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10/26/2013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Функциональные зависимости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region, date, major)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uName</a:t>
            </a:r>
            <a:r>
              <a:rPr lang="en-US" dirty="0" smtClean="0"/>
              <a:t> → date</a:t>
            </a:r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 → major</a:t>
            </a:r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</a:t>
            </a:r>
            <a:r>
              <a:rPr lang="en-US" dirty="0" smtClean="0"/>
              <a:t>→ region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отношения </a:t>
            </a: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region, date, major), </a:t>
            </a:r>
            <a:r>
              <a:rPr lang="ru-RU" dirty="0" smtClean="0"/>
              <a:t>какое реальное ограничение задается с помощью </a:t>
            </a:r>
            <a:r>
              <a:rPr lang="en-US" dirty="0" err="1" smtClean="0"/>
              <a:t>passID,uName</a:t>
            </a:r>
            <a:r>
              <a:rPr lang="en-US" dirty="0" smtClean="0"/>
              <a:t> → date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Студент может подавать документы в один университет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Студент может подавать документ в каждый университет только один раз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Студент должен подавать документы во все университеты в одно и то же время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Все заявки от студента в какой-то определенный университет должны иметь одну и ту же дату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зависимости и ключи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Отношение без дубликатов</a:t>
            </a:r>
          </a:p>
          <a:p>
            <a:r>
              <a:rPr lang="ru-RU" dirty="0" smtClean="0"/>
              <a:t>Предположим, </a:t>
            </a:r>
            <a:r>
              <a:rPr lang="en-US" dirty="0" smtClean="0"/>
              <a:t>{A1, …, An} </a:t>
            </a:r>
            <a:r>
              <a:rPr lang="ru-RU" dirty="0" smtClean="0"/>
              <a:t>определяет все атрибуты, </a:t>
            </a:r>
            <a:r>
              <a:rPr lang="en-US" dirty="0" smtClean="0"/>
              <a:t>R(Ā,Ē)</a:t>
            </a:r>
            <a:endParaRPr lang="ru-RU" dirty="0" smtClean="0"/>
          </a:p>
          <a:p>
            <a:pPr lvl="1">
              <a:buNone/>
            </a:pPr>
            <a:r>
              <a:rPr lang="en-US" dirty="0" smtClean="0"/>
              <a:t>{A1, …, An} → {E1, …, </a:t>
            </a:r>
            <a:r>
              <a:rPr lang="en-US" dirty="0" err="1" smtClean="0"/>
              <a:t>Em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Тогда</a:t>
            </a:r>
            <a:r>
              <a:rPr lang="en-US" dirty="0" smtClean="0"/>
              <a:t> Ā – </a:t>
            </a:r>
            <a:r>
              <a:rPr lang="ru-RU" dirty="0" smtClean="0"/>
              <a:t>ключ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зависимостей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Тривиальная</a:t>
            </a:r>
          </a:p>
          <a:p>
            <a:pPr lvl="1">
              <a:buNone/>
            </a:pPr>
            <a:r>
              <a:rPr lang="en-US" dirty="0" smtClean="0"/>
              <a:t>{A1, …, An} -&gt; {E1, …, </a:t>
            </a:r>
            <a:r>
              <a:rPr lang="en-US" dirty="0" err="1" smtClean="0"/>
              <a:t>Em</a:t>
            </a:r>
            <a:r>
              <a:rPr lang="en-US" dirty="0" smtClean="0"/>
              <a:t>}, Ē </a:t>
            </a:r>
            <a:r>
              <a:rPr lang="ru-RU" dirty="0" smtClean="0"/>
              <a:t>подмножество </a:t>
            </a:r>
            <a:r>
              <a:rPr lang="en-US" dirty="0" smtClean="0"/>
              <a:t>Ā</a:t>
            </a:r>
            <a:endParaRPr lang="ru-RU" dirty="0" smtClean="0"/>
          </a:p>
          <a:p>
            <a:r>
              <a:rPr lang="ru-RU" dirty="0" err="1" smtClean="0"/>
              <a:t>Нетрививальная</a:t>
            </a:r>
            <a:endParaRPr lang="en-US" dirty="0" smtClean="0"/>
          </a:p>
          <a:p>
            <a:pPr marL="285750" lvl="1">
              <a:buNone/>
            </a:pPr>
            <a:r>
              <a:rPr lang="en-US" dirty="0" smtClean="0"/>
              <a:t>		</a:t>
            </a:r>
            <a:r>
              <a:rPr lang="en-US" dirty="0" smtClean="0"/>
              <a:t>{A1, …, An} -&gt; {E1, …, </a:t>
            </a:r>
            <a:r>
              <a:rPr lang="en-US" dirty="0" err="1" smtClean="0"/>
              <a:t>Em</a:t>
            </a:r>
            <a:r>
              <a:rPr lang="en-US" dirty="0" smtClean="0"/>
              <a:t>}, Ē </a:t>
            </a:r>
            <a:r>
              <a:rPr lang="ru-RU" dirty="0" smtClean="0"/>
              <a:t>не является подмножеством </a:t>
            </a:r>
            <a:r>
              <a:rPr lang="en-US" dirty="0" smtClean="0"/>
              <a:t>Ā</a:t>
            </a:r>
            <a:endParaRPr lang="ru-RU" dirty="0" smtClean="0"/>
          </a:p>
          <a:p>
            <a:r>
              <a:rPr lang="ru-RU" dirty="0" smtClean="0"/>
              <a:t>Полностью нетривиальная</a:t>
            </a:r>
          </a:p>
          <a:p>
            <a:pPr marL="285750" lvl="1">
              <a:buNone/>
            </a:pPr>
            <a:r>
              <a:rPr lang="en-US" dirty="0" smtClean="0"/>
              <a:t>		{A1, …, An} -&gt; {E1, …, </a:t>
            </a:r>
            <a:r>
              <a:rPr lang="en-US" dirty="0" err="1" smtClean="0"/>
              <a:t>Em</a:t>
            </a:r>
            <a:r>
              <a:rPr lang="en-US" dirty="0" smtClean="0"/>
              <a:t>}, Ē </a:t>
            </a:r>
            <a:r>
              <a:rPr lang="ru-RU" dirty="0" smtClean="0"/>
              <a:t>не </a:t>
            </a:r>
            <a:r>
              <a:rPr lang="ru-RU" dirty="0" smtClean="0"/>
              <a:t>пересекается с </a:t>
            </a:r>
            <a:r>
              <a:rPr lang="en-US" dirty="0" smtClean="0"/>
              <a:t>Ā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1628775"/>
            <a:ext cx="7511472" cy="4473285"/>
          </a:xfrm>
        </p:spPr>
        <p:txBody>
          <a:bodyPr>
            <a:normAutofit/>
          </a:bodyPr>
          <a:lstStyle/>
          <a:p>
            <a:r>
              <a:rPr lang="ru-RU" dirty="0" smtClean="0"/>
              <a:t>Разбиение</a:t>
            </a:r>
          </a:p>
          <a:p>
            <a:pPr lvl="1">
              <a:buNone/>
            </a:pPr>
            <a:r>
              <a:rPr lang="en-US" dirty="0" smtClean="0"/>
              <a:t>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{E1, E2, …, </a:t>
            </a:r>
            <a:r>
              <a:rPr lang="en-US" dirty="0" err="1" smtClean="0"/>
              <a:t>Em</a:t>
            </a:r>
            <a:r>
              <a:rPr lang="en-US" dirty="0" smtClean="0"/>
              <a:t>} =&gt; </a:t>
            </a:r>
            <a:r>
              <a:rPr lang="en-US" dirty="0" smtClean="0"/>
              <a:t>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E1</a:t>
            </a:r>
            <a:r>
              <a:rPr lang="en-US" dirty="0" smtClean="0"/>
              <a:t>,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E2, …</a:t>
            </a:r>
          </a:p>
          <a:p>
            <a:pPr lvl="1">
              <a:buNone/>
            </a:pPr>
            <a:r>
              <a:rPr lang="ru-RU" dirty="0" smtClean="0"/>
              <a:t>Можем ли мы разбить левую часть?</a:t>
            </a:r>
          </a:p>
          <a:p>
            <a:pPr lvl="1">
              <a:buNone/>
            </a:pP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r>
              <a:rPr lang="en-US" dirty="0" smtClean="0"/>
              <a:t> -&gt; </a:t>
            </a:r>
            <a:r>
              <a:rPr lang="en-US" dirty="0" err="1" smtClean="0"/>
              <a:t>Hscode</a:t>
            </a:r>
            <a:r>
              <a:rPr lang="en-US" dirty="0" smtClean="0"/>
              <a:t> =&gt; </a:t>
            </a:r>
            <a:r>
              <a:rPr lang="en-US" dirty="0" err="1" smtClean="0"/>
              <a:t>HSname</a:t>
            </a:r>
            <a:r>
              <a:rPr lang="en-US" dirty="0" smtClean="0"/>
              <a:t> -&gt; </a:t>
            </a:r>
            <a:r>
              <a:rPr lang="en-US" dirty="0" err="1" smtClean="0"/>
              <a:t>HScode</a:t>
            </a:r>
            <a:r>
              <a:rPr lang="en-US" dirty="0" smtClean="0"/>
              <a:t>, …</a:t>
            </a:r>
            <a:endParaRPr lang="ru-RU" dirty="0" smtClean="0"/>
          </a:p>
          <a:p>
            <a:r>
              <a:rPr lang="ru-RU" dirty="0" smtClean="0"/>
              <a:t>Комбинирование</a:t>
            </a:r>
          </a:p>
          <a:p>
            <a:pPr marL="285750" lvl="1"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en-US" dirty="0" smtClean="0"/>
              <a:t>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E1</a:t>
            </a:r>
            <a:r>
              <a:rPr lang="en-US" dirty="0" smtClean="0"/>
              <a:t>,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E</a:t>
            </a:r>
            <a:r>
              <a:rPr lang="ru-RU" dirty="0" smtClean="0"/>
              <a:t>2</a:t>
            </a:r>
            <a:r>
              <a:rPr lang="en-US" dirty="0" smtClean="0"/>
              <a:t>,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E</a:t>
            </a:r>
            <a:r>
              <a:rPr lang="ru-RU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=&gt;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{E1</a:t>
            </a:r>
            <a:r>
              <a:rPr lang="en-US" dirty="0" smtClean="0"/>
              <a:t>, </a:t>
            </a:r>
            <a:r>
              <a:rPr lang="en-US" dirty="0" smtClean="0"/>
              <a:t>E2</a:t>
            </a:r>
            <a:r>
              <a:rPr lang="en-US" dirty="0" smtClean="0"/>
              <a:t>, </a:t>
            </a:r>
            <a:r>
              <a:rPr lang="en-US" dirty="0" smtClean="0"/>
              <a:t>E3</a:t>
            </a:r>
            <a:r>
              <a:rPr lang="en-US" dirty="0" smtClean="0"/>
              <a:t>}</a:t>
            </a:r>
          </a:p>
          <a:p>
            <a:r>
              <a:rPr lang="ru-RU" dirty="0" smtClean="0"/>
              <a:t>Тривиальная зависимость</a:t>
            </a:r>
          </a:p>
          <a:p>
            <a:pPr lvl="1">
              <a:buNone/>
            </a:pPr>
            <a:r>
              <a:rPr lang="en-US" dirty="0" smtClean="0"/>
              <a:t>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Ē, Ē </a:t>
            </a:r>
            <a:r>
              <a:rPr lang="ru-RU" dirty="0" smtClean="0"/>
              <a:t>подмножество </a:t>
            </a:r>
            <a:r>
              <a:rPr lang="en-US" dirty="0" smtClean="0"/>
              <a:t>Ā</a:t>
            </a:r>
            <a:endParaRPr lang="ru-RU" dirty="0" smtClean="0"/>
          </a:p>
          <a:p>
            <a:pPr lvl="1">
              <a:buNone/>
            </a:pPr>
            <a:r>
              <a:rPr lang="en-US" dirty="0" smtClean="0"/>
              <a:t>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Ē </a:t>
            </a:r>
            <a:r>
              <a:rPr lang="ru-RU" dirty="0" smtClean="0"/>
              <a:t>=</a:t>
            </a:r>
            <a:r>
              <a:rPr lang="en-US" dirty="0" smtClean="0"/>
              <a:t>&gt;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Ā </a:t>
            </a:r>
            <a:r>
              <a:rPr lang="en-US" dirty="0" smtClean="0">
                <a:sym typeface="Euclid Symbol"/>
              </a:rPr>
              <a:t> </a:t>
            </a:r>
            <a:r>
              <a:rPr lang="en-US" dirty="0" smtClean="0"/>
              <a:t>Ē</a:t>
            </a:r>
            <a:endParaRPr lang="ru-RU" dirty="0" smtClean="0"/>
          </a:p>
          <a:p>
            <a:r>
              <a:rPr lang="ru-RU" dirty="0" smtClean="0"/>
              <a:t>Транзитивность</a:t>
            </a:r>
          </a:p>
          <a:p>
            <a:pPr lvl="1">
              <a:buNone/>
            </a:pPr>
            <a:r>
              <a:rPr lang="en-US" dirty="0" smtClean="0"/>
              <a:t>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Ē, Ē</a:t>
            </a:r>
            <a:r>
              <a:rPr lang="en-US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Ō</a:t>
            </a:r>
            <a:r>
              <a:rPr lang="en-US" dirty="0" smtClean="0"/>
              <a:t> </a:t>
            </a:r>
            <a:r>
              <a:rPr lang="en-US" dirty="0" smtClean="0"/>
              <a:t>=&gt;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Ō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Замыкание атрибутов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Задано отношение, функциональные зависимости, набор атрибутов </a:t>
            </a:r>
            <a:r>
              <a:rPr lang="en-US" dirty="0" smtClean="0"/>
              <a:t>Ā</a:t>
            </a:r>
            <a:endParaRPr lang="ru-RU" dirty="0" smtClean="0"/>
          </a:p>
          <a:p>
            <a:r>
              <a:rPr lang="ru-RU" dirty="0" smtClean="0"/>
              <a:t>Найдем все </a:t>
            </a:r>
            <a:r>
              <a:rPr lang="en-US" dirty="0" smtClean="0"/>
              <a:t>E, </a:t>
            </a:r>
            <a:r>
              <a:rPr lang="ru-RU" dirty="0" smtClean="0"/>
              <a:t>такие что, </a:t>
            </a:r>
            <a:r>
              <a:rPr lang="en-US" dirty="0" smtClean="0"/>
              <a:t>Ā</a:t>
            </a:r>
            <a:r>
              <a:rPr lang="en-US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E</a:t>
            </a:r>
            <a:endParaRPr lang="ru-RU" dirty="0" smtClean="0"/>
          </a:p>
          <a:p>
            <a:r>
              <a:rPr lang="ru-RU" dirty="0" smtClean="0"/>
              <a:t>Добавим в </a:t>
            </a:r>
            <a:r>
              <a:rPr lang="en-US" dirty="0" smtClean="0"/>
              <a:t>Ā</a:t>
            </a:r>
            <a:r>
              <a:rPr lang="ru-RU" dirty="0" smtClean="0"/>
              <a:t>, если </a:t>
            </a:r>
            <a:r>
              <a:rPr lang="en-US" dirty="0" smtClean="0"/>
              <a:t>Ā </a:t>
            </a:r>
            <a:r>
              <a:rPr lang="ru-RU" dirty="0" smtClean="0"/>
              <a:t>изменилось, повторим пункт выше, иначе выход</a:t>
            </a:r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Множество всех атрибутов, полученных таким образом, будут называться замыканием атрибутов </a:t>
            </a:r>
            <a:r>
              <a:rPr lang="en-US" dirty="0" smtClean="0"/>
              <a:t>Ā</a:t>
            </a:r>
            <a:r>
              <a:rPr lang="ru-RU" dirty="0" smtClean="0"/>
              <a:t>, обозначается это </a:t>
            </a:r>
            <a:r>
              <a:rPr lang="en-US" dirty="0" smtClean="0"/>
              <a:t>A+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замыкания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Student(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</a:t>
            </a:r>
            <a:r>
              <a:rPr lang="en-US" dirty="0" err="1" smtClean="0"/>
              <a:t>HScode</a:t>
            </a:r>
            <a:r>
              <a:rPr lang="en-US" dirty="0" smtClean="0"/>
              <a:t>,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r>
              <a:rPr lang="en-US" dirty="0" smtClean="0"/>
              <a:t>, GPA, priority)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sName</a:t>
            </a:r>
            <a:r>
              <a:rPr lang="en-US" dirty="0" smtClean="0"/>
              <a:t>, address, GPA</a:t>
            </a:r>
          </a:p>
          <a:p>
            <a:pPr>
              <a:buNone/>
            </a:pPr>
            <a:r>
              <a:rPr lang="en-US" dirty="0" smtClean="0"/>
              <a:t>GPA</a:t>
            </a:r>
            <a:r>
              <a:rPr lang="en-US" dirty="0" smtClean="0"/>
              <a:t> </a:t>
            </a:r>
            <a:r>
              <a:rPr lang="en-US" dirty="0" smtClean="0"/>
              <a:t>→ priority</a:t>
            </a:r>
          </a:p>
          <a:p>
            <a:pPr>
              <a:buNone/>
            </a:pPr>
            <a:r>
              <a:rPr lang="en-US" dirty="0" err="1" smtClean="0"/>
              <a:t>HScode</a:t>
            </a:r>
            <a:r>
              <a:rPr lang="en-US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HScode</a:t>
            </a:r>
            <a:r>
              <a:rPr lang="en-US" dirty="0" smtClean="0"/>
              <a:t>}+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HScode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GPA,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HScode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GPA,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r>
              <a:rPr lang="en-US" dirty="0" smtClean="0"/>
              <a:t>, priority}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Замыкание и ключи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Является ли </a:t>
            </a:r>
            <a:r>
              <a:rPr lang="en-US" b="1" dirty="0" smtClean="0"/>
              <a:t>Ā</a:t>
            </a:r>
            <a:r>
              <a:rPr lang="ru-RU" b="1" dirty="0" smtClean="0"/>
              <a:t> – ключом для отношения </a:t>
            </a:r>
            <a:r>
              <a:rPr lang="en-US" b="1" dirty="0" smtClean="0"/>
              <a:t>R?</a:t>
            </a:r>
          </a:p>
          <a:p>
            <a:pPr>
              <a:buNone/>
            </a:pPr>
            <a:r>
              <a:rPr lang="ru-RU" dirty="0" smtClean="0"/>
              <a:t>Вычисляем замыкание </a:t>
            </a:r>
            <a:r>
              <a:rPr lang="en-US" dirty="0" smtClean="0"/>
              <a:t>A+, </a:t>
            </a:r>
            <a:r>
              <a:rPr lang="ru-RU" dirty="0" smtClean="0"/>
              <a:t>если оно совпадает с набором всех атрибутов, то </a:t>
            </a:r>
            <a:r>
              <a:rPr lang="en-US" dirty="0" smtClean="0"/>
              <a:t>Ā</a:t>
            </a:r>
            <a:r>
              <a:rPr lang="ru-RU" dirty="0" smtClean="0"/>
              <a:t> является ключом.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Как найти все ключи для заданного набора функциональных зависимостей?</a:t>
            </a:r>
          </a:p>
          <a:p>
            <a:pPr>
              <a:buNone/>
            </a:pPr>
            <a:r>
              <a:rPr lang="ru-RU" dirty="0" smtClean="0"/>
              <a:t>Рассмотрим каждое подмножество атрибутов, начиная с самого малого и получим </a:t>
            </a:r>
            <a:r>
              <a:rPr lang="ru-RU" dirty="0" err="1" smtClean="0"/>
              <a:t>тразитивное</a:t>
            </a:r>
            <a:r>
              <a:rPr lang="ru-RU" dirty="0" smtClean="0"/>
              <a:t> замыкание для него.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Из </a:t>
            </a:r>
            <a:r>
              <a:rPr lang="en-US" dirty="0" smtClean="0"/>
              <a:t>Ā </a:t>
            </a:r>
            <a:r>
              <a:rPr lang="ru-RU" dirty="0" smtClean="0"/>
              <a:t>получаем </a:t>
            </a:r>
            <a:r>
              <a:rPr lang="en-US" dirty="0" smtClean="0"/>
              <a:t>A</a:t>
            </a:r>
            <a:r>
              <a:rPr lang="en-US" dirty="0" smtClean="0"/>
              <a:t>+</a:t>
            </a:r>
            <a:r>
              <a:rPr lang="ru-RU" dirty="0" smtClean="0"/>
              <a:t>, проверяем, совпадает ли </a:t>
            </a:r>
            <a:r>
              <a:rPr lang="en-US" dirty="0" smtClean="0"/>
              <a:t>A+ </a:t>
            </a:r>
            <a:r>
              <a:rPr lang="ru-RU" dirty="0" smtClean="0"/>
              <a:t>с множеством всех атрибутов. Если да, то </a:t>
            </a:r>
            <a:r>
              <a:rPr lang="en-US" dirty="0" smtClean="0"/>
              <a:t>Ā – </a:t>
            </a:r>
            <a:r>
              <a:rPr lang="ru-RU" dirty="0" smtClean="0"/>
              <a:t>ключ.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7" y="1916482"/>
            <a:ext cx="7736929" cy="43590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R(A,B,C,D,E) </a:t>
            </a:r>
            <a:r>
              <a:rPr lang="ru-RU" dirty="0" smtClean="0"/>
              <a:t>и предположим, что у нас имеются следующие функциональные зависимости:</a:t>
            </a:r>
          </a:p>
          <a:p>
            <a:pPr>
              <a:buNone/>
            </a:pPr>
            <a:r>
              <a:rPr lang="en-US" dirty="0" smtClean="0"/>
              <a:t>AB</a:t>
            </a:r>
            <a:r>
              <a:rPr lang="en-US" dirty="0" smtClean="0"/>
              <a:t> </a:t>
            </a:r>
            <a:r>
              <a:rPr lang="en-US" dirty="0" smtClean="0"/>
              <a:t>→ C</a:t>
            </a:r>
          </a:p>
          <a:p>
            <a:pPr>
              <a:buNone/>
            </a:pPr>
            <a:r>
              <a:rPr lang="en-US" dirty="0" smtClean="0"/>
              <a:t>AE</a:t>
            </a:r>
            <a:r>
              <a:rPr lang="en-US" dirty="0" smtClean="0"/>
              <a:t> </a:t>
            </a:r>
            <a:r>
              <a:rPr lang="en-US" dirty="0" smtClean="0"/>
              <a:t>→ D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 smtClean="0"/>
              <a:t> </a:t>
            </a:r>
            <a:r>
              <a:rPr lang="en-US" dirty="0" smtClean="0"/>
              <a:t>→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Какая из следующих пар атрибутов является ключом для отношения</a:t>
            </a:r>
            <a:r>
              <a:rPr lang="en-US" dirty="0" smtClean="0"/>
              <a:t> R</a:t>
            </a:r>
          </a:p>
          <a:p>
            <a:pPr>
              <a:buNone/>
            </a:pPr>
            <a:r>
              <a:rPr lang="en-US" dirty="0" smtClean="0"/>
              <a:t>AB</a:t>
            </a:r>
          </a:p>
          <a:p>
            <a:pPr>
              <a:buNone/>
            </a:pPr>
            <a:r>
              <a:rPr lang="en-US" dirty="0" smtClean="0"/>
              <a:t>AC</a:t>
            </a:r>
          </a:p>
          <a:p>
            <a:pPr>
              <a:buNone/>
            </a:pPr>
            <a:r>
              <a:rPr lang="en-US" dirty="0" smtClean="0"/>
              <a:t>AD</a:t>
            </a:r>
          </a:p>
          <a:p>
            <a:pPr>
              <a:buNone/>
            </a:pPr>
            <a:r>
              <a:rPr lang="en-US" dirty="0" smtClean="0"/>
              <a:t>AE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функциональной зависимости для отношения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S1 </a:t>
            </a:r>
            <a:r>
              <a:rPr lang="ru-RU" dirty="0" smtClean="0"/>
              <a:t>и </a:t>
            </a:r>
            <a:r>
              <a:rPr lang="en-US" dirty="0" smtClean="0"/>
              <a:t>S2 – </a:t>
            </a:r>
            <a:r>
              <a:rPr lang="ru-RU" dirty="0" smtClean="0"/>
              <a:t>множества функциональных зависимостей</a:t>
            </a:r>
          </a:p>
          <a:p>
            <a:r>
              <a:rPr lang="en-US" dirty="0" smtClean="0"/>
              <a:t>S2 </a:t>
            </a:r>
            <a:r>
              <a:rPr lang="ru-RU" dirty="0" smtClean="0"/>
              <a:t>следует из </a:t>
            </a:r>
            <a:r>
              <a:rPr lang="en-US" dirty="0" smtClean="0"/>
              <a:t>S1, </a:t>
            </a:r>
            <a:r>
              <a:rPr lang="ru-RU" dirty="0" smtClean="0"/>
              <a:t>если каждый экземпляр отношения, удовлетворяющий </a:t>
            </a:r>
            <a:r>
              <a:rPr lang="en-US" dirty="0" smtClean="0"/>
              <a:t>S1, </a:t>
            </a:r>
            <a:r>
              <a:rPr lang="ru-RU" dirty="0" smtClean="0"/>
              <a:t>также удовлетворяет и </a:t>
            </a:r>
            <a:r>
              <a:rPr lang="en-US" dirty="0" smtClean="0"/>
              <a:t>S2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S2: {</a:t>
            </a:r>
            <a:r>
              <a:rPr lang="en-US" dirty="0" err="1" smtClean="0"/>
              <a:t>passID</a:t>
            </a:r>
            <a:r>
              <a:rPr lang="en-US" dirty="0" smtClean="0"/>
              <a:t> → priority}</a:t>
            </a:r>
          </a:p>
          <a:p>
            <a:pPr algn="ctr">
              <a:buNone/>
            </a:pPr>
            <a:r>
              <a:rPr lang="en-US" dirty="0" smtClean="0"/>
              <a:t>S1: {</a:t>
            </a:r>
            <a:r>
              <a:rPr lang="en-US" dirty="0" err="1" smtClean="0"/>
              <a:t>passID</a:t>
            </a:r>
            <a:r>
              <a:rPr lang="en-US" dirty="0" smtClean="0"/>
              <a:t> </a:t>
            </a:r>
            <a:r>
              <a:rPr lang="en-US" dirty="0" smtClean="0"/>
              <a:t>→ GPA, GPA → priority}</a:t>
            </a:r>
            <a:endParaRPr lang="ru-RU" dirty="0" smtClean="0"/>
          </a:p>
          <a:p>
            <a:pPr algn="ctr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Как </a:t>
            </a:r>
            <a:r>
              <a:rPr lang="ru-RU" dirty="0" smtClean="0"/>
              <a:t>проверить, что </a:t>
            </a:r>
            <a:r>
              <a:rPr lang="en-US" dirty="0" smtClean="0"/>
              <a:t>Ā →</a:t>
            </a:r>
            <a:r>
              <a:rPr lang="ru-RU" dirty="0" smtClean="0"/>
              <a:t> </a:t>
            </a:r>
            <a:r>
              <a:rPr lang="en-US" dirty="0" smtClean="0"/>
              <a:t>Ē</a:t>
            </a:r>
            <a:r>
              <a:rPr lang="en-US" dirty="0" smtClean="0"/>
              <a:t> </a:t>
            </a:r>
            <a:r>
              <a:rPr lang="ru-RU" dirty="0" smtClean="0"/>
              <a:t>следует из </a:t>
            </a:r>
            <a:r>
              <a:rPr lang="en-US" dirty="0" smtClean="0"/>
              <a:t>S</a:t>
            </a:r>
            <a:r>
              <a:rPr lang="en-US" dirty="0" smtClean="0"/>
              <a:t>?</a:t>
            </a:r>
            <a:endParaRPr lang="ru-RU" dirty="0" smtClean="0"/>
          </a:p>
          <a:p>
            <a:pPr lvl="1">
              <a:buFont typeface="Arial" charset="0"/>
              <a:buChar char="•"/>
            </a:pPr>
            <a:r>
              <a:rPr lang="ru-RU" dirty="0" smtClean="0"/>
              <a:t>Вычисляем </a:t>
            </a:r>
            <a:r>
              <a:rPr lang="en-US" dirty="0" smtClean="0"/>
              <a:t>Ā+ </a:t>
            </a:r>
            <a:r>
              <a:rPr lang="ru-RU" dirty="0" smtClean="0"/>
              <a:t>на основе </a:t>
            </a:r>
            <a:r>
              <a:rPr lang="en-US" dirty="0" smtClean="0"/>
              <a:t>S, </a:t>
            </a:r>
            <a:r>
              <a:rPr lang="ru-RU" dirty="0" smtClean="0"/>
              <a:t>и проверяем, входит ли </a:t>
            </a:r>
            <a:r>
              <a:rPr lang="en-US" dirty="0" smtClean="0"/>
              <a:t>Ē </a:t>
            </a:r>
            <a:r>
              <a:rPr lang="ru-RU" dirty="0" smtClean="0"/>
              <a:t>в множество </a:t>
            </a:r>
            <a:r>
              <a:rPr lang="en-US" dirty="0" smtClean="0"/>
              <a:t>Ā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Либо используем аксиомы </a:t>
            </a:r>
            <a:r>
              <a:rPr lang="ru-RU" dirty="0" err="1" smtClean="0"/>
              <a:t>Армстронга</a:t>
            </a:r>
            <a:r>
              <a:rPr lang="ru-RU" dirty="0" smtClean="0"/>
              <a:t> (читать самим)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Реляционный дизайн с помощью декомпозиции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75827"/>
          </a:xfrm>
        </p:spPr>
        <p:txBody>
          <a:bodyPr>
            <a:normAutofit/>
          </a:bodyPr>
          <a:lstStyle/>
          <a:p>
            <a:r>
              <a:rPr lang="ru-RU" dirty="0" smtClean="0"/>
              <a:t>Входные данные: </a:t>
            </a:r>
            <a:r>
              <a:rPr lang="en-US" dirty="0" smtClean="0"/>
              <a:t>“</a:t>
            </a:r>
            <a:r>
              <a:rPr lang="ru-RU" dirty="0" smtClean="0"/>
              <a:t>Мега</a:t>
            </a:r>
            <a:r>
              <a:rPr lang="en-US" dirty="0" smtClean="0"/>
              <a:t>”-</a:t>
            </a:r>
            <a:r>
              <a:rPr lang="ru-RU" dirty="0" smtClean="0"/>
              <a:t>отношения + свойства данных.</a:t>
            </a:r>
          </a:p>
          <a:p>
            <a:r>
              <a:rPr lang="ru-RU" dirty="0" smtClean="0"/>
              <a:t>Система выполняет декомпозицию на основе свойств.</a:t>
            </a:r>
          </a:p>
          <a:p>
            <a:r>
              <a:rPr lang="ru-RU" dirty="0" smtClean="0"/>
              <a:t>Конечный набор отношений удовлетворяет нормальной форме</a:t>
            </a:r>
            <a:endParaRPr lang="en-US" dirty="0" smtClean="0"/>
          </a:p>
          <a:p>
            <a:pPr marL="742950" lvl="2"/>
            <a:r>
              <a:rPr lang="ru-RU" dirty="0"/>
              <a:t>Нет аномалий, нет потерянной информации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Функциональные зависимости =</a:t>
            </a:r>
            <a:r>
              <a:rPr lang="en-US" dirty="0" smtClean="0"/>
              <a:t>&gt; </a:t>
            </a:r>
            <a:r>
              <a:rPr lang="ru-RU" dirty="0" smtClean="0"/>
              <a:t>Нормальная форма </a:t>
            </a:r>
            <a:r>
              <a:rPr lang="ru-RU" dirty="0" err="1" smtClean="0"/>
              <a:t>Бойса</a:t>
            </a:r>
            <a:r>
              <a:rPr lang="ru-RU" dirty="0" smtClean="0"/>
              <a:t>-Кодда.</a:t>
            </a:r>
            <a:endParaRPr lang="en-US" dirty="0" smtClean="0"/>
          </a:p>
          <a:p>
            <a:r>
              <a:rPr lang="ru-RU" dirty="0" smtClean="0"/>
              <a:t>Многозначные зависимости =</a:t>
            </a:r>
            <a:r>
              <a:rPr lang="en-US" dirty="0" smtClean="0"/>
              <a:t>&gt; </a:t>
            </a:r>
            <a:r>
              <a:rPr lang="ru-RU" dirty="0" smtClean="0"/>
              <a:t>Четвертая нормальная форма.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Функциональные зависимости – полезная концепция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Позволяет уменьшать количество хранимой информации.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Оптимизация запросов.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R(A,B,C,D,E) </a:t>
            </a:r>
            <a:r>
              <a:rPr lang="ru-RU" dirty="0" smtClean="0"/>
              <a:t>и множество функциональных зависимостей </a:t>
            </a:r>
            <a:r>
              <a:rPr lang="en-US" dirty="0" smtClean="0"/>
              <a:t>S1 = {AB</a:t>
            </a:r>
            <a:r>
              <a:rPr lang="en-US" dirty="0" smtClean="0"/>
              <a:t> </a:t>
            </a:r>
            <a:r>
              <a:rPr lang="en-US" dirty="0" smtClean="0"/>
              <a:t>→ C, AE</a:t>
            </a:r>
            <a:r>
              <a:rPr lang="en-US" dirty="0" smtClean="0"/>
              <a:t> </a:t>
            </a:r>
            <a:r>
              <a:rPr lang="en-US" dirty="0" smtClean="0"/>
              <a:t>→ D, D</a:t>
            </a:r>
            <a:r>
              <a:rPr lang="en-US" dirty="0" smtClean="0"/>
              <a:t> </a:t>
            </a:r>
            <a:r>
              <a:rPr lang="en-US" dirty="0" smtClean="0"/>
              <a:t>→ B}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Какие из следующих наборов функциональных зависимостей НЕ следуют из </a:t>
            </a:r>
            <a:r>
              <a:rPr lang="en-US" dirty="0" smtClean="0"/>
              <a:t>S1?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{AD</a:t>
            </a:r>
            <a:r>
              <a:rPr lang="en-US" dirty="0" smtClean="0"/>
              <a:t> </a:t>
            </a:r>
            <a:r>
              <a:rPr lang="en-US" dirty="0" smtClean="0"/>
              <a:t>→ C}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{AD</a:t>
            </a:r>
            <a:r>
              <a:rPr lang="en-US" dirty="0" smtClean="0"/>
              <a:t> </a:t>
            </a:r>
            <a:r>
              <a:rPr lang="en-US" dirty="0" smtClean="0"/>
              <a:t>→ C, AE</a:t>
            </a:r>
            <a:r>
              <a:rPr lang="en-US" dirty="0" smtClean="0"/>
              <a:t> </a:t>
            </a:r>
            <a:r>
              <a:rPr lang="en-US" dirty="0" smtClean="0"/>
              <a:t>→ B}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{ABC</a:t>
            </a:r>
            <a:r>
              <a:rPr lang="en-US" dirty="0" smtClean="0"/>
              <a:t> </a:t>
            </a:r>
            <a:r>
              <a:rPr lang="en-US" dirty="0" smtClean="0"/>
              <a:t>→ D, D</a:t>
            </a:r>
            <a:r>
              <a:rPr lang="en-US" dirty="0" smtClean="0"/>
              <a:t> </a:t>
            </a:r>
            <a:r>
              <a:rPr lang="en-US" dirty="0" smtClean="0"/>
              <a:t>→ B}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{ADE</a:t>
            </a:r>
            <a:r>
              <a:rPr lang="en-US" dirty="0" smtClean="0"/>
              <a:t> </a:t>
            </a:r>
            <a:r>
              <a:rPr lang="en-US" dirty="0" smtClean="0"/>
              <a:t>→ BC}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19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</a:t>
            </a:r>
            <a:r>
              <a:rPr lang="ru-RU" sz="2400" dirty="0" smtClean="0"/>
              <a:t>нформация о поступающих студентах.</a:t>
            </a:r>
          </a:p>
          <a:p>
            <a:r>
              <a:rPr lang="en-US" sz="2400" dirty="0" smtClean="0"/>
              <a:t>Student(</a:t>
            </a:r>
            <a:r>
              <a:rPr lang="en-US" sz="2400" dirty="0" err="1" smtClean="0"/>
              <a:t>passID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address, </a:t>
            </a:r>
            <a:r>
              <a:rPr lang="en-US" sz="2400" dirty="0" err="1" smtClean="0"/>
              <a:t>HScode</a:t>
            </a:r>
            <a:r>
              <a:rPr lang="en-US" sz="2400" dirty="0" smtClean="0"/>
              <a:t>, </a:t>
            </a:r>
            <a:r>
              <a:rPr lang="en-US" sz="2400" dirty="0" err="1" smtClean="0"/>
              <a:t>HSname</a:t>
            </a:r>
            <a:r>
              <a:rPr lang="en-US" sz="2400" dirty="0" smtClean="0"/>
              <a:t>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GPA, priority)</a:t>
            </a:r>
          </a:p>
          <a:p>
            <a:r>
              <a:rPr lang="en-US" sz="2400" dirty="0" smtClean="0"/>
              <a:t>Apply(</a:t>
            </a:r>
            <a:r>
              <a:rPr lang="en-US" sz="2400" dirty="0" err="1" smtClean="0"/>
              <a:t>passId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, region, date, major)</a:t>
            </a:r>
          </a:p>
        </p:txBody>
      </p:sp>
    </p:spTree>
    <p:extLst>
      <p:ext uri="{BB962C8B-B14F-4D97-AF65-F5344CB8AC3E}">
        <p14:creationId xmlns:p14="http://schemas.microsoft.com/office/powerpoint/2010/main" xmlns="" val="4070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3522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И</a:t>
            </a:r>
            <a:r>
              <a:rPr lang="ru-RU" sz="2400" dirty="0" smtClean="0"/>
              <a:t>нформация о поступающих студентах.</a:t>
            </a:r>
          </a:p>
          <a:p>
            <a:pPr marL="0" indent="0">
              <a:buNone/>
            </a:pPr>
            <a:r>
              <a:rPr lang="en-US" sz="2400" dirty="0" smtClean="0"/>
              <a:t>Student(</a:t>
            </a:r>
            <a:r>
              <a:rPr lang="en-US" sz="2400" dirty="0" err="1" smtClean="0"/>
              <a:t>passID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address, </a:t>
            </a:r>
            <a:r>
              <a:rPr lang="en-US" sz="2400" dirty="0" err="1" smtClean="0"/>
              <a:t>HScode</a:t>
            </a:r>
            <a:r>
              <a:rPr lang="en-US" sz="2400" dirty="0" smtClean="0"/>
              <a:t>, </a:t>
            </a:r>
            <a:r>
              <a:rPr lang="en-US" sz="2400" dirty="0" err="1" smtClean="0"/>
              <a:t>HSname</a:t>
            </a:r>
            <a:r>
              <a:rPr lang="en-US" sz="2400" dirty="0" smtClean="0"/>
              <a:t>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GPA, priority)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Предположим, что </a:t>
            </a:r>
            <a:r>
              <a:rPr lang="en-US" sz="2400" dirty="0" smtClean="0"/>
              <a:t>priority</a:t>
            </a:r>
            <a:r>
              <a:rPr lang="ru-RU" sz="2400" dirty="0" smtClean="0"/>
              <a:t> определяется </a:t>
            </a:r>
            <a:r>
              <a:rPr lang="en-US" sz="2400" dirty="0" smtClean="0"/>
              <a:t>GPA.</a:t>
            </a:r>
          </a:p>
          <a:p>
            <a:pPr marL="0" indent="0">
              <a:buNone/>
            </a:pPr>
            <a:r>
              <a:rPr lang="en-US" sz="2400" dirty="0" smtClean="0"/>
              <a:t>GPA &gt; 3.8 priority =1</a:t>
            </a:r>
          </a:p>
          <a:p>
            <a:pPr marL="0" indent="0">
              <a:buNone/>
            </a:pPr>
            <a:r>
              <a:rPr lang="en-US" sz="2400" dirty="0" smtClean="0"/>
              <a:t>3.3 &lt; GPA &lt;= 3.8 priority = 2</a:t>
            </a:r>
          </a:p>
          <a:p>
            <a:pPr marL="0" indent="0">
              <a:buNone/>
            </a:pPr>
            <a:r>
              <a:rPr lang="en-US" sz="2400" dirty="0" smtClean="0"/>
              <a:t>GPA &lt;= 3.3 priority = 3</a:t>
            </a:r>
          </a:p>
          <a:p>
            <a:pPr marL="0" indent="0">
              <a:buNone/>
            </a:pPr>
            <a:r>
              <a:rPr lang="ru-RU" sz="2400" dirty="0" smtClean="0"/>
              <a:t>Получаем ситуацию, когда существуют 2 одинаковых </a:t>
            </a:r>
            <a:r>
              <a:rPr lang="en-US" sz="2400" dirty="0" smtClean="0"/>
              <a:t>GPA </a:t>
            </a:r>
            <a:r>
              <a:rPr lang="ru-RU" sz="2400" dirty="0" smtClean="0"/>
              <a:t>с одинаковым приоритетом.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576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любых двух кортежей </a:t>
            </a:r>
            <a:r>
              <a:rPr lang="en-US" sz="2400" dirty="0" smtClean="0"/>
              <a:t>T, U </a:t>
            </a:r>
            <a:r>
              <a:rPr lang="ru-RU" sz="2400" dirty="0" smtClean="0"/>
              <a:t>из отношения </a:t>
            </a:r>
            <a:r>
              <a:rPr lang="en-US" sz="2400" dirty="0" smtClean="0"/>
              <a:t>Students:</a:t>
            </a:r>
          </a:p>
          <a:p>
            <a:pPr marL="0" indent="0">
              <a:buNone/>
            </a:pPr>
            <a:r>
              <a:rPr lang="en-US" sz="2400" dirty="0" err="1" smtClean="0"/>
              <a:t>t.GPA</a:t>
            </a:r>
            <a:r>
              <a:rPr lang="en-US" sz="2400" dirty="0" smtClean="0"/>
              <a:t> = </a:t>
            </a:r>
            <a:r>
              <a:rPr lang="en-US" sz="2400" dirty="0" err="1" smtClean="0"/>
              <a:t>u.GPA</a:t>
            </a:r>
            <a:r>
              <a:rPr lang="en-US" sz="2400" dirty="0"/>
              <a:t>	</a:t>
            </a:r>
            <a:r>
              <a:rPr lang="en-US" sz="2400" dirty="0" smtClean="0"/>
              <a:t>=&gt;	</a:t>
            </a:r>
            <a:r>
              <a:rPr lang="en-US" sz="2400" dirty="0" err="1" smtClean="0"/>
              <a:t>t.priority</a:t>
            </a:r>
            <a:r>
              <a:rPr lang="en-US" sz="2400" dirty="0" smtClean="0"/>
              <a:t>=</a:t>
            </a:r>
            <a:r>
              <a:rPr lang="en-US" sz="2400" dirty="0" err="1" smtClean="0"/>
              <a:t>u.priority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753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Таким образом, для любых кортежей </a:t>
            </a:r>
            <a:r>
              <a:rPr lang="en-US" sz="2400" dirty="0" smtClean="0"/>
              <a:t>T,U </a:t>
            </a:r>
            <a:r>
              <a:rPr lang="ru-RU" sz="2400" dirty="0" smtClean="0"/>
              <a:t>из </a:t>
            </a:r>
            <a:r>
              <a:rPr lang="en-US" sz="2400" dirty="0" smtClean="0"/>
              <a:t>R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T[A1, …, An] =</a:t>
            </a:r>
            <a:r>
              <a:rPr lang="ru-RU" sz="2400" dirty="0" smtClean="0"/>
              <a:t> </a:t>
            </a:r>
            <a:r>
              <a:rPr lang="en-US" sz="2400" dirty="0" smtClean="0"/>
              <a:t>U[A1, …, An],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то </a:t>
            </a:r>
            <a:r>
              <a:rPr lang="en-US" sz="2400" dirty="0" smtClean="0"/>
              <a:t>T[B1, …, </a:t>
            </a:r>
            <a:r>
              <a:rPr lang="en-US" sz="2400" dirty="0" err="1" smtClean="0"/>
              <a:t>Bm</a:t>
            </a:r>
            <a:r>
              <a:rPr lang="en-US" sz="2400" dirty="0" smtClean="0"/>
              <a:t>] = U[B1, …, </a:t>
            </a:r>
            <a:r>
              <a:rPr lang="en-US" sz="2400" dirty="0" err="1" smtClean="0"/>
              <a:t>Bm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A1, A2, …, An -&gt; B1, B2, …, </a:t>
            </a:r>
            <a:r>
              <a:rPr lang="en-US" sz="2400" dirty="0" err="1" smtClean="0"/>
              <a:t>Bm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9058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32354975"/>
              </p:ext>
            </p:extLst>
          </p:nvPr>
        </p:nvGraphicFramePr>
        <p:xfrm>
          <a:off x="1683320" y="3629883"/>
          <a:ext cx="56340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13"/>
                <a:gridCol w="1878013"/>
                <a:gridCol w="18780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51710" y="2607276"/>
            <a:ext cx="584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-&gt; 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739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R(A,B,C,D,E)</a:t>
            </a:r>
          </a:p>
          <a:p>
            <a:pPr marL="0" indent="0">
              <a:buNone/>
            </a:pPr>
            <a:r>
              <a:rPr lang="en-US" dirty="0" smtClean="0"/>
              <a:t>A,B </a:t>
            </a:r>
            <a:r>
              <a:rPr lang="en-US" dirty="0" smtClean="0"/>
              <a:t>→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dirty="0" smtClean="0"/>
              <a:t>C,D </a:t>
            </a:r>
            <a:r>
              <a:rPr lang="en-US" dirty="0" smtClean="0"/>
              <a:t>→ </a:t>
            </a:r>
            <a:r>
              <a:rPr lang="en-US" dirty="0" smtClean="0"/>
              <a:t>E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Пусть для каждого из атрибутов </a:t>
            </a:r>
            <a:r>
              <a:rPr lang="en-US" dirty="0" smtClean="0"/>
              <a:t>A, B </a:t>
            </a:r>
            <a:r>
              <a:rPr lang="ru-RU" dirty="0" smtClean="0"/>
              <a:t>и </a:t>
            </a:r>
            <a:r>
              <a:rPr lang="en-US" dirty="0" smtClean="0"/>
              <a:t>D </a:t>
            </a:r>
            <a:r>
              <a:rPr lang="ru-RU" dirty="0" smtClean="0"/>
              <a:t>возможны 3 значения. Сколько возможных значений может принимать </a:t>
            </a:r>
            <a:r>
              <a:rPr lang="en-US" dirty="0" smtClean="0"/>
              <a:t>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858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Student(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</a:t>
            </a:r>
            <a:r>
              <a:rPr lang="en-US" dirty="0" err="1" smtClean="0"/>
              <a:t>HScode</a:t>
            </a:r>
            <a:r>
              <a:rPr lang="en-US" dirty="0" smtClean="0"/>
              <a:t>,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r>
              <a:rPr lang="en-US" dirty="0" smtClean="0"/>
              <a:t>, GPA, priority)</a:t>
            </a:r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→ </a:t>
            </a:r>
            <a:r>
              <a:rPr lang="en-US" dirty="0" err="1" smtClean="0"/>
              <a:t>sName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→ address</a:t>
            </a:r>
          </a:p>
          <a:p>
            <a:pPr>
              <a:buNone/>
            </a:pPr>
            <a:r>
              <a:rPr lang="en-US" dirty="0" err="1" smtClean="0"/>
              <a:t>HScode</a:t>
            </a:r>
            <a:r>
              <a:rPr lang="en-US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HSname</a:t>
            </a:r>
            <a:r>
              <a:rPr lang="en-US" dirty="0" smtClean="0"/>
              <a:t> ,</a:t>
            </a:r>
            <a:r>
              <a:rPr lang="en-US" dirty="0" smtClean="0"/>
              <a:t> </a:t>
            </a:r>
            <a:r>
              <a:rPr lang="en-US" dirty="0" err="1" smtClean="0"/>
              <a:t>HScity</a:t>
            </a:r>
            <a:r>
              <a:rPr lang="en-US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HScode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→ GPA</a:t>
            </a:r>
          </a:p>
          <a:p>
            <a:pPr>
              <a:buNone/>
            </a:pPr>
            <a:r>
              <a:rPr lang="en-US" dirty="0" smtClean="0"/>
              <a:t>GPA</a:t>
            </a:r>
            <a:r>
              <a:rPr lang="en-US" dirty="0" smtClean="0"/>
              <a:t> </a:t>
            </a:r>
            <a:r>
              <a:rPr lang="en-US" dirty="0" smtClean="0"/>
              <a:t>→ priority</a:t>
            </a:r>
          </a:p>
          <a:p>
            <a:pPr>
              <a:buNone/>
            </a:pPr>
            <a:r>
              <a:rPr lang="en-US" dirty="0" smtClean="0"/>
              <a:t>	=&gt; </a:t>
            </a:r>
            <a:r>
              <a:rPr lang="en-US" dirty="0" err="1" smtClean="0"/>
              <a:t>passID</a:t>
            </a:r>
            <a:r>
              <a:rPr lang="en-US" dirty="0" smtClean="0"/>
              <a:t> →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922</TotalTime>
  <Words>849</Words>
  <Application>Microsoft Office PowerPoint</Application>
  <PresentationFormat>Экран (4:3)</PresentationFormat>
  <Paragraphs>159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Mesh</vt:lpstr>
      <vt:lpstr>Функциональные зависимости </vt:lpstr>
      <vt:lpstr>Реляционный дизайн с помощью декомпозиции</vt:lpstr>
      <vt:lpstr>Пример</vt:lpstr>
      <vt:lpstr>Пример</vt:lpstr>
      <vt:lpstr>пример</vt:lpstr>
      <vt:lpstr>Пример</vt:lpstr>
      <vt:lpstr>Пример</vt:lpstr>
      <vt:lpstr>Вопрос</vt:lpstr>
      <vt:lpstr>Пример</vt:lpstr>
      <vt:lpstr>пример</vt:lpstr>
      <vt:lpstr>Вопрос</vt:lpstr>
      <vt:lpstr>Функциональные зависимости и ключи</vt:lpstr>
      <vt:lpstr>Виды зависимостей</vt:lpstr>
      <vt:lpstr>Правила</vt:lpstr>
      <vt:lpstr>Замыкание атрибутов</vt:lpstr>
      <vt:lpstr>Пример замыкания</vt:lpstr>
      <vt:lpstr>Замыкание и ключи</vt:lpstr>
      <vt:lpstr>вопрос</vt:lpstr>
      <vt:lpstr>Определение функциональной зависимости для отношения</vt:lpstr>
      <vt:lpstr>пример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admin</cp:lastModifiedBy>
  <cp:revision>84</cp:revision>
  <dcterms:created xsi:type="dcterms:W3CDTF">2013-09-20T05:28:19Z</dcterms:created>
  <dcterms:modified xsi:type="dcterms:W3CDTF">2013-10-26T08:40:14Z</dcterms:modified>
</cp:coreProperties>
</file>