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5" r:id="rId4"/>
    <p:sldId id="259" r:id="rId5"/>
    <p:sldId id="268" r:id="rId6"/>
    <p:sldId id="269" r:id="rId7"/>
    <p:sldId id="270" r:id="rId8"/>
    <p:sldId id="271" r:id="rId9"/>
    <p:sldId id="272" r:id="rId10"/>
    <p:sldId id="266" r:id="rId11"/>
    <p:sldId id="273" r:id="rId12"/>
    <p:sldId id="274" r:id="rId13"/>
    <p:sldId id="275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1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1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4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22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83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5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82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8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1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9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0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4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4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16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Реляционная алгебра (</a:t>
            </a:r>
            <a:r>
              <a:rPr lang="en-US" dirty="0" smtClean="0"/>
              <a:t>select, project, join)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</a:t>
            </a:r>
            <a:r>
              <a:rPr lang="ru-RU" dirty="0" err="1" smtClean="0"/>
              <a:t>Гребенкин</a:t>
            </a:r>
            <a:endParaRPr lang="ru-RU" dirty="0" smtClean="0"/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Прямое произведение (</a:t>
            </a:r>
            <a:r>
              <a:rPr lang="en-US" dirty="0" smtClean="0"/>
              <a:t>Cartesian product </a:t>
            </a:r>
            <a:r>
              <a:rPr lang="ru-RU" dirty="0" smtClean="0"/>
              <a:t>или </a:t>
            </a:r>
            <a:r>
              <a:rPr lang="en-US" dirty="0" smtClean="0"/>
              <a:t>cross-product)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611" y="1908498"/>
            <a:ext cx="7904747" cy="4193562"/>
          </a:xfrm>
        </p:spPr>
        <p:txBody>
          <a:bodyPr>
            <a:normAutofit/>
          </a:bodyPr>
          <a:lstStyle/>
          <a:p>
            <a:r>
              <a:rPr lang="ru-RU" dirty="0" smtClean="0"/>
              <a:t>Объединяет два отношения и составляет все возможные комбинации.</a:t>
            </a:r>
            <a:endParaRPr lang="en-US" dirty="0" smtClean="0"/>
          </a:p>
          <a:p>
            <a:pPr marL="0" lvl="1" indent="0" algn="ctr">
              <a:buNone/>
            </a:pPr>
            <a:r>
              <a:rPr lang="en-US" dirty="0"/>
              <a:t>Student x </a:t>
            </a:r>
            <a:r>
              <a:rPr lang="en-US" dirty="0" smtClean="0"/>
              <a:t>Apply</a:t>
            </a:r>
          </a:p>
          <a:p>
            <a:r>
              <a:rPr lang="ru-RU" dirty="0" smtClean="0"/>
              <a:t>Результатом будет множество </a:t>
            </a:r>
            <a:r>
              <a:rPr lang="en-US" dirty="0" err="1" smtClean="0"/>
              <a:t>MxN</a:t>
            </a:r>
            <a:endParaRPr lang="en-US" dirty="0"/>
          </a:p>
          <a:p>
            <a:pPr marL="0" indent="0"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8021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Прямое произведение (</a:t>
            </a:r>
            <a:r>
              <a:rPr lang="en-US" dirty="0" smtClean="0"/>
              <a:t>Cartesian product </a:t>
            </a:r>
            <a:r>
              <a:rPr lang="ru-RU" dirty="0" smtClean="0"/>
              <a:t>или </a:t>
            </a:r>
            <a:r>
              <a:rPr lang="en-US" dirty="0" smtClean="0"/>
              <a:t>cross-product)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76726" y="1908498"/>
                <a:ext cx="9083841" cy="419356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sz="2300" dirty="0" smtClean="0"/>
                  <a:t>Объединяет два отношения и составляет все возможные комбинации.</a:t>
                </a:r>
                <a:endParaRPr lang="en-US" sz="2300" dirty="0" smtClean="0"/>
              </a:p>
              <a:p>
                <a:pPr marL="0" lvl="1" indent="0" algn="ctr">
                  <a:buNone/>
                </a:pPr>
                <a:r>
                  <a:rPr lang="en-US" sz="2100" dirty="0"/>
                  <a:t>Student x </a:t>
                </a:r>
                <a:r>
                  <a:rPr lang="en-US" sz="2100" dirty="0" smtClean="0"/>
                  <a:t>Apply</a:t>
                </a:r>
              </a:p>
              <a:p>
                <a:r>
                  <a:rPr lang="ru-RU" sz="2300" dirty="0" smtClean="0"/>
                  <a:t>Результатом будет множество </a:t>
                </a:r>
                <a:r>
                  <a:rPr lang="en-US" sz="2300" dirty="0" err="1" smtClean="0"/>
                  <a:t>MxN</a:t>
                </a:r>
                <a:endParaRPr lang="en-US" sz="2300" dirty="0" smtClean="0"/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major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dec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sizeHS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&gt;1000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major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=`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cs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ru-RU" sz="2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726" y="1908498"/>
                <a:ext cx="9083841" cy="4193562"/>
              </a:xfrm>
              <a:blipFill rotWithShape="0">
                <a:blip r:embed="rId2"/>
                <a:stretch>
                  <a:fillRect l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06146"/>
              </p:ext>
            </p:extLst>
          </p:nvPr>
        </p:nvGraphicFramePr>
        <p:xfrm>
          <a:off x="236621" y="5230098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3074" y="48721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84730"/>
              </p:ext>
            </p:extLst>
          </p:nvPr>
        </p:nvGraphicFramePr>
        <p:xfrm>
          <a:off x="5053261" y="5241508"/>
          <a:ext cx="3705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28"/>
                <a:gridCol w="1118936"/>
                <a:gridCol w="926432"/>
                <a:gridCol w="926432"/>
              </a:tblGrid>
              <a:tr h="1792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32621" y="487217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159" y="596018"/>
                <a:ext cx="9083841" cy="4849802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ru-RU" sz="2300" dirty="0" smtClean="0"/>
                  <a:t>Какое из следующих выражений </a:t>
                </a:r>
                <a:r>
                  <a:rPr lang="ru-RU" sz="3200" b="1" dirty="0" smtClean="0">
                    <a:solidFill>
                      <a:srgbClr val="FF0000"/>
                    </a:solidFill>
                  </a:rPr>
                  <a:t>не</a:t>
                </a:r>
                <a:r>
                  <a:rPr lang="ru-RU" sz="2300" dirty="0" smtClean="0"/>
                  <a:t> возвращает имена и </a:t>
                </a:r>
                <a:r>
                  <a:rPr lang="en-US" sz="2300" dirty="0" smtClean="0"/>
                  <a:t>GPA </a:t>
                </a:r>
                <a:r>
                  <a:rPr lang="ru-RU" sz="2300" dirty="0" smtClean="0"/>
                  <a:t>студентов с </a:t>
                </a:r>
                <a:r>
                  <a:rPr lang="en-US" sz="2300" dirty="0" err="1" smtClean="0"/>
                  <a:t>sizeHS</a:t>
                </a:r>
                <a:r>
                  <a:rPr lang="en-US" sz="2300" dirty="0" smtClean="0"/>
                  <a:t>&gt;1000</a:t>
                </a:r>
                <a:r>
                  <a:rPr lang="ru-RU" sz="2300" dirty="0" smtClean="0"/>
                  <a:t>, кто подал документы на </a:t>
                </a:r>
                <a:r>
                  <a:rPr lang="en-US" sz="2300" dirty="0" smtClean="0"/>
                  <a:t>CS </a:t>
                </a:r>
                <a:r>
                  <a:rPr lang="ru-RU" sz="2300" dirty="0" smtClean="0"/>
                  <a:t>и не был зачислен.</a:t>
                </a:r>
                <a:endParaRPr lang="en-US" sz="2300" dirty="0" smtClean="0"/>
              </a:p>
              <a:p>
                <a:pPr marL="0" indent="0">
                  <a:buNone/>
                </a:pPr>
                <a:endParaRPr lang="en-US" sz="2100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sName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izeHS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&gt;1000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major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cs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dec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=`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sName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sizeHS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&gt;1000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major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=`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cs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dec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=`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sid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major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sName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sizeHS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&gt;1000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major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cs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dec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=`</m:t>
                              </m:r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ru-RU" sz="2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59" y="596018"/>
                <a:ext cx="9083841" cy="4849802"/>
              </a:xfrm>
              <a:blipFill rotWithShape="0">
                <a:blip r:embed="rId2"/>
                <a:stretch>
                  <a:fillRect l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06146"/>
              </p:ext>
            </p:extLst>
          </p:nvPr>
        </p:nvGraphicFramePr>
        <p:xfrm>
          <a:off x="236621" y="5230098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3074" y="48721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84730"/>
              </p:ext>
            </p:extLst>
          </p:nvPr>
        </p:nvGraphicFramePr>
        <p:xfrm>
          <a:off x="5053261" y="5241508"/>
          <a:ext cx="3705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28"/>
                <a:gridCol w="1118936"/>
                <a:gridCol w="926432"/>
                <a:gridCol w="926432"/>
              </a:tblGrid>
              <a:tr h="1792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32621" y="487217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Натуральное объединение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natural join</a:t>
            </a:r>
            <a:r>
              <a:rPr lang="ru-RU" dirty="0"/>
              <a:t>)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06146"/>
              </p:ext>
            </p:extLst>
          </p:nvPr>
        </p:nvGraphicFramePr>
        <p:xfrm>
          <a:off x="236621" y="5230098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3074" y="48721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84730"/>
              </p:ext>
            </p:extLst>
          </p:nvPr>
        </p:nvGraphicFramePr>
        <p:xfrm>
          <a:off x="5053261" y="5241508"/>
          <a:ext cx="3705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28"/>
                <a:gridCol w="1118936"/>
                <a:gridCol w="926432"/>
                <a:gridCol w="926432"/>
              </a:tblGrid>
              <a:tr h="1792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32621" y="487217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18347" y="1908498"/>
            <a:ext cx="7511472" cy="3021976"/>
          </a:xfrm>
        </p:spPr>
        <p:txBody>
          <a:bodyPr/>
          <a:lstStyle/>
          <a:p>
            <a:r>
              <a:rPr lang="ru-RU" dirty="0" smtClean="0"/>
              <a:t>Проверяет равенство всех атрибутов с одинаковыми именами</a:t>
            </a:r>
          </a:p>
          <a:p>
            <a:r>
              <a:rPr lang="ru-RU" dirty="0" smtClean="0"/>
              <a:t>Удаляет лишние копии колонок в результате</a:t>
            </a:r>
          </a:p>
          <a:p>
            <a:r>
              <a:rPr lang="ru-RU" dirty="0" smtClean="0"/>
              <a:t>Обозначается знаком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</a:t>
            </a:r>
            <a:r>
              <a:rPr lang="ru-RU" dirty="0" smtClean="0"/>
              <a:t>объединение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THETA join</a:t>
            </a:r>
            <a:r>
              <a:rPr lang="ru-RU" dirty="0" smtClean="0"/>
              <a:t>)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06146"/>
              </p:ext>
            </p:extLst>
          </p:nvPr>
        </p:nvGraphicFramePr>
        <p:xfrm>
          <a:off x="236621" y="5230098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3074" y="48721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84730"/>
              </p:ext>
            </p:extLst>
          </p:nvPr>
        </p:nvGraphicFramePr>
        <p:xfrm>
          <a:off x="5053261" y="5241508"/>
          <a:ext cx="3705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28"/>
                <a:gridCol w="1118936"/>
                <a:gridCol w="926432"/>
                <a:gridCol w="926432"/>
              </a:tblGrid>
              <a:tr h="1792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32621" y="487217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>
              <a:xfrm>
                <a:off x="625642" y="1612232"/>
                <a:ext cx="7704177" cy="3318242"/>
              </a:xfrm>
            </p:spPr>
            <p:txBody>
              <a:bodyPr/>
              <a:lstStyle/>
              <a:p>
                <a:r>
                  <a:rPr lang="ru-RU" dirty="0" smtClean="0"/>
                  <a:t>Может быть переписан как </a:t>
                </a:r>
                <a:r>
                  <a:rPr lang="en-US" dirty="0" smtClean="0"/>
                  <a:t>natural join</a:t>
                </a:r>
                <a:r>
                  <a:rPr lang="ru-RU" dirty="0" smtClean="0"/>
                  <a:t> с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/>
                    </m:sSub>
                  </m:oMath>
                </a14:m>
                <a:r>
                  <a:rPr lang="ru-RU" dirty="0" smtClean="0"/>
                  <a:t>условием</a:t>
                </a:r>
              </a:p>
              <a:p>
                <a:r>
                  <a:rPr lang="ru-RU" dirty="0" smtClean="0"/>
                  <a:t>Обозначается знаком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⨝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например </a:t>
                </a:r>
                <a:r>
                  <a:rPr lang="en-US" dirty="0" smtClean="0"/>
                  <a:t>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⨝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 smtClean="0"/>
                  <a:t> apply</a:t>
                </a:r>
                <a:endParaRPr lang="en-US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642" y="1612232"/>
                <a:ext cx="7704177" cy="3318242"/>
              </a:xfrm>
              <a:blipFill rotWithShape="0">
                <a:blip r:embed="rId2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Запрос на наборе отношений выдает в результате другое отношение</a:t>
            </a:r>
          </a:p>
          <a:p>
            <a:r>
              <a:rPr lang="ru-RU" dirty="0" smtClean="0"/>
              <a:t>Простейший запрос – имя отношения</a:t>
            </a:r>
          </a:p>
          <a:p>
            <a:r>
              <a:rPr lang="ru-RU" dirty="0" smtClean="0"/>
              <a:t>Используйте операторы для фильтрации, срезки и комбинирования</a:t>
            </a:r>
          </a:p>
          <a:p>
            <a:r>
              <a:rPr lang="ru-RU" dirty="0" smtClean="0"/>
              <a:t>Узнали что такое: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</a:t>
            </a:r>
          </a:p>
          <a:p>
            <a:pPr lvl="1"/>
            <a:r>
              <a:rPr lang="en-US" dirty="0" err="1" smtClean="0"/>
              <a:t>sroject</a:t>
            </a:r>
            <a:endParaRPr lang="en-US" dirty="0" smtClean="0"/>
          </a:p>
          <a:p>
            <a:pPr lvl="1"/>
            <a:r>
              <a:rPr lang="en-US" dirty="0" smtClean="0"/>
              <a:t>cross-product</a:t>
            </a:r>
          </a:p>
          <a:p>
            <a:pPr lvl="1"/>
            <a:r>
              <a:rPr lang="en-US" dirty="0" smtClean="0"/>
              <a:t>natural join</a:t>
            </a:r>
          </a:p>
          <a:p>
            <a:pPr lvl="1"/>
            <a:r>
              <a:rPr lang="en-US" dirty="0" smtClean="0"/>
              <a:t>theta join.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алгебра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058" y="2418347"/>
            <a:ext cx="7429499" cy="1043740"/>
          </a:xfrm>
        </p:spPr>
        <p:txBody>
          <a:bodyPr/>
          <a:lstStyle/>
          <a:p>
            <a:r>
              <a:rPr lang="ru-RU" dirty="0" smtClean="0"/>
              <a:t>Формальный язык</a:t>
            </a:r>
            <a:endParaRPr lang="en-US" dirty="0" smtClean="0"/>
          </a:p>
          <a:p>
            <a:r>
              <a:rPr lang="en-US" dirty="0" smtClean="0"/>
              <a:t>SQL – </a:t>
            </a:r>
            <a:r>
              <a:rPr lang="ru-RU" dirty="0" smtClean="0"/>
              <a:t>одна из его реализаций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запроса – новое отношение</a:t>
            </a: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6" y="1908498"/>
            <a:ext cx="1905000" cy="1005840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126" y="1908498"/>
            <a:ext cx="1981200" cy="100584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126" y="1908498"/>
            <a:ext cx="2209800" cy="1005840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 rot="5400000">
            <a:off x="1449806" y="3467790"/>
            <a:ext cx="1540039" cy="43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право 8"/>
          <p:cNvSpPr/>
          <p:nvPr/>
        </p:nvSpPr>
        <p:spPr>
          <a:xfrm rot="8358823">
            <a:off x="2473266" y="3524935"/>
            <a:ext cx="2164322" cy="43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530629" y="4568668"/>
            <a:ext cx="1981200" cy="100584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337448" y="350831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ЗАПРОС1</a:t>
            </a:r>
            <a:endParaRPr lang="en-US" dirty="0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5785865" y="3823855"/>
            <a:ext cx="2164322" cy="43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Стрелка вправо 12"/>
          <p:cNvSpPr/>
          <p:nvPr/>
        </p:nvSpPr>
        <p:spPr>
          <a:xfrm rot="557589">
            <a:off x="3578035" y="5031144"/>
            <a:ext cx="2164322" cy="43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868038" y="5257134"/>
            <a:ext cx="1981200" cy="100584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458326" y="470225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базы </a:t>
            </a:r>
            <a:r>
              <a:rPr lang="ru-RU" dirty="0"/>
              <a:t>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9333" y="2370222"/>
            <a:ext cx="7429499" cy="3080084"/>
          </a:xfrm>
        </p:spPr>
        <p:txBody>
          <a:bodyPr>
            <a:normAutofit/>
          </a:bodyPr>
          <a:lstStyle/>
          <a:p>
            <a:r>
              <a:rPr lang="ru-RU" dirty="0" smtClean="0"/>
              <a:t>Простая база данных для приемной комиссии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University(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uName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region, enrollment)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Student(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sID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sName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GPA,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sizeHS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Apply(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sID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uName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major, decision)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Ключ – один или несколько атрибутов, обладающие свойством уникальности и минимальности.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9333" y="1423304"/>
                <a:ext cx="7429499" cy="3705727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Служит для выбора определенных кортежей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Студенты с 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GPA &gt; 3.7</a:t>
                </a:r>
                <a:endParaRPr lang="ru-RU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&gt;3.7</m:t>
                          </m:r>
                        </m:sub>
                      </m:sSub>
                      <m:r>
                        <a:rPr lang="ru-RU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student</m:t>
                      </m:r>
                    </m:oMath>
                  </m:oMathPara>
                </a14:m>
                <a:endParaRPr lang="en-US" sz="2800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lvl="1"/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Студенты с 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GPA &gt; 3.7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и </a:t>
                </a:r>
                <a:r>
                  <a:rPr lang="en-US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sizeHS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 &lt; 1000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sizeHS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&lt;1000</m:t>
                          </m:r>
                        </m:sub>
                      </m:sSub>
                      <m:r>
                        <a:rPr lang="ru-RU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student</m:t>
                      </m:r>
                    </m:oMath>
                  </m:oMathPara>
                </a14:m>
                <a:endParaRPr lang="en-US" sz="2800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lvl="1"/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Количество подавших документы в МИФИ на </a:t>
                </a:r>
                <a:r>
                  <a:rPr lang="ru-RU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кибрнетику</a:t>
                </a:r>
                <a:endParaRPr lang="en-US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cname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=`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mephi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major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cybernetics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</m:sub>
                      </m:sSub>
                      <m:r>
                        <a:rPr lang="ru-RU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apply</m:t>
                      </m:r>
                    </m:oMath>
                  </m:oMathPara>
                </a14:m>
                <a:endParaRPr lang="ru-RU" sz="2800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333" y="1423304"/>
                <a:ext cx="7429499" cy="3705727"/>
              </a:xfrm>
              <a:blipFill rotWithShape="0">
                <a:blip r:embed="rId2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87803"/>
              </p:ext>
            </p:extLst>
          </p:nvPr>
        </p:nvGraphicFramePr>
        <p:xfrm>
          <a:off x="421105" y="5281535"/>
          <a:ext cx="304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0712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enr</a:t>
                      </a:r>
                      <a:endParaRPr lang="en-US" dirty="0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05168"/>
              </p:ext>
            </p:extLst>
          </p:nvPr>
        </p:nvGraphicFramePr>
        <p:xfrm>
          <a:off x="3870158" y="5302287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99495" y="494436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6611" y="494436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project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9333" y="1600200"/>
                <a:ext cx="7429499" cy="3528831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Служит для выбора определенных колонок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Выбрать только колонки  </a:t>
                </a:r>
                <a:r>
                  <a:rPr lang="en-US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sID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и </a:t>
                </a:r>
                <a:r>
                  <a:rPr lang="en-US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sName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из 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Student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sName</m:t>
                          </m:r>
                        </m:sub>
                      </m:sSub>
                      <m:r>
                        <a:rPr lang="ru-RU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student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US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lvl="1"/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Выбрать из отношения 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Student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всех студентов с </a:t>
                </a:r>
                <a:r>
                  <a:rPr lang="en-US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gpa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&gt;3.7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и вывести их </a:t>
                </a:r>
                <a:r>
                  <a:rPr lang="en-US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sID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и </a:t>
                </a:r>
                <a:r>
                  <a:rPr lang="en-US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sName</a:t>
                </a:r>
                <a:endParaRPr lang="en-US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sName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&gt;3.7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student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333" y="1600200"/>
                <a:ext cx="7429499" cy="3528831"/>
              </a:xfrm>
              <a:blipFill rotWithShape="0">
                <a:blip r:embed="rId2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87803"/>
              </p:ext>
            </p:extLst>
          </p:nvPr>
        </p:nvGraphicFramePr>
        <p:xfrm>
          <a:off x="421105" y="5281535"/>
          <a:ext cx="304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0712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enr</a:t>
                      </a:r>
                      <a:endParaRPr lang="en-US" dirty="0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05168"/>
              </p:ext>
            </p:extLst>
          </p:nvPr>
        </p:nvGraphicFramePr>
        <p:xfrm>
          <a:off x="3870158" y="5302287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99495" y="494436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6611" y="494436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9333" y="1600200"/>
                <a:ext cx="7429499" cy="3528831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Имеют ли смысл следующие утверждения:</a:t>
                </a:r>
              </a:p>
              <a:p>
                <a:pPr lvl="1"/>
                <a:r>
                  <a:rPr lang="ru-RU" dirty="0" smtClean="0">
                    <a:ea typeface="Cambria Math" panose="02040503050406030204" pitchFamily="18" charset="0"/>
                  </a:rPr>
                  <a:t>Иногда может быть полезно вызывать оператор </a:t>
                </a:r>
                <a:r>
                  <a:rPr lang="en-US" dirty="0" smtClean="0">
                    <a:ea typeface="Cambria Math" panose="02040503050406030204" pitchFamily="18" charset="0"/>
                  </a:rPr>
                  <a:t>project </a:t>
                </a:r>
                <a:r>
                  <a:rPr lang="ru-RU" dirty="0" smtClean="0">
                    <a:ea typeface="Cambria Math" panose="02040503050406030204" pitchFamily="18" charset="0"/>
                  </a:rPr>
                  <a:t>несколько раз: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sName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sName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sizeHS</m:t>
                          </m:r>
                        </m:sub>
                      </m:sSub>
                      <m:r>
                        <a:rPr lang="ru-R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student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lvl="1"/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Иногда может быть полезно вызывать оператор 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select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несколько раз:</a:t>
                </a:r>
                <a:endParaRPr lang="en-US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&gt;3.7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sizeHS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&lt;1000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student</m:t>
                      </m:r>
                      <m:r>
                        <a:rPr lang="ru-R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US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333" y="1600200"/>
                <a:ext cx="7429499" cy="3528831"/>
              </a:xfrm>
              <a:blipFill rotWithShape="0">
                <a:blip r:embed="rId2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87803"/>
              </p:ext>
            </p:extLst>
          </p:nvPr>
        </p:nvGraphicFramePr>
        <p:xfrm>
          <a:off x="421105" y="5281535"/>
          <a:ext cx="304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0712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enr</a:t>
                      </a:r>
                      <a:endParaRPr lang="en-US" dirty="0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05168"/>
              </p:ext>
            </p:extLst>
          </p:nvPr>
        </p:nvGraphicFramePr>
        <p:xfrm>
          <a:off x="3870158" y="5302287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99495" y="494436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6611" y="494436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Дубликаты</a:t>
            </a:r>
            <a:r>
              <a:rPr lang="en-US" dirty="0" smtClean="0"/>
              <a:t>, </a:t>
            </a:r>
            <a:r>
              <a:rPr lang="ru-RU" dirty="0" smtClean="0"/>
              <a:t>различия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relational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9333" y="1908498"/>
                <a:ext cx="7429499" cy="3220533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Распечатать все факультеты и решения о зачислении: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major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dec</m:t>
                          </m:r>
                        </m:sub>
                      </m:sSub>
                      <m:r>
                        <a:rPr lang="ru-RU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apply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US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333" y="1908498"/>
                <a:ext cx="7429499" cy="3220533"/>
              </a:xfrm>
              <a:blipFill rotWithShape="0">
                <a:blip r:embed="rId2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02405"/>
              </p:ext>
            </p:extLst>
          </p:nvPr>
        </p:nvGraphicFramePr>
        <p:xfrm>
          <a:off x="236621" y="5230098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33074" y="48721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86497"/>
              </p:ext>
            </p:extLst>
          </p:nvPr>
        </p:nvGraphicFramePr>
        <p:xfrm>
          <a:off x="5053261" y="5241508"/>
          <a:ext cx="3705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28"/>
                <a:gridCol w="1118936"/>
                <a:gridCol w="926432"/>
                <a:gridCol w="926432"/>
              </a:tblGrid>
              <a:tr h="1792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32621" y="487217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Дубликаты</a:t>
            </a:r>
            <a:r>
              <a:rPr lang="en-US" dirty="0" smtClean="0"/>
              <a:t>, </a:t>
            </a:r>
            <a:r>
              <a:rPr lang="ru-RU" dirty="0" smtClean="0"/>
              <a:t>различия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relational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9333" y="1600200"/>
                <a:ext cx="7429499" cy="3528831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Распечатать все факультеты и решения о зачислении: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major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dec</m:t>
                          </m:r>
                        </m:sub>
                      </m:sSub>
                      <m:r>
                        <a:rPr lang="ru-RU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apply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US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SQL –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может возвращать дубликаты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,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работает с </a:t>
                </a:r>
                <a:r>
                  <a:rPr lang="en-US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multiset</a:t>
                </a:r>
                <a:endParaRPr lang="ru-RU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RA –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не предусматривает дубликатов, работает с 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set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333" y="1600200"/>
                <a:ext cx="7429499" cy="3528831"/>
              </a:xfrm>
              <a:blipFill rotWithShape="0">
                <a:blip r:embed="rId2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56413"/>
              </p:ext>
            </p:extLst>
          </p:nvPr>
        </p:nvGraphicFramePr>
        <p:xfrm>
          <a:off x="236621" y="5230098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33074" y="48721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05653"/>
              </p:ext>
            </p:extLst>
          </p:nvPr>
        </p:nvGraphicFramePr>
        <p:xfrm>
          <a:off x="5053261" y="5241508"/>
          <a:ext cx="3705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28"/>
                <a:gridCol w="1118936"/>
                <a:gridCol w="926432"/>
                <a:gridCol w="926432"/>
              </a:tblGrid>
              <a:tr h="1792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32621" y="487217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TC103457485[[fn=Сетка]]</Template>
  <TotalTime>287</TotalTime>
  <Words>526</Words>
  <Application>Microsoft Office PowerPoint</Application>
  <PresentationFormat>Экран (4:3)</PresentationFormat>
  <Paragraphs>312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Century Gothic</vt:lpstr>
      <vt:lpstr>Сетка</vt:lpstr>
      <vt:lpstr>Реляционная алгебра (select, project, join)</vt:lpstr>
      <vt:lpstr>Реляционная алгебра</vt:lpstr>
      <vt:lpstr>Результат запроса – новое отношение</vt:lpstr>
      <vt:lpstr>Пример базы данных</vt:lpstr>
      <vt:lpstr>Оператор select</vt:lpstr>
      <vt:lpstr>Оператор project</vt:lpstr>
      <vt:lpstr>вопрос</vt:lpstr>
      <vt:lpstr>Дубликаты, различия sql и relational algebra</vt:lpstr>
      <vt:lpstr>Дубликаты, различия sql и relational algebra</vt:lpstr>
      <vt:lpstr>Прямое произведение (Cartesian product или cross-product)</vt:lpstr>
      <vt:lpstr>Прямое произведение (Cartesian product или cross-product)</vt:lpstr>
      <vt:lpstr>вопрос</vt:lpstr>
      <vt:lpstr>Натуральное объединение (natural join)</vt:lpstr>
      <vt:lpstr>Theta объединение (THETA join)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запросов к реляционным базам данных</dc:title>
  <dc:creator>grebenkin</dc:creator>
  <cp:lastModifiedBy>admin</cp:lastModifiedBy>
  <cp:revision>22</cp:revision>
  <dcterms:created xsi:type="dcterms:W3CDTF">2013-09-13T18:07:03Z</dcterms:created>
  <dcterms:modified xsi:type="dcterms:W3CDTF">2013-09-14T09:05:46Z</dcterms:modified>
</cp:coreProperties>
</file>