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8"/>
  </p:notesMasterIdLst>
  <p:sldIdLst>
    <p:sldId id="256" r:id="rId2"/>
    <p:sldId id="262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Ограничени</a:t>
            </a:r>
            <a:r>
              <a:rPr lang="ru-RU" dirty="0" err="1" smtClean="0"/>
              <a:t>Я</a:t>
            </a:r>
            <a:r>
              <a:rPr lang="ru-RU" dirty="0" smtClean="0"/>
              <a:t> некоторых типов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Ограничения на атрибуты: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Student(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 text,</a:t>
            </a:r>
          </a:p>
          <a:p>
            <a:pPr marL="0" indent="0">
              <a:buNone/>
            </a:pPr>
            <a:r>
              <a:rPr lang="en-US" dirty="0"/>
              <a:t>                     GPA real check(GPA &lt;= 4.0 and GPA &gt; 0.0),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sizeHS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check(</a:t>
            </a:r>
            <a:r>
              <a:rPr lang="en-US" dirty="0" err="1"/>
              <a:t>sizeHS</a:t>
            </a:r>
            <a:r>
              <a:rPr lang="en-US" dirty="0"/>
              <a:t> &lt; 5000));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Student values (123, 'Amy', 3.9, 1000);</a:t>
            </a:r>
          </a:p>
          <a:p>
            <a:pPr marL="0" indent="0">
              <a:buNone/>
            </a:pPr>
            <a:r>
              <a:rPr lang="en-US" dirty="0"/>
              <a:t>insert into Student values (234, 'Bob', 4.6, 1500);</a:t>
            </a:r>
          </a:p>
          <a:p>
            <a:pPr marL="0" indent="0">
              <a:buNone/>
            </a:pPr>
            <a:r>
              <a:rPr lang="en-US" dirty="0"/>
              <a:t>update Student set </a:t>
            </a:r>
            <a:r>
              <a:rPr lang="en-US" dirty="0" err="1"/>
              <a:t>sizeHS</a:t>
            </a:r>
            <a:r>
              <a:rPr lang="en-US" dirty="0"/>
              <a:t> = 6*</a:t>
            </a:r>
            <a:r>
              <a:rPr lang="en-US" dirty="0" err="1"/>
              <a:t>sizeHS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436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Apply(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 text, major text, decision text,</a:t>
            </a:r>
          </a:p>
          <a:p>
            <a:pPr marL="0" indent="0">
              <a:buNone/>
            </a:pPr>
            <a:r>
              <a:rPr lang="en-US" dirty="0"/>
              <a:t>                   check(decision = 'N' or </a:t>
            </a:r>
            <a:r>
              <a:rPr lang="en-US" dirty="0" err="1"/>
              <a:t>cName</a:t>
            </a:r>
            <a:r>
              <a:rPr lang="en-US" dirty="0"/>
              <a:t> &lt;&gt; 'Stanford'</a:t>
            </a:r>
          </a:p>
          <a:p>
            <a:pPr marL="0" indent="0">
              <a:buNone/>
            </a:pPr>
            <a:r>
              <a:rPr lang="en-US" dirty="0"/>
              <a:t>                         or major &lt;&gt; 'CS'));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Apply values (123, 'Stanford', 'CS', 'N');</a:t>
            </a:r>
          </a:p>
          <a:p>
            <a:pPr marL="0" indent="0">
              <a:buNone/>
            </a:pPr>
            <a:r>
              <a:rPr lang="en-US" dirty="0"/>
              <a:t>insert into Apply values (123, 'MIT', 'CS', 'Y');</a:t>
            </a:r>
          </a:p>
          <a:p>
            <a:pPr marL="0" indent="0">
              <a:buNone/>
            </a:pPr>
            <a:r>
              <a:rPr lang="en-US" dirty="0"/>
              <a:t>insert into Apply values (123, 'Stanford', 'CS', 'Y');</a:t>
            </a:r>
          </a:p>
          <a:p>
            <a:pPr marL="0" indent="0">
              <a:buNone/>
            </a:pPr>
            <a:r>
              <a:rPr lang="en-US" dirty="0"/>
              <a:t>update Apply set decision = 'Y' where </a:t>
            </a:r>
            <a:r>
              <a:rPr lang="en-US" dirty="0" err="1"/>
              <a:t>cName</a:t>
            </a:r>
            <a:r>
              <a:rPr lang="en-US" dirty="0"/>
              <a:t> = 'Stanford';</a:t>
            </a:r>
          </a:p>
          <a:p>
            <a:pPr marL="0" indent="0">
              <a:buNone/>
            </a:pPr>
            <a:r>
              <a:rPr lang="en-US" dirty="0"/>
              <a:t>update Apply set </a:t>
            </a:r>
            <a:r>
              <a:rPr lang="en-US" dirty="0" err="1"/>
              <a:t>cName</a:t>
            </a:r>
            <a:r>
              <a:rPr lang="en-US" dirty="0"/>
              <a:t> = 'Stanford' where </a:t>
            </a:r>
            <a:r>
              <a:rPr lang="en-US" dirty="0" err="1"/>
              <a:t>cName</a:t>
            </a:r>
            <a:r>
              <a:rPr lang="en-US" dirty="0"/>
              <a:t> = 'MIT';</a:t>
            </a:r>
          </a:p>
        </p:txBody>
      </p:sp>
    </p:spTree>
    <p:extLst>
      <p:ext uri="{BB962C8B-B14F-4D97-AF65-F5344CB8AC3E}">
        <p14:creationId xmlns:p14="http://schemas.microsoft.com/office/powerpoint/2010/main" val="4064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10 (</a:t>
            </a:r>
            <a:r>
              <a:rPr lang="en-US" dirty="0" smtClean="0"/>
              <a:t>null-check)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Student(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 text,</a:t>
            </a:r>
          </a:p>
          <a:p>
            <a:pPr marL="0" indent="0">
              <a:buNone/>
            </a:pPr>
            <a:r>
              <a:rPr lang="en-US" dirty="0"/>
              <a:t>                     GPA real check(GPA is not null), </a:t>
            </a:r>
            <a:r>
              <a:rPr lang="en-US" dirty="0" err="1"/>
              <a:t>sizeHS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Student values (123, 'Amy', null, 1000);</a:t>
            </a:r>
          </a:p>
        </p:txBody>
      </p:sp>
    </p:spTree>
    <p:extLst>
      <p:ext uri="{BB962C8B-B14F-4D97-AF65-F5344CB8AC3E}">
        <p14:creationId xmlns:p14="http://schemas.microsoft.com/office/powerpoint/2010/main" val="316332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11 (ключ)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T(A </a:t>
            </a:r>
            <a:r>
              <a:rPr lang="en-US" dirty="0" err="1"/>
              <a:t>int</a:t>
            </a:r>
            <a:r>
              <a:rPr lang="en-US" dirty="0"/>
              <a:t> check(A not in (select A from T)));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T(A </a:t>
            </a:r>
            <a:r>
              <a:rPr lang="en-US" dirty="0" err="1"/>
              <a:t>int</a:t>
            </a:r>
            <a:r>
              <a:rPr lang="en-US" dirty="0"/>
              <a:t> check((select count(distinct A) from T) =</a:t>
            </a:r>
          </a:p>
          <a:p>
            <a:pPr marL="0" indent="0">
              <a:buNone/>
            </a:pPr>
            <a:r>
              <a:rPr lang="en-US" dirty="0"/>
              <a:t>                           (select count(*) from T)));</a:t>
            </a:r>
          </a:p>
        </p:txBody>
      </p:sp>
    </p:spTree>
    <p:extLst>
      <p:ext uri="{BB962C8B-B14F-4D97-AF65-F5344CB8AC3E}">
        <p14:creationId xmlns:p14="http://schemas.microsoft.com/office/powerpoint/2010/main" val="216929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12 (подзапросы)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Student(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 text, GPA real, </a:t>
            </a:r>
            <a:r>
              <a:rPr lang="en-US" dirty="0" err="1"/>
              <a:t>sizeHS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Apply(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 text, major text, decision text,</a:t>
            </a:r>
          </a:p>
          <a:p>
            <a:pPr marL="0" indent="0">
              <a:buNone/>
            </a:pPr>
            <a:r>
              <a:rPr lang="en-US" dirty="0"/>
              <a:t>                   check(</a:t>
            </a:r>
            <a:r>
              <a:rPr lang="en-US" dirty="0" err="1"/>
              <a:t>sID</a:t>
            </a:r>
            <a:r>
              <a:rPr lang="en-US" dirty="0"/>
              <a:t> in (select </a:t>
            </a:r>
            <a:r>
              <a:rPr lang="en-US" dirty="0" err="1"/>
              <a:t>sID</a:t>
            </a:r>
            <a:r>
              <a:rPr lang="en-US" dirty="0"/>
              <a:t> from Student)));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College(</a:t>
            </a:r>
            <a:r>
              <a:rPr lang="en-US" dirty="0" err="1"/>
              <a:t>cName</a:t>
            </a:r>
            <a:r>
              <a:rPr lang="en-US" dirty="0"/>
              <a:t> text, state text, enrollment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check(enrollment &gt; (select max(</a:t>
            </a:r>
            <a:r>
              <a:rPr lang="en-US" dirty="0" err="1"/>
              <a:t>sizeHS</a:t>
            </a:r>
            <a:r>
              <a:rPr lang="en-US" dirty="0"/>
              <a:t>) from Student)));</a:t>
            </a:r>
          </a:p>
        </p:txBody>
      </p:sp>
    </p:spTree>
    <p:extLst>
      <p:ext uri="{BB962C8B-B14F-4D97-AF65-F5344CB8AC3E}">
        <p14:creationId xmlns:p14="http://schemas.microsoft.com/office/powerpoint/2010/main" val="107605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13 (</a:t>
            </a:r>
            <a:r>
              <a:rPr lang="en-US" dirty="0" smtClean="0"/>
              <a:t>general assertion)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618735"/>
            <a:ext cx="7511472" cy="51280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assertion Key</a:t>
            </a:r>
          </a:p>
          <a:p>
            <a:pPr marL="0" indent="0">
              <a:buNone/>
            </a:pPr>
            <a:r>
              <a:rPr lang="en-US" dirty="0"/>
              <a:t>check ((select count(distinct A) from T) =</a:t>
            </a:r>
          </a:p>
          <a:p>
            <a:pPr marL="0" indent="0">
              <a:buNone/>
            </a:pPr>
            <a:r>
              <a:rPr lang="en-US" dirty="0"/>
              <a:t>       (select count(*) from T)));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assertion </a:t>
            </a:r>
            <a:r>
              <a:rPr lang="en-US" dirty="0" err="1"/>
              <a:t>ReferentialIntegrity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check (not exists (select * from Apply</a:t>
            </a:r>
          </a:p>
          <a:p>
            <a:pPr marL="0" indent="0">
              <a:buNone/>
            </a:pPr>
            <a:r>
              <a:rPr lang="en-US" dirty="0"/>
              <a:t>                   where </a:t>
            </a:r>
            <a:r>
              <a:rPr lang="en-US" dirty="0" err="1"/>
              <a:t>sID</a:t>
            </a:r>
            <a:r>
              <a:rPr lang="en-US" dirty="0"/>
              <a:t> not in (select </a:t>
            </a:r>
            <a:r>
              <a:rPr lang="en-US" dirty="0" err="1"/>
              <a:t>sID</a:t>
            </a:r>
            <a:r>
              <a:rPr lang="en-US" dirty="0"/>
              <a:t> from Student)));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assertion Sizes</a:t>
            </a:r>
          </a:p>
          <a:p>
            <a:pPr marL="0" indent="0">
              <a:buNone/>
            </a:pPr>
            <a:r>
              <a:rPr lang="en-US" dirty="0"/>
              <a:t>check (not exists (select * from College</a:t>
            </a:r>
          </a:p>
          <a:p>
            <a:pPr marL="0" indent="0">
              <a:buNone/>
            </a:pPr>
            <a:r>
              <a:rPr lang="en-US" dirty="0"/>
              <a:t>                   where enrollment &lt;= (select max(</a:t>
            </a:r>
            <a:r>
              <a:rPr lang="en-US" dirty="0" err="1"/>
              <a:t>sizeHS</a:t>
            </a:r>
            <a:r>
              <a:rPr lang="en-US" dirty="0"/>
              <a:t>) from Student)));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assertion </a:t>
            </a:r>
            <a:r>
              <a:rPr lang="en-US" dirty="0" err="1"/>
              <a:t>AvgAccept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check (3.0 &lt; (select </a:t>
            </a:r>
            <a:r>
              <a:rPr lang="en-US" dirty="0" err="1"/>
              <a:t>avg</a:t>
            </a:r>
            <a:r>
              <a:rPr lang="en-US" dirty="0"/>
              <a:t>(GPA) from Student</a:t>
            </a:r>
          </a:p>
          <a:p>
            <a:pPr marL="0" indent="0">
              <a:buNone/>
            </a:pPr>
            <a:r>
              <a:rPr lang="en-US" dirty="0"/>
              <a:t>              where </a:t>
            </a:r>
            <a:r>
              <a:rPr lang="en-US" dirty="0" err="1"/>
              <a:t>sID</a:t>
            </a:r>
            <a:r>
              <a:rPr lang="en-US" dirty="0"/>
              <a:t> in</a:t>
            </a:r>
          </a:p>
          <a:p>
            <a:pPr marL="0" indent="0">
              <a:buNone/>
            </a:pPr>
            <a:r>
              <a:rPr lang="en-US" dirty="0"/>
              <a:t>                (select SID from Apply where decision = 'Y')));</a:t>
            </a:r>
          </a:p>
        </p:txBody>
      </p:sp>
    </p:spTree>
    <p:extLst>
      <p:ext uri="{BB962C8B-B14F-4D97-AF65-F5344CB8AC3E}">
        <p14:creationId xmlns:p14="http://schemas.microsoft.com/office/powerpoint/2010/main" val="39385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Postgres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template1</a:t>
            </a:r>
            <a:r>
              <a:rPr lang="en-US" dirty="0"/>
              <a:t>=# create assertion Key</a:t>
            </a:r>
          </a:p>
          <a:p>
            <a:pPr marL="0" indent="0">
              <a:buNone/>
            </a:pPr>
            <a:r>
              <a:rPr lang="en-US" dirty="0"/>
              <a:t>template1-# check ((select count(distinct A) from T) =</a:t>
            </a:r>
          </a:p>
          <a:p>
            <a:pPr marL="0" indent="0">
              <a:buNone/>
            </a:pPr>
            <a:r>
              <a:rPr lang="en-US" dirty="0"/>
              <a:t>template1(#        (select count(*) from T</a:t>
            </a:r>
            <a:r>
              <a:rPr lang="en-US" dirty="0" smtClean="0"/>
              <a:t>)));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  <a:r>
              <a:rPr lang="en-US" dirty="0">
                <a:solidFill>
                  <a:srgbClr val="FF0000"/>
                </a:solidFill>
              </a:rPr>
              <a:t>:  CREATE ASSERTION is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103781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ru-RU" dirty="0" err="1" smtClean="0"/>
              <a:t>целостност</a:t>
            </a:r>
            <a:r>
              <a:rPr lang="ru-RU" dirty="0" err="1"/>
              <a:t>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Накладывают ограничения на данные, в дополнение к тем, что уже подразумеваются структурой и типами данных</a:t>
            </a:r>
          </a:p>
          <a:p>
            <a:pPr marL="0" indent="0">
              <a:buNone/>
            </a:pPr>
            <a:r>
              <a:rPr lang="ru-RU" dirty="0" smtClean="0"/>
              <a:t>Классификация</a:t>
            </a:r>
            <a:r>
              <a:rPr lang="en-US" dirty="0" smtClean="0"/>
              <a:t> </a:t>
            </a:r>
            <a:r>
              <a:rPr lang="ru-RU" dirty="0" smtClean="0"/>
              <a:t>ограничений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Не </a:t>
            </a:r>
            <a:r>
              <a:rPr lang="en-US" dirty="0" smtClean="0"/>
              <a:t>null</a:t>
            </a:r>
            <a:r>
              <a:rPr lang="ru-RU" dirty="0" smtClean="0"/>
              <a:t> (значение не может принимать значение </a:t>
            </a:r>
            <a:r>
              <a:rPr lang="en-US" dirty="0" smtClean="0"/>
              <a:t>null)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Key (</a:t>
            </a:r>
            <a:r>
              <a:rPr lang="ru-RU" dirty="0" smtClean="0"/>
              <a:t>атрибут должен иметь только уникальные значения)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Attribute-based </a:t>
            </a:r>
            <a:r>
              <a:rPr lang="en-US" dirty="0" smtClean="0"/>
              <a:t>(</a:t>
            </a:r>
            <a:r>
              <a:rPr lang="ru-RU" dirty="0" smtClean="0"/>
              <a:t>ограничение на значение конкретного атрибута)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Tuple-based (</a:t>
            </a:r>
            <a:r>
              <a:rPr lang="ru-RU" dirty="0" smtClean="0"/>
              <a:t>ограничение на кортеж, отношение атрибутов)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General assertions</a:t>
            </a:r>
            <a:r>
              <a:rPr lang="ru-RU" dirty="0" smtClean="0"/>
              <a:t> (</a:t>
            </a:r>
            <a:r>
              <a:rPr lang="en-US" dirty="0" smtClean="0"/>
              <a:t>SQL </a:t>
            </a:r>
            <a:r>
              <a:rPr lang="ru-RU" dirty="0" smtClean="0"/>
              <a:t>скрипт</a:t>
            </a:r>
            <a:r>
              <a:rPr lang="ru-RU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732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060898"/>
            <a:ext cx="7794311" cy="4041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table Student(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 text, GPA real not null, </a:t>
            </a:r>
            <a:r>
              <a:rPr lang="en-US" dirty="0" err="1" smtClean="0"/>
              <a:t>sizeHS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Student values (123, 'Amy', 3.9, 1000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nsert</a:t>
            </a:r>
            <a:r>
              <a:rPr lang="en-US" dirty="0" smtClean="0"/>
              <a:t> </a:t>
            </a:r>
            <a:r>
              <a:rPr lang="en-US" dirty="0"/>
              <a:t>into Student values (234, 'Bob', 3.6, </a:t>
            </a:r>
            <a:r>
              <a:rPr lang="en-US" dirty="0" smtClean="0"/>
              <a:t>null)</a:t>
            </a:r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Student values (345, 'Craig', null, </a:t>
            </a:r>
            <a:r>
              <a:rPr lang="en-US" dirty="0" smtClean="0"/>
              <a:t>500)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 </a:t>
            </a:r>
            <a:r>
              <a:rPr lang="en-US" dirty="0"/>
              <a:t>Student set GPA = null where </a:t>
            </a:r>
            <a:r>
              <a:rPr lang="en-US" dirty="0" err="1"/>
              <a:t>sID</a:t>
            </a:r>
            <a:r>
              <a:rPr lang="en-US" dirty="0"/>
              <a:t> = </a:t>
            </a:r>
            <a:r>
              <a:rPr lang="en-US" dirty="0" smtClean="0"/>
              <a:t>123</a:t>
            </a:r>
          </a:p>
          <a:p>
            <a:pPr marL="0" indent="0">
              <a:buNone/>
            </a:pPr>
            <a:r>
              <a:rPr lang="en-US" dirty="0" smtClean="0"/>
              <a:t>update </a:t>
            </a:r>
            <a:r>
              <a:rPr lang="en-US" dirty="0"/>
              <a:t>Student set GPA = null where </a:t>
            </a:r>
            <a:r>
              <a:rPr lang="en-US" dirty="0" err="1"/>
              <a:t>sID</a:t>
            </a:r>
            <a:r>
              <a:rPr lang="en-US" dirty="0"/>
              <a:t> = </a:t>
            </a:r>
            <a:r>
              <a:rPr lang="en-US" dirty="0" smtClean="0"/>
              <a:t>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7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Student(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</a:t>
            </a:r>
            <a:r>
              <a:rPr lang="en-US" dirty="0" err="1"/>
              <a:t>sName</a:t>
            </a:r>
            <a:r>
              <a:rPr lang="en-US" dirty="0"/>
              <a:t> text, GPA real, </a:t>
            </a:r>
            <a:r>
              <a:rPr lang="en-US" dirty="0" err="1"/>
              <a:t>sizeHS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Student values (123, 'Amy', 3.9, 1000);</a:t>
            </a:r>
          </a:p>
          <a:p>
            <a:pPr marL="0" indent="0">
              <a:buNone/>
            </a:pPr>
            <a:r>
              <a:rPr lang="en-US" dirty="0"/>
              <a:t>insert into Student values (234, 'Bob', 3.6, 1500);</a:t>
            </a:r>
          </a:p>
          <a:p>
            <a:pPr marL="0" indent="0">
              <a:buNone/>
            </a:pPr>
            <a:r>
              <a:rPr lang="en-US" dirty="0"/>
              <a:t>insert into Student values (123, 'Craig', 3.5, 500);</a:t>
            </a:r>
          </a:p>
          <a:p>
            <a:pPr marL="0" indent="0">
              <a:buNone/>
            </a:pPr>
            <a:r>
              <a:rPr lang="en-US" dirty="0"/>
              <a:t>update Student set </a:t>
            </a:r>
            <a:r>
              <a:rPr lang="en-US" dirty="0" err="1"/>
              <a:t>sID</a:t>
            </a:r>
            <a:r>
              <a:rPr lang="en-US" dirty="0"/>
              <a:t> = 123 where </a:t>
            </a:r>
            <a:r>
              <a:rPr lang="en-US" dirty="0" err="1"/>
              <a:t>sName</a:t>
            </a:r>
            <a:r>
              <a:rPr lang="en-US" dirty="0"/>
              <a:t> = 'Bob';</a:t>
            </a:r>
          </a:p>
          <a:p>
            <a:pPr marL="0" indent="0">
              <a:buNone/>
            </a:pPr>
            <a:r>
              <a:rPr lang="en-US" dirty="0"/>
              <a:t>update Student set </a:t>
            </a:r>
            <a:r>
              <a:rPr lang="en-US" dirty="0" err="1"/>
              <a:t>sID</a:t>
            </a:r>
            <a:r>
              <a:rPr lang="en-US" dirty="0"/>
              <a:t> = </a:t>
            </a:r>
            <a:r>
              <a:rPr lang="en-US" dirty="0" err="1"/>
              <a:t>sID</a:t>
            </a:r>
            <a:r>
              <a:rPr lang="en-US" dirty="0"/>
              <a:t> - 111;</a:t>
            </a:r>
          </a:p>
          <a:p>
            <a:pPr marL="0" indent="0">
              <a:buNone/>
            </a:pPr>
            <a:r>
              <a:rPr lang="en-US" dirty="0"/>
              <a:t>update Student set </a:t>
            </a:r>
            <a:r>
              <a:rPr lang="en-US" dirty="0" err="1"/>
              <a:t>sID</a:t>
            </a:r>
            <a:r>
              <a:rPr lang="en-US" dirty="0"/>
              <a:t> = </a:t>
            </a:r>
            <a:r>
              <a:rPr lang="en-US" dirty="0" err="1"/>
              <a:t>sID</a:t>
            </a:r>
            <a:r>
              <a:rPr lang="en-US" dirty="0"/>
              <a:t> + 111;</a:t>
            </a:r>
          </a:p>
        </p:txBody>
      </p:sp>
    </p:spTree>
    <p:extLst>
      <p:ext uri="{BB962C8B-B14F-4D97-AF65-F5344CB8AC3E}">
        <p14:creationId xmlns:p14="http://schemas.microsoft.com/office/powerpoint/2010/main" val="43746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Student(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</a:t>
            </a:r>
            <a:r>
              <a:rPr lang="en-US" dirty="0" err="1"/>
              <a:t>sName</a:t>
            </a:r>
            <a:r>
              <a:rPr lang="en-US" dirty="0"/>
              <a:t> text primary key,</a:t>
            </a:r>
          </a:p>
          <a:p>
            <a:pPr marL="0" indent="0">
              <a:buNone/>
            </a:pPr>
            <a:r>
              <a:rPr lang="en-US" dirty="0"/>
              <a:t>                     GPA real, </a:t>
            </a:r>
            <a:r>
              <a:rPr lang="en-US" dirty="0" err="1"/>
              <a:t>sizeHS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8949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Student(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</a:t>
            </a:r>
            <a:r>
              <a:rPr lang="en-US" dirty="0" err="1"/>
              <a:t>sName</a:t>
            </a:r>
            <a:r>
              <a:rPr lang="en-US" dirty="0"/>
              <a:t> text unique,</a:t>
            </a:r>
          </a:p>
          <a:p>
            <a:pPr marL="0" indent="0">
              <a:buNone/>
            </a:pPr>
            <a:r>
              <a:rPr lang="en-US" dirty="0"/>
              <a:t>                     GPA real, </a:t>
            </a:r>
            <a:r>
              <a:rPr lang="en-US" dirty="0" err="1"/>
              <a:t>sizeHS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unique);</a:t>
            </a:r>
          </a:p>
        </p:txBody>
      </p:sp>
    </p:spTree>
    <p:extLst>
      <p:ext uri="{BB962C8B-B14F-4D97-AF65-F5344CB8AC3E}">
        <p14:creationId xmlns:p14="http://schemas.microsoft.com/office/powerpoint/2010/main" val="303013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Student(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</a:t>
            </a:r>
            <a:r>
              <a:rPr lang="en-US" dirty="0" err="1"/>
              <a:t>sName</a:t>
            </a:r>
            <a:r>
              <a:rPr lang="en-US" dirty="0"/>
              <a:t> text unique,</a:t>
            </a:r>
          </a:p>
          <a:p>
            <a:pPr marL="0" indent="0">
              <a:buNone/>
            </a:pPr>
            <a:r>
              <a:rPr lang="en-US" dirty="0"/>
              <a:t>                     GPA real, </a:t>
            </a:r>
            <a:r>
              <a:rPr lang="en-US" dirty="0" err="1"/>
              <a:t>sizeHS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unique);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Student values (123, 'Amy', 3.9, 1000);</a:t>
            </a:r>
          </a:p>
          <a:p>
            <a:pPr marL="0" indent="0">
              <a:buNone/>
            </a:pPr>
            <a:r>
              <a:rPr lang="en-US" dirty="0"/>
              <a:t>insert into Student values (234, 'Bob', 3.6, 1500);</a:t>
            </a:r>
          </a:p>
          <a:p>
            <a:pPr marL="0" indent="0">
              <a:buNone/>
            </a:pPr>
            <a:r>
              <a:rPr lang="en-US" dirty="0"/>
              <a:t>insert into Student values (345, 'Amy', 3.5, 500);</a:t>
            </a:r>
          </a:p>
          <a:p>
            <a:pPr marL="0" indent="0">
              <a:buNone/>
            </a:pPr>
            <a:r>
              <a:rPr lang="en-US" dirty="0"/>
              <a:t>insert into Student values (456, 'Doris', 3.9, 1000);</a:t>
            </a:r>
          </a:p>
          <a:p>
            <a:pPr marL="0" indent="0">
              <a:buNone/>
            </a:pPr>
            <a:r>
              <a:rPr lang="en-US" dirty="0"/>
              <a:t>insert into Student values (567, 'Amy', 3.8, 1500);</a:t>
            </a:r>
          </a:p>
        </p:txBody>
      </p:sp>
    </p:spTree>
    <p:extLst>
      <p:ext uri="{BB962C8B-B14F-4D97-AF65-F5344CB8AC3E}">
        <p14:creationId xmlns:p14="http://schemas.microsoft.com/office/powerpoint/2010/main" val="147869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College(</a:t>
            </a:r>
            <a:r>
              <a:rPr lang="en-US" dirty="0" err="1"/>
              <a:t>cName</a:t>
            </a:r>
            <a:r>
              <a:rPr lang="en-US" dirty="0"/>
              <a:t> text, state text, enrollment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primary key (</a:t>
            </a:r>
            <a:r>
              <a:rPr lang="en-US" dirty="0" err="1"/>
              <a:t>cName,state</a:t>
            </a:r>
            <a:r>
              <a:rPr lang="en-US" dirty="0"/>
              <a:t>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College values ('Mason', 'CA', 10000);</a:t>
            </a:r>
          </a:p>
          <a:p>
            <a:pPr marL="0" indent="0">
              <a:buNone/>
            </a:pPr>
            <a:r>
              <a:rPr lang="en-US" dirty="0"/>
              <a:t>insert into College values ('Mason', 'NY', 5000);</a:t>
            </a:r>
          </a:p>
          <a:p>
            <a:pPr marL="0" indent="0">
              <a:buNone/>
            </a:pPr>
            <a:r>
              <a:rPr lang="en-US" dirty="0"/>
              <a:t>insert into College values ('Mason', 'CA', 10000);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8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table Apply(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 text, major text, decision text,</a:t>
            </a:r>
          </a:p>
          <a:p>
            <a:pPr marL="0" indent="0">
              <a:buNone/>
            </a:pPr>
            <a:r>
              <a:rPr lang="en-US" dirty="0"/>
              <a:t>                   unique(</a:t>
            </a:r>
            <a:r>
              <a:rPr lang="en-US" dirty="0" err="1"/>
              <a:t>sID,cName</a:t>
            </a:r>
            <a:r>
              <a:rPr lang="en-US" dirty="0"/>
              <a:t>), unique(</a:t>
            </a:r>
            <a:r>
              <a:rPr lang="en-US" dirty="0" err="1"/>
              <a:t>sID,major</a:t>
            </a:r>
            <a:r>
              <a:rPr lang="en-US" dirty="0"/>
              <a:t>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Apply values (123, 'Stanford', 'CS', null);</a:t>
            </a:r>
          </a:p>
          <a:p>
            <a:pPr marL="0" indent="0">
              <a:buNone/>
            </a:pPr>
            <a:r>
              <a:rPr lang="en-US" dirty="0"/>
              <a:t>insert into Apply values (123, 'Berkeley', 'EE', null);</a:t>
            </a:r>
          </a:p>
          <a:p>
            <a:pPr marL="0" indent="0">
              <a:buNone/>
            </a:pPr>
            <a:r>
              <a:rPr lang="en-US" dirty="0"/>
              <a:t>insert into Apply values (123, 'Stanford', 'biology', null);</a:t>
            </a:r>
          </a:p>
          <a:p>
            <a:pPr marL="0" indent="0">
              <a:buNone/>
            </a:pPr>
            <a:r>
              <a:rPr lang="en-US" dirty="0"/>
              <a:t>insert into Apply values (234, 'Stanford', 'biology', null);</a:t>
            </a:r>
          </a:p>
          <a:p>
            <a:pPr marL="0" indent="0">
              <a:buNone/>
            </a:pPr>
            <a:r>
              <a:rPr lang="en-US" dirty="0"/>
              <a:t>insert into Apply values (123, 'MIT', 'EE', null);</a:t>
            </a:r>
          </a:p>
          <a:p>
            <a:pPr marL="0" indent="0">
              <a:buNone/>
            </a:pPr>
            <a:r>
              <a:rPr lang="en-US" dirty="0"/>
              <a:t>insert into Apply values (123, 'MIT', 'biology', null);</a:t>
            </a:r>
          </a:p>
          <a:p>
            <a:pPr marL="0" indent="0">
              <a:buNone/>
            </a:pPr>
            <a:r>
              <a:rPr lang="en-US" dirty="0"/>
              <a:t>update Apply set major = 'CS' where </a:t>
            </a:r>
            <a:r>
              <a:rPr lang="en-US" dirty="0" err="1"/>
              <a:t>cName</a:t>
            </a:r>
            <a:r>
              <a:rPr lang="en-US" dirty="0"/>
              <a:t> = 'MIT';</a:t>
            </a:r>
          </a:p>
          <a:p>
            <a:pPr marL="0" indent="0">
              <a:buNone/>
            </a:pPr>
            <a:r>
              <a:rPr lang="en-US" dirty="0"/>
              <a:t>insert into Apply values (123, null, null, 'Y');</a:t>
            </a:r>
          </a:p>
          <a:p>
            <a:pPr marL="0" indent="0">
              <a:buNone/>
            </a:pPr>
            <a:r>
              <a:rPr lang="en-US" dirty="0"/>
              <a:t>insert into Apply values (123, null, null, 'N');</a:t>
            </a:r>
          </a:p>
        </p:txBody>
      </p:sp>
    </p:spTree>
    <p:extLst>
      <p:ext uri="{BB962C8B-B14F-4D97-AF65-F5344CB8AC3E}">
        <p14:creationId xmlns:p14="http://schemas.microsoft.com/office/powerpoint/2010/main" val="296706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1276</TotalTime>
  <Words>999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Mesh</vt:lpstr>
      <vt:lpstr>ОграничениЯ некоторых типов </vt:lpstr>
      <vt:lpstr>Ограничения целостностИ</vt:lpstr>
      <vt:lpstr>Пример 1</vt:lpstr>
      <vt:lpstr>Пример 2</vt:lpstr>
      <vt:lpstr>Пример 3</vt:lpstr>
      <vt:lpstr>Пример 4</vt:lpstr>
      <vt:lpstr>Пример 5</vt:lpstr>
      <vt:lpstr>Пример 6</vt:lpstr>
      <vt:lpstr>Пример 7</vt:lpstr>
      <vt:lpstr>Пример 8</vt:lpstr>
      <vt:lpstr>Пример 9</vt:lpstr>
      <vt:lpstr>Пример 10 (null-check)</vt:lpstr>
      <vt:lpstr>Пример 11 (ключ)</vt:lpstr>
      <vt:lpstr>Пример 12 (подзапросы)</vt:lpstr>
      <vt:lpstr>Пример 13 (general assertion)</vt:lpstr>
      <vt:lpstr>General assertions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120</cp:revision>
  <dcterms:created xsi:type="dcterms:W3CDTF">2013-09-20T05:28:19Z</dcterms:created>
  <dcterms:modified xsi:type="dcterms:W3CDTF">2013-12-07T02:45:45Z</dcterms:modified>
</cp:coreProperties>
</file>