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19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3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13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5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45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9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</a:t>
            </a:r>
            <a:r>
              <a:rPr lang="ru-RU" dirty="0" err="1" smtClean="0"/>
              <a:t>Гребенкин</a:t>
            </a:r>
            <a:endParaRPr lang="ru-RU" dirty="0" smtClean="0"/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большинством коммерческих баз данных</a:t>
            </a:r>
          </a:p>
          <a:p>
            <a:r>
              <a:rPr lang="ru-RU" dirty="0" smtClean="0"/>
              <a:t>Очень простая модель</a:t>
            </a:r>
          </a:p>
          <a:p>
            <a:r>
              <a:rPr lang="ru-RU" dirty="0" smtClean="0"/>
              <a:t>Запросы на высокоуровневых языках: простые, но выразительные</a:t>
            </a:r>
          </a:p>
          <a:p>
            <a:r>
              <a:rPr lang="ru-RU" dirty="0" smtClean="0"/>
              <a:t>Эффективные реализации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</a:p>
          <a:p>
            <a:r>
              <a:rPr lang="ru-RU" dirty="0" smtClean="0"/>
              <a:t>База данных</a:t>
            </a:r>
          </a:p>
          <a:p>
            <a:r>
              <a:rPr lang="ru-RU" dirty="0" smtClean="0"/>
              <a:t>Терминология</a:t>
            </a:r>
          </a:p>
          <a:p>
            <a:r>
              <a:rPr lang="ru-RU" dirty="0" smtClean="0"/>
              <a:t>Реляционная алгебра</a:t>
            </a:r>
          </a:p>
          <a:p>
            <a:r>
              <a:rPr lang="ru-RU" dirty="0" smtClean="0"/>
              <a:t>Оператор сигма</a:t>
            </a:r>
          </a:p>
          <a:p>
            <a:r>
              <a:rPr lang="ru-RU" dirty="0" smtClean="0"/>
              <a:t>Оператор пи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большинством коммерческих баз данных</a:t>
            </a:r>
          </a:p>
          <a:p>
            <a:r>
              <a:rPr lang="ru-RU" dirty="0" smtClean="0"/>
              <a:t>Очень простая модель</a:t>
            </a:r>
          </a:p>
          <a:p>
            <a:r>
              <a:rPr lang="ru-RU" dirty="0" smtClean="0"/>
              <a:t>Запросы на высокоуровневых языках: простые, но выразительные</a:t>
            </a:r>
          </a:p>
          <a:p>
            <a:r>
              <a:rPr lang="ru-RU" dirty="0" smtClean="0"/>
              <a:t>Эффективные реализации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1744580"/>
            <a:ext cx="7511472" cy="175660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Набор именованных отношений (таблиц)</a:t>
            </a:r>
          </a:p>
          <a:p>
            <a:r>
              <a:rPr lang="ru-RU" dirty="0" smtClean="0"/>
              <a:t>Каждое отношение имеет набор именованных атрибутов (колонок)</a:t>
            </a:r>
          </a:p>
          <a:p>
            <a:r>
              <a:rPr lang="ru-RU" dirty="0" smtClean="0"/>
              <a:t>Каждый кортеж (или ряд) имеет значение для каждого из атрибутов</a:t>
            </a:r>
            <a:endParaRPr lang="en-US" dirty="0" smtClean="0"/>
          </a:p>
          <a:p>
            <a:r>
              <a:rPr lang="ru-RU" dirty="0" smtClean="0"/>
              <a:t>У каждого атрибута есть тип (или домен)</a:t>
            </a:r>
          </a:p>
          <a:p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6033"/>
              </p:ext>
            </p:extLst>
          </p:nvPr>
        </p:nvGraphicFramePr>
        <p:xfrm>
          <a:off x="705852" y="4104105"/>
          <a:ext cx="3769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1002631"/>
                <a:gridCol w="942474"/>
                <a:gridCol w="942474"/>
              </a:tblGrid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Foto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</a:t>
                      </a: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42339"/>
              </p:ext>
            </p:extLst>
          </p:nvPr>
        </p:nvGraphicFramePr>
        <p:xfrm>
          <a:off x="4831491" y="4109308"/>
          <a:ext cx="3892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7"/>
                <a:gridCol w="1416130"/>
                <a:gridCol w="1248033"/>
              </a:tblGrid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МГУ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НГУ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Novosibirsk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0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1744580"/>
            <a:ext cx="7511472" cy="1588167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– структурное описание отношений в базе</a:t>
            </a:r>
          </a:p>
          <a:p>
            <a:r>
              <a:rPr lang="ru-RU" dirty="0" smtClean="0"/>
              <a:t>Экземпляр – данные на заданный момент времени</a:t>
            </a:r>
          </a:p>
          <a:p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5425"/>
              </p:ext>
            </p:extLst>
          </p:nvPr>
        </p:nvGraphicFramePr>
        <p:xfrm>
          <a:off x="705852" y="4104105"/>
          <a:ext cx="3769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1002631"/>
                <a:gridCol w="942474"/>
                <a:gridCol w="942474"/>
              </a:tblGrid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Foto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</a:t>
                      </a: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9468"/>
              </p:ext>
            </p:extLst>
          </p:nvPr>
        </p:nvGraphicFramePr>
        <p:xfrm>
          <a:off x="4831491" y="4109308"/>
          <a:ext cx="3892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7"/>
                <a:gridCol w="1416130"/>
                <a:gridCol w="1248033"/>
              </a:tblGrid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МГУ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НГУ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Novosibirsk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1744580"/>
            <a:ext cx="7511472" cy="1588167"/>
          </a:xfrm>
        </p:spPr>
        <p:txBody>
          <a:bodyPr>
            <a:normAutofit/>
          </a:bodyPr>
          <a:lstStyle/>
          <a:p>
            <a:r>
              <a:rPr lang="en-US" dirty="0" smtClean="0"/>
              <a:t>NULL – </a:t>
            </a:r>
            <a:r>
              <a:rPr lang="ru-RU" dirty="0" smtClean="0"/>
              <a:t>специальное значение для обозначения «неизвестно» или «</a:t>
            </a:r>
            <a:r>
              <a:rPr lang="ru-RU" dirty="0" err="1" smtClean="0"/>
              <a:t>неопределено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Запрос </a:t>
            </a:r>
            <a:r>
              <a:rPr lang="en-US" dirty="0" smtClean="0"/>
              <a:t>GPA</a:t>
            </a:r>
            <a:r>
              <a:rPr lang="ru-RU" dirty="0" smtClean="0"/>
              <a:t> </a:t>
            </a:r>
            <a:r>
              <a:rPr lang="en-US" dirty="0" smtClean="0"/>
              <a:t>&gt; 4.0</a:t>
            </a:r>
          </a:p>
          <a:p>
            <a:r>
              <a:rPr lang="ru-RU" dirty="0" smtClean="0"/>
              <a:t>Запрос </a:t>
            </a:r>
            <a:r>
              <a:rPr lang="en-US" dirty="0" smtClean="0"/>
              <a:t>GPA</a:t>
            </a:r>
            <a:r>
              <a:rPr lang="ru-RU" dirty="0" smtClean="0"/>
              <a:t> </a:t>
            </a:r>
            <a:r>
              <a:rPr lang="en-US" dirty="0" smtClean="0"/>
              <a:t>&lt; 4.0</a:t>
            </a:r>
            <a:endParaRPr lang="ru-RU" dirty="0" smtClean="0"/>
          </a:p>
          <a:p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8451"/>
              </p:ext>
            </p:extLst>
          </p:nvPr>
        </p:nvGraphicFramePr>
        <p:xfrm>
          <a:off x="705852" y="4104105"/>
          <a:ext cx="3769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1002631"/>
                <a:gridCol w="942474"/>
                <a:gridCol w="942474"/>
              </a:tblGrid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Foto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NULL</a:t>
                      </a:r>
                      <a:endParaRPr 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9468"/>
              </p:ext>
            </p:extLst>
          </p:nvPr>
        </p:nvGraphicFramePr>
        <p:xfrm>
          <a:off x="4831491" y="4109308"/>
          <a:ext cx="3892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7"/>
                <a:gridCol w="1416130"/>
                <a:gridCol w="1248033"/>
              </a:tblGrid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МГУ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НГУ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Novosibirsk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8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1744580"/>
            <a:ext cx="7511472" cy="1588167"/>
          </a:xfrm>
        </p:spPr>
        <p:txBody>
          <a:bodyPr>
            <a:normAutofit/>
          </a:bodyPr>
          <a:lstStyle/>
          <a:p>
            <a:r>
              <a:rPr lang="ru-RU" dirty="0" smtClean="0"/>
              <a:t>Ключ – атрибут в отношении, каждое значение которого уникально</a:t>
            </a:r>
          </a:p>
          <a:p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5425"/>
              </p:ext>
            </p:extLst>
          </p:nvPr>
        </p:nvGraphicFramePr>
        <p:xfrm>
          <a:off x="705852" y="4104105"/>
          <a:ext cx="3769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1002631"/>
                <a:gridCol w="942474"/>
                <a:gridCol w="942474"/>
              </a:tblGrid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Foto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</a:t>
                      </a: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9468"/>
              </p:ext>
            </p:extLst>
          </p:nvPr>
        </p:nvGraphicFramePr>
        <p:xfrm>
          <a:off x="4831491" y="4109308"/>
          <a:ext cx="3892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7"/>
                <a:gridCol w="1416130"/>
                <a:gridCol w="1248033"/>
              </a:tblGrid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МГУ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НГУ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Novosibirsk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1744580"/>
            <a:ext cx="7511472" cy="1588167"/>
          </a:xfrm>
        </p:spPr>
        <p:txBody>
          <a:bodyPr>
            <a:normAutofit/>
          </a:bodyPr>
          <a:lstStyle/>
          <a:p>
            <a:r>
              <a:rPr lang="ru-RU" dirty="0" smtClean="0"/>
              <a:t>Ключ – атрибут в отношении, каждое значение которого уникально</a:t>
            </a:r>
          </a:p>
          <a:p>
            <a:r>
              <a:rPr lang="ru-RU" dirty="0" smtClean="0"/>
              <a:t>Или набор атрибутов, чье объединенное значение - уникально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5425"/>
              </p:ext>
            </p:extLst>
          </p:nvPr>
        </p:nvGraphicFramePr>
        <p:xfrm>
          <a:off x="705852" y="4104105"/>
          <a:ext cx="3769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1002631"/>
                <a:gridCol w="942474"/>
                <a:gridCol w="942474"/>
              </a:tblGrid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Foto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</a:t>
                      </a: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9468"/>
              </p:ext>
            </p:extLst>
          </p:nvPr>
        </p:nvGraphicFramePr>
        <p:xfrm>
          <a:off x="4831491" y="4109308"/>
          <a:ext cx="3892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7"/>
                <a:gridCol w="1416130"/>
                <a:gridCol w="1248033"/>
              </a:tblGrid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МГУ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НГУ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Novosibirsk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1744580"/>
            <a:ext cx="7511472" cy="1588167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C/C++ </a:t>
            </a:r>
            <a:r>
              <a:rPr lang="ru-RU" dirty="0" smtClean="0"/>
              <a:t>есть указатели, чтобы связывать объекты.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DB </a:t>
            </a:r>
            <a:r>
              <a:rPr lang="ru-RU" dirty="0" smtClean="0"/>
              <a:t>есть ключи, чтобы связывать таблицы.</a:t>
            </a: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5425"/>
              </p:ext>
            </p:extLst>
          </p:nvPr>
        </p:nvGraphicFramePr>
        <p:xfrm>
          <a:off x="705852" y="4104105"/>
          <a:ext cx="37698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1002631"/>
                <a:gridCol w="942474"/>
                <a:gridCol w="942474"/>
              </a:tblGrid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Foto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</a:t>
                      </a:r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</a:tr>
              <a:tr h="324519">
                <a:tc>
                  <a:txBody>
                    <a:bodyPr/>
                    <a:lstStyle/>
                    <a:p>
                      <a:r>
                        <a:rPr lang="ru-RU" dirty="0" smtClean="0"/>
                        <a:t>344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89468"/>
              </p:ext>
            </p:extLst>
          </p:nvPr>
        </p:nvGraphicFramePr>
        <p:xfrm>
          <a:off x="4831491" y="4109308"/>
          <a:ext cx="3892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7"/>
                <a:gridCol w="1416130"/>
                <a:gridCol w="1248033"/>
              </a:tblGrid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en-US" dirty="0" smtClean="0"/>
                        <a:t>MEPHI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МГУ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</a:tr>
              <a:tr h="276392">
                <a:tc>
                  <a:txBody>
                    <a:bodyPr/>
                    <a:lstStyle/>
                    <a:p>
                      <a:r>
                        <a:rPr lang="ru-RU" dirty="0" smtClean="0"/>
                        <a:t>НГУ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Novosibirsk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89</TotalTime>
  <Words>374</Words>
  <Application>Microsoft Office PowerPoint</Application>
  <PresentationFormat>Экран (4:3)</PresentationFormat>
  <Paragraphs>209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Сетка</vt:lpstr>
      <vt:lpstr>Реляционная модель</vt:lpstr>
      <vt:lpstr>План занятия</vt:lpstr>
      <vt:lpstr>Реляционная модель</vt:lpstr>
      <vt:lpstr>Реляционная модель</vt:lpstr>
      <vt:lpstr>Реляционная модель</vt:lpstr>
      <vt:lpstr>Реляционная модель</vt:lpstr>
      <vt:lpstr>Реляционная модель</vt:lpstr>
      <vt:lpstr>Реляционная модель</vt:lpstr>
      <vt:lpstr>Реляционная модель</vt:lpstr>
      <vt:lpstr>Реляционная модель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Реляционная модель</dc:title>
  <dc:creator>grebenkin</dc:creator>
  <cp:lastModifiedBy>grebenkin</cp:lastModifiedBy>
  <cp:revision>7</cp:revision>
  <dcterms:created xsi:type="dcterms:W3CDTF">2013-09-13T17:30:17Z</dcterms:created>
  <dcterms:modified xsi:type="dcterms:W3CDTF">2013-09-13T21:18:35Z</dcterms:modified>
</cp:coreProperties>
</file>