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102" y="-9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76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307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5295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7821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6269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0523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9155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5342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115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512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616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63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324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844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782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299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897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7108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Семейство операторов </a:t>
            </a:r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«Базы данных и экспертные системы»</a:t>
            </a:r>
          </a:p>
          <a:p>
            <a:r>
              <a:rPr lang="ru-RU" dirty="0" smtClean="0"/>
              <a:t>Сергей Сергеевич Гребенкин</a:t>
            </a:r>
          </a:p>
          <a:p>
            <a:r>
              <a:rPr lang="ru-RU" dirty="0" smtClean="0"/>
              <a:t>Сергей Константинович Муравьев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13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select </a:t>
            </a:r>
            <a:r>
              <a:rPr lang="en-US" sz="2400" dirty="0" err="1" smtClean="0"/>
              <a:t>Apply.sID</a:t>
            </a:r>
            <a:r>
              <a:rPr lang="en-US" sz="2400" dirty="0" smtClean="0"/>
              <a:t>, </a:t>
            </a:r>
            <a:r>
              <a:rPr lang="en-US" sz="2400" dirty="0" err="1" smtClean="0"/>
              <a:t>sName</a:t>
            </a:r>
            <a:r>
              <a:rPr lang="en-US" sz="2400" dirty="0" smtClean="0"/>
              <a:t>, GPA, </a:t>
            </a:r>
            <a:r>
              <a:rPr lang="en-US" sz="2400" dirty="0" err="1" smtClean="0"/>
              <a:t>Apply.uName</a:t>
            </a:r>
            <a:r>
              <a:rPr lang="en-US" sz="2400" dirty="0" smtClean="0"/>
              <a:t>, </a:t>
            </a:r>
            <a:r>
              <a:rPr lang="en-US" sz="2400" dirty="0" err="1" smtClean="0"/>
              <a:t>enrollemnt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from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(Student join Apply on </a:t>
            </a:r>
            <a:r>
              <a:rPr lang="en-US" sz="2400" dirty="0" err="1" smtClean="0"/>
              <a:t>Apply.sID</a:t>
            </a:r>
            <a:r>
              <a:rPr lang="en-US" sz="2400" dirty="0" smtClean="0"/>
              <a:t>=</a:t>
            </a:r>
            <a:r>
              <a:rPr lang="en-US" sz="2400" dirty="0" err="1" smtClean="0"/>
              <a:t>Student.sID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join University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on </a:t>
            </a:r>
            <a:r>
              <a:rPr lang="en-US" sz="2400" dirty="0" err="1" smtClean="0"/>
              <a:t>Apply.uName</a:t>
            </a:r>
            <a:r>
              <a:rPr lang="en-US" sz="2400" dirty="0" smtClean="0"/>
              <a:t>=</a:t>
            </a:r>
            <a:r>
              <a:rPr lang="en-US" sz="2400" dirty="0" err="1" smtClean="0"/>
              <a:t>University.uName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07635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select distinct </a:t>
            </a:r>
            <a:r>
              <a:rPr lang="en-US" sz="2400" dirty="0" err="1" smtClean="0"/>
              <a:t>sname</a:t>
            </a:r>
            <a:r>
              <a:rPr lang="en-US" sz="2400" dirty="0" smtClean="0"/>
              <a:t>, major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from Student </a:t>
            </a:r>
            <a:r>
              <a:rPr lang="en-US" sz="2400" dirty="0" smtClean="0">
                <a:solidFill>
                  <a:srgbClr val="FF0000"/>
                </a:solidFill>
              </a:rPr>
              <a:t>inner</a:t>
            </a:r>
            <a:r>
              <a:rPr lang="en-US" sz="2400" dirty="0" smtClean="0"/>
              <a:t> join Apply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on </a:t>
            </a:r>
            <a:r>
              <a:rPr lang="en-US" sz="2400" dirty="0" err="1" smtClean="0"/>
              <a:t>Student.sID</a:t>
            </a:r>
            <a:r>
              <a:rPr lang="en-US" sz="2400" dirty="0" smtClean="0"/>
              <a:t> = </a:t>
            </a:r>
            <a:r>
              <a:rPr lang="en-US" sz="2400" dirty="0" err="1" smtClean="0"/>
              <a:t>Apply.sID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0438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select * from Student </a:t>
            </a:r>
            <a:r>
              <a:rPr lang="en-US" sz="2400" dirty="0" smtClean="0">
                <a:solidFill>
                  <a:srgbClr val="FF0000"/>
                </a:solidFill>
              </a:rPr>
              <a:t>natural</a:t>
            </a:r>
            <a:r>
              <a:rPr lang="en-US" sz="2400" dirty="0" smtClean="0"/>
              <a:t> join Apply</a:t>
            </a:r>
          </a:p>
        </p:txBody>
      </p:sp>
    </p:spTree>
    <p:extLst>
      <p:ext uri="{BB962C8B-B14F-4D97-AF65-F5344CB8AC3E}">
        <p14:creationId xmlns:p14="http://schemas.microsoft.com/office/powerpoint/2010/main" xmlns="" val="6230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select </a:t>
            </a:r>
            <a:r>
              <a:rPr lang="en-US" sz="2400" dirty="0" err="1" smtClean="0"/>
              <a:t>sID</a:t>
            </a:r>
            <a:r>
              <a:rPr lang="en-US" sz="2400" dirty="0" smtClean="0"/>
              <a:t> from Student </a:t>
            </a:r>
            <a:r>
              <a:rPr lang="en-US" sz="2400" dirty="0" smtClean="0">
                <a:solidFill>
                  <a:srgbClr val="FF0000"/>
                </a:solidFill>
              </a:rPr>
              <a:t>natural</a:t>
            </a:r>
            <a:r>
              <a:rPr lang="en-US" sz="2400" dirty="0" smtClean="0"/>
              <a:t> join Apply</a:t>
            </a:r>
          </a:p>
        </p:txBody>
      </p:sp>
    </p:spTree>
    <p:extLst>
      <p:ext uri="{BB962C8B-B14F-4D97-AF65-F5344CB8AC3E}">
        <p14:creationId xmlns:p14="http://schemas.microsoft.com/office/powerpoint/2010/main" xmlns="" val="271722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select </a:t>
            </a:r>
            <a:r>
              <a:rPr lang="en-US" sz="2400" dirty="0" err="1" smtClean="0">
                <a:solidFill>
                  <a:srgbClr val="FF0000"/>
                </a:solidFill>
              </a:rPr>
              <a:t>sID</a:t>
            </a:r>
            <a:r>
              <a:rPr lang="en-US" sz="2400" dirty="0" smtClean="0">
                <a:solidFill>
                  <a:srgbClr val="FF0000"/>
                </a:solidFill>
              </a:rPr>
              <a:t> from Student, Apply</a:t>
            </a:r>
          </a:p>
        </p:txBody>
      </p:sp>
    </p:spTree>
    <p:extLst>
      <p:ext uri="{BB962C8B-B14F-4D97-AF65-F5344CB8AC3E}">
        <p14:creationId xmlns:p14="http://schemas.microsoft.com/office/powerpoint/2010/main" xmlns="" val="351725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select * from Student join Apply using(</a:t>
            </a:r>
            <a:r>
              <a:rPr lang="en-US" sz="2400" dirty="0" err="1" smtClean="0"/>
              <a:t>sID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where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sizeHS</a:t>
            </a:r>
            <a:r>
              <a:rPr lang="en-US" sz="2400" dirty="0" smtClean="0"/>
              <a:t> &lt; 1000 and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major=‘</a:t>
            </a:r>
            <a:r>
              <a:rPr lang="en-US" sz="2400" dirty="0" err="1" smtClean="0"/>
              <a:t>cs</a:t>
            </a:r>
            <a:r>
              <a:rPr lang="en-US" sz="2400" dirty="0" smtClean="0"/>
              <a:t>’ and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uName</a:t>
            </a:r>
            <a:r>
              <a:rPr lang="en-US" sz="2400" dirty="0" smtClean="0"/>
              <a:t>=‘MEPHI’</a:t>
            </a:r>
          </a:p>
        </p:txBody>
      </p:sp>
    </p:spTree>
    <p:extLst>
      <p:ext uri="{BB962C8B-B14F-4D97-AF65-F5344CB8AC3E}">
        <p14:creationId xmlns:p14="http://schemas.microsoft.com/office/powerpoint/2010/main" xmlns="" val="189689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select * from Student left outer join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Apply using(</a:t>
            </a:r>
            <a:r>
              <a:rPr lang="en-US" sz="2400" dirty="0" err="1" smtClean="0"/>
              <a:t>sID</a:t>
            </a:r>
            <a:r>
              <a:rPr lang="en-US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88691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2800" dirty="0" smtClean="0"/>
              <a:t>Select R1.*,R2.*</a:t>
            </a:r>
          </a:p>
          <a:p>
            <a:pPr marL="0" indent="0">
              <a:buNone/>
            </a:pPr>
            <a:r>
              <a:rPr lang="en-US" sz="2800" dirty="0" smtClean="0"/>
              <a:t>		From R1 Join R2 On R1.x=R2.y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Where </a:t>
            </a:r>
            <a:r>
              <a:rPr lang="ru-RU" sz="2800" dirty="0" smtClean="0">
                <a:solidFill>
                  <a:srgbClr val="FF0000"/>
                </a:solidFill>
              </a:rPr>
              <a:t>условие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637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inner join on </a:t>
            </a:r>
            <a:r>
              <a:rPr lang="ru-RU" dirty="0">
                <a:solidFill>
                  <a:srgbClr val="FF0000"/>
                </a:solidFill>
              </a:rPr>
              <a:t>условие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		</a:t>
                </a:r>
                <a:r>
                  <a:rPr lang="en-US" sz="2800" dirty="0" smtClean="0"/>
                  <a:t>Inner Join on </a:t>
                </a:r>
                <a:r>
                  <a:rPr lang="ru-RU" sz="2800" dirty="0" smtClean="0">
                    <a:solidFill>
                      <a:srgbClr val="FF0000"/>
                    </a:solidFill>
                  </a:rPr>
                  <a:t>условие</a:t>
                </a:r>
                <a:r>
                  <a:rPr lang="ru-RU" sz="2800" dirty="0">
                    <a:solidFill>
                      <a:srgbClr val="FF0000"/>
                    </a:solidFill>
                  </a:rPr>
                  <a:t> </a:t>
                </a:r>
                <a:r>
                  <a:rPr lang="ru-RU" sz="2800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⨝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endParaRPr lang="ru-RU" sz="28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rgbClr val="FF0000"/>
                    </a:solidFill>
                  </a:rPr>
                  <a:t>	</a:t>
                </a:r>
                <a:r>
                  <a:rPr lang="ru-RU" sz="2800" dirty="0" smtClean="0">
                    <a:solidFill>
                      <a:srgbClr val="FF0000"/>
                    </a:solidFill>
                  </a:rPr>
                  <a:t>	</a:t>
                </a:r>
                <a:r>
                  <a:rPr lang="en-US" sz="2800" dirty="0" smtClean="0"/>
                  <a:t>Natural Join = </a:t>
                </a:r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⨝</a:t>
                </a: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rgbClr val="FF0000"/>
                    </a:solidFill>
                  </a:rPr>
                  <a:t>	</a:t>
                </a:r>
                <a:r>
                  <a:rPr lang="en-US" sz="2800" dirty="0">
                    <a:solidFill>
                      <a:srgbClr val="FF0000"/>
                    </a:solidFill>
                  </a:rPr>
                  <a:t>	</a:t>
                </a:r>
                <a:r>
                  <a:rPr lang="en-US" sz="2800" dirty="0"/>
                  <a:t>Inner Join </a:t>
                </a:r>
                <a:r>
                  <a:rPr lang="en-US" sz="2800" dirty="0" smtClean="0"/>
                  <a:t>Using (</a:t>
                </a:r>
                <a:r>
                  <a:rPr lang="ru-RU" sz="2800" dirty="0" smtClean="0"/>
                  <a:t>атрибуты)</a:t>
                </a:r>
                <a:r>
                  <a:rPr lang="en-US" sz="2800" dirty="0" smtClean="0"/>
                  <a:t> </a:t>
                </a:r>
                <a:r>
                  <a:rPr lang="ru-RU" sz="2800" dirty="0" smtClean="0"/>
                  <a:t>= </a:t>
                </a:r>
                <a:r>
                  <a:rPr lang="ru-RU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⨝</a:t>
                </a:r>
                <a:endParaRPr lang="en-US" sz="2800" dirty="0"/>
              </a:p>
              <a:p>
                <a:pPr marL="0" indent="0">
                  <a:buNone/>
                </a:pPr>
                <a:r>
                  <a:rPr lang="ru-RU" sz="2800" dirty="0" smtClean="0">
                    <a:solidFill>
                      <a:srgbClr val="FF0000"/>
                    </a:solidFill>
                  </a:rPr>
                  <a:t>		</a:t>
                </a:r>
                <a:r>
                  <a:rPr lang="en-US" sz="2800" dirty="0" smtClean="0"/>
                  <a:t>Left |Right | Full Outer Join</a:t>
                </a:r>
                <a:endParaRPr lang="ru-RU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60385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select distinct </a:t>
            </a:r>
            <a:r>
              <a:rPr lang="en-US" sz="2400" dirty="0" err="1" smtClean="0"/>
              <a:t>sname</a:t>
            </a:r>
            <a:r>
              <a:rPr lang="en-US" sz="2400" dirty="0" smtClean="0"/>
              <a:t>, major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from </a:t>
            </a:r>
            <a:r>
              <a:rPr lang="en-US" sz="2400" dirty="0" err="1" smtClean="0"/>
              <a:t>Student,Apply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where </a:t>
            </a:r>
            <a:r>
              <a:rPr lang="en-US" sz="2400" dirty="0" err="1" smtClean="0"/>
              <a:t>Student.sID</a:t>
            </a:r>
            <a:r>
              <a:rPr lang="en-US" sz="2400" dirty="0" smtClean="0"/>
              <a:t> = </a:t>
            </a:r>
            <a:r>
              <a:rPr lang="en-US" sz="2400" dirty="0" err="1" smtClean="0"/>
              <a:t>Apply.sID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69524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select distinct </a:t>
            </a:r>
            <a:r>
              <a:rPr lang="en-US" sz="2400" dirty="0" err="1" smtClean="0"/>
              <a:t>sname</a:t>
            </a:r>
            <a:r>
              <a:rPr lang="en-US" sz="2400" dirty="0" smtClean="0"/>
              <a:t>, major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from Student </a:t>
            </a:r>
            <a:r>
              <a:rPr lang="en-US" sz="2400" dirty="0" smtClean="0">
                <a:solidFill>
                  <a:srgbClr val="FF0000"/>
                </a:solidFill>
              </a:rPr>
              <a:t>inner</a:t>
            </a:r>
            <a:r>
              <a:rPr lang="en-US" sz="2400" dirty="0" smtClean="0"/>
              <a:t> join Apply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on </a:t>
            </a:r>
            <a:r>
              <a:rPr lang="en-US" sz="2400" dirty="0" err="1" smtClean="0"/>
              <a:t>Student.sID</a:t>
            </a:r>
            <a:r>
              <a:rPr lang="en-US" sz="2400" dirty="0" smtClean="0"/>
              <a:t> = </a:t>
            </a:r>
            <a:r>
              <a:rPr lang="en-US" sz="2400" dirty="0" err="1" smtClean="0"/>
              <a:t>Apply.sID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2241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select distinct </a:t>
            </a:r>
            <a:r>
              <a:rPr lang="en-US" sz="2400" dirty="0" err="1" smtClean="0"/>
              <a:t>sname</a:t>
            </a:r>
            <a:r>
              <a:rPr lang="en-US" sz="2400" dirty="0" smtClean="0"/>
              <a:t>, major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from Student join Apply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on </a:t>
            </a:r>
            <a:r>
              <a:rPr lang="en-US" sz="2400" dirty="0" err="1" smtClean="0"/>
              <a:t>Student.sID</a:t>
            </a:r>
            <a:r>
              <a:rPr lang="en-US" sz="2400" dirty="0" smtClean="0"/>
              <a:t> = </a:t>
            </a:r>
            <a:r>
              <a:rPr lang="en-US" sz="2400" dirty="0" err="1" smtClean="0"/>
              <a:t>Apply.sID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43269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select distinct </a:t>
            </a:r>
            <a:r>
              <a:rPr lang="en-US" sz="2400" dirty="0" err="1" smtClean="0"/>
              <a:t>sname</a:t>
            </a:r>
            <a:r>
              <a:rPr lang="en-US" sz="2400" dirty="0" smtClean="0"/>
              <a:t>, major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from Student join Apply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on </a:t>
            </a:r>
            <a:r>
              <a:rPr lang="en-US" sz="2400" dirty="0" err="1" smtClean="0"/>
              <a:t>Student.sID</a:t>
            </a:r>
            <a:r>
              <a:rPr lang="en-US" sz="2400" dirty="0" smtClean="0"/>
              <a:t> = </a:t>
            </a:r>
            <a:r>
              <a:rPr lang="en-US" sz="2400" dirty="0" err="1" smtClean="0"/>
              <a:t>Apply.sID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where </a:t>
            </a:r>
            <a:r>
              <a:rPr lang="en-US" sz="2400" dirty="0" err="1" smtClean="0"/>
              <a:t>sizeHS</a:t>
            </a:r>
            <a:r>
              <a:rPr lang="en-US" sz="2400" dirty="0" smtClean="0"/>
              <a:t> &lt; 1000 and major=‘CS’ and </a:t>
            </a:r>
            <a:r>
              <a:rPr lang="en-US" sz="2400" dirty="0" err="1" smtClean="0"/>
              <a:t>uName</a:t>
            </a:r>
            <a:r>
              <a:rPr lang="en-US" sz="2400" dirty="0" smtClean="0"/>
              <a:t> = ‘MEPHI’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93485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select distinct </a:t>
            </a:r>
            <a:r>
              <a:rPr lang="en-US" sz="2400" dirty="0" err="1" smtClean="0"/>
              <a:t>sname</a:t>
            </a:r>
            <a:r>
              <a:rPr lang="en-US" sz="2400" dirty="0" smtClean="0"/>
              <a:t>, major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from Student join Apply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on </a:t>
            </a:r>
            <a:r>
              <a:rPr lang="en-US" sz="2400" dirty="0" err="1" smtClean="0"/>
              <a:t>Student.sID</a:t>
            </a:r>
            <a:r>
              <a:rPr lang="en-US" sz="2400" dirty="0" smtClean="0"/>
              <a:t> = </a:t>
            </a:r>
            <a:r>
              <a:rPr lang="en-US" sz="2400" dirty="0" err="1" smtClean="0"/>
              <a:t>Apply.sID</a:t>
            </a:r>
            <a:r>
              <a:rPr lang="en-US" sz="2400" dirty="0" smtClean="0"/>
              <a:t> and </a:t>
            </a:r>
            <a:r>
              <a:rPr lang="en-US" sz="2400" dirty="0" err="1" smtClean="0"/>
              <a:t>sizeHS</a:t>
            </a:r>
            <a:r>
              <a:rPr lang="en-US" sz="2400" dirty="0" smtClean="0"/>
              <a:t> &lt; 1000 and major=‘CS’ and </a:t>
            </a:r>
            <a:r>
              <a:rPr lang="en-US" sz="2400" dirty="0" err="1" smtClean="0"/>
              <a:t>uName</a:t>
            </a:r>
            <a:r>
              <a:rPr lang="en-US" sz="2400" dirty="0" smtClean="0"/>
              <a:t> = ‘MEPHI’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16456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select </a:t>
            </a:r>
            <a:r>
              <a:rPr lang="en-US" sz="2400" dirty="0" err="1" smtClean="0"/>
              <a:t>Apply.sID</a:t>
            </a:r>
            <a:r>
              <a:rPr lang="en-US" sz="2400" dirty="0" smtClean="0"/>
              <a:t>, </a:t>
            </a:r>
            <a:r>
              <a:rPr lang="en-US" sz="2400" dirty="0" err="1" smtClean="0"/>
              <a:t>sName</a:t>
            </a:r>
            <a:r>
              <a:rPr lang="en-US" sz="2400" dirty="0" smtClean="0"/>
              <a:t>, GPA, </a:t>
            </a:r>
            <a:r>
              <a:rPr lang="en-US" sz="2400" dirty="0" err="1" smtClean="0"/>
              <a:t>Apply.uName</a:t>
            </a:r>
            <a:r>
              <a:rPr lang="en-US" sz="2400" smtClean="0"/>
              <a:t>, </a:t>
            </a:r>
            <a:r>
              <a:rPr lang="en-US" sz="2400" smtClean="0"/>
              <a:t>enrollment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from Student, Apply, University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on </a:t>
            </a:r>
            <a:r>
              <a:rPr lang="en-US" sz="2400" dirty="0" err="1" smtClean="0"/>
              <a:t>Student.sID</a:t>
            </a:r>
            <a:r>
              <a:rPr lang="en-US" sz="2400" dirty="0" smtClean="0"/>
              <a:t> = </a:t>
            </a:r>
            <a:r>
              <a:rPr lang="en-US" sz="2400" dirty="0" err="1" smtClean="0"/>
              <a:t>Apply.sID</a:t>
            </a:r>
            <a:r>
              <a:rPr lang="en-US" sz="2400" dirty="0" smtClean="0"/>
              <a:t> and </a:t>
            </a:r>
            <a:r>
              <a:rPr lang="en-US" sz="2400" dirty="0" err="1" smtClean="0"/>
              <a:t>Apply.uName</a:t>
            </a:r>
            <a:r>
              <a:rPr lang="en-US" sz="2400" dirty="0" smtClean="0"/>
              <a:t>=</a:t>
            </a:r>
            <a:r>
              <a:rPr lang="en-US" sz="2400" dirty="0" err="1" smtClean="0"/>
              <a:t>University.uName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35313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293</TotalTime>
  <Words>34</Words>
  <Application>Microsoft Office PowerPoint</Application>
  <PresentationFormat>Экран (4:3)</PresentationFormat>
  <Paragraphs>60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Mesh</vt:lpstr>
      <vt:lpstr>Семейство операторов Join</vt:lpstr>
      <vt:lpstr>запрос</vt:lpstr>
      <vt:lpstr>Запрос inner join on условие</vt:lpstr>
      <vt:lpstr>join</vt:lpstr>
      <vt:lpstr>join</vt:lpstr>
      <vt:lpstr>join</vt:lpstr>
      <vt:lpstr>join</vt:lpstr>
      <vt:lpstr>join</vt:lpstr>
      <vt:lpstr>join</vt:lpstr>
      <vt:lpstr>join</vt:lpstr>
      <vt:lpstr>join</vt:lpstr>
      <vt:lpstr>join</vt:lpstr>
      <vt:lpstr>join</vt:lpstr>
      <vt:lpstr>join</vt:lpstr>
      <vt:lpstr>Join using</vt:lpstr>
      <vt:lpstr>Left outer join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Подзапросы в select</dc:title>
  <dc:creator>grebenkin</dc:creator>
  <cp:lastModifiedBy>admin</cp:lastModifiedBy>
  <cp:revision>20</cp:revision>
  <dcterms:created xsi:type="dcterms:W3CDTF">2013-09-20T05:28:19Z</dcterms:created>
  <dcterms:modified xsi:type="dcterms:W3CDTF">2013-09-28T09:07:39Z</dcterms:modified>
</cp:coreProperties>
</file>