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40" r:id="rId1"/>
  </p:sldMasterIdLst>
  <p:notesMasterIdLst>
    <p:notesMasterId r:id="rId26"/>
  </p:notesMasterIdLst>
  <p:handoutMasterIdLst>
    <p:handoutMasterId r:id="rId27"/>
  </p:handoutMasterIdLst>
  <p:sldIdLst>
    <p:sldId id="3288" r:id="rId2"/>
    <p:sldId id="3297" r:id="rId3"/>
    <p:sldId id="3298" r:id="rId4"/>
    <p:sldId id="3299" r:id="rId5"/>
    <p:sldId id="3316" r:id="rId6"/>
    <p:sldId id="3300" r:id="rId7"/>
    <p:sldId id="3291" r:id="rId8"/>
    <p:sldId id="3301" r:id="rId9"/>
    <p:sldId id="3302" r:id="rId10"/>
    <p:sldId id="3319" r:id="rId11"/>
    <p:sldId id="3303" r:id="rId12"/>
    <p:sldId id="3304" r:id="rId13"/>
    <p:sldId id="3305" r:id="rId14"/>
    <p:sldId id="3306" r:id="rId15"/>
    <p:sldId id="3321" r:id="rId16"/>
    <p:sldId id="3320" r:id="rId17"/>
    <p:sldId id="3309" r:id="rId18"/>
    <p:sldId id="3310" r:id="rId19"/>
    <p:sldId id="3311" r:id="rId20"/>
    <p:sldId id="3312" r:id="rId21"/>
    <p:sldId id="3313" r:id="rId22"/>
    <p:sldId id="3292" r:id="rId23"/>
    <p:sldId id="3314" r:id="rId24"/>
    <p:sldId id="3296" r:id="rId25"/>
  </p:sldIdLst>
  <p:sldSz cx="9145588" cy="5145088"/>
  <p:notesSz cx="6858000" cy="9144000"/>
  <p:custDataLst>
    <p:tags r:id="rId28"/>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4999" indent="-129839"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2256" indent="-26193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69514" indent="-394032"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6771" indent="-52612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1625803" algn="l" defTabSz="650321"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1950964" algn="l" defTabSz="650321"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2276124" algn="l" defTabSz="650321"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2601285" algn="l" defTabSz="650321"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默认节" id="{C1791024-B872-49A4-869F-765ABB6B8A0C}">
          <p14:sldIdLst>
            <p14:sldId id="3288"/>
            <p14:sldId id="3297"/>
            <p14:sldId id="3298"/>
            <p14:sldId id="3299"/>
            <p14:sldId id="3316"/>
            <p14:sldId id="3300"/>
            <p14:sldId id="3291"/>
            <p14:sldId id="3301"/>
            <p14:sldId id="3302"/>
            <p14:sldId id="3319"/>
            <p14:sldId id="3303"/>
            <p14:sldId id="3304"/>
            <p14:sldId id="3305"/>
            <p14:sldId id="3306"/>
            <p14:sldId id="3321"/>
            <p14:sldId id="3320"/>
            <p14:sldId id="3309"/>
            <p14:sldId id="3310"/>
            <p14:sldId id="3311"/>
            <p14:sldId id="3312"/>
            <p14:sldId id="3313"/>
            <p14:sldId id="3292"/>
            <p14:sldId id="3314"/>
            <p14:sldId id="3296"/>
          </p14:sldIdLst>
        </p14:section>
      </p14:sectionLst>
    </p:ex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5" orient="horz" pos="4183" userDrawn="1">
          <p15:clr>
            <a:srgbClr val="A4A3A4"/>
          </p15:clr>
        </p15:guide>
        <p15:guide id="6" pos="7588" userDrawn="1">
          <p15:clr>
            <a:srgbClr val="A4A3A4"/>
          </p15:clr>
        </p15:guide>
        <p15:guide id="7" pos="376" userDrawn="1">
          <p15:clr>
            <a:srgbClr val="A4A3A4"/>
          </p15:clr>
        </p15:guide>
        <p15:guide id="8" pos="1350" userDrawn="1">
          <p15:clr>
            <a:srgbClr val="A4A3A4"/>
          </p15:clr>
        </p15:guide>
        <p15:guide id="9" orient="horz" pos="233">
          <p15:clr>
            <a:srgbClr val="A4A3A4"/>
          </p15:clr>
        </p15:guide>
        <p15:guide id="10" orient="horz" pos="2976">
          <p15:clr>
            <a:srgbClr val="A4A3A4"/>
          </p15:clr>
        </p15:guide>
        <p15:guide id="11" pos="2881">
          <p15:clr>
            <a:srgbClr val="A4A3A4"/>
          </p15:clr>
        </p15:guide>
        <p15:guide id="12" pos="5397">
          <p15:clr>
            <a:srgbClr val="A4A3A4"/>
          </p15:clr>
        </p15:guide>
        <p15:guide id="13" pos="267">
          <p15:clr>
            <a:srgbClr val="A4A3A4"/>
          </p15:clr>
        </p15:guide>
        <p15:guide id="14" pos="9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1233"/>
    <a:srgbClr val="9F7B63"/>
    <a:srgbClr val="F48E77"/>
    <a:srgbClr val="A1BD70"/>
    <a:srgbClr val="889EB6"/>
    <a:srgbClr val="004236"/>
    <a:srgbClr val="169274"/>
    <a:srgbClr val="60AEA9"/>
    <a:srgbClr val="84004C"/>
    <a:srgbClr val="8B2F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44" autoAdjust="0"/>
    <p:restoredTop sz="90255" autoAdjust="0"/>
  </p:normalViewPr>
  <p:slideViewPr>
    <p:cSldViewPr>
      <p:cViewPr varScale="1">
        <p:scale>
          <a:sx n="77" d="100"/>
          <a:sy n="77" d="100"/>
        </p:scale>
        <p:origin x="82" y="528"/>
      </p:cViewPr>
      <p:guideLst>
        <p:guide orient="horz" pos="328"/>
        <p:guide pos="4050"/>
        <p:guide orient="horz" pos="4183"/>
        <p:guide pos="7588"/>
        <p:guide pos="376"/>
        <p:guide pos="1350"/>
        <p:guide orient="horz" pos="233"/>
        <p:guide orient="horz" pos="2976"/>
        <p:guide pos="2881"/>
        <p:guide pos="5397"/>
        <p:guide pos="267"/>
        <p:guide pos="96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121" d="100"/>
        <a:sy n="121" d="100"/>
      </p:scale>
      <p:origin x="0" y="0"/>
    </p:cViewPr>
  </p:sorterViewPr>
  <p:notesViewPr>
    <p:cSldViewPr showGuides="1">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pPr/>
              <a:t>2020/3/27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pPr/>
              <a:t>‹#›</a:t>
            </a:fld>
            <a:endParaRPr lang="zh-CN" altLang="en-US"/>
          </a:p>
        </p:txBody>
      </p:sp>
    </p:spTree>
    <p:extLst>
      <p:ext uri="{BB962C8B-B14F-4D97-AF65-F5344CB8AC3E}">
        <p14:creationId xmlns:p14="http://schemas.microsoft.com/office/powerpoint/2010/main" val="424251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2020/3/27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mn-lt"/>
        <a:ea typeface="+mn-ea"/>
        <a:cs typeface="+mn-cs"/>
      </a:defRPr>
    </a:lvl1pPr>
    <a:lvl2pPr marL="324032" algn="l" rtl="0" eaLnBrk="0" fontAlgn="base" hangingPunct="0">
      <a:spcBef>
        <a:spcPct val="30000"/>
      </a:spcBef>
      <a:spcAft>
        <a:spcPct val="0"/>
      </a:spcAft>
      <a:defRPr sz="900" kern="1200">
        <a:solidFill>
          <a:schemeClr val="tx1"/>
        </a:solidFill>
        <a:latin typeface="+mn-lt"/>
        <a:ea typeface="+mn-ea"/>
        <a:cs typeface="+mn-cs"/>
      </a:defRPr>
    </a:lvl2pPr>
    <a:lvl3pPr marL="649193" algn="l" rtl="0" eaLnBrk="0" fontAlgn="base" hangingPunct="0">
      <a:spcBef>
        <a:spcPct val="30000"/>
      </a:spcBef>
      <a:spcAft>
        <a:spcPct val="0"/>
      </a:spcAft>
      <a:defRPr sz="900" kern="1200">
        <a:solidFill>
          <a:schemeClr val="tx1"/>
        </a:solidFill>
        <a:latin typeface="+mn-lt"/>
        <a:ea typeface="+mn-ea"/>
        <a:cs typeface="+mn-cs"/>
      </a:defRPr>
    </a:lvl3pPr>
    <a:lvl4pPr marL="974353" algn="l" rtl="0" eaLnBrk="0" fontAlgn="base" hangingPunct="0">
      <a:spcBef>
        <a:spcPct val="30000"/>
      </a:spcBef>
      <a:spcAft>
        <a:spcPct val="0"/>
      </a:spcAft>
      <a:defRPr sz="900" kern="1200">
        <a:solidFill>
          <a:schemeClr val="tx1"/>
        </a:solidFill>
        <a:latin typeface="+mn-lt"/>
        <a:ea typeface="+mn-ea"/>
        <a:cs typeface="+mn-cs"/>
      </a:defRPr>
    </a:lvl4pPr>
    <a:lvl5pPr marL="1299514" algn="l" rtl="0" eaLnBrk="0" fontAlgn="base" hangingPunct="0">
      <a:spcBef>
        <a:spcPct val="30000"/>
      </a:spcBef>
      <a:spcAft>
        <a:spcPct val="0"/>
      </a:spcAft>
      <a:defRPr sz="900" kern="1200">
        <a:solidFill>
          <a:schemeClr val="tx1"/>
        </a:solidFill>
        <a:latin typeface="+mn-lt"/>
        <a:ea typeface="+mn-ea"/>
        <a:cs typeface="+mn-cs"/>
      </a:defRPr>
    </a:lvl5pPr>
    <a:lvl6pPr marL="1625443" algn="l" defTabSz="650177" rtl="0" eaLnBrk="1" latinLnBrk="0" hangingPunct="1">
      <a:defRPr sz="900" kern="1200">
        <a:solidFill>
          <a:schemeClr val="tx1"/>
        </a:solidFill>
        <a:latin typeface="+mn-lt"/>
        <a:ea typeface="+mn-ea"/>
        <a:cs typeface="+mn-cs"/>
      </a:defRPr>
    </a:lvl6pPr>
    <a:lvl7pPr marL="1950531" algn="l" defTabSz="650177" rtl="0" eaLnBrk="1" latinLnBrk="0" hangingPunct="1">
      <a:defRPr sz="900" kern="1200">
        <a:solidFill>
          <a:schemeClr val="tx1"/>
        </a:solidFill>
        <a:latin typeface="+mn-lt"/>
        <a:ea typeface="+mn-ea"/>
        <a:cs typeface="+mn-cs"/>
      </a:defRPr>
    </a:lvl7pPr>
    <a:lvl8pPr marL="2275621" algn="l" defTabSz="650177" rtl="0" eaLnBrk="1" latinLnBrk="0" hangingPunct="1">
      <a:defRPr sz="900" kern="1200">
        <a:solidFill>
          <a:schemeClr val="tx1"/>
        </a:solidFill>
        <a:latin typeface="+mn-lt"/>
        <a:ea typeface="+mn-ea"/>
        <a:cs typeface="+mn-cs"/>
      </a:defRPr>
    </a:lvl8pPr>
    <a:lvl9pPr marL="2600708" algn="l" defTabSz="650177"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3211981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900" b="0" i="0" kern="1200" dirty="0">
                <a:solidFill>
                  <a:schemeClr val="tx1"/>
                </a:solidFill>
                <a:effectLst/>
                <a:latin typeface="+mn-lt"/>
                <a:ea typeface="+mn-ea"/>
                <a:cs typeface="+mn-cs"/>
              </a:rPr>
              <a:t>当我们从输入层向神经网络输入点的坐标时，我们通过将坐标“展开”为一列神经元来可视化网络，如下图左半部分所示。</a:t>
            </a:r>
            <a:endParaRPr lang="en-US" altLang="zh-CN" sz="900" b="0" i="0" kern="1200" dirty="0">
              <a:solidFill>
                <a:schemeClr val="tx1"/>
              </a:solidFill>
              <a:effectLst/>
              <a:latin typeface="+mn-lt"/>
              <a:ea typeface="+mn-ea"/>
              <a:cs typeface="+mn-cs"/>
            </a:endParaRPr>
          </a:p>
          <a:p>
            <a:r>
              <a:rPr lang="zh-CN" altLang="en-US" sz="900" b="0" i="0" kern="1200" dirty="0">
                <a:solidFill>
                  <a:schemeClr val="tx1"/>
                </a:solidFill>
                <a:effectLst/>
                <a:latin typeface="+mn-lt"/>
                <a:ea typeface="+mn-ea"/>
                <a:cs typeface="+mn-cs"/>
              </a:rPr>
              <a:t>假设我们考察神经网络第一层到第二层之间的连接，让我们集中注意力到第一个输出神经元的连接，我们将这个神经元标记为</a:t>
            </a:r>
            <a:r>
              <a:rPr lang="zh-CN" altLang="en-US" sz="900" b="0" i="0" u="none" strike="noStrike" kern="1200" dirty="0">
                <a:solidFill>
                  <a:schemeClr val="tx1"/>
                </a:solidFill>
                <a:effectLst/>
                <a:latin typeface="+mn-lt"/>
                <a:ea typeface="+mn-ea"/>
                <a:cs typeface="+mn-cs"/>
              </a:rPr>
              <a:t>𝑧</a:t>
            </a:r>
            <a:r>
              <a:rPr lang="en-US" altLang="zh-CN" sz="900" b="0" i="0" u="none" strike="noStrike" kern="1200" dirty="0">
                <a:solidFill>
                  <a:schemeClr val="tx1"/>
                </a:solidFill>
                <a:effectLst/>
                <a:latin typeface="+mn-lt"/>
                <a:ea typeface="+mn-ea"/>
                <a:cs typeface="+mn-cs"/>
              </a:rPr>
              <a:t>[1]1z1[1]</a:t>
            </a:r>
            <a:r>
              <a:rPr lang="zh-CN" altLang="en-US" sz="900" b="0" i="0" kern="1200" dirty="0">
                <a:solidFill>
                  <a:schemeClr val="tx1"/>
                </a:solidFill>
                <a:effectLst/>
                <a:latin typeface="+mn-lt"/>
                <a:ea typeface="+mn-ea"/>
                <a:cs typeface="+mn-cs"/>
              </a:rPr>
              <a:t>，其中上标</a:t>
            </a:r>
            <a:r>
              <a:rPr lang="en-US" altLang="zh-CN" sz="900" b="0" i="0" kern="1200" dirty="0">
                <a:solidFill>
                  <a:schemeClr val="tx1"/>
                </a:solidFill>
                <a:effectLst/>
                <a:latin typeface="+mn-lt"/>
                <a:ea typeface="+mn-ea"/>
                <a:cs typeface="+mn-cs"/>
              </a:rPr>
              <a:t>"[1]"</a:t>
            </a:r>
            <a:r>
              <a:rPr lang="zh-CN" altLang="en-US" sz="900" b="0" i="0" kern="1200" dirty="0">
                <a:solidFill>
                  <a:schemeClr val="tx1"/>
                </a:solidFill>
                <a:effectLst/>
                <a:latin typeface="+mn-lt"/>
                <a:ea typeface="+mn-ea"/>
                <a:cs typeface="+mn-cs"/>
              </a:rPr>
              <a:t>代表这是从网络第一层到第二层，下标</a:t>
            </a:r>
            <a:r>
              <a:rPr lang="en-US" altLang="zh-CN" sz="900" b="0" i="0" kern="1200" dirty="0">
                <a:solidFill>
                  <a:schemeClr val="tx1"/>
                </a:solidFill>
                <a:effectLst/>
                <a:latin typeface="+mn-lt"/>
                <a:ea typeface="+mn-ea"/>
                <a:cs typeface="+mn-cs"/>
              </a:rPr>
              <a:t>"1"</a:t>
            </a:r>
            <a:r>
              <a:rPr lang="zh-CN" altLang="en-US" sz="900" b="0" i="0" kern="1200" dirty="0">
                <a:solidFill>
                  <a:schemeClr val="tx1"/>
                </a:solidFill>
                <a:effectLst/>
                <a:latin typeface="+mn-lt"/>
                <a:ea typeface="+mn-ea"/>
                <a:cs typeface="+mn-cs"/>
              </a:rPr>
              <a:t>代表这是下一层的第一个神经元。并将每个输入神经元和相应的权重标记为</a:t>
            </a:r>
            <a:r>
              <a:rPr lang="zh-CN" altLang="en-US" sz="900" b="0" i="0" u="none" strike="noStrike" kern="1200" dirty="0">
                <a:solidFill>
                  <a:schemeClr val="tx1"/>
                </a:solidFill>
                <a:effectLst/>
                <a:latin typeface="+mn-lt"/>
                <a:ea typeface="+mn-ea"/>
                <a:cs typeface="+mn-cs"/>
              </a:rPr>
              <a:t>𝑥𝑖</a:t>
            </a:r>
            <a:r>
              <a:rPr lang="en-US" altLang="zh-CN" sz="900" b="0" i="0" u="none" strike="noStrike" kern="1200" dirty="0">
                <a:solidFill>
                  <a:schemeClr val="tx1"/>
                </a:solidFill>
                <a:effectLst/>
                <a:latin typeface="+mn-lt"/>
                <a:ea typeface="+mn-ea"/>
                <a:cs typeface="+mn-cs"/>
              </a:rPr>
              <a:t>xi</a:t>
            </a:r>
            <a:r>
              <a:rPr lang="zh-CN" altLang="en-US" sz="900" b="0" i="0" kern="1200" dirty="0">
                <a:solidFill>
                  <a:schemeClr val="tx1"/>
                </a:solidFill>
                <a:effectLst/>
                <a:latin typeface="+mn-lt"/>
                <a:ea typeface="+mn-ea"/>
                <a:cs typeface="+mn-cs"/>
              </a:rPr>
              <a:t>和</a:t>
            </a:r>
            <a:r>
              <a:rPr lang="zh-CN" altLang="en-US" sz="900" b="0" i="0" u="none" strike="noStrike" kern="1200" dirty="0">
                <a:solidFill>
                  <a:schemeClr val="tx1"/>
                </a:solidFill>
                <a:effectLst/>
                <a:latin typeface="+mn-lt"/>
                <a:ea typeface="+mn-ea"/>
                <a:cs typeface="+mn-cs"/>
              </a:rPr>
              <a:t>𝑤𝑖</a:t>
            </a:r>
            <a:r>
              <a:rPr lang="en-US" altLang="zh-CN" sz="900" b="0" i="0" u="none" strike="noStrike" kern="1200" dirty="0" err="1">
                <a:solidFill>
                  <a:schemeClr val="tx1"/>
                </a:solidFill>
                <a:effectLst/>
                <a:latin typeface="+mn-lt"/>
                <a:ea typeface="+mn-ea"/>
                <a:cs typeface="+mn-cs"/>
              </a:rPr>
              <a:t>wi</a:t>
            </a:r>
            <a:r>
              <a:rPr lang="en-US" altLang="zh-CN" sz="900" b="0" i="0" kern="1200" dirty="0">
                <a:solidFill>
                  <a:schemeClr val="tx1"/>
                </a:solidFill>
                <a:effectLst/>
                <a:latin typeface="+mn-lt"/>
                <a:ea typeface="+mn-ea"/>
                <a:cs typeface="+mn-cs"/>
              </a:rPr>
              <a:t>,</a:t>
            </a:r>
            <a:r>
              <a:rPr lang="zh-CN" altLang="en-US" sz="900" b="0" i="0" kern="1200" dirty="0">
                <a:solidFill>
                  <a:schemeClr val="tx1"/>
                </a:solidFill>
                <a:effectLst/>
                <a:latin typeface="+mn-lt"/>
                <a:ea typeface="+mn-ea"/>
                <a:cs typeface="+mn-cs"/>
              </a:rPr>
              <a:t>其中</a:t>
            </a:r>
            <a:r>
              <a:rPr lang="en-US" altLang="zh-CN" sz="900" b="0" i="0" kern="1200" dirty="0">
                <a:solidFill>
                  <a:schemeClr val="tx1"/>
                </a:solidFill>
                <a:effectLst/>
                <a:latin typeface="+mn-lt"/>
                <a:ea typeface="+mn-ea"/>
                <a:cs typeface="+mn-cs"/>
              </a:rPr>
              <a:t>"</a:t>
            </a:r>
            <a:r>
              <a:rPr lang="en-US" altLang="zh-CN" sz="900" b="0" i="0" kern="1200" dirty="0" err="1">
                <a:solidFill>
                  <a:schemeClr val="tx1"/>
                </a:solidFill>
                <a:effectLst/>
                <a:latin typeface="+mn-lt"/>
                <a:ea typeface="+mn-ea"/>
                <a:cs typeface="+mn-cs"/>
              </a:rPr>
              <a:t>i</a:t>
            </a:r>
            <a:r>
              <a:rPr lang="en-US" altLang="zh-CN" sz="900" b="0" i="0" kern="1200" dirty="0">
                <a:solidFill>
                  <a:schemeClr val="tx1"/>
                </a:solidFill>
                <a:effectLst/>
                <a:latin typeface="+mn-lt"/>
                <a:ea typeface="+mn-ea"/>
                <a:cs typeface="+mn-cs"/>
              </a:rPr>
              <a:t>"</a:t>
            </a:r>
            <a:r>
              <a:rPr lang="zh-CN" altLang="en-US" sz="900" b="0" i="0" kern="1200" dirty="0">
                <a:solidFill>
                  <a:schemeClr val="tx1"/>
                </a:solidFill>
                <a:effectLst/>
                <a:latin typeface="+mn-lt"/>
                <a:ea typeface="+mn-ea"/>
                <a:cs typeface="+mn-cs"/>
              </a:rPr>
              <a:t>代表第</a:t>
            </a:r>
            <a:r>
              <a:rPr lang="en-US" altLang="zh-CN" sz="900" b="0" i="0" kern="1200" dirty="0" err="1">
                <a:solidFill>
                  <a:schemeClr val="tx1"/>
                </a:solidFill>
                <a:effectLst/>
                <a:latin typeface="+mn-lt"/>
                <a:ea typeface="+mn-ea"/>
                <a:cs typeface="+mn-cs"/>
              </a:rPr>
              <a:t>i</a:t>
            </a:r>
            <a:r>
              <a:rPr lang="zh-CN" altLang="en-US" sz="900" b="0" i="0" kern="1200" dirty="0">
                <a:solidFill>
                  <a:schemeClr val="tx1"/>
                </a:solidFill>
                <a:effectLst/>
                <a:latin typeface="+mn-lt"/>
                <a:ea typeface="+mn-ea"/>
                <a:cs typeface="+mn-cs"/>
              </a:rPr>
              <a:t>个输入神经元。</a:t>
            </a:r>
          </a:p>
          <a:p>
            <a:r>
              <a:rPr lang="zh-CN" altLang="en-US" sz="900" b="0" i="0" kern="1200" dirty="0">
                <a:solidFill>
                  <a:schemeClr val="tx1"/>
                </a:solidFill>
                <a:effectLst/>
                <a:latin typeface="+mn-lt"/>
                <a:ea typeface="+mn-ea"/>
                <a:cs typeface="+mn-cs"/>
              </a:rPr>
              <a:t>那么此图右边的权重公式为：</a:t>
            </a:r>
          </a:p>
          <a:p>
            <a:endParaRPr lang="zh-CN" altLang="en-US" dirty="0"/>
          </a:p>
        </p:txBody>
      </p:sp>
      <p:sp>
        <p:nvSpPr>
          <p:cNvPr id="4" name="灯片编号占位符 3"/>
          <p:cNvSpPr>
            <a:spLocks noGrp="1"/>
          </p:cNvSpPr>
          <p:nvPr>
            <p:ph type="sldNum" sz="quarter" idx="5"/>
          </p:nvPr>
        </p:nvSpPr>
        <p:spPr/>
        <p:txBody>
          <a:bodyPr/>
          <a:lstStyle/>
          <a:p>
            <a:fld id="{418F03C3-53C1-4F10-8DAF-D1F318E96C6E}" type="slidenum">
              <a:rPr lang="zh-CN" altLang="en-US" smtClean="0"/>
              <a:pPr/>
              <a:t>13</a:t>
            </a:fld>
            <a:endParaRPr lang="zh-CN" altLang="en-US"/>
          </a:p>
        </p:txBody>
      </p:sp>
    </p:spTree>
    <p:extLst>
      <p:ext uri="{BB962C8B-B14F-4D97-AF65-F5344CB8AC3E}">
        <p14:creationId xmlns:p14="http://schemas.microsoft.com/office/powerpoint/2010/main" val="998514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8F03C3-53C1-4F10-8DAF-D1F318E96C6E}" type="slidenum">
              <a:rPr lang="zh-CN" altLang="en-US" smtClean="0"/>
              <a:pPr/>
              <a:t>18</a:t>
            </a:fld>
            <a:endParaRPr lang="zh-CN" altLang="en-US"/>
          </a:p>
        </p:txBody>
      </p:sp>
    </p:spTree>
    <p:extLst>
      <p:ext uri="{BB962C8B-B14F-4D97-AF65-F5344CB8AC3E}">
        <p14:creationId xmlns:p14="http://schemas.microsoft.com/office/powerpoint/2010/main" val="4138218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solidFill>
                  <a:srgbClr val="000000"/>
                </a:solidFill>
                <a:latin typeface="Helvetica Neue"/>
              </a:rPr>
              <a:t>隐藏层大小（</a:t>
            </a:r>
            <a:r>
              <a:rPr lang="en-US" altLang="zh-CN" dirty="0">
                <a:solidFill>
                  <a:srgbClr val="000000"/>
                </a:solidFill>
                <a:latin typeface="Helvetica Neue"/>
              </a:rPr>
              <a:t>size</a:t>
            </a:r>
            <a:r>
              <a:rPr lang="zh-CN" altLang="en-US" dirty="0">
                <a:solidFill>
                  <a:srgbClr val="000000"/>
                </a:solidFill>
                <a:latin typeface="Helvetica Neue"/>
              </a:rPr>
              <a:t>）即隐藏层中使用的神经元个数。</a:t>
            </a:r>
            <a:endParaRPr lang="en-US" altLang="zh-CN" dirty="0">
              <a:solidFill>
                <a:srgbClr val="000000"/>
              </a:solidFill>
              <a:latin typeface="Helvetica Neue"/>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900" b="0" i="0" kern="1200" dirty="0">
                <a:solidFill>
                  <a:schemeClr val="tx1"/>
                </a:solidFill>
                <a:effectLst/>
                <a:latin typeface="+mn-lt"/>
                <a:ea typeface="+mn-ea"/>
                <a:cs typeface="+mn-cs"/>
              </a:rPr>
              <a:t>换一个角度来说神经元，把它理解为学习到一种东西的物体，如果这种物体很少，就很难学到样本的特点，也就是欠拟合；如果这种物体越多，学到的东西就越来越像样本，也就是过拟合</a:t>
            </a:r>
            <a:endParaRPr lang="zh-CN" altLang="en-US" dirty="0">
              <a:solidFill>
                <a:srgbClr val="000000"/>
              </a:solidFill>
              <a:latin typeface="Helvetica Neue"/>
            </a:endParaRPr>
          </a:p>
          <a:p>
            <a:endParaRPr lang="zh-CN" altLang="en-US" dirty="0"/>
          </a:p>
        </p:txBody>
      </p:sp>
      <p:sp>
        <p:nvSpPr>
          <p:cNvPr id="4" name="灯片编号占位符 3"/>
          <p:cNvSpPr>
            <a:spLocks noGrp="1"/>
          </p:cNvSpPr>
          <p:nvPr>
            <p:ph type="sldNum" sz="quarter" idx="5"/>
          </p:nvPr>
        </p:nvSpPr>
        <p:spPr/>
        <p:txBody>
          <a:bodyPr/>
          <a:lstStyle/>
          <a:p>
            <a:fld id="{418F03C3-53C1-4F10-8DAF-D1F318E96C6E}" type="slidenum">
              <a:rPr lang="zh-CN" altLang="en-US" smtClean="0"/>
              <a:pPr/>
              <a:t>20</a:t>
            </a:fld>
            <a:endParaRPr lang="zh-CN" altLang="en-US"/>
          </a:p>
        </p:txBody>
      </p:sp>
    </p:spTree>
    <p:extLst>
      <p:ext uri="{BB962C8B-B14F-4D97-AF65-F5344CB8AC3E}">
        <p14:creationId xmlns:p14="http://schemas.microsoft.com/office/powerpoint/2010/main" val="23615583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8F03C3-53C1-4F10-8DAF-D1F318E96C6E}" type="slidenum">
              <a:rPr lang="zh-CN" altLang="en-US" smtClean="0"/>
              <a:pPr/>
              <a:t>21</a:t>
            </a:fld>
            <a:endParaRPr lang="zh-CN" altLang="en-US"/>
          </a:p>
        </p:txBody>
      </p:sp>
    </p:spTree>
    <p:extLst>
      <p:ext uri="{BB962C8B-B14F-4D97-AF65-F5344CB8AC3E}">
        <p14:creationId xmlns:p14="http://schemas.microsoft.com/office/powerpoint/2010/main" val="773819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pPr/>
              <a:t>22</a:t>
            </a:fld>
            <a:endParaRPr lang="zh-CN" altLang="en-US"/>
          </a:p>
        </p:txBody>
      </p:sp>
    </p:spTree>
    <p:extLst>
      <p:ext uri="{BB962C8B-B14F-4D97-AF65-F5344CB8AC3E}">
        <p14:creationId xmlns:p14="http://schemas.microsoft.com/office/powerpoint/2010/main" val="7288818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24</a:t>
            </a:fld>
            <a:endParaRPr lang="zh-CN" altLang="en-US"/>
          </a:p>
        </p:txBody>
      </p:sp>
    </p:spTree>
    <p:extLst>
      <p:ext uri="{BB962C8B-B14F-4D97-AF65-F5344CB8AC3E}">
        <p14:creationId xmlns:p14="http://schemas.microsoft.com/office/powerpoint/2010/main" val="3211981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3211981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3211981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在第四节课中，我们使用了简单的逻辑回归，对猫和非猫的图片进行二分类，取得了稍微大于随机预测的结果。探索改进模型，提高准确率</a:t>
            </a:r>
          </a:p>
        </p:txBody>
      </p:sp>
      <p:sp>
        <p:nvSpPr>
          <p:cNvPr id="4" name="灯片编号占位符 3"/>
          <p:cNvSpPr>
            <a:spLocks noGrp="1"/>
          </p:cNvSpPr>
          <p:nvPr>
            <p:ph type="sldNum" sz="quarter" idx="5"/>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681986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900" b="0" i="0" kern="1200" dirty="0">
                <a:solidFill>
                  <a:schemeClr val="tx1"/>
                </a:solidFill>
                <a:effectLst/>
                <a:latin typeface="+mn-lt"/>
                <a:ea typeface="+mn-ea"/>
                <a:cs typeface="+mn-cs"/>
              </a:rPr>
              <a:t>数据集呈现出“花瓣”形状，花瓣有蓝色和红色两种颜色，每种颜色各</a:t>
            </a:r>
            <a:r>
              <a:rPr lang="en-US" altLang="zh-CN" sz="900" b="0" i="0" kern="1200" dirty="0">
                <a:solidFill>
                  <a:schemeClr val="tx1"/>
                </a:solidFill>
                <a:effectLst/>
                <a:latin typeface="+mn-lt"/>
                <a:ea typeface="+mn-ea"/>
                <a:cs typeface="+mn-cs"/>
              </a:rPr>
              <a:t>4</a:t>
            </a:r>
            <a:r>
              <a:rPr lang="zh-CN" altLang="en-US" sz="900" b="0" i="0" kern="1200" dirty="0">
                <a:solidFill>
                  <a:schemeClr val="tx1"/>
                </a:solidFill>
                <a:effectLst/>
                <a:latin typeface="+mn-lt"/>
                <a:ea typeface="+mn-ea"/>
                <a:cs typeface="+mn-cs"/>
              </a:rPr>
              <a:t>瓣。接下来的任务就是对这些不同颜色的花瓣进行分类，理想的分类效果是不同颜色的花瓣被分到一类中。</a:t>
            </a:r>
            <a:endParaRPr lang="zh-CN" altLang="en-US" dirty="0"/>
          </a:p>
        </p:txBody>
      </p:sp>
      <p:sp>
        <p:nvSpPr>
          <p:cNvPr id="4" name="灯片编号占位符 3"/>
          <p:cNvSpPr>
            <a:spLocks noGrp="1"/>
          </p:cNvSpPr>
          <p:nvPr>
            <p:ph type="sldNum" sz="quarter" idx="5"/>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214920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pPr/>
              <a:t>7</a:t>
            </a:fld>
            <a:endParaRPr lang="zh-CN" altLang="en-US"/>
          </a:p>
        </p:txBody>
      </p:sp>
    </p:spTree>
    <p:extLst>
      <p:ext uri="{BB962C8B-B14F-4D97-AF65-F5344CB8AC3E}">
        <p14:creationId xmlns:p14="http://schemas.microsoft.com/office/powerpoint/2010/main" val="728881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900" dirty="0"/>
              <a:t>除输入层和输出层之外的其他各层叫做隐藏层</a:t>
            </a:r>
            <a:endParaRPr lang="en-US" altLang="zh-CN" sz="9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900" dirty="0"/>
              <a:t>隐藏层的解释是一个复杂的尚未完全解决的神经网络问题，并且是神经网络理论研究的前沿</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sz="900" dirty="0"/>
          </a:p>
          <a:p>
            <a:endParaRPr lang="zh-CN" altLang="en-US" dirty="0"/>
          </a:p>
        </p:txBody>
      </p:sp>
      <p:sp>
        <p:nvSpPr>
          <p:cNvPr id="4" name="灯片编号占位符 3"/>
          <p:cNvSpPr>
            <a:spLocks noGrp="1"/>
          </p:cNvSpPr>
          <p:nvPr>
            <p:ph type="sldNum" sz="quarter" idx="5"/>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1549397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900" b="0" i="0" kern="1200" dirty="0">
                <a:solidFill>
                  <a:schemeClr val="tx1"/>
                </a:solidFill>
                <a:effectLst/>
                <a:latin typeface="+mn-lt"/>
                <a:ea typeface="+mn-ea"/>
                <a:cs typeface="+mn-cs"/>
              </a:rPr>
              <a:t>双曲正弦</a:t>
            </a:r>
            <a:endParaRPr lang="en-US" altLang="zh-CN" dirty="0">
              <a:solidFill>
                <a:srgbClr val="000000"/>
              </a:solidFill>
              <a:latin typeface="Helvetica Neue"/>
            </a:endParaRPr>
          </a:p>
          <a:p>
            <a:r>
              <a:rPr lang="zh-CN" altLang="en-US" dirty="0">
                <a:solidFill>
                  <a:srgbClr val="000000"/>
                </a:solidFill>
                <a:latin typeface="Helvetica Neue"/>
              </a:rPr>
              <a:t>在隐藏层，</a:t>
            </a:r>
            <a:r>
              <a:rPr lang="en-US" altLang="zh-CN" dirty="0">
                <a:solidFill>
                  <a:srgbClr val="000000"/>
                </a:solidFill>
                <a:latin typeface="Helvetica Neue"/>
              </a:rPr>
              <a:t>tanh</a:t>
            </a:r>
            <a:r>
              <a:rPr lang="zh-CN" altLang="en-US" dirty="0">
                <a:solidFill>
                  <a:srgbClr val="000000"/>
                </a:solidFill>
                <a:latin typeface="Helvetica Neue"/>
              </a:rPr>
              <a:t>函数要优于</a:t>
            </a:r>
            <a:r>
              <a:rPr lang="en-US" altLang="zh-CN" dirty="0">
                <a:solidFill>
                  <a:srgbClr val="000000"/>
                </a:solidFill>
                <a:latin typeface="Helvetica Neue"/>
              </a:rPr>
              <a:t>sigmoid</a:t>
            </a:r>
            <a:r>
              <a:rPr lang="zh-CN" altLang="en-US" dirty="0">
                <a:solidFill>
                  <a:srgbClr val="000000"/>
                </a:solidFill>
                <a:latin typeface="Helvetica Neue"/>
              </a:rPr>
              <a:t>函数，可以认为是</a:t>
            </a:r>
            <a:r>
              <a:rPr lang="en-US" altLang="zh-CN" dirty="0">
                <a:solidFill>
                  <a:srgbClr val="000000"/>
                </a:solidFill>
                <a:latin typeface="Helvetica Neue"/>
              </a:rPr>
              <a:t>sigmoid</a:t>
            </a:r>
            <a:r>
              <a:rPr lang="zh-CN" altLang="en-US" dirty="0">
                <a:solidFill>
                  <a:srgbClr val="000000"/>
                </a:solidFill>
                <a:latin typeface="Helvetica Neue"/>
              </a:rPr>
              <a:t>的平移版本，优势在于其取值范围介于</a:t>
            </a:r>
            <a:r>
              <a:rPr lang="en-US" altLang="zh-CN" dirty="0">
                <a:solidFill>
                  <a:srgbClr val="000000"/>
                </a:solidFill>
                <a:latin typeface="Helvetica Neue"/>
              </a:rPr>
              <a:t>-1 ~ 1</a:t>
            </a:r>
            <a:r>
              <a:rPr lang="zh-CN" altLang="en-US" dirty="0">
                <a:solidFill>
                  <a:srgbClr val="000000"/>
                </a:solidFill>
                <a:latin typeface="Helvetica Neue"/>
              </a:rPr>
              <a:t>之间，数据的平均值为</a:t>
            </a:r>
            <a:r>
              <a:rPr lang="en-US" altLang="zh-CN" dirty="0">
                <a:solidFill>
                  <a:srgbClr val="000000"/>
                </a:solidFill>
                <a:latin typeface="Helvetica Neue"/>
              </a:rPr>
              <a:t>0</a:t>
            </a:r>
            <a:r>
              <a:rPr lang="zh-CN" altLang="en-US" dirty="0">
                <a:solidFill>
                  <a:srgbClr val="000000"/>
                </a:solidFill>
                <a:latin typeface="Helvetica Neue"/>
              </a:rPr>
              <a:t>，而不像</a:t>
            </a:r>
            <a:r>
              <a:rPr lang="en-US" altLang="zh-CN" dirty="0">
                <a:solidFill>
                  <a:srgbClr val="000000"/>
                </a:solidFill>
                <a:latin typeface="Helvetica Neue"/>
              </a:rPr>
              <a:t>sigmoid</a:t>
            </a:r>
            <a:r>
              <a:rPr lang="zh-CN" altLang="en-US" dirty="0">
                <a:solidFill>
                  <a:srgbClr val="000000"/>
                </a:solidFill>
                <a:latin typeface="Helvetica Neue"/>
              </a:rPr>
              <a:t>为</a:t>
            </a:r>
            <a:r>
              <a:rPr lang="en-US" altLang="zh-CN" dirty="0">
                <a:solidFill>
                  <a:srgbClr val="000000"/>
                </a:solidFill>
                <a:latin typeface="Helvetica Neue"/>
              </a:rPr>
              <a:t>0.5</a:t>
            </a:r>
            <a:r>
              <a:rPr lang="zh-CN" altLang="en-US" dirty="0">
                <a:solidFill>
                  <a:srgbClr val="000000"/>
                </a:solidFill>
                <a:latin typeface="Helvetica Neue"/>
              </a:rPr>
              <a:t>，有类似数据中心化的效果。</a:t>
            </a:r>
          </a:p>
          <a:p>
            <a:r>
              <a:rPr lang="zh-CN" altLang="en-US" dirty="0">
                <a:solidFill>
                  <a:srgbClr val="000000"/>
                </a:solidFill>
                <a:latin typeface="Helvetica Neue"/>
              </a:rPr>
              <a:t>但在输出层，</a:t>
            </a:r>
            <a:r>
              <a:rPr lang="en-US" altLang="zh-CN" dirty="0">
                <a:solidFill>
                  <a:srgbClr val="000000"/>
                </a:solidFill>
                <a:latin typeface="Helvetica Neue"/>
              </a:rPr>
              <a:t>sigmoid</a:t>
            </a:r>
            <a:r>
              <a:rPr lang="zh-CN" altLang="en-US" dirty="0">
                <a:solidFill>
                  <a:srgbClr val="000000"/>
                </a:solidFill>
                <a:latin typeface="Helvetica Neue"/>
              </a:rPr>
              <a:t>也许会优于</a:t>
            </a:r>
            <a:r>
              <a:rPr lang="en-US" altLang="zh-CN" dirty="0">
                <a:solidFill>
                  <a:srgbClr val="000000"/>
                </a:solidFill>
                <a:latin typeface="Helvetica Neue"/>
              </a:rPr>
              <a:t>tanh</a:t>
            </a:r>
            <a:r>
              <a:rPr lang="zh-CN" altLang="en-US" dirty="0">
                <a:solidFill>
                  <a:srgbClr val="000000"/>
                </a:solidFill>
                <a:latin typeface="Helvetica Neue"/>
              </a:rPr>
              <a:t>函数，原因在于你希望输出结果的概率落在</a:t>
            </a:r>
            <a:r>
              <a:rPr lang="en-US" altLang="zh-CN" dirty="0">
                <a:solidFill>
                  <a:srgbClr val="000000"/>
                </a:solidFill>
                <a:latin typeface="Helvetica Neue"/>
              </a:rPr>
              <a:t>0 ~ 1 </a:t>
            </a:r>
            <a:r>
              <a:rPr lang="zh-CN" altLang="en-US" dirty="0">
                <a:solidFill>
                  <a:srgbClr val="000000"/>
                </a:solidFill>
                <a:latin typeface="Helvetica Neue"/>
              </a:rPr>
              <a:t>之间，比如二元分类，</a:t>
            </a:r>
            <a:r>
              <a:rPr lang="en-US" altLang="zh-CN" dirty="0">
                <a:solidFill>
                  <a:srgbClr val="000000"/>
                </a:solidFill>
                <a:latin typeface="Helvetica Neue"/>
              </a:rPr>
              <a:t>sigmoid</a:t>
            </a:r>
            <a:r>
              <a:rPr lang="zh-CN" altLang="en-US" dirty="0">
                <a:solidFill>
                  <a:srgbClr val="000000"/>
                </a:solidFill>
                <a:latin typeface="Helvetica Neue"/>
              </a:rPr>
              <a:t>可作为输出层的激活函数。</a:t>
            </a:r>
            <a:endParaRPr lang="zh-CN" altLang="en-US" b="0" i="0" dirty="0">
              <a:solidFill>
                <a:srgbClr val="000000"/>
              </a:solidFill>
              <a:effectLst/>
              <a:latin typeface="Helvetica Neue"/>
            </a:endParaRPr>
          </a:p>
          <a:p>
            <a:endParaRPr lang="zh-CN" altLang="en-US" dirty="0"/>
          </a:p>
        </p:txBody>
      </p:sp>
      <p:sp>
        <p:nvSpPr>
          <p:cNvPr id="4" name="灯片编号占位符 3"/>
          <p:cNvSpPr>
            <a:spLocks noGrp="1"/>
          </p:cNvSpPr>
          <p:nvPr>
            <p:ph type="sldNum" sz="quarter" idx="5"/>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13922609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900" b="0" i="0" kern="1200" dirty="0">
                <a:solidFill>
                  <a:schemeClr val="tx1"/>
                </a:solidFill>
                <a:effectLst/>
                <a:latin typeface="+mn-lt"/>
                <a:ea typeface="+mn-ea"/>
                <a:cs typeface="+mn-cs"/>
              </a:rPr>
              <a:t>在这个神经网络中，每个圆圈代表一个神经元。</a:t>
            </a:r>
          </a:p>
          <a:p>
            <a:r>
              <a:rPr lang="zh-CN" altLang="en-US" sz="900" b="0" i="0" kern="1200" dirty="0">
                <a:solidFill>
                  <a:schemeClr val="tx1"/>
                </a:solidFill>
                <a:effectLst/>
                <a:latin typeface="+mn-lt"/>
                <a:ea typeface="+mn-ea"/>
                <a:cs typeface="+mn-cs"/>
              </a:rPr>
              <a:t>网络由输入层</a:t>
            </a:r>
            <a:r>
              <a:rPr lang="en-US" altLang="zh-CN" sz="900" b="0" i="0" kern="1200" dirty="0">
                <a:solidFill>
                  <a:schemeClr val="tx1"/>
                </a:solidFill>
                <a:effectLst/>
                <a:latin typeface="+mn-lt"/>
                <a:ea typeface="+mn-ea"/>
                <a:cs typeface="+mn-cs"/>
              </a:rPr>
              <a:t>(input layer)</a:t>
            </a:r>
            <a:r>
              <a:rPr lang="zh-CN" altLang="en-US" sz="900" b="0" i="0" kern="1200" dirty="0">
                <a:solidFill>
                  <a:schemeClr val="tx1"/>
                </a:solidFill>
                <a:effectLst/>
                <a:latin typeface="+mn-lt"/>
                <a:ea typeface="+mn-ea"/>
                <a:cs typeface="+mn-cs"/>
              </a:rPr>
              <a:t>、隐藏层</a:t>
            </a:r>
            <a:r>
              <a:rPr lang="en-US" altLang="zh-CN" sz="900" b="0" i="0" kern="1200" dirty="0">
                <a:solidFill>
                  <a:schemeClr val="tx1"/>
                </a:solidFill>
                <a:effectLst/>
                <a:latin typeface="+mn-lt"/>
                <a:ea typeface="+mn-ea"/>
                <a:cs typeface="+mn-cs"/>
              </a:rPr>
              <a:t>(hidden layer)</a:t>
            </a:r>
            <a:r>
              <a:rPr lang="zh-CN" altLang="en-US" sz="900" b="0" i="0" kern="1200" dirty="0">
                <a:solidFill>
                  <a:schemeClr val="tx1"/>
                </a:solidFill>
                <a:effectLst/>
                <a:latin typeface="+mn-lt"/>
                <a:ea typeface="+mn-ea"/>
                <a:cs typeface="+mn-cs"/>
              </a:rPr>
              <a:t>、输出层</a:t>
            </a:r>
            <a:r>
              <a:rPr lang="en-US" altLang="zh-CN" sz="900" b="0" i="0" kern="1200" dirty="0">
                <a:solidFill>
                  <a:schemeClr val="tx1"/>
                </a:solidFill>
                <a:effectLst/>
                <a:latin typeface="+mn-lt"/>
                <a:ea typeface="+mn-ea"/>
                <a:cs typeface="+mn-cs"/>
              </a:rPr>
              <a:t>(output layer)</a:t>
            </a:r>
            <a:r>
              <a:rPr lang="zh-CN" altLang="en-US" sz="900" b="0" i="0" kern="1200" dirty="0">
                <a:solidFill>
                  <a:schemeClr val="tx1"/>
                </a:solidFill>
                <a:effectLst/>
                <a:latin typeface="+mn-lt"/>
                <a:ea typeface="+mn-ea"/>
                <a:cs typeface="+mn-cs"/>
              </a:rPr>
              <a:t>组成。输入层和输出层的大小分别为</a:t>
            </a:r>
            <a:r>
              <a:rPr lang="en-US" altLang="zh-CN" sz="900" b="0" i="0" kern="1200" dirty="0">
                <a:solidFill>
                  <a:schemeClr val="tx1"/>
                </a:solidFill>
                <a:effectLst/>
                <a:latin typeface="+mn-lt"/>
                <a:ea typeface="+mn-ea"/>
                <a:cs typeface="+mn-cs"/>
              </a:rPr>
              <a:t>2</a:t>
            </a:r>
            <a:r>
              <a:rPr lang="zh-CN" altLang="en-US" sz="900" b="0" i="0" kern="1200" dirty="0">
                <a:solidFill>
                  <a:schemeClr val="tx1"/>
                </a:solidFill>
                <a:effectLst/>
                <a:latin typeface="+mn-lt"/>
                <a:ea typeface="+mn-ea"/>
                <a:cs typeface="+mn-cs"/>
              </a:rPr>
              <a:t>和</a:t>
            </a:r>
            <a:r>
              <a:rPr lang="en-US" altLang="zh-CN" sz="900" b="0" i="0" kern="1200" dirty="0">
                <a:solidFill>
                  <a:schemeClr val="tx1"/>
                </a:solidFill>
                <a:effectLst/>
                <a:latin typeface="+mn-lt"/>
                <a:ea typeface="+mn-ea"/>
                <a:cs typeface="+mn-cs"/>
              </a:rPr>
              <a:t>1</a:t>
            </a:r>
            <a:r>
              <a:rPr lang="zh-CN" altLang="en-US" sz="900" b="0" i="0" kern="1200" dirty="0">
                <a:solidFill>
                  <a:schemeClr val="tx1"/>
                </a:solidFill>
                <a:effectLst/>
                <a:latin typeface="+mn-lt"/>
                <a:ea typeface="+mn-ea"/>
                <a:cs typeface="+mn-cs"/>
              </a:rPr>
              <a:t>，对应点二维坐标的输入和一个在</a:t>
            </a:r>
            <a:r>
              <a:rPr lang="en-US" altLang="zh-CN" sz="900" b="0" i="0" kern="1200" dirty="0">
                <a:solidFill>
                  <a:schemeClr val="tx1"/>
                </a:solidFill>
                <a:effectLst/>
                <a:latin typeface="+mn-lt"/>
                <a:ea typeface="+mn-ea"/>
                <a:cs typeface="+mn-cs"/>
              </a:rPr>
              <a:t>[0,1]</a:t>
            </a:r>
            <a:r>
              <a:rPr lang="zh-CN" altLang="en-US" sz="900" b="0" i="0" kern="1200" dirty="0">
                <a:solidFill>
                  <a:schemeClr val="tx1"/>
                </a:solidFill>
                <a:effectLst/>
                <a:latin typeface="+mn-lt"/>
                <a:ea typeface="+mn-ea"/>
                <a:cs typeface="+mn-cs"/>
              </a:rPr>
              <a:t>之间的概率输出，若输出≥</a:t>
            </a:r>
            <a:r>
              <a:rPr lang="en-US" altLang="zh-CN" sz="900" b="0" i="0" kern="1200" dirty="0">
                <a:solidFill>
                  <a:schemeClr val="tx1"/>
                </a:solidFill>
                <a:effectLst/>
                <a:latin typeface="+mn-lt"/>
                <a:ea typeface="+mn-ea"/>
                <a:cs typeface="+mn-cs"/>
              </a:rPr>
              <a:t>0.5</a:t>
            </a:r>
            <a:r>
              <a:rPr lang="zh-CN" altLang="en-US" sz="900" b="0" i="0" kern="1200" dirty="0">
                <a:solidFill>
                  <a:schemeClr val="tx1"/>
                </a:solidFill>
                <a:effectLst/>
                <a:latin typeface="+mn-lt"/>
                <a:ea typeface="+mn-ea"/>
                <a:cs typeface="+mn-cs"/>
              </a:rPr>
              <a:t>则标记为</a:t>
            </a:r>
            <a:r>
              <a:rPr lang="en-US" altLang="zh-CN" sz="900" b="0" i="0" kern="1200" dirty="0">
                <a:solidFill>
                  <a:schemeClr val="tx1"/>
                </a:solidFill>
                <a:effectLst/>
                <a:latin typeface="+mn-lt"/>
                <a:ea typeface="+mn-ea"/>
                <a:cs typeface="+mn-cs"/>
              </a:rPr>
              <a:t>1</a:t>
            </a:r>
            <a:r>
              <a:rPr lang="zh-CN" altLang="en-US" sz="900" b="0" i="0" kern="1200" dirty="0">
                <a:solidFill>
                  <a:schemeClr val="tx1"/>
                </a:solidFill>
                <a:effectLst/>
                <a:latin typeface="+mn-lt"/>
                <a:ea typeface="+mn-ea"/>
                <a:cs typeface="+mn-cs"/>
              </a:rPr>
              <a:t>（红色），＜</a:t>
            </a:r>
            <a:r>
              <a:rPr lang="en-US" altLang="zh-CN" sz="900" b="0" i="0" kern="1200" dirty="0">
                <a:solidFill>
                  <a:schemeClr val="tx1"/>
                </a:solidFill>
                <a:effectLst/>
                <a:latin typeface="+mn-lt"/>
                <a:ea typeface="+mn-ea"/>
                <a:cs typeface="+mn-cs"/>
              </a:rPr>
              <a:t>0.5</a:t>
            </a:r>
            <a:r>
              <a:rPr lang="zh-CN" altLang="en-US" sz="900" b="0" i="0" kern="1200" dirty="0">
                <a:solidFill>
                  <a:schemeClr val="tx1"/>
                </a:solidFill>
                <a:effectLst/>
                <a:latin typeface="+mn-lt"/>
                <a:ea typeface="+mn-ea"/>
                <a:cs typeface="+mn-cs"/>
              </a:rPr>
              <a:t>则标记为</a:t>
            </a:r>
            <a:r>
              <a:rPr lang="en-US" altLang="zh-CN" sz="900" b="0" i="0" kern="1200" dirty="0">
                <a:solidFill>
                  <a:schemeClr val="tx1"/>
                </a:solidFill>
                <a:effectLst/>
                <a:latin typeface="+mn-lt"/>
                <a:ea typeface="+mn-ea"/>
                <a:cs typeface="+mn-cs"/>
              </a:rPr>
              <a:t>0</a:t>
            </a:r>
            <a:r>
              <a:rPr lang="zh-CN" altLang="en-US" sz="900" b="0" i="0" kern="1200" dirty="0">
                <a:solidFill>
                  <a:schemeClr val="tx1"/>
                </a:solidFill>
                <a:effectLst/>
                <a:latin typeface="+mn-lt"/>
                <a:ea typeface="+mn-ea"/>
                <a:cs typeface="+mn-cs"/>
              </a:rPr>
              <a:t>（蓝色）。</a:t>
            </a:r>
          </a:p>
          <a:p>
            <a:r>
              <a:rPr lang="zh-CN" altLang="en-US" sz="900" b="0" i="0" kern="1200" dirty="0">
                <a:solidFill>
                  <a:schemeClr val="tx1"/>
                </a:solidFill>
                <a:effectLst/>
                <a:latin typeface="+mn-lt"/>
                <a:ea typeface="+mn-ea"/>
                <a:cs typeface="+mn-cs"/>
              </a:rPr>
              <a:t>隐藏层的大小可以根据需求设定，上图中的隐藏层大小为</a:t>
            </a:r>
            <a:r>
              <a:rPr lang="en-US" altLang="zh-CN" sz="900" b="0" i="0" kern="1200" dirty="0">
                <a:solidFill>
                  <a:schemeClr val="tx1"/>
                </a:solidFill>
                <a:effectLst/>
                <a:latin typeface="+mn-lt"/>
                <a:ea typeface="+mn-ea"/>
                <a:cs typeface="+mn-cs"/>
              </a:rPr>
              <a:t>4</a:t>
            </a:r>
            <a:r>
              <a:rPr lang="zh-CN" altLang="en-US" sz="900" b="0" i="0" kern="1200" dirty="0">
                <a:solidFill>
                  <a:schemeClr val="tx1"/>
                </a:solidFill>
                <a:effectLst/>
                <a:latin typeface="+mn-lt"/>
                <a:ea typeface="+mn-ea"/>
                <a:cs typeface="+mn-cs"/>
              </a:rPr>
              <a:t>。</a:t>
            </a:r>
          </a:p>
          <a:p>
            <a:r>
              <a:rPr lang="zh-CN" altLang="en-US" sz="900" b="0" i="0" kern="1200" dirty="0">
                <a:solidFill>
                  <a:schemeClr val="tx1"/>
                </a:solidFill>
                <a:effectLst/>
                <a:latin typeface="+mn-lt"/>
                <a:ea typeface="+mn-ea"/>
                <a:cs typeface="+mn-cs"/>
              </a:rPr>
              <a:t>隐藏层的激活函数为</a:t>
            </a:r>
            <a:r>
              <a:rPr lang="en-US" altLang="zh-CN" sz="900" b="0" i="0" kern="1200" dirty="0">
                <a:solidFill>
                  <a:schemeClr val="tx1"/>
                </a:solidFill>
                <a:effectLst/>
                <a:latin typeface="+mn-lt"/>
                <a:ea typeface="+mn-ea"/>
                <a:cs typeface="+mn-cs"/>
              </a:rPr>
              <a:t>tanh</a:t>
            </a:r>
            <a:r>
              <a:rPr lang="zh-CN" altLang="en-US" sz="900" b="0" i="0" kern="1200" dirty="0">
                <a:solidFill>
                  <a:schemeClr val="tx1"/>
                </a:solidFill>
                <a:effectLst/>
                <a:latin typeface="+mn-lt"/>
                <a:ea typeface="+mn-ea"/>
                <a:cs typeface="+mn-cs"/>
              </a:rPr>
              <a:t>，输出层的激活函数为</a:t>
            </a:r>
            <a:r>
              <a:rPr lang="en-US" altLang="zh-CN" sz="900" b="0" i="0" kern="1200" dirty="0">
                <a:solidFill>
                  <a:schemeClr val="tx1"/>
                </a:solidFill>
                <a:effectLst/>
                <a:latin typeface="+mn-lt"/>
                <a:ea typeface="+mn-ea"/>
                <a:cs typeface="+mn-cs"/>
              </a:rPr>
              <a:t>sigmoid</a:t>
            </a:r>
            <a:r>
              <a:rPr lang="zh-CN" altLang="en-US" sz="900" b="0" i="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5"/>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293624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5" name="矩形 4"/>
          <p:cNvSpPr/>
          <p:nvPr userDrawn="1"/>
        </p:nvSpPr>
        <p:spPr>
          <a:xfrm>
            <a:off x="0" y="257176"/>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79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2020/3/27</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
        <p:nvSpPr>
          <p:cNvPr id="11" name="文本占位符 16"/>
          <p:cNvSpPr>
            <a:spLocks noGrp="1"/>
          </p:cNvSpPr>
          <p:nvPr>
            <p:ph type="body" sz="quarter" idx="13" hasCustomPrompt="1"/>
          </p:nvPr>
        </p:nvSpPr>
        <p:spPr>
          <a:xfrm>
            <a:off x="252314" y="316359"/>
            <a:ext cx="1944687" cy="299145"/>
          </a:xfrm>
        </p:spPr>
        <p:txBody>
          <a:bodyPr/>
          <a:lstStyle>
            <a:lvl1pPr marL="0" indent="0" algn="l">
              <a:buNone/>
              <a:defRPr>
                <a:solidFill>
                  <a:schemeClr val="tx1">
                    <a:lumMod val="65000"/>
                    <a:lumOff val="35000"/>
                  </a:schemeClr>
                </a:solidFill>
                <a:latin typeface="微软雅黑" panose="020B0503020204020204" pitchFamily="34" charset="-122"/>
                <a:ea typeface="微软雅黑" panose="020B0503020204020204" pitchFamily="34" charset="-122"/>
              </a:defRPr>
            </a:lvl1pPr>
          </a:lstStyle>
          <a:p>
            <a:pPr lvl="0"/>
            <a:r>
              <a:rPr lang="zh-CN" altLang="en-US" dirty="0">
                <a:latin typeface="微软雅黑" panose="020B0503020204020204" pitchFamily="34" charset="-122"/>
                <a:ea typeface="微软雅黑" panose="020B0503020204020204" pitchFamily="34" charset="-122"/>
              </a:rPr>
              <a:t>标题</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pPr/>
              <a:t>2020/3/27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pPr/>
              <a:t>‹#›</a:t>
            </a:fld>
            <a:endParaRPr lang="zh-CN" altLang="en-US"/>
          </a:p>
        </p:txBody>
      </p:sp>
    </p:spTree>
    <p:extLst>
      <p:ext uri="{BB962C8B-B14F-4D97-AF65-F5344CB8AC3E}">
        <p14:creationId xmlns:p14="http://schemas.microsoft.com/office/powerpoint/2010/main" val="193328864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51" y="0"/>
            <a:ext cx="9145087" cy="5145088"/>
          </a:xfrm>
          <a:prstGeom prst="rect">
            <a:avLst/>
          </a:prstGeom>
        </p:spPr>
      </p:pic>
      <p:grpSp>
        <p:nvGrpSpPr>
          <p:cNvPr id="2" name="组合 3"/>
          <p:cNvGrpSpPr/>
          <p:nvPr userDrawn="1"/>
        </p:nvGrpSpPr>
        <p:grpSpPr bwMode="auto">
          <a:xfrm flipH="1">
            <a:off x="-1" y="248094"/>
            <a:ext cx="1797478" cy="507363"/>
            <a:chOff x="2370576" y="533400"/>
            <a:chExt cx="2417494" cy="675969"/>
          </a:xfrm>
          <a:solidFill>
            <a:srgbClr val="EE1C39"/>
          </a:solidFill>
        </p:grpSpPr>
        <p:sp>
          <p:nvSpPr>
            <p:cNvPr id="3" name="矩形 2"/>
            <p:cNvSpPr/>
            <p:nvPr/>
          </p:nvSpPr>
          <p:spPr>
            <a:xfrm>
              <a:off x="2738030" y="533400"/>
              <a:ext cx="2050040" cy="6759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cs typeface="+mn-ea"/>
                <a:sym typeface="+mn-lt"/>
              </a:endParaRPr>
            </a:p>
          </p:txBody>
        </p:sp>
        <p:sp>
          <p:nvSpPr>
            <p:cNvPr id="4" name="椭圆 3"/>
            <p:cNvSpPr/>
            <p:nvPr/>
          </p:nvSpPr>
          <p:spPr>
            <a:xfrm>
              <a:off x="2370576" y="533400"/>
              <a:ext cx="623734" cy="6759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cs typeface="+mn-ea"/>
                <a:sym typeface="+mn-lt"/>
              </a:endParaRPr>
            </a:p>
          </p:txBody>
        </p:sp>
      </p:grpSp>
      <p:sp>
        <p:nvSpPr>
          <p:cNvPr id="6" name="文本框 12"/>
          <p:cNvSpPr txBox="1">
            <a:spLocks noChangeArrowheads="1"/>
          </p:cNvSpPr>
          <p:nvPr userDrawn="1"/>
        </p:nvSpPr>
        <p:spPr bwMode="auto">
          <a:xfrm>
            <a:off x="-1" y="370410"/>
            <a:ext cx="1796402" cy="619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32" tIns="32516" rIns="65032" bIns="32516">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dirty="0">
                <a:solidFill>
                  <a:schemeClr val="bg1"/>
                </a:solidFill>
                <a:latin typeface="微软雅黑" panose="020B0503020204020204" pitchFamily="34" charset="-122"/>
                <a:ea typeface="微软雅黑" panose="020B0503020204020204" pitchFamily="34" charset="-122"/>
                <a:cs typeface="+mn-ea"/>
                <a:sym typeface="+mn-lt"/>
              </a:rPr>
              <a:t>点击添加相关标题文字</a:t>
            </a:r>
          </a:p>
        </p:txBody>
      </p:sp>
      <p:pic>
        <p:nvPicPr>
          <p:cNvPr id="7" name="Picture 2" descr="C:\Users\Administrator\Desktop\新建文件夹 (3)\17577f82066f5c6副本.jpg"/>
          <p:cNvPicPr>
            <a:picLocks noChangeAspect="1" noChangeArrowheads="1"/>
          </p:cNvPicPr>
          <p:nvPr userDrawn="1"/>
        </p:nvPicPr>
        <p:blipFill>
          <a:blip r:embed="rId3" cstate="print"/>
          <a:srcRect/>
          <a:stretch>
            <a:fillRect/>
          </a:stretch>
        </p:blipFill>
        <p:spPr bwMode="auto">
          <a:xfrm>
            <a:off x="1588" y="0"/>
            <a:ext cx="9144000" cy="5148262"/>
          </a:xfrm>
          <a:prstGeom prst="rect">
            <a:avLst/>
          </a:prstGeom>
          <a:noFill/>
        </p:spPr>
      </p:pic>
      <p:sp>
        <p:nvSpPr>
          <p:cNvPr id="8" name="矩形 7"/>
          <p:cNvSpPr/>
          <p:nvPr userDrawn="1"/>
        </p:nvSpPr>
        <p:spPr>
          <a:xfrm>
            <a:off x="432334" y="412304"/>
            <a:ext cx="8280920" cy="4320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1680807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901" y="274420"/>
            <a:ext cx="7887787" cy="993783"/>
          </a:xfrm>
          <a:prstGeom prst="rect">
            <a:avLst/>
          </a:prstGeom>
        </p:spPr>
        <p:txBody>
          <a:bodyPr vert="horz" lIns="65032" tIns="32516" rIns="65032" bIns="32516" rtlCol="0" anchor="ctr">
            <a:normAutofit/>
          </a:bodyPr>
          <a:lstStyle/>
          <a:p>
            <a:r>
              <a:rPr lang="zh-CN" altLang="en-US"/>
              <a:t>单击此处编辑母版标题样式</a:t>
            </a:r>
          </a:p>
        </p:txBody>
      </p:sp>
      <p:sp>
        <p:nvSpPr>
          <p:cNvPr id="3" name="文本占位符 2"/>
          <p:cNvSpPr>
            <a:spLocks noGrp="1"/>
          </p:cNvSpPr>
          <p:nvPr>
            <p:ph type="body" idx="1"/>
          </p:nvPr>
        </p:nvSpPr>
        <p:spPr>
          <a:xfrm>
            <a:off x="628901" y="1369841"/>
            <a:ext cx="7887787" cy="3264804"/>
          </a:xfrm>
          <a:prstGeom prst="rect">
            <a:avLst/>
          </a:prstGeom>
        </p:spPr>
        <p:txBody>
          <a:bodyPr vert="horz" lIns="65032" tIns="32516" rIns="65032" bIns="32516"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901" y="4769032"/>
            <a:ext cx="2057193" cy="273290"/>
          </a:xfrm>
          <a:prstGeom prst="rect">
            <a:avLst/>
          </a:prstGeom>
        </p:spPr>
        <p:txBody>
          <a:bodyPr vert="horz" lIns="65032" tIns="32516" rIns="65032" bIns="32516" rtlCol="0" anchor="ctr"/>
          <a:lstStyle>
            <a:lvl1pPr algn="l">
              <a:defRPr sz="900">
                <a:solidFill>
                  <a:schemeClr val="tx1">
                    <a:tint val="75000"/>
                  </a:schemeClr>
                </a:solidFill>
              </a:defRPr>
            </a:lvl1pPr>
          </a:lstStyle>
          <a:p>
            <a:fld id="{43A93E93-166D-47F5-9EF1-ACEABE24AEEA}" type="datetimeFigureOut">
              <a:rPr lang="zh-CN" altLang="en-US" smtClean="0"/>
              <a:pPr/>
              <a:t>2020/3/27</a:t>
            </a:fld>
            <a:endParaRPr lang="zh-CN" altLang="en-US"/>
          </a:p>
        </p:txBody>
      </p:sp>
      <p:sp>
        <p:nvSpPr>
          <p:cNvPr id="5" name="页脚占位符 4"/>
          <p:cNvSpPr>
            <a:spLocks noGrp="1"/>
          </p:cNvSpPr>
          <p:nvPr>
            <p:ph type="ftr" sz="quarter" idx="3"/>
          </p:nvPr>
        </p:nvSpPr>
        <p:spPr>
          <a:xfrm>
            <a:off x="3029336" y="4769032"/>
            <a:ext cx="3086918" cy="273290"/>
          </a:xfrm>
          <a:prstGeom prst="rect">
            <a:avLst/>
          </a:prstGeom>
        </p:spPr>
        <p:txBody>
          <a:bodyPr vert="horz" lIns="65032" tIns="32516" rIns="65032" bIns="32516"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9496" y="4769032"/>
            <a:ext cx="2057193" cy="273290"/>
          </a:xfrm>
          <a:prstGeom prst="rect">
            <a:avLst/>
          </a:prstGeom>
        </p:spPr>
        <p:txBody>
          <a:bodyPr vert="horz" lIns="65032" tIns="32516" rIns="65032" bIns="32516" rtlCol="0" anchor="ctr"/>
          <a:lstStyle>
            <a:lvl1pPr algn="r">
              <a:defRPr sz="900">
                <a:solidFill>
                  <a:schemeClr val="tx1">
                    <a:tint val="75000"/>
                  </a:schemeClr>
                </a:solidFill>
              </a:defRPr>
            </a:lvl1p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278975340"/>
      </p:ext>
    </p:extLst>
  </p:cSld>
  <p:clrMap bg1="lt1" tx1="dk1" bg2="lt2" tx2="dk2" accent1="accent1" accent2="accent2" accent3="accent3" accent4="accent4" accent5="accent5" accent6="accent6" hlink="hlink" folHlink="folHlink"/>
  <p:sldLayoutIdLst>
    <p:sldLayoutId id="2147483984" r:id="rId1"/>
    <p:sldLayoutId id="2147483981" r:id="rId2"/>
    <p:sldLayoutId id="2147483987" r:id="rId3"/>
  </p:sldLayoutIdLst>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xStyles>
    <p:titleStyle>
      <a:lvl1pPr algn="l" defTabSz="650321" rtl="0" eaLnBrk="1" latinLnBrk="0" hangingPunct="1">
        <a:lnSpc>
          <a:spcPct val="90000"/>
        </a:lnSpc>
        <a:spcBef>
          <a:spcPct val="0"/>
        </a:spcBef>
        <a:buNone/>
        <a:defRPr sz="3100" kern="1200">
          <a:solidFill>
            <a:schemeClr val="tx1"/>
          </a:solidFill>
          <a:latin typeface="+mj-lt"/>
          <a:ea typeface="+mj-ea"/>
          <a:cs typeface="+mj-cs"/>
        </a:defRPr>
      </a:lvl1pPr>
    </p:titleStyle>
    <p:bodyStyle>
      <a:lvl1pPr marL="162580" indent="-162580" algn="l" defTabSz="650321" rtl="0" eaLnBrk="1" latinLnBrk="0" hangingPunct="1">
        <a:lnSpc>
          <a:spcPct val="90000"/>
        </a:lnSpc>
        <a:spcBef>
          <a:spcPts val="711"/>
        </a:spcBef>
        <a:buFont typeface="Arial" panose="020B0604020202020204" pitchFamily="34" charset="0"/>
        <a:buChar char="•"/>
        <a:defRPr sz="2000" kern="1200">
          <a:solidFill>
            <a:schemeClr val="tx1"/>
          </a:solidFill>
          <a:latin typeface="+mn-lt"/>
          <a:ea typeface="+mn-ea"/>
          <a:cs typeface="+mn-cs"/>
        </a:defRPr>
      </a:lvl1pPr>
      <a:lvl2pPr marL="487741" indent="-162580" algn="l" defTabSz="650321" rtl="0" eaLnBrk="1" latinLnBrk="0" hangingPunct="1">
        <a:lnSpc>
          <a:spcPct val="90000"/>
        </a:lnSpc>
        <a:spcBef>
          <a:spcPts val="356"/>
        </a:spcBef>
        <a:buFont typeface="Arial" panose="020B0604020202020204" pitchFamily="34" charset="0"/>
        <a:buChar char="•"/>
        <a:defRPr sz="1700" kern="1200">
          <a:solidFill>
            <a:schemeClr val="tx1"/>
          </a:solidFill>
          <a:latin typeface="+mn-lt"/>
          <a:ea typeface="+mn-ea"/>
          <a:cs typeface="+mn-cs"/>
        </a:defRPr>
      </a:lvl2pPr>
      <a:lvl3pPr marL="812902" indent="-162580" algn="l" defTabSz="650321" rtl="0" eaLnBrk="1" latinLnBrk="0" hangingPunct="1">
        <a:lnSpc>
          <a:spcPct val="90000"/>
        </a:lnSpc>
        <a:spcBef>
          <a:spcPts val="356"/>
        </a:spcBef>
        <a:buFont typeface="Arial" panose="020B0604020202020204" pitchFamily="34" charset="0"/>
        <a:buChar char="•"/>
        <a:defRPr sz="1400" kern="1200">
          <a:solidFill>
            <a:schemeClr val="tx1"/>
          </a:solidFill>
          <a:latin typeface="+mn-lt"/>
          <a:ea typeface="+mn-ea"/>
          <a:cs typeface="+mn-cs"/>
        </a:defRPr>
      </a:lvl3pPr>
      <a:lvl4pPr marL="1138062"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4pPr>
      <a:lvl5pPr marL="1463223"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5pPr>
      <a:lvl6pPr marL="1788384"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6pPr>
      <a:lvl7pPr marL="2113544"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7pPr>
      <a:lvl8pPr marL="2438705"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8pPr>
      <a:lvl9pPr marL="2763865"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9pPr>
    </p:bodyStyle>
    <p:otherStyle>
      <a:defPPr>
        <a:defRPr lang="zh-CN"/>
      </a:defPPr>
      <a:lvl1pPr marL="0" algn="l" defTabSz="650321" rtl="0" eaLnBrk="1" latinLnBrk="0" hangingPunct="1">
        <a:defRPr sz="1300" kern="1200">
          <a:solidFill>
            <a:schemeClr val="tx1"/>
          </a:solidFill>
          <a:latin typeface="+mn-lt"/>
          <a:ea typeface="+mn-ea"/>
          <a:cs typeface="+mn-cs"/>
        </a:defRPr>
      </a:lvl1pPr>
      <a:lvl2pPr marL="325161" algn="l" defTabSz="650321" rtl="0" eaLnBrk="1" latinLnBrk="0" hangingPunct="1">
        <a:defRPr sz="1300" kern="1200">
          <a:solidFill>
            <a:schemeClr val="tx1"/>
          </a:solidFill>
          <a:latin typeface="+mn-lt"/>
          <a:ea typeface="+mn-ea"/>
          <a:cs typeface="+mn-cs"/>
        </a:defRPr>
      </a:lvl2pPr>
      <a:lvl3pPr marL="650321" algn="l" defTabSz="650321" rtl="0" eaLnBrk="1" latinLnBrk="0" hangingPunct="1">
        <a:defRPr sz="1300" kern="1200">
          <a:solidFill>
            <a:schemeClr val="tx1"/>
          </a:solidFill>
          <a:latin typeface="+mn-lt"/>
          <a:ea typeface="+mn-ea"/>
          <a:cs typeface="+mn-cs"/>
        </a:defRPr>
      </a:lvl3pPr>
      <a:lvl4pPr marL="975482" algn="l" defTabSz="650321" rtl="0" eaLnBrk="1" latinLnBrk="0" hangingPunct="1">
        <a:defRPr sz="1300" kern="1200">
          <a:solidFill>
            <a:schemeClr val="tx1"/>
          </a:solidFill>
          <a:latin typeface="+mn-lt"/>
          <a:ea typeface="+mn-ea"/>
          <a:cs typeface="+mn-cs"/>
        </a:defRPr>
      </a:lvl4pPr>
      <a:lvl5pPr marL="1300643" algn="l" defTabSz="650321" rtl="0" eaLnBrk="1" latinLnBrk="0" hangingPunct="1">
        <a:defRPr sz="1300" kern="1200">
          <a:solidFill>
            <a:schemeClr val="tx1"/>
          </a:solidFill>
          <a:latin typeface="+mn-lt"/>
          <a:ea typeface="+mn-ea"/>
          <a:cs typeface="+mn-cs"/>
        </a:defRPr>
      </a:lvl5pPr>
      <a:lvl6pPr marL="1625803" algn="l" defTabSz="650321" rtl="0" eaLnBrk="1" latinLnBrk="0" hangingPunct="1">
        <a:defRPr sz="1300" kern="1200">
          <a:solidFill>
            <a:schemeClr val="tx1"/>
          </a:solidFill>
          <a:latin typeface="+mn-lt"/>
          <a:ea typeface="+mn-ea"/>
          <a:cs typeface="+mn-cs"/>
        </a:defRPr>
      </a:lvl6pPr>
      <a:lvl7pPr marL="1950964" algn="l" defTabSz="650321" rtl="0" eaLnBrk="1" latinLnBrk="0" hangingPunct="1">
        <a:defRPr sz="1300" kern="1200">
          <a:solidFill>
            <a:schemeClr val="tx1"/>
          </a:solidFill>
          <a:latin typeface="+mn-lt"/>
          <a:ea typeface="+mn-ea"/>
          <a:cs typeface="+mn-cs"/>
        </a:defRPr>
      </a:lvl7pPr>
      <a:lvl8pPr marL="2276124" algn="l" defTabSz="650321" rtl="0" eaLnBrk="1" latinLnBrk="0" hangingPunct="1">
        <a:defRPr sz="1300" kern="1200">
          <a:solidFill>
            <a:schemeClr val="tx1"/>
          </a:solidFill>
          <a:latin typeface="+mn-lt"/>
          <a:ea typeface="+mn-ea"/>
          <a:cs typeface="+mn-cs"/>
        </a:defRPr>
      </a:lvl8pPr>
      <a:lvl9pPr marL="2601285" algn="l" defTabSz="650321"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0.xml"/><Relationship Id="rId1" Type="http://schemas.openxmlformats.org/officeDocument/2006/relationships/tags" Target="../tags/tag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notesSlide" Target="../notesSlides/notesSlide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slideLayout" Target="../slideLayouts/slideLayout3.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notesSlide" Target="../notesSlides/notesSlide14.xml"/><Relationship Id="rId5" Type="http://schemas.openxmlformats.org/officeDocument/2006/relationships/slideLayout" Target="../slideLayouts/slideLayout3.xml"/><Relationship Id="rId4" Type="http://schemas.openxmlformats.org/officeDocument/2006/relationships/tags" Target="../tags/tag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notesSlide" Target="../notesSlides/notesSlide6.xml"/><Relationship Id="rId5" Type="http://schemas.openxmlformats.org/officeDocument/2006/relationships/slideLayout" Target="../slideLayouts/slideLayout3.xml"/><Relationship Id="rId4" Type="http://schemas.openxmlformats.org/officeDocument/2006/relationships/tags" Target="../tags/tag18.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原创设计师QQ598969553      _5"/>
          <p:cNvSpPr>
            <a:spLocks noChangeArrowheads="1"/>
          </p:cNvSpPr>
          <p:nvPr/>
        </p:nvSpPr>
        <p:spPr bwMode="auto">
          <a:xfrm>
            <a:off x="1787973" y="2572544"/>
            <a:ext cx="549669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defRPr/>
            </a:pPr>
            <a:r>
              <a:rPr lang="en-US" altLang="zh-CN" sz="3200" dirty="0">
                <a:solidFill>
                  <a:schemeClr val="tx1">
                    <a:lumMod val="65000"/>
                    <a:lumOff val="35000"/>
                  </a:schemeClr>
                </a:solidFill>
                <a:latin typeface="Abadi" panose="020B0604020202020204" pitchFamily="34" charset="0"/>
                <a:ea typeface="Gulim" panose="020B0600000101010101" pitchFamily="34" charset="-127"/>
                <a:cs typeface="宋体" pitchFamily="2" charset="-122"/>
              </a:rPr>
              <a:t>Fully-connected neural network</a:t>
            </a:r>
          </a:p>
        </p:txBody>
      </p:sp>
      <p:sp>
        <p:nvSpPr>
          <p:cNvPr id="18" name="原创设计师QQ598969553      _7"/>
          <p:cNvSpPr>
            <a:spLocks noChangeShapeType="1"/>
          </p:cNvSpPr>
          <p:nvPr/>
        </p:nvSpPr>
        <p:spPr bwMode="auto">
          <a:xfrm>
            <a:off x="3059691" y="3227605"/>
            <a:ext cx="2953263" cy="0"/>
          </a:xfrm>
          <a:prstGeom prst="line">
            <a:avLst/>
          </a:prstGeom>
          <a:noFill/>
          <a:ln w="6350">
            <a:solidFill>
              <a:schemeClr val="tx1">
                <a:lumMod val="75000"/>
                <a:lumOff val="25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58" tIns="45729" rIns="91458" bIns="45729"/>
          <a:lstStyle/>
          <a:p>
            <a:pPr>
              <a:defRPr/>
            </a:pPr>
            <a:endParaRPr lang="zh-CN" altLang="en-US">
              <a:ln>
                <a:solidFill>
                  <a:schemeClr val="tx1">
                    <a:lumMod val="75000"/>
                    <a:lumOff val="25000"/>
                  </a:schemeClr>
                </a:solidFill>
              </a:ln>
              <a:solidFill>
                <a:schemeClr val="tx1">
                  <a:lumMod val="65000"/>
                  <a:lumOff val="35000"/>
                </a:schemeClr>
              </a:solidFill>
              <a:latin typeface="Arial" pitchFamily="34" charset="0"/>
            </a:endParaRPr>
          </a:p>
        </p:txBody>
      </p:sp>
      <p:sp>
        <p:nvSpPr>
          <p:cNvPr id="20" name="原创设计师QQ598969553      _12"/>
          <p:cNvSpPr>
            <a:spLocks noChangeArrowheads="1"/>
          </p:cNvSpPr>
          <p:nvPr/>
        </p:nvSpPr>
        <p:spPr bwMode="auto">
          <a:xfrm>
            <a:off x="1980506" y="1444214"/>
            <a:ext cx="4847482" cy="830997"/>
          </a:xfrm>
          <a:prstGeom prst="rect">
            <a:avLst/>
          </a:prstGeom>
          <a:noFill/>
          <a:ln w="9525">
            <a:noFill/>
            <a:miter lim="800000"/>
            <a:headEnd/>
            <a:tailEnd/>
          </a:ln>
        </p:spPr>
        <p:txBody>
          <a:bodyPr wrap="none" lIns="0" tIns="0" rIns="0" bIns="0">
            <a:spAutoFit/>
          </a:bodyPr>
          <a:lstStyle/>
          <a:p>
            <a:pPr algn="ctr"/>
            <a:r>
              <a:rPr lang="zh-CN" altLang="en-US" sz="5400" dirty="0">
                <a:solidFill>
                  <a:schemeClr val="tx1">
                    <a:lumMod val="65000"/>
                    <a:lumOff val="35000"/>
                  </a:schemeClr>
                </a:solidFill>
                <a:latin typeface="Gadugi" panose="020B0502040204020203" pitchFamily="34" charset="0"/>
                <a:ea typeface="Gadugi" panose="020B0502040204020203" pitchFamily="34" charset="0"/>
                <a:cs typeface="宋体" charset="-122"/>
              </a:rPr>
              <a:t>全连接神经网络</a:t>
            </a:r>
            <a:endParaRPr lang="en-US" altLang="zh-CN" sz="5400" dirty="0">
              <a:solidFill>
                <a:schemeClr val="tx1">
                  <a:lumMod val="65000"/>
                  <a:lumOff val="35000"/>
                </a:schemeClr>
              </a:solidFill>
              <a:latin typeface="Impact" pitchFamily="34" charset="0"/>
              <a:ea typeface="微软雅黑" pitchFamily="34" charset="-122"/>
              <a:cs typeface="宋体" charset="-122"/>
            </a:endParaRPr>
          </a:p>
        </p:txBody>
      </p:sp>
      <p:sp>
        <p:nvSpPr>
          <p:cNvPr id="2" name="文本框 1">
            <a:extLst>
              <a:ext uri="{FF2B5EF4-FFF2-40B4-BE49-F238E27FC236}">
                <a16:creationId xmlns:a16="http://schemas.microsoft.com/office/drawing/2014/main" id="{3D6DBF79-D5A6-44C4-97F8-902B81EE93CE}"/>
              </a:ext>
            </a:extLst>
          </p:cNvPr>
          <p:cNvSpPr txBox="1"/>
          <p:nvPr/>
        </p:nvSpPr>
        <p:spPr>
          <a:xfrm>
            <a:off x="3397836" y="3357834"/>
            <a:ext cx="2276970" cy="646331"/>
          </a:xfrm>
          <a:prstGeom prst="rect">
            <a:avLst/>
          </a:prstGeom>
          <a:noFill/>
        </p:spPr>
        <p:txBody>
          <a:bodyPr wrap="none" rtlCol="0">
            <a:spAutoFit/>
          </a:bodyPr>
          <a:lstStyle/>
          <a:p>
            <a:pPr algn="ctr"/>
            <a:r>
              <a:rPr lang="en-US" altLang="zh-CN" dirty="0"/>
              <a:t>Reporter: Jiaying</a:t>
            </a:r>
            <a:r>
              <a:rPr lang="zh-CN" altLang="en-US" dirty="0"/>
              <a:t> </a:t>
            </a:r>
            <a:r>
              <a:rPr lang="en-US" altLang="zh-CN" dirty="0"/>
              <a:t>Zhou</a:t>
            </a:r>
          </a:p>
          <a:p>
            <a:pPr algn="ctr"/>
            <a:r>
              <a:rPr lang="en-US" altLang="zh-CN" dirty="0"/>
              <a:t>2020.3.28</a:t>
            </a:r>
            <a:endParaRPr lang="zh-CN" altLang="en-US" dirty="0"/>
          </a:p>
        </p:txBody>
      </p:sp>
    </p:spTree>
    <p:extLst>
      <p:ext uri="{BB962C8B-B14F-4D97-AF65-F5344CB8AC3E}">
        <p14:creationId xmlns:p14="http://schemas.microsoft.com/office/powerpoint/2010/main" val="126661295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C6430D3-6513-4F4B-BC72-EE5D2CF6AF31}"/>
              </a:ext>
            </a:extLst>
          </p:cNvPr>
          <p:cNvSpPr>
            <a:spLocks noGrp="1"/>
          </p:cNvSpPr>
          <p:nvPr>
            <p:ph type="body" sz="quarter" idx="13"/>
          </p:nvPr>
        </p:nvSpPr>
        <p:spPr>
          <a:xfrm>
            <a:off x="252314" y="316359"/>
            <a:ext cx="4968552" cy="1176065"/>
          </a:xfrm>
        </p:spPr>
        <p:txBody>
          <a:bodyPr>
            <a:normAutofit/>
          </a:bodyPr>
          <a:lstStyle/>
          <a:p>
            <a:r>
              <a:rPr lang="zh-CN" altLang="en-US" b="1" dirty="0"/>
              <a:t>为什么增加隐藏层可以提高分类效果 </a:t>
            </a:r>
          </a:p>
          <a:p>
            <a:endParaRPr lang="zh-CN" altLang="en-US" dirty="0"/>
          </a:p>
        </p:txBody>
      </p:sp>
      <p:sp>
        <p:nvSpPr>
          <p:cNvPr id="6" name="矩形 5">
            <a:extLst>
              <a:ext uri="{FF2B5EF4-FFF2-40B4-BE49-F238E27FC236}">
                <a16:creationId xmlns:a16="http://schemas.microsoft.com/office/drawing/2014/main" id="{87CB756D-AF8C-49C9-A788-4A6778F7F9BA}"/>
              </a:ext>
            </a:extLst>
          </p:cNvPr>
          <p:cNvSpPr/>
          <p:nvPr/>
        </p:nvSpPr>
        <p:spPr>
          <a:xfrm>
            <a:off x="612354" y="1279882"/>
            <a:ext cx="7488832" cy="2585323"/>
          </a:xfrm>
          <a:prstGeom prst="rect">
            <a:avLst/>
          </a:prstGeom>
        </p:spPr>
        <p:txBody>
          <a:bodyPr wrap="square">
            <a:spAutoFit/>
          </a:bodyPr>
          <a:lstStyle/>
          <a:p>
            <a:pPr>
              <a:buFont typeface="Arial" panose="020B0604020202020204" pitchFamily="34" charset="0"/>
              <a:buChar char="•"/>
            </a:pPr>
            <a:r>
              <a:rPr lang="zh-CN" altLang="en-US" dirty="0">
                <a:solidFill>
                  <a:srgbClr val="000000"/>
                </a:solidFill>
                <a:latin typeface="Helvetica Neue"/>
              </a:rPr>
              <a:t>单一神经元只有一个线性函数和一个非线性函数，而隐藏层为输入和输出之间增加了一个或多个线性函数和一个非线性函数，从而提高了其对非线性数据的分类效果。</a:t>
            </a:r>
            <a:endParaRPr lang="en-US" altLang="zh-CN" dirty="0">
              <a:solidFill>
                <a:srgbClr val="000000"/>
              </a:solidFill>
              <a:latin typeface="Helvetica Neue"/>
            </a:endParaRPr>
          </a:p>
          <a:p>
            <a:pPr>
              <a:buFont typeface="Arial" panose="020B0604020202020204" pitchFamily="34" charset="0"/>
              <a:buChar char="•"/>
            </a:pPr>
            <a:endParaRPr lang="zh-CN" altLang="en-US" dirty="0">
              <a:solidFill>
                <a:srgbClr val="000000"/>
              </a:solidFill>
              <a:latin typeface="Helvetica Neue"/>
            </a:endParaRPr>
          </a:p>
          <a:p>
            <a:pPr>
              <a:buFont typeface="Arial" panose="020B0604020202020204" pitchFamily="34" charset="0"/>
              <a:buChar char="•"/>
            </a:pPr>
            <a:r>
              <a:rPr lang="zh-CN" altLang="en-US" dirty="0">
                <a:solidFill>
                  <a:srgbClr val="000000"/>
                </a:solidFill>
                <a:latin typeface="Helvetica Neue"/>
              </a:rPr>
              <a:t>数学意义</a:t>
            </a:r>
            <a:r>
              <a:rPr lang="en-US" altLang="zh-CN" dirty="0">
                <a:solidFill>
                  <a:srgbClr val="000000"/>
                </a:solidFill>
                <a:latin typeface="Helvetica Neue"/>
              </a:rPr>
              <a:t>——</a:t>
            </a:r>
            <a:r>
              <a:rPr lang="zh-CN" altLang="en-US" dirty="0">
                <a:solidFill>
                  <a:srgbClr val="000000"/>
                </a:solidFill>
                <a:latin typeface="Helvetica Neue"/>
              </a:rPr>
              <a:t>坐标变换，将空间的“维度”和“方向”进行扭曲，增强了非线性分类的能力。</a:t>
            </a:r>
            <a:endParaRPr lang="en-US" altLang="zh-CN" dirty="0">
              <a:solidFill>
                <a:srgbClr val="000000"/>
              </a:solidFill>
              <a:latin typeface="Helvetica Neue"/>
            </a:endParaRPr>
          </a:p>
          <a:p>
            <a:pPr>
              <a:buFont typeface="Arial" panose="020B0604020202020204" pitchFamily="34" charset="0"/>
              <a:buChar char="•"/>
            </a:pPr>
            <a:endParaRPr lang="zh-CN" altLang="en-US" dirty="0">
              <a:solidFill>
                <a:srgbClr val="000000"/>
              </a:solidFill>
              <a:latin typeface="Helvetica Neue"/>
            </a:endParaRPr>
          </a:p>
          <a:p>
            <a:pPr>
              <a:buFont typeface="Arial" panose="020B0604020202020204" pitchFamily="34" charset="0"/>
              <a:buChar char="•"/>
            </a:pPr>
            <a:r>
              <a:rPr lang="zh-CN" altLang="en-US" dirty="0">
                <a:solidFill>
                  <a:srgbClr val="000000"/>
                </a:solidFill>
                <a:latin typeface="Helvetica Neue"/>
              </a:rPr>
              <a:t>模型意义</a:t>
            </a:r>
            <a:r>
              <a:rPr lang="en-US" altLang="zh-CN" dirty="0">
                <a:solidFill>
                  <a:srgbClr val="000000"/>
                </a:solidFill>
                <a:latin typeface="Helvetica Neue"/>
              </a:rPr>
              <a:t>——</a:t>
            </a:r>
            <a:r>
              <a:rPr lang="zh-CN" altLang="en-US" dirty="0">
                <a:solidFill>
                  <a:srgbClr val="000000"/>
                </a:solidFill>
                <a:latin typeface="Helvetica Neue"/>
              </a:rPr>
              <a:t>从底层特征（例如像素）获得更高层的“特征”（亮度、色彩分布等），从而提高了分类的准确率。</a:t>
            </a:r>
            <a:endParaRPr lang="zh-CN" altLang="en-US" b="0" i="0" dirty="0">
              <a:solidFill>
                <a:srgbClr val="000000"/>
              </a:solidFill>
              <a:effectLst/>
              <a:latin typeface="Helvetica Neue"/>
            </a:endParaRPr>
          </a:p>
        </p:txBody>
      </p:sp>
    </p:spTree>
    <p:extLst>
      <p:ext uri="{BB962C8B-B14F-4D97-AF65-F5344CB8AC3E}">
        <p14:creationId xmlns:p14="http://schemas.microsoft.com/office/powerpoint/2010/main" val="420790795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CFE6EA0-1823-419F-B268-8415BCE135B9}"/>
              </a:ext>
            </a:extLst>
          </p:cNvPr>
          <p:cNvSpPr>
            <a:spLocks noGrp="1"/>
          </p:cNvSpPr>
          <p:nvPr>
            <p:ph type="body" sz="quarter" idx="13"/>
          </p:nvPr>
        </p:nvSpPr>
        <p:spPr/>
        <p:txBody>
          <a:bodyPr>
            <a:normAutofit fontScale="92500" lnSpcReduction="10000"/>
          </a:bodyPr>
          <a:lstStyle/>
          <a:p>
            <a:r>
              <a:rPr lang="zh-CN" altLang="en-US" b="1" dirty="0"/>
              <a:t>全连接神经网络</a:t>
            </a:r>
          </a:p>
        </p:txBody>
      </p:sp>
      <p:sp>
        <p:nvSpPr>
          <p:cNvPr id="6" name="矩形 5">
            <a:extLst>
              <a:ext uri="{FF2B5EF4-FFF2-40B4-BE49-F238E27FC236}">
                <a16:creationId xmlns:a16="http://schemas.microsoft.com/office/drawing/2014/main" id="{5E64B5B4-3434-44FD-9021-9A1922B9014D}"/>
              </a:ext>
            </a:extLst>
          </p:cNvPr>
          <p:cNvSpPr/>
          <p:nvPr/>
        </p:nvSpPr>
        <p:spPr>
          <a:xfrm>
            <a:off x="324322" y="955923"/>
            <a:ext cx="1564852" cy="369332"/>
          </a:xfrm>
          <a:prstGeom prst="rect">
            <a:avLst/>
          </a:prstGeom>
        </p:spPr>
        <p:txBody>
          <a:bodyPr wrap="none">
            <a:spAutoFit/>
          </a:bodyPr>
          <a:lstStyle/>
          <a:p>
            <a:r>
              <a:rPr lang="en-US" altLang="zh-CN" b="1" dirty="0">
                <a:solidFill>
                  <a:srgbClr val="000000"/>
                </a:solidFill>
                <a:latin typeface="Helvetica Neue"/>
              </a:rPr>
              <a:t>"</a:t>
            </a:r>
            <a:r>
              <a:rPr lang="zh-CN" altLang="en-US" b="1" dirty="0">
                <a:solidFill>
                  <a:srgbClr val="000000"/>
                </a:solidFill>
                <a:latin typeface="Helvetica Neue"/>
              </a:rPr>
              <a:t>全连接</a:t>
            </a:r>
            <a:r>
              <a:rPr lang="en-US" altLang="zh-CN" b="1" dirty="0">
                <a:solidFill>
                  <a:srgbClr val="000000"/>
                </a:solidFill>
                <a:latin typeface="Helvetica Neue"/>
              </a:rPr>
              <a:t>"</a:t>
            </a:r>
            <a:r>
              <a:rPr lang="zh-CN" altLang="en-US" b="1" dirty="0">
                <a:solidFill>
                  <a:srgbClr val="000000"/>
                </a:solidFill>
                <a:latin typeface="Helvetica Neue"/>
              </a:rPr>
              <a:t>含义</a:t>
            </a:r>
          </a:p>
        </p:txBody>
      </p:sp>
      <p:sp>
        <p:nvSpPr>
          <p:cNvPr id="7" name="矩形 6">
            <a:extLst>
              <a:ext uri="{FF2B5EF4-FFF2-40B4-BE49-F238E27FC236}">
                <a16:creationId xmlns:a16="http://schemas.microsoft.com/office/drawing/2014/main" id="{CA744009-3E0E-4068-9718-F90A861CC3FB}"/>
              </a:ext>
            </a:extLst>
          </p:cNvPr>
          <p:cNvSpPr/>
          <p:nvPr/>
        </p:nvSpPr>
        <p:spPr>
          <a:xfrm>
            <a:off x="468338" y="1828150"/>
            <a:ext cx="7344816" cy="2339102"/>
          </a:xfrm>
          <a:prstGeom prst="rect">
            <a:avLst/>
          </a:prstGeom>
        </p:spPr>
        <p:txBody>
          <a:bodyPr wrap="square">
            <a:spAutoFit/>
          </a:bodyPr>
          <a:lstStyle/>
          <a:p>
            <a:pPr algn="just">
              <a:spcAft>
                <a:spcPts val="1200"/>
              </a:spcAft>
            </a:pPr>
            <a:r>
              <a:rPr lang="zh-CN" altLang="en-US" dirty="0">
                <a:solidFill>
                  <a:srgbClr val="000000"/>
                </a:solidFill>
                <a:latin typeface="Helvetica Neue"/>
              </a:rPr>
              <a:t>在一个多层神经网络中，对第</a:t>
            </a:r>
            <a:r>
              <a:rPr lang="en-US" altLang="zh-CN" dirty="0">
                <a:solidFill>
                  <a:srgbClr val="000000"/>
                </a:solidFill>
                <a:latin typeface="Helvetica Neue"/>
              </a:rPr>
              <a:t>n-1</a:t>
            </a:r>
            <a:r>
              <a:rPr lang="zh-CN" altLang="en-US" dirty="0">
                <a:solidFill>
                  <a:srgbClr val="000000"/>
                </a:solidFill>
                <a:latin typeface="Helvetica Neue"/>
              </a:rPr>
              <a:t>层和</a:t>
            </a:r>
            <a:r>
              <a:rPr lang="en-US" altLang="zh-CN" dirty="0">
                <a:solidFill>
                  <a:srgbClr val="000000"/>
                </a:solidFill>
                <a:latin typeface="Helvetica Neue"/>
              </a:rPr>
              <a:t>n</a:t>
            </a:r>
            <a:r>
              <a:rPr lang="zh-CN" altLang="en-US" dirty="0">
                <a:solidFill>
                  <a:srgbClr val="000000"/>
                </a:solidFill>
                <a:latin typeface="Helvetica Neue"/>
              </a:rPr>
              <a:t>层而言</a:t>
            </a:r>
            <a:r>
              <a:rPr lang="en-US" altLang="zh-CN" dirty="0">
                <a:solidFill>
                  <a:srgbClr val="000000"/>
                </a:solidFill>
                <a:latin typeface="Helvetica Neue"/>
              </a:rPr>
              <a:t>:</a:t>
            </a:r>
          </a:p>
          <a:p>
            <a:pPr marL="285750" indent="-285750" algn="just">
              <a:spcAft>
                <a:spcPts val="1200"/>
              </a:spcAft>
              <a:buFont typeface="Arial" panose="020B0604020202020204" pitchFamily="34" charset="0"/>
              <a:buChar char="•"/>
            </a:pPr>
            <a:r>
              <a:rPr lang="en-US" altLang="zh-CN" dirty="0">
                <a:solidFill>
                  <a:srgbClr val="000000"/>
                </a:solidFill>
                <a:latin typeface="Helvetica Neue"/>
              </a:rPr>
              <a:t>n-1</a:t>
            </a:r>
            <a:r>
              <a:rPr lang="zh-CN" altLang="en-US" dirty="0">
                <a:solidFill>
                  <a:srgbClr val="000000"/>
                </a:solidFill>
                <a:latin typeface="Helvetica Neue"/>
              </a:rPr>
              <a:t>层的任意一个节点，都和第</a:t>
            </a:r>
            <a:r>
              <a:rPr lang="en-US" altLang="zh-CN" dirty="0">
                <a:solidFill>
                  <a:srgbClr val="000000"/>
                </a:solidFill>
                <a:latin typeface="Helvetica Neue"/>
              </a:rPr>
              <a:t>n</a:t>
            </a:r>
            <a:r>
              <a:rPr lang="zh-CN" altLang="en-US" dirty="0">
                <a:solidFill>
                  <a:srgbClr val="000000"/>
                </a:solidFill>
                <a:latin typeface="Helvetica Neue"/>
              </a:rPr>
              <a:t>层所有节点有连接。即第</a:t>
            </a:r>
            <a:r>
              <a:rPr lang="en-US" altLang="zh-CN" dirty="0">
                <a:solidFill>
                  <a:srgbClr val="000000"/>
                </a:solidFill>
                <a:latin typeface="Helvetica Neue"/>
              </a:rPr>
              <a:t>n</a:t>
            </a:r>
            <a:r>
              <a:rPr lang="zh-CN" altLang="en-US" dirty="0">
                <a:solidFill>
                  <a:srgbClr val="000000"/>
                </a:solidFill>
                <a:latin typeface="Helvetica Neue"/>
              </a:rPr>
              <a:t>层的每个节点在进行计算的时候，激活函数的输入是</a:t>
            </a:r>
            <a:r>
              <a:rPr lang="en-US" altLang="zh-CN" dirty="0">
                <a:solidFill>
                  <a:srgbClr val="000000"/>
                </a:solidFill>
                <a:latin typeface="Helvetica Neue"/>
              </a:rPr>
              <a:t>n-1</a:t>
            </a:r>
            <a:r>
              <a:rPr lang="zh-CN" altLang="en-US" dirty="0">
                <a:solidFill>
                  <a:srgbClr val="000000"/>
                </a:solidFill>
                <a:latin typeface="Helvetica Neue"/>
              </a:rPr>
              <a:t>层所有节点的加权。故称此网络为“全连接神经网络”。</a:t>
            </a:r>
          </a:p>
          <a:p>
            <a:pPr marL="285750" indent="-285750" algn="just">
              <a:spcBef>
                <a:spcPts val="0"/>
              </a:spcBef>
              <a:spcAft>
                <a:spcPts val="1200"/>
              </a:spcAft>
              <a:buFont typeface="Arial" panose="020B0604020202020204" pitchFamily="34" charset="0"/>
              <a:buChar char="•"/>
            </a:pPr>
            <a:r>
              <a:rPr lang="zh-CN" altLang="en-US" dirty="0">
                <a:solidFill>
                  <a:srgbClr val="000000"/>
                </a:solidFill>
                <a:latin typeface="Helvetica Neue"/>
              </a:rPr>
              <a:t>全连接是一种不错的模式，但是网络很大的时候，训练速度会很慢。部分连接就是认为的切断某两个节点直接的连接，这样训练时计算量大大减小</a:t>
            </a:r>
            <a:r>
              <a:rPr lang="en-US" altLang="zh-CN" dirty="0">
                <a:solidFill>
                  <a:srgbClr val="000000"/>
                </a:solidFill>
                <a:latin typeface="Helvetica Neue"/>
              </a:rPr>
              <a:t>.</a:t>
            </a:r>
            <a:endParaRPr lang="en-US" altLang="zh-CN" b="0" i="0" dirty="0">
              <a:solidFill>
                <a:srgbClr val="000000"/>
              </a:solidFill>
              <a:effectLst/>
              <a:latin typeface="Helvetica Neue"/>
            </a:endParaRPr>
          </a:p>
        </p:txBody>
      </p:sp>
    </p:spTree>
    <p:extLst>
      <p:ext uri="{BB962C8B-B14F-4D97-AF65-F5344CB8AC3E}">
        <p14:creationId xmlns:p14="http://schemas.microsoft.com/office/powerpoint/2010/main" val="414448425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7958274-0B9E-4F0E-9D81-A6A2805D65BB}"/>
              </a:ext>
            </a:extLst>
          </p:cNvPr>
          <p:cNvSpPr>
            <a:spLocks noGrp="1"/>
          </p:cNvSpPr>
          <p:nvPr>
            <p:ph type="body" sz="quarter" idx="13"/>
          </p:nvPr>
        </p:nvSpPr>
        <p:spPr/>
        <p:txBody>
          <a:bodyPr>
            <a:normAutofit fontScale="92500" lnSpcReduction="10000"/>
          </a:bodyPr>
          <a:lstStyle/>
          <a:p>
            <a:r>
              <a:rPr lang="zh-CN" altLang="en-US" b="1" dirty="0"/>
              <a:t>全连接网络分析</a:t>
            </a:r>
          </a:p>
        </p:txBody>
      </p:sp>
      <p:pic>
        <p:nvPicPr>
          <p:cNvPr id="3" name="图片 2">
            <a:extLst>
              <a:ext uri="{FF2B5EF4-FFF2-40B4-BE49-F238E27FC236}">
                <a16:creationId xmlns:a16="http://schemas.microsoft.com/office/drawing/2014/main" id="{DED1D107-DA53-409F-A3F3-FDFFB0DA9B39}"/>
              </a:ext>
            </a:extLst>
          </p:cNvPr>
          <p:cNvPicPr>
            <a:picLocks noChangeAspect="1"/>
          </p:cNvPicPr>
          <p:nvPr/>
        </p:nvPicPr>
        <p:blipFill>
          <a:blip r:embed="rId3"/>
          <a:stretch>
            <a:fillRect/>
          </a:stretch>
        </p:blipFill>
        <p:spPr>
          <a:xfrm>
            <a:off x="166993" y="1564432"/>
            <a:ext cx="4320480" cy="2472209"/>
          </a:xfrm>
          <a:prstGeom prst="rect">
            <a:avLst/>
          </a:prstGeom>
        </p:spPr>
      </p:pic>
      <p:sp>
        <p:nvSpPr>
          <p:cNvPr id="4" name="矩形 3">
            <a:extLst>
              <a:ext uri="{FF2B5EF4-FFF2-40B4-BE49-F238E27FC236}">
                <a16:creationId xmlns:a16="http://schemas.microsoft.com/office/drawing/2014/main" id="{0D27B832-C1B4-4999-B716-740E37C00FF0}"/>
              </a:ext>
            </a:extLst>
          </p:cNvPr>
          <p:cNvSpPr/>
          <p:nvPr/>
        </p:nvSpPr>
        <p:spPr>
          <a:xfrm>
            <a:off x="5004842" y="848995"/>
            <a:ext cx="3636619" cy="3447098"/>
          </a:xfrm>
          <a:prstGeom prst="rect">
            <a:avLst/>
          </a:prstGeom>
        </p:spPr>
        <p:txBody>
          <a:bodyPr wrap="square">
            <a:spAutoFit/>
          </a:bodyPr>
          <a:lstStyle/>
          <a:p>
            <a:pPr marL="285750" indent="-285750" algn="just">
              <a:spcAft>
                <a:spcPts val="1200"/>
              </a:spcAft>
              <a:buFont typeface="Arial" panose="020B0604020202020204" pitchFamily="34" charset="0"/>
              <a:buChar char="•"/>
            </a:pPr>
            <a:r>
              <a:rPr lang="zh-CN" altLang="en-US" dirty="0"/>
              <a:t>网络由输入层</a:t>
            </a:r>
            <a:r>
              <a:rPr lang="en-US" altLang="zh-CN" dirty="0"/>
              <a:t>(input layer)</a:t>
            </a:r>
            <a:r>
              <a:rPr lang="zh-CN" altLang="en-US" dirty="0"/>
              <a:t>、隐藏层</a:t>
            </a:r>
            <a:r>
              <a:rPr lang="en-US" altLang="zh-CN" dirty="0"/>
              <a:t>(hidden layer)</a:t>
            </a:r>
            <a:r>
              <a:rPr lang="zh-CN" altLang="en-US" dirty="0"/>
              <a:t>、输出层</a:t>
            </a:r>
            <a:r>
              <a:rPr lang="en-US" altLang="zh-CN" dirty="0"/>
              <a:t>(output layer)</a:t>
            </a:r>
            <a:r>
              <a:rPr lang="zh-CN" altLang="en-US" dirty="0"/>
              <a:t>组成。</a:t>
            </a:r>
            <a:endParaRPr lang="en-US" altLang="zh-CN" dirty="0"/>
          </a:p>
          <a:p>
            <a:pPr marL="285750" indent="-285750" algn="just">
              <a:spcAft>
                <a:spcPts val="1200"/>
              </a:spcAft>
              <a:buFont typeface="Arial" panose="020B0604020202020204" pitchFamily="34" charset="0"/>
              <a:buChar char="•"/>
            </a:pPr>
            <a:r>
              <a:rPr lang="zh-CN" altLang="en-US" dirty="0"/>
              <a:t>输入层和输出层的大小分别为</a:t>
            </a:r>
            <a:r>
              <a:rPr lang="en-US" altLang="zh-CN" dirty="0"/>
              <a:t>2</a:t>
            </a:r>
            <a:r>
              <a:rPr lang="zh-CN" altLang="en-US" dirty="0"/>
              <a:t>和</a:t>
            </a:r>
            <a:r>
              <a:rPr lang="en-US" altLang="zh-CN" dirty="0"/>
              <a:t>1</a:t>
            </a:r>
            <a:r>
              <a:rPr lang="zh-CN" altLang="en-US" dirty="0"/>
              <a:t>，对应点二维坐标的输入和一个在</a:t>
            </a:r>
            <a:r>
              <a:rPr lang="en-US" altLang="zh-CN" dirty="0"/>
              <a:t>[0,1]</a:t>
            </a:r>
            <a:r>
              <a:rPr lang="zh-CN" altLang="en-US" dirty="0"/>
              <a:t>之间的概率输出，若输出≥</a:t>
            </a:r>
            <a:r>
              <a:rPr lang="en-US" altLang="zh-CN" dirty="0"/>
              <a:t>0.5</a:t>
            </a:r>
            <a:r>
              <a:rPr lang="zh-CN" altLang="en-US" dirty="0"/>
              <a:t>则标记为</a:t>
            </a:r>
            <a:r>
              <a:rPr lang="en-US" altLang="zh-CN" dirty="0"/>
              <a:t>1</a:t>
            </a:r>
            <a:r>
              <a:rPr lang="zh-CN" altLang="en-US" dirty="0"/>
              <a:t>（红色），＜</a:t>
            </a:r>
            <a:r>
              <a:rPr lang="en-US" altLang="zh-CN" dirty="0"/>
              <a:t>0.5</a:t>
            </a:r>
            <a:r>
              <a:rPr lang="zh-CN" altLang="en-US" dirty="0"/>
              <a:t>则标记为</a:t>
            </a:r>
            <a:r>
              <a:rPr lang="en-US" altLang="zh-CN" dirty="0"/>
              <a:t>0</a:t>
            </a:r>
            <a:r>
              <a:rPr lang="zh-CN" altLang="en-US" dirty="0"/>
              <a:t>（蓝色）。</a:t>
            </a:r>
          </a:p>
          <a:p>
            <a:pPr marL="285750" indent="-285750" algn="just">
              <a:spcAft>
                <a:spcPts val="1200"/>
              </a:spcAft>
              <a:buFont typeface="Arial" panose="020B0604020202020204" pitchFamily="34" charset="0"/>
              <a:buChar char="•"/>
            </a:pPr>
            <a:r>
              <a:rPr lang="zh-CN" altLang="en-US" dirty="0"/>
              <a:t>图中的隐藏层大小为</a:t>
            </a:r>
            <a:r>
              <a:rPr lang="en-US" altLang="zh-CN" dirty="0"/>
              <a:t>4</a:t>
            </a:r>
            <a:r>
              <a:rPr lang="zh-CN" altLang="en-US" dirty="0"/>
              <a:t>，激活函数为</a:t>
            </a:r>
            <a:r>
              <a:rPr lang="en-US" altLang="zh-CN" dirty="0"/>
              <a:t>tanh</a:t>
            </a:r>
            <a:r>
              <a:rPr lang="zh-CN" altLang="en-US" dirty="0"/>
              <a:t>。输出层的激活函数为</a:t>
            </a:r>
            <a:r>
              <a:rPr lang="en-US" altLang="zh-CN" dirty="0"/>
              <a:t>sigmoid</a:t>
            </a:r>
            <a:r>
              <a:rPr lang="zh-CN" altLang="en-US" dirty="0"/>
              <a:t>。</a:t>
            </a:r>
          </a:p>
        </p:txBody>
      </p:sp>
      <p:pic>
        <p:nvPicPr>
          <p:cNvPr id="5" name="图片 4">
            <a:extLst>
              <a:ext uri="{FF2B5EF4-FFF2-40B4-BE49-F238E27FC236}">
                <a16:creationId xmlns:a16="http://schemas.microsoft.com/office/drawing/2014/main" id="{153C5964-52A8-4CD6-9AFF-146877C537AD}"/>
              </a:ext>
            </a:extLst>
          </p:cNvPr>
          <p:cNvPicPr>
            <a:picLocks noChangeAspect="1"/>
          </p:cNvPicPr>
          <p:nvPr/>
        </p:nvPicPr>
        <p:blipFill>
          <a:blip r:embed="rId4"/>
          <a:stretch>
            <a:fillRect/>
          </a:stretch>
        </p:blipFill>
        <p:spPr>
          <a:xfrm>
            <a:off x="2197001" y="844352"/>
            <a:ext cx="1648603" cy="1096458"/>
          </a:xfrm>
          <a:prstGeom prst="rect">
            <a:avLst/>
          </a:prstGeom>
        </p:spPr>
      </p:pic>
    </p:spTree>
    <p:extLst>
      <p:ext uri="{BB962C8B-B14F-4D97-AF65-F5344CB8AC3E}">
        <p14:creationId xmlns:p14="http://schemas.microsoft.com/office/powerpoint/2010/main" val="409786165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AD67694-734E-4526-987A-9A3EAA355435}"/>
              </a:ext>
            </a:extLst>
          </p:cNvPr>
          <p:cNvSpPr>
            <a:spLocks noGrp="1"/>
          </p:cNvSpPr>
          <p:nvPr>
            <p:ph type="body" sz="quarter" idx="13"/>
          </p:nvPr>
        </p:nvSpPr>
        <p:spPr>
          <a:xfrm>
            <a:off x="252314" y="316359"/>
            <a:ext cx="2736304" cy="455985"/>
          </a:xfrm>
        </p:spPr>
        <p:txBody>
          <a:bodyPr>
            <a:normAutofit/>
          </a:bodyPr>
          <a:lstStyle/>
          <a:p>
            <a:r>
              <a:rPr lang="zh-CN" altLang="en-US" dirty="0"/>
              <a:t>神经网络正向传播过程</a:t>
            </a:r>
          </a:p>
        </p:txBody>
      </p:sp>
      <p:pic>
        <p:nvPicPr>
          <p:cNvPr id="4" name="图片 3">
            <a:extLst>
              <a:ext uri="{FF2B5EF4-FFF2-40B4-BE49-F238E27FC236}">
                <a16:creationId xmlns:a16="http://schemas.microsoft.com/office/drawing/2014/main" id="{4C036C22-38F7-4BB9-8454-A54CCEA4F817}"/>
              </a:ext>
            </a:extLst>
          </p:cNvPr>
          <p:cNvPicPr>
            <a:picLocks noChangeAspect="1"/>
          </p:cNvPicPr>
          <p:nvPr/>
        </p:nvPicPr>
        <p:blipFill>
          <a:blip r:embed="rId3"/>
          <a:stretch>
            <a:fillRect/>
          </a:stretch>
        </p:blipFill>
        <p:spPr>
          <a:xfrm>
            <a:off x="1638509" y="3785869"/>
            <a:ext cx="4824536" cy="674114"/>
          </a:xfrm>
          <a:prstGeom prst="rect">
            <a:avLst/>
          </a:prstGeom>
        </p:spPr>
      </p:pic>
      <p:pic>
        <p:nvPicPr>
          <p:cNvPr id="6" name="图片 5">
            <a:extLst>
              <a:ext uri="{FF2B5EF4-FFF2-40B4-BE49-F238E27FC236}">
                <a16:creationId xmlns:a16="http://schemas.microsoft.com/office/drawing/2014/main" id="{FD7F506D-65AA-43B3-98D5-A80219FE1668}"/>
              </a:ext>
            </a:extLst>
          </p:cNvPr>
          <p:cNvPicPr>
            <a:picLocks noChangeAspect="1"/>
          </p:cNvPicPr>
          <p:nvPr/>
        </p:nvPicPr>
        <p:blipFill>
          <a:blip r:embed="rId4"/>
          <a:stretch>
            <a:fillRect/>
          </a:stretch>
        </p:blipFill>
        <p:spPr>
          <a:xfrm>
            <a:off x="227400" y="4459983"/>
            <a:ext cx="8690787" cy="428068"/>
          </a:xfrm>
          <a:prstGeom prst="rect">
            <a:avLst/>
          </a:prstGeom>
        </p:spPr>
      </p:pic>
      <p:pic>
        <p:nvPicPr>
          <p:cNvPr id="5" name="图片 4">
            <a:extLst>
              <a:ext uri="{FF2B5EF4-FFF2-40B4-BE49-F238E27FC236}">
                <a16:creationId xmlns:a16="http://schemas.microsoft.com/office/drawing/2014/main" id="{16826B4F-E90F-491E-942A-C58D95D06366}"/>
              </a:ext>
            </a:extLst>
          </p:cNvPr>
          <p:cNvPicPr>
            <a:picLocks noChangeAspect="1"/>
          </p:cNvPicPr>
          <p:nvPr/>
        </p:nvPicPr>
        <p:blipFill rotWithShape="1">
          <a:blip r:embed="rId5"/>
          <a:srcRect t="7435" b="4640"/>
          <a:stretch/>
        </p:blipFill>
        <p:spPr>
          <a:xfrm>
            <a:off x="1044402" y="772344"/>
            <a:ext cx="6603191" cy="3050378"/>
          </a:xfrm>
          <a:prstGeom prst="rect">
            <a:avLst/>
          </a:prstGeom>
        </p:spPr>
      </p:pic>
    </p:spTree>
    <p:extLst>
      <p:ext uri="{BB962C8B-B14F-4D97-AF65-F5344CB8AC3E}">
        <p14:creationId xmlns:p14="http://schemas.microsoft.com/office/powerpoint/2010/main" val="232714080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70172681-0CEC-4A53-A932-F67A503EFB04}"/>
              </a:ext>
            </a:extLst>
          </p:cNvPr>
          <p:cNvPicPr>
            <a:picLocks noChangeAspect="1"/>
          </p:cNvPicPr>
          <p:nvPr/>
        </p:nvPicPr>
        <p:blipFill>
          <a:blip r:embed="rId2"/>
          <a:stretch>
            <a:fillRect/>
          </a:stretch>
        </p:blipFill>
        <p:spPr>
          <a:xfrm>
            <a:off x="108298" y="1314586"/>
            <a:ext cx="5026073" cy="2515915"/>
          </a:xfrm>
          <a:prstGeom prst="rect">
            <a:avLst/>
          </a:prstGeom>
        </p:spPr>
      </p:pic>
      <p:sp>
        <p:nvSpPr>
          <p:cNvPr id="2" name="文本占位符 1">
            <a:extLst>
              <a:ext uri="{FF2B5EF4-FFF2-40B4-BE49-F238E27FC236}">
                <a16:creationId xmlns:a16="http://schemas.microsoft.com/office/drawing/2014/main" id="{474301B1-DE70-4D32-98BC-D0ADCF187A99}"/>
              </a:ext>
            </a:extLst>
          </p:cNvPr>
          <p:cNvSpPr>
            <a:spLocks noGrp="1"/>
          </p:cNvSpPr>
          <p:nvPr>
            <p:ph type="body" sz="quarter" idx="13"/>
          </p:nvPr>
        </p:nvSpPr>
        <p:spPr>
          <a:xfrm>
            <a:off x="252314" y="316359"/>
            <a:ext cx="2880320" cy="455985"/>
          </a:xfrm>
        </p:spPr>
        <p:txBody>
          <a:bodyPr>
            <a:normAutofit/>
          </a:bodyPr>
          <a:lstStyle/>
          <a:p>
            <a:r>
              <a:rPr lang="zh-CN" altLang="en-US" dirty="0"/>
              <a:t>神经网络正向传播过程</a:t>
            </a:r>
          </a:p>
          <a:p>
            <a:endParaRPr lang="zh-CN" altLang="en-US" dirty="0"/>
          </a:p>
        </p:txBody>
      </p:sp>
      <p:sp>
        <p:nvSpPr>
          <p:cNvPr id="4" name="椭圆 3">
            <a:extLst>
              <a:ext uri="{FF2B5EF4-FFF2-40B4-BE49-F238E27FC236}">
                <a16:creationId xmlns:a16="http://schemas.microsoft.com/office/drawing/2014/main" id="{99A5C7AE-08F9-4B14-AEDE-E93D038B260E}"/>
              </a:ext>
            </a:extLst>
          </p:cNvPr>
          <p:cNvSpPr/>
          <p:nvPr/>
        </p:nvSpPr>
        <p:spPr>
          <a:xfrm>
            <a:off x="1188418" y="1550030"/>
            <a:ext cx="648072" cy="51976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400" dirty="0"/>
              <a:t>Z</a:t>
            </a:r>
            <a:r>
              <a:rPr lang="en-US" altLang="zh-CN" sz="1400" baseline="-25000" dirty="0"/>
              <a:t>1</a:t>
            </a:r>
            <a:r>
              <a:rPr lang="en-US" altLang="zh-CN" sz="1400" baseline="30000" dirty="0"/>
              <a:t>[1]</a:t>
            </a:r>
            <a:endParaRPr lang="zh-CN" altLang="en-US" sz="1400" dirty="0"/>
          </a:p>
        </p:txBody>
      </p:sp>
      <p:pic>
        <p:nvPicPr>
          <p:cNvPr id="5" name="图片 4">
            <a:extLst>
              <a:ext uri="{FF2B5EF4-FFF2-40B4-BE49-F238E27FC236}">
                <a16:creationId xmlns:a16="http://schemas.microsoft.com/office/drawing/2014/main" id="{1961BAC0-3E6C-427C-997E-EC0FF122AE4C}"/>
              </a:ext>
            </a:extLst>
          </p:cNvPr>
          <p:cNvPicPr>
            <a:picLocks noChangeAspect="1"/>
          </p:cNvPicPr>
          <p:nvPr/>
        </p:nvPicPr>
        <p:blipFill>
          <a:blip r:embed="rId3"/>
          <a:stretch>
            <a:fillRect/>
          </a:stretch>
        </p:blipFill>
        <p:spPr>
          <a:xfrm>
            <a:off x="6048958" y="988368"/>
            <a:ext cx="1728192" cy="561662"/>
          </a:xfrm>
          <a:prstGeom prst="rect">
            <a:avLst/>
          </a:prstGeom>
        </p:spPr>
      </p:pic>
      <p:pic>
        <p:nvPicPr>
          <p:cNvPr id="6" name="图片 5">
            <a:extLst>
              <a:ext uri="{FF2B5EF4-FFF2-40B4-BE49-F238E27FC236}">
                <a16:creationId xmlns:a16="http://schemas.microsoft.com/office/drawing/2014/main" id="{5A7CAF5B-A6CE-460B-80AF-155B8B3B795D}"/>
              </a:ext>
            </a:extLst>
          </p:cNvPr>
          <p:cNvPicPr>
            <a:picLocks noChangeAspect="1"/>
          </p:cNvPicPr>
          <p:nvPr/>
        </p:nvPicPr>
        <p:blipFill>
          <a:blip r:embed="rId4"/>
          <a:stretch>
            <a:fillRect/>
          </a:stretch>
        </p:blipFill>
        <p:spPr>
          <a:xfrm>
            <a:off x="5508898" y="341576"/>
            <a:ext cx="2808312" cy="561662"/>
          </a:xfrm>
          <a:prstGeom prst="rect">
            <a:avLst/>
          </a:prstGeom>
        </p:spPr>
      </p:pic>
      <p:pic>
        <p:nvPicPr>
          <p:cNvPr id="8" name="图片 7">
            <a:extLst>
              <a:ext uri="{FF2B5EF4-FFF2-40B4-BE49-F238E27FC236}">
                <a16:creationId xmlns:a16="http://schemas.microsoft.com/office/drawing/2014/main" id="{58ECA455-EFAD-4AF2-8D0E-C2555995A257}"/>
              </a:ext>
            </a:extLst>
          </p:cNvPr>
          <p:cNvPicPr>
            <a:picLocks noChangeAspect="1"/>
          </p:cNvPicPr>
          <p:nvPr/>
        </p:nvPicPr>
        <p:blipFill>
          <a:blip r:embed="rId5"/>
          <a:stretch>
            <a:fillRect/>
          </a:stretch>
        </p:blipFill>
        <p:spPr>
          <a:xfrm>
            <a:off x="5364883" y="2349734"/>
            <a:ext cx="3300283" cy="2346631"/>
          </a:xfrm>
          <a:prstGeom prst="rect">
            <a:avLst/>
          </a:prstGeom>
        </p:spPr>
      </p:pic>
      <p:sp>
        <p:nvSpPr>
          <p:cNvPr id="9" name="文本框 8">
            <a:extLst>
              <a:ext uri="{FF2B5EF4-FFF2-40B4-BE49-F238E27FC236}">
                <a16:creationId xmlns:a16="http://schemas.microsoft.com/office/drawing/2014/main" id="{DCCE2CD6-A420-4F46-9037-E586DB996B60}"/>
              </a:ext>
            </a:extLst>
          </p:cNvPr>
          <p:cNvSpPr txBox="1"/>
          <p:nvPr/>
        </p:nvSpPr>
        <p:spPr>
          <a:xfrm>
            <a:off x="756370" y="1617732"/>
            <a:ext cx="1071512" cy="369332"/>
          </a:xfrm>
          <a:prstGeom prst="rect">
            <a:avLst/>
          </a:prstGeom>
          <a:noFill/>
        </p:spPr>
        <p:txBody>
          <a:bodyPr wrap="none" rtlCol="0">
            <a:spAutoFit/>
          </a:bodyPr>
          <a:lstStyle/>
          <a:p>
            <a:r>
              <a:rPr lang="en-US" altLang="zh-CN" dirty="0">
                <a:solidFill>
                  <a:srgbClr val="FF0000"/>
                </a:solidFill>
              </a:rPr>
              <a:t>tanh(      )</a:t>
            </a:r>
            <a:endParaRPr lang="zh-CN" altLang="en-US" dirty="0">
              <a:solidFill>
                <a:srgbClr val="FF0000"/>
              </a:solidFill>
            </a:endParaRPr>
          </a:p>
        </p:txBody>
      </p:sp>
      <p:sp>
        <p:nvSpPr>
          <p:cNvPr id="10" name="椭圆 9">
            <a:extLst>
              <a:ext uri="{FF2B5EF4-FFF2-40B4-BE49-F238E27FC236}">
                <a16:creationId xmlns:a16="http://schemas.microsoft.com/office/drawing/2014/main" id="{9C04D611-5480-49DA-9313-C7EB3342D976}"/>
              </a:ext>
            </a:extLst>
          </p:cNvPr>
          <p:cNvSpPr/>
          <p:nvPr/>
        </p:nvSpPr>
        <p:spPr>
          <a:xfrm>
            <a:off x="2340546" y="2212504"/>
            <a:ext cx="1077414" cy="86409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400" dirty="0"/>
              <a:t>Z</a:t>
            </a:r>
            <a:r>
              <a:rPr lang="en-US" altLang="zh-CN" sz="2400" baseline="30000" dirty="0"/>
              <a:t>[2]</a:t>
            </a:r>
            <a:endParaRPr lang="zh-CN" altLang="en-US" sz="2400" dirty="0"/>
          </a:p>
        </p:txBody>
      </p:sp>
      <p:sp>
        <p:nvSpPr>
          <p:cNvPr id="11" name="文本框 10">
            <a:extLst>
              <a:ext uri="{FF2B5EF4-FFF2-40B4-BE49-F238E27FC236}">
                <a16:creationId xmlns:a16="http://schemas.microsoft.com/office/drawing/2014/main" id="{C9BEA698-9027-46DC-AF0C-DFADE95EE6FC}"/>
              </a:ext>
            </a:extLst>
          </p:cNvPr>
          <p:cNvSpPr txBox="1"/>
          <p:nvPr/>
        </p:nvSpPr>
        <p:spPr>
          <a:xfrm>
            <a:off x="1724618" y="2442851"/>
            <a:ext cx="1587294" cy="369332"/>
          </a:xfrm>
          <a:prstGeom prst="rect">
            <a:avLst/>
          </a:prstGeom>
          <a:noFill/>
        </p:spPr>
        <p:txBody>
          <a:bodyPr wrap="none" rtlCol="0">
            <a:spAutoFit/>
          </a:bodyPr>
          <a:lstStyle/>
          <a:p>
            <a:r>
              <a:rPr lang="en-US" altLang="zh-CN" dirty="0">
                <a:solidFill>
                  <a:srgbClr val="FF0000"/>
                </a:solidFill>
              </a:rPr>
              <a:t>sigmoid(          )</a:t>
            </a:r>
            <a:endParaRPr lang="zh-CN" altLang="en-US" dirty="0">
              <a:solidFill>
                <a:srgbClr val="FF0000"/>
              </a:solidFill>
            </a:endParaRPr>
          </a:p>
        </p:txBody>
      </p:sp>
    </p:spTree>
    <p:extLst>
      <p:ext uri="{BB962C8B-B14F-4D97-AF65-F5344CB8AC3E}">
        <p14:creationId xmlns:p14="http://schemas.microsoft.com/office/powerpoint/2010/main" val="296208136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1"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0" nodeType="clickEffect">
                                  <p:stCondLst>
                                    <p:cond delay="0"/>
                                  </p:stCondLst>
                                  <p:childTnLst>
                                    <p:animEffect transition="out" filter="fade">
                                      <p:cBhvr>
                                        <p:cTn id="22" dur="500"/>
                                        <p:tgtEl>
                                          <p:spTgt spid="9"/>
                                        </p:tgtEl>
                                      </p:cBhvr>
                                    </p:animEffect>
                                    <p:set>
                                      <p:cBhvr>
                                        <p:cTn id="23" dur="1" fill="hold">
                                          <p:stCondLst>
                                            <p:cond delay="499"/>
                                          </p:stCondLst>
                                        </p:cTn>
                                        <p:tgtEl>
                                          <p:spTgt spid="9"/>
                                        </p:tgtEl>
                                        <p:attrNameLst>
                                          <p:attrName>style.visibility</p:attrName>
                                        </p:attrNameLst>
                                      </p:cBhvr>
                                      <p:to>
                                        <p:strVal val="hidden"/>
                                      </p:to>
                                    </p:set>
                                  </p:childTnLst>
                                </p:cTn>
                              </p:par>
                              <p:par>
                                <p:cTn id="24" presetID="10" presetClass="exit" presetSubtype="0" fill="hold" grpId="0" nodeType="withEffect">
                                  <p:stCondLst>
                                    <p:cond delay="0"/>
                                  </p:stCondLst>
                                  <p:childTnLst>
                                    <p:animEffect transition="out" filter="fade">
                                      <p:cBhvr>
                                        <p:cTn id="25" dur="500"/>
                                        <p:tgtEl>
                                          <p:spTgt spid="4"/>
                                        </p:tgtEl>
                                      </p:cBhvr>
                                    </p:animEffect>
                                    <p:set>
                                      <p:cBhvr>
                                        <p:cTn id="26" dur="1" fill="hold">
                                          <p:stCondLst>
                                            <p:cond delay="499"/>
                                          </p:stCondLst>
                                        </p:cTn>
                                        <p:tgtEl>
                                          <p:spTgt spid="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11"/>
                                        </p:tgtEl>
                                      </p:cBhvr>
                                    </p:animEffect>
                                    <p:set>
                                      <p:cBhvr>
                                        <p:cTn id="42" dur="1" fill="hold">
                                          <p:stCondLst>
                                            <p:cond delay="499"/>
                                          </p:stCondLst>
                                        </p:cTn>
                                        <p:tgtEl>
                                          <p:spTgt spid="11"/>
                                        </p:tgtEl>
                                        <p:attrNameLst>
                                          <p:attrName>style.visibility</p:attrName>
                                        </p:attrNameLst>
                                      </p:cBhvr>
                                      <p:to>
                                        <p:strVal val="hidden"/>
                                      </p:to>
                                    </p:set>
                                  </p:childTnLst>
                                </p:cTn>
                              </p:par>
                              <p:par>
                                <p:cTn id="43" presetID="10" presetClass="exit" presetSubtype="0" fill="hold" grpId="0" nodeType="withEffect">
                                  <p:stCondLst>
                                    <p:cond delay="0"/>
                                  </p:stCondLst>
                                  <p:childTnLst>
                                    <p:animEffect transition="out" filter="fade">
                                      <p:cBhvr>
                                        <p:cTn id="44" dur="500"/>
                                        <p:tgtEl>
                                          <p:spTgt spid="10"/>
                                        </p:tgtEl>
                                      </p:cBhvr>
                                    </p:animEffect>
                                    <p:set>
                                      <p:cBhvr>
                                        <p:cTn id="45"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9" grpId="1"/>
      <p:bldP spid="10" grpId="0" animBg="1"/>
      <p:bldP spid="11" grpId="0"/>
      <p:bldP spid="11"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8">
            <a:extLst>
              <a:ext uri="{FF2B5EF4-FFF2-40B4-BE49-F238E27FC236}">
                <a16:creationId xmlns:a16="http://schemas.microsoft.com/office/drawing/2014/main" id="{6F767646-8E2B-4260-B1EA-1AF429656538}"/>
              </a:ext>
            </a:extLst>
          </p:cNvPr>
          <p:cNvSpPr>
            <a:spLocks/>
          </p:cNvSpPr>
          <p:nvPr/>
        </p:nvSpPr>
        <p:spPr bwMode="auto">
          <a:xfrm>
            <a:off x="1434267" y="1278996"/>
            <a:ext cx="2537012" cy="2534761"/>
          </a:xfrm>
          <a:custGeom>
            <a:avLst/>
            <a:gdLst>
              <a:gd name="T0" fmla="*/ 929 w 1857"/>
              <a:gd name="T1" fmla="*/ 0 h 1855"/>
              <a:gd name="T2" fmla="*/ 1857 w 1857"/>
              <a:gd name="T3" fmla="*/ 928 h 1855"/>
              <a:gd name="T4" fmla="*/ 929 w 1857"/>
              <a:gd name="T5" fmla="*/ 1855 h 1855"/>
              <a:gd name="T6" fmla="*/ 0 w 1857"/>
              <a:gd name="T7" fmla="*/ 928 h 1855"/>
              <a:gd name="T8" fmla="*/ 929 w 1857"/>
              <a:gd name="T9" fmla="*/ 0 h 1855"/>
            </a:gdLst>
            <a:ahLst/>
            <a:cxnLst>
              <a:cxn ang="0">
                <a:pos x="T0" y="T1"/>
              </a:cxn>
              <a:cxn ang="0">
                <a:pos x="T2" y="T3"/>
              </a:cxn>
              <a:cxn ang="0">
                <a:pos x="T4" y="T5"/>
              </a:cxn>
              <a:cxn ang="0">
                <a:pos x="T6" y="T7"/>
              </a:cxn>
              <a:cxn ang="0">
                <a:pos x="T8" y="T9"/>
              </a:cxn>
            </a:cxnLst>
            <a:rect l="0" t="0" r="r" b="b"/>
            <a:pathLst>
              <a:path w="1857" h="1855">
                <a:moveTo>
                  <a:pt x="929" y="0"/>
                </a:moveTo>
                <a:lnTo>
                  <a:pt x="1857" y="928"/>
                </a:lnTo>
                <a:lnTo>
                  <a:pt x="929" y="1855"/>
                </a:lnTo>
                <a:lnTo>
                  <a:pt x="0" y="928"/>
                </a:lnTo>
                <a:lnTo>
                  <a:pt x="929" y="0"/>
                </a:lnTo>
                <a:close/>
              </a:path>
            </a:pathLst>
          </a:custGeom>
          <a:solidFill>
            <a:schemeClr val="accent1"/>
          </a:solidFill>
          <a:ln w="0">
            <a:noFill/>
            <a:prstDash val="solid"/>
            <a:round/>
            <a:headEnd/>
            <a:tailEnd/>
          </a:ln>
        </p:spPr>
        <p:txBody>
          <a:bodyPr vert="horz" wrap="square" lIns="91446" tIns="45723" rIns="91446" bIns="45723" numCol="1" anchor="t" anchorCtr="0" compatLnSpc="1">
            <a:prstTxWarp prst="textNoShape">
              <a:avLst/>
            </a:prstTxWarp>
          </a:bodyPr>
          <a:lstStyle/>
          <a:p>
            <a:endParaRPr lang="zh-CN" altLang="en-US"/>
          </a:p>
        </p:txBody>
      </p:sp>
      <p:sp>
        <p:nvSpPr>
          <p:cNvPr id="3" name="文本框 2">
            <a:extLst>
              <a:ext uri="{FF2B5EF4-FFF2-40B4-BE49-F238E27FC236}">
                <a16:creationId xmlns:a16="http://schemas.microsoft.com/office/drawing/2014/main" id="{36B03896-D275-41C3-9ADA-F7D48A9F0E3D}"/>
              </a:ext>
            </a:extLst>
          </p:cNvPr>
          <p:cNvSpPr txBox="1">
            <a:spLocks noChangeArrowheads="1"/>
          </p:cNvSpPr>
          <p:nvPr>
            <p:custDataLst>
              <p:tags r:id="rId1"/>
            </p:custDataLst>
          </p:nvPr>
        </p:nvSpPr>
        <p:spPr bwMode="auto">
          <a:xfrm>
            <a:off x="2099585" y="1742064"/>
            <a:ext cx="1206376" cy="1116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730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03</a:t>
            </a:r>
            <a:endParaRPr lang="zh-CN" altLang="en-US" sz="730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5" name="文本框 11">
            <a:extLst>
              <a:ext uri="{FF2B5EF4-FFF2-40B4-BE49-F238E27FC236}">
                <a16:creationId xmlns:a16="http://schemas.microsoft.com/office/drawing/2014/main" id="{5B4EC6B7-3AE8-41E7-91E5-6980103D735B}"/>
              </a:ext>
            </a:extLst>
          </p:cNvPr>
          <p:cNvSpPr txBox="1">
            <a:spLocks noChangeArrowheads="1"/>
          </p:cNvSpPr>
          <p:nvPr>
            <p:custDataLst>
              <p:tags r:id="rId2"/>
            </p:custDataLst>
          </p:nvPr>
        </p:nvSpPr>
        <p:spPr bwMode="auto">
          <a:xfrm>
            <a:off x="1469949" y="2758634"/>
            <a:ext cx="2465648" cy="307777"/>
          </a:xfrm>
          <a:prstGeom prst="rect">
            <a:avLst/>
          </a:prstGeom>
          <a:noFill/>
          <a:ln>
            <a:noFill/>
          </a:ln>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 </a:t>
            </a:r>
            <a:r>
              <a:rPr lang="en-US" altLang="zh-CN" sz="200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PART</a:t>
            </a:r>
            <a:endParaRPr lang="zh-CN" altLang="en-US" sz="200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6" name="矩形 5">
            <a:extLst>
              <a:ext uri="{FF2B5EF4-FFF2-40B4-BE49-F238E27FC236}">
                <a16:creationId xmlns:a16="http://schemas.microsoft.com/office/drawing/2014/main" id="{6806C781-B7C4-4791-AF85-C3D424ABE75D}"/>
              </a:ext>
            </a:extLst>
          </p:cNvPr>
          <p:cNvSpPr/>
          <p:nvPr/>
        </p:nvSpPr>
        <p:spPr>
          <a:xfrm>
            <a:off x="4212754" y="1930823"/>
            <a:ext cx="3728827" cy="1231106"/>
          </a:xfrm>
          <a:prstGeom prst="rect">
            <a:avLst/>
          </a:prstGeom>
        </p:spPr>
        <p:txBody>
          <a:bodyPr wrap="square" lIns="0" tIns="0" rIns="0" bIns="0">
            <a:spAutoFit/>
          </a:bodyPr>
          <a:lstStyle/>
          <a:p>
            <a:pPr lvl="0" algn="ctr">
              <a:buNone/>
            </a:pPr>
            <a:r>
              <a:rPr lang="zh-CN" altLang="en-US" sz="4000" b="1" dirty="0">
                <a:solidFill>
                  <a:schemeClr val="bg1">
                    <a:lumMod val="50000"/>
                  </a:schemeClr>
                </a:solidFill>
                <a:latin typeface="微软雅黑" pitchFamily="34" charset="-122"/>
                <a:ea typeface="微软雅黑" pitchFamily="34" charset="-122"/>
              </a:rPr>
              <a:t>用</a:t>
            </a:r>
            <a:r>
              <a:rPr lang="en-US" altLang="zh-CN" sz="4000" b="1" dirty="0">
                <a:solidFill>
                  <a:schemeClr val="bg1">
                    <a:lumMod val="50000"/>
                  </a:schemeClr>
                </a:solidFill>
                <a:latin typeface="微软雅黑" pitchFamily="34" charset="-122"/>
                <a:ea typeface="微软雅黑" pitchFamily="34" charset="-122"/>
              </a:rPr>
              <a:t>Pytorch</a:t>
            </a:r>
            <a:r>
              <a:rPr lang="zh-CN" altLang="en-US" sz="4000" b="1" dirty="0">
                <a:solidFill>
                  <a:schemeClr val="bg1">
                    <a:lumMod val="50000"/>
                  </a:schemeClr>
                </a:solidFill>
                <a:latin typeface="微软雅黑" pitchFamily="34" charset="-122"/>
                <a:ea typeface="微软雅黑" pitchFamily="34" charset="-122"/>
              </a:rPr>
              <a:t>搭建</a:t>
            </a:r>
            <a:endParaRPr lang="en-US" altLang="zh-CN" sz="4000" b="1" dirty="0">
              <a:solidFill>
                <a:schemeClr val="bg1">
                  <a:lumMod val="50000"/>
                </a:schemeClr>
              </a:solidFill>
              <a:latin typeface="微软雅黑" pitchFamily="34" charset="-122"/>
              <a:ea typeface="微软雅黑" pitchFamily="34" charset="-122"/>
            </a:endParaRPr>
          </a:p>
          <a:p>
            <a:pPr lvl="0" algn="ctr">
              <a:buNone/>
            </a:pPr>
            <a:r>
              <a:rPr lang="zh-CN" altLang="en-US" sz="4000" b="1" dirty="0">
                <a:solidFill>
                  <a:schemeClr val="bg1">
                    <a:lumMod val="50000"/>
                  </a:schemeClr>
                </a:solidFill>
                <a:latin typeface="微软雅黑" pitchFamily="34" charset="-122"/>
                <a:ea typeface="微软雅黑" pitchFamily="34" charset="-122"/>
              </a:rPr>
              <a:t>神经网络</a:t>
            </a:r>
            <a:endParaRPr lang="en-US" altLang="zh-CN" sz="4000" b="1"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29893890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B8866F6-2D7C-46F0-8AEA-F4C4DF851692}"/>
              </a:ext>
            </a:extLst>
          </p:cNvPr>
          <p:cNvSpPr>
            <a:spLocks noGrp="1"/>
          </p:cNvSpPr>
          <p:nvPr>
            <p:ph type="body" sz="quarter" idx="13"/>
          </p:nvPr>
        </p:nvSpPr>
        <p:spPr/>
        <p:txBody>
          <a:bodyPr>
            <a:normAutofit fontScale="92500" lnSpcReduction="10000"/>
          </a:bodyPr>
          <a:lstStyle/>
          <a:p>
            <a:r>
              <a:rPr lang="zh-CN" altLang="en-US" dirty="0"/>
              <a:t>构建数据集</a:t>
            </a:r>
          </a:p>
        </p:txBody>
      </p:sp>
      <p:sp>
        <p:nvSpPr>
          <p:cNvPr id="11" name="文本框 10">
            <a:extLst>
              <a:ext uri="{FF2B5EF4-FFF2-40B4-BE49-F238E27FC236}">
                <a16:creationId xmlns:a16="http://schemas.microsoft.com/office/drawing/2014/main" id="{EACB40F5-7595-4637-B1E4-6123A390A103}"/>
              </a:ext>
            </a:extLst>
          </p:cNvPr>
          <p:cNvSpPr txBox="1"/>
          <p:nvPr/>
        </p:nvSpPr>
        <p:spPr>
          <a:xfrm>
            <a:off x="396330" y="1276400"/>
            <a:ext cx="6768752" cy="2308324"/>
          </a:xfrm>
          <a:prstGeom prst="rect">
            <a:avLst/>
          </a:prstGeom>
          <a:noFill/>
        </p:spPr>
        <p:txBody>
          <a:bodyPr wrap="square" rtlCol="0">
            <a:spAutoFit/>
          </a:bodyPr>
          <a:lstStyle/>
          <a:p>
            <a:pPr marL="457200" lvl="0" indent="-457200" eaLnBrk="0" hangingPunct="0">
              <a:buFont typeface="Arial" panose="020B0604020202020204" pitchFamily="34" charset="0"/>
              <a:buChar char="•"/>
            </a:pPr>
            <a:r>
              <a:rPr lang="zh-CN" altLang="zh-CN" dirty="0">
                <a:solidFill>
                  <a:srgbClr val="000000"/>
                </a:solidFill>
                <a:latin typeface="Arial" panose="020B0604020202020204" pitchFamily="34" charset="0"/>
                <a:ea typeface="Helvetica Neue"/>
              </a:rPr>
              <a:t>使用</a:t>
            </a:r>
            <a:r>
              <a:rPr lang="zh-CN" altLang="zh-CN" dirty="0">
                <a:solidFill>
                  <a:srgbClr val="000000"/>
                </a:solidFill>
                <a:latin typeface="Courier New" panose="02070309020205020404" pitchFamily="49" charset="0"/>
                <a:cs typeface="Courier New" panose="02070309020205020404" pitchFamily="49" charset="0"/>
              </a:rPr>
              <a:t>pytorch</a:t>
            </a:r>
            <a:r>
              <a:rPr lang="zh-CN" altLang="zh-CN" dirty="0">
                <a:solidFill>
                  <a:srgbClr val="000000"/>
                </a:solidFill>
                <a:ea typeface="Helvetica Neue"/>
              </a:rPr>
              <a:t>的</a:t>
            </a:r>
            <a:r>
              <a:rPr lang="zh-CN" altLang="zh-CN" dirty="0">
                <a:solidFill>
                  <a:srgbClr val="000000"/>
                </a:solidFill>
                <a:latin typeface="Courier New" panose="02070309020205020404" pitchFamily="49" charset="0"/>
                <a:cs typeface="Courier New" panose="02070309020205020404" pitchFamily="49" charset="0"/>
              </a:rPr>
              <a:t>dataset</a:t>
            </a:r>
            <a:r>
              <a:rPr lang="zh-CN" altLang="zh-CN" dirty="0">
                <a:solidFill>
                  <a:srgbClr val="000000"/>
                </a:solidFill>
                <a:ea typeface="Helvetica Neue"/>
              </a:rPr>
              <a:t>类构建数据集类</a:t>
            </a:r>
            <a:endParaRPr lang="en-US" altLang="zh-CN" dirty="0">
              <a:solidFill>
                <a:srgbClr val="000000"/>
              </a:solidFill>
              <a:ea typeface="Helvetica Neue"/>
            </a:endParaRPr>
          </a:p>
          <a:p>
            <a:pPr marL="457200" lvl="0" indent="-457200" eaLnBrk="0" hangingPunct="0">
              <a:buFont typeface="Arial" panose="020B0604020202020204" pitchFamily="34" charset="0"/>
              <a:buChar char="•"/>
            </a:pPr>
            <a:endParaRPr lang="en-US" altLang="zh-CN" dirty="0">
              <a:solidFill>
                <a:srgbClr val="000000"/>
              </a:solidFill>
              <a:ea typeface="Helvetica Neue"/>
            </a:endParaRPr>
          </a:p>
          <a:p>
            <a:pPr marL="457200" lvl="0" indent="-457200" eaLnBrk="0" hangingPunct="0">
              <a:buFont typeface="Arial" panose="020B0604020202020204" pitchFamily="34" charset="0"/>
              <a:buChar char="•"/>
            </a:pPr>
            <a:r>
              <a:rPr lang="zh-CN" altLang="zh-CN" dirty="0">
                <a:solidFill>
                  <a:srgbClr val="000000"/>
                </a:solidFill>
                <a:ea typeface="Helvetica Neue"/>
              </a:rPr>
              <a:t>使用</a:t>
            </a:r>
            <a:r>
              <a:rPr lang="zh-CN" altLang="zh-CN" dirty="0">
                <a:solidFill>
                  <a:srgbClr val="000000"/>
                </a:solidFill>
                <a:latin typeface="Courier New" panose="02070309020205020404" pitchFamily="49" charset="0"/>
                <a:cs typeface="Courier New" panose="02070309020205020404" pitchFamily="49" charset="0"/>
              </a:rPr>
              <a:t>Dataloader</a:t>
            </a:r>
            <a:r>
              <a:rPr lang="zh-CN" altLang="zh-CN" dirty="0">
                <a:solidFill>
                  <a:srgbClr val="000000"/>
                </a:solidFill>
                <a:ea typeface="Helvetica Neue"/>
              </a:rPr>
              <a:t>类数据集进行批量读取</a:t>
            </a:r>
            <a:endParaRPr lang="en-US" altLang="zh-CN" dirty="0">
              <a:solidFill>
                <a:srgbClr val="000000"/>
              </a:solidFill>
              <a:ea typeface="Helvetica Neue"/>
            </a:endParaRPr>
          </a:p>
          <a:p>
            <a:pPr marL="457200" lvl="0" indent="-457200" eaLnBrk="0" hangingPunct="0">
              <a:buFont typeface="Arial" panose="020B0604020202020204" pitchFamily="34" charset="0"/>
              <a:buChar char="•"/>
            </a:pPr>
            <a:endParaRPr lang="en-US" altLang="zh-CN" dirty="0">
              <a:solidFill>
                <a:srgbClr val="000000"/>
              </a:solidFill>
              <a:ea typeface="Helvetica Neue"/>
            </a:endParaRPr>
          </a:p>
          <a:p>
            <a:pPr marL="457200" lvl="0" indent="-457200" eaLnBrk="0" hangingPunct="0">
              <a:buFont typeface="Arial" panose="020B0604020202020204" pitchFamily="34" charset="0"/>
              <a:buChar char="•"/>
            </a:pPr>
            <a:r>
              <a:rPr lang="zh-CN" altLang="zh-CN" dirty="0">
                <a:solidFill>
                  <a:srgbClr val="000000"/>
                </a:solidFill>
                <a:latin typeface="Courier New" panose="02070309020205020404" pitchFamily="49" charset="0"/>
                <a:cs typeface="Courier New" panose="02070309020205020404" pitchFamily="49" charset="0"/>
              </a:rPr>
              <a:t>dataset</a:t>
            </a:r>
            <a:r>
              <a:rPr lang="zh-CN" altLang="zh-CN" dirty="0">
                <a:solidFill>
                  <a:srgbClr val="000000"/>
                </a:solidFill>
                <a:ea typeface="Helvetica Neue"/>
              </a:rPr>
              <a:t>类需要重写</a:t>
            </a:r>
            <a:r>
              <a:rPr lang="zh-CN" altLang="en-US" dirty="0">
                <a:solidFill>
                  <a:srgbClr val="000000"/>
                </a:solidFill>
                <a:ea typeface="Helvetica Neue"/>
              </a:rPr>
              <a:t>：</a:t>
            </a:r>
            <a:endParaRPr lang="en-US" altLang="zh-CN" dirty="0">
              <a:solidFill>
                <a:srgbClr val="000000"/>
              </a:solidFill>
              <a:ea typeface="Helvetica Neue"/>
            </a:endParaRPr>
          </a:p>
          <a:p>
            <a:pPr marL="912199" lvl="1" indent="-457200" eaLnBrk="0" hangingPunct="0">
              <a:buFont typeface="Arial" panose="020B0604020202020204" pitchFamily="34" charset="0"/>
              <a:buChar char="•"/>
            </a:pPr>
            <a:r>
              <a:rPr lang="zh-CN" altLang="zh-CN" dirty="0">
                <a:solidFill>
                  <a:srgbClr val="000000"/>
                </a:solidFill>
                <a:latin typeface="Courier New" panose="02070309020205020404" pitchFamily="49" charset="0"/>
                <a:cs typeface="Courier New" panose="02070309020205020404" pitchFamily="49" charset="0"/>
              </a:rPr>
              <a:t>__getitem__</a:t>
            </a:r>
            <a:r>
              <a:rPr lang="zh-CN" altLang="zh-CN" dirty="0">
                <a:solidFill>
                  <a:srgbClr val="000000"/>
                </a:solidFill>
                <a:ea typeface="Helvetica Neue"/>
              </a:rPr>
              <a:t>函数获取每一个数据</a:t>
            </a:r>
            <a:endParaRPr lang="en-US" altLang="zh-CN" dirty="0">
              <a:solidFill>
                <a:srgbClr val="000000"/>
              </a:solidFill>
              <a:ea typeface="Helvetica Neue"/>
            </a:endParaRPr>
          </a:p>
          <a:p>
            <a:pPr marL="912199" lvl="1" indent="-457200" eaLnBrk="0" hangingPunct="0">
              <a:buFont typeface="Arial" panose="020B0604020202020204" pitchFamily="34" charset="0"/>
              <a:buChar char="•"/>
            </a:pPr>
            <a:r>
              <a:rPr lang="zh-CN" altLang="zh-CN" dirty="0">
                <a:solidFill>
                  <a:srgbClr val="000000"/>
                </a:solidFill>
                <a:latin typeface="Courier New" panose="02070309020205020404" pitchFamily="49" charset="0"/>
                <a:cs typeface="Courier New" panose="02070309020205020404" pitchFamily="49" charset="0"/>
              </a:rPr>
              <a:t>__len__</a:t>
            </a:r>
            <a:r>
              <a:rPr lang="zh-CN" altLang="zh-CN" dirty="0">
                <a:solidFill>
                  <a:srgbClr val="000000"/>
                </a:solidFill>
                <a:ea typeface="Helvetica Neue"/>
              </a:rPr>
              <a:t>函数获取数据集的数据个数。</a:t>
            </a:r>
            <a:r>
              <a:rPr lang="zh-CN" altLang="zh-CN" sz="1100" dirty="0">
                <a:latin typeface="Arial" panose="020B0604020202020204" pitchFamily="34" charset="0"/>
              </a:rPr>
              <a:t> </a:t>
            </a:r>
            <a:endParaRPr lang="zh-CN" altLang="zh-CN" sz="4000" dirty="0">
              <a:latin typeface="Arial" panose="020B0604020202020204" pitchFamily="34" charset="0"/>
            </a:endParaRPr>
          </a:p>
          <a:p>
            <a:endParaRPr lang="zh-CN" altLang="en-US" dirty="0"/>
          </a:p>
        </p:txBody>
      </p:sp>
    </p:spTree>
    <p:extLst>
      <p:ext uri="{BB962C8B-B14F-4D97-AF65-F5344CB8AC3E}">
        <p14:creationId xmlns:p14="http://schemas.microsoft.com/office/powerpoint/2010/main" val="170846439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4B1A031-C1A0-4E38-9E68-D5A5ED95D3DA}"/>
              </a:ext>
            </a:extLst>
          </p:cNvPr>
          <p:cNvSpPr>
            <a:spLocks noGrp="1"/>
          </p:cNvSpPr>
          <p:nvPr>
            <p:ph type="body" sz="quarter" idx="13"/>
          </p:nvPr>
        </p:nvSpPr>
        <p:spPr/>
        <p:txBody>
          <a:bodyPr>
            <a:normAutofit fontScale="92500" lnSpcReduction="10000"/>
          </a:bodyPr>
          <a:lstStyle/>
          <a:p>
            <a:r>
              <a:rPr lang="zh-CN" altLang="en-US" dirty="0"/>
              <a:t>训练结果</a:t>
            </a:r>
          </a:p>
        </p:txBody>
      </p:sp>
      <p:pic>
        <p:nvPicPr>
          <p:cNvPr id="3" name="图片 2">
            <a:extLst>
              <a:ext uri="{FF2B5EF4-FFF2-40B4-BE49-F238E27FC236}">
                <a16:creationId xmlns:a16="http://schemas.microsoft.com/office/drawing/2014/main" id="{20892CB7-251A-4BDD-B585-B79A2B1C8548}"/>
              </a:ext>
            </a:extLst>
          </p:cNvPr>
          <p:cNvPicPr>
            <a:picLocks noChangeAspect="1"/>
          </p:cNvPicPr>
          <p:nvPr/>
        </p:nvPicPr>
        <p:blipFill>
          <a:blip r:embed="rId2"/>
          <a:stretch>
            <a:fillRect/>
          </a:stretch>
        </p:blipFill>
        <p:spPr>
          <a:xfrm>
            <a:off x="4563957" y="1276400"/>
            <a:ext cx="3688400" cy="2309060"/>
          </a:xfrm>
          <a:prstGeom prst="rect">
            <a:avLst/>
          </a:prstGeom>
        </p:spPr>
      </p:pic>
      <p:pic>
        <p:nvPicPr>
          <p:cNvPr id="4" name="图片 3">
            <a:extLst>
              <a:ext uri="{FF2B5EF4-FFF2-40B4-BE49-F238E27FC236}">
                <a16:creationId xmlns:a16="http://schemas.microsoft.com/office/drawing/2014/main" id="{E49B57F3-59B1-4C01-BC86-DB0BCCC6541B}"/>
              </a:ext>
            </a:extLst>
          </p:cNvPr>
          <p:cNvPicPr>
            <a:picLocks noChangeAspect="1"/>
          </p:cNvPicPr>
          <p:nvPr/>
        </p:nvPicPr>
        <p:blipFill>
          <a:blip r:embed="rId3"/>
          <a:stretch>
            <a:fillRect/>
          </a:stretch>
        </p:blipFill>
        <p:spPr>
          <a:xfrm>
            <a:off x="396330" y="1276400"/>
            <a:ext cx="3421677" cy="2270957"/>
          </a:xfrm>
          <a:prstGeom prst="rect">
            <a:avLst/>
          </a:prstGeom>
        </p:spPr>
      </p:pic>
    </p:spTree>
    <p:extLst>
      <p:ext uri="{BB962C8B-B14F-4D97-AF65-F5344CB8AC3E}">
        <p14:creationId xmlns:p14="http://schemas.microsoft.com/office/powerpoint/2010/main" val="66999334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820D4EB-6429-4EC5-9191-8F293C614AE2}"/>
              </a:ext>
            </a:extLst>
          </p:cNvPr>
          <p:cNvSpPr>
            <a:spLocks noGrp="1"/>
          </p:cNvSpPr>
          <p:nvPr>
            <p:ph type="body" sz="quarter" idx="13"/>
          </p:nvPr>
        </p:nvSpPr>
        <p:spPr/>
        <p:txBody>
          <a:bodyPr>
            <a:normAutofit fontScale="92500" lnSpcReduction="10000"/>
          </a:bodyPr>
          <a:lstStyle/>
          <a:p>
            <a:r>
              <a:rPr lang="zh-CN" altLang="en-US" dirty="0"/>
              <a:t>预测结果</a:t>
            </a:r>
          </a:p>
        </p:txBody>
      </p:sp>
      <p:pic>
        <p:nvPicPr>
          <p:cNvPr id="3" name="图片 2">
            <a:extLst>
              <a:ext uri="{FF2B5EF4-FFF2-40B4-BE49-F238E27FC236}">
                <a16:creationId xmlns:a16="http://schemas.microsoft.com/office/drawing/2014/main" id="{25EE086B-AC36-475B-803B-76E881206340}"/>
              </a:ext>
            </a:extLst>
          </p:cNvPr>
          <p:cNvPicPr>
            <a:picLocks noChangeAspect="1"/>
          </p:cNvPicPr>
          <p:nvPr/>
        </p:nvPicPr>
        <p:blipFill>
          <a:blip r:embed="rId3"/>
          <a:stretch>
            <a:fillRect/>
          </a:stretch>
        </p:blipFill>
        <p:spPr>
          <a:xfrm>
            <a:off x="4860826" y="1189683"/>
            <a:ext cx="3383573" cy="2286198"/>
          </a:xfrm>
          <a:prstGeom prst="rect">
            <a:avLst/>
          </a:prstGeom>
        </p:spPr>
      </p:pic>
      <p:pic>
        <p:nvPicPr>
          <p:cNvPr id="4" name="图片 3">
            <a:extLst>
              <a:ext uri="{FF2B5EF4-FFF2-40B4-BE49-F238E27FC236}">
                <a16:creationId xmlns:a16="http://schemas.microsoft.com/office/drawing/2014/main" id="{49898871-D638-4D8E-9779-C5532644EF4E}"/>
              </a:ext>
            </a:extLst>
          </p:cNvPr>
          <p:cNvPicPr>
            <a:picLocks noChangeAspect="1"/>
          </p:cNvPicPr>
          <p:nvPr/>
        </p:nvPicPr>
        <p:blipFill>
          <a:blip r:embed="rId4"/>
          <a:stretch>
            <a:fillRect/>
          </a:stretch>
        </p:blipFill>
        <p:spPr>
          <a:xfrm>
            <a:off x="540346" y="1348408"/>
            <a:ext cx="3185436" cy="2217612"/>
          </a:xfrm>
          <a:prstGeom prst="rect">
            <a:avLst/>
          </a:prstGeom>
        </p:spPr>
      </p:pic>
      <p:sp>
        <p:nvSpPr>
          <p:cNvPr id="8" name="矩形 7">
            <a:extLst>
              <a:ext uri="{FF2B5EF4-FFF2-40B4-BE49-F238E27FC236}">
                <a16:creationId xmlns:a16="http://schemas.microsoft.com/office/drawing/2014/main" id="{67227310-9B36-4202-9F91-C02A43A2D27F}"/>
              </a:ext>
            </a:extLst>
          </p:cNvPr>
          <p:cNvSpPr/>
          <p:nvPr/>
        </p:nvSpPr>
        <p:spPr>
          <a:xfrm>
            <a:off x="828378" y="3912080"/>
            <a:ext cx="7200800" cy="369332"/>
          </a:xfrm>
          <a:prstGeom prst="rect">
            <a:avLst/>
          </a:prstGeom>
        </p:spPr>
        <p:txBody>
          <a:bodyPr wrap="square">
            <a:spAutoFit/>
          </a:bodyPr>
          <a:lstStyle/>
          <a:p>
            <a:r>
              <a:rPr lang="zh-CN" altLang="en-US" dirty="0"/>
              <a:t>可以看到现在我们的数据已经被非线性分类，每一瓣花瓣都被分开了。</a:t>
            </a:r>
          </a:p>
        </p:txBody>
      </p:sp>
    </p:spTree>
    <p:extLst>
      <p:ext uri="{BB962C8B-B14F-4D97-AF65-F5344CB8AC3E}">
        <p14:creationId xmlns:p14="http://schemas.microsoft.com/office/powerpoint/2010/main" val="197059704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30CB0AB-059F-435E-BB7C-697978A1438E}"/>
              </a:ext>
            </a:extLst>
          </p:cNvPr>
          <p:cNvSpPr>
            <a:spLocks noGrp="1"/>
          </p:cNvSpPr>
          <p:nvPr>
            <p:ph type="body" sz="quarter" idx="13"/>
          </p:nvPr>
        </p:nvSpPr>
        <p:spPr/>
        <p:txBody>
          <a:bodyPr>
            <a:normAutofit fontScale="92500" lnSpcReduction="10000"/>
          </a:bodyPr>
          <a:lstStyle/>
          <a:p>
            <a:r>
              <a:rPr lang="zh-CN" altLang="en-US" dirty="0"/>
              <a:t>隐藏层</a:t>
            </a:r>
          </a:p>
        </p:txBody>
      </p:sp>
      <p:sp>
        <p:nvSpPr>
          <p:cNvPr id="3" name="矩形 2">
            <a:extLst>
              <a:ext uri="{FF2B5EF4-FFF2-40B4-BE49-F238E27FC236}">
                <a16:creationId xmlns:a16="http://schemas.microsoft.com/office/drawing/2014/main" id="{D0F51524-6B33-486B-9890-10C88CBBADBE}"/>
              </a:ext>
            </a:extLst>
          </p:cNvPr>
          <p:cNvSpPr/>
          <p:nvPr/>
        </p:nvSpPr>
        <p:spPr>
          <a:xfrm>
            <a:off x="252314" y="772344"/>
            <a:ext cx="1579278" cy="369332"/>
          </a:xfrm>
          <a:prstGeom prst="rect">
            <a:avLst/>
          </a:prstGeom>
        </p:spPr>
        <p:txBody>
          <a:bodyPr wrap="none">
            <a:spAutoFit/>
          </a:bodyPr>
          <a:lstStyle/>
          <a:p>
            <a:r>
              <a:rPr lang="zh-CN" altLang="en-US" b="1" dirty="0">
                <a:solidFill>
                  <a:srgbClr val="000000"/>
                </a:solidFill>
                <a:latin typeface="Helvetica Neue"/>
              </a:rPr>
              <a:t>隐藏层的意义</a:t>
            </a:r>
            <a:endParaRPr lang="zh-CN" altLang="en-US" b="1" i="0" dirty="0">
              <a:solidFill>
                <a:srgbClr val="000000"/>
              </a:solidFill>
              <a:effectLst/>
              <a:latin typeface="Helvetica Neue"/>
            </a:endParaRPr>
          </a:p>
        </p:txBody>
      </p:sp>
      <p:sp>
        <p:nvSpPr>
          <p:cNvPr id="4" name="矩形 3">
            <a:extLst>
              <a:ext uri="{FF2B5EF4-FFF2-40B4-BE49-F238E27FC236}">
                <a16:creationId xmlns:a16="http://schemas.microsoft.com/office/drawing/2014/main" id="{5A49BE23-90EF-4FC6-840B-B806DB27C03F}"/>
              </a:ext>
            </a:extLst>
          </p:cNvPr>
          <p:cNvSpPr/>
          <p:nvPr/>
        </p:nvSpPr>
        <p:spPr>
          <a:xfrm>
            <a:off x="540346" y="1564432"/>
            <a:ext cx="7848872" cy="1754326"/>
          </a:xfrm>
          <a:prstGeom prst="rect">
            <a:avLst/>
          </a:prstGeom>
        </p:spPr>
        <p:txBody>
          <a:bodyPr wrap="square">
            <a:spAutoFit/>
          </a:bodyPr>
          <a:lstStyle/>
          <a:p>
            <a:pPr marL="285750" indent="-285750">
              <a:buFont typeface="Arial" panose="020B0604020202020204" pitchFamily="34" charset="0"/>
              <a:buChar char="•"/>
            </a:pPr>
            <a:r>
              <a:rPr lang="zh-CN" altLang="en-US" dirty="0">
                <a:solidFill>
                  <a:srgbClr val="000000"/>
                </a:solidFill>
                <a:latin typeface="Helvetica Neue"/>
              </a:rPr>
              <a:t>把输入数据的特征，抽象到另一个维度空间，来展现其更抽象化的特征，这些特征能更好的进行线性划分。 </a:t>
            </a:r>
            <a:endParaRPr lang="en-US" altLang="zh-CN" dirty="0">
              <a:solidFill>
                <a:srgbClr val="000000"/>
              </a:solidFill>
              <a:latin typeface="Helvetica Neue"/>
            </a:endParaRPr>
          </a:p>
          <a:p>
            <a:pPr marL="285750" indent="-285750">
              <a:buFont typeface="Arial" panose="020B0604020202020204" pitchFamily="34" charset="0"/>
              <a:buChar char="•"/>
            </a:pPr>
            <a:r>
              <a:rPr lang="zh-CN" altLang="en-US" dirty="0">
                <a:solidFill>
                  <a:srgbClr val="000000"/>
                </a:solidFill>
                <a:latin typeface="Helvetica Neue"/>
              </a:rPr>
              <a:t>例如本次课程的</a:t>
            </a:r>
            <a:r>
              <a:rPr lang="en-US" altLang="zh-CN" dirty="0">
                <a:solidFill>
                  <a:srgbClr val="000000"/>
                </a:solidFill>
                <a:latin typeface="Helvetica Neue"/>
              </a:rPr>
              <a:t>"</a:t>
            </a:r>
            <a:r>
              <a:rPr lang="zh-CN" altLang="en-US" dirty="0">
                <a:solidFill>
                  <a:srgbClr val="000000"/>
                </a:solidFill>
                <a:latin typeface="Helvetica Neue"/>
              </a:rPr>
              <a:t>花瓣</a:t>
            </a:r>
            <a:r>
              <a:rPr lang="en-US" altLang="zh-CN" dirty="0">
                <a:solidFill>
                  <a:srgbClr val="000000"/>
                </a:solidFill>
                <a:latin typeface="Helvetica Neue"/>
              </a:rPr>
              <a:t>"</a:t>
            </a:r>
            <a:r>
              <a:rPr lang="zh-CN" altLang="en-US" dirty="0">
                <a:solidFill>
                  <a:srgbClr val="000000"/>
                </a:solidFill>
                <a:latin typeface="Helvetica Neue"/>
              </a:rPr>
              <a:t>数据集。在二维平面上面无法实现线性划分，但是通过隐藏层的变换，将它映射到三维或是更高维度的空间，在某一个维度空间上，该数据集就变成了线性可分，再经过输出层的激活函数，最终达到了非线性的分类效果。</a:t>
            </a:r>
            <a:endParaRPr lang="zh-CN" altLang="en-US" dirty="0"/>
          </a:p>
        </p:txBody>
      </p:sp>
    </p:spTree>
    <p:extLst>
      <p:ext uri="{BB962C8B-B14F-4D97-AF65-F5344CB8AC3E}">
        <p14:creationId xmlns:p14="http://schemas.microsoft.com/office/powerpoint/2010/main" val="265435462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MH_SubTitle_1"/>
          <p:cNvSpPr/>
          <p:nvPr>
            <p:custDataLst>
              <p:tags r:id="rId1"/>
            </p:custDataLst>
          </p:nvPr>
        </p:nvSpPr>
        <p:spPr>
          <a:xfrm>
            <a:off x="3826424" y="1680641"/>
            <a:ext cx="2854167" cy="528090"/>
          </a:xfrm>
          <a:custGeom>
            <a:avLst/>
            <a:gdLst>
              <a:gd name="connsiteX0" fmla="*/ 0 w 4508453"/>
              <a:gd name="connsiteY0" fmla="*/ 484779 h 969560"/>
              <a:gd name="connsiteX1" fmla="*/ 0 w 4508453"/>
              <a:gd name="connsiteY1" fmla="*/ 484780 h 969560"/>
              <a:gd name="connsiteX2" fmla="*/ 0 w 4508453"/>
              <a:gd name="connsiteY2" fmla="*/ 484780 h 969560"/>
              <a:gd name="connsiteX3" fmla="*/ 1260428 w 4508453"/>
              <a:gd name="connsiteY3" fmla="*/ 88141 h 969560"/>
              <a:gd name="connsiteX4" fmla="*/ 1260428 w 4508453"/>
              <a:gd name="connsiteY4" fmla="*/ 890894 h 969560"/>
              <a:gd name="connsiteX5" fmla="*/ 3969982 w 4508453"/>
              <a:gd name="connsiteY5" fmla="*/ 890894 h 969560"/>
              <a:gd name="connsiteX6" fmla="*/ 4411496 w 4508453"/>
              <a:gd name="connsiteY6" fmla="*/ 489518 h 969560"/>
              <a:gd name="connsiteX7" fmla="*/ 4411497 w 4508453"/>
              <a:gd name="connsiteY7" fmla="*/ 489518 h 969560"/>
              <a:gd name="connsiteX8" fmla="*/ 3969983 w 4508453"/>
              <a:gd name="connsiteY8" fmla="*/ 88141 h 969560"/>
              <a:gd name="connsiteX9" fmla="*/ 484780 w 4508453"/>
              <a:gd name="connsiteY9" fmla="*/ 0 h 969560"/>
              <a:gd name="connsiteX10" fmla="*/ 4023673 w 4508453"/>
              <a:gd name="connsiteY10" fmla="*/ 0 h 969560"/>
              <a:gd name="connsiteX11" fmla="*/ 4508453 w 4508453"/>
              <a:gd name="connsiteY11" fmla="*/ 484780 h 969560"/>
              <a:gd name="connsiteX12" fmla="*/ 4508452 w 4508453"/>
              <a:gd name="connsiteY12" fmla="*/ 484780 h 969560"/>
              <a:gd name="connsiteX13" fmla="*/ 4023672 w 4508453"/>
              <a:gd name="connsiteY13" fmla="*/ 969560 h 969560"/>
              <a:gd name="connsiteX14" fmla="*/ 484780 w 4508453"/>
              <a:gd name="connsiteY14" fmla="*/ 969559 h 969560"/>
              <a:gd name="connsiteX15" fmla="*/ 9849 w 4508453"/>
              <a:gd name="connsiteY15" fmla="*/ 582479 h 969560"/>
              <a:gd name="connsiteX16" fmla="*/ 0 w 4508453"/>
              <a:gd name="connsiteY16" fmla="*/ 484780 h 969560"/>
              <a:gd name="connsiteX17" fmla="*/ 9849 w 4508453"/>
              <a:gd name="connsiteY17" fmla="*/ 387080 h 969560"/>
              <a:gd name="connsiteX18" fmla="*/ 484780 w 4508453"/>
              <a:gd name="connsiteY18" fmla="*/ 0 h 969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08453" h="969560">
                <a:moveTo>
                  <a:pt x="0" y="484779"/>
                </a:moveTo>
                <a:lnTo>
                  <a:pt x="0" y="484780"/>
                </a:lnTo>
                <a:lnTo>
                  <a:pt x="0" y="484780"/>
                </a:lnTo>
                <a:close/>
                <a:moveTo>
                  <a:pt x="1260428" y="88141"/>
                </a:moveTo>
                <a:lnTo>
                  <a:pt x="1260428" y="890894"/>
                </a:lnTo>
                <a:lnTo>
                  <a:pt x="3969982" y="890894"/>
                </a:lnTo>
                <a:cubicBezTo>
                  <a:pt x="4213824" y="890894"/>
                  <a:pt x="4411496" y="711192"/>
                  <a:pt x="4411496" y="489518"/>
                </a:cubicBezTo>
                <a:lnTo>
                  <a:pt x="4411497" y="489518"/>
                </a:lnTo>
                <a:cubicBezTo>
                  <a:pt x="4411497" y="267843"/>
                  <a:pt x="4213825" y="88141"/>
                  <a:pt x="3969983" y="88141"/>
                </a:cubicBezTo>
                <a:close/>
                <a:moveTo>
                  <a:pt x="484780" y="0"/>
                </a:moveTo>
                <a:lnTo>
                  <a:pt x="4023673" y="0"/>
                </a:lnTo>
                <a:cubicBezTo>
                  <a:pt x="4291410" y="0"/>
                  <a:pt x="4508453" y="217043"/>
                  <a:pt x="4508453" y="484780"/>
                </a:cubicBezTo>
                <a:lnTo>
                  <a:pt x="4508452" y="484780"/>
                </a:lnTo>
                <a:cubicBezTo>
                  <a:pt x="4508452" y="752517"/>
                  <a:pt x="4291409" y="969560"/>
                  <a:pt x="4023672" y="969560"/>
                </a:cubicBezTo>
                <a:lnTo>
                  <a:pt x="484780" y="969559"/>
                </a:lnTo>
                <a:cubicBezTo>
                  <a:pt x="250510" y="969559"/>
                  <a:pt x="55053" y="803386"/>
                  <a:pt x="9849" y="582479"/>
                </a:cubicBezTo>
                <a:lnTo>
                  <a:pt x="0" y="484780"/>
                </a:lnTo>
                <a:lnTo>
                  <a:pt x="9849" y="387080"/>
                </a:lnTo>
                <a:cubicBezTo>
                  <a:pt x="55053" y="166174"/>
                  <a:pt x="250510" y="0"/>
                  <a:pt x="484780" y="0"/>
                </a:cubicBezTo>
                <a:close/>
              </a:path>
            </a:pathLst>
          </a:custGeom>
          <a:solidFill>
            <a:schemeClr val="accent1"/>
          </a:solidFill>
          <a:ln w="25400" cap="flat" cmpd="sng" algn="ctr">
            <a:noFill/>
            <a:prstDash val="solid"/>
          </a:ln>
          <a:effectLst/>
        </p:spPr>
        <p:txBody>
          <a:bodyPr wrap="square" lIns="972868" tIns="0" rIns="0" bIns="0" rtlCol="0" anchor="ctr" anchorCtr="0">
            <a:noAutofit/>
          </a:bodyPr>
          <a:lstStyle/>
          <a:p>
            <a:r>
              <a:rPr lang="zh-CN" altLang="en-US" sz="17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背景</a:t>
            </a:r>
            <a:endParaRPr lang="en-US" altLang="zh-CN" sz="17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MH_Other_1"/>
          <p:cNvSpPr txBox="1"/>
          <p:nvPr>
            <p:custDataLst>
              <p:tags r:id="rId2"/>
            </p:custDataLst>
          </p:nvPr>
        </p:nvSpPr>
        <p:spPr>
          <a:xfrm flipH="1">
            <a:off x="3979786" y="1715139"/>
            <a:ext cx="601591" cy="437795"/>
          </a:xfrm>
          <a:prstGeom prst="rect">
            <a:avLst/>
          </a:prstGeom>
          <a:noFill/>
          <a:effectLst/>
        </p:spPr>
        <p:txBody>
          <a:bodyPr wrap="square" lIns="0" tIns="0" rIns="0" bIns="0" rtlCol="0" anchor="t" anchorCtr="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a:lnSpc>
                <a:spcPct val="100000"/>
              </a:lnSpc>
              <a:defRPr/>
            </a:pPr>
            <a:r>
              <a:rPr lang="en-US" altLang="zh-CN" sz="2800" dirty="0">
                <a:solidFill>
                  <a:srgbClr val="FFFFFF"/>
                </a:solidFill>
                <a:latin typeface="Arial" panose="020B0604020202020204" pitchFamily="34" charset="0"/>
                <a:cs typeface="Times New Roman" pitchFamily="18" charset="0"/>
                <a:sym typeface="Arial" panose="020B0604020202020204" pitchFamily="34" charset="0"/>
              </a:rPr>
              <a:t>01</a:t>
            </a:r>
            <a:endParaRPr lang="zh-CN" altLang="en-US" sz="2800" dirty="0">
              <a:solidFill>
                <a:srgbClr val="FFFFFF"/>
              </a:solidFill>
              <a:latin typeface="Arial" panose="020B0604020202020204" pitchFamily="34" charset="0"/>
              <a:cs typeface="Times New Roman" pitchFamily="18" charset="0"/>
              <a:sym typeface="Arial" panose="020B0604020202020204" pitchFamily="34" charset="0"/>
            </a:endParaRPr>
          </a:p>
        </p:txBody>
      </p:sp>
      <p:sp>
        <p:nvSpPr>
          <p:cNvPr id="26" name="MH_SubTitle_2"/>
          <p:cNvSpPr/>
          <p:nvPr>
            <p:custDataLst>
              <p:tags r:id="rId3"/>
            </p:custDataLst>
          </p:nvPr>
        </p:nvSpPr>
        <p:spPr>
          <a:xfrm flipH="1">
            <a:off x="2464998" y="2387315"/>
            <a:ext cx="2853078" cy="527273"/>
          </a:xfrm>
          <a:custGeom>
            <a:avLst/>
            <a:gdLst>
              <a:gd name="connsiteX0" fmla="*/ 0 w 4508453"/>
              <a:gd name="connsiteY0" fmla="*/ 484779 h 969560"/>
              <a:gd name="connsiteX1" fmla="*/ 0 w 4508453"/>
              <a:gd name="connsiteY1" fmla="*/ 484780 h 969560"/>
              <a:gd name="connsiteX2" fmla="*/ 0 w 4508453"/>
              <a:gd name="connsiteY2" fmla="*/ 484780 h 969560"/>
              <a:gd name="connsiteX3" fmla="*/ 3969983 w 4508453"/>
              <a:gd name="connsiteY3" fmla="*/ 88141 h 969560"/>
              <a:gd name="connsiteX4" fmla="*/ 4411497 w 4508453"/>
              <a:gd name="connsiteY4" fmla="*/ 489518 h 969560"/>
              <a:gd name="connsiteX5" fmla="*/ 4411496 w 4508453"/>
              <a:gd name="connsiteY5" fmla="*/ 489518 h 969560"/>
              <a:gd name="connsiteX6" fmla="*/ 3969982 w 4508453"/>
              <a:gd name="connsiteY6" fmla="*/ 890894 h 969560"/>
              <a:gd name="connsiteX7" fmla="*/ 1260428 w 4508453"/>
              <a:gd name="connsiteY7" fmla="*/ 890894 h 969560"/>
              <a:gd name="connsiteX8" fmla="*/ 1260428 w 4508453"/>
              <a:gd name="connsiteY8" fmla="*/ 88141 h 969560"/>
              <a:gd name="connsiteX9" fmla="*/ 4023673 w 4508453"/>
              <a:gd name="connsiteY9" fmla="*/ 0 h 969560"/>
              <a:gd name="connsiteX10" fmla="*/ 484780 w 4508453"/>
              <a:gd name="connsiteY10" fmla="*/ 0 h 969560"/>
              <a:gd name="connsiteX11" fmla="*/ 9849 w 4508453"/>
              <a:gd name="connsiteY11" fmla="*/ 387080 h 969560"/>
              <a:gd name="connsiteX12" fmla="*/ 0 w 4508453"/>
              <a:gd name="connsiteY12" fmla="*/ 484780 h 969560"/>
              <a:gd name="connsiteX13" fmla="*/ 9849 w 4508453"/>
              <a:gd name="connsiteY13" fmla="*/ 582479 h 969560"/>
              <a:gd name="connsiteX14" fmla="*/ 484780 w 4508453"/>
              <a:gd name="connsiteY14" fmla="*/ 969559 h 969560"/>
              <a:gd name="connsiteX15" fmla="*/ 4023672 w 4508453"/>
              <a:gd name="connsiteY15" fmla="*/ 969560 h 969560"/>
              <a:gd name="connsiteX16" fmla="*/ 4508452 w 4508453"/>
              <a:gd name="connsiteY16" fmla="*/ 484780 h 969560"/>
              <a:gd name="connsiteX17" fmla="*/ 4508453 w 4508453"/>
              <a:gd name="connsiteY17" fmla="*/ 484780 h 969560"/>
              <a:gd name="connsiteX18" fmla="*/ 4023673 w 4508453"/>
              <a:gd name="connsiteY18" fmla="*/ 0 h 969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08453" h="969560">
                <a:moveTo>
                  <a:pt x="0" y="484779"/>
                </a:moveTo>
                <a:lnTo>
                  <a:pt x="0" y="484780"/>
                </a:lnTo>
                <a:lnTo>
                  <a:pt x="0" y="484780"/>
                </a:lnTo>
                <a:close/>
                <a:moveTo>
                  <a:pt x="3969983" y="88141"/>
                </a:moveTo>
                <a:cubicBezTo>
                  <a:pt x="4213825" y="88141"/>
                  <a:pt x="4411497" y="267843"/>
                  <a:pt x="4411497" y="489518"/>
                </a:cubicBezTo>
                <a:lnTo>
                  <a:pt x="4411496" y="489518"/>
                </a:lnTo>
                <a:cubicBezTo>
                  <a:pt x="4411496" y="711192"/>
                  <a:pt x="4213824" y="890894"/>
                  <a:pt x="3969982" y="890894"/>
                </a:cubicBezTo>
                <a:lnTo>
                  <a:pt x="1260428" y="890894"/>
                </a:lnTo>
                <a:lnTo>
                  <a:pt x="1260428" y="88141"/>
                </a:lnTo>
                <a:close/>
                <a:moveTo>
                  <a:pt x="4023673" y="0"/>
                </a:moveTo>
                <a:lnTo>
                  <a:pt x="484780" y="0"/>
                </a:lnTo>
                <a:cubicBezTo>
                  <a:pt x="250510" y="0"/>
                  <a:pt x="55053" y="166174"/>
                  <a:pt x="9849" y="387080"/>
                </a:cubicBezTo>
                <a:lnTo>
                  <a:pt x="0" y="484780"/>
                </a:lnTo>
                <a:lnTo>
                  <a:pt x="9849" y="582479"/>
                </a:lnTo>
                <a:cubicBezTo>
                  <a:pt x="55053" y="803386"/>
                  <a:pt x="250510" y="969559"/>
                  <a:pt x="484780" y="969559"/>
                </a:cubicBezTo>
                <a:lnTo>
                  <a:pt x="4023672" y="969560"/>
                </a:lnTo>
                <a:cubicBezTo>
                  <a:pt x="4291409" y="969560"/>
                  <a:pt x="4508452" y="752517"/>
                  <a:pt x="4508452" y="484780"/>
                </a:cubicBezTo>
                <a:lnTo>
                  <a:pt x="4508453" y="484780"/>
                </a:lnTo>
                <a:cubicBezTo>
                  <a:pt x="4508453" y="217043"/>
                  <a:pt x="4291410" y="0"/>
                  <a:pt x="4023673" y="0"/>
                </a:cubicBezTo>
                <a:close/>
              </a:path>
            </a:pathLst>
          </a:custGeom>
          <a:solidFill>
            <a:schemeClr val="accent2"/>
          </a:solidFill>
          <a:ln w="25400" cap="flat" cmpd="sng" algn="ctr">
            <a:noFill/>
            <a:prstDash val="solid"/>
          </a:ln>
          <a:effectLst/>
        </p:spPr>
        <p:txBody>
          <a:bodyPr wrap="square" lIns="230416" tIns="0" rIns="0" bIns="0" rtlCol="0" anchor="ctr">
            <a:noAutofit/>
          </a:bodyPr>
          <a:lstStyle/>
          <a:p>
            <a:pPr lvl="0"/>
            <a:r>
              <a:rPr lang="zh-CN" altLang="en-US" sz="17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全连接神经网络</a:t>
            </a:r>
            <a:endParaRPr lang="en-US" altLang="zh-CN" sz="17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MH_Other_2"/>
          <p:cNvSpPr txBox="1"/>
          <p:nvPr>
            <p:custDataLst>
              <p:tags r:id="rId4"/>
            </p:custDataLst>
          </p:nvPr>
        </p:nvSpPr>
        <p:spPr>
          <a:xfrm flipH="1">
            <a:off x="4581378" y="2421405"/>
            <a:ext cx="601591" cy="437795"/>
          </a:xfrm>
          <a:prstGeom prst="rect">
            <a:avLst/>
          </a:prstGeom>
          <a:noFill/>
          <a:effectLst/>
        </p:spPr>
        <p:txBody>
          <a:bodyPr wrap="square" lIns="0" tIns="0" rIns="0" bIns="0" rtlCol="0" anchor="t" anchorCtr="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a:lnSpc>
                <a:spcPct val="100000"/>
              </a:lnSpc>
              <a:defRPr/>
            </a:pPr>
            <a:r>
              <a:rPr lang="en-US" altLang="zh-CN" sz="2800" dirty="0">
                <a:solidFill>
                  <a:srgbClr val="FFFFFF"/>
                </a:solidFill>
                <a:latin typeface="Arial" panose="020B0604020202020204" pitchFamily="34" charset="0"/>
                <a:cs typeface="Times New Roman" pitchFamily="18" charset="0"/>
                <a:sym typeface="Arial" panose="020B0604020202020204" pitchFamily="34" charset="0"/>
              </a:rPr>
              <a:t>02</a:t>
            </a:r>
            <a:endParaRPr lang="zh-CN" altLang="en-US" sz="2800" dirty="0">
              <a:solidFill>
                <a:srgbClr val="FFFFFF"/>
              </a:solidFill>
              <a:latin typeface="Arial" panose="020B0604020202020204" pitchFamily="34" charset="0"/>
              <a:cs typeface="Times New Roman" pitchFamily="18" charset="0"/>
              <a:sym typeface="Arial" panose="020B0604020202020204" pitchFamily="34" charset="0"/>
            </a:endParaRPr>
          </a:p>
        </p:txBody>
      </p:sp>
      <p:sp>
        <p:nvSpPr>
          <p:cNvPr id="28" name="MH_SubTitle_1"/>
          <p:cNvSpPr/>
          <p:nvPr>
            <p:custDataLst>
              <p:tags r:id="rId5"/>
            </p:custDataLst>
          </p:nvPr>
        </p:nvSpPr>
        <p:spPr>
          <a:xfrm>
            <a:off x="3826424" y="3052445"/>
            <a:ext cx="2854167" cy="528090"/>
          </a:xfrm>
          <a:custGeom>
            <a:avLst/>
            <a:gdLst>
              <a:gd name="connsiteX0" fmla="*/ 0 w 4508453"/>
              <a:gd name="connsiteY0" fmla="*/ 484779 h 969560"/>
              <a:gd name="connsiteX1" fmla="*/ 0 w 4508453"/>
              <a:gd name="connsiteY1" fmla="*/ 484780 h 969560"/>
              <a:gd name="connsiteX2" fmla="*/ 0 w 4508453"/>
              <a:gd name="connsiteY2" fmla="*/ 484780 h 969560"/>
              <a:gd name="connsiteX3" fmla="*/ 1260428 w 4508453"/>
              <a:gd name="connsiteY3" fmla="*/ 88141 h 969560"/>
              <a:gd name="connsiteX4" fmla="*/ 1260428 w 4508453"/>
              <a:gd name="connsiteY4" fmla="*/ 890894 h 969560"/>
              <a:gd name="connsiteX5" fmla="*/ 3969982 w 4508453"/>
              <a:gd name="connsiteY5" fmla="*/ 890894 h 969560"/>
              <a:gd name="connsiteX6" fmla="*/ 4411496 w 4508453"/>
              <a:gd name="connsiteY6" fmla="*/ 489518 h 969560"/>
              <a:gd name="connsiteX7" fmla="*/ 4411497 w 4508453"/>
              <a:gd name="connsiteY7" fmla="*/ 489518 h 969560"/>
              <a:gd name="connsiteX8" fmla="*/ 3969983 w 4508453"/>
              <a:gd name="connsiteY8" fmla="*/ 88141 h 969560"/>
              <a:gd name="connsiteX9" fmla="*/ 484780 w 4508453"/>
              <a:gd name="connsiteY9" fmla="*/ 0 h 969560"/>
              <a:gd name="connsiteX10" fmla="*/ 4023673 w 4508453"/>
              <a:gd name="connsiteY10" fmla="*/ 0 h 969560"/>
              <a:gd name="connsiteX11" fmla="*/ 4508453 w 4508453"/>
              <a:gd name="connsiteY11" fmla="*/ 484780 h 969560"/>
              <a:gd name="connsiteX12" fmla="*/ 4508452 w 4508453"/>
              <a:gd name="connsiteY12" fmla="*/ 484780 h 969560"/>
              <a:gd name="connsiteX13" fmla="*/ 4023672 w 4508453"/>
              <a:gd name="connsiteY13" fmla="*/ 969560 h 969560"/>
              <a:gd name="connsiteX14" fmla="*/ 484780 w 4508453"/>
              <a:gd name="connsiteY14" fmla="*/ 969559 h 969560"/>
              <a:gd name="connsiteX15" fmla="*/ 9849 w 4508453"/>
              <a:gd name="connsiteY15" fmla="*/ 582479 h 969560"/>
              <a:gd name="connsiteX16" fmla="*/ 0 w 4508453"/>
              <a:gd name="connsiteY16" fmla="*/ 484780 h 969560"/>
              <a:gd name="connsiteX17" fmla="*/ 9849 w 4508453"/>
              <a:gd name="connsiteY17" fmla="*/ 387080 h 969560"/>
              <a:gd name="connsiteX18" fmla="*/ 484780 w 4508453"/>
              <a:gd name="connsiteY18" fmla="*/ 0 h 969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08453" h="969560">
                <a:moveTo>
                  <a:pt x="0" y="484779"/>
                </a:moveTo>
                <a:lnTo>
                  <a:pt x="0" y="484780"/>
                </a:lnTo>
                <a:lnTo>
                  <a:pt x="0" y="484780"/>
                </a:lnTo>
                <a:close/>
                <a:moveTo>
                  <a:pt x="1260428" y="88141"/>
                </a:moveTo>
                <a:lnTo>
                  <a:pt x="1260428" y="890894"/>
                </a:lnTo>
                <a:lnTo>
                  <a:pt x="3969982" y="890894"/>
                </a:lnTo>
                <a:cubicBezTo>
                  <a:pt x="4213824" y="890894"/>
                  <a:pt x="4411496" y="711192"/>
                  <a:pt x="4411496" y="489518"/>
                </a:cubicBezTo>
                <a:lnTo>
                  <a:pt x="4411497" y="489518"/>
                </a:lnTo>
                <a:cubicBezTo>
                  <a:pt x="4411497" y="267843"/>
                  <a:pt x="4213825" y="88141"/>
                  <a:pt x="3969983" y="88141"/>
                </a:cubicBezTo>
                <a:close/>
                <a:moveTo>
                  <a:pt x="484780" y="0"/>
                </a:moveTo>
                <a:lnTo>
                  <a:pt x="4023673" y="0"/>
                </a:lnTo>
                <a:cubicBezTo>
                  <a:pt x="4291410" y="0"/>
                  <a:pt x="4508453" y="217043"/>
                  <a:pt x="4508453" y="484780"/>
                </a:cubicBezTo>
                <a:lnTo>
                  <a:pt x="4508452" y="484780"/>
                </a:lnTo>
                <a:cubicBezTo>
                  <a:pt x="4508452" y="752517"/>
                  <a:pt x="4291409" y="969560"/>
                  <a:pt x="4023672" y="969560"/>
                </a:cubicBezTo>
                <a:lnTo>
                  <a:pt x="484780" y="969559"/>
                </a:lnTo>
                <a:cubicBezTo>
                  <a:pt x="250510" y="969559"/>
                  <a:pt x="55053" y="803386"/>
                  <a:pt x="9849" y="582479"/>
                </a:cubicBezTo>
                <a:lnTo>
                  <a:pt x="0" y="484780"/>
                </a:lnTo>
                <a:lnTo>
                  <a:pt x="9849" y="387080"/>
                </a:lnTo>
                <a:cubicBezTo>
                  <a:pt x="55053" y="166174"/>
                  <a:pt x="250510" y="0"/>
                  <a:pt x="484780" y="0"/>
                </a:cubicBezTo>
                <a:close/>
              </a:path>
            </a:pathLst>
          </a:custGeom>
          <a:solidFill>
            <a:schemeClr val="accent1"/>
          </a:solidFill>
          <a:ln w="25400" cap="flat" cmpd="sng" algn="ctr">
            <a:noFill/>
            <a:prstDash val="solid"/>
          </a:ln>
          <a:effectLst/>
        </p:spPr>
        <p:txBody>
          <a:bodyPr wrap="square" lIns="972868" tIns="0" rIns="0" bIns="0" rtlCol="0" anchor="ctr" anchorCtr="0">
            <a:noAutofit/>
          </a:bodyPr>
          <a:lstStyle/>
          <a:p>
            <a:r>
              <a:rPr lang="zh-CN" altLang="en-US" sz="17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用</a:t>
            </a:r>
            <a:r>
              <a:rPr lang="en-US" altLang="zh-CN" sz="17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Pytorch</a:t>
            </a:r>
            <a:r>
              <a:rPr lang="zh-CN" altLang="en-US" sz="17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搭建</a:t>
            </a:r>
            <a:endParaRPr lang="en-US" altLang="zh-CN" sz="17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MH_Other_1"/>
          <p:cNvSpPr txBox="1"/>
          <p:nvPr>
            <p:custDataLst>
              <p:tags r:id="rId6"/>
            </p:custDataLst>
          </p:nvPr>
        </p:nvSpPr>
        <p:spPr>
          <a:xfrm flipH="1">
            <a:off x="3979786" y="3086943"/>
            <a:ext cx="601591" cy="437795"/>
          </a:xfrm>
          <a:prstGeom prst="rect">
            <a:avLst/>
          </a:prstGeom>
          <a:noFill/>
          <a:effectLst/>
        </p:spPr>
        <p:txBody>
          <a:bodyPr wrap="square" lIns="0" tIns="0" rIns="0" bIns="0" rtlCol="0" anchor="t" anchorCtr="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a:lnSpc>
                <a:spcPct val="100000"/>
              </a:lnSpc>
              <a:defRPr/>
            </a:pPr>
            <a:r>
              <a:rPr lang="en-US" altLang="zh-CN" sz="2800" dirty="0">
                <a:solidFill>
                  <a:srgbClr val="FFFFFF"/>
                </a:solidFill>
                <a:latin typeface="Arial" panose="020B0604020202020204" pitchFamily="34" charset="0"/>
                <a:cs typeface="Times New Roman" pitchFamily="18" charset="0"/>
                <a:sym typeface="Arial" panose="020B0604020202020204" pitchFamily="34" charset="0"/>
              </a:rPr>
              <a:t>03</a:t>
            </a:r>
            <a:endParaRPr lang="zh-CN" altLang="en-US" sz="2800" dirty="0">
              <a:solidFill>
                <a:srgbClr val="FFFFFF"/>
              </a:solidFill>
              <a:latin typeface="Arial" panose="020B0604020202020204" pitchFamily="34" charset="0"/>
              <a:cs typeface="Times New Roman" pitchFamily="18" charset="0"/>
              <a:sym typeface="Arial" panose="020B0604020202020204" pitchFamily="34" charset="0"/>
            </a:endParaRPr>
          </a:p>
        </p:txBody>
      </p:sp>
      <p:sp>
        <p:nvSpPr>
          <p:cNvPr id="30" name="MH_SubTitle_2"/>
          <p:cNvSpPr/>
          <p:nvPr>
            <p:custDataLst>
              <p:tags r:id="rId7"/>
            </p:custDataLst>
          </p:nvPr>
        </p:nvSpPr>
        <p:spPr>
          <a:xfrm flipH="1">
            <a:off x="2464998" y="3759119"/>
            <a:ext cx="2853078" cy="527273"/>
          </a:xfrm>
          <a:custGeom>
            <a:avLst/>
            <a:gdLst>
              <a:gd name="connsiteX0" fmla="*/ 0 w 4508453"/>
              <a:gd name="connsiteY0" fmla="*/ 484779 h 969560"/>
              <a:gd name="connsiteX1" fmla="*/ 0 w 4508453"/>
              <a:gd name="connsiteY1" fmla="*/ 484780 h 969560"/>
              <a:gd name="connsiteX2" fmla="*/ 0 w 4508453"/>
              <a:gd name="connsiteY2" fmla="*/ 484780 h 969560"/>
              <a:gd name="connsiteX3" fmla="*/ 3969983 w 4508453"/>
              <a:gd name="connsiteY3" fmla="*/ 88141 h 969560"/>
              <a:gd name="connsiteX4" fmla="*/ 4411497 w 4508453"/>
              <a:gd name="connsiteY4" fmla="*/ 489518 h 969560"/>
              <a:gd name="connsiteX5" fmla="*/ 4411496 w 4508453"/>
              <a:gd name="connsiteY5" fmla="*/ 489518 h 969560"/>
              <a:gd name="connsiteX6" fmla="*/ 3969982 w 4508453"/>
              <a:gd name="connsiteY6" fmla="*/ 890894 h 969560"/>
              <a:gd name="connsiteX7" fmla="*/ 1260428 w 4508453"/>
              <a:gd name="connsiteY7" fmla="*/ 890894 h 969560"/>
              <a:gd name="connsiteX8" fmla="*/ 1260428 w 4508453"/>
              <a:gd name="connsiteY8" fmla="*/ 88141 h 969560"/>
              <a:gd name="connsiteX9" fmla="*/ 4023673 w 4508453"/>
              <a:gd name="connsiteY9" fmla="*/ 0 h 969560"/>
              <a:gd name="connsiteX10" fmla="*/ 484780 w 4508453"/>
              <a:gd name="connsiteY10" fmla="*/ 0 h 969560"/>
              <a:gd name="connsiteX11" fmla="*/ 9849 w 4508453"/>
              <a:gd name="connsiteY11" fmla="*/ 387080 h 969560"/>
              <a:gd name="connsiteX12" fmla="*/ 0 w 4508453"/>
              <a:gd name="connsiteY12" fmla="*/ 484780 h 969560"/>
              <a:gd name="connsiteX13" fmla="*/ 9849 w 4508453"/>
              <a:gd name="connsiteY13" fmla="*/ 582479 h 969560"/>
              <a:gd name="connsiteX14" fmla="*/ 484780 w 4508453"/>
              <a:gd name="connsiteY14" fmla="*/ 969559 h 969560"/>
              <a:gd name="connsiteX15" fmla="*/ 4023672 w 4508453"/>
              <a:gd name="connsiteY15" fmla="*/ 969560 h 969560"/>
              <a:gd name="connsiteX16" fmla="*/ 4508452 w 4508453"/>
              <a:gd name="connsiteY16" fmla="*/ 484780 h 969560"/>
              <a:gd name="connsiteX17" fmla="*/ 4508453 w 4508453"/>
              <a:gd name="connsiteY17" fmla="*/ 484780 h 969560"/>
              <a:gd name="connsiteX18" fmla="*/ 4023673 w 4508453"/>
              <a:gd name="connsiteY18" fmla="*/ 0 h 969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08453" h="969560">
                <a:moveTo>
                  <a:pt x="0" y="484779"/>
                </a:moveTo>
                <a:lnTo>
                  <a:pt x="0" y="484780"/>
                </a:lnTo>
                <a:lnTo>
                  <a:pt x="0" y="484780"/>
                </a:lnTo>
                <a:close/>
                <a:moveTo>
                  <a:pt x="3969983" y="88141"/>
                </a:moveTo>
                <a:cubicBezTo>
                  <a:pt x="4213825" y="88141"/>
                  <a:pt x="4411497" y="267843"/>
                  <a:pt x="4411497" y="489518"/>
                </a:cubicBezTo>
                <a:lnTo>
                  <a:pt x="4411496" y="489518"/>
                </a:lnTo>
                <a:cubicBezTo>
                  <a:pt x="4411496" y="711192"/>
                  <a:pt x="4213824" y="890894"/>
                  <a:pt x="3969982" y="890894"/>
                </a:cubicBezTo>
                <a:lnTo>
                  <a:pt x="1260428" y="890894"/>
                </a:lnTo>
                <a:lnTo>
                  <a:pt x="1260428" y="88141"/>
                </a:lnTo>
                <a:close/>
                <a:moveTo>
                  <a:pt x="4023673" y="0"/>
                </a:moveTo>
                <a:lnTo>
                  <a:pt x="484780" y="0"/>
                </a:lnTo>
                <a:cubicBezTo>
                  <a:pt x="250510" y="0"/>
                  <a:pt x="55053" y="166174"/>
                  <a:pt x="9849" y="387080"/>
                </a:cubicBezTo>
                <a:lnTo>
                  <a:pt x="0" y="484780"/>
                </a:lnTo>
                <a:lnTo>
                  <a:pt x="9849" y="582479"/>
                </a:lnTo>
                <a:cubicBezTo>
                  <a:pt x="55053" y="803386"/>
                  <a:pt x="250510" y="969559"/>
                  <a:pt x="484780" y="969559"/>
                </a:cubicBezTo>
                <a:lnTo>
                  <a:pt x="4023672" y="969560"/>
                </a:lnTo>
                <a:cubicBezTo>
                  <a:pt x="4291409" y="969560"/>
                  <a:pt x="4508452" y="752517"/>
                  <a:pt x="4508452" y="484780"/>
                </a:cubicBezTo>
                <a:lnTo>
                  <a:pt x="4508453" y="484780"/>
                </a:lnTo>
                <a:cubicBezTo>
                  <a:pt x="4508453" y="217043"/>
                  <a:pt x="4291410" y="0"/>
                  <a:pt x="4023673" y="0"/>
                </a:cubicBezTo>
                <a:close/>
              </a:path>
            </a:pathLst>
          </a:custGeom>
          <a:solidFill>
            <a:schemeClr val="accent4"/>
          </a:solidFill>
          <a:ln w="25400" cap="flat" cmpd="sng" algn="ctr">
            <a:noFill/>
            <a:prstDash val="solid"/>
          </a:ln>
          <a:effectLst/>
        </p:spPr>
        <p:txBody>
          <a:bodyPr wrap="square" lIns="230416" tIns="0" rIns="0" bIns="0" rtlCol="0" anchor="ctr">
            <a:noAutofit/>
          </a:bodyPr>
          <a:lstStyle/>
          <a:p>
            <a:pPr lvl="0"/>
            <a:r>
              <a:rPr lang="zh-CN" altLang="en-US" sz="17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总结</a:t>
            </a:r>
            <a:endParaRPr lang="en-US" altLang="zh-CN" sz="17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MH_Other_2"/>
          <p:cNvSpPr txBox="1"/>
          <p:nvPr>
            <p:custDataLst>
              <p:tags r:id="rId8"/>
            </p:custDataLst>
          </p:nvPr>
        </p:nvSpPr>
        <p:spPr>
          <a:xfrm flipH="1">
            <a:off x="4581378" y="3793208"/>
            <a:ext cx="601591" cy="437795"/>
          </a:xfrm>
          <a:prstGeom prst="rect">
            <a:avLst/>
          </a:prstGeom>
          <a:noFill/>
          <a:effectLst/>
        </p:spPr>
        <p:txBody>
          <a:bodyPr wrap="square" lIns="0" tIns="0" rIns="0" bIns="0" rtlCol="0" anchor="t" anchorCtr="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a:lnSpc>
                <a:spcPct val="100000"/>
              </a:lnSpc>
              <a:defRPr/>
            </a:pPr>
            <a:r>
              <a:rPr lang="en-US" altLang="zh-CN" sz="2800" dirty="0">
                <a:solidFill>
                  <a:srgbClr val="FFFFFF"/>
                </a:solidFill>
                <a:latin typeface="Arial" panose="020B0604020202020204" pitchFamily="34" charset="0"/>
                <a:cs typeface="Times New Roman" pitchFamily="18" charset="0"/>
                <a:sym typeface="Arial" panose="020B0604020202020204" pitchFamily="34" charset="0"/>
              </a:rPr>
              <a:t>04</a:t>
            </a:r>
            <a:endParaRPr lang="zh-CN" altLang="en-US" sz="2800" dirty="0">
              <a:solidFill>
                <a:srgbClr val="FFFFFF"/>
              </a:solidFill>
              <a:latin typeface="Arial" panose="020B0604020202020204" pitchFamily="34" charset="0"/>
              <a:cs typeface="Times New Roman" pitchFamily="18" charset="0"/>
              <a:sym typeface="Arial" panose="020B0604020202020204" pitchFamily="34" charset="0"/>
            </a:endParaRPr>
          </a:p>
        </p:txBody>
      </p:sp>
      <p:sp>
        <p:nvSpPr>
          <p:cNvPr id="32" name="MH_Others_1"/>
          <p:cNvSpPr txBox="1"/>
          <p:nvPr>
            <p:custDataLst>
              <p:tags r:id="rId9"/>
            </p:custDataLst>
          </p:nvPr>
        </p:nvSpPr>
        <p:spPr>
          <a:xfrm>
            <a:off x="3036440" y="866720"/>
            <a:ext cx="1194506" cy="481674"/>
          </a:xfrm>
          <a:prstGeom prst="rect">
            <a:avLst/>
          </a:prstGeom>
          <a:noFill/>
        </p:spPr>
        <p:txBody>
          <a:bodyPr vert="horz" wrap="square" lIns="0" tIns="0" rIns="0" bIns="0" rtlCol="0" anchor="ctr" anchorCtr="0">
            <a:spAutoFit/>
          </a:bodyPr>
          <a:lstStyle/>
          <a:p>
            <a:pPr algn="ctr"/>
            <a:r>
              <a:rPr lang="zh-CN" altLang="en-US" sz="3100"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33" name="MH_Others_2"/>
          <p:cNvSpPr txBox="1"/>
          <p:nvPr>
            <p:custDataLst>
              <p:tags r:id="rId10"/>
            </p:custDataLst>
          </p:nvPr>
        </p:nvSpPr>
        <p:spPr>
          <a:xfrm>
            <a:off x="4476624" y="866734"/>
            <a:ext cx="2255066" cy="481674"/>
          </a:xfrm>
          <a:prstGeom prst="rect">
            <a:avLst/>
          </a:prstGeom>
          <a:noFill/>
        </p:spPr>
        <p:txBody>
          <a:bodyPr wrap="square" lIns="0" tIns="0" rIns="0" bIns="0">
            <a:spAutoFit/>
          </a:bodyPr>
          <a:lstStyle/>
          <a:p>
            <a:pPr algn="ctr">
              <a:defRPr/>
            </a:pPr>
            <a:r>
              <a:rPr lang="en-US" altLang="zh-CN" sz="3100"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3100"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26661295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525C49A-216C-4D99-ABB0-99DA33E43D77}"/>
              </a:ext>
            </a:extLst>
          </p:cNvPr>
          <p:cNvSpPr>
            <a:spLocks noGrp="1"/>
          </p:cNvSpPr>
          <p:nvPr>
            <p:ph type="body" sz="quarter" idx="13"/>
          </p:nvPr>
        </p:nvSpPr>
        <p:spPr/>
        <p:txBody>
          <a:bodyPr>
            <a:normAutofit fontScale="92500" lnSpcReduction="10000"/>
          </a:bodyPr>
          <a:lstStyle/>
          <a:p>
            <a:r>
              <a:rPr lang="zh-CN" altLang="en-US" dirty="0"/>
              <a:t>隐藏层</a:t>
            </a:r>
          </a:p>
        </p:txBody>
      </p:sp>
      <p:sp>
        <p:nvSpPr>
          <p:cNvPr id="3" name="矩形 2">
            <a:extLst>
              <a:ext uri="{FF2B5EF4-FFF2-40B4-BE49-F238E27FC236}">
                <a16:creationId xmlns:a16="http://schemas.microsoft.com/office/drawing/2014/main" id="{DDE28033-F5B2-456B-954C-957C24B2B14B}"/>
              </a:ext>
            </a:extLst>
          </p:cNvPr>
          <p:cNvSpPr/>
          <p:nvPr/>
        </p:nvSpPr>
        <p:spPr>
          <a:xfrm>
            <a:off x="756370" y="1492424"/>
            <a:ext cx="7128792" cy="2308324"/>
          </a:xfrm>
          <a:prstGeom prst="rect">
            <a:avLst/>
          </a:prstGeom>
        </p:spPr>
        <p:txBody>
          <a:bodyPr wrap="square">
            <a:spAutoFit/>
          </a:bodyPr>
          <a:lstStyle/>
          <a:p>
            <a:pPr marL="285750" indent="-285750">
              <a:buFont typeface="Arial" panose="020B0604020202020204" pitchFamily="34" charset="0"/>
              <a:buChar char="•"/>
            </a:pPr>
            <a:r>
              <a:rPr lang="zh-CN" altLang="en-US" dirty="0">
                <a:solidFill>
                  <a:srgbClr val="000000"/>
                </a:solidFill>
                <a:latin typeface="Helvetica Neue"/>
              </a:rPr>
              <a:t>把一个神经元（感知器）的作用理解成为一种线性划分方式。</a:t>
            </a:r>
          </a:p>
          <a:p>
            <a:pPr marL="285750" indent="-285750">
              <a:buFont typeface="Arial" panose="020B0604020202020204" pitchFamily="34" charset="0"/>
              <a:buChar char="•"/>
            </a:pPr>
            <a:r>
              <a:rPr lang="zh-CN" altLang="en-US" dirty="0">
                <a:solidFill>
                  <a:srgbClr val="000000"/>
                </a:solidFill>
                <a:latin typeface="Helvetica Neue"/>
              </a:rPr>
              <a:t>一个决策边界，一个神经元，就是线性划分；多个神经元，就是多个线性划分，而多个线性划分就是不断在逼近决策边界。所以一个决策边界就是由多个线性划分组成的。</a:t>
            </a:r>
          </a:p>
          <a:p>
            <a:pPr marL="285750" indent="-285750">
              <a:buFont typeface="Arial" panose="020B0604020202020204" pitchFamily="34" charset="0"/>
              <a:buChar char="•"/>
            </a:pPr>
            <a:r>
              <a:rPr lang="zh-CN" altLang="en-US" dirty="0">
                <a:solidFill>
                  <a:srgbClr val="000000"/>
                </a:solidFill>
                <a:latin typeface="Helvetica Neue"/>
              </a:rPr>
              <a:t>如果神经元的个数很少，那么划分结果接近于线性划分，和真实的分类边界相去甚远，造成欠拟合。</a:t>
            </a:r>
            <a:endParaRPr lang="en-US" altLang="zh-CN" dirty="0">
              <a:solidFill>
                <a:srgbClr val="000000"/>
              </a:solidFill>
              <a:latin typeface="Helvetica Neue"/>
            </a:endParaRPr>
          </a:p>
          <a:p>
            <a:pPr marL="285750" indent="-285750">
              <a:buFont typeface="Arial" panose="020B0604020202020204" pitchFamily="34" charset="0"/>
              <a:buChar char="•"/>
            </a:pPr>
            <a:r>
              <a:rPr lang="zh-CN" altLang="en-US" dirty="0">
                <a:solidFill>
                  <a:srgbClr val="000000"/>
                </a:solidFill>
                <a:latin typeface="Helvetica Neue"/>
              </a:rPr>
              <a:t>如果神经元数量过多，会导致有多个线性划分，决策边界变扭曲，造成过拟合</a:t>
            </a:r>
            <a:endParaRPr lang="en-US" altLang="zh-CN" dirty="0">
              <a:solidFill>
                <a:srgbClr val="000000"/>
              </a:solidFill>
              <a:latin typeface="Helvetica Neue"/>
            </a:endParaRPr>
          </a:p>
        </p:txBody>
      </p:sp>
      <p:sp>
        <p:nvSpPr>
          <p:cNvPr id="4" name="矩形 3">
            <a:extLst>
              <a:ext uri="{FF2B5EF4-FFF2-40B4-BE49-F238E27FC236}">
                <a16:creationId xmlns:a16="http://schemas.microsoft.com/office/drawing/2014/main" id="{868A427C-E019-4C09-97AE-5B792712164D}"/>
              </a:ext>
            </a:extLst>
          </p:cNvPr>
          <p:cNvSpPr/>
          <p:nvPr/>
        </p:nvSpPr>
        <p:spPr>
          <a:xfrm>
            <a:off x="180306" y="844352"/>
            <a:ext cx="3903633" cy="369332"/>
          </a:xfrm>
          <a:prstGeom prst="rect">
            <a:avLst/>
          </a:prstGeom>
        </p:spPr>
        <p:txBody>
          <a:bodyPr wrap="none">
            <a:spAutoFit/>
          </a:bodyPr>
          <a:lstStyle/>
          <a:p>
            <a:r>
              <a:rPr lang="zh-CN" altLang="en-US" b="1" dirty="0">
                <a:solidFill>
                  <a:srgbClr val="000000"/>
                </a:solidFill>
                <a:latin typeface="Helvetica Neue"/>
              </a:rPr>
              <a:t>不同的隐藏层大小对分类结果的影响</a:t>
            </a:r>
            <a:endParaRPr lang="zh-CN" altLang="en-US" b="1" i="0" dirty="0">
              <a:solidFill>
                <a:srgbClr val="000000"/>
              </a:solidFill>
              <a:effectLst/>
              <a:latin typeface="Helvetica Neue"/>
            </a:endParaRPr>
          </a:p>
        </p:txBody>
      </p:sp>
    </p:spTree>
    <p:extLst>
      <p:ext uri="{BB962C8B-B14F-4D97-AF65-F5344CB8AC3E}">
        <p14:creationId xmlns:p14="http://schemas.microsoft.com/office/powerpoint/2010/main" val="78000787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525C49A-216C-4D99-ABB0-99DA33E43D77}"/>
              </a:ext>
            </a:extLst>
          </p:cNvPr>
          <p:cNvSpPr>
            <a:spLocks noGrp="1"/>
          </p:cNvSpPr>
          <p:nvPr>
            <p:ph type="body" sz="quarter" idx="13"/>
          </p:nvPr>
        </p:nvSpPr>
        <p:spPr/>
        <p:txBody>
          <a:bodyPr>
            <a:normAutofit fontScale="92500" lnSpcReduction="10000"/>
          </a:bodyPr>
          <a:lstStyle/>
          <a:p>
            <a:r>
              <a:rPr lang="zh-CN" altLang="en-US" dirty="0"/>
              <a:t>隐藏层</a:t>
            </a:r>
          </a:p>
        </p:txBody>
      </p:sp>
      <p:sp>
        <p:nvSpPr>
          <p:cNvPr id="4" name="矩形 3">
            <a:extLst>
              <a:ext uri="{FF2B5EF4-FFF2-40B4-BE49-F238E27FC236}">
                <a16:creationId xmlns:a16="http://schemas.microsoft.com/office/drawing/2014/main" id="{868A427C-E019-4C09-97AE-5B792712164D}"/>
              </a:ext>
            </a:extLst>
          </p:cNvPr>
          <p:cNvSpPr/>
          <p:nvPr/>
        </p:nvSpPr>
        <p:spPr>
          <a:xfrm>
            <a:off x="180306" y="844352"/>
            <a:ext cx="3903633" cy="369332"/>
          </a:xfrm>
          <a:prstGeom prst="rect">
            <a:avLst/>
          </a:prstGeom>
        </p:spPr>
        <p:txBody>
          <a:bodyPr wrap="none">
            <a:spAutoFit/>
          </a:bodyPr>
          <a:lstStyle/>
          <a:p>
            <a:r>
              <a:rPr lang="zh-CN" altLang="en-US" b="1" dirty="0">
                <a:solidFill>
                  <a:srgbClr val="000000"/>
                </a:solidFill>
                <a:latin typeface="Helvetica Neue"/>
              </a:rPr>
              <a:t>不同的隐藏层大小对分类结果的影响</a:t>
            </a:r>
            <a:endParaRPr lang="zh-CN" altLang="en-US" b="1" i="0" dirty="0">
              <a:solidFill>
                <a:srgbClr val="000000"/>
              </a:solidFill>
              <a:effectLst/>
              <a:latin typeface="Helvetica Neue"/>
            </a:endParaRPr>
          </a:p>
        </p:txBody>
      </p:sp>
      <p:pic>
        <p:nvPicPr>
          <p:cNvPr id="5" name="图片 4">
            <a:extLst>
              <a:ext uri="{FF2B5EF4-FFF2-40B4-BE49-F238E27FC236}">
                <a16:creationId xmlns:a16="http://schemas.microsoft.com/office/drawing/2014/main" id="{A72A2DAA-1863-4C13-BE65-52EC6E9AD0B7}"/>
              </a:ext>
            </a:extLst>
          </p:cNvPr>
          <p:cNvPicPr>
            <a:picLocks noChangeAspect="1"/>
          </p:cNvPicPr>
          <p:nvPr/>
        </p:nvPicPr>
        <p:blipFill>
          <a:blip r:embed="rId3"/>
          <a:stretch>
            <a:fillRect/>
          </a:stretch>
        </p:blipFill>
        <p:spPr>
          <a:xfrm>
            <a:off x="1512593" y="1267783"/>
            <a:ext cx="2560970" cy="1946908"/>
          </a:xfrm>
          <a:prstGeom prst="rect">
            <a:avLst/>
          </a:prstGeom>
        </p:spPr>
      </p:pic>
      <p:pic>
        <p:nvPicPr>
          <p:cNvPr id="6" name="图片 5">
            <a:extLst>
              <a:ext uri="{FF2B5EF4-FFF2-40B4-BE49-F238E27FC236}">
                <a16:creationId xmlns:a16="http://schemas.microsoft.com/office/drawing/2014/main" id="{559E845B-3DB7-4AA5-9005-DCBCE762474F}"/>
              </a:ext>
            </a:extLst>
          </p:cNvPr>
          <p:cNvPicPr>
            <a:picLocks noChangeAspect="1"/>
          </p:cNvPicPr>
          <p:nvPr/>
        </p:nvPicPr>
        <p:blipFill>
          <a:blip r:embed="rId4"/>
          <a:stretch>
            <a:fillRect/>
          </a:stretch>
        </p:blipFill>
        <p:spPr>
          <a:xfrm>
            <a:off x="4839138" y="1213684"/>
            <a:ext cx="2664296" cy="2065077"/>
          </a:xfrm>
          <a:prstGeom prst="rect">
            <a:avLst/>
          </a:prstGeom>
        </p:spPr>
      </p:pic>
      <p:pic>
        <p:nvPicPr>
          <p:cNvPr id="7" name="图片 6">
            <a:extLst>
              <a:ext uri="{FF2B5EF4-FFF2-40B4-BE49-F238E27FC236}">
                <a16:creationId xmlns:a16="http://schemas.microsoft.com/office/drawing/2014/main" id="{1407DBF7-E334-4B55-AD45-1340440B8967}"/>
              </a:ext>
            </a:extLst>
          </p:cNvPr>
          <p:cNvPicPr>
            <a:picLocks noChangeAspect="1"/>
          </p:cNvPicPr>
          <p:nvPr/>
        </p:nvPicPr>
        <p:blipFill>
          <a:blip r:embed="rId5"/>
          <a:stretch>
            <a:fillRect/>
          </a:stretch>
        </p:blipFill>
        <p:spPr>
          <a:xfrm>
            <a:off x="1548457" y="3214691"/>
            <a:ext cx="2602251" cy="1930397"/>
          </a:xfrm>
          <a:prstGeom prst="rect">
            <a:avLst/>
          </a:prstGeom>
        </p:spPr>
      </p:pic>
      <p:pic>
        <p:nvPicPr>
          <p:cNvPr id="8" name="图片 7">
            <a:extLst>
              <a:ext uri="{FF2B5EF4-FFF2-40B4-BE49-F238E27FC236}">
                <a16:creationId xmlns:a16="http://schemas.microsoft.com/office/drawing/2014/main" id="{76A0BE63-C972-4670-96DF-17FFD3569251}"/>
              </a:ext>
            </a:extLst>
          </p:cNvPr>
          <p:cNvPicPr>
            <a:picLocks noChangeAspect="1"/>
          </p:cNvPicPr>
          <p:nvPr/>
        </p:nvPicPr>
        <p:blipFill>
          <a:blip r:embed="rId6"/>
          <a:stretch>
            <a:fillRect/>
          </a:stretch>
        </p:blipFill>
        <p:spPr>
          <a:xfrm>
            <a:off x="4854321" y="3278552"/>
            <a:ext cx="2649113" cy="1906595"/>
          </a:xfrm>
          <a:prstGeom prst="rect">
            <a:avLst/>
          </a:prstGeom>
        </p:spPr>
      </p:pic>
    </p:spTree>
    <p:extLst>
      <p:ext uri="{BB962C8B-B14F-4D97-AF65-F5344CB8AC3E}">
        <p14:creationId xmlns:p14="http://schemas.microsoft.com/office/powerpoint/2010/main" val="174399513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8"/>
          <p:cNvSpPr>
            <a:spLocks/>
          </p:cNvSpPr>
          <p:nvPr/>
        </p:nvSpPr>
        <p:spPr bwMode="auto">
          <a:xfrm>
            <a:off x="1434267" y="1278996"/>
            <a:ext cx="2537012" cy="2534761"/>
          </a:xfrm>
          <a:custGeom>
            <a:avLst/>
            <a:gdLst>
              <a:gd name="T0" fmla="*/ 929 w 1857"/>
              <a:gd name="T1" fmla="*/ 0 h 1855"/>
              <a:gd name="T2" fmla="*/ 1857 w 1857"/>
              <a:gd name="T3" fmla="*/ 928 h 1855"/>
              <a:gd name="T4" fmla="*/ 929 w 1857"/>
              <a:gd name="T5" fmla="*/ 1855 h 1855"/>
              <a:gd name="T6" fmla="*/ 0 w 1857"/>
              <a:gd name="T7" fmla="*/ 928 h 1855"/>
              <a:gd name="T8" fmla="*/ 929 w 1857"/>
              <a:gd name="T9" fmla="*/ 0 h 1855"/>
            </a:gdLst>
            <a:ahLst/>
            <a:cxnLst>
              <a:cxn ang="0">
                <a:pos x="T0" y="T1"/>
              </a:cxn>
              <a:cxn ang="0">
                <a:pos x="T2" y="T3"/>
              </a:cxn>
              <a:cxn ang="0">
                <a:pos x="T4" y="T5"/>
              </a:cxn>
              <a:cxn ang="0">
                <a:pos x="T6" y="T7"/>
              </a:cxn>
              <a:cxn ang="0">
                <a:pos x="T8" y="T9"/>
              </a:cxn>
            </a:cxnLst>
            <a:rect l="0" t="0" r="r" b="b"/>
            <a:pathLst>
              <a:path w="1857" h="1855">
                <a:moveTo>
                  <a:pt x="929" y="0"/>
                </a:moveTo>
                <a:lnTo>
                  <a:pt x="1857" y="928"/>
                </a:lnTo>
                <a:lnTo>
                  <a:pt x="929" y="1855"/>
                </a:lnTo>
                <a:lnTo>
                  <a:pt x="0" y="928"/>
                </a:lnTo>
                <a:lnTo>
                  <a:pt x="929" y="0"/>
                </a:lnTo>
                <a:close/>
              </a:path>
            </a:pathLst>
          </a:custGeom>
          <a:solidFill>
            <a:schemeClr val="accent1"/>
          </a:solidFill>
          <a:ln w="0">
            <a:noFill/>
            <a:prstDash val="solid"/>
            <a:round/>
            <a:headEnd/>
            <a:tailEnd/>
          </a:ln>
        </p:spPr>
        <p:txBody>
          <a:bodyPr vert="horz" wrap="square" lIns="91446" tIns="45723" rIns="91446" bIns="45723" numCol="1" anchor="t" anchorCtr="0" compatLnSpc="1">
            <a:prstTxWarp prst="textNoShape">
              <a:avLst/>
            </a:prstTxWarp>
          </a:bodyPr>
          <a:lstStyle/>
          <a:p>
            <a:endParaRPr lang="zh-CN" altLang="en-US"/>
          </a:p>
        </p:txBody>
      </p:sp>
      <p:sp>
        <p:nvSpPr>
          <p:cNvPr id="2050" name="文本框 2"/>
          <p:cNvSpPr txBox="1">
            <a:spLocks noChangeArrowheads="1"/>
          </p:cNvSpPr>
          <p:nvPr>
            <p:custDataLst>
              <p:tags r:id="rId2"/>
            </p:custDataLst>
          </p:nvPr>
        </p:nvSpPr>
        <p:spPr bwMode="auto">
          <a:xfrm>
            <a:off x="2099585" y="1742064"/>
            <a:ext cx="1206376" cy="1116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730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04</a:t>
            </a:r>
            <a:endParaRPr lang="zh-CN" altLang="en-US" sz="730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cxnSp>
        <p:nvCxnSpPr>
          <p:cNvPr id="7" name="直接连接符 6"/>
          <p:cNvCxnSpPr/>
          <p:nvPr>
            <p:custDataLst>
              <p:tags r:id="rId3"/>
            </p:custDataLst>
          </p:nvPr>
        </p:nvCxnSpPr>
        <p:spPr>
          <a:xfrm>
            <a:off x="4413434" y="2572544"/>
            <a:ext cx="2947040" cy="0"/>
          </a:xfrm>
          <a:prstGeom prst="line">
            <a:avLst/>
          </a:prstGeom>
          <a:ln w="12700">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052" name="文本框 11"/>
          <p:cNvSpPr txBox="1">
            <a:spLocks noChangeArrowheads="1"/>
          </p:cNvSpPr>
          <p:nvPr>
            <p:custDataLst>
              <p:tags r:id="rId4"/>
            </p:custDataLst>
          </p:nvPr>
        </p:nvSpPr>
        <p:spPr bwMode="auto">
          <a:xfrm>
            <a:off x="1469949" y="2752040"/>
            <a:ext cx="2465648" cy="307777"/>
          </a:xfrm>
          <a:prstGeom prst="rect">
            <a:avLst/>
          </a:prstGeom>
          <a:noFill/>
          <a:ln>
            <a:noFill/>
          </a:ln>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PART</a:t>
            </a:r>
            <a:endParaRPr lang="zh-CN" altLang="en-US" sz="200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8" name="矩形 7"/>
          <p:cNvSpPr/>
          <p:nvPr/>
        </p:nvSpPr>
        <p:spPr>
          <a:xfrm>
            <a:off x="4297834" y="1930823"/>
            <a:ext cx="3178239" cy="615553"/>
          </a:xfrm>
          <a:prstGeom prst="rect">
            <a:avLst/>
          </a:prstGeom>
        </p:spPr>
        <p:txBody>
          <a:bodyPr wrap="square" lIns="0" tIns="0" rIns="0" bIns="0">
            <a:spAutoFit/>
          </a:bodyPr>
          <a:lstStyle/>
          <a:p>
            <a:pPr lvl="0" algn="ctr">
              <a:buNone/>
            </a:pPr>
            <a:r>
              <a:rPr lang="zh-CN" altLang="en-US" sz="4000" b="1" dirty="0">
                <a:solidFill>
                  <a:schemeClr val="bg1">
                    <a:lumMod val="50000"/>
                  </a:schemeClr>
                </a:solidFill>
                <a:latin typeface="微软雅黑" pitchFamily="34" charset="-122"/>
                <a:ea typeface="微软雅黑" pitchFamily="34" charset="-122"/>
              </a:rPr>
              <a:t>总结</a:t>
            </a:r>
            <a:endParaRPr lang="zh-CN" altLang="zh-CN" sz="4000" b="1" dirty="0">
              <a:solidFill>
                <a:schemeClr val="bg1">
                  <a:lumMod val="50000"/>
                </a:schemeClr>
              </a:solidFill>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328319314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B6C4F09-16A6-4E9A-9148-C71DED53E1AA}"/>
              </a:ext>
            </a:extLst>
          </p:cNvPr>
          <p:cNvSpPr>
            <a:spLocks noGrp="1"/>
          </p:cNvSpPr>
          <p:nvPr>
            <p:ph type="body" sz="quarter" idx="13"/>
          </p:nvPr>
        </p:nvSpPr>
        <p:spPr/>
        <p:txBody>
          <a:bodyPr>
            <a:normAutofit fontScale="92500" lnSpcReduction="10000"/>
          </a:bodyPr>
          <a:lstStyle/>
          <a:p>
            <a:r>
              <a:rPr lang="zh-CN" altLang="en-US" dirty="0"/>
              <a:t>总结</a:t>
            </a:r>
          </a:p>
        </p:txBody>
      </p:sp>
      <p:sp>
        <p:nvSpPr>
          <p:cNvPr id="3" name="矩形 2">
            <a:extLst>
              <a:ext uri="{FF2B5EF4-FFF2-40B4-BE49-F238E27FC236}">
                <a16:creationId xmlns:a16="http://schemas.microsoft.com/office/drawing/2014/main" id="{245AF318-837D-4DD5-9B9C-35AD04F3E0B8}"/>
              </a:ext>
            </a:extLst>
          </p:cNvPr>
          <p:cNvSpPr/>
          <p:nvPr/>
        </p:nvSpPr>
        <p:spPr>
          <a:xfrm>
            <a:off x="1080406" y="1132384"/>
            <a:ext cx="6984776" cy="3107261"/>
          </a:xfrm>
          <a:prstGeom prst="rect">
            <a:avLst/>
          </a:prstGeom>
        </p:spPr>
        <p:txBody>
          <a:bodyPr wrap="square">
            <a:spAutoFit/>
          </a:bodyPr>
          <a:lstStyle/>
          <a:p>
            <a:pPr marL="285750" indent="-285750">
              <a:lnSpc>
                <a:spcPct val="150000"/>
              </a:lnSpc>
              <a:spcAft>
                <a:spcPts val="1200"/>
              </a:spcAft>
              <a:buFont typeface="Arial" panose="020B0604020202020204" pitchFamily="34" charset="0"/>
              <a:buChar char="•"/>
            </a:pPr>
            <a:r>
              <a:rPr lang="zh-CN" altLang="en-US" dirty="0">
                <a:solidFill>
                  <a:srgbClr val="000000"/>
                </a:solidFill>
                <a:latin typeface="Helvetica Neue"/>
              </a:rPr>
              <a:t>本次课程我们针对非线性可分的数据，将简单的逻辑回归模型进行改进，通过增添隐藏层的方法搭建了一个简单的全连接神经网络，实现了对</a:t>
            </a:r>
            <a:r>
              <a:rPr lang="en-US" altLang="zh-CN" dirty="0">
                <a:solidFill>
                  <a:srgbClr val="000000"/>
                </a:solidFill>
                <a:latin typeface="Helvetica Neue"/>
              </a:rPr>
              <a:t>"</a:t>
            </a:r>
            <a:r>
              <a:rPr lang="zh-CN" altLang="en-US" dirty="0">
                <a:solidFill>
                  <a:srgbClr val="000000"/>
                </a:solidFill>
                <a:latin typeface="Helvetica Neue"/>
              </a:rPr>
              <a:t>花瓣</a:t>
            </a:r>
            <a:r>
              <a:rPr lang="en-US" altLang="zh-CN" dirty="0">
                <a:solidFill>
                  <a:srgbClr val="000000"/>
                </a:solidFill>
                <a:latin typeface="Helvetica Neue"/>
              </a:rPr>
              <a:t>"</a:t>
            </a:r>
            <a:r>
              <a:rPr lang="zh-CN" altLang="en-US" dirty="0">
                <a:solidFill>
                  <a:srgbClr val="000000"/>
                </a:solidFill>
                <a:latin typeface="Helvetica Neue"/>
              </a:rPr>
              <a:t>数据集的非线性分类。</a:t>
            </a:r>
            <a:endParaRPr lang="en-US" altLang="zh-CN" dirty="0">
              <a:solidFill>
                <a:srgbClr val="000000"/>
              </a:solidFill>
              <a:latin typeface="Helvetica Neue"/>
            </a:endParaRPr>
          </a:p>
          <a:p>
            <a:pPr marL="285750" indent="-285750">
              <a:lnSpc>
                <a:spcPct val="150000"/>
              </a:lnSpc>
              <a:spcAft>
                <a:spcPts val="1200"/>
              </a:spcAft>
              <a:buFont typeface="Arial" panose="020B0604020202020204" pitchFamily="34" charset="0"/>
              <a:buChar char="•"/>
            </a:pPr>
            <a:r>
              <a:rPr lang="zh-CN" altLang="en-US" dirty="0">
                <a:solidFill>
                  <a:srgbClr val="000000"/>
                </a:solidFill>
                <a:latin typeface="Helvetica Neue"/>
              </a:rPr>
              <a:t>在本课程中，我们学习了全连接神经网络的含义及其计算方法，学习使用</a:t>
            </a:r>
            <a:r>
              <a:rPr lang="en-US" altLang="zh-CN" dirty="0" err="1">
                <a:solidFill>
                  <a:srgbClr val="000000"/>
                </a:solidFill>
                <a:latin typeface="Helvetica Neue"/>
              </a:rPr>
              <a:t>pytorch</a:t>
            </a:r>
            <a:r>
              <a:rPr lang="zh-CN" altLang="en-US" dirty="0">
                <a:solidFill>
                  <a:srgbClr val="000000"/>
                </a:solidFill>
                <a:latin typeface="Helvetica Neue"/>
              </a:rPr>
              <a:t>深度学习框架帮助构建模型，分析隐藏层对于神经网络分类的作用，最后观察了数据集的两种常见现象</a:t>
            </a:r>
            <a:r>
              <a:rPr lang="en-US" altLang="zh-CN" dirty="0">
                <a:solidFill>
                  <a:srgbClr val="000000"/>
                </a:solidFill>
                <a:latin typeface="Helvetica Neue"/>
              </a:rPr>
              <a:t>——</a:t>
            </a:r>
            <a:r>
              <a:rPr lang="zh-CN" altLang="en-US" dirty="0">
                <a:solidFill>
                  <a:srgbClr val="000000"/>
                </a:solidFill>
                <a:latin typeface="Helvetica Neue"/>
              </a:rPr>
              <a:t>欠拟合和过拟合的情况。</a:t>
            </a:r>
            <a:endParaRPr lang="zh-CN" altLang="en-US" dirty="0"/>
          </a:p>
        </p:txBody>
      </p:sp>
    </p:spTree>
    <p:extLst>
      <p:ext uri="{BB962C8B-B14F-4D97-AF65-F5344CB8AC3E}">
        <p14:creationId xmlns:p14="http://schemas.microsoft.com/office/powerpoint/2010/main" val="104867896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原创设计师QQ598969553      _5"/>
          <p:cNvSpPr>
            <a:spLocks noChangeArrowheads="1"/>
          </p:cNvSpPr>
          <p:nvPr/>
        </p:nvSpPr>
        <p:spPr bwMode="auto">
          <a:xfrm>
            <a:off x="3546872" y="2264767"/>
            <a:ext cx="2051844"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zh-CN" altLang="en-US" sz="4000" dirty="0">
                <a:solidFill>
                  <a:schemeClr val="tx1">
                    <a:lumMod val="65000"/>
                    <a:lumOff val="35000"/>
                  </a:schemeClr>
                </a:solidFill>
                <a:latin typeface="Impact" pitchFamily="34" charset="0"/>
                <a:ea typeface="微软雅黑" pitchFamily="34" charset="-122"/>
                <a:cs typeface="宋体" pitchFamily="2" charset="-122"/>
              </a:rPr>
              <a:t>谢谢观看</a:t>
            </a:r>
            <a:endParaRPr lang="en-US" altLang="zh-CN" sz="4000" dirty="0">
              <a:solidFill>
                <a:schemeClr val="tx1">
                  <a:lumMod val="65000"/>
                  <a:lumOff val="35000"/>
                </a:schemeClr>
              </a:solidFill>
              <a:latin typeface="Impact" pitchFamily="34" charset="0"/>
              <a:ea typeface="微软雅黑" pitchFamily="34" charset="-122"/>
              <a:cs typeface="宋体" pitchFamily="2" charset="-122"/>
            </a:endParaRPr>
          </a:p>
        </p:txBody>
      </p:sp>
    </p:spTree>
    <p:extLst>
      <p:ext uri="{BB962C8B-B14F-4D97-AF65-F5344CB8AC3E}">
        <p14:creationId xmlns:p14="http://schemas.microsoft.com/office/powerpoint/2010/main" val="126661295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8"/>
          <p:cNvSpPr>
            <a:spLocks/>
          </p:cNvSpPr>
          <p:nvPr/>
        </p:nvSpPr>
        <p:spPr bwMode="auto">
          <a:xfrm>
            <a:off x="1434267" y="1278996"/>
            <a:ext cx="2537012" cy="2534761"/>
          </a:xfrm>
          <a:custGeom>
            <a:avLst/>
            <a:gdLst>
              <a:gd name="T0" fmla="*/ 929 w 1857"/>
              <a:gd name="T1" fmla="*/ 0 h 1855"/>
              <a:gd name="T2" fmla="*/ 1857 w 1857"/>
              <a:gd name="T3" fmla="*/ 928 h 1855"/>
              <a:gd name="T4" fmla="*/ 929 w 1857"/>
              <a:gd name="T5" fmla="*/ 1855 h 1855"/>
              <a:gd name="T6" fmla="*/ 0 w 1857"/>
              <a:gd name="T7" fmla="*/ 928 h 1855"/>
              <a:gd name="T8" fmla="*/ 929 w 1857"/>
              <a:gd name="T9" fmla="*/ 0 h 1855"/>
            </a:gdLst>
            <a:ahLst/>
            <a:cxnLst>
              <a:cxn ang="0">
                <a:pos x="T0" y="T1"/>
              </a:cxn>
              <a:cxn ang="0">
                <a:pos x="T2" y="T3"/>
              </a:cxn>
              <a:cxn ang="0">
                <a:pos x="T4" y="T5"/>
              </a:cxn>
              <a:cxn ang="0">
                <a:pos x="T6" y="T7"/>
              </a:cxn>
              <a:cxn ang="0">
                <a:pos x="T8" y="T9"/>
              </a:cxn>
            </a:cxnLst>
            <a:rect l="0" t="0" r="r" b="b"/>
            <a:pathLst>
              <a:path w="1857" h="1855">
                <a:moveTo>
                  <a:pt x="929" y="0"/>
                </a:moveTo>
                <a:lnTo>
                  <a:pt x="1857" y="928"/>
                </a:lnTo>
                <a:lnTo>
                  <a:pt x="929" y="1855"/>
                </a:lnTo>
                <a:lnTo>
                  <a:pt x="0" y="928"/>
                </a:lnTo>
                <a:lnTo>
                  <a:pt x="929" y="0"/>
                </a:lnTo>
                <a:close/>
              </a:path>
            </a:pathLst>
          </a:custGeom>
          <a:solidFill>
            <a:schemeClr val="accent1"/>
          </a:solidFill>
          <a:ln w="0">
            <a:noFill/>
            <a:prstDash val="solid"/>
            <a:round/>
            <a:headEnd/>
            <a:tailEnd/>
          </a:ln>
        </p:spPr>
        <p:txBody>
          <a:bodyPr vert="horz" wrap="square" lIns="91446" tIns="45723" rIns="91446" bIns="45723" numCol="1" anchor="t" anchorCtr="0" compatLnSpc="1">
            <a:prstTxWarp prst="textNoShape">
              <a:avLst/>
            </a:prstTxWarp>
          </a:bodyPr>
          <a:lstStyle/>
          <a:p>
            <a:endParaRPr lang="zh-CN" altLang="en-US"/>
          </a:p>
        </p:txBody>
      </p:sp>
      <p:sp>
        <p:nvSpPr>
          <p:cNvPr id="15" name="文本框 2"/>
          <p:cNvSpPr txBox="1">
            <a:spLocks noChangeArrowheads="1"/>
          </p:cNvSpPr>
          <p:nvPr>
            <p:custDataLst>
              <p:tags r:id="rId1"/>
            </p:custDataLst>
          </p:nvPr>
        </p:nvSpPr>
        <p:spPr bwMode="auto">
          <a:xfrm>
            <a:off x="2099585" y="1742064"/>
            <a:ext cx="1206376" cy="1116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730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01</a:t>
            </a:r>
            <a:endParaRPr lang="zh-CN" altLang="en-US" sz="730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cxnSp>
        <p:nvCxnSpPr>
          <p:cNvPr id="16" name="直接连接符 15"/>
          <p:cNvCxnSpPr/>
          <p:nvPr>
            <p:custDataLst>
              <p:tags r:id="rId2"/>
            </p:custDataLst>
          </p:nvPr>
        </p:nvCxnSpPr>
        <p:spPr>
          <a:xfrm>
            <a:off x="4413434" y="2572544"/>
            <a:ext cx="2947040" cy="0"/>
          </a:xfrm>
          <a:prstGeom prst="line">
            <a:avLst/>
          </a:prstGeom>
          <a:ln w="12700">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7" name="文本框 11"/>
          <p:cNvSpPr txBox="1">
            <a:spLocks noChangeArrowheads="1"/>
          </p:cNvSpPr>
          <p:nvPr>
            <p:custDataLst>
              <p:tags r:id="rId3"/>
            </p:custDataLst>
          </p:nvPr>
        </p:nvSpPr>
        <p:spPr bwMode="auto">
          <a:xfrm>
            <a:off x="1469949" y="2758634"/>
            <a:ext cx="2465648" cy="307777"/>
          </a:xfrm>
          <a:prstGeom prst="rect">
            <a:avLst/>
          </a:prstGeom>
          <a:noFill/>
          <a:ln>
            <a:noFill/>
          </a:ln>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 </a:t>
            </a:r>
            <a:r>
              <a:rPr lang="en-US" altLang="zh-CN" sz="200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PART</a:t>
            </a:r>
            <a:endParaRPr lang="zh-CN" altLang="en-US" sz="200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8" name="矩形 17"/>
          <p:cNvSpPr/>
          <p:nvPr/>
        </p:nvSpPr>
        <p:spPr>
          <a:xfrm>
            <a:off x="4413434" y="1955231"/>
            <a:ext cx="3178239" cy="615553"/>
          </a:xfrm>
          <a:prstGeom prst="rect">
            <a:avLst/>
          </a:prstGeom>
        </p:spPr>
        <p:txBody>
          <a:bodyPr wrap="square" lIns="0" tIns="0" rIns="0" bIns="0">
            <a:spAutoFit/>
          </a:bodyPr>
          <a:lstStyle/>
          <a:p>
            <a:pPr lvl="0" algn="ctr">
              <a:buNone/>
            </a:pPr>
            <a:r>
              <a:rPr lang="zh-CN" altLang="en-US" sz="4000" b="1" dirty="0">
                <a:solidFill>
                  <a:schemeClr val="bg1">
                    <a:lumMod val="50000"/>
                  </a:schemeClr>
                </a:solidFill>
                <a:latin typeface="微软雅黑" pitchFamily="34" charset="-122"/>
                <a:ea typeface="微软雅黑" pitchFamily="34" charset="-122"/>
              </a:rPr>
              <a:t>背景</a:t>
            </a:r>
            <a:endParaRPr lang="en-US" altLang="zh-CN" sz="4000" b="1"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26661295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3E46085-8169-40FA-9386-FA1232AAA409}"/>
              </a:ext>
            </a:extLst>
          </p:cNvPr>
          <p:cNvSpPr>
            <a:spLocks noGrp="1"/>
          </p:cNvSpPr>
          <p:nvPr>
            <p:ph type="body" sz="quarter" idx="13"/>
          </p:nvPr>
        </p:nvSpPr>
        <p:spPr/>
        <p:txBody>
          <a:bodyPr>
            <a:normAutofit fontScale="92500" lnSpcReduction="10000"/>
          </a:bodyPr>
          <a:lstStyle/>
          <a:p>
            <a:r>
              <a:rPr lang="zh-CN" altLang="en-US" dirty="0"/>
              <a:t>二分类</a:t>
            </a:r>
          </a:p>
        </p:txBody>
      </p:sp>
      <p:pic>
        <p:nvPicPr>
          <p:cNvPr id="4" name="图片 3">
            <a:extLst>
              <a:ext uri="{FF2B5EF4-FFF2-40B4-BE49-F238E27FC236}">
                <a16:creationId xmlns:a16="http://schemas.microsoft.com/office/drawing/2014/main" id="{1FE43D59-E2E8-482C-8816-4EF72234545C}"/>
              </a:ext>
            </a:extLst>
          </p:cNvPr>
          <p:cNvPicPr>
            <a:picLocks noChangeAspect="1"/>
          </p:cNvPicPr>
          <p:nvPr/>
        </p:nvPicPr>
        <p:blipFill>
          <a:blip r:embed="rId3"/>
          <a:stretch>
            <a:fillRect/>
          </a:stretch>
        </p:blipFill>
        <p:spPr>
          <a:xfrm>
            <a:off x="1101504" y="465931"/>
            <a:ext cx="7795936" cy="4671465"/>
          </a:xfrm>
          <a:prstGeom prst="rect">
            <a:avLst/>
          </a:prstGeom>
        </p:spPr>
      </p:pic>
      <p:sp>
        <p:nvSpPr>
          <p:cNvPr id="8" name="文本框 7">
            <a:extLst>
              <a:ext uri="{FF2B5EF4-FFF2-40B4-BE49-F238E27FC236}">
                <a16:creationId xmlns:a16="http://schemas.microsoft.com/office/drawing/2014/main" id="{0EE43B69-3AC9-421F-983E-34F3436CF891}"/>
              </a:ext>
            </a:extLst>
          </p:cNvPr>
          <p:cNvSpPr txBox="1"/>
          <p:nvPr/>
        </p:nvSpPr>
        <p:spPr>
          <a:xfrm>
            <a:off x="4103203" y="509346"/>
            <a:ext cx="4179349" cy="646331"/>
          </a:xfrm>
          <a:prstGeom prst="rect">
            <a:avLst/>
          </a:prstGeom>
          <a:noFill/>
        </p:spPr>
        <p:txBody>
          <a:bodyPr wrap="none" rtlCol="0">
            <a:spAutoFit/>
          </a:bodyPr>
          <a:lstStyle/>
          <a:p>
            <a:r>
              <a:rPr lang="zh-CN" altLang="en-US" dirty="0"/>
              <a:t>简单逻辑回归取得稍大于随机预测结果</a:t>
            </a:r>
            <a:endParaRPr lang="en-US" altLang="zh-CN" dirty="0"/>
          </a:p>
          <a:p>
            <a:r>
              <a:rPr lang="zh-CN" altLang="en-US" dirty="0"/>
              <a:t>能否更加准确？提高正确率？</a:t>
            </a:r>
          </a:p>
        </p:txBody>
      </p:sp>
      <p:sp>
        <p:nvSpPr>
          <p:cNvPr id="10" name="椭圆 9">
            <a:extLst>
              <a:ext uri="{FF2B5EF4-FFF2-40B4-BE49-F238E27FC236}">
                <a16:creationId xmlns:a16="http://schemas.microsoft.com/office/drawing/2014/main" id="{F80DAA84-C0CC-4BE6-AA66-71BBD87B92A0}"/>
              </a:ext>
            </a:extLst>
          </p:cNvPr>
          <p:cNvSpPr/>
          <p:nvPr/>
        </p:nvSpPr>
        <p:spPr>
          <a:xfrm>
            <a:off x="7885162" y="2140496"/>
            <a:ext cx="1099192" cy="7511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https://pics2.baidu.com/feed/cefc1e178a82b901a9220055e97239733b12efca.png?token=a56c8d3115c97c252128f4e0a80f1057&amp;s=39843C7A49436E4D4C51F4DA0000E0B1">
            <a:extLst>
              <a:ext uri="{FF2B5EF4-FFF2-40B4-BE49-F238E27FC236}">
                <a16:creationId xmlns:a16="http://schemas.microsoft.com/office/drawing/2014/main" id="{928865C9-C544-4724-BAB0-D472E5D8BCD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52914" y="4084712"/>
            <a:ext cx="1465251" cy="92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03256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77236AF-1656-4F04-A743-1F27EE5F82B3}"/>
              </a:ext>
            </a:extLst>
          </p:cNvPr>
          <p:cNvSpPr>
            <a:spLocks noGrp="1"/>
          </p:cNvSpPr>
          <p:nvPr>
            <p:ph type="body" sz="quarter" idx="13"/>
          </p:nvPr>
        </p:nvSpPr>
        <p:spPr/>
        <p:txBody>
          <a:bodyPr>
            <a:normAutofit fontScale="92500" lnSpcReduction="10000"/>
          </a:bodyPr>
          <a:lstStyle/>
          <a:p>
            <a:r>
              <a:rPr lang="zh-CN" altLang="en-US" dirty="0"/>
              <a:t>花瓣数据集</a:t>
            </a:r>
          </a:p>
        </p:txBody>
      </p:sp>
      <p:pic>
        <p:nvPicPr>
          <p:cNvPr id="3" name="图片 2">
            <a:extLst>
              <a:ext uri="{FF2B5EF4-FFF2-40B4-BE49-F238E27FC236}">
                <a16:creationId xmlns:a16="http://schemas.microsoft.com/office/drawing/2014/main" id="{7B3F7B85-155E-4735-82BA-302087F10091}"/>
              </a:ext>
            </a:extLst>
          </p:cNvPr>
          <p:cNvPicPr>
            <a:picLocks noChangeAspect="1"/>
          </p:cNvPicPr>
          <p:nvPr/>
        </p:nvPicPr>
        <p:blipFill>
          <a:blip r:embed="rId2"/>
          <a:stretch>
            <a:fillRect/>
          </a:stretch>
        </p:blipFill>
        <p:spPr>
          <a:xfrm>
            <a:off x="274765" y="1364669"/>
            <a:ext cx="3665538" cy="2415749"/>
          </a:xfrm>
          <a:prstGeom prst="rect">
            <a:avLst/>
          </a:prstGeom>
        </p:spPr>
      </p:pic>
      <p:sp>
        <p:nvSpPr>
          <p:cNvPr id="4" name="文本框 3">
            <a:extLst>
              <a:ext uri="{FF2B5EF4-FFF2-40B4-BE49-F238E27FC236}">
                <a16:creationId xmlns:a16="http://schemas.microsoft.com/office/drawing/2014/main" id="{EB20A9C6-8AB8-4A06-8BAC-692C0D33D34C}"/>
              </a:ext>
            </a:extLst>
          </p:cNvPr>
          <p:cNvSpPr txBox="1"/>
          <p:nvPr/>
        </p:nvSpPr>
        <p:spPr>
          <a:xfrm>
            <a:off x="4284762" y="1364669"/>
            <a:ext cx="4392488" cy="2308324"/>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数据集概览：</a:t>
            </a:r>
            <a:endParaRPr lang="en-US" altLang="zh-CN" dirty="0"/>
          </a:p>
          <a:p>
            <a:pPr marL="740749" lvl="1" indent="-285750">
              <a:buFont typeface="Arial" panose="020B0604020202020204" pitchFamily="34" charset="0"/>
              <a:buChar char="•"/>
            </a:pPr>
            <a:r>
              <a:rPr lang="en-US" altLang="zh-CN" dirty="0"/>
              <a:t>400</a:t>
            </a:r>
            <a:r>
              <a:rPr lang="zh-CN" altLang="en-US" dirty="0"/>
              <a:t>个红色或蓝色点的构成，形如花朵</a:t>
            </a:r>
            <a:endParaRPr lang="en-US" altLang="zh-CN" dirty="0"/>
          </a:p>
          <a:p>
            <a:pPr marL="740749" lvl="1" indent="-285750">
              <a:buFont typeface="Arial" panose="020B0604020202020204" pitchFamily="34" charset="0"/>
              <a:buChar char="•"/>
            </a:pPr>
            <a:r>
              <a:rPr lang="en-US" altLang="zh-CN" dirty="0"/>
              <a:t>4</a:t>
            </a:r>
            <a:r>
              <a:rPr lang="zh-CN" altLang="en-US" dirty="0"/>
              <a:t>片蓝色“花瓣”，</a:t>
            </a:r>
            <a:r>
              <a:rPr lang="en-US" altLang="zh-CN" dirty="0"/>
              <a:t>4</a:t>
            </a:r>
            <a:r>
              <a:rPr lang="zh-CN" altLang="en-US" dirty="0"/>
              <a:t>片红色“花瓣”</a:t>
            </a:r>
            <a:endParaRPr lang="en-US" altLang="zh-CN" dirty="0"/>
          </a:p>
          <a:p>
            <a:pPr marL="285750" indent="-285750">
              <a:buFont typeface="Arial" panose="020B0604020202020204" pitchFamily="34" charset="0"/>
              <a:buChar char="•"/>
            </a:pPr>
            <a:r>
              <a:rPr lang="zh-CN" altLang="en-US" dirty="0"/>
              <a:t>样本数据组成：</a:t>
            </a:r>
            <a:endParaRPr lang="en-US" altLang="zh-CN" dirty="0"/>
          </a:p>
          <a:p>
            <a:pPr marL="740749" lvl="1" indent="-285750">
              <a:buFont typeface="Arial" panose="020B0604020202020204" pitchFamily="34" charset="0"/>
              <a:buChar char="•"/>
            </a:pPr>
            <a:r>
              <a:rPr lang="zh-CN" altLang="en-US" dirty="0"/>
              <a:t>样本特征：点在图像上的位置（</a:t>
            </a:r>
            <a:r>
              <a:rPr lang="en-US" altLang="zh-CN" dirty="0"/>
              <a:t>x</a:t>
            </a:r>
            <a:r>
              <a:rPr lang="en-US" altLang="zh-CN" baseline="-25000" dirty="0"/>
              <a:t>1</a:t>
            </a:r>
            <a:r>
              <a:rPr lang="zh-CN" altLang="en-US" dirty="0"/>
              <a:t>，</a:t>
            </a:r>
            <a:r>
              <a:rPr lang="en-US" altLang="zh-CN" dirty="0"/>
              <a:t>x</a:t>
            </a:r>
            <a:r>
              <a:rPr lang="en-US" altLang="zh-CN" baseline="-25000" dirty="0"/>
              <a:t>2</a:t>
            </a:r>
            <a:r>
              <a:rPr lang="zh-CN" altLang="en-US" dirty="0"/>
              <a:t>）</a:t>
            </a:r>
            <a:endParaRPr lang="en-US" altLang="zh-CN" dirty="0"/>
          </a:p>
          <a:p>
            <a:pPr marL="740749" lvl="1" indent="-285750">
              <a:buFont typeface="Arial" panose="020B0604020202020204" pitchFamily="34" charset="0"/>
              <a:buChar char="•"/>
            </a:pPr>
            <a:r>
              <a:rPr lang="zh-CN" altLang="en-US" dirty="0"/>
              <a:t>样本标签：红色（</a:t>
            </a:r>
            <a:r>
              <a:rPr lang="en-US" altLang="zh-CN" dirty="0"/>
              <a:t>0</a:t>
            </a:r>
            <a:r>
              <a:rPr lang="zh-CN" altLang="en-US" dirty="0"/>
              <a:t>），蓝色（</a:t>
            </a:r>
            <a:r>
              <a:rPr lang="en-US" altLang="zh-CN" dirty="0"/>
              <a:t>1</a:t>
            </a:r>
            <a:r>
              <a:rPr lang="zh-CN" altLang="en-US" dirty="0"/>
              <a:t>）</a:t>
            </a:r>
          </a:p>
        </p:txBody>
      </p:sp>
    </p:spTree>
    <p:extLst>
      <p:ext uri="{BB962C8B-B14F-4D97-AF65-F5344CB8AC3E}">
        <p14:creationId xmlns:p14="http://schemas.microsoft.com/office/powerpoint/2010/main" val="61764317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359EE29-2EB5-4AAE-B395-41023E51F0E6}"/>
              </a:ext>
            </a:extLst>
          </p:cNvPr>
          <p:cNvSpPr>
            <a:spLocks noGrp="1"/>
          </p:cNvSpPr>
          <p:nvPr>
            <p:ph type="body" sz="quarter" idx="13"/>
          </p:nvPr>
        </p:nvSpPr>
        <p:spPr>
          <a:xfrm>
            <a:off x="252314" y="309586"/>
            <a:ext cx="3177636" cy="318742"/>
          </a:xfrm>
        </p:spPr>
        <p:txBody>
          <a:bodyPr>
            <a:normAutofit fontScale="92500" lnSpcReduction="10000"/>
          </a:bodyPr>
          <a:lstStyle/>
          <a:p>
            <a:r>
              <a:rPr lang="zh-CN" altLang="en-US" dirty="0"/>
              <a:t>花瓣数据集的非线性分类</a:t>
            </a:r>
          </a:p>
        </p:txBody>
      </p:sp>
      <p:pic>
        <p:nvPicPr>
          <p:cNvPr id="3" name="图片 2">
            <a:extLst>
              <a:ext uri="{FF2B5EF4-FFF2-40B4-BE49-F238E27FC236}">
                <a16:creationId xmlns:a16="http://schemas.microsoft.com/office/drawing/2014/main" id="{2D8C6BA5-EA4C-4FDD-80F5-7E605DDC2488}"/>
              </a:ext>
            </a:extLst>
          </p:cNvPr>
          <p:cNvPicPr>
            <a:picLocks noChangeAspect="1"/>
          </p:cNvPicPr>
          <p:nvPr/>
        </p:nvPicPr>
        <p:blipFill>
          <a:blip r:embed="rId3"/>
          <a:stretch>
            <a:fillRect/>
          </a:stretch>
        </p:blipFill>
        <p:spPr>
          <a:xfrm>
            <a:off x="0" y="851125"/>
            <a:ext cx="3353091" cy="2171888"/>
          </a:xfrm>
          <a:prstGeom prst="rect">
            <a:avLst/>
          </a:prstGeom>
        </p:spPr>
      </p:pic>
      <p:pic>
        <p:nvPicPr>
          <p:cNvPr id="4" name="图片 3">
            <a:extLst>
              <a:ext uri="{FF2B5EF4-FFF2-40B4-BE49-F238E27FC236}">
                <a16:creationId xmlns:a16="http://schemas.microsoft.com/office/drawing/2014/main" id="{39012467-BBCE-4126-85A5-8876E4E3B96D}"/>
              </a:ext>
            </a:extLst>
          </p:cNvPr>
          <p:cNvPicPr>
            <a:picLocks noChangeAspect="1"/>
          </p:cNvPicPr>
          <p:nvPr/>
        </p:nvPicPr>
        <p:blipFill>
          <a:blip r:embed="rId4"/>
          <a:stretch>
            <a:fillRect/>
          </a:stretch>
        </p:blipFill>
        <p:spPr>
          <a:xfrm>
            <a:off x="48912" y="917410"/>
            <a:ext cx="3172506" cy="2171887"/>
          </a:xfrm>
          <a:prstGeom prst="rect">
            <a:avLst/>
          </a:prstGeom>
        </p:spPr>
      </p:pic>
      <p:pic>
        <p:nvPicPr>
          <p:cNvPr id="8" name="图片 7">
            <a:extLst>
              <a:ext uri="{FF2B5EF4-FFF2-40B4-BE49-F238E27FC236}">
                <a16:creationId xmlns:a16="http://schemas.microsoft.com/office/drawing/2014/main" id="{AF267409-6A55-4417-8F6B-47F82B6C8DC8}"/>
              </a:ext>
            </a:extLst>
          </p:cNvPr>
          <p:cNvPicPr>
            <a:picLocks noChangeAspect="1"/>
          </p:cNvPicPr>
          <p:nvPr/>
        </p:nvPicPr>
        <p:blipFill>
          <a:blip r:embed="rId5"/>
          <a:stretch>
            <a:fillRect/>
          </a:stretch>
        </p:blipFill>
        <p:spPr>
          <a:xfrm>
            <a:off x="5727243" y="898357"/>
            <a:ext cx="3299746" cy="2209992"/>
          </a:xfrm>
          <a:prstGeom prst="rect">
            <a:avLst/>
          </a:prstGeom>
        </p:spPr>
      </p:pic>
      <p:sp>
        <p:nvSpPr>
          <p:cNvPr id="9" name="箭头: 右 8">
            <a:extLst>
              <a:ext uri="{FF2B5EF4-FFF2-40B4-BE49-F238E27FC236}">
                <a16:creationId xmlns:a16="http://schemas.microsoft.com/office/drawing/2014/main" id="{53B474A5-BCAF-4587-A329-932C531EB184}"/>
              </a:ext>
            </a:extLst>
          </p:cNvPr>
          <p:cNvSpPr/>
          <p:nvPr/>
        </p:nvSpPr>
        <p:spPr>
          <a:xfrm>
            <a:off x="3581458" y="1694753"/>
            <a:ext cx="1855432" cy="48463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DFFAF9D0-0024-4711-9D08-DA4BED025F64}"/>
              </a:ext>
            </a:extLst>
          </p:cNvPr>
          <p:cNvSpPr/>
          <p:nvPr/>
        </p:nvSpPr>
        <p:spPr>
          <a:xfrm>
            <a:off x="3561638" y="1292032"/>
            <a:ext cx="1947969" cy="369332"/>
          </a:xfrm>
          <a:prstGeom prst="rect">
            <a:avLst/>
          </a:prstGeom>
        </p:spPr>
        <p:txBody>
          <a:bodyPr wrap="none">
            <a:spAutoFit/>
          </a:bodyPr>
          <a:lstStyle/>
          <a:p>
            <a:r>
              <a:rPr lang="zh-CN" altLang="en-US" dirty="0"/>
              <a:t>Logistic Regression</a:t>
            </a:r>
          </a:p>
        </p:txBody>
      </p:sp>
      <p:pic>
        <p:nvPicPr>
          <p:cNvPr id="11" name="图片 10">
            <a:extLst>
              <a:ext uri="{FF2B5EF4-FFF2-40B4-BE49-F238E27FC236}">
                <a16:creationId xmlns:a16="http://schemas.microsoft.com/office/drawing/2014/main" id="{A018F804-FBB3-4869-80D8-CEF369956940}"/>
              </a:ext>
            </a:extLst>
          </p:cNvPr>
          <p:cNvPicPr>
            <a:picLocks noChangeAspect="1"/>
          </p:cNvPicPr>
          <p:nvPr/>
        </p:nvPicPr>
        <p:blipFill>
          <a:blip r:embed="rId6"/>
          <a:stretch>
            <a:fillRect/>
          </a:stretch>
        </p:blipFill>
        <p:spPr>
          <a:xfrm>
            <a:off x="3393066" y="2215746"/>
            <a:ext cx="2273239" cy="521087"/>
          </a:xfrm>
          <a:prstGeom prst="rect">
            <a:avLst/>
          </a:prstGeom>
        </p:spPr>
      </p:pic>
      <p:sp>
        <p:nvSpPr>
          <p:cNvPr id="14" name="Rectangle 3">
            <a:extLst>
              <a:ext uri="{FF2B5EF4-FFF2-40B4-BE49-F238E27FC236}">
                <a16:creationId xmlns:a16="http://schemas.microsoft.com/office/drawing/2014/main" id="{5B096F99-F508-4999-8534-04886AB23F96}"/>
              </a:ext>
            </a:extLst>
          </p:cNvPr>
          <p:cNvSpPr>
            <a:spLocks noChangeArrowheads="1"/>
          </p:cNvSpPr>
          <p:nvPr/>
        </p:nvSpPr>
        <p:spPr bwMode="auto">
          <a:xfrm>
            <a:off x="6877050" y="3089297"/>
            <a:ext cx="1401041"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Accuracy</a:t>
            </a:r>
            <a:r>
              <a:rPr kumimoji="0" lang="en-US" altLang="zh-CN"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zh-CN"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47 %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
        <p:nvSpPr>
          <p:cNvPr id="15" name="箭头: 圆角右 14">
            <a:extLst>
              <a:ext uri="{FF2B5EF4-FFF2-40B4-BE49-F238E27FC236}">
                <a16:creationId xmlns:a16="http://schemas.microsoft.com/office/drawing/2014/main" id="{6C9CE392-8703-47FF-9DB6-2BEA2D79FE0C}"/>
              </a:ext>
            </a:extLst>
          </p:cNvPr>
          <p:cNvSpPr/>
          <p:nvPr/>
        </p:nvSpPr>
        <p:spPr>
          <a:xfrm flipV="1">
            <a:off x="1234198" y="3398699"/>
            <a:ext cx="1987219" cy="1080120"/>
          </a:xfrm>
          <a:prstGeom prst="bentArrow">
            <a:avLst>
              <a:gd name="adj1" fmla="val 25000"/>
              <a:gd name="adj2" fmla="val 28527"/>
              <a:gd name="adj3" fmla="val 25000"/>
              <a:gd name="adj4" fmla="val 4375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dirty="0">
              <a:solidFill>
                <a:schemeClr val="tx1"/>
              </a:solidFill>
            </a:endParaRPr>
          </a:p>
        </p:txBody>
      </p:sp>
      <p:sp>
        <p:nvSpPr>
          <p:cNvPr id="16" name="矩形 15">
            <a:extLst>
              <a:ext uri="{FF2B5EF4-FFF2-40B4-BE49-F238E27FC236}">
                <a16:creationId xmlns:a16="http://schemas.microsoft.com/office/drawing/2014/main" id="{242BBC61-893F-4696-971B-3B0D2E6A8A15}"/>
              </a:ext>
            </a:extLst>
          </p:cNvPr>
          <p:cNvSpPr/>
          <p:nvPr/>
        </p:nvSpPr>
        <p:spPr>
          <a:xfrm>
            <a:off x="1602688" y="3332415"/>
            <a:ext cx="1256883" cy="646331"/>
          </a:xfrm>
          <a:prstGeom prst="rect">
            <a:avLst/>
          </a:prstGeom>
          <a:noFill/>
        </p:spPr>
        <p:txBody>
          <a:bodyPr wrap="none" lIns="91440" tIns="45720" rIns="91440" bIns="45720">
            <a:spAutoFit/>
          </a:bodyPr>
          <a:lstStyle/>
          <a:p>
            <a:pPr algn="ctr"/>
            <a:r>
              <a:rPr lang="en-US" altLang="zh-CN" sz="3600" dirty="0">
                <a:ln w="0"/>
                <a:solidFill>
                  <a:schemeClr val="accent1"/>
                </a:solidFill>
                <a:effectLst>
                  <a:outerShdw blurRad="38100" dist="25400" dir="5400000" algn="ctr" rotWithShape="0">
                    <a:srgbClr val="6E747A">
                      <a:alpha val="43000"/>
                    </a:srgbClr>
                  </a:outerShdw>
                </a:effectLst>
              </a:rPr>
              <a:t>How?</a:t>
            </a:r>
            <a:endParaRPr lang="zh-CN" altLang="en-US" sz="3600" b="0" cap="none" spc="0" dirty="0">
              <a:ln w="0"/>
              <a:solidFill>
                <a:schemeClr val="accent1"/>
              </a:solidFill>
              <a:effectLst>
                <a:outerShdw blurRad="38100" dist="25400" dir="5400000" algn="ctr" rotWithShape="0">
                  <a:srgbClr val="6E747A">
                    <a:alpha val="43000"/>
                  </a:srgbClr>
                </a:outerShdw>
              </a:effectLst>
            </a:endParaRPr>
          </a:p>
        </p:txBody>
      </p:sp>
      <p:pic>
        <p:nvPicPr>
          <p:cNvPr id="17" name="图片 16">
            <a:extLst>
              <a:ext uri="{FF2B5EF4-FFF2-40B4-BE49-F238E27FC236}">
                <a16:creationId xmlns:a16="http://schemas.microsoft.com/office/drawing/2014/main" id="{07B60734-BE4B-40CA-A548-B3FA5656FAD6}"/>
              </a:ext>
            </a:extLst>
          </p:cNvPr>
          <p:cNvPicPr>
            <a:picLocks noChangeAspect="1"/>
          </p:cNvPicPr>
          <p:nvPr/>
        </p:nvPicPr>
        <p:blipFill>
          <a:blip r:embed="rId7"/>
          <a:stretch>
            <a:fillRect/>
          </a:stretch>
        </p:blipFill>
        <p:spPr>
          <a:xfrm>
            <a:off x="3479777" y="3048343"/>
            <a:ext cx="3311812" cy="2058309"/>
          </a:xfrm>
          <a:prstGeom prst="rect">
            <a:avLst/>
          </a:prstGeom>
        </p:spPr>
      </p:pic>
      <p:sp>
        <p:nvSpPr>
          <p:cNvPr id="18" name="矩形 17">
            <a:extLst>
              <a:ext uri="{FF2B5EF4-FFF2-40B4-BE49-F238E27FC236}">
                <a16:creationId xmlns:a16="http://schemas.microsoft.com/office/drawing/2014/main" id="{80D33827-243B-4E95-AC7F-C6111C6A40A1}"/>
              </a:ext>
            </a:extLst>
          </p:cNvPr>
          <p:cNvSpPr/>
          <p:nvPr/>
        </p:nvSpPr>
        <p:spPr>
          <a:xfrm>
            <a:off x="2779934" y="2111890"/>
            <a:ext cx="3647152" cy="830997"/>
          </a:xfrm>
          <a:prstGeom prst="rect">
            <a:avLst/>
          </a:prstGeom>
          <a:solidFill>
            <a:schemeClr val="accent1">
              <a:lumMod val="20000"/>
              <a:lumOff val="80000"/>
            </a:schemeClr>
          </a:solidFill>
          <a:ln>
            <a:solidFill>
              <a:srgbClr val="00B0F0"/>
            </a:solidFill>
          </a:ln>
        </p:spPr>
        <p:txBody>
          <a:bodyPr wrap="square" lIns="91440" tIns="45720" rIns="91440" bIns="45720">
            <a:spAutoFit/>
          </a:bodyPr>
          <a:lstStyle/>
          <a:p>
            <a:pPr algn="ctr"/>
            <a:r>
              <a:rPr lang="zh-CN" altLang="en-US" sz="4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增加隐藏层</a:t>
            </a:r>
          </a:p>
        </p:txBody>
      </p:sp>
    </p:spTree>
    <p:extLst>
      <p:ext uri="{BB962C8B-B14F-4D97-AF65-F5344CB8AC3E}">
        <p14:creationId xmlns:p14="http://schemas.microsoft.com/office/powerpoint/2010/main" val="139046595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par>
                                <p:cTn id="18" presetID="35"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2000"/>
                                        <p:tgtEl>
                                          <p:spTgt spid="14"/>
                                        </p:tgtEl>
                                      </p:cBhvr>
                                    </p:animEffect>
                                    <p:anim calcmode="lin" valueType="num">
                                      <p:cBhvr>
                                        <p:cTn id="21" dur="2000" fill="hold"/>
                                        <p:tgtEl>
                                          <p:spTgt spid="14"/>
                                        </p:tgtEl>
                                        <p:attrNameLst>
                                          <p:attrName>style.rotation</p:attrName>
                                        </p:attrNameLst>
                                      </p:cBhvr>
                                      <p:tavLst>
                                        <p:tav tm="0">
                                          <p:val>
                                            <p:fltVal val="720"/>
                                          </p:val>
                                        </p:tav>
                                        <p:tav tm="100000">
                                          <p:val>
                                            <p:fltVal val="0"/>
                                          </p:val>
                                        </p:tav>
                                      </p:tavLst>
                                    </p:anim>
                                    <p:anim calcmode="lin" valueType="num">
                                      <p:cBhvr>
                                        <p:cTn id="22" dur="2000" fill="hold"/>
                                        <p:tgtEl>
                                          <p:spTgt spid="14"/>
                                        </p:tgtEl>
                                        <p:attrNameLst>
                                          <p:attrName>ppt_h</p:attrName>
                                        </p:attrNameLst>
                                      </p:cBhvr>
                                      <p:tavLst>
                                        <p:tav tm="0">
                                          <p:val>
                                            <p:fltVal val="0"/>
                                          </p:val>
                                        </p:tav>
                                        <p:tav tm="100000">
                                          <p:val>
                                            <p:strVal val="#ppt_h"/>
                                          </p:val>
                                        </p:tav>
                                      </p:tavLst>
                                    </p:anim>
                                    <p:anim calcmode="lin" valueType="num">
                                      <p:cBhvr>
                                        <p:cTn id="23" dur="2000" fill="hold"/>
                                        <p:tgtEl>
                                          <p:spTgt spid="14"/>
                                        </p:tgtEl>
                                        <p:attrNameLst>
                                          <p:attrName>ppt_w</p:attrName>
                                        </p:attrNameLst>
                                      </p:cBhvr>
                                      <p:tavLst>
                                        <p:tav tm="0">
                                          <p:val>
                                            <p:fltVal val="0"/>
                                          </p:val>
                                        </p:tav>
                                        <p:tav tm="100000">
                                          <p:val>
                                            <p:strVal val="#ppt_w"/>
                                          </p:val>
                                        </p:tav>
                                      </p:tavLst>
                                    </p:anim>
                                  </p:childTnLst>
                                </p:cTn>
                              </p:par>
                              <p:par>
                                <p:cTn id="24" presetID="16" presetClass="entr" presetSubtype="21"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arn(inVertical)">
                                      <p:cBhvr>
                                        <p:cTn id="26" dur="500"/>
                                        <p:tgtEl>
                                          <p:spTgt spid="9"/>
                                        </p:tgtEl>
                                      </p:cBhvr>
                                    </p:animEffect>
                                  </p:childTnLst>
                                </p:cTn>
                              </p:par>
                              <p:par>
                                <p:cTn id="27" presetID="16" presetClass="entr" presetSubtype="21"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arn(inVertical)">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down)">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barn(inVertical)">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31" presetClass="entr" presetSubtype="0" fill="hold" nodeType="click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p:cTn id="44" dur="1000" fill="hold"/>
                                        <p:tgtEl>
                                          <p:spTgt spid="17"/>
                                        </p:tgtEl>
                                        <p:attrNameLst>
                                          <p:attrName>ppt_w</p:attrName>
                                        </p:attrNameLst>
                                      </p:cBhvr>
                                      <p:tavLst>
                                        <p:tav tm="0">
                                          <p:val>
                                            <p:fltVal val="0"/>
                                          </p:val>
                                        </p:tav>
                                        <p:tav tm="100000">
                                          <p:val>
                                            <p:strVal val="#ppt_w"/>
                                          </p:val>
                                        </p:tav>
                                      </p:tavLst>
                                    </p:anim>
                                    <p:anim calcmode="lin" valueType="num">
                                      <p:cBhvr>
                                        <p:cTn id="45" dur="1000" fill="hold"/>
                                        <p:tgtEl>
                                          <p:spTgt spid="17"/>
                                        </p:tgtEl>
                                        <p:attrNameLst>
                                          <p:attrName>ppt_h</p:attrName>
                                        </p:attrNameLst>
                                      </p:cBhvr>
                                      <p:tavLst>
                                        <p:tav tm="0">
                                          <p:val>
                                            <p:fltVal val="0"/>
                                          </p:val>
                                        </p:tav>
                                        <p:tav tm="100000">
                                          <p:val>
                                            <p:strVal val="#ppt_h"/>
                                          </p:val>
                                        </p:tav>
                                      </p:tavLst>
                                    </p:anim>
                                    <p:anim calcmode="lin" valueType="num">
                                      <p:cBhvr>
                                        <p:cTn id="46" dur="1000" fill="hold"/>
                                        <p:tgtEl>
                                          <p:spTgt spid="17"/>
                                        </p:tgtEl>
                                        <p:attrNameLst>
                                          <p:attrName>style.rotation</p:attrName>
                                        </p:attrNameLst>
                                      </p:cBhvr>
                                      <p:tavLst>
                                        <p:tav tm="0">
                                          <p:val>
                                            <p:fltVal val="90"/>
                                          </p:val>
                                        </p:tav>
                                        <p:tav tm="100000">
                                          <p:val>
                                            <p:fltVal val="0"/>
                                          </p:val>
                                        </p:tav>
                                      </p:tavLst>
                                    </p:anim>
                                    <p:animEffect transition="in" filter="fade">
                                      <p:cBhvr>
                                        <p:cTn id="47" dur="10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barn(inVertical)">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additive="base">
                                        <p:cTn id="57" dur="500" fill="hold"/>
                                        <p:tgtEl>
                                          <p:spTgt spid="18"/>
                                        </p:tgtEl>
                                        <p:attrNameLst>
                                          <p:attrName>ppt_x</p:attrName>
                                        </p:attrNameLst>
                                      </p:cBhvr>
                                      <p:tavLst>
                                        <p:tav tm="0">
                                          <p:val>
                                            <p:strVal val="#ppt_x"/>
                                          </p:val>
                                        </p:tav>
                                        <p:tav tm="100000">
                                          <p:val>
                                            <p:strVal val="#ppt_x"/>
                                          </p:val>
                                        </p:tav>
                                      </p:tavLst>
                                    </p:anim>
                                    <p:anim calcmode="lin" valueType="num">
                                      <p:cBhvr additive="base">
                                        <p:cTn id="5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4" grpId="0" animBg="1"/>
      <p:bldP spid="15" grpId="0" animBg="1"/>
      <p:bldP spid="16" grpId="0"/>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8"/>
          <p:cNvSpPr>
            <a:spLocks/>
          </p:cNvSpPr>
          <p:nvPr/>
        </p:nvSpPr>
        <p:spPr bwMode="auto">
          <a:xfrm>
            <a:off x="1434267" y="1278996"/>
            <a:ext cx="2537012" cy="2534761"/>
          </a:xfrm>
          <a:custGeom>
            <a:avLst/>
            <a:gdLst>
              <a:gd name="T0" fmla="*/ 929 w 1857"/>
              <a:gd name="T1" fmla="*/ 0 h 1855"/>
              <a:gd name="T2" fmla="*/ 1857 w 1857"/>
              <a:gd name="T3" fmla="*/ 928 h 1855"/>
              <a:gd name="T4" fmla="*/ 929 w 1857"/>
              <a:gd name="T5" fmla="*/ 1855 h 1855"/>
              <a:gd name="T6" fmla="*/ 0 w 1857"/>
              <a:gd name="T7" fmla="*/ 928 h 1855"/>
              <a:gd name="T8" fmla="*/ 929 w 1857"/>
              <a:gd name="T9" fmla="*/ 0 h 1855"/>
            </a:gdLst>
            <a:ahLst/>
            <a:cxnLst>
              <a:cxn ang="0">
                <a:pos x="T0" y="T1"/>
              </a:cxn>
              <a:cxn ang="0">
                <a:pos x="T2" y="T3"/>
              </a:cxn>
              <a:cxn ang="0">
                <a:pos x="T4" y="T5"/>
              </a:cxn>
              <a:cxn ang="0">
                <a:pos x="T6" y="T7"/>
              </a:cxn>
              <a:cxn ang="0">
                <a:pos x="T8" y="T9"/>
              </a:cxn>
            </a:cxnLst>
            <a:rect l="0" t="0" r="r" b="b"/>
            <a:pathLst>
              <a:path w="1857" h="1855">
                <a:moveTo>
                  <a:pt x="929" y="0"/>
                </a:moveTo>
                <a:lnTo>
                  <a:pt x="1857" y="928"/>
                </a:lnTo>
                <a:lnTo>
                  <a:pt x="929" y="1855"/>
                </a:lnTo>
                <a:lnTo>
                  <a:pt x="0" y="928"/>
                </a:lnTo>
                <a:lnTo>
                  <a:pt x="929" y="0"/>
                </a:lnTo>
                <a:close/>
              </a:path>
            </a:pathLst>
          </a:custGeom>
          <a:solidFill>
            <a:schemeClr val="accent1"/>
          </a:solidFill>
          <a:ln w="0">
            <a:noFill/>
            <a:prstDash val="solid"/>
            <a:round/>
            <a:headEnd/>
            <a:tailEnd/>
          </a:ln>
        </p:spPr>
        <p:txBody>
          <a:bodyPr vert="horz" wrap="square" lIns="91446" tIns="45723" rIns="91446" bIns="45723" numCol="1" anchor="t" anchorCtr="0" compatLnSpc="1">
            <a:prstTxWarp prst="textNoShape">
              <a:avLst/>
            </a:prstTxWarp>
          </a:bodyPr>
          <a:lstStyle/>
          <a:p>
            <a:endParaRPr lang="zh-CN" altLang="en-US"/>
          </a:p>
        </p:txBody>
      </p:sp>
      <p:sp>
        <p:nvSpPr>
          <p:cNvPr id="2050" name="文本框 2"/>
          <p:cNvSpPr txBox="1">
            <a:spLocks noChangeArrowheads="1"/>
          </p:cNvSpPr>
          <p:nvPr>
            <p:custDataLst>
              <p:tags r:id="rId2"/>
            </p:custDataLst>
          </p:nvPr>
        </p:nvSpPr>
        <p:spPr bwMode="auto">
          <a:xfrm>
            <a:off x="2099585" y="1742064"/>
            <a:ext cx="1206376" cy="1116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730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02</a:t>
            </a:r>
            <a:endParaRPr lang="zh-CN" altLang="en-US" sz="730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cxnSp>
        <p:nvCxnSpPr>
          <p:cNvPr id="7" name="直接连接符 6"/>
          <p:cNvCxnSpPr>
            <a:cxnSpLocks/>
          </p:cNvCxnSpPr>
          <p:nvPr>
            <p:custDataLst>
              <p:tags r:id="rId3"/>
            </p:custDataLst>
          </p:nvPr>
        </p:nvCxnSpPr>
        <p:spPr>
          <a:xfrm>
            <a:off x="4212754" y="2644552"/>
            <a:ext cx="3600400" cy="0"/>
          </a:xfrm>
          <a:prstGeom prst="line">
            <a:avLst/>
          </a:prstGeom>
          <a:ln w="12700">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052" name="文本框 11"/>
          <p:cNvSpPr txBox="1">
            <a:spLocks noChangeArrowheads="1"/>
          </p:cNvSpPr>
          <p:nvPr>
            <p:custDataLst>
              <p:tags r:id="rId4"/>
            </p:custDataLst>
          </p:nvPr>
        </p:nvSpPr>
        <p:spPr bwMode="auto">
          <a:xfrm>
            <a:off x="1469949" y="2752040"/>
            <a:ext cx="2465648" cy="307777"/>
          </a:xfrm>
          <a:prstGeom prst="rect">
            <a:avLst/>
          </a:prstGeom>
          <a:noFill/>
          <a:ln>
            <a:noFill/>
          </a:ln>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PART</a:t>
            </a:r>
            <a:endParaRPr lang="zh-CN" altLang="en-US" sz="200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8" name="矩形 7"/>
          <p:cNvSpPr/>
          <p:nvPr/>
        </p:nvSpPr>
        <p:spPr>
          <a:xfrm>
            <a:off x="4206253" y="1992591"/>
            <a:ext cx="3606901" cy="615553"/>
          </a:xfrm>
          <a:prstGeom prst="rect">
            <a:avLst/>
          </a:prstGeom>
        </p:spPr>
        <p:txBody>
          <a:bodyPr wrap="square" lIns="0" tIns="0" rIns="0" bIns="0">
            <a:spAutoFit/>
          </a:bodyPr>
          <a:lstStyle/>
          <a:p>
            <a:pPr lvl="0">
              <a:buNone/>
            </a:pPr>
            <a:r>
              <a:rPr lang="zh-CN" altLang="en-US" sz="4000" b="1" dirty="0">
                <a:solidFill>
                  <a:schemeClr val="bg1">
                    <a:lumMod val="50000"/>
                  </a:schemeClr>
                </a:solidFill>
                <a:latin typeface="微软雅黑" pitchFamily="34" charset="-122"/>
                <a:ea typeface="微软雅黑" pitchFamily="34" charset="-122"/>
              </a:rPr>
              <a:t>全连接神经网络</a:t>
            </a:r>
            <a:endParaRPr lang="zh-CN" altLang="zh-CN" sz="4000" b="1" dirty="0">
              <a:solidFill>
                <a:schemeClr val="bg1">
                  <a:lumMod val="50000"/>
                </a:schemeClr>
              </a:solidFill>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328319314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DFD1E16-1885-48B7-AFBF-A3324695715C}"/>
              </a:ext>
            </a:extLst>
          </p:cNvPr>
          <p:cNvSpPr>
            <a:spLocks noGrp="1"/>
          </p:cNvSpPr>
          <p:nvPr>
            <p:ph type="body" sz="quarter" idx="13"/>
          </p:nvPr>
        </p:nvSpPr>
        <p:spPr/>
        <p:txBody>
          <a:bodyPr>
            <a:normAutofit fontScale="92500" lnSpcReduction="10000"/>
          </a:bodyPr>
          <a:lstStyle/>
          <a:p>
            <a:r>
              <a:rPr lang="zh-CN" altLang="en-US" dirty="0"/>
              <a:t>隐藏层</a:t>
            </a:r>
          </a:p>
        </p:txBody>
      </p:sp>
      <p:pic>
        <p:nvPicPr>
          <p:cNvPr id="4" name="图片 3">
            <a:extLst>
              <a:ext uri="{FF2B5EF4-FFF2-40B4-BE49-F238E27FC236}">
                <a16:creationId xmlns:a16="http://schemas.microsoft.com/office/drawing/2014/main" id="{F63E1851-A038-4282-ACE8-A9A9368A495A}"/>
              </a:ext>
            </a:extLst>
          </p:cNvPr>
          <p:cNvPicPr>
            <a:picLocks noChangeAspect="1"/>
          </p:cNvPicPr>
          <p:nvPr/>
        </p:nvPicPr>
        <p:blipFill>
          <a:blip r:embed="rId3"/>
          <a:stretch>
            <a:fillRect/>
          </a:stretch>
        </p:blipFill>
        <p:spPr>
          <a:xfrm>
            <a:off x="5004842" y="942889"/>
            <a:ext cx="3806184" cy="2101056"/>
          </a:xfrm>
          <a:prstGeom prst="rect">
            <a:avLst/>
          </a:prstGeom>
        </p:spPr>
      </p:pic>
      <p:sp>
        <p:nvSpPr>
          <p:cNvPr id="5" name="箭头: 右 4">
            <a:extLst>
              <a:ext uri="{FF2B5EF4-FFF2-40B4-BE49-F238E27FC236}">
                <a16:creationId xmlns:a16="http://schemas.microsoft.com/office/drawing/2014/main" id="{3FAF0A2B-6229-41EE-A70C-A5FD313D4353}"/>
              </a:ext>
            </a:extLst>
          </p:cNvPr>
          <p:cNvSpPr/>
          <p:nvPr/>
        </p:nvSpPr>
        <p:spPr>
          <a:xfrm>
            <a:off x="3794429" y="1725318"/>
            <a:ext cx="912515" cy="441049"/>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8597221B-77B9-4BEA-96D2-974A6491DE1A}"/>
              </a:ext>
            </a:extLst>
          </p:cNvPr>
          <p:cNvSpPr/>
          <p:nvPr/>
        </p:nvSpPr>
        <p:spPr>
          <a:xfrm>
            <a:off x="5759557" y="778607"/>
            <a:ext cx="792088" cy="238908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 name="矩形 6">
            <a:extLst>
              <a:ext uri="{FF2B5EF4-FFF2-40B4-BE49-F238E27FC236}">
                <a16:creationId xmlns:a16="http://schemas.microsoft.com/office/drawing/2014/main" id="{AF6B91CE-54FC-49A9-9ADA-E42C13462300}"/>
              </a:ext>
            </a:extLst>
          </p:cNvPr>
          <p:cNvSpPr/>
          <p:nvPr/>
        </p:nvSpPr>
        <p:spPr>
          <a:xfrm>
            <a:off x="5365320" y="3321233"/>
            <a:ext cx="1580561" cy="646331"/>
          </a:xfrm>
          <a:prstGeom prst="rect">
            <a:avLst/>
          </a:prstGeom>
          <a:noFill/>
        </p:spPr>
        <p:txBody>
          <a:bodyPr wrap="none" lIns="91440" tIns="45720" rIns="91440" bIns="45720">
            <a:spAutoFit/>
          </a:bodyPr>
          <a:lstStyle/>
          <a:p>
            <a:pPr algn="ctr"/>
            <a:r>
              <a:rPr lang="zh-CN" altLang="en-US"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隐藏层</a:t>
            </a:r>
            <a:endParaRPr lang="en-US" altLang="zh-CN"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pPr algn="ctr"/>
            <a:r>
              <a:rPr lang="en-US" altLang="zh-CN"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(Hidden Layer)</a:t>
            </a:r>
            <a:endParaRPr lang="zh-CN" altLang="en-US"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9" name="矩形 8">
            <a:extLst>
              <a:ext uri="{FF2B5EF4-FFF2-40B4-BE49-F238E27FC236}">
                <a16:creationId xmlns:a16="http://schemas.microsoft.com/office/drawing/2014/main" id="{E21A1EC0-F5F8-4387-A7DB-CA4564B271EB}"/>
              </a:ext>
            </a:extLst>
          </p:cNvPr>
          <p:cNvSpPr/>
          <p:nvPr/>
        </p:nvSpPr>
        <p:spPr>
          <a:xfrm>
            <a:off x="252314" y="3453896"/>
            <a:ext cx="4248472" cy="1384995"/>
          </a:xfrm>
          <a:prstGeom prst="rect">
            <a:avLst/>
          </a:prstGeom>
        </p:spPr>
        <p:txBody>
          <a:bodyPr wrap="square">
            <a:spAutoFit/>
          </a:bodyPr>
          <a:lstStyle/>
          <a:p>
            <a:pPr marL="171450" indent="-171450">
              <a:buFont typeface="Arial" panose="020B0604020202020204" pitchFamily="34" charset="0"/>
              <a:buChar char="•"/>
            </a:pPr>
            <a:r>
              <a:rPr lang="zh-CN" altLang="en-US" sz="1400" dirty="0"/>
              <a:t>数学意义</a:t>
            </a:r>
            <a:r>
              <a:rPr lang="en-US" altLang="zh-CN" sz="1400" dirty="0"/>
              <a:t>——</a:t>
            </a:r>
            <a:r>
              <a:rPr lang="zh-CN" altLang="en-US" sz="1400" dirty="0"/>
              <a:t>坐标变换：将空间的“维度”和“方向”进行扭曲，以方便输出层进行分类</a:t>
            </a:r>
          </a:p>
          <a:p>
            <a:pPr marL="171450" indent="-171450" algn="just">
              <a:buFont typeface="Arial" panose="020B0604020202020204" pitchFamily="34" charset="0"/>
              <a:buChar char="•"/>
            </a:pPr>
            <a:r>
              <a:rPr lang="zh-CN" altLang="en-US" sz="1400" dirty="0"/>
              <a:t>模型意义</a:t>
            </a:r>
            <a:r>
              <a:rPr lang="en-US" altLang="zh-CN" sz="1400" dirty="0"/>
              <a:t>——</a:t>
            </a:r>
            <a:r>
              <a:rPr lang="zh-CN" altLang="en-US" sz="1400" dirty="0"/>
              <a:t>从底层特征（例如像素）获得更高层的“特征”（亮度、色彩分布等），使分类变得更可行</a:t>
            </a:r>
          </a:p>
          <a:p>
            <a:pPr marL="171450" indent="-171450">
              <a:buFont typeface="Arial" panose="020B0604020202020204" pitchFamily="34" charset="0"/>
              <a:buChar char="•"/>
            </a:pPr>
            <a:r>
              <a:rPr lang="zh-CN" altLang="en-US" sz="1400" dirty="0"/>
              <a:t>隐藏层的解释是神经网络理论研究的前沿</a:t>
            </a:r>
          </a:p>
        </p:txBody>
      </p:sp>
      <p:pic>
        <p:nvPicPr>
          <p:cNvPr id="8" name="图片 7">
            <a:extLst>
              <a:ext uri="{FF2B5EF4-FFF2-40B4-BE49-F238E27FC236}">
                <a16:creationId xmlns:a16="http://schemas.microsoft.com/office/drawing/2014/main" id="{04519A00-ADAA-439D-9294-8C92C1D7FE88}"/>
              </a:ext>
            </a:extLst>
          </p:cNvPr>
          <p:cNvPicPr>
            <a:picLocks noChangeAspect="1"/>
          </p:cNvPicPr>
          <p:nvPr/>
        </p:nvPicPr>
        <p:blipFill>
          <a:blip r:embed="rId4"/>
          <a:stretch>
            <a:fillRect/>
          </a:stretch>
        </p:blipFill>
        <p:spPr>
          <a:xfrm>
            <a:off x="99020" y="728702"/>
            <a:ext cx="3555313" cy="2722036"/>
          </a:xfrm>
          <a:prstGeom prst="rect">
            <a:avLst/>
          </a:prstGeom>
        </p:spPr>
      </p:pic>
    </p:spTree>
    <p:extLst>
      <p:ext uri="{BB962C8B-B14F-4D97-AF65-F5344CB8AC3E}">
        <p14:creationId xmlns:p14="http://schemas.microsoft.com/office/powerpoint/2010/main" val="90853676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anim calcmode="lin" valueType="num">
                                      <p:cBhvr>
                                        <p:cTn id="16" dur="1000" fill="hold"/>
                                        <p:tgtEl>
                                          <p:spTgt spid="9"/>
                                        </p:tgtEl>
                                        <p:attrNameLst>
                                          <p:attrName>ppt_x</p:attrName>
                                        </p:attrNameLst>
                                      </p:cBhvr>
                                      <p:tavLst>
                                        <p:tav tm="0">
                                          <p:val>
                                            <p:strVal val="#ppt_x"/>
                                          </p:val>
                                        </p:tav>
                                        <p:tav tm="100000">
                                          <p:val>
                                            <p:strVal val="#ppt_x"/>
                                          </p:val>
                                        </p:tav>
                                      </p:tavLst>
                                    </p:anim>
                                    <p:anim calcmode="lin" valueType="num">
                                      <p:cBhvr>
                                        <p:cTn id="1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E35F722-3467-4E0F-9FA1-C71F6DA4CDA2}"/>
              </a:ext>
            </a:extLst>
          </p:cNvPr>
          <p:cNvSpPr>
            <a:spLocks noGrp="1"/>
          </p:cNvSpPr>
          <p:nvPr>
            <p:ph type="body" sz="quarter" idx="13"/>
          </p:nvPr>
        </p:nvSpPr>
        <p:spPr>
          <a:xfrm>
            <a:off x="252314" y="316359"/>
            <a:ext cx="3024336" cy="311969"/>
          </a:xfrm>
        </p:spPr>
        <p:txBody>
          <a:bodyPr>
            <a:normAutofit fontScale="92500" lnSpcReduction="10000"/>
          </a:bodyPr>
          <a:lstStyle/>
          <a:p>
            <a:r>
              <a:rPr lang="zh-CN" altLang="en-US" b="1" dirty="0"/>
              <a:t>隐藏层激活函数</a:t>
            </a:r>
            <a:r>
              <a:rPr lang="en-US" altLang="zh-CN" b="1" dirty="0"/>
              <a:t>——tanh</a:t>
            </a:r>
          </a:p>
          <a:p>
            <a:endParaRPr lang="zh-CN" altLang="en-US" dirty="0"/>
          </a:p>
        </p:txBody>
      </p:sp>
      <p:pic>
        <p:nvPicPr>
          <p:cNvPr id="3" name="图片 2">
            <a:extLst>
              <a:ext uri="{FF2B5EF4-FFF2-40B4-BE49-F238E27FC236}">
                <a16:creationId xmlns:a16="http://schemas.microsoft.com/office/drawing/2014/main" id="{3FB283C1-56E5-45DC-B914-21176A23694C}"/>
              </a:ext>
            </a:extLst>
          </p:cNvPr>
          <p:cNvPicPr>
            <a:picLocks noChangeAspect="1"/>
          </p:cNvPicPr>
          <p:nvPr/>
        </p:nvPicPr>
        <p:blipFill>
          <a:blip r:embed="rId3"/>
          <a:stretch>
            <a:fillRect/>
          </a:stretch>
        </p:blipFill>
        <p:spPr>
          <a:xfrm>
            <a:off x="540346" y="772344"/>
            <a:ext cx="7488832" cy="4143985"/>
          </a:xfrm>
          <a:prstGeom prst="rect">
            <a:avLst/>
          </a:prstGeom>
        </p:spPr>
      </p:pic>
      <p:sp>
        <p:nvSpPr>
          <p:cNvPr id="4" name="矩形 3">
            <a:extLst>
              <a:ext uri="{FF2B5EF4-FFF2-40B4-BE49-F238E27FC236}">
                <a16:creationId xmlns:a16="http://schemas.microsoft.com/office/drawing/2014/main" id="{22C27A01-B17E-4CF1-BF1A-AFB0F38F0385}"/>
              </a:ext>
            </a:extLst>
          </p:cNvPr>
          <p:cNvSpPr/>
          <p:nvPr/>
        </p:nvSpPr>
        <p:spPr>
          <a:xfrm>
            <a:off x="396330" y="2356520"/>
            <a:ext cx="2087291" cy="2246769"/>
          </a:xfrm>
          <a:prstGeom prst="rect">
            <a:avLst/>
          </a:prstGeom>
        </p:spPr>
        <p:txBody>
          <a:bodyPr wrap="square">
            <a:spAutoFit/>
          </a:bodyPr>
          <a:lstStyle/>
          <a:p>
            <a:pPr marL="285750" indent="-285750" algn="just">
              <a:buFont typeface="Arial" panose="020B0604020202020204" pitchFamily="34" charset="0"/>
              <a:buChar char="•"/>
            </a:pPr>
            <a:r>
              <a:rPr lang="zh-CN" altLang="en-US" sz="1400" dirty="0">
                <a:solidFill>
                  <a:srgbClr val="000000"/>
                </a:solidFill>
                <a:latin typeface="Helvetica Neue"/>
              </a:rPr>
              <a:t>在隐藏层，</a:t>
            </a:r>
            <a:r>
              <a:rPr lang="en-US" altLang="zh-CN" sz="1400" dirty="0">
                <a:solidFill>
                  <a:srgbClr val="000000"/>
                </a:solidFill>
                <a:latin typeface="Helvetica Neue"/>
              </a:rPr>
              <a:t>tanh</a:t>
            </a:r>
            <a:r>
              <a:rPr lang="zh-CN" altLang="en-US" sz="1400" dirty="0">
                <a:solidFill>
                  <a:srgbClr val="000000"/>
                </a:solidFill>
                <a:latin typeface="Helvetica Neue"/>
              </a:rPr>
              <a:t>函数要优于</a:t>
            </a:r>
            <a:r>
              <a:rPr lang="en-US" altLang="zh-CN" sz="1400" dirty="0">
                <a:solidFill>
                  <a:srgbClr val="000000"/>
                </a:solidFill>
                <a:latin typeface="Helvetica Neue"/>
              </a:rPr>
              <a:t>sigmoid</a:t>
            </a:r>
            <a:r>
              <a:rPr lang="zh-CN" altLang="en-US" sz="1400" dirty="0">
                <a:solidFill>
                  <a:srgbClr val="000000"/>
                </a:solidFill>
                <a:latin typeface="Helvetica Neue"/>
              </a:rPr>
              <a:t>函数，优势在于数据的平均值为</a:t>
            </a:r>
            <a:r>
              <a:rPr lang="en-US" altLang="zh-CN" sz="1400" dirty="0">
                <a:solidFill>
                  <a:srgbClr val="000000"/>
                </a:solidFill>
                <a:latin typeface="Helvetica Neue"/>
              </a:rPr>
              <a:t>0</a:t>
            </a:r>
            <a:r>
              <a:rPr lang="zh-CN" altLang="en-US" sz="1400" dirty="0">
                <a:solidFill>
                  <a:srgbClr val="000000"/>
                </a:solidFill>
                <a:latin typeface="Helvetica Neue"/>
              </a:rPr>
              <a:t>，有类似数据中心化的效果。</a:t>
            </a:r>
          </a:p>
          <a:p>
            <a:pPr marL="285750" indent="-285750" algn="just">
              <a:buFont typeface="Arial" panose="020B0604020202020204" pitchFamily="34" charset="0"/>
              <a:buChar char="•"/>
            </a:pPr>
            <a:r>
              <a:rPr lang="zh-CN" altLang="en-US" sz="1400" dirty="0">
                <a:solidFill>
                  <a:srgbClr val="000000"/>
                </a:solidFill>
                <a:latin typeface="Helvetica Neue"/>
              </a:rPr>
              <a:t>但在输出层，</a:t>
            </a:r>
            <a:r>
              <a:rPr lang="en-US" altLang="zh-CN" sz="1400" dirty="0">
                <a:solidFill>
                  <a:srgbClr val="000000"/>
                </a:solidFill>
                <a:latin typeface="Helvetica Neue"/>
              </a:rPr>
              <a:t>sigmoid</a:t>
            </a:r>
            <a:r>
              <a:rPr lang="zh-CN" altLang="en-US" sz="1400" dirty="0">
                <a:solidFill>
                  <a:srgbClr val="000000"/>
                </a:solidFill>
                <a:latin typeface="Helvetica Neue"/>
              </a:rPr>
              <a:t>也许会优于</a:t>
            </a:r>
            <a:r>
              <a:rPr lang="en-US" altLang="zh-CN" sz="1400" dirty="0">
                <a:solidFill>
                  <a:srgbClr val="000000"/>
                </a:solidFill>
                <a:latin typeface="Helvetica Neue"/>
              </a:rPr>
              <a:t>tanh</a:t>
            </a:r>
            <a:r>
              <a:rPr lang="zh-CN" altLang="en-US" sz="1400" dirty="0">
                <a:solidFill>
                  <a:srgbClr val="000000"/>
                </a:solidFill>
                <a:latin typeface="Helvetica Neue"/>
              </a:rPr>
              <a:t>函数，原因在于你希望输出结果的概率落在</a:t>
            </a:r>
            <a:r>
              <a:rPr lang="en-US" altLang="zh-CN" sz="1400" dirty="0">
                <a:solidFill>
                  <a:srgbClr val="000000"/>
                </a:solidFill>
                <a:latin typeface="Helvetica Neue"/>
              </a:rPr>
              <a:t>0 ~ 1 </a:t>
            </a:r>
            <a:r>
              <a:rPr lang="zh-CN" altLang="en-US" sz="1400" dirty="0">
                <a:solidFill>
                  <a:srgbClr val="000000"/>
                </a:solidFill>
                <a:latin typeface="Helvetica Neue"/>
              </a:rPr>
              <a:t>之间。</a:t>
            </a:r>
            <a:endParaRPr lang="zh-CN" altLang="en-US" sz="1400" b="0" i="0" dirty="0">
              <a:solidFill>
                <a:srgbClr val="000000"/>
              </a:solidFill>
              <a:effectLst/>
              <a:latin typeface="Helvetica Neue"/>
            </a:endParaRPr>
          </a:p>
        </p:txBody>
      </p:sp>
    </p:spTree>
    <p:extLst>
      <p:ext uri="{BB962C8B-B14F-4D97-AF65-F5344CB8AC3E}">
        <p14:creationId xmlns:p14="http://schemas.microsoft.com/office/powerpoint/2010/main" val="41823753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3FDE6F3-C2C1-497D-9AC0-D418F52504A2"/>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PRESENTATION_TITLE" val="bt641.pptx"/>
</p:tagLst>
</file>

<file path=ppt/tags/tag1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2.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13.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14.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11"/>
</p:tagLst>
</file>

<file path=ppt/tags/tag15.xml><?xml version="1.0" encoding="utf-8"?>
<p:tagLst xmlns:a="http://schemas.openxmlformats.org/drawingml/2006/main" xmlns:r="http://schemas.openxmlformats.org/officeDocument/2006/relationships" xmlns:p="http://schemas.openxmlformats.org/presentationml/2006/main">
  <p:tag name="MH" val="20161022204031"/>
  <p:tag name="MH_LIBRARY" val="GRAPHIC"/>
</p:tagLst>
</file>

<file path=ppt/tags/tag16.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17.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18.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11"/>
</p:tagLst>
</file>

<file path=ppt/tags/tag19.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2.xml><?xml version="1.0" encoding="utf-8"?>
<p:tagLst xmlns:a="http://schemas.openxmlformats.org/drawingml/2006/main" xmlns:r="http://schemas.openxmlformats.org/officeDocument/2006/relationships" xmlns:p="http://schemas.openxmlformats.org/presentationml/2006/main">
  <p:tag name="MH" val="20161022203851"/>
  <p:tag name="MH_LIBRARY" val="GRAPHIC"/>
  <p:tag name="MH_TYPE" val="SubTitle"/>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11"/>
</p:tagLst>
</file>

<file path=ppt/tags/tag21.xml><?xml version="1.0" encoding="utf-8"?>
<p:tagLst xmlns:a="http://schemas.openxmlformats.org/drawingml/2006/main" xmlns:r="http://schemas.openxmlformats.org/officeDocument/2006/relationships" xmlns:p="http://schemas.openxmlformats.org/presentationml/2006/main">
  <p:tag name="MH" val="20161022204031"/>
  <p:tag name="MH_LIBRARY" val="GRAPHIC"/>
</p:tagLst>
</file>

<file path=ppt/tags/tag22.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23.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24.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11"/>
</p:tagLst>
</file>

<file path=ppt/tags/tag3.xml><?xml version="1.0" encoding="utf-8"?>
<p:tagLst xmlns:a="http://schemas.openxmlformats.org/drawingml/2006/main" xmlns:r="http://schemas.openxmlformats.org/officeDocument/2006/relationships" xmlns:p="http://schemas.openxmlformats.org/presentationml/2006/main">
  <p:tag name="MH" val="20161022203851"/>
  <p:tag name="MH_LIBRARY" val="GRAPHIC"/>
  <p:tag name="MH_TYPE" val="Other"/>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1022203851"/>
  <p:tag name="MH_LIBRARY" val="GRAPHIC"/>
  <p:tag name="MH_TYPE" val="SubTitle"/>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61022203851"/>
  <p:tag name="MH_LIBRARY" val="GRAPHIC"/>
  <p:tag name="MH_TYPE" val="Other"/>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1022203851"/>
  <p:tag name="MH_LIBRARY" val="GRAPHIC"/>
  <p:tag name="MH_TYPE" val="SubTitle"/>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61022203851"/>
  <p:tag name="MH_LIBRARY" val="GRAPHIC"/>
  <p:tag name="MH_TYPE" val="Other"/>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61022203851"/>
  <p:tag name="MH_LIBRARY" val="GRAPHIC"/>
  <p:tag name="MH_TYPE" val="SubTitle"/>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61022203851"/>
  <p:tag name="MH_LIBRARY" val="GRAPHIC"/>
  <p:tag name="MH_TYPE" val="Other"/>
  <p:tag name="MH_ORDER" val="2"/>
</p:tagLst>
</file>

<file path=ppt/theme/theme1.xml><?xml version="1.0" encoding="utf-8"?>
<a:theme xmlns:a="http://schemas.openxmlformats.org/drawingml/2006/main" name="第一PPT，www.1ppt.com">
  <a:themeElements>
    <a:clrScheme name="自定义 1035">
      <a:dk1>
        <a:sysClr val="windowText" lastClr="000000"/>
      </a:dk1>
      <a:lt1>
        <a:sysClr val="window" lastClr="FFFFFF"/>
      </a:lt1>
      <a:dk2>
        <a:srgbClr val="1F497D"/>
      </a:dk2>
      <a:lt2>
        <a:srgbClr val="EEECE1"/>
      </a:lt2>
      <a:accent1>
        <a:srgbClr val="FF4957"/>
      </a:accent1>
      <a:accent2>
        <a:srgbClr val="7F7F7F"/>
      </a:accent2>
      <a:accent3>
        <a:srgbClr val="FF4957"/>
      </a:accent3>
      <a:accent4>
        <a:srgbClr val="7F7F7F"/>
      </a:accent4>
      <a:accent5>
        <a:srgbClr val="FF4957"/>
      </a:accent5>
      <a:accent6>
        <a:srgbClr val="7F7F7F"/>
      </a:accent6>
      <a:hlink>
        <a:srgbClr val="007FA2"/>
      </a:hlink>
      <a:folHlink>
        <a:srgbClr val="FF4957"/>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1565</Words>
  <Application>Microsoft Office PowerPoint</Application>
  <PresentationFormat>自定义</PresentationFormat>
  <Paragraphs>130</Paragraphs>
  <Slides>24</Slides>
  <Notes>15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24</vt:i4>
      </vt:variant>
    </vt:vector>
  </HeadingPairs>
  <TitlesOfParts>
    <vt:vector size="37" baseType="lpstr">
      <vt:lpstr>Gulim</vt:lpstr>
      <vt:lpstr>Helvetica Neue</vt:lpstr>
      <vt:lpstr>宋体</vt:lpstr>
      <vt:lpstr>微软雅黑</vt:lpstr>
      <vt:lpstr>Abadi</vt:lpstr>
      <vt:lpstr>Arial</vt:lpstr>
      <vt:lpstr>Calibri</vt:lpstr>
      <vt:lpstr>Calibri Light</vt:lpstr>
      <vt:lpstr>Courier New</vt:lpstr>
      <vt:lpstr>Gadugi</vt:lpstr>
      <vt:lpstr>Impact</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简洁红灰</dc:title>
  <dc:creator/>
  <cp:keywords>www.1ppt.com</cp:keywords>
  <cp:lastModifiedBy/>
  <cp:revision>1</cp:revision>
  <dcterms:created xsi:type="dcterms:W3CDTF">2016-10-17T14:00:15Z</dcterms:created>
  <dcterms:modified xsi:type="dcterms:W3CDTF">2020-03-27T03:51:39Z</dcterms:modified>
</cp:coreProperties>
</file>