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heme/theme3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57"/>
  </p:notesMasterIdLst>
  <p:sldIdLst>
    <p:sldId id="256" r:id="rId3"/>
    <p:sldId id="257" r:id="rId4"/>
    <p:sldId id="258" r:id="rId5"/>
    <p:sldId id="32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24" r:id="rId23"/>
    <p:sldId id="325" r:id="rId24"/>
    <p:sldId id="326" r:id="rId25"/>
    <p:sldId id="327" r:id="rId26"/>
    <p:sldId id="328" r:id="rId27"/>
    <p:sldId id="329" r:id="rId28"/>
    <p:sldId id="335" r:id="rId29"/>
    <p:sldId id="333" r:id="rId30"/>
    <p:sldId id="336" r:id="rId31"/>
    <p:sldId id="280" r:id="rId32"/>
    <p:sldId id="281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21" r:id="rId56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>
          <p15:clr>
            <a:srgbClr val="A4A3A4"/>
          </p15:clr>
        </p15:guide>
        <p15:guide id="2" pos="2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93" y="67"/>
      </p:cViewPr>
      <p:guideLst>
        <p:guide orient="horz" pos="2868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1AAA5-2F82-47EB-8A14-3C2E31070EF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500D-FFA1-4804-98CB-699EB4AD5601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23D3192-EB5C-49D4-8A84-6153C9EA8D5C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CC5CF30-6885-4EFC-9756-26B38FE4B8C5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E5400E2B-E963-4ADE-A7E7-FD467E046F8A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F65544-95C2-4462-9423-AEC2B3E3EA5E}" type="datetime1">
              <a:rPr lang="zh-CN" altLang="en-US" smtClean="0"/>
              <a:t>2021/2/25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Beilun Wang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BB15C0A-CCD0-4768-9878-1C375DC08E2F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4B9D7F1-E1F5-4BBE-A3C3-6ADAC2761869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766286" y="1884680"/>
            <a:ext cx="7611428" cy="301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58178" y="1742758"/>
            <a:ext cx="7827645" cy="329565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8732" y="2136139"/>
            <a:ext cx="6566536" cy="25850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6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3B6149E-B065-4731-942F-2C19B205AF09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Beilun Wang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18415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8415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D312-5CCD-4BC1-8F49-F983348C4B3F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E1CB-CE28-4137-BAA0-456ACD1DBF5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18415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8415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FE01-9CF9-46CE-AF9B-786BD5153285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6622-55D1-4A3C-9B77-A4E791B3D1AF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766286" y="1884680"/>
            <a:ext cx="7611428" cy="301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58178" y="1742758"/>
            <a:ext cx="7827645" cy="329565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993934" y="2190115"/>
            <a:ext cx="7141845" cy="2401570"/>
          </a:xfrm>
        </p:spPr>
        <p:txBody>
          <a:bodyPr anchor="ctr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3A6EFD35-79A4-4D47-BF54-C4F511D3D58B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Beilun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22135BB6-1585-4116-9B81-E54B94D5484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0ECC095-2A2A-4D2B-8B71-97832713BC62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31031" y="3969093"/>
            <a:ext cx="3611166" cy="1426769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8E5DECA-42F6-40F9-82D0-6C9E4E15E977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631031" y="3914776"/>
            <a:ext cx="361116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5B8D32-3424-40E6-882A-3FA51483CD6C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1" y="-78740"/>
            <a:ext cx="8986517" cy="172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1" y="1542796"/>
            <a:ext cx="7835900" cy="3888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47F8-E7B3-4CE0-908C-2F6A390D1A55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8965" y="6428920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C3C17-81EB-47BF-8D48-CB2C075F75E2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/>
              <a:t>Beilun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327AE5-E4F1-4A92-9C93-7DBDC031CFA2}" type="slidenum">
              <a:rPr lang="en-US" altLang="zh-CN" smtClean="0"/>
              <a:t>‹#›</a:t>
            </a:fld>
            <a:endParaRPr lang="zh-CN" altLang="en-US" sz="130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jpeg"/><Relationship Id="rId7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62.xml"/><Relationship Id="rId21" Type="http://schemas.openxmlformats.org/officeDocument/2006/relationships/image" Target="../media/image25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image" Target="../media/image24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image" Target="../media/image23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6831" y="1048842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048842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048842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0" y="0"/>
                </a:moveTo>
                <a:lnTo>
                  <a:pt x="58185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49842" y="1048842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>
            <a:spAutoFit/>
          </a:bodyPr>
          <a:lstStyle/>
          <a:p>
            <a:pPr marL="203835" algn="ctr">
              <a:lnSpc>
                <a:spcPts val="6070"/>
              </a:lnSpc>
            </a:pPr>
            <a:r>
              <a:rPr sz="5300" spc="50" dirty="0"/>
              <a:t>Machine</a:t>
            </a:r>
            <a:r>
              <a:rPr sz="5300" spc="-35" dirty="0"/>
              <a:t> </a:t>
            </a:r>
            <a:r>
              <a:rPr sz="5300" spc="45" dirty="0"/>
              <a:t>Learning</a:t>
            </a:r>
            <a:endParaRPr sz="5300"/>
          </a:p>
        </p:txBody>
      </p:sp>
      <p:sp>
        <p:nvSpPr>
          <p:cNvPr id="7" name="object 7"/>
          <p:cNvSpPr txBox="1"/>
          <p:nvPr/>
        </p:nvSpPr>
        <p:spPr>
          <a:xfrm>
            <a:off x="1496217" y="2227460"/>
            <a:ext cx="635571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sz="53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1:</a:t>
            </a:r>
            <a:r>
              <a:rPr sz="5300" b="0" spc="1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5300" b="0" spc="2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Introduction</a:t>
            </a:r>
            <a:endParaRPr sz="53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C6331FC-1EA6-4F0C-BB9D-542464F7E353}" type="datetime1">
              <a:rPr lang="zh-CN" altLang="en-US" smtClean="0"/>
              <a:t>2021/2/25</a:t>
            </a:fld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4869" y="1686721"/>
            <a:ext cx="7769861" cy="39591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97790" indent="-228600">
              <a:lnSpc>
                <a:spcPct val="91000"/>
              </a:lnSpc>
              <a:spcBef>
                <a:spcPts val="410"/>
              </a:spcBef>
              <a:buFont typeface="Arial" panose="020B0604020202020204"/>
              <a:buChar char="•"/>
              <a:tabLst>
                <a:tab pos="241300" algn="l"/>
                <a:tab pos="4234815" algn="l"/>
              </a:tabLst>
            </a:pP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3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sz="2400" spc="7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8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  </a:t>
            </a:r>
            <a:r>
              <a:rPr sz="2400" spc="1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3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	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Dietterich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“Experience” </a:t>
            </a:r>
            <a:r>
              <a:rPr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400" spc="28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19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</a:t>
            </a:r>
            <a:r>
              <a:rPr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instances,</a:t>
            </a:r>
            <a:r>
              <a:rPr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19405" indent="-228600">
              <a:lnSpc>
                <a:spcPts val="3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9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sz="2400" spc="7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z="2400" spc="7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4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6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spc="7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7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400" spc="6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2A4098-5967-487E-BB2C-64AF3867F55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BASICS</a:t>
            </a: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 OF MACHINE LEARNING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2200" y="3561556"/>
          <a:ext cx="3802379" cy="2503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5">
                        <a:lnSpc>
                          <a:spcPts val="2045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I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believe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that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this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book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is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488">
                <a:tc gridSpan="2">
                  <a:txBody>
                    <a:bodyPr/>
                    <a:lstStyle/>
                    <a:p>
                      <a:pPr marL="548640" marR="28511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not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at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all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helpful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since it 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does not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explain thoroughly 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material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. it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just provides 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reader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with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tables and  calculations that sometimes 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are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not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easily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understood</a:t>
                      </a:r>
                      <a:r>
                        <a:rPr sz="2000" spc="-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…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11119" y="4384676"/>
            <a:ext cx="1059180" cy="114300"/>
          </a:xfrm>
          <a:custGeom>
            <a:avLst/>
            <a:gdLst/>
            <a:ahLst/>
            <a:cxnLst/>
            <a:rect l="l" t="t" r="r" b="b"/>
            <a:pathLst>
              <a:path w="1059179" h="114300">
                <a:moveTo>
                  <a:pt x="944562" y="76199"/>
                </a:moveTo>
                <a:lnTo>
                  <a:pt x="944562" y="114300"/>
                </a:lnTo>
                <a:lnTo>
                  <a:pt x="1020762" y="76200"/>
                </a:lnTo>
                <a:lnTo>
                  <a:pt x="944562" y="76199"/>
                </a:lnTo>
                <a:close/>
              </a:path>
              <a:path w="1059179" h="114300">
                <a:moveTo>
                  <a:pt x="944562" y="38099"/>
                </a:moveTo>
                <a:lnTo>
                  <a:pt x="944562" y="76199"/>
                </a:lnTo>
                <a:lnTo>
                  <a:pt x="963612" y="76200"/>
                </a:lnTo>
                <a:lnTo>
                  <a:pt x="963612" y="38100"/>
                </a:lnTo>
                <a:lnTo>
                  <a:pt x="944562" y="38099"/>
                </a:lnTo>
                <a:close/>
              </a:path>
              <a:path w="1059179" h="114300">
                <a:moveTo>
                  <a:pt x="944562" y="0"/>
                </a:moveTo>
                <a:lnTo>
                  <a:pt x="944562" y="38099"/>
                </a:lnTo>
                <a:lnTo>
                  <a:pt x="963612" y="38100"/>
                </a:lnTo>
                <a:lnTo>
                  <a:pt x="963612" y="76200"/>
                </a:lnTo>
                <a:lnTo>
                  <a:pt x="1020765" y="76198"/>
                </a:lnTo>
                <a:lnTo>
                  <a:pt x="1058862" y="57150"/>
                </a:lnTo>
                <a:lnTo>
                  <a:pt x="944562" y="0"/>
                </a:lnTo>
                <a:close/>
              </a:path>
              <a:path w="1059179" h="114300">
                <a:moveTo>
                  <a:pt x="0" y="38098"/>
                </a:moveTo>
                <a:lnTo>
                  <a:pt x="0" y="76198"/>
                </a:lnTo>
                <a:lnTo>
                  <a:pt x="944562" y="76199"/>
                </a:lnTo>
                <a:lnTo>
                  <a:pt x="944562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9363" y="4139406"/>
            <a:ext cx="1082675" cy="701675"/>
          </a:xfrm>
          <a:custGeom>
            <a:avLst/>
            <a:gdLst/>
            <a:ahLst/>
            <a:cxnLst/>
            <a:rect l="l" t="t" r="r" b="b"/>
            <a:pathLst>
              <a:path w="1082675" h="701675">
                <a:moveTo>
                  <a:pt x="0" y="0"/>
                </a:moveTo>
                <a:lnTo>
                  <a:pt x="1082675" y="0"/>
                </a:lnTo>
                <a:lnTo>
                  <a:pt x="1082675" y="701675"/>
                </a:lnTo>
                <a:lnTo>
                  <a:pt x="0" y="7016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9363" y="4139406"/>
            <a:ext cx="3048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82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4040" y="4251452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3965" y="6101588"/>
            <a:ext cx="327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 X : e.g. a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piece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English</a:t>
            </a:r>
            <a:r>
              <a:rPr sz="1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text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0936" y="4960874"/>
            <a:ext cx="351091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1095375" algn="l"/>
              </a:tabLst>
            </a:pP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1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Y:	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{1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 </a:t>
            </a:r>
            <a:r>
              <a:rPr sz="1800" spc="-4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Yes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-1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 No</a:t>
            </a:r>
            <a:r>
              <a:rPr sz="1800" spc="6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e.g.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this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positive product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review</a:t>
            </a:r>
            <a:r>
              <a:rPr sz="1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1000" y="1385425"/>
            <a:ext cx="8497964" cy="2659702"/>
            <a:chOff x="2823335" y="2359418"/>
            <a:chExt cx="8497964" cy="2659702"/>
          </a:xfrm>
        </p:grpSpPr>
        <p:sp>
          <p:nvSpPr>
            <p:cNvPr id="3" name="object 3"/>
            <p:cNvSpPr/>
            <p:nvPr/>
          </p:nvSpPr>
          <p:spPr>
            <a:xfrm>
              <a:off x="5519808" y="3001328"/>
              <a:ext cx="2417585" cy="421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823335" y="2359418"/>
              <a:ext cx="8497964" cy="2659702"/>
            </a:xfrm>
            <a:prstGeom prst="rect">
              <a:avLst/>
            </a:prstGeom>
          </p:spPr>
          <p:txBody>
            <a:bodyPr vert="horz" wrap="square" lIns="0" tIns="63500" rIns="0" bIns="0" rtlCol="0">
              <a:spAutoFit/>
            </a:bodyPr>
            <a:lstStyle/>
            <a:p>
              <a:pPr marL="546100" marR="5080" indent="-228600">
                <a:lnSpc>
                  <a:spcPts val="3000"/>
                </a:lnSpc>
                <a:spcBef>
                  <a:spcPts val="500"/>
                </a:spcBef>
                <a:buFont typeface="Arial" panose="020B0604020202020204"/>
                <a:buChar char="•"/>
                <a:tabLst>
                  <a:tab pos="546100" algn="l"/>
                  <a:tab pos="6192520" algn="l"/>
                  <a:tab pos="6640195" algn="l"/>
                </a:tabLst>
              </a:pPr>
              <a:r>
                <a:rPr sz="2400" spc="229" dirty="0"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400" spc="165" dirty="0">
                  <a:latin typeface="Times New Roman" panose="02020603050405020304"/>
                  <a:cs typeface="Times New Roman" panose="02020603050405020304"/>
                </a:rPr>
                <a:t>function </a:t>
              </a:r>
              <a:r>
                <a:rPr sz="2400" spc="150" dirty="0">
                  <a:latin typeface="Times New Roman" panose="02020603050405020304"/>
                  <a:cs typeface="Times New Roman" panose="02020603050405020304"/>
                </a:rPr>
                <a:t>to </a:t>
              </a:r>
              <a:r>
                <a:rPr sz="2400" spc="275" dirty="0">
                  <a:latin typeface="Times New Roman" panose="02020603050405020304"/>
                  <a:cs typeface="Times New Roman" panose="02020603050405020304"/>
                </a:rPr>
                <a:t>map</a:t>
              </a:r>
              <a:r>
                <a:rPr sz="2400" spc="-21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25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input</a:t>
              </a:r>
              <a:r>
                <a:rPr sz="2400" spc="8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75" dirty="0">
                  <a:latin typeface="Times New Roman" panose="02020603050405020304"/>
                  <a:cs typeface="Times New Roman" panose="02020603050405020304"/>
                </a:rPr>
                <a:t>space</a:t>
              </a:r>
              <a:r>
                <a:rPr lang="en-US" sz="2400" spc="17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55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lang="en-US" sz="2400" spc="-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50" dirty="0">
                  <a:latin typeface="Times New Roman" panose="02020603050405020304"/>
                  <a:cs typeface="Times New Roman" panose="02020603050405020304"/>
                </a:rPr>
                <a:t>to</a:t>
              </a:r>
              <a:r>
                <a:rPr sz="2400" spc="-1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24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output</a:t>
              </a:r>
              <a:r>
                <a:rPr lang="en-US" altLang="zh-CN" sz="2400" spc="24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75" dirty="0">
                  <a:latin typeface="Times New Roman" panose="02020603050405020304"/>
                  <a:cs typeface="Times New Roman" panose="02020603050405020304"/>
                </a:rPr>
                <a:t>space</a:t>
              </a:r>
              <a:r>
                <a:rPr sz="2400" spc="7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55" dirty="0">
                  <a:latin typeface="Times New Roman" panose="02020603050405020304"/>
                  <a:cs typeface="Times New Roman" panose="02020603050405020304"/>
                </a:rPr>
                <a:t>Y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  <a:buFont typeface="Arial" panose="020B0604020202020204"/>
                <a:buChar char="•"/>
              </a:pP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  <a:buFont typeface="Arial" panose="020B0604020202020204"/>
                <a:buChar char="•"/>
              </a:pP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546100" marR="551815" indent="-228600">
                <a:lnSpc>
                  <a:spcPts val="3000"/>
                </a:lnSpc>
                <a:buFont typeface="Arial" panose="020B0604020202020204"/>
                <a:buChar char="•"/>
                <a:tabLst>
                  <a:tab pos="546100" algn="l"/>
                </a:tabLst>
              </a:pPr>
              <a:r>
                <a:rPr sz="2400" spc="100" dirty="0">
                  <a:latin typeface="Times New Roman" panose="02020603050405020304"/>
                  <a:cs typeface="Times New Roman" panose="02020603050405020304"/>
                </a:rPr>
                <a:t>So </a:t>
              </a:r>
              <a:r>
                <a:rPr sz="2400" spc="310" dirty="0">
                  <a:latin typeface="Times New Roman" panose="02020603050405020304"/>
                  <a:cs typeface="Times New Roman" panose="02020603050405020304"/>
                </a:rPr>
                <a:t>that </a:t>
              </a:r>
              <a:r>
                <a:rPr sz="2400" spc="254" dirty="0">
                  <a:latin typeface="Times New Roman" panose="02020603050405020304"/>
                  <a:cs typeface="Times New Roman" panose="02020603050405020304"/>
                </a:rPr>
                <a:t>the </a:t>
              </a:r>
              <a:r>
                <a:rPr sz="2400" spc="135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difference </a:t>
              </a:r>
              <a:r>
                <a:rPr sz="2400" spc="200" dirty="0">
                  <a:latin typeface="Times New Roman" panose="02020603050405020304"/>
                  <a:cs typeface="Times New Roman" panose="02020603050405020304"/>
                </a:rPr>
                <a:t>between </a:t>
              </a:r>
              <a:r>
                <a:rPr sz="2400" i="1" spc="110" dirty="0">
                  <a:solidFill>
                    <a:srgbClr val="0000EB"/>
                  </a:solidFill>
                  <a:latin typeface="Cambria" panose="02040503050406030204"/>
                  <a:cs typeface="Cambria" panose="02040503050406030204"/>
                </a:rPr>
                <a:t>y </a:t>
              </a:r>
              <a:r>
                <a:rPr sz="2400" spc="275" dirty="0">
                  <a:solidFill>
                    <a:srgbClr val="0000EB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400" spc="-345" dirty="0">
                  <a:solidFill>
                    <a:srgbClr val="0000EB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25" dirty="0">
                  <a:solidFill>
                    <a:srgbClr val="0000EB"/>
                  </a:solidFill>
                  <a:latin typeface="Cambria" panose="02040503050406030204"/>
                  <a:cs typeface="Cambria" panose="02040503050406030204"/>
                </a:rPr>
                <a:t>f(</a:t>
              </a:r>
              <a:r>
                <a:rPr sz="2400" b="1" i="1" spc="-25" dirty="0">
                  <a:solidFill>
                    <a:srgbClr val="0000EB"/>
                  </a:solidFill>
                  <a:latin typeface="Trebuchet MS" panose="020B0603020202020204"/>
                  <a:cs typeface="Trebuchet MS" panose="020B0603020202020204"/>
                </a:rPr>
                <a:t>x</a:t>
              </a:r>
              <a:r>
                <a:rPr sz="2400" i="1" spc="-25" dirty="0">
                  <a:solidFill>
                    <a:srgbClr val="0000EB"/>
                  </a:solidFill>
                  <a:latin typeface="Cambria" panose="02040503050406030204"/>
                  <a:cs typeface="Cambria" panose="02040503050406030204"/>
                </a:rPr>
                <a:t>)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of  </a:t>
              </a:r>
              <a:r>
                <a:rPr sz="2400" spc="190" dirty="0">
                  <a:latin typeface="Times New Roman" panose="02020603050405020304"/>
                  <a:cs typeface="Times New Roman" panose="02020603050405020304"/>
                </a:rPr>
                <a:t>each example </a:t>
              </a:r>
              <a:r>
                <a:rPr sz="2400" b="1" i="1" spc="-5" dirty="0">
                  <a:latin typeface="Trebuchet MS" panose="020B0603020202020204"/>
                  <a:cs typeface="Trebuchet MS" panose="020B0603020202020204"/>
                </a:rPr>
                <a:t>x </a:t>
              </a:r>
              <a:r>
                <a:rPr sz="2400" spc="155" dirty="0">
                  <a:latin typeface="Times New Roman" panose="02020603050405020304"/>
                  <a:cs typeface="Times New Roman" panose="02020603050405020304"/>
                </a:rPr>
                <a:t>is</a:t>
              </a:r>
              <a:r>
                <a:rPr sz="2400" spc="-2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85" dirty="0">
                  <a:latin typeface="Times New Roman" panose="02020603050405020304"/>
                  <a:cs typeface="Times New Roman" panose="02020603050405020304"/>
                </a:rPr>
                <a:t>small.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  <a:spcBef>
                  <a:spcPts val="2600"/>
                </a:spcBef>
              </a:pPr>
              <a:r>
                <a:rPr lang="en-US" sz="2400" spc="5" dirty="0">
                  <a:solidFill>
                    <a:srgbClr val="0000FF"/>
                  </a:solidFill>
                  <a:latin typeface="Calibri" panose="020F0502020204030204"/>
                  <a:cs typeface="Calibri" panose="020F0502020204030204"/>
                </a:rPr>
                <a:t>    </a:t>
              </a:r>
              <a:r>
                <a:rPr sz="2400" spc="5" dirty="0">
                  <a:solidFill>
                    <a:srgbClr val="0000FF"/>
                  </a:solidFill>
                  <a:latin typeface="Calibri" panose="020F0502020204030204"/>
                  <a:cs typeface="Calibri" panose="020F0502020204030204"/>
                </a:rPr>
                <a:t>e.g.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496D887-9AE2-455C-B088-8A67C1BBEABE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e.g. </a:t>
            </a: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 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LEARNING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7390" y="1795779"/>
            <a:ext cx="6574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Now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let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check </a:t>
            </a:r>
            <a:r>
              <a:rPr sz="2800" dirty="0">
                <a:latin typeface="Calibri" panose="020F0502020204030204"/>
                <a:cs typeface="Calibri" panose="020F0502020204030204"/>
              </a:rPr>
              <a:t>out a </a:t>
            </a:r>
            <a:r>
              <a:rPr sz="2800" spc="-15" dirty="0">
                <a:solidFill>
                  <a:srgbClr val="3366FF"/>
                </a:solidFill>
                <a:latin typeface="Calibri" panose="020F0502020204030204"/>
                <a:cs typeface="Calibri" panose="020F0502020204030204"/>
              </a:rPr>
              <a:t>VERY </a:t>
            </a:r>
            <a:r>
              <a:rPr sz="2800" spc="-5" dirty="0">
                <a:solidFill>
                  <a:srgbClr val="3366FF"/>
                </a:solidFill>
                <a:latin typeface="Calibri" panose="020F0502020204030204"/>
                <a:cs typeface="Calibri" panose="020F0502020204030204"/>
              </a:rPr>
              <a:t>SIMPLE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7644" y="289295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R="120650" algn="ctr">
              <a:lnSpc>
                <a:spcPct val="100000"/>
              </a:lnSpc>
              <a:spcBef>
                <a:spcPts val="205"/>
              </a:spcBef>
            </a:pPr>
            <a:r>
              <a:rPr sz="3800" i="1" spc="-65" dirty="0">
                <a:latin typeface="Tahoma" panose="020B0604030504040204"/>
                <a:cs typeface="Tahoma" panose="020B0604030504040204"/>
              </a:rPr>
              <a:t>f</a:t>
            </a:r>
            <a:endParaRPr sz="3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6044" y="314537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44449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295400" y="44449"/>
                </a:lnTo>
                <a:close/>
              </a:path>
              <a:path w="1371600" h="76200">
                <a:moveTo>
                  <a:pt x="1295400" y="31749"/>
                </a:moveTo>
                <a:lnTo>
                  <a:pt x="1295400" y="44449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295400" y="31749"/>
                </a:lnTo>
                <a:close/>
              </a:path>
              <a:path w="1371600" h="76200">
                <a:moveTo>
                  <a:pt x="1295400" y="0"/>
                </a:moveTo>
                <a:lnTo>
                  <a:pt x="1295400" y="31749"/>
                </a:lnTo>
                <a:lnTo>
                  <a:pt x="1308101" y="31750"/>
                </a:lnTo>
                <a:lnTo>
                  <a:pt x="1308101" y="44450"/>
                </a:lnTo>
                <a:lnTo>
                  <a:pt x="1358902" y="44448"/>
                </a:lnTo>
                <a:lnTo>
                  <a:pt x="1371600" y="38100"/>
                </a:lnTo>
                <a:lnTo>
                  <a:pt x="1295400" y="0"/>
                </a:lnTo>
                <a:close/>
              </a:path>
              <a:path w="1371600" h="76200">
                <a:moveTo>
                  <a:pt x="0" y="31748"/>
                </a:moveTo>
                <a:lnTo>
                  <a:pt x="0" y="44448"/>
                </a:lnTo>
                <a:lnTo>
                  <a:pt x="1295400" y="44449"/>
                </a:lnTo>
                <a:lnTo>
                  <a:pt x="1295400" y="31749"/>
                </a:lnTo>
                <a:lnTo>
                  <a:pt x="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584" y="2891373"/>
            <a:ext cx="2406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b="1" i="1" spc="-95" dirty="0">
                <a:latin typeface="Tahoma" panose="020B0604030504040204"/>
                <a:cs typeface="Tahoma" panose="020B0604030504040204"/>
              </a:rPr>
              <a:t>x</a:t>
            </a:r>
            <a:endParaRPr sz="29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7844" y="314537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44449"/>
                </a:moveTo>
                <a:lnTo>
                  <a:pt x="1295400" y="76200"/>
                </a:lnTo>
                <a:lnTo>
                  <a:pt x="1358899" y="44450"/>
                </a:lnTo>
                <a:lnTo>
                  <a:pt x="1295400" y="44449"/>
                </a:lnTo>
                <a:close/>
              </a:path>
              <a:path w="1371600" h="76200">
                <a:moveTo>
                  <a:pt x="1295400" y="31749"/>
                </a:moveTo>
                <a:lnTo>
                  <a:pt x="1295400" y="44449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295400" y="31749"/>
                </a:lnTo>
                <a:close/>
              </a:path>
              <a:path w="1371600" h="76200">
                <a:moveTo>
                  <a:pt x="1295400" y="0"/>
                </a:moveTo>
                <a:lnTo>
                  <a:pt x="1295400" y="31749"/>
                </a:lnTo>
                <a:lnTo>
                  <a:pt x="1308101" y="31750"/>
                </a:lnTo>
                <a:lnTo>
                  <a:pt x="1308101" y="44450"/>
                </a:lnTo>
                <a:lnTo>
                  <a:pt x="1358902" y="44448"/>
                </a:lnTo>
                <a:lnTo>
                  <a:pt x="1371599" y="38100"/>
                </a:lnTo>
                <a:lnTo>
                  <a:pt x="1295400" y="0"/>
                </a:lnTo>
                <a:close/>
              </a:path>
              <a:path w="1371600" h="76200">
                <a:moveTo>
                  <a:pt x="0" y="31748"/>
                </a:moveTo>
                <a:lnTo>
                  <a:pt x="0" y="44448"/>
                </a:lnTo>
                <a:lnTo>
                  <a:pt x="1295400" y="44449"/>
                </a:lnTo>
                <a:lnTo>
                  <a:pt x="1295400" y="31749"/>
                </a:lnTo>
                <a:lnTo>
                  <a:pt x="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4384" y="2836164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y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088" y="3329454"/>
            <a:ext cx="7183755" cy="2537460"/>
          </a:xfrm>
          <a:prstGeom prst="rect">
            <a:avLst/>
          </a:prstGeom>
        </p:spPr>
        <p:txBody>
          <a:bodyPr vert="horz" wrap="square" lIns="0" tIns="407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5"/>
              </a:spcBef>
            </a:pPr>
            <a:r>
              <a:rPr sz="4400" spc="5" dirty="0">
                <a:solidFill>
                  <a:srgbClr val="0000FF"/>
                </a:solidFill>
                <a:cs typeface="Calibri" panose="020F0502020204030204"/>
              </a:rPr>
              <a:t>e.g.: </a:t>
            </a:r>
            <a:r>
              <a:rPr sz="4400" dirty="0">
                <a:solidFill>
                  <a:srgbClr val="0000FF"/>
                </a:solidFill>
                <a:cs typeface="Calibri" panose="020F0502020204030204"/>
              </a:rPr>
              <a:t>Binary </a:t>
            </a:r>
            <a:r>
              <a:rPr sz="4800" i="1" dirty="0">
                <a:cs typeface="Calibri" panose="020F0502020204030204"/>
              </a:rPr>
              <a:t>y </a:t>
            </a:r>
            <a:r>
              <a:rPr sz="4400" dirty="0">
                <a:solidFill>
                  <a:srgbClr val="0000FF"/>
                </a:solidFill>
                <a:cs typeface="Calibri" panose="020F0502020204030204"/>
              </a:rPr>
              <a:t>/ Linear </a:t>
            </a:r>
            <a:r>
              <a:rPr sz="4400" i="1" dirty="0">
                <a:cs typeface="Calibri" panose="020F0502020204030204"/>
              </a:rPr>
              <a:t>f </a:t>
            </a:r>
            <a:r>
              <a:rPr sz="4400" dirty="0">
                <a:solidFill>
                  <a:srgbClr val="0000FF"/>
                </a:solidFill>
                <a:cs typeface="Calibri" panose="020F0502020204030204"/>
              </a:rPr>
              <a:t>/ X as</a:t>
            </a:r>
            <a:r>
              <a:rPr sz="4400" spc="-114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4400" spc="-5" dirty="0">
                <a:solidFill>
                  <a:srgbClr val="0000FF"/>
                </a:solidFill>
                <a:cs typeface="Calibri" panose="020F0502020204030204"/>
              </a:rPr>
              <a:t>R</a:t>
            </a:r>
            <a:r>
              <a:rPr sz="4350" spc="-7" baseline="25000" dirty="0">
                <a:solidFill>
                  <a:srgbClr val="0000FF"/>
                </a:solidFill>
                <a:cs typeface="Calibri" panose="020F0502020204030204"/>
              </a:rPr>
              <a:t>2</a:t>
            </a:r>
            <a:endParaRPr sz="4350" baseline="25000" dirty="0">
              <a:cs typeface="Calibri" panose="020F0502020204030204"/>
            </a:endParaRPr>
          </a:p>
          <a:p>
            <a:pPr marL="1985010">
              <a:lnSpc>
                <a:spcPct val="100000"/>
              </a:lnSpc>
              <a:spcBef>
                <a:spcPts val="1925"/>
              </a:spcBef>
            </a:pPr>
            <a:r>
              <a:rPr sz="2950" b="1" i="1" spc="-75" dirty="0">
                <a:cs typeface="Tahoma" panose="020B0604030504040204"/>
              </a:rPr>
              <a:t>f</a:t>
            </a:r>
            <a:r>
              <a:rPr sz="2950" i="1" spc="-75" dirty="0">
                <a:cs typeface="Tahoma" panose="020B0604030504040204"/>
              </a:rPr>
              <a:t>(</a:t>
            </a:r>
            <a:r>
              <a:rPr sz="2950" b="1" i="1" spc="-75" dirty="0">
                <a:cs typeface="Tahoma" panose="020B0604030504040204"/>
              </a:rPr>
              <a:t>x</a:t>
            </a:r>
            <a:r>
              <a:rPr sz="2950" i="1" spc="-75" dirty="0">
                <a:cs typeface="Tahoma" panose="020B0604030504040204"/>
              </a:rPr>
              <a:t>,</a:t>
            </a:r>
            <a:r>
              <a:rPr sz="2950" b="1" i="1" spc="-75" dirty="0">
                <a:solidFill>
                  <a:srgbClr val="00CC00"/>
                </a:solidFill>
                <a:cs typeface="Tahoma" panose="020B0604030504040204"/>
              </a:rPr>
              <a:t>w</a:t>
            </a:r>
            <a:r>
              <a:rPr sz="2950" i="1" spc="-75" dirty="0">
                <a:solidFill>
                  <a:srgbClr val="00CC00"/>
                </a:solidFill>
                <a:cs typeface="Tahoma" panose="020B0604030504040204"/>
              </a:rPr>
              <a:t>,b</a:t>
            </a:r>
            <a:r>
              <a:rPr sz="2950" i="1" spc="-75" dirty="0">
                <a:cs typeface="Tahoma" panose="020B0604030504040204"/>
              </a:rPr>
              <a:t>) </a:t>
            </a:r>
            <a:r>
              <a:rPr sz="2950" i="1" spc="-110" dirty="0">
                <a:cs typeface="Tahoma" panose="020B0604030504040204"/>
              </a:rPr>
              <a:t>= </a:t>
            </a:r>
            <a:r>
              <a:rPr sz="2950" i="1" spc="-80" dirty="0">
                <a:cs typeface="Tahoma" panose="020B0604030504040204"/>
              </a:rPr>
              <a:t>sign(</a:t>
            </a:r>
            <a:r>
              <a:rPr sz="2950" b="1" i="1" spc="-80" dirty="0">
                <a:solidFill>
                  <a:srgbClr val="00CC00"/>
                </a:solidFill>
                <a:cs typeface="Tahoma" panose="020B0604030504040204"/>
              </a:rPr>
              <a:t>w</a:t>
            </a:r>
            <a:r>
              <a:rPr sz="3000" b="1" i="1" spc="-120" baseline="22000" dirty="0">
                <a:solidFill>
                  <a:srgbClr val="00CC00"/>
                </a:solidFill>
                <a:cs typeface="Tahoma" panose="020B0604030504040204"/>
              </a:rPr>
              <a:t>T </a:t>
            </a:r>
            <a:r>
              <a:rPr sz="2950" b="1" i="1" spc="-95" dirty="0">
                <a:cs typeface="Tahoma" panose="020B0604030504040204"/>
              </a:rPr>
              <a:t>x </a:t>
            </a:r>
            <a:r>
              <a:rPr sz="2950" i="1" spc="-110" dirty="0">
                <a:cs typeface="Tahoma" panose="020B0604030504040204"/>
              </a:rPr>
              <a:t>+</a:t>
            </a:r>
            <a:r>
              <a:rPr sz="2950" i="1" spc="-90" dirty="0">
                <a:cs typeface="Tahoma" panose="020B0604030504040204"/>
              </a:rPr>
              <a:t> </a:t>
            </a:r>
            <a:r>
              <a:rPr sz="2950" i="1" spc="-75" dirty="0">
                <a:solidFill>
                  <a:srgbClr val="00CC00"/>
                </a:solidFill>
                <a:cs typeface="Tahoma" panose="020B0604030504040204"/>
              </a:rPr>
              <a:t>b</a:t>
            </a:r>
            <a:r>
              <a:rPr sz="2950" i="1" spc="-75" dirty="0">
                <a:cs typeface="Tahoma" panose="020B0604030504040204"/>
              </a:rPr>
              <a:t>)</a:t>
            </a:r>
            <a:endParaRPr sz="2950" dirty="0">
              <a:cs typeface="Tahoma" panose="020B0604030504040204"/>
            </a:endParaRPr>
          </a:p>
          <a:p>
            <a:pPr marL="1985010">
              <a:lnSpc>
                <a:spcPct val="100000"/>
              </a:lnSpc>
              <a:spcBef>
                <a:spcPts val="1610"/>
              </a:spcBef>
            </a:pPr>
            <a:r>
              <a:rPr sz="2800" b="1" i="1" dirty="0">
                <a:cs typeface="Calibri" panose="020F0502020204030204"/>
              </a:rPr>
              <a:t>X </a:t>
            </a:r>
            <a:r>
              <a:rPr sz="3200" b="1" i="1" dirty="0">
                <a:cs typeface="Calibri" panose="020F0502020204030204"/>
              </a:rPr>
              <a:t>=(</a:t>
            </a:r>
            <a:r>
              <a:rPr sz="3200" i="1" dirty="0">
                <a:cs typeface="Calibri" panose="020F0502020204030204"/>
              </a:rPr>
              <a:t>x</a:t>
            </a:r>
            <a:r>
              <a:rPr sz="3200" b="1" i="1" dirty="0">
                <a:cs typeface="Calibri" panose="020F0502020204030204"/>
              </a:rPr>
              <a:t>_1,</a:t>
            </a:r>
            <a:r>
              <a:rPr sz="3200" b="1" i="1" spc="80" dirty="0">
                <a:cs typeface="Calibri" panose="020F0502020204030204"/>
              </a:rPr>
              <a:t> </a:t>
            </a:r>
            <a:r>
              <a:rPr sz="3200" i="1" dirty="0">
                <a:cs typeface="Calibri" panose="020F0502020204030204"/>
              </a:rPr>
              <a:t>x</a:t>
            </a:r>
            <a:r>
              <a:rPr sz="3200" b="1" i="1" dirty="0">
                <a:cs typeface="Calibri" panose="020F0502020204030204"/>
              </a:rPr>
              <a:t>_2)</a:t>
            </a:r>
            <a:endParaRPr sz="3200" dirty="0">
              <a:cs typeface="Calibri" panose="020F0502020204030204"/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161E62A-18C6-417B-8CDD-CB5CEB7138E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dirty="0" err="1"/>
              <a:t>Beilun</a:t>
            </a:r>
            <a:r>
              <a:rPr dirty="0"/>
              <a:t> Wang</a:t>
            </a: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 Linear Binary Classifier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665" y="604011"/>
            <a:ext cx="368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Traditional</a:t>
            </a:r>
            <a:r>
              <a:rPr sz="2800" b="1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664203"/>
            <a:ext cx="5067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Machine Learning </a:t>
            </a:r>
            <a:r>
              <a:rPr sz="2800" b="1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(training</a:t>
            </a:r>
            <a:r>
              <a:rPr sz="2800" b="1" spc="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phase)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16002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19939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26797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9800" y="22225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390" y="1443227"/>
            <a:ext cx="152082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7075">
              <a:lnSpc>
                <a:spcPct val="153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latin typeface="Calibri" panose="020F0502020204030204"/>
                <a:cs typeface="Calibri" panose="020F0502020204030204"/>
              </a:rPr>
              <a:t>a 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542" y="1988820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Ou</a:t>
            </a:r>
            <a:r>
              <a:rPr sz="320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put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0" y="44196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600" y="48133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0" y="54991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6999"/>
                </a:lnTo>
                <a:lnTo>
                  <a:pt x="888999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0" y="50419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7882" y="4287011"/>
            <a:ext cx="150114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>
              <a:lnSpc>
                <a:spcPct val="149000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3200" dirty="0">
                <a:latin typeface="Calibri" panose="020F0502020204030204"/>
                <a:cs typeface="Calibri" panose="020F0502020204030204"/>
              </a:rPr>
              <a:t>X  Output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6742" y="4512564"/>
            <a:ext cx="190246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815"/>
              </a:lnSpc>
              <a:tabLst>
                <a:tab pos="151828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/ Mo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dirty="0">
                <a:latin typeface="Calibri" panose="020F0502020204030204"/>
                <a:cs typeface="Calibri" panose="020F0502020204030204"/>
              </a:rPr>
              <a:t>l	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3200" dirty="0">
                <a:latin typeface="Calibri" panose="020F0502020204030204"/>
                <a:cs typeface="Calibri" panose="020F0502020204030204"/>
              </a:rPr>
              <a:t>()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8B731D9-0C9B-460A-A5AA-5293F3D4D80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006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6400" y="40005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7800" y="4610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1309690"/>
            <a:ext cx="1600200" cy="654050"/>
          </a:xfrm>
          <a:custGeom>
            <a:avLst/>
            <a:gdLst/>
            <a:ahLst/>
            <a:cxnLst/>
            <a:rect l="l" t="t" r="r" b="b"/>
            <a:pathLst>
              <a:path w="1600200" h="654050">
                <a:moveTo>
                  <a:pt x="1600200" y="0"/>
                </a:moveTo>
                <a:lnTo>
                  <a:pt x="0" y="0"/>
                </a:lnTo>
                <a:lnTo>
                  <a:pt x="0" y="654050"/>
                </a:lnTo>
                <a:lnTo>
                  <a:pt x="1600200" y="65405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1309690"/>
            <a:ext cx="1600200" cy="654050"/>
          </a:xfrm>
          <a:custGeom>
            <a:avLst/>
            <a:gdLst/>
            <a:ahLst/>
            <a:cxnLst/>
            <a:rect l="l" t="t" r="r" b="b"/>
            <a:pathLst>
              <a:path w="1600200" h="654050">
                <a:moveTo>
                  <a:pt x="0" y="0"/>
                </a:moveTo>
                <a:lnTo>
                  <a:pt x="1600200" y="0"/>
                </a:lnTo>
                <a:lnTo>
                  <a:pt x="1600200" y="654050"/>
                </a:lnTo>
                <a:lnTo>
                  <a:pt x="0" y="6540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4240" y="1324075"/>
            <a:ext cx="1714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i="1" spc="-65" dirty="0">
                <a:latin typeface="Tahoma" panose="020B0604030504040204"/>
                <a:cs typeface="Tahoma" panose="020B0604030504040204"/>
              </a:rPr>
              <a:t>f</a:t>
            </a:r>
            <a:endParaRPr sz="3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24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3940" y="1309461"/>
            <a:ext cx="2406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b="1" i="1" spc="-95" dirty="0">
                <a:latin typeface="Tahoma" panose="020B0604030504040204"/>
                <a:cs typeface="Tahoma" panose="020B0604030504040204"/>
              </a:rPr>
              <a:t>x</a:t>
            </a:r>
            <a:endParaRPr sz="29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60740" y="1251203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y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1828800"/>
            <a:ext cx="0" cy="4095750"/>
          </a:xfrm>
          <a:custGeom>
            <a:avLst/>
            <a:gdLst/>
            <a:ahLst/>
            <a:cxnLst/>
            <a:rect l="l" t="t" r="r" b="b"/>
            <a:pathLst>
              <a:path h="4095750">
                <a:moveTo>
                  <a:pt x="0" y="0"/>
                </a:moveTo>
                <a:lnTo>
                  <a:pt x="0" y="4095749"/>
                </a:lnTo>
              </a:path>
            </a:pathLst>
          </a:custGeom>
          <a:ln w="38101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5943599"/>
            <a:ext cx="4495800" cy="12700"/>
          </a:xfrm>
          <a:custGeom>
            <a:avLst/>
            <a:gdLst/>
            <a:ahLst/>
            <a:cxnLst/>
            <a:rect l="l" t="t" r="r" b="b"/>
            <a:pathLst>
              <a:path w="4495800" h="12700">
                <a:moveTo>
                  <a:pt x="0" y="12700"/>
                </a:moveTo>
                <a:lnTo>
                  <a:pt x="4495800" y="0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2603499"/>
            <a:ext cx="3124200" cy="3048000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0"/>
                </a:moveTo>
                <a:lnTo>
                  <a:pt x="312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7500" y="309245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8300" y="2768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900" y="36703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0300" y="32258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000" y="23622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3352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040000">
            <a:off x="1042991" y="2882986"/>
            <a:ext cx="2300067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3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3000" spc="-30" baseline="4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1”</a:t>
            </a:r>
            <a:endParaRPr sz="3000" baseline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 rot="20040000">
            <a:off x="1555824" y="3396656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 rot="20040000">
            <a:off x="2946021" y="4433962"/>
            <a:ext cx="220794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7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-1”</a:t>
            </a:r>
            <a:endParaRPr sz="3000" baseline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 rot="20040000">
            <a:off x="3454195" y="4923704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0139" y="2288540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22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b&gt;0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4340" y="3689603"/>
            <a:ext cx="195453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+1</a:t>
            </a:r>
            <a:r>
              <a:rPr sz="20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-1</a:t>
            </a:r>
            <a:r>
              <a:rPr sz="20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37300" y="4305079"/>
            <a:ext cx="355600" cy="355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6500" y="3835360"/>
            <a:ext cx="381000" cy="38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200" y="2590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3000" y="35433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0400" y="51308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 rot="18900000">
            <a:off x="3172510" y="3507530"/>
            <a:ext cx="330430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1800" b="1" i="1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3285628" y="3433317"/>
            <a:ext cx="217541" cy="1587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50" b="1" i="1" spc="-3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3377770" y="3119517"/>
            <a:ext cx="71567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b="1" i="1" spc="-15" baseline="200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b=0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73600" y="33147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7400" y="4991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2000" y="41529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92138" y="2136097"/>
            <a:ext cx="3067685" cy="857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b="1" i="1" spc="-55" dirty="0">
                <a:latin typeface="Tahoma" panose="020B0604030504040204"/>
                <a:cs typeface="Tahoma" panose="020B0604030504040204"/>
              </a:rPr>
              <a:t>f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(</a:t>
            </a:r>
            <a:r>
              <a:rPr sz="2100" b="1" i="1" spc="-55" dirty="0">
                <a:latin typeface="Tahoma" panose="020B0604030504040204"/>
                <a:cs typeface="Tahoma" panose="020B0604030504040204"/>
              </a:rPr>
              <a:t>x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,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,b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= 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sign(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25" b="1" i="1" spc="-82" baseline="25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2100" b="1" i="1" spc="-65" dirty="0">
                <a:latin typeface="Tahoma" panose="020B0604030504040204"/>
                <a:cs typeface="Tahoma" panose="020B0604030504040204"/>
              </a:rPr>
              <a:t>x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+</a:t>
            </a:r>
            <a:r>
              <a:rPr sz="2100" i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</a:t>
            </a:r>
            <a:endParaRPr sz="2100">
              <a:latin typeface="Tahoma" panose="020B0604030504040204"/>
              <a:cs typeface="Tahoma" panose="020B0604030504040204"/>
            </a:endParaRPr>
          </a:p>
          <a:p>
            <a:pPr marL="1214755">
              <a:lnSpc>
                <a:spcPct val="100000"/>
              </a:lnSpc>
              <a:spcBef>
                <a:spcPts val="1860"/>
              </a:spcBef>
            </a:pPr>
            <a:r>
              <a:rPr sz="1600" b="1" i="1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=(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_1,</a:t>
            </a:r>
            <a:r>
              <a:rPr sz="18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76528" y="6428920"/>
            <a:ext cx="4719320" cy="3194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pc="-10" dirty="0">
                <a:latin typeface="Calibri" panose="020F0502020204030204"/>
                <a:cs typeface="Calibri" panose="020F0502020204030204"/>
                <a:sym typeface="+mn-ea"/>
              </a:rPr>
              <a:t>Courtesy </a:t>
            </a:r>
            <a:r>
              <a:rPr spc="-10" dirty="0">
                <a:latin typeface="Calibri" panose="020F0502020204030204"/>
                <a:cs typeface="Calibri" panose="020F0502020204030204"/>
                <a:sym typeface="+mn-ea"/>
              </a:rPr>
              <a:t>slide </a:t>
            </a:r>
            <a:r>
              <a:rPr spc="-5" dirty="0">
                <a:latin typeface="Calibri" panose="020F0502020204030204"/>
                <a:cs typeface="Calibri" panose="020F0502020204030204"/>
                <a:sym typeface="+mn-ea"/>
              </a:rPr>
              <a:t>from </a:t>
            </a:r>
            <a:r>
              <a:rPr spc="-30" dirty="0">
                <a:latin typeface="Calibri" panose="020F0502020204030204"/>
                <a:cs typeface="Calibri" panose="020F0502020204030204"/>
                <a:sym typeface="+mn-ea"/>
              </a:rPr>
              <a:t>Prof. </a:t>
            </a:r>
            <a:r>
              <a:rPr spc="-10" dirty="0">
                <a:latin typeface="Calibri" panose="020F0502020204030204"/>
                <a:cs typeface="Calibri" panose="020F0502020204030204"/>
                <a:sym typeface="+mn-ea"/>
              </a:rPr>
              <a:t>Andrew </a:t>
            </a:r>
            <a:r>
              <a:rPr spc="-20" dirty="0">
                <a:latin typeface="Calibri" panose="020F0502020204030204"/>
                <a:cs typeface="Calibri" panose="020F0502020204030204"/>
                <a:sym typeface="+mn-ea"/>
              </a:rPr>
              <a:t>Moore’s</a:t>
            </a:r>
            <a:r>
              <a:rPr spc="-7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10" dirty="0">
                <a:latin typeface="Calibri" panose="020F0502020204030204"/>
                <a:cs typeface="Calibri" panose="020F0502020204030204"/>
                <a:sym typeface="+mn-ea"/>
              </a:rPr>
              <a:t>tutorial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7240" y="5415788"/>
            <a:ext cx="2316480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800" b="1" i="1" spc="-2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30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b&lt;0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955800">
              <a:lnSpc>
                <a:spcPct val="100000"/>
              </a:lnSpc>
              <a:spcBef>
                <a:spcPts val="48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x_1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6778" y="148996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_2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E8AF3C-47D2-47CC-BCD9-9FE937BC79D4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6" name="页脚占位符 4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47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 Linear Binary Classifier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006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6400" y="40005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7800" y="4610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0" y="1309690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R="120650" algn="ctr">
              <a:lnSpc>
                <a:spcPct val="100000"/>
              </a:lnSpc>
              <a:spcBef>
                <a:spcPts val="215"/>
              </a:spcBef>
            </a:pPr>
            <a:r>
              <a:rPr sz="3800" i="1" spc="-65" dirty="0">
                <a:latin typeface="Tahoma" panose="020B0604030504040204"/>
                <a:cs typeface="Tahoma" panose="020B0604030504040204"/>
              </a:rPr>
              <a:t>f</a:t>
            </a:r>
            <a:endParaRPr sz="3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3940" y="1309461"/>
            <a:ext cx="2406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b="1" i="1" spc="-95" dirty="0">
                <a:latin typeface="Tahoma" panose="020B0604030504040204"/>
                <a:cs typeface="Tahoma" panose="020B0604030504040204"/>
              </a:rPr>
              <a:t>x</a:t>
            </a:r>
            <a:endParaRPr sz="29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42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60740" y="1251203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y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1828800"/>
            <a:ext cx="0" cy="4095750"/>
          </a:xfrm>
          <a:custGeom>
            <a:avLst/>
            <a:gdLst/>
            <a:ahLst/>
            <a:cxnLst/>
            <a:rect l="l" t="t" r="r" b="b"/>
            <a:pathLst>
              <a:path h="4095750">
                <a:moveTo>
                  <a:pt x="0" y="0"/>
                </a:moveTo>
                <a:lnTo>
                  <a:pt x="0" y="4095749"/>
                </a:lnTo>
              </a:path>
            </a:pathLst>
          </a:custGeom>
          <a:ln w="38101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5943599"/>
            <a:ext cx="4495800" cy="12700"/>
          </a:xfrm>
          <a:custGeom>
            <a:avLst/>
            <a:gdLst/>
            <a:ahLst/>
            <a:cxnLst/>
            <a:rect l="l" t="t" r="r" b="b"/>
            <a:pathLst>
              <a:path w="4495800" h="12700">
                <a:moveTo>
                  <a:pt x="0" y="12700"/>
                </a:moveTo>
                <a:lnTo>
                  <a:pt x="4495800" y="0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2603499"/>
            <a:ext cx="3124200" cy="3048000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0"/>
                </a:moveTo>
                <a:lnTo>
                  <a:pt x="312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1939" y="1989835"/>
            <a:ext cx="20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5940" y="2904235"/>
            <a:ext cx="20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7500" y="309245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8300" y="2768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900" y="36703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0300" y="32258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000" y="23622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3352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040000">
            <a:off x="1042991" y="2882986"/>
            <a:ext cx="2300067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3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3000" spc="-30" baseline="4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1”</a:t>
            </a:r>
            <a:endParaRPr sz="3000" baseline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 rot="20040000">
            <a:off x="1555824" y="3396656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 rot="20040000">
            <a:off x="2946021" y="4433962"/>
            <a:ext cx="220794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7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-1”</a:t>
            </a:r>
            <a:endParaRPr sz="3000" baseline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 rot="20040000">
            <a:off x="3454195" y="4923704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0139" y="2288540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22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b&gt;0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4340" y="3689603"/>
            <a:ext cx="1954530" cy="166306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+1</a:t>
            </a:r>
            <a:r>
              <a:rPr sz="20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-1</a:t>
            </a:r>
            <a:r>
              <a:rPr sz="20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375920">
              <a:lnSpc>
                <a:spcPct val="101000"/>
              </a:lnSpc>
              <a:spcBef>
                <a:spcPts val="1080"/>
              </a:spcBef>
            </a:pPr>
            <a:r>
              <a:rPr sz="1900" dirty="0">
                <a:latin typeface="Tahoma" panose="020B0604030504040204"/>
                <a:cs typeface="Tahoma" panose="020B0604030504040204"/>
              </a:rPr>
              <a:t>denotes</a:t>
            </a:r>
            <a:r>
              <a:rPr sz="19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1900" spc="-10" dirty="0">
                <a:latin typeface="Tahoma" panose="020B0604030504040204"/>
                <a:cs typeface="Tahoma" panose="020B0604030504040204"/>
              </a:rPr>
              <a:t>future  </a:t>
            </a:r>
            <a:r>
              <a:rPr sz="1900" dirty="0">
                <a:latin typeface="Tahoma" panose="020B0604030504040204"/>
                <a:cs typeface="Tahoma" panose="020B0604030504040204"/>
              </a:rPr>
              <a:t>points</a:t>
            </a:r>
            <a:endParaRPr sz="1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37300" y="4305079"/>
            <a:ext cx="355600" cy="355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6500" y="3835360"/>
            <a:ext cx="381000" cy="38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200" y="2590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3000" y="35433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0400" y="51308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 rot="18900000">
            <a:off x="3172510" y="3507530"/>
            <a:ext cx="330430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1800" b="1" i="1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3285628" y="3433317"/>
            <a:ext cx="217541" cy="1587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50" b="1" i="1" spc="-3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3377770" y="3119517"/>
            <a:ext cx="71567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b="1" i="1" spc="-15" baseline="200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b=0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73600" y="33147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7400" y="4991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2000" y="41529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03340" y="4656835"/>
            <a:ext cx="20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76528" y="6428920"/>
            <a:ext cx="4719320" cy="2882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600" spc="-10" dirty="0">
                <a:latin typeface="Calibri" panose="020F0502020204030204"/>
                <a:cs typeface="Calibri" panose="020F0502020204030204"/>
              </a:rPr>
              <a:t>Courtesy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slide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Andrew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Moore’s</a:t>
            </a:r>
            <a:r>
              <a:rPr sz="1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tutorial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692138" y="2136097"/>
            <a:ext cx="3067685" cy="857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b="1" i="1" spc="-55" dirty="0">
                <a:latin typeface="Tahoma" panose="020B0604030504040204"/>
                <a:cs typeface="Tahoma" panose="020B0604030504040204"/>
              </a:rPr>
              <a:t>f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(</a:t>
            </a:r>
            <a:r>
              <a:rPr sz="2100" b="1" i="1" spc="-55" dirty="0">
                <a:latin typeface="Tahoma" panose="020B0604030504040204"/>
                <a:cs typeface="Tahoma" panose="020B0604030504040204"/>
              </a:rPr>
              <a:t>x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,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,b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= 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sign(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25" b="1" i="1" spc="-82" baseline="25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2100" b="1" i="1" spc="-65" dirty="0">
                <a:latin typeface="Tahoma" panose="020B0604030504040204"/>
                <a:cs typeface="Tahoma" panose="020B0604030504040204"/>
              </a:rPr>
              <a:t>x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+</a:t>
            </a:r>
            <a:r>
              <a:rPr sz="2100" i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</a:t>
            </a:r>
            <a:endParaRPr sz="2100">
              <a:latin typeface="Tahoma" panose="020B0604030504040204"/>
              <a:cs typeface="Tahoma" panose="020B0604030504040204"/>
            </a:endParaRPr>
          </a:p>
          <a:p>
            <a:pPr marL="1214755">
              <a:lnSpc>
                <a:spcPct val="100000"/>
              </a:lnSpc>
              <a:spcBef>
                <a:spcPts val="1860"/>
              </a:spcBef>
            </a:pPr>
            <a:r>
              <a:rPr sz="1600" b="1" i="1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=(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_1,</a:t>
            </a:r>
            <a:r>
              <a:rPr sz="18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7240" y="5415788"/>
            <a:ext cx="2316480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800" b="1" i="1" spc="-2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30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b&lt;0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955800">
              <a:lnSpc>
                <a:spcPct val="100000"/>
              </a:lnSpc>
              <a:spcBef>
                <a:spcPts val="48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x_1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6778" y="148996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_2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日期占位符 4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0AAFDA8-3C14-4464-A7C8-B4C61C8BCDE9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48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 Linear Binary Classifier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00617" y="4724400"/>
            <a:ext cx="3634423" cy="836780"/>
            <a:chOff x="3126741" y="4581333"/>
            <a:chExt cx="3634423" cy="836780"/>
          </a:xfrm>
        </p:grpSpPr>
        <p:sp>
          <p:nvSpPr>
            <p:cNvPr id="3" name="object 3"/>
            <p:cNvSpPr txBox="1"/>
            <p:nvPr/>
          </p:nvSpPr>
          <p:spPr>
            <a:xfrm>
              <a:off x="3126741" y="4751362"/>
              <a:ext cx="1868805" cy="596900"/>
            </a:xfrm>
            <a:prstGeom prst="rect">
              <a:avLst/>
            </a:prstGeom>
          </p:spPr>
          <p:txBody>
            <a:bodyPr vert="horz" wrap="square" lIns="0" tIns="546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30"/>
                </a:spcBef>
              </a:pPr>
              <a:r>
                <a:rPr sz="1900" b="1" i="1" spc="-6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(W, </a:t>
              </a:r>
              <a:r>
                <a:rPr sz="1900" i="1" spc="-50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b</a:t>
              </a:r>
              <a:r>
                <a:rPr sz="1900" b="1" i="1" spc="-50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) </a:t>
              </a:r>
              <a:r>
                <a:rPr sz="1900" b="1" i="1" spc="-8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=</a:t>
              </a:r>
              <a:r>
                <a:rPr sz="1900" b="1" i="1" spc="-2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900" b="1" i="1" spc="-6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argmin</a:t>
              </a:r>
              <a:endParaRPr sz="1900">
                <a:latin typeface="Tahoma" panose="020B0604030504040204"/>
                <a:cs typeface="Tahoma" panose="020B0604030504040204"/>
              </a:endParaRPr>
            </a:p>
            <a:p>
              <a:pPr marR="207010" algn="r">
                <a:lnSpc>
                  <a:spcPct val="100000"/>
                </a:lnSpc>
                <a:spcBef>
                  <a:spcPts val="260"/>
                </a:spcBef>
              </a:pPr>
              <a:r>
                <a:rPr sz="1350" b="1" i="1" spc="-35" dirty="0">
                  <a:solidFill>
                    <a:srgbClr val="660066"/>
                  </a:solidFill>
                  <a:latin typeface="Tahoma" panose="020B0604030504040204"/>
                  <a:cs typeface="Tahoma" panose="020B0604030504040204"/>
                </a:rPr>
                <a:t>W,</a:t>
              </a:r>
              <a:r>
                <a:rPr sz="1350" b="1" i="1" spc="-75" dirty="0">
                  <a:solidFill>
                    <a:srgbClr val="660066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350" i="1" spc="-30" dirty="0">
                  <a:solidFill>
                    <a:srgbClr val="660066"/>
                  </a:solidFill>
                  <a:latin typeface="Tahoma" panose="020B0604030504040204"/>
                  <a:cs typeface="Tahoma" panose="020B0604030504040204"/>
                </a:rPr>
                <a:t>b</a:t>
              </a:r>
              <a:endParaRPr sz="1350">
                <a:latin typeface="Tahoma" panose="020B0604030504040204"/>
                <a:cs typeface="Tahoma" panose="020B060403050404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198101" y="4581333"/>
              <a:ext cx="1563063" cy="836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4523" y="1180693"/>
            <a:ext cx="6873240" cy="2994926"/>
            <a:chOff x="1120139" y="613545"/>
            <a:chExt cx="6873240" cy="2994926"/>
          </a:xfrm>
        </p:grpSpPr>
        <p:sp>
          <p:nvSpPr>
            <p:cNvPr id="2" name="object 2"/>
            <p:cNvSpPr txBox="1"/>
            <p:nvPr/>
          </p:nvSpPr>
          <p:spPr>
            <a:xfrm>
              <a:off x="1120139" y="648045"/>
              <a:ext cx="6873240" cy="296042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266700" indent="-228600">
                <a:lnSpc>
                  <a:spcPct val="100000"/>
                </a:lnSpc>
                <a:spcBef>
                  <a:spcPts val="105"/>
                </a:spcBef>
                <a:buFont typeface="Arial" panose="020B0604020202020204"/>
                <a:buChar char="•"/>
                <a:tabLst>
                  <a:tab pos="266700" algn="l"/>
                </a:tabLst>
              </a:pPr>
              <a:r>
                <a:rPr sz="2400" spc="210" dirty="0">
                  <a:solidFill>
                    <a:srgbClr val="0000CC"/>
                  </a:solidFill>
                  <a:latin typeface="Times New Roman" panose="02020603050405020304"/>
                  <a:cs typeface="Times New Roman" panose="02020603050405020304"/>
                </a:rPr>
                <a:t>Training </a:t>
              </a:r>
              <a:r>
                <a:rPr sz="2400" spc="80" dirty="0">
                  <a:latin typeface="Times New Roman" panose="02020603050405020304"/>
                  <a:cs typeface="Times New Roman" panose="02020603050405020304"/>
                </a:rPr>
                <a:t>(i.e. </a:t>
              </a:r>
              <a:r>
                <a:rPr sz="2400" spc="210" dirty="0">
                  <a:latin typeface="Times New Roman" panose="02020603050405020304"/>
                  <a:cs typeface="Times New Roman" panose="02020603050405020304"/>
                </a:rPr>
                <a:t>learning </a:t>
              </a:r>
              <a:r>
                <a:rPr sz="2400" spc="254" dirty="0">
                  <a:latin typeface="Times New Roman" panose="02020603050405020304"/>
                  <a:cs typeface="Times New Roman" panose="02020603050405020304"/>
                </a:rPr>
                <a:t>parameters </a:t>
              </a:r>
              <a:r>
                <a:rPr sz="2800" b="1" i="1" spc="-9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w</a:t>
              </a:r>
              <a:r>
                <a:rPr sz="2800" i="1" spc="-9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,b</a:t>
              </a:r>
              <a:r>
                <a:rPr sz="2800" i="1" spc="-484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)</a:t>
              </a:r>
            </a:p>
            <a:p>
              <a:pPr marL="723900" lvl="1" indent="-228600">
                <a:lnSpc>
                  <a:spcPct val="100000"/>
                </a:lnSpc>
                <a:spcBef>
                  <a:spcPts val="5"/>
                </a:spcBef>
                <a:buFont typeface="Arial" panose="020B0604020202020204"/>
                <a:buChar char="•"/>
                <a:tabLst>
                  <a:tab pos="723900" algn="l"/>
                </a:tabLst>
              </a:pPr>
              <a:r>
                <a:rPr sz="2400" spc="-2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Training </a:t>
              </a:r>
              <a:r>
                <a:rPr sz="24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set</a:t>
              </a:r>
              <a:r>
                <a:rPr sz="2400" spc="1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5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includes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181100" lvl="2" indent="-229235">
                <a:lnSpc>
                  <a:spcPct val="100000"/>
                </a:lnSpc>
                <a:spcBef>
                  <a:spcPts val="365"/>
                </a:spcBef>
                <a:buFont typeface="Arial" panose="020B0604020202020204"/>
                <a:buChar char="•"/>
                <a:tabLst>
                  <a:tab pos="1180465" algn="l"/>
                  <a:tab pos="1181100" algn="l"/>
                </a:tabLst>
              </a:pPr>
              <a:r>
                <a:rPr sz="2000" spc="-5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available examples</a:t>
              </a:r>
              <a:r>
                <a:rPr sz="2000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b="1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000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,…,</a:t>
              </a:r>
              <a:r>
                <a:rPr sz="2000" b="1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000" i="1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L</a:t>
              </a:r>
              <a:endParaRPr sz="2000" baseline="-14000" dirty="0">
                <a:latin typeface="Times New Roman" panose="02020603050405020304"/>
                <a:cs typeface="Times New Roman" panose="02020603050405020304"/>
              </a:endParaRPr>
            </a:p>
            <a:p>
              <a:pPr marL="1181100" lvl="2" indent="-229235">
                <a:lnSpc>
                  <a:spcPct val="100000"/>
                </a:lnSpc>
                <a:spcBef>
                  <a:spcPts val="335"/>
                </a:spcBef>
                <a:buFont typeface="Arial" panose="020B0604020202020204"/>
                <a:buChar char="•"/>
                <a:tabLst>
                  <a:tab pos="1180465" algn="l"/>
                  <a:tab pos="1181100" algn="l"/>
                </a:tabLst>
              </a:pPr>
              <a:r>
                <a:rPr sz="2000" spc="-5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available corresponding labels</a:t>
              </a:r>
              <a:r>
                <a:rPr sz="2000" spc="10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2000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,…,</a:t>
              </a:r>
              <a:r>
                <a:rPr sz="20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2000" i="1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L</a:t>
              </a:r>
              <a:endParaRPr sz="2000" baseline="-14000" dirty="0">
                <a:latin typeface="Times New Roman" panose="02020603050405020304"/>
                <a:cs typeface="Times New Roman" panose="02020603050405020304"/>
              </a:endParaRPr>
            </a:p>
            <a:p>
              <a:pPr lvl="2">
                <a:lnSpc>
                  <a:spcPct val="100000"/>
                </a:lnSpc>
                <a:spcBef>
                  <a:spcPts val="35"/>
                </a:spcBef>
                <a:buChar char="•"/>
              </a:pPr>
              <a:endParaRPr sz="2700" dirty="0">
                <a:latin typeface="Times New Roman" panose="02020603050405020304"/>
                <a:cs typeface="Times New Roman" panose="02020603050405020304"/>
              </a:endParaRPr>
            </a:p>
            <a:p>
              <a:pPr marL="723900" lvl="1" indent="-228600">
                <a:lnSpc>
                  <a:spcPct val="100000"/>
                </a:lnSpc>
                <a:buFont typeface="Arial" panose="020B0604020202020204"/>
                <a:buChar char="•"/>
                <a:tabLst>
                  <a:tab pos="723900" algn="l"/>
                </a:tabLst>
              </a:pPr>
              <a:r>
                <a:rPr sz="2400" spc="190" dirty="0"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400" spc="-4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500" b="1" i="1" spc="-4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w</a:t>
              </a:r>
              <a:r>
                <a:rPr sz="2500" i="1" spc="-4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,b</a:t>
              </a:r>
              <a:r>
                <a:rPr sz="2400" spc="-4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) </a:t>
              </a:r>
              <a:r>
                <a:rPr sz="2400" spc="11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by </a:t>
              </a:r>
              <a:r>
                <a:rPr sz="2400" spc="15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minimizing</a:t>
              </a:r>
              <a:r>
                <a:rPr sz="2400" spc="-3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0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loss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180465" marR="27305" lvl="2" indent="-228600">
                <a:lnSpc>
                  <a:spcPts val="2210"/>
                </a:lnSpc>
                <a:spcBef>
                  <a:spcPts val="640"/>
                </a:spcBef>
                <a:buFont typeface="Arial" panose="020B0604020202020204"/>
                <a:buChar char="•"/>
                <a:tabLst>
                  <a:tab pos="1180465" algn="l"/>
                  <a:tab pos="1181100" algn="l"/>
                </a:tabLst>
              </a:pPr>
              <a:r>
                <a:rPr sz="2100" spc="60" dirty="0">
                  <a:latin typeface="Times New Roman" panose="02020603050405020304"/>
                  <a:cs typeface="Times New Roman" panose="02020603050405020304"/>
                </a:rPr>
                <a:t>(i.e. </a:t>
              </a:r>
              <a:r>
                <a:rPr sz="2100" spc="105" dirty="0">
                  <a:latin typeface="Times New Roman" panose="02020603050405020304"/>
                  <a:cs typeface="Times New Roman" panose="02020603050405020304"/>
                </a:rPr>
                <a:t>difference </a:t>
              </a:r>
              <a:r>
                <a:rPr sz="2100" spc="145" dirty="0">
                  <a:latin typeface="Times New Roman" panose="02020603050405020304"/>
                  <a:cs typeface="Times New Roman" panose="02020603050405020304"/>
                </a:rPr>
                <a:t>between </a:t>
              </a:r>
              <a:r>
                <a:rPr sz="2100" i="1" spc="80" dirty="0">
                  <a:latin typeface="Cambria" panose="02040503050406030204"/>
                  <a:cs typeface="Cambria" panose="02040503050406030204"/>
                </a:rPr>
                <a:t>y </a:t>
              </a:r>
              <a:r>
                <a:rPr sz="2100" spc="204" dirty="0">
                  <a:latin typeface="Times New Roman" panose="02020603050405020304"/>
                  <a:cs typeface="Times New Roman" panose="02020603050405020304"/>
                </a:rPr>
                <a:t>and </a:t>
              </a:r>
              <a:r>
                <a:rPr sz="2100" i="1" spc="-25" dirty="0">
                  <a:latin typeface="Cambria" panose="02040503050406030204"/>
                  <a:cs typeface="Cambria" panose="02040503050406030204"/>
                </a:rPr>
                <a:t>f(</a:t>
              </a:r>
              <a:r>
                <a:rPr sz="2100" b="1" i="1" spc="-25" dirty="0">
                  <a:latin typeface="Trebuchet MS" panose="020B0603020202020204"/>
                  <a:cs typeface="Trebuchet MS" panose="020B0603020202020204"/>
                </a:rPr>
                <a:t>x</a:t>
              </a:r>
              <a:r>
                <a:rPr sz="2100" i="1" spc="-25" dirty="0">
                  <a:latin typeface="Cambria" panose="02040503050406030204"/>
                  <a:cs typeface="Cambria" panose="02040503050406030204"/>
                </a:rPr>
                <a:t>) </a:t>
              </a:r>
              <a:r>
                <a:rPr sz="2100" i="1" spc="70" dirty="0">
                  <a:latin typeface="Cambria" panose="02040503050406030204"/>
                  <a:cs typeface="Cambria" panose="02040503050406030204"/>
                </a:rPr>
                <a:t>on </a:t>
              </a:r>
              <a:r>
                <a:rPr sz="2100" i="1" spc="90" dirty="0">
                  <a:latin typeface="Cambria" panose="02040503050406030204"/>
                  <a:cs typeface="Cambria" panose="02040503050406030204"/>
                </a:rPr>
                <a:t>available  </a:t>
              </a:r>
              <a:r>
                <a:rPr sz="2100" i="1" spc="85" dirty="0">
                  <a:latin typeface="Cambria" panose="02040503050406030204"/>
                  <a:cs typeface="Cambria" panose="02040503050406030204"/>
                </a:rPr>
                <a:t>examples </a:t>
              </a:r>
              <a:r>
                <a:rPr sz="21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in </a:t>
              </a:r>
              <a:r>
                <a:rPr sz="2100" i="1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training</a:t>
              </a:r>
              <a:r>
                <a:rPr sz="2100" i="1" spc="4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1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set</a:t>
              </a:r>
              <a:r>
                <a:rPr sz="2100" dirty="0">
                  <a:latin typeface="Times New Roman" panose="02020603050405020304"/>
                  <a:cs typeface="Times New Roman" panose="02020603050405020304"/>
                </a:rPr>
                <a:t>)</a:t>
              </a:r>
            </a:p>
          </p:txBody>
        </p:sp>
        <p:sp>
          <p:nvSpPr>
            <p:cNvPr id="6" name="object 6"/>
            <p:cNvSpPr/>
            <p:nvPr/>
          </p:nvSpPr>
          <p:spPr>
            <a:xfrm>
              <a:off x="6363016" y="613545"/>
              <a:ext cx="822325" cy="609600"/>
            </a:xfrm>
            <a:custGeom>
              <a:avLst/>
              <a:gdLst/>
              <a:ahLst/>
              <a:cxnLst/>
              <a:rect l="l" t="t" r="r" b="b"/>
              <a:pathLst>
                <a:path w="822325" h="609600">
                  <a:moveTo>
                    <a:pt x="0" y="101602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2" y="0"/>
                  </a:lnTo>
                  <a:lnTo>
                    <a:pt x="720281" y="0"/>
                  </a:lnTo>
                  <a:lnTo>
                    <a:pt x="759830" y="7984"/>
                  </a:lnTo>
                  <a:lnTo>
                    <a:pt x="792125" y="29758"/>
                  </a:lnTo>
                  <a:lnTo>
                    <a:pt x="813899" y="62053"/>
                  </a:lnTo>
                  <a:lnTo>
                    <a:pt x="821884" y="101602"/>
                  </a:lnTo>
                  <a:lnTo>
                    <a:pt x="821884" y="507997"/>
                  </a:lnTo>
                  <a:lnTo>
                    <a:pt x="813899" y="547546"/>
                  </a:lnTo>
                  <a:lnTo>
                    <a:pt x="792125" y="579841"/>
                  </a:lnTo>
                  <a:lnTo>
                    <a:pt x="759830" y="601615"/>
                  </a:lnTo>
                  <a:lnTo>
                    <a:pt x="720281" y="609600"/>
                  </a:lnTo>
                  <a:lnTo>
                    <a:pt x="101602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7"/>
                  </a:lnTo>
                  <a:lnTo>
                    <a:pt x="0" y="101602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4588C03-3F1C-4A4C-BA85-81D710FD4DA2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Basic Concepts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180" y="1295400"/>
            <a:ext cx="8295640" cy="4000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28600">
              <a:lnSpc>
                <a:spcPts val="31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800" spc="19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sz="2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spc="170" dirty="0">
                <a:solidFill>
                  <a:srgbClr val="C700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>
              <a:lnSpc>
                <a:spcPts val="3180"/>
              </a:lnSpc>
            </a:pP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 marR="43180" lvl="1" indent="-228600">
              <a:lnSpc>
                <a:spcPct val="9400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735965" algn="l"/>
                <a:tab pos="736600" algn="l"/>
                <a:tab pos="1125220" algn="l"/>
                <a:tab pos="4314190" algn="l"/>
                <a:tab pos="6555740" algn="l"/>
              </a:tabLst>
            </a:pP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7" baseline="-1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spc="-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7" baseline="-1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2400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sz="2400" i="1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400" i="1" spc="2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735965" algn="l"/>
                <a:tab pos="736600" algn="l"/>
              </a:tabLst>
            </a:pP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aseline="-1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marR="463550" indent="-228600">
              <a:lnSpc>
                <a:spcPts val="3000"/>
              </a:lnSpc>
              <a:spcBef>
                <a:spcPts val="2830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800" spc="19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function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2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</a:t>
            </a:r>
            <a:r>
              <a:rPr sz="2800" spc="-2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“explain”,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“predict”,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“model” or 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“control” </a:t>
            </a:r>
            <a:r>
              <a:rPr sz="2800" spc="-1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6AF730E-8CAB-4B03-A708-8065FDC3A5AC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20" dirty="0">
                <a:solidFill>
                  <a:srgbClr val="7030A0"/>
                </a:solidFill>
                <a:latin typeface="Calibri"/>
              </a:rPr>
              <a:t>Basic Concepts</a:t>
            </a:r>
            <a:endParaRPr lang="en-US" sz="44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6556" y="953236"/>
            <a:ext cx="5956301" cy="5503527"/>
            <a:chOff x="78739" y="981518"/>
            <a:chExt cx="5956301" cy="5503527"/>
          </a:xfrm>
        </p:grpSpPr>
        <p:grpSp>
          <p:nvGrpSpPr>
            <p:cNvPr id="5" name="组合 4"/>
            <p:cNvGrpSpPr/>
            <p:nvPr/>
          </p:nvGrpSpPr>
          <p:grpSpPr>
            <a:xfrm>
              <a:off x="78739" y="981518"/>
              <a:ext cx="5956301" cy="4700311"/>
              <a:chOff x="68557" y="719835"/>
              <a:chExt cx="5956301" cy="4700311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78739" y="719835"/>
                <a:ext cx="4152900" cy="110363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8600">
                  <a:lnSpc>
                    <a:spcPts val="3330"/>
                  </a:lnSpc>
                  <a:spcBef>
                    <a:spcPts val="100"/>
                  </a:spcBef>
                  <a:buFont typeface="Arial" panose="020B0604020202020204"/>
                  <a:buChar char="•"/>
                  <a:tabLst>
                    <a:tab pos="241300" algn="l"/>
                  </a:tabLst>
                </a:pPr>
                <a:r>
                  <a:rPr sz="2800" spc="140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Loss</a:t>
                </a:r>
                <a:r>
                  <a:rPr sz="2800" spc="70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800" spc="165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function</a:t>
                </a:r>
                <a:endParaRPr sz="28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698500" marR="5080" lvl="1" indent="-228600">
                  <a:lnSpc>
                    <a:spcPts val="2300"/>
                  </a:lnSpc>
                  <a:spcBef>
                    <a:spcPts val="530"/>
                  </a:spcBef>
                  <a:buFont typeface="Arial" panose="020B0604020202020204"/>
                  <a:buChar char="•"/>
                  <a:tabLst>
                    <a:tab pos="698500" algn="l"/>
                  </a:tabLst>
                </a:pP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e.g. </a:t>
                </a:r>
                <a:r>
                  <a:rPr sz="2400" spc="160" dirty="0">
                    <a:latin typeface="Times New Roman" panose="02020603050405020304"/>
                    <a:cs typeface="Times New Roman" panose="02020603050405020304"/>
                  </a:rPr>
                  <a:t>hinge </a:t>
                </a:r>
                <a:r>
                  <a:rPr sz="2400" spc="105" dirty="0">
                    <a:latin typeface="Times New Roman" panose="02020603050405020304"/>
                    <a:cs typeface="Times New Roman" panose="02020603050405020304"/>
                  </a:rPr>
                  <a:t>loss </a:t>
                </a: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for</a:t>
                </a:r>
                <a:r>
                  <a:rPr sz="2400" spc="-15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180" dirty="0">
                    <a:latin typeface="Times New Roman" panose="02020603050405020304"/>
                    <a:cs typeface="Times New Roman" panose="02020603050405020304"/>
                  </a:rPr>
                  <a:t>binary  </a:t>
                </a:r>
                <a:r>
                  <a:rPr sz="2400" spc="120" dirty="0">
                    <a:latin typeface="Times New Roman" panose="02020603050405020304"/>
                    <a:cs typeface="Times New Roman" panose="02020603050405020304"/>
                  </a:rPr>
                  <a:t>classification</a:t>
                </a:r>
                <a:r>
                  <a:rPr sz="2400" spc="5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229" dirty="0">
                    <a:latin typeface="Times New Roman" panose="02020603050405020304"/>
                    <a:cs typeface="Times New Roman" panose="02020603050405020304"/>
                  </a:rPr>
                  <a:t>task</a:t>
                </a:r>
                <a:endParaRPr sz="24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68557" y="2869576"/>
                <a:ext cx="5956301" cy="2550570"/>
              </a:xfrm>
              <a:prstGeom prst="rect">
                <a:avLst/>
              </a:prstGeom>
            </p:spPr>
            <p:txBody>
              <a:bodyPr vert="horz" wrap="square" lIns="0" tIns="86995" rIns="0" bIns="0" rtlCol="0">
                <a:spAutoFit/>
              </a:bodyPr>
              <a:lstStyle/>
              <a:p>
                <a:pPr marL="698500" marR="695325" indent="-228600">
                  <a:lnSpc>
                    <a:spcPct val="80000"/>
                  </a:lnSpc>
                  <a:spcBef>
                    <a:spcPts val="685"/>
                  </a:spcBef>
                  <a:buFont typeface="Arial" panose="020B0604020202020204"/>
                  <a:buChar char="•"/>
                  <a:tabLst>
                    <a:tab pos="698500" algn="l"/>
                  </a:tabLst>
                </a:pP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e.g. </a:t>
                </a:r>
                <a:r>
                  <a:rPr sz="2400" spc="160" dirty="0">
                    <a:latin typeface="Times New Roman" panose="02020603050405020304"/>
                    <a:cs typeface="Times New Roman" panose="02020603050405020304"/>
                  </a:rPr>
                  <a:t>pairwise </a:t>
                </a:r>
                <a:r>
                  <a:rPr sz="2400" spc="204" dirty="0">
                    <a:latin typeface="Times New Roman" panose="02020603050405020304"/>
                    <a:cs typeface="Times New Roman" panose="02020603050405020304"/>
                  </a:rPr>
                  <a:t>ranking </a:t>
                </a:r>
                <a:r>
                  <a:rPr sz="2400" spc="105" dirty="0">
                    <a:latin typeface="Times New Roman" panose="02020603050405020304"/>
                    <a:cs typeface="Times New Roman" panose="02020603050405020304"/>
                  </a:rPr>
                  <a:t>loss</a:t>
                </a:r>
                <a:r>
                  <a:rPr sz="2400" spc="-254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for  </a:t>
                </a:r>
                <a:r>
                  <a:rPr sz="2400" spc="204" dirty="0">
                    <a:latin typeface="Times New Roman" panose="02020603050405020304"/>
                    <a:cs typeface="Times New Roman" panose="02020603050405020304"/>
                  </a:rPr>
                  <a:t>ranking </a:t>
                </a:r>
                <a:r>
                  <a:rPr sz="2400" spc="229" dirty="0">
                    <a:latin typeface="Times New Roman" panose="02020603050405020304"/>
                    <a:cs typeface="Times New Roman" panose="02020603050405020304"/>
                  </a:rPr>
                  <a:t>task </a:t>
                </a:r>
                <a:r>
                  <a:rPr sz="2400" spc="65" dirty="0">
                    <a:latin typeface="Times New Roman" panose="02020603050405020304"/>
                    <a:cs typeface="Times New Roman" panose="02020603050405020304"/>
                  </a:rPr>
                  <a:t>(i.e. </a:t>
                </a:r>
                <a:r>
                  <a:rPr sz="2400" spc="155" dirty="0">
                    <a:latin typeface="Times New Roman" panose="02020603050405020304"/>
                    <a:cs typeface="Times New Roman" panose="02020603050405020304"/>
                  </a:rPr>
                  <a:t>ordering  </a:t>
                </a:r>
                <a:r>
                  <a:rPr sz="2400" spc="160" dirty="0">
                    <a:latin typeface="Times New Roman" panose="02020603050405020304"/>
                    <a:cs typeface="Times New Roman" panose="02020603050405020304"/>
                  </a:rPr>
                  <a:t>examples </a:t>
                </a:r>
                <a:r>
                  <a:rPr sz="2400" spc="110" dirty="0">
                    <a:latin typeface="Times New Roman" panose="02020603050405020304"/>
                    <a:cs typeface="Times New Roman" panose="02020603050405020304"/>
                  </a:rPr>
                  <a:t>by</a:t>
                </a:r>
                <a:r>
                  <a:rPr sz="2400" spc="-5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135" dirty="0">
                    <a:latin typeface="Times New Roman" panose="02020603050405020304"/>
                    <a:cs typeface="Times New Roman" panose="02020603050405020304"/>
                  </a:rPr>
                  <a:t>preference)</a:t>
                </a:r>
                <a:endParaRPr lang="en-US" sz="2400" spc="135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698500" marR="695325" indent="-228600">
                  <a:lnSpc>
                    <a:spcPct val="80000"/>
                  </a:lnSpc>
                  <a:spcBef>
                    <a:spcPts val="685"/>
                  </a:spcBef>
                  <a:buFont typeface="Arial" panose="020B0604020202020204"/>
                  <a:buChar char="•"/>
                  <a:tabLst>
                    <a:tab pos="698500" algn="l"/>
                  </a:tabLst>
                </a:pPr>
                <a:endParaRPr sz="27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241300" indent="-228600">
                  <a:lnSpc>
                    <a:spcPts val="3330"/>
                  </a:lnSpc>
                  <a:buFont typeface="Arial" panose="020B0604020202020204"/>
                  <a:buChar char="•"/>
                  <a:tabLst>
                    <a:tab pos="241300" algn="l"/>
                  </a:tabLst>
                </a:pPr>
                <a:r>
                  <a:rPr sz="2800" spc="190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Regularization</a:t>
                </a:r>
                <a:endParaRPr sz="28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812800" marR="5080" lvl="1" indent="-342900">
                  <a:lnSpc>
                    <a:spcPts val="2780"/>
                  </a:lnSpc>
                  <a:spcBef>
                    <a:spcPts val="145"/>
                  </a:spcBef>
                  <a:buFont typeface="Arial" panose="020B0604020202020204" pitchFamily="34" charset="0"/>
                  <a:buChar char="•"/>
                  <a:tabLst>
                    <a:tab pos="698500" algn="l"/>
                  </a:tabLst>
                </a:pPr>
                <a:r>
                  <a:rPr sz="2400" spc="120" dirty="0">
                    <a:latin typeface="Times New Roman" panose="02020603050405020304"/>
                    <a:cs typeface="Times New Roman" panose="02020603050405020304"/>
                  </a:rPr>
                  <a:t>E.g. </a:t>
                </a:r>
                <a:r>
                  <a:rPr sz="2400" spc="165" dirty="0">
                    <a:latin typeface="Times New Roman" panose="02020603050405020304"/>
                    <a:cs typeface="Times New Roman" panose="02020603050405020304"/>
                  </a:rPr>
                  <a:t>additional </a:t>
                </a:r>
                <a:r>
                  <a:rPr sz="2400" spc="155" dirty="0">
                    <a:latin typeface="Times New Roman" panose="02020603050405020304"/>
                    <a:cs typeface="Times New Roman" panose="02020603050405020304"/>
                  </a:rPr>
                  <a:t>information</a:t>
                </a:r>
                <a:r>
                  <a:rPr sz="2400" spc="-16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185" dirty="0">
                    <a:latin typeface="Times New Roman" panose="02020603050405020304"/>
                    <a:cs typeface="Times New Roman" panose="02020603050405020304"/>
                  </a:rPr>
                  <a:t>added  </a:t>
                </a:r>
                <a:r>
                  <a:rPr sz="2400" spc="130" dirty="0">
                    <a:latin typeface="Times New Roman" panose="02020603050405020304"/>
                    <a:cs typeface="Times New Roman" panose="02020603050405020304"/>
                  </a:rPr>
                  <a:t>on </a:t>
                </a:r>
                <a:r>
                  <a:rPr sz="2400" spc="105" dirty="0">
                    <a:latin typeface="Times New Roman" panose="02020603050405020304"/>
                    <a:cs typeface="Times New Roman" panose="02020603050405020304"/>
                  </a:rPr>
                  <a:t>loss </a:t>
                </a:r>
                <a:r>
                  <a:rPr sz="2400" spc="140" dirty="0">
                    <a:latin typeface="Times New Roman" panose="02020603050405020304"/>
                    <a:cs typeface="Times New Roman" panose="02020603050405020304"/>
                  </a:rPr>
                  <a:t>function </a:t>
                </a:r>
                <a:r>
                  <a:rPr sz="2400" spc="130" dirty="0">
                    <a:latin typeface="Times New Roman" panose="02020603050405020304"/>
                    <a:cs typeface="Times New Roman" panose="02020603050405020304"/>
                  </a:rPr>
                  <a:t>to </a:t>
                </a:r>
                <a:r>
                  <a:rPr sz="2400" spc="120" dirty="0">
                    <a:latin typeface="Times New Roman" panose="02020603050405020304"/>
                    <a:cs typeface="Times New Roman" panose="02020603050405020304"/>
                  </a:rPr>
                  <a:t>control</a:t>
                </a:r>
                <a:r>
                  <a:rPr lang="en-US" sz="2400" spc="12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-229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i="1" spc="95" dirty="0">
                    <a:latin typeface="Cambria" panose="02040503050406030204"/>
                    <a:cs typeface="Cambria" panose="02040503050406030204"/>
                  </a:rPr>
                  <a:t>f</a:t>
                </a:r>
                <a:endParaRPr sz="2400" dirty="0">
                  <a:latin typeface="Cambria" panose="02040503050406030204"/>
                  <a:cs typeface="Cambria" panose="02040503050406030204"/>
                </a:endParaRPr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979453" y="2016129"/>
                <a:ext cx="4259013" cy="69097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93036" y="5648265"/>
              <a:ext cx="2878595" cy="836780"/>
              <a:chOff x="1193637" y="5786251"/>
              <a:chExt cx="2878595" cy="83678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426026" y="5786251"/>
                <a:ext cx="2646206" cy="836780"/>
                <a:chOff x="1426026" y="5786251"/>
                <a:chExt cx="2646206" cy="836780"/>
              </a:xfrm>
            </p:grpSpPr>
            <p:sp>
              <p:nvSpPr>
                <p:cNvPr id="13" name="object 13"/>
                <p:cNvSpPr/>
                <p:nvPr/>
              </p:nvSpPr>
              <p:spPr>
                <a:xfrm>
                  <a:off x="1426026" y="5786251"/>
                  <a:ext cx="1562994" cy="83678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3022357" y="5807075"/>
                  <a:ext cx="1049875" cy="7747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5" name="object 15"/>
              <p:cNvSpPr/>
              <p:nvPr/>
            </p:nvSpPr>
            <p:spPr>
              <a:xfrm>
                <a:off x="1193637" y="6003018"/>
                <a:ext cx="228589" cy="38099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248400" y="1544274"/>
            <a:ext cx="2741144" cy="4935221"/>
            <a:chOff x="6402856" y="1084580"/>
            <a:chExt cx="2741144" cy="4935221"/>
          </a:xfrm>
        </p:grpSpPr>
        <p:grpSp>
          <p:nvGrpSpPr>
            <p:cNvPr id="26" name="组合 25"/>
            <p:cNvGrpSpPr/>
            <p:nvPr/>
          </p:nvGrpSpPr>
          <p:grpSpPr>
            <a:xfrm>
              <a:off x="6402856" y="4191001"/>
              <a:ext cx="2626637" cy="1828800"/>
              <a:chOff x="5731962" y="4191000"/>
              <a:chExt cx="3297532" cy="2514919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5943101" y="4346488"/>
                <a:ext cx="3086393" cy="219401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 flipH="1">
                <a:off x="5731962" y="4191000"/>
                <a:ext cx="4571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2451100">
                    <a:moveTo>
                      <a:pt x="0" y="0"/>
                    </a:moveTo>
                    <a:lnTo>
                      <a:pt x="57150" y="245110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731963" y="6659564"/>
                <a:ext cx="3276600" cy="46355"/>
              </a:xfrm>
              <a:custGeom>
                <a:avLst/>
                <a:gdLst/>
                <a:ahLst/>
                <a:cxnLst/>
                <a:rect l="l" t="t" r="r" b="b"/>
                <a:pathLst>
                  <a:path w="3276600" h="46354">
                    <a:moveTo>
                      <a:pt x="0" y="46037"/>
                    </a:moveTo>
                    <a:lnTo>
                      <a:pt x="3276600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402856" y="1084580"/>
              <a:ext cx="2741144" cy="2029238"/>
              <a:chOff x="6229349" y="1084580"/>
              <a:chExt cx="2914651" cy="212884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450029" y="1084580"/>
                <a:ext cx="2587278" cy="207137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 flipH="1">
                <a:off x="6229349" y="1084580"/>
                <a:ext cx="45719" cy="212852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2070100">
                    <a:moveTo>
                      <a:pt x="0" y="0"/>
                    </a:moveTo>
                    <a:lnTo>
                      <a:pt x="57150" y="207010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229350" y="3167065"/>
                <a:ext cx="2914650" cy="46355"/>
              </a:xfrm>
              <a:custGeom>
                <a:avLst/>
                <a:gdLst/>
                <a:ahLst/>
                <a:cxnLst/>
                <a:rect l="l" t="t" r="r" b="b"/>
                <a:pathLst>
                  <a:path w="2914650" h="46355">
                    <a:moveTo>
                      <a:pt x="0" y="46037"/>
                    </a:moveTo>
                    <a:lnTo>
                      <a:pt x="2914650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403039" y="3258157"/>
              <a:ext cx="609600" cy="762000"/>
              <a:chOff x="7010400" y="3200400"/>
              <a:chExt cx="609600" cy="76200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7010400" y="3200400"/>
                <a:ext cx="609600" cy="76200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7010400" y="3200400"/>
                <a:ext cx="6096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762000">
                    <a:moveTo>
                      <a:pt x="0" y="457200"/>
                    </a:moveTo>
                    <a:lnTo>
                      <a:pt x="152400" y="457200"/>
                    </a:lnTo>
                    <a:lnTo>
                      <a:pt x="152400" y="0"/>
                    </a:lnTo>
                    <a:lnTo>
                      <a:pt x="457200" y="0"/>
                    </a:lnTo>
                    <a:lnTo>
                      <a:pt x="457200" y="457200"/>
                    </a:lnTo>
                    <a:lnTo>
                      <a:pt x="609600" y="457200"/>
                    </a:lnTo>
                    <a:lnTo>
                      <a:pt x="304800" y="762000"/>
                    </a:lnTo>
                    <a:lnTo>
                      <a:pt x="0" y="457200"/>
                    </a:lnTo>
                    <a:close/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1" name="日期占位符 2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8FA84B2-94C6-4E98-8AD5-5F2215FB5820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dirty="0" err="1"/>
              <a:t>Beilun</a:t>
            </a:r>
            <a:r>
              <a:rPr dirty="0"/>
              <a:t> Wang</a:t>
            </a:r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>
            <a:off x="250907" y="304800"/>
            <a:ext cx="797805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20" dirty="0">
                <a:solidFill>
                  <a:srgbClr val="7030A0"/>
                </a:solidFill>
                <a:latin typeface="+mj-lt"/>
              </a:rPr>
              <a:t>Basic Concepts</a:t>
            </a:r>
            <a:endParaRPr lang="en-US" sz="44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1054552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554227"/>
            <a:ext cx="450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Machine Learning in </a:t>
            </a:r>
            <a:r>
              <a:rPr sz="2400" b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4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Nutshell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1054735"/>
            <a:ext cx="2743200" cy="4500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R="219710" algn="ctr">
              <a:lnSpc>
                <a:spcPct val="100000"/>
              </a:lnSpc>
            </a:pPr>
            <a:r>
              <a:rPr sz="1800" b="1" spc="-3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Task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Representation  </a:t>
            </a: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Score Function  Searc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/O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pt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imi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711200" marR="779145" indent="196850">
              <a:lnSpc>
                <a:spcPct val="79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651" y="1752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1" y="239236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1" y="31242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8651" y="407375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1942" y="2337308"/>
            <a:ext cx="19088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grew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out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work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1942" y="3440683"/>
            <a:ext cx="213169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800" b="1" i="1" spc="-10" dirty="0">
                <a:latin typeface="Calibri" panose="020F0502020204030204"/>
                <a:cs typeface="Calibri" panose="020F0502020204030204"/>
              </a:rPr>
              <a:t>Optimize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a 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performance criterion  using 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example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or 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past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experience,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1942" y="4812283"/>
            <a:ext cx="22332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Aiming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generalize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unseen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3AFD69D-3BC6-4502-A50B-C6E2B218ED17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07" y="304800"/>
            <a:ext cx="2188210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355" dirty="0">
                <a:latin typeface="+mj-lt"/>
              </a:rPr>
              <a:t>T</a:t>
            </a:r>
            <a:r>
              <a:rPr sz="4300" spc="55" dirty="0">
                <a:latin typeface="+mj-lt"/>
              </a:rPr>
              <a:t>o</a:t>
            </a:r>
            <a:r>
              <a:rPr sz="4300" spc="50" dirty="0">
                <a:latin typeface="+mj-lt"/>
              </a:rPr>
              <a:t>d</a:t>
            </a:r>
            <a:r>
              <a:rPr sz="4300" spc="-40" dirty="0">
                <a:latin typeface="+mj-lt"/>
              </a:rPr>
              <a:t>a</a:t>
            </a:r>
            <a:r>
              <a:rPr sz="4300" spc="40" dirty="0">
                <a:latin typeface="+mj-lt"/>
              </a:rPr>
              <a:t>y</a:t>
            </a:r>
            <a:endParaRPr sz="43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767" y="1968246"/>
            <a:ext cx="5018405" cy="20618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  <a:sym typeface="+mn-ea"/>
              </a:rPr>
              <a:t>Machine Learning</a:t>
            </a:r>
            <a:r>
              <a:rPr sz="2800" spc="-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  <a:sym typeface="+mn-ea"/>
              </a:rPr>
              <a:t>History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772" y="2089125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3"/>
                </a:lnTo>
                <a:lnTo>
                  <a:pt x="975419" y="273843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72" y="2089125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41FCD00-78B2-4D44-88C0-4A4FBECC82F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3492" y="1740916"/>
            <a:ext cx="5018405" cy="2588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Machine Learning History</a:t>
            </a: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772" y="2822722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5"/>
                </a:lnTo>
                <a:lnTo>
                  <a:pt x="975419" y="273845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772" y="2822722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D11BB6B-88B1-4564-A405-F42ECA71C7BA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50907" y="304800"/>
            <a:ext cx="797805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Today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1678940"/>
            <a:ext cx="7990840" cy="162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preferred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for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Speech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recognition, </a:t>
            </a:r>
            <a:r>
              <a:rPr sz="2000" spc="200" dirty="0">
                <a:latin typeface="Times New Roman" panose="02020603050405020304"/>
                <a:cs typeface="Times New Roman" panose="02020603050405020304"/>
              </a:rPr>
              <a:t>natural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processing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vision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Medical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90" dirty="0">
                <a:latin typeface="Times New Roman" panose="02020603050405020304"/>
                <a:cs typeface="Times New Roman" panose="02020603050405020304"/>
              </a:rPr>
              <a:t>Robot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4169155"/>
            <a:ext cx="7280909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growing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?</a:t>
            </a: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machine learning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algorithms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GPU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powers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sz="2000" spc="2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capture, new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sensors, </a:t>
            </a:r>
            <a:r>
              <a:rPr sz="2000" spc="140" dirty="0">
                <a:latin typeface="Times New Roman" panose="02020603050405020304"/>
                <a:cs typeface="Times New Roman" panose="02020603050405020304"/>
              </a:rPr>
              <a:t>networking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Systems/Software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too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complex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manually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Demand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self-customization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user,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environment,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….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2908300"/>
            <a:ext cx="2362200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9394E17-2927-4BE2-B4E6-8ECF7D526A15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MACHINE LEARNING IN  COMPUTER SCIENCE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1519428"/>
            <a:ext cx="678116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1950s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Samuel</a:t>
            </a:r>
            <a:r>
              <a:rPr sz="1800" spc="12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10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checker</a:t>
            </a:r>
            <a:r>
              <a:rPr sz="1800" spc="-3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player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Selfridge</a:t>
            </a:r>
            <a:r>
              <a:rPr sz="1800" spc="8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Pandemonium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1960s: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Neural </a:t>
            </a:r>
            <a:r>
              <a:rPr sz="18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networks:</a:t>
            </a:r>
            <a:r>
              <a:rPr sz="1800" spc="-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Perceptron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recognition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1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limit</a:t>
            </a:r>
            <a:r>
              <a:rPr sz="18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Minsky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70" dirty="0">
                <a:latin typeface="Times New Roman" panose="02020603050405020304"/>
                <a:cs typeface="Times New Roman" panose="02020603050405020304"/>
              </a:rPr>
              <a:t>Papert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prove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limitations</a:t>
            </a:r>
            <a:r>
              <a:rPr sz="18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Perceptron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1970s: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Symbolic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induction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Winston</a:t>
            </a:r>
            <a:r>
              <a:rPr sz="1800" spc="10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145" dirty="0">
                <a:latin typeface="Times New Roman" panose="02020603050405020304"/>
                <a:cs typeface="Times New Roman" panose="02020603050405020304"/>
              </a:rPr>
              <a:t>arch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learner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Expert</a:t>
            </a:r>
            <a:r>
              <a:rPr sz="18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800" spc="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acquisition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bottleneck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Quinlan</a:t>
            </a:r>
            <a:r>
              <a:rPr sz="1800" spc="12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DT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ID3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Michalski</a:t>
            </a:r>
            <a:r>
              <a:rPr sz="1800" spc="100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AQ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soybean</a:t>
            </a:r>
            <a:r>
              <a:rPr sz="18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diagnosis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Scientific discovery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BACON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Mathematical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discovery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AM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247004-6832-45EA-AA39-8116F3DDA93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1" y="1525523"/>
            <a:ext cx="7593330" cy="494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1980s: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800" spc="8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decision </a:t>
            </a:r>
            <a:r>
              <a:rPr sz="18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tree </a:t>
            </a:r>
            <a:r>
              <a:rPr sz="1800" spc="17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rule</a:t>
            </a:r>
            <a:r>
              <a:rPr sz="1800" spc="-2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Explanation-based 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(EBL)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planning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solving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Utility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problem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Analogy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90" dirty="0">
                <a:latin typeface="Times New Roman" panose="02020603050405020304"/>
                <a:cs typeface="Times New Roman" panose="02020603050405020304"/>
              </a:rPr>
              <a:t>Cognitive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architectures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Resurgence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neural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networks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(connectionism,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backpropagation)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Valiant</a:t>
            </a:r>
            <a:r>
              <a:rPr sz="1800" spc="114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PAC </a:t>
            </a:r>
            <a:r>
              <a:rPr sz="18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-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Focus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experimental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methodology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1990s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7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mining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Adaptive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800" spc="145" dirty="0">
                <a:latin typeface="Times New Roman" panose="02020603050405020304"/>
                <a:cs typeface="Times New Roman" panose="02020603050405020304"/>
              </a:rPr>
              <a:t>agents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8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Reinforcement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-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(RL)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Inductive </a:t>
            </a:r>
            <a:r>
              <a:rPr sz="18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Logic </a:t>
            </a:r>
            <a:r>
              <a:rPr sz="18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1800" spc="-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(ILP)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Ensembles: </a:t>
            </a:r>
            <a:r>
              <a:rPr sz="1800" spc="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Bagging, </a:t>
            </a:r>
            <a:r>
              <a:rPr sz="1800" spc="8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Boosting, </a:t>
            </a:r>
            <a:r>
              <a:rPr sz="1800" spc="17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Stacking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41" y="6452108"/>
            <a:ext cx="229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Bayes </a:t>
            </a:r>
            <a:r>
              <a:rPr sz="18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Net</a:t>
            </a:r>
            <a:r>
              <a:rPr sz="1800" spc="-8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17D5A11-BADD-4ECB-83A9-9E67CE9BF605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536699"/>
            <a:ext cx="6245225" cy="4578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23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2000s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7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Support </a:t>
            </a:r>
            <a:r>
              <a:rPr sz="20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vector</a:t>
            </a:r>
            <a:r>
              <a:rPr sz="2000" spc="-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9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0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methods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9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Graphical</a:t>
            </a:r>
            <a:r>
              <a:rPr sz="20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5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Statistical </a:t>
            </a:r>
            <a:r>
              <a:rPr sz="20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relational</a:t>
            </a:r>
            <a:r>
              <a:rPr sz="2000" spc="-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5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0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21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0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labeling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9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Collective </a:t>
            </a:r>
            <a:r>
              <a:rPr sz="20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classification </a:t>
            </a:r>
            <a:r>
              <a:rPr sz="2000" spc="1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1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structured</a:t>
            </a:r>
            <a:r>
              <a:rPr sz="2000" spc="-1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outputs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2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1985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Compilers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2050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Debugging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2050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Graphics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1940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Security (intrusion, virus,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worm</a:t>
            </a:r>
            <a:r>
              <a:rPr sz="18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detection)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7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Email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80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21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Personalized </a:t>
            </a:r>
            <a:r>
              <a:rPr sz="2000" spc="175" dirty="0">
                <a:latin typeface="Times New Roman" panose="02020603050405020304"/>
                <a:cs typeface="Times New Roman" panose="02020603050405020304"/>
              </a:rPr>
              <a:t>assistants </a:t>
            </a:r>
            <a:r>
              <a:rPr sz="2000" spc="22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learn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30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20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9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robotics </a:t>
            </a:r>
            <a:r>
              <a:rPr sz="2000" spc="1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2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vision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E362B8-25B1-4E13-9F75-EDB33E39EA3C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9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70" dirty="0"/>
              <a:t>2010s</a:t>
            </a:r>
          </a:p>
          <a:p>
            <a:pPr marL="698500" lvl="1" indent="-228600"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Speech 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translation, 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voice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recognition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SIRI)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marR="5080" lvl="1" indent="-228600">
              <a:lnSpc>
                <a:spcPct val="79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Google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search </a:t>
            </a:r>
            <a:r>
              <a:rPr sz="20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engine 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uses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numerous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machine learning  </a:t>
            </a:r>
            <a:r>
              <a:rPr sz="2000" spc="140" dirty="0">
                <a:latin typeface="Times New Roman" panose="02020603050405020304"/>
                <a:cs typeface="Times New Roman" panose="02020603050405020304"/>
              </a:rPr>
              <a:t>techniques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(e.g.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grouping news,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spelling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corrector,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improving 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search 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ranking, 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image retrieval,</a:t>
            </a:r>
            <a:r>
              <a:rPr sz="20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…..)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marR="36195" lvl="1" indent="-228600">
              <a:lnSpc>
                <a:spcPct val="79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(scan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sample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genome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predict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likelihood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genetic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disease,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DeepMind, </a:t>
            </a:r>
            <a:r>
              <a:rPr sz="2000" spc="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Google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Brain,</a:t>
            </a:r>
            <a:r>
              <a:rPr sz="2000" spc="-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waston 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QA</a:t>
            </a:r>
            <a:r>
              <a:rPr sz="2000" spc="-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marR="335280" lvl="1" indent="-228600">
              <a:lnSpc>
                <a:spcPts val="202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8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google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prediction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API, 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bigml.com, cloud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autoML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698500" lvl="1" indent="-228600">
              <a:lnSpc>
                <a:spcPts val="239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2000" spc="1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healthcare</a:t>
            </a:r>
            <a:r>
              <a:rPr sz="2000" spc="-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analytics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……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A027F4D-976D-4448-A53B-2567F636DC11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600200"/>
            <a:ext cx="6044565" cy="463780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Artificial</a:t>
            </a:r>
            <a:r>
              <a:rPr sz="2400" spc="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Intelligence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Mining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Probability </a:t>
            </a: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Statistics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optimization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Computational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theory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(adaptive)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Psychology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(developmental,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cognitive)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Neurobiology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Linguistics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Philosophy</a:t>
            </a:r>
            <a:endParaRPr sz="11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37A3E1-D6F8-4072-B764-061FB26308EB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RELATED DISCIPLINES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spect="1" noChangeArrowheads="1" noTextEdit="1"/>
          </p:cNvSpPr>
          <p:nvPr>
            <p:custDataLst>
              <p:tags r:id="rId2"/>
            </p:custDataLst>
          </p:nvPr>
        </p:nvSpPr>
        <p:spPr bwMode="auto">
          <a:xfrm>
            <a:off x="641396" y="2078850"/>
            <a:ext cx="7861210" cy="315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07604" y="2154735"/>
            <a:ext cx="1572242" cy="15780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8" name="Rectangle 1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604" y="3732797"/>
            <a:ext cx="1572242" cy="1579787"/>
          </a:xfrm>
          <a:prstGeom prst="rect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152173" y="2306270"/>
            <a:ext cx="1283103" cy="34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400"/>
              </a:spcBef>
              <a:defRPr sz="1340" b="1">
                <a:solidFill>
                  <a:schemeClr val="bg1"/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endParaRPr sz="15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endParaRPr sz="15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1007604" y="2472870"/>
            <a:ext cx="1572242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Artifacts that ACT  RATIONALLY</a:t>
            </a:r>
          </a:p>
        </p:txBody>
      </p:sp>
      <p:sp>
        <p:nvSpPr>
          <p:cNvPr id="5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11971" y="2154735"/>
            <a:ext cx="1572242" cy="15780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11971" y="3732797"/>
            <a:ext cx="1572242" cy="1579787"/>
          </a:xfrm>
          <a:prstGeom prst="rect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4856540" y="2380652"/>
            <a:ext cx="1283103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Artifacts that ACT  like HUMANS</a:t>
            </a:r>
          </a:p>
        </p:txBody>
      </p:sp>
      <p:sp>
        <p:nvSpPr>
          <p:cNvPr id="6" name="Rectangle 1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64154" y="2154735"/>
            <a:ext cx="1572242" cy="1578060"/>
          </a:xfrm>
          <a:prstGeom prst="rect">
            <a:avLst/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64154" y="3732797"/>
            <a:ext cx="1572242" cy="1579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6717922" y="4051781"/>
            <a:ext cx="1283103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From: M.A. Papalaskar</a:t>
            </a:r>
          </a:p>
        </p:txBody>
      </p:sp>
      <p:sp>
        <p:nvSpPr>
          <p:cNvPr id="4" name="Rectangle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59788" y="2154735"/>
            <a:ext cx="1572242" cy="1578060"/>
          </a:xfrm>
          <a:prstGeom prst="rect">
            <a:avLst/>
          </a:prstGeom>
          <a:blipFill dpi="0"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59788" y="3732797"/>
            <a:ext cx="1572242" cy="1579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3004356" y="4006461"/>
            <a:ext cx="1283103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Artifacts that THINK  like HUMANS</a:t>
            </a: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628304" y="1095613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vert="horz" wrap="square" lIns="70200" tIns="35100" rIns="67500" bIns="35100" rtlCol="0" anchor="ctr">
            <a:normAutofit/>
          </a:bodyPr>
          <a:lstStyle>
            <a:defPPr>
              <a:defRPr lang="zh-CN"/>
            </a:defPPr>
            <a:lvl1pPr algn="ctr" defTabSz="6445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ea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2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the goals of AI research?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9993-5D08-4C81-BACD-A4425FF66C30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0"/>
            <a:ext cx="8610371" cy="2753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5939" y="1161288"/>
            <a:ext cx="6532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5" dirty="0">
                <a:solidFill>
                  <a:srgbClr val="FFFFFF"/>
                </a:solidFill>
              </a:rPr>
              <a:t>Reason </a:t>
            </a:r>
            <a:r>
              <a:rPr sz="3500" spc="-5" dirty="0">
                <a:solidFill>
                  <a:srgbClr val="FFFFFF"/>
                </a:solidFill>
              </a:rPr>
              <a:t>of the </a:t>
            </a:r>
            <a:r>
              <a:rPr sz="3500" spc="-20" dirty="0">
                <a:solidFill>
                  <a:srgbClr val="FFFFFF"/>
                </a:solidFill>
              </a:rPr>
              <a:t>recent</a:t>
            </a:r>
            <a:r>
              <a:rPr sz="3500" spc="-50" dirty="0">
                <a:solidFill>
                  <a:srgbClr val="FFFFFF"/>
                </a:solidFill>
              </a:rPr>
              <a:t> </a:t>
            </a:r>
            <a:r>
              <a:rPr sz="3500" spc="-15" dirty="0">
                <a:solidFill>
                  <a:srgbClr val="FFFFFF"/>
                </a:solidFill>
              </a:rPr>
              <a:t>breakthroughs:</a:t>
            </a:r>
            <a:endParaRPr sz="3500"/>
          </a:p>
        </p:txBody>
      </p:sp>
      <p:sp>
        <p:nvSpPr>
          <p:cNvPr id="8" name="object 8"/>
          <p:cNvSpPr/>
          <p:nvPr/>
        </p:nvSpPr>
        <p:spPr>
          <a:xfrm>
            <a:off x="777240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9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2"/>
                </a:lnTo>
                <a:lnTo>
                  <a:pt x="26151" y="55493"/>
                </a:lnTo>
                <a:lnTo>
                  <a:pt x="6910" y="92701"/>
                </a:lnTo>
                <a:lnTo>
                  <a:pt x="0" y="135543"/>
                </a:lnTo>
                <a:lnTo>
                  <a:pt x="0" y="1219897"/>
                </a:lnTo>
                <a:lnTo>
                  <a:pt x="6910" y="1262739"/>
                </a:lnTo>
                <a:lnTo>
                  <a:pt x="26151" y="1299947"/>
                </a:lnTo>
                <a:lnTo>
                  <a:pt x="55493" y="1329288"/>
                </a:lnTo>
                <a:lnTo>
                  <a:pt x="92700" y="1348530"/>
                </a:lnTo>
                <a:lnTo>
                  <a:pt x="135543" y="1355440"/>
                </a:lnTo>
                <a:lnTo>
                  <a:pt x="1999009" y="1355440"/>
                </a:lnTo>
                <a:lnTo>
                  <a:pt x="2041851" y="1348530"/>
                </a:lnTo>
                <a:lnTo>
                  <a:pt x="2079058" y="1329288"/>
                </a:lnTo>
                <a:lnTo>
                  <a:pt x="2108400" y="1299947"/>
                </a:lnTo>
                <a:lnTo>
                  <a:pt x="2127642" y="1262739"/>
                </a:lnTo>
                <a:lnTo>
                  <a:pt x="2134552" y="1219897"/>
                </a:lnTo>
                <a:lnTo>
                  <a:pt x="2134552" y="135543"/>
                </a:lnTo>
                <a:lnTo>
                  <a:pt x="2127642" y="92701"/>
                </a:lnTo>
                <a:lnTo>
                  <a:pt x="2108400" y="55493"/>
                </a:lnTo>
                <a:lnTo>
                  <a:pt x="2079058" y="26152"/>
                </a:lnTo>
                <a:lnTo>
                  <a:pt x="2041851" y="6910"/>
                </a:lnTo>
                <a:lnTo>
                  <a:pt x="199900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240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4412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8" y="0"/>
                </a:moveTo>
                <a:lnTo>
                  <a:pt x="135543" y="0"/>
                </a:lnTo>
                <a:lnTo>
                  <a:pt x="92701" y="6910"/>
                </a:lnTo>
                <a:lnTo>
                  <a:pt x="55493" y="26151"/>
                </a:lnTo>
                <a:lnTo>
                  <a:pt x="26151" y="55493"/>
                </a:lnTo>
                <a:lnTo>
                  <a:pt x="6910" y="92700"/>
                </a:lnTo>
                <a:lnTo>
                  <a:pt x="0" y="135543"/>
                </a:lnTo>
                <a:lnTo>
                  <a:pt x="0" y="1219895"/>
                </a:lnTo>
                <a:lnTo>
                  <a:pt x="6910" y="1262738"/>
                </a:lnTo>
                <a:lnTo>
                  <a:pt x="26151" y="1299946"/>
                </a:lnTo>
                <a:lnTo>
                  <a:pt x="55493" y="1329287"/>
                </a:lnTo>
                <a:lnTo>
                  <a:pt x="92701" y="1348529"/>
                </a:lnTo>
                <a:lnTo>
                  <a:pt x="135543" y="1355439"/>
                </a:lnTo>
                <a:lnTo>
                  <a:pt x="1999008" y="1355439"/>
                </a:lnTo>
                <a:lnTo>
                  <a:pt x="2041850" y="1348529"/>
                </a:lnTo>
                <a:lnTo>
                  <a:pt x="2079058" y="1329287"/>
                </a:lnTo>
                <a:lnTo>
                  <a:pt x="2108399" y="1299946"/>
                </a:lnTo>
                <a:lnTo>
                  <a:pt x="2127641" y="1262738"/>
                </a:lnTo>
                <a:lnTo>
                  <a:pt x="2134551" y="1219895"/>
                </a:lnTo>
                <a:lnTo>
                  <a:pt x="2134551" y="135543"/>
                </a:lnTo>
                <a:lnTo>
                  <a:pt x="2127641" y="92700"/>
                </a:lnTo>
                <a:lnTo>
                  <a:pt x="2108399" y="55493"/>
                </a:lnTo>
                <a:lnTo>
                  <a:pt x="2079058" y="26151"/>
                </a:lnTo>
                <a:lnTo>
                  <a:pt x="2041850" y="6910"/>
                </a:lnTo>
                <a:lnTo>
                  <a:pt x="1999008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4412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20417" y="4247388"/>
            <a:ext cx="1522730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90195">
              <a:lnSpc>
                <a:spcPts val="2210"/>
              </a:lnSpc>
              <a:spcBef>
                <a:spcPts val="33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Plenty of  (Labeled)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6137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7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2"/>
                </a:lnTo>
                <a:lnTo>
                  <a:pt x="26151" y="55493"/>
                </a:lnTo>
                <a:lnTo>
                  <a:pt x="6910" y="92701"/>
                </a:lnTo>
                <a:lnTo>
                  <a:pt x="0" y="135543"/>
                </a:lnTo>
                <a:lnTo>
                  <a:pt x="0" y="1219897"/>
                </a:lnTo>
                <a:lnTo>
                  <a:pt x="6910" y="1262739"/>
                </a:lnTo>
                <a:lnTo>
                  <a:pt x="26151" y="1299947"/>
                </a:lnTo>
                <a:lnTo>
                  <a:pt x="55493" y="1329288"/>
                </a:lnTo>
                <a:lnTo>
                  <a:pt x="92700" y="1348530"/>
                </a:lnTo>
                <a:lnTo>
                  <a:pt x="135543" y="1355440"/>
                </a:lnTo>
                <a:lnTo>
                  <a:pt x="1999007" y="1355440"/>
                </a:lnTo>
                <a:lnTo>
                  <a:pt x="2041850" y="1348530"/>
                </a:lnTo>
                <a:lnTo>
                  <a:pt x="2079058" y="1329288"/>
                </a:lnTo>
                <a:lnTo>
                  <a:pt x="2108399" y="1299947"/>
                </a:lnTo>
                <a:lnTo>
                  <a:pt x="2127641" y="1262739"/>
                </a:lnTo>
                <a:lnTo>
                  <a:pt x="2134551" y="1219897"/>
                </a:lnTo>
                <a:lnTo>
                  <a:pt x="2134551" y="135543"/>
                </a:lnTo>
                <a:lnTo>
                  <a:pt x="2127641" y="92701"/>
                </a:lnTo>
                <a:lnTo>
                  <a:pt x="2108399" y="55493"/>
                </a:lnTo>
                <a:lnTo>
                  <a:pt x="2079058" y="26152"/>
                </a:lnTo>
                <a:lnTo>
                  <a:pt x="2041850" y="6910"/>
                </a:lnTo>
                <a:lnTo>
                  <a:pt x="199900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6137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3309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9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1"/>
                </a:lnTo>
                <a:lnTo>
                  <a:pt x="26151" y="55493"/>
                </a:lnTo>
                <a:lnTo>
                  <a:pt x="6910" y="92700"/>
                </a:lnTo>
                <a:lnTo>
                  <a:pt x="0" y="135543"/>
                </a:lnTo>
                <a:lnTo>
                  <a:pt x="0" y="1219895"/>
                </a:lnTo>
                <a:lnTo>
                  <a:pt x="6910" y="1262738"/>
                </a:lnTo>
                <a:lnTo>
                  <a:pt x="26151" y="1299946"/>
                </a:lnTo>
                <a:lnTo>
                  <a:pt x="55493" y="1329287"/>
                </a:lnTo>
                <a:lnTo>
                  <a:pt x="92700" y="1348529"/>
                </a:lnTo>
                <a:lnTo>
                  <a:pt x="135543" y="1355439"/>
                </a:lnTo>
                <a:lnTo>
                  <a:pt x="1999009" y="1355439"/>
                </a:lnTo>
                <a:lnTo>
                  <a:pt x="2041850" y="1348529"/>
                </a:lnTo>
                <a:lnTo>
                  <a:pt x="2079058" y="1329287"/>
                </a:lnTo>
                <a:lnTo>
                  <a:pt x="2108399" y="1299946"/>
                </a:lnTo>
                <a:lnTo>
                  <a:pt x="2127641" y="1262738"/>
                </a:lnTo>
                <a:lnTo>
                  <a:pt x="2134551" y="1219895"/>
                </a:lnTo>
                <a:lnTo>
                  <a:pt x="2134551" y="135543"/>
                </a:lnTo>
                <a:lnTo>
                  <a:pt x="2127641" y="92700"/>
                </a:lnTo>
                <a:lnTo>
                  <a:pt x="2108399" y="55493"/>
                </a:lnTo>
                <a:lnTo>
                  <a:pt x="2079058" y="26151"/>
                </a:lnTo>
                <a:lnTo>
                  <a:pt x="2041850" y="6910"/>
                </a:lnTo>
                <a:lnTo>
                  <a:pt x="1999009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309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99108" y="3970020"/>
            <a:ext cx="1783714" cy="1168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635" algn="ctr">
              <a:lnSpc>
                <a:spcPct val="92000"/>
              </a:lnSpc>
              <a:spcBef>
                <a:spcPts val="30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Advanced  Computer  Architecture</a:t>
            </a:r>
            <a:r>
              <a:rPr sz="20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  </a:t>
            </a:r>
            <a:r>
              <a:rPr sz="2000" dirty="0">
                <a:latin typeface="Calibri" panose="020F0502020204030204"/>
                <a:cs typeface="Calibri" panose="020F0502020204030204"/>
              </a:rPr>
              <a:t>fits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DNNs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95034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9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2"/>
                </a:lnTo>
                <a:lnTo>
                  <a:pt x="26151" y="55493"/>
                </a:lnTo>
                <a:lnTo>
                  <a:pt x="6910" y="92701"/>
                </a:lnTo>
                <a:lnTo>
                  <a:pt x="0" y="135543"/>
                </a:lnTo>
                <a:lnTo>
                  <a:pt x="0" y="1219897"/>
                </a:lnTo>
                <a:lnTo>
                  <a:pt x="6910" y="1262739"/>
                </a:lnTo>
                <a:lnTo>
                  <a:pt x="26151" y="1299947"/>
                </a:lnTo>
                <a:lnTo>
                  <a:pt x="55493" y="1329288"/>
                </a:lnTo>
                <a:lnTo>
                  <a:pt x="92700" y="1348530"/>
                </a:lnTo>
                <a:lnTo>
                  <a:pt x="135543" y="1355440"/>
                </a:lnTo>
                <a:lnTo>
                  <a:pt x="1999009" y="1355440"/>
                </a:lnTo>
                <a:lnTo>
                  <a:pt x="2041850" y="1348530"/>
                </a:lnTo>
                <a:lnTo>
                  <a:pt x="2079058" y="1329288"/>
                </a:lnTo>
                <a:lnTo>
                  <a:pt x="2108399" y="1299947"/>
                </a:lnTo>
                <a:lnTo>
                  <a:pt x="2127641" y="1262739"/>
                </a:lnTo>
                <a:lnTo>
                  <a:pt x="2134551" y="1219897"/>
                </a:lnTo>
                <a:lnTo>
                  <a:pt x="2134551" y="135543"/>
                </a:lnTo>
                <a:lnTo>
                  <a:pt x="2127641" y="92701"/>
                </a:lnTo>
                <a:lnTo>
                  <a:pt x="2108399" y="55493"/>
                </a:lnTo>
                <a:lnTo>
                  <a:pt x="2079058" y="26152"/>
                </a:lnTo>
                <a:lnTo>
                  <a:pt x="2041850" y="6910"/>
                </a:lnTo>
                <a:lnTo>
                  <a:pt x="199900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5034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2207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7" y="0"/>
                </a:moveTo>
                <a:lnTo>
                  <a:pt x="135542" y="0"/>
                </a:lnTo>
                <a:lnTo>
                  <a:pt x="92700" y="6910"/>
                </a:lnTo>
                <a:lnTo>
                  <a:pt x="55492" y="26151"/>
                </a:lnTo>
                <a:lnTo>
                  <a:pt x="26151" y="55493"/>
                </a:lnTo>
                <a:lnTo>
                  <a:pt x="6910" y="92700"/>
                </a:lnTo>
                <a:lnTo>
                  <a:pt x="0" y="135543"/>
                </a:lnTo>
                <a:lnTo>
                  <a:pt x="0" y="1219895"/>
                </a:lnTo>
                <a:lnTo>
                  <a:pt x="6910" y="1262738"/>
                </a:lnTo>
                <a:lnTo>
                  <a:pt x="26151" y="1299946"/>
                </a:lnTo>
                <a:lnTo>
                  <a:pt x="55492" y="1329287"/>
                </a:lnTo>
                <a:lnTo>
                  <a:pt x="92700" y="1348529"/>
                </a:lnTo>
                <a:lnTo>
                  <a:pt x="135542" y="1355439"/>
                </a:lnTo>
                <a:lnTo>
                  <a:pt x="1999007" y="1355439"/>
                </a:lnTo>
                <a:lnTo>
                  <a:pt x="2041850" y="1348529"/>
                </a:lnTo>
                <a:lnTo>
                  <a:pt x="2079058" y="1329287"/>
                </a:lnTo>
                <a:lnTo>
                  <a:pt x="2108399" y="1299946"/>
                </a:lnTo>
                <a:lnTo>
                  <a:pt x="2127641" y="1262738"/>
                </a:lnTo>
                <a:lnTo>
                  <a:pt x="2134551" y="1219895"/>
                </a:lnTo>
                <a:lnTo>
                  <a:pt x="2134551" y="135543"/>
                </a:lnTo>
                <a:lnTo>
                  <a:pt x="2127641" y="92700"/>
                </a:lnTo>
                <a:lnTo>
                  <a:pt x="2108399" y="55493"/>
                </a:lnTo>
                <a:lnTo>
                  <a:pt x="2079058" y="26151"/>
                </a:lnTo>
                <a:lnTo>
                  <a:pt x="2041850" y="6910"/>
                </a:lnTo>
                <a:lnTo>
                  <a:pt x="1999007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2207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54690" y="4110228"/>
            <a:ext cx="1489710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0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Powerful</a:t>
            </a:r>
            <a:r>
              <a:rPr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DNN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platforms </a:t>
            </a:r>
            <a:r>
              <a:rPr sz="2000" dirty="0">
                <a:latin typeface="Calibri" panose="020F0502020204030204"/>
                <a:cs typeface="Calibri" panose="020F0502020204030204"/>
              </a:rPr>
              <a:t>/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Libraries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31F00F4-06E9-48EB-85CD-8D45EB8F31D5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15856"/>
            <a:ext cx="1654810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355" dirty="0">
                <a:latin typeface="+mj-lt"/>
              </a:rPr>
              <a:t>T</a:t>
            </a:r>
            <a:r>
              <a:rPr sz="4300" spc="55" dirty="0">
                <a:latin typeface="+mj-lt"/>
              </a:rPr>
              <a:t>o</a:t>
            </a:r>
            <a:r>
              <a:rPr sz="4300" spc="50" dirty="0">
                <a:latin typeface="+mj-lt"/>
              </a:rPr>
              <a:t>d</a:t>
            </a:r>
            <a:r>
              <a:rPr sz="4300" spc="-40" dirty="0">
                <a:latin typeface="+mj-lt"/>
              </a:rPr>
              <a:t>a</a:t>
            </a:r>
            <a:r>
              <a:rPr sz="4300" spc="40" dirty="0">
                <a:latin typeface="+mj-lt"/>
              </a:rPr>
              <a:t>y</a:t>
            </a:r>
            <a:endParaRPr sz="43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492" y="1740916"/>
            <a:ext cx="5018405" cy="2588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  <a:sym typeface="+mn-ea"/>
              </a:rPr>
              <a:t>Machine Learning</a:t>
            </a:r>
            <a:r>
              <a:rPr sz="2800" spc="-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  <a:sym typeface="+mn-ea"/>
              </a:rPr>
              <a:t>History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772" y="3429001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5"/>
                </a:lnTo>
                <a:lnTo>
                  <a:pt x="975419" y="273845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72" y="3429001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3CA8E01-63A8-4F0D-90F1-F1E1D9090E9A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652029"/>
            <a:ext cx="8303260" cy="433580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sz="2800" spc="-25" dirty="0">
                <a:latin typeface="Calibri" panose="020F0502020204030204"/>
                <a:cs typeface="Calibri" panose="020F0502020204030204"/>
              </a:rPr>
              <a:t>Teacher: 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王贝伦</a:t>
            </a:r>
            <a:endParaRPr lang="en-US" sz="2800" spc="-25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Materials are mostly in English</a:t>
            </a:r>
            <a:endParaRPr lang="en-US" sz="2800" spc="-25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sz="2800" spc="-25" dirty="0">
                <a:latin typeface="Calibri" panose="020F0502020204030204"/>
                <a:cs typeface="Calibri" panose="020F0502020204030204"/>
              </a:rPr>
              <a:t>Textbook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:</a:t>
            </a:r>
            <a:endParaRPr lang="en-US" altLang="zh-CN" sz="2800" spc="-25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 Pattern Recognition and Machine Learning,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ESL,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  </a:t>
            </a:r>
            <a:endParaRPr lang="en-US" altLang="zh-CN" sz="2800" spc="-25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sz="2800" spc="-25" dirty="0">
                <a:latin typeface="Calibri" panose="020F0502020204030204"/>
                <a:cs typeface="Calibri" panose="020F0502020204030204"/>
              </a:rPr>
              <a:t>Contact details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E-mail:</a:t>
            </a:r>
            <a:r>
              <a:rPr 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beilun@seu.edu.cn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QQ Group</a:t>
            </a:r>
          </a:p>
          <a:p>
            <a:pPr marL="241300" lvl="0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Address:大学生活动中心513室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altLang="zh-CN" sz="2800" spc="-1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D0861D-8868-4438-88B1-48A56A358879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300" kern="0" spc="-355" dirty="0">
                <a:latin typeface="+mj-lt"/>
              </a:rPr>
              <a:t>Requirements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665" y="604011"/>
            <a:ext cx="368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Traditional</a:t>
            </a:r>
            <a:r>
              <a:rPr sz="2800" b="1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664203"/>
            <a:ext cx="5067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Machine Learning </a:t>
            </a:r>
            <a:r>
              <a:rPr sz="2800" b="1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(training</a:t>
            </a:r>
            <a:r>
              <a:rPr sz="2800" b="1" spc="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phase)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16002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19939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26797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9800" y="22225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390" y="1443227"/>
            <a:ext cx="152082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7075">
              <a:lnSpc>
                <a:spcPct val="153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latin typeface="Calibri" panose="020F0502020204030204"/>
                <a:cs typeface="Calibri" panose="020F0502020204030204"/>
              </a:rPr>
              <a:t>a 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542" y="1988820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Ou</a:t>
            </a:r>
            <a:r>
              <a:rPr sz="320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put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0" y="44196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600" y="48133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0" y="54991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6999"/>
                </a:lnTo>
                <a:lnTo>
                  <a:pt x="888999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0" y="50419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7882" y="4287011"/>
            <a:ext cx="150114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>
              <a:lnSpc>
                <a:spcPct val="149000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3200" dirty="0">
                <a:latin typeface="Calibri" panose="020F0502020204030204"/>
                <a:cs typeface="Calibri" panose="020F0502020204030204"/>
              </a:rPr>
              <a:t>X  Output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6742" y="4512564"/>
            <a:ext cx="190246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815"/>
              </a:lnSpc>
              <a:tabLst>
                <a:tab pos="151828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/ Mo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dirty="0">
                <a:latin typeface="Calibri" panose="020F0502020204030204"/>
                <a:cs typeface="Calibri" panose="020F0502020204030204"/>
              </a:rPr>
              <a:t>l	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3200" dirty="0">
                <a:latin typeface="Calibri" panose="020F0502020204030204"/>
                <a:cs typeface="Calibri" panose="020F0502020204030204"/>
              </a:rPr>
              <a:t>()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64ED7D-20F3-4FF2-8258-A7512CA84BCA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400" y="2438400"/>
            <a:ext cx="12192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4472C4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09550" marR="93980" indent="-107315">
              <a:lnSpc>
                <a:spcPts val="2090"/>
              </a:lnSpc>
              <a:spcBef>
                <a:spcPts val="965"/>
              </a:spcBef>
            </a:pP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 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2710" marR="84455" indent="332105">
              <a:lnSpc>
                <a:spcPts val="2090"/>
              </a:lnSpc>
              <a:spcBef>
                <a:spcPts val="965"/>
              </a:spcBef>
            </a:pP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Pre- 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oc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49555" marR="220345" indent="-2159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Extract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330200" marR="220345" indent="-10160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00" y="3048000"/>
            <a:ext cx="1524000" cy="9906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0335" marR="132715" indent="92075" algn="just">
              <a:lnSpc>
                <a:spcPct val="100000"/>
              </a:lnSpc>
              <a:spcBef>
                <a:spcPts val="645"/>
              </a:spcBef>
            </a:pP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Inference,  Prediction,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573" y="2768917"/>
            <a:ext cx="381635" cy="103505"/>
          </a:xfrm>
          <a:custGeom>
            <a:avLst/>
            <a:gdLst/>
            <a:ahLst/>
            <a:cxnLst/>
            <a:rect l="l" t="t" r="r" b="b"/>
            <a:pathLst>
              <a:path w="381635" h="103505">
                <a:moveTo>
                  <a:pt x="344940" y="58270"/>
                </a:moveTo>
                <a:lnTo>
                  <a:pt x="285855" y="92406"/>
                </a:lnTo>
                <a:lnTo>
                  <a:pt x="284816" y="96290"/>
                </a:lnTo>
                <a:lnTo>
                  <a:pt x="288325" y="102363"/>
                </a:lnTo>
                <a:lnTo>
                  <a:pt x="292209" y="103403"/>
                </a:lnTo>
                <a:lnTo>
                  <a:pt x="370155" y="58367"/>
                </a:lnTo>
                <a:lnTo>
                  <a:pt x="344940" y="58270"/>
                </a:lnTo>
                <a:close/>
              </a:path>
              <a:path w="381635" h="103505">
                <a:moveTo>
                  <a:pt x="355852" y="51965"/>
                </a:moveTo>
                <a:lnTo>
                  <a:pt x="344940" y="58270"/>
                </a:lnTo>
                <a:lnTo>
                  <a:pt x="368427" y="58367"/>
                </a:lnTo>
                <a:lnTo>
                  <a:pt x="368430" y="57489"/>
                </a:lnTo>
                <a:lnTo>
                  <a:pt x="365231" y="57489"/>
                </a:lnTo>
                <a:lnTo>
                  <a:pt x="355852" y="51965"/>
                </a:lnTo>
                <a:close/>
              </a:path>
              <a:path w="381635" h="103505">
                <a:moveTo>
                  <a:pt x="292639" y="0"/>
                </a:moveTo>
                <a:lnTo>
                  <a:pt x="288747" y="1007"/>
                </a:lnTo>
                <a:lnTo>
                  <a:pt x="285188" y="7049"/>
                </a:lnTo>
                <a:lnTo>
                  <a:pt x="286195" y="10942"/>
                </a:lnTo>
                <a:lnTo>
                  <a:pt x="344993" y="45570"/>
                </a:lnTo>
                <a:lnTo>
                  <a:pt x="368480" y="45667"/>
                </a:lnTo>
                <a:lnTo>
                  <a:pt x="368427" y="58367"/>
                </a:lnTo>
                <a:lnTo>
                  <a:pt x="370155" y="58367"/>
                </a:lnTo>
                <a:lnTo>
                  <a:pt x="381055" y="52070"/>
                </a:lnTo>
                <a:lnTo>
                  <a:pt x="292639" y="0"/>
                </a:lnTo>
                <a:close/>
              </a:path>
              <a:path w="381635" h="103505">
                <a:moveTo>
                  <a:pt x="53" y="44132"/>
                </a:moveTo>
                <a:lnTo>
                  <a:pt x="0" y="56832"/>
                </a:lnTo>
                <a:lnTo>
                  <a:pt x="344940" y="58270"/>
                </a:lnTo>
                <a:lnTo>
                  <a:pt x="355852" y="51965"/>
                </a:lnTo>
                <a:lnTo>
                  <a:pt x="344993" y="45570"/>
                </a:lnTo>
                <a:lnTo>
                  <a:pt x="53" y="44132"/>
                </a:lnTo>
                <a:close/>
              </a:path>
              <a:path w="381635" h="103505">
                <a:moveTo>
                  <a:pt x="365277" y="46520"/>
                </a:moveTo>
                <a:lnTo>
                  <a:pt x="355852" y="51965"/>
                </a:lnTo>
                <a:lnTo>
                  <a:pt x="365231" y="57489"/>
                </a:lnTo>
                <a:lnTo>
                  <a:pt x="365277" y="46520"/>
                </a:lnTo>
                <a:close/>
              </a:path>
              <a:path w="381635" h="103505">
                <a:moveTo>
                  <a:pt x="368476" y="46520"/>
                </a:moveTo>
                <a:lnTo>
                  <a:pt x="365277" y="46520"/>
                </a:lnTo>
                <a:lnTo>
                  <a:pt x="365231" y="57489"/>
                </a:lnTo>
                <a:lnTo>
                  <a:pt x="368430" y="57489"/>
                </a:lnTo>
                <a:lnTo>
                  <a:pt x="368476" y="46520"/>
                </a:lnTo>
                <a:close/>
              </a:path>
              <a:path w="381635" h="103505">
                <a:moveTo>
                  <a:pt x="344993" y="45570"/>
                </a:moveTo>
                <a:lnTo>
                  <a:pt x="355852" y="51965"/>
                </a:lnTo>
                <a:lnTo>
                  <a:pt x="365277" y="46520"/>
                </a:lnTo>
                <a:lnTo>
                  <a:pt x="368476" y="46520"/>
                </a:lnTo>
                <a:lnTo>
                  <a:pt x="368480" y="45667"/>
                </a:lnTo>
                <a:lnTo>
                  <a:pt x="344993" y="455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7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19050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9223" y="5050678"/>
            <a:ext cx="371592" cy="33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0600" y="41148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21285" marR="113665" indent="229870">
              <a:lnSpc>
                <a:spcPts val="2090"/>
              </a:lnSpc>
              <a:spcBef>
                <a:spcPts val="965"/>
              </a:spcBef>
            </a:pP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Label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64089" y="2496378"/>
            <a:ext cx="2090884" cy="365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2032" y="2814441"/>
            <a:ext cx="766445" cy="614680"/>
          </a:xfrm>
          <a:custGeom>
            <a:avLst/>
            <a:gdLst/>
            <a:ahLst/>
            <a:cxnLst/>
            <a:rect l="l" t="t" r="r" b="b"/>
            <a:pathLst>
              <a:path w="766445" h="614679">
                <a:moveTo>
                  <a:pt x="666338" y="587016"/>
                </a:moveTo>
                <a:lnTo>
                  <a:pt x="663110" y="589414"/>
                </a:lnTo>
                <a:lnTo>
                  <a:pt x="662085" y="596352"/>
                </a:lnTo>
                <a:lnTo>
                  <a:pt x="664481" y="599580"/>
                </a:lnTo>
                <a:lnTo>
                  <a:pt x="765990" y="614575"/>
                </a:lnTo>
                <a:lnTo>
                  <a:pt x="764866" y="611661"/>
                </a:lnTo>
                <a:lnTo>
                  <a:pt x="752180" y="611661"/>
                </a:lnTo>
                <a:lnTo>
                  <a:pt x="733839" y="596988"/>
                </a:lnTo>
                <a:lnTo>
                  <a:pt x="666338" y="587016"/>
                </a:lnTo>
                <a:close/>
              </a:path>
              <a:path w="766445" h="614679">
                <a:moveTo>
                  <a:pt x="733839" y="596988"/>
                </a:moveTo>
                <a:lnTo>
                  <a:pt x="752180" y="611661"/>
                </a:lnTo>
                <a:lnTo>
                  <a:pt x="754318" y="608987"/>
                </a:lnTo>
                <a:lnTo>
                  <a:pt x="750224" y="608987"/>
                </a:lnTo>
                <a:lnTo>
                  <a:pt x="746308" y="598830"/>
                </a:lnTo>
                <a:lnTo>
                  <a:pt x="733839" y="596988"/>
                </a:lnTo>
                <a:close/>
              </a:path>
              <a:path w="766445" h="614679">
                <a:moveTo>
                  <a:pt x="725402" y="517206"/>
                </a:moveTo>
                <a:lnTo>
                  <a:pt x="718858" y="519728"/>
                </a:lnTo>
                <a:lnTo>
                  <a:pt x="717228" y="523403"/>
                </a:lnTo>
                <a:lnTo>
                  <a:pt x="741775" y="587072"/>
                </a:lnTo>
                <a:lnTo>
                  <a:pt x="760114" y="601743"/>
                </a:lnTo>
                <a:lnTo>
                  <a:pt x="752180" y="611661"/>
                </a:lnTo>
                <a:lnTo>
                  <a:pt x="764866" y="611661"/>
                </a:lnTo>
                <a:lnTo>
                  <a:pt x="729077" y="518835"/>
                </a:lnTo>
                <a:lnTo>
                  <a:pt x="725402" y="517206"/>
                </a:lnTo>
                <a:close/>
              </a:path>
              <a:path w="766445" h="614679">
                <a:moveTo>
                  <a:pt x="746308" y="598830"/>
                </a:moveTo>
                <a:lnTo>
                  <a:pt x="750224" y="608987"/>
                </a:lnTo>
                <a:lnTo>
                  <a:pt x="757077" y="600421"/>
                </a:lnTo>
                <a:lnTo>
                  <a:pt x="746308" y="598830"/>
                </a:lnTo>
                <a:close/>
              </a:path>
              <a:path w="766445" h="614679">
                <a:moveTo>
                  <a:pt x="741775" y="587072"/>
                </a:moveTo>
                <a:lnTo>
                  <a:pt x="746308" y="598830"/>
                </a:lnTo>
                <a:lnTo>
                  <a:pt x="757077" y="600421"/>
                </a:lnTo>
                <a:lnTo>
                  <a:pt x="750224" y="608987"/>
                </a:lnTo>
                <a:lnTo>
                  <a:pt x="754318" y="608987"/>
                </a:lnTo>
                <a:lnTo>
                  <a:pt x="760114" y="601743"/>
                </a:lnTo>
                <a:lnTo>
                  <a:pt x="741775" y="587072"/>
                </a:lnTo>
                <a:close/>
              </a:path>
              <a:path w="766445" h="614679">
                <a:moveTo>
                  <a:pt x="7933" y="0"/>
                </a:moveTo>
                <a:lnTo>
                  <a:pt x="0" y="9916"/>
                </a:lnTo>
                <a:lnTo>
                  <a:pt x="733839" y="596988"/>
                </a:lnTo>
                <a:lnTo>
                  <a:pt x="746308" y="598830"/>
                </a:lnTo>
                <a:lnTo>
                  <a:pt x="741775" y="587072"/>
                </a:lnTo>
                <a:lnTo>
                  <a:pt x="793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0966" y="3505177"/>
            <a:ext cx="767080" cy="995044"/>
          </a:xfrm>
          <a:custGeom>
            <a:avLst/>
            <a:gdLst/>
            <a:ahLst/>
            <a:cxnLst/>
            <a:rect l="l" t="t" r="r" b="b"/>
            <a:pathLst>
              <a:path w="767079" h="995045">
                <a:moveTo>
                  <a:pt x="751682" y="19977"/>
                </a:moveTo>
                <a:lnTo>
                  <a:pt x="740013" y="24733"/>
                </a:lnTo>
                <a:lnTo>
                  <a:pt x="0" y="986750"/>
                </a:lnTo>
                <a:lnTo>
                  <a:pt x="10066" y="994493"/>
                </a:lnTo>
                <a:lnTo>
                  <a:pt x="750078" y="32478"/>
                </a:lnTo>
                <a:lnTo>
                  <a:pt x="751682" y="19977"/>
                </a:lnTo>
                <a:close/>
              </a:path>
              <a:path w="767079" h="995045">
                <a:moveTo>
                  <a:pt x="766264" y="6125"/>
                </a:moveTo>
                <a:lnTo>
                  <a:pt x="754327" y="6125"/>
                </a:lnTo>
                <a:lnTo>
                  <a:pt x="764393" y="13868"/>
                </a:lnTo>
                <a:lnTo>
                  <a:pt x="750078" y="32478"/>
                </a:lnTo>
                <a:lnTo>
                  <a:pt x="741394" y="100158"/>
                </a:lnTo>
                <a:lnTo>
                  <a:pt x="743852" y="103339"/>
                </a:lnTo>
                <a:lnTo>
                  <a:pt x="750810" y="104232"/>
                </a:lnTo>
                <a:lnTo>
                  <a:pt x="753991" y="101775"/>
                </a:lnTo>
                <a:lnTo>
                  <a:pt x="766264" y="6125"/>
                </a:lnTo>
                <a:close/>
              </a:path>
              <a:path w="767079" h="995045">
                <a:moveTo>
                  <a:pt x="767050" y="0"/>
                </a:moveTo>
                <a:lnTo>
                  <a:pt x="672030" y="38728"/>
                </a:lnTo>
                <a:lnTo>
                  <a:pt x="670471" y="42434"/>
                </a:lnTo>
                <a:lnTo>
                  <a:pt x="673117" y="48929"/>
                </a:lnTo>
                <a:lnTo>
                  <a:pt x="676823" y="50488"/>
                </a:lnTo>
                <a:lnTo>
                  <a:pt x="740013" y="24733"/>
                </a:lnTo>
                <a:lnTo>
                  <a:pt x="754327" y="6125"/>
                </a:lnTo>
                <a:lnTo>
                  <a:pt x="766264" y="6125"/>
                </a:lnTo>
                <a:lnTo>
                  <a:pt x="767050" y="0"/>
                </a:lnTo>
                <a:close/>
              </a:path>
              <a:path w="767079" h="995045">
                <a:moveTo>
                  <a:pt x="758300" y="9180"/>
                </a:moveTo>
                <a:lnTo>
                  <a:pt x="753068" y="9180"/>
                </a:lnTo>
                <a:lnTo>
                  <a:pt x="761763" y="15868"/>
                </a:lnTo>
                <a:lnTo>
                  <a:pt x="751682" y="19977"/>
                </a:lnTo>
                <a:lnTo>
                  <a:pt x="750078" y="32478"/>
                </a:lnTo>
                <a:lnTo>
                  <a:pt x="764393" y="13868"/>
                </a:lnTo>
                <a:lnTo>
                  <a:pt x="758300" y="9180"/>
                </a:lnTo>
                <a:close/>
              </a:path>
              <a:path w="767079" h="995045">
                <a:moveTo>
                  <a:pt x="754327" y="6125"/>
                </a:moveTo>
                <a:lnTo>
                  <a:pt x="740013" y="24733"/>
                </a:lnTo>
                <a:lnTo>
                  <a:pt x="751682" y="19977"/>
                </a:lnTo>
                <a:lnTo>
                  <a:pt x="753068" y="9180"/>
                </a:lnTo>
                <a:lnTo>
                  <a:pt x="758300" y="9180"/>
                </a:lnTo>
                <a:lnTo>
                  <a:pt x="754327" y="6125"/>
                </a:lnTo>
                <a:close/>
              </a:path>
              <a:path w="767079" h="995045">
                <a:moveTo>
                  <a:pt x="753068" y="9180"/>
                </a:moveTo>
                <a:lnTo>
                  <a:pt x="751682" y="19977"/>
                </a:lnTo>
                <a:lnTo>
                  <a:pt x="761763" y="15868"/>
                </a:lnTo>
                <a:lnTo>
                  <a:pt x="753068" y="918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53956" y="4617154"/>
            <a:ext cx="1504315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68275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9586" y="4038601"/>
            <a:ext cx="103505" cy="575945"/>
          </a:xfrm>
          <a:custGeom>
            <a:avLst/>
            <a:gdLst/>
            <a:ahLst/>
            <a:cxnLst/>
            <a:rect l="l" t="t" r="r" b="b"/>
            <a:pathLst>
              <a:path w="103504" h="575945">
                <a:moveTo>
                  <a:pt x="7082" y="479708"/>
                </a:moveTo>
                <a:lnTo>
                  <a:pt x="1023" y="483242"/>
                </a:lnTo>
                <a:lnTo>
                  <a:pt x="0" y="487131"/>
                </a:lnTo>
                <a:lnTo>
                  <a:pt x="51702" y="575763"/>
                </a:lnTo>
                <a:lnTo>
                  <a:pt x="59054" y="563161"/>
                </a:lnTo>
                <a:lnTo>
                  <a:pt x="45352" y="563161"/>
                </a:lnTo>
                <a:lnTo>
                  <a:pt x="45352" y="539671"/>
                </a:lnTo>
                <a:lnTo>
                  <a:pt x="10970" y="480731"/>
                </a:lnTo>
                <a:lnTo>
                  <a:pt x="7082" y="479708"/>
                </a:lnTo>
                <a:close/>
              </a:path>
              <a:path w="103504" h="575945">
                <a:moveTo>
                  <a:pt x="45352" y="539672"/>
                </a:moveTo>
                <a:lnTo>
                  <a:pt x="45352" y="563161"/>
                </a:lnTo>
                <a:lnTo>
                  <a:pt x="58052" y="563161"/>
                </a:lnTo>
                <a:lnTo>
                  <a:pt x="58052" y="559960"/>
                </a:lnTo>
                <a:lnTo>
                  <a:pt x="46217" y="559960"/>
                </a:lnTo>
                <a:lnTo>
                  <a:pt x="51702" y="550557"/>
                </a:lnTo>
                <a:lnTo>
                  <a:pt x="45352" y="539672"/>
                </a:lnTo>
                <a:close/>
              </a:path>
              <a:path w="103504" h="575945">
                <a:moveTo>
                  <a:pt x="96323" y="479708"/>
                </a:moveTo>
                <a:lnTo>
                  <a:pt x="92434" y="480731"/>
                </a:lnTo>
                <a:lnTo>
                  <a:pt x="58052" y="539671"/>
                </a:lnTo>
                <a:lnTo>
                  <a:pt x="58052" y="563161"/>
                </a:lnTo>
                <a:lnTo>
                  <a:pt x="59054" y="563161"/>
                </a:lnTo>
                <a:lnTo>
                  <a:pt x="103404" y="487130"/>
                </a:lnTo>
                <a:lnTo>
                  <a:pt x="102381" y="483242"/>
                </a:lnTo>
                <a:lnTo>
                  <a:pt x="96323" y="479708"/>
                </a:lnTo>
                <a:close/>
              </a:path>
              <a:path w="103504" h="575945">
                <a:moveTo>
                  <a:pt x="51702" y="550557"/>
                </a:moveTo>
                <a:lnTo>
                  <a:pt x="46217" y="559960"/>
                </a:lnTo>
                <a:lnTo>
                  <a:pt x="57188" y="559960"/>
                </a:lnTo>
                <a:lnTo>
                  <a:pt x="51702" y="550557"/>
                </a:lnTo>
                <a:close/>
              </a:path>
              <a:path w="103504" h="575945">
                <a:moveTo>
                  <a:pt x="58052" y="539671"/>
                </a:moveTo>
                <a:lnTo>
                  <a:pt x="51702" y="550557"/>
                </a:lnTo>
                <a:lnTo>
                  <a:pt x="57188" y="559960"/>
                </a:lnTo>
                <a:lnTo>
                  <a:pt x="58052" y="559960"/>
                </a:lnTo>
                <a:lnTo>
                  <a:pt x="58052" y="539671"/>
                </a:lnTo>
                <a:close/>
              </a:path>
              <a:path w="103504" h="575945">
                <a:moveTo>
                  <a:pt x="58051" y="0"/>
                </a:moveTo>
                <a:lnTo>
                  <a:pt x="45351" y="0"/>
                </a:lnTo>
                <a:lnTo>
                  <a:pt x="45352" y="539672"/>
                </a:lnTo>
                <a:lnTo>
                  <a:pt x="51702" y="550557"/>
                </a:lnTo>
                <a:lnTo>
                  <a:pt x="58052" y="539672"/>
                </a:lnTo>
                <a:lnTo>
                  <a:pt x="5805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01F38D3-0018-4FE0-ACA7-487069AD0B59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TYPICAL MACHINE  LEARNING Pipeline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(Learning Mode)</a:t>
            </a:r>
            <a:endParaRPr lang="en-US" sz="3600" kern="0" dirty="0"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2438400"/>
            <a:ext cx="12192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4472C4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09550" marR="93980" indent="-107315">
              <a:lnSpc>
                <a:spcPts val="2090"/>
              </a:lnSpc>
              <a:spcBef>
                <a:spcPts val="965"/>
              </a:spcBef>
            </a:pP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 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2710" marR="84455" indent="332105">
              <a:lnSpc>
                <a:spcPts val="2090"/>
              </a:lnSpc>
              <a:spcBef>
                <a:spcPts val="965"/>
              </a:spcBef>
            </a:pP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Pre- 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oc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49555" marR="220345" indent="-2159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Extract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330200" marR="220345" indent="-10160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200" y="3048000"/>
            <a:ext cx="1524000" cy="9906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0335" marR="132715" indent="92075" algn="just">
              <a:lnSpc>
                <a:spcPct val="100000"/>
              </a:lnSpc>
              <a:spcBef>
                <a:spcPts val="645"/>
              </a:spcBef>
            </a:pP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Inference,  Prediction,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573" y="2768917"/>
            <a:ext cx="381635" cy="103505"/>
          </a:xfrm>
          <a:custGeom>
            <a:avLst/>
            <a:gdLst/>
            <a:ahLst/>
            <a:cxnLst/>
            <a:rect l="l" t="t" r="r" b="b"/>
            <a:pathLst>
              <a:path w="381635" h="103505">
                <a:moveTo>
                  <a:pt x="344940" y="58270"/>
                </a:moveTo>
                <a:lnTo>
                  <a:pt x="285855" y="92406"/>
                </a:lnTo>
                <a:lnTo>
                  <a:pt x="284816" y="96290"/>
                </a:lnTo>
                <a:lnTo>
                  <a:pt x="288325" y="102363"/>
                </a:lnTo>
                <a:lnTo>
                  <a:pt x="292209" y="103403"/>
                </a:lnTo>
                <a:lnTo>
                  <a:pt x="370155" y="58367"/>
                </a:lnTo>
                <a:lnTo>
                  <a:pt x="344940" y="58270"/>
                </a:lnTo>
                <a:close/>
              </a:path>
              <a:path w="381635" h="103505">
                <a:moveTo>
                  <a:pt x="355852" y="51965"/>
                </a:moveTo>
                <a:lnTo>
                  <a:pt x="344940" y="58270"/>
                </a:lnTo>
                <a:lnTo>
                  <a:pt x="368427" y="58367"/>
                </a:lnTo>
                <a:lnTo>
                  <a:pt x="368430" y="57489"/>
                </a:lnTo>
                <a:lnTo>
                  <a:pt x="365231" y="57489"/>
                </a:lnTo>
                <a:lnTo>
                  <a:pt x="355852" y="51965"/>
                </a:lnTo>
                <a:close/>
              </a:path>
              <a:path w="381635" h="103505">
                <a:moveTo>
                  <a:pt x="292639" y="0"/>
                </a:moveTo>
                <a:lnTo>
                  <a:pt x="288747" y="1007"/>
                </a:lnTo>
                <a:lnTo>
                  <a:pt x="285188" y="7049"/>
                </a:lnTo>
                <a:lnTo>
                  <a:pt x="286195" y="10942"/>
                </a:lnTo>
                <a:lnTo>
                  <a:pt x="344993" y="45570"/>
                </a:lnTo>
                <a:lnTo>
                  <a:pt x="368480" y="45667"/>
                </a:lnTo>
                <a:lnTo>
                  <a:pt x="368427" y="58367"/>
                </a:lnTo>
                <a:lnTo>
                  <a:pt x="370155" y="58367"/>
                </a:lnTo>
                <a:lnTo>
                  <a:pt x="381055" y="52070"/>
                </a:lnTo>
                <a:lnTo>
                  <a:pt x="292639" y="0"/>
                </a:lnTo>
                <a:close/>
              </a:path>
              <a:path w="381635" h="103505">
                <a:moveTo>
                  <a:pt x="53" y="44132"/>
                </a:moveTo>
                <a:lnTo>
                  <a:pt x="0" y="56832"/>
                </a:lnTo>
                <a:lnTo>
                  <a:pt x="344940" y="58270"/>
                </a:lnTo>
                <a:lnTo>
                  <a:pt x="355852" y="51965"/>
                </a:lnTo>
                <a:lnTo>
                  <a:pt x="344993" y="45570"/>
                </a:lnTo>
                <a:lnTo>
                  <a:pt x="53" y="44132"/>
                </a:lnTo>
                <a:close/>
              </a:path>
              <a:path w="381635" h="103505">
                <a:moveTo>
                  <a:pt x="365277" y="46520"/>
                </a:moveTo>
                <a:lnTo>
                  <a:pt x="355852" y="51965"/>
                </a:lnTo>
                <a:lnTo>
                  <a:pt x="365231" y="57489"/>
                </a:lnTo>
                <a:lnTo>
                  <a:pt x="365277" y="46520"/>
                </a:lnTo>
                <a:close/>
              </a:path>
              <a:path w="381635" h="103505">
                <a:moveTo>
                  <a:pt x="368476" y="46520"/>
                </a:moveTo>
                <a:lnTo>
                  <a:pt x="365277" y="46520"/>
                </a:lnTo>
                <a:lnTo>
                  <a:pt x="365231" y="57489"/>
                </a:lnTo>
                <a:lnTo>
                  <a:pt x="368430" y="57489"/>
                </a:lnTo>
                <a:lnTo>
                  <a:pt x="368476" y="46520"/>
                </a:lnTo>
                <a:close/>
              </a:path>
              <a:path w="381635" h="103505">
                <a:moveTo>
                  <a:pt x="344993" y="45570"/>
                </a:moveTo>
                <a:lnTo>
                  <a:pt x="355852" y="51965"/>
                </a:lnTo>
                <a:lnTo>
                  <a:pt x="365277" y="46520"/>
                </a:lnTo>
                <a:lnTo>
                  <a:pt x="368476" y="46520"/>
                </a:lnTo>
                <a:lnTo>
                  <a:pt x="368480" y="45667"/>
                </a:lnTo>
                <a:lnTo>
                  <a:pt x="344993" y="455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7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1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19050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9223" y="5050678"/>
            <a:ext cx="371592" cy="33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00600" y="41148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21285" marR="113665" indent="229870">
              <a:lnSpc>
                <a:spcPts val="2090"/>
              </a:lnSpc>
              <a:spcBef>
                <a:spcPts val="965"/>
              </a:spcBef>
            </a:pP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Label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4333" y="2538711"/>
            <a:ext cx="2090884" cy="365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2032" y="2814441"/>
            <a:ext cx="766445" cy="614680"/>
          </a:xfrm>
          <a:custGeom>
            <a:avLst/>
            <a:gdLst/>
            <a:ahLst/>
            <a:cxnLst/>
            <a:rect l="l" t="t" r="r" b="b"/>
            <a:pathLst>
              <a:path w="766445" h="614679">
                <a:moveTo>
                  <a:pt x="666338" y="587016"/>
                </a:moveTo>
                <a:lnTo>
                  <a:pt x="663110" y="589414"/>
                </a:lnTo>
                <a:lnTo>
                  <a:pt x="662085" y="596352"/>
                </a:lnTo>
                <a:lnTo>
                  <a:pt x="664481" y="599580"/>
                </a:lnTo>
                <a:lnTo>
                  <a:pt x="765990" y="614575"/>
                </a:lnTo>
                <a:lnTo>
                  <a:pt x="764866" y="611661"/>
                </a:lnTo>
                <a:lnTo>
                  <a:pt x="752180" y="611661"/>
                </a:lnTo>
                <a:lnTo>
                  <a:pt x="733839" y="596988"/>
                </a:lnTo>
                <a:lnTo>
                  <a:pt x="666338" y="587016"/>
                </a:lnTo>
                <a:close/>
              </a:path>
              <a:path w="766445" h="614679">
                <a:moveTo>
                  <a:pt x="733839" y="596988"/>
                </a:moveTo>
                <a:lnTo>
                  <a:pt x="752180" y="611661"/>
                </a:lnTo>
                <a:lnTo>
                  <a:pt x="754318" y="608987"/>
                </a:lnTo>
                <a:lnTo>
                  <a:pt x="750224" y="608987"/>
                </a:lnTo>
                <a:lnTo>
                  <a:pt x="746308" y="598830"/>
                </a:lnTo>
                <a:lnTo>
                  <a:pt x="733839" y="596988"/>
                </a:lnTo>
                <a:close/>
              </a:path>
              <a:path w="766445" h="614679">
                <a:moveTo>
                  <a:pt x="725402" y="517206"/>
                </a:moveTo>
                <a:lnTo>
                  <a:pt x="718858" y="519728"/>
                </a:lnTo>
                <a:lnTo>
                  <a:pt x="717228" y="523403"/>
                </a:lnTo>
                <a:lnTo>
                  <a:pt x="741775" y="587072"/>
                </a:lnTo>
                <a:lnTo>
                  <a:pt x="760114" y="601743"/>
                </a:lnTo>
                <a:lnTo>
                  <a:pt x="752180" y="611661"/>
                </a:lnTo>
                <a:lnTo>
                  <a:pt x="764866" y="611661"/>
                </a:lnTo>
                <a:lnTo>
                  <a:pt x="729077" y="518835"/>
                </a:lnTo>
                <a:lnTo>
                  <a:pt x="725402" y="517206"/>
                </a:lnTo>
                <a:close/>
              </a:path>
              <a:path w="766445" h="614679">
                <a:moveTo>
                  <a:pt x="746308" y="598830"/>
                </a:moveTo>
                <a:lnTo>
                  <a:pt x="750224" y="608987"/>
                </a:lnTo>
                <a:lnTo>
                  <a:pt x="757077" y="600421"/>
                </a:lnTo>
                <a:lnTo>
                  <a:pt x="746308" y="598830"/>
                </a:lnTo>
                <a:close/>
              </a:path>
              <a:path w="766445" h="614679">
                <a:moveTo>
                  <a:pt x="741775" y="587072"/>
                </a:moveTo>
                <a:lnTo>
                  <a:pt x="746308" y="598830"/>
                </a:lnTo>
                <a:lnTo>
                  <a:pt x="757077" y="600421"/>
                </a:lnTo>
                <a:lnTo>
                  <a:pt x="750224" y="608987"/>
                </a:lnTo>
                <a:lnTo>
                  <a:pt x="754318" y="608987"/>
                </a:lnTo>
                <a:lnTo>
                  <a:pt x="760114" y="601743"/>
                </a:lnTo>
                <a:lnTo>
                  <a:pt x="741775" y="587072"/>
                </a:lnTo>
                <a:close/>
              </a:path>
              <a:path w="766445" h="614679">
                <a:moveTo>
                  <a:pt x="7933" y="0"/>
                </a:moveTo>
                <a:lnTo>
                  <a:pt x="0" y="9916"/>
                </a:lnTo>
                <a:lnTo>
                  <a:pt x="733839" y="596988"/>
                </a:lnTo>
                <a:lnTo>
                  <a:pt x="746308" y="598830"/>
                </a:lnTo>
                <a:lnTo>
                  <a:pt x="741775" y="587072"/>
                </a:lnTo>
                <a:lnTo>
                  <a:pt x="793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0966" y="3505177"/>
            <a:ext cx="767080" cy="995044"/>
          </a:xfrm>
          <a:custGeom>
            <a:avLst/>
            <a:gdLst/>
            <a:ahLst/>
            <a:cxnLst/>
            <a:rect l="l" t="t" r="r" b="b"/>
            <a:pathLst>
              <a:path w="767079" h="995045">
                <a:moveTo>
                  <a:pt x="751682" y="19977"/>
                </a:moveTo>
                <a:lnTo>
                  <a:pt x="740013" y="24733"/>
                </a:lnTo>
                <a:lnTo>
                  <a:pt x="0" y="986750"/>
                </a:lnTo>
                <a:lnTo>
                  <a:pt x="10066" y="994493"/>
                </a:lnTo>
                <a:lnTo>
                  <a:pt x="750078" y="32478"/>
                </a:lnTo>
                <a:lnTo>
                  <a:pt x="751682" y="19977"/>
                </a:lnTo>
                <a:close/>
              </a:path>
              <a:path w="767079" h="995045">
                <a:moveTo>
                  <a:pt x="766264" y="6125"/>
                </a:moveTo>
                <a:lnTo>
                  <a:pt x="754327" y="6125"/>
                </a:lnTo>
                <a:lnTo>
                  <a:pt x="764393" y="13868"/>
                </a:lnTo>
                <a:lnTo>
                  <a:pt x="750078" y="32478"/>
                </a:lnTo>
                <a:lnTo>
                  <a:pt x="741394" y="100158"/>
                </a:lnTo>
                <a:lnTo>
                  <a:pt x="743852" y="103339"/>
                </a:lnTo>
                <a:lnTo>
                  <a:pt x="750810" y="104232"/>
                </a:lnTo>
                <a:lnTo>
                  <a:pt x="753991" y="101775"/>
                </a:lnTo>
                <a:lnTo>
                  <a:pt x="766264" y="6125"/>
                </a:lnTo>
                <a:close/>
              </a:path>
              <a:path w="767079" h="995045">
                <a:moveTo>
                  <a:pt x="767050" y="0"/>
                </a:moveTo>
                <a:lnTo>
                  <a:pt x="672030" y="38728"/>
                </a:lnTo>
                <a:lnTo>
                  <a:pt x="670471" y="42434"/>
                </a:lnTo>
                <a:lnTo>
                  <a:pt x="673117" y="48929"/>
                </a:lnTo>
                <a:lnTo>
                  <a:pt x="676823" y="50488"/>
                </a:lnTo>
                <a:lnTo>
                  <a:pt x="740013" y="24733"/>
                </a:lnTo>
                <a:lnTo>
                  <a:pt x="754327" y="6125"/>
                </a:lnTo>
                <a:lnTo>
                  <a:pt x="766264" y="6125"/>
                </a:lnTo>
                <a:lnTo>
                  <a:pt x="767050" y="0"/>
                </a:lnTo>
                <a:close/>
              </a:path>
              <a:path w="767079" h="995045">
                <a:moveTo>
                  <a:pt x="758300" y="9180"/>
                </a:moveTo>
                <a:lnTo>
                  <a:pt x="753068" y="9180"/>
                </a:lnTo>
                <a:lnTo>
                  <a:pt x="761763" y="15868"/>
                </a:lnTo>
                <a:lnTo>
                  <a:pt x="751682" y="19977"/>
                </a:lnTo>
                <a:lnTo>
                  <a:pt x="750078" y="32478"/>
                </a:lnTo>
                <a:lnTo>
                  <a:pt x="764393" y="13868"/>
                </a:lnTo>
                <a:lnTo>
                  <a:pt x="758300" y="9180"/>
                </a:lnTo>
                <a:close/>
              </a:path>
              <a:path w="767079" h="995045">
                <a:moveTo>
                  <a:pt x="754327" y="6125"/>
                </a:moveTo>
                <a:lnTo>
                  <a:pt x="740013" y="24733"/>
                </a:lnTo>
                <a:lnTo>
                  <a:pt x="751682" y="19977"/>
                </a:lnTo>
                <a:lnTo>
                  <a:pt x="753068" y="9180"/>
                </a:lnTo>
                <a:lnTo>
                  <a:pt x="758300" y="9180"/>
                </a:lnTo>
                <a:lnTo>
                  <a:pt x="754327" y="6125"/>
                </a:lnTo>
                <a:close/>
              </a:path>
              <a:path w="767079" h="995045">
                <a:moveTo>
                  <a:pt x="753068" y="9180"/>
                </a:moveTo>
                <a:lnTo>
                  <a:pt x="751682" y="19977"/>
                </a:lnTo>
                <a:lnTo>
                  <a:pt x="761763" y="15868"/>
                </a:lnTo>
                <a:lnTo>
                  <a:pt x="753068" y="918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" y="1905000"/>
            <a:ext cx="6400800" cy="1600200"/>
          </a:xfrm>
          <a:custGeom>
            <a:avLst/>
            <a:gdLst/>
            <a:ahLst/>
            <a:cxnLst/>
            <a:rect l="l" t="t" r="r" b="b"/>
            <a:pathLst>
              <a:path w="6400800" h="1600200">
                <a:moveTo>
                  <a:pt x="0" y="266707"/>
                </a:moveTo>
                <a:lnTo>
                  <a:pt x="4297" y="218766"/>
                </a:lnTo>
                <a:lnTo>
                  <a:pt x="16685" y="173644"/>
                </a:lnTo>
                <a:lnTo>
                  <a:pt x="36413" y="132094"/>
                </a:lnTo>
                <a:lnTo>
                  <a:pt x="62726" y="94871"/>
                </a:lnTo>
                <a:lnTo>
                  <a:pt x="94871" y="62726"/>
                </a:lnTo>
                <a:lnTo>
                  <a:pt x="132094" y="36413"/>
                </a:lnTo>
                <a:lnTo>
                  <a:pt x="173644" y="16685"/>
                </a:lnTo>
                <a:lnTo>
                  <a:pt x="218766" y="4297"/>
                </a:lnTo>
                <a:lnTo>
                  <a:pt x="266707" y="0"/>
                </a:lnTo>
                <a:lnTo>
                  <a:pt x="6134093" y="0"/>
                </a:lnTo>
                <a:lnTo>
                  <a:pt x="6182033" y="4297"/>
                </a:lnTo>
                <a:lnTo>
                  <a:pt x="6227155" y="16685"/>
                </a:lnTo>
                <a:lnTo>
                  <a:pt x="6268705" y="36413"/>
                </a:lnTo>
                <a:lnTo>
                  <a:pt x="6305928" y="62726"/>
                </a:lnTo>
                <a:lnTo>
                  <a:pt x="6338073" y="94871"/>
                </a:lnTo>
                <a:lnTo>
                  <a:pt x="6364386" y="132094"/>
                </a:lnTo>
                <a:lnTo>
                  <a:pt x="6384114" y="173644"/>
                </a:lnTo>
                <a:lnTo>
                  <a:pt x="6396503" y="218766"/>
                </a:lnTo>
                <a:lnTo>
                  <a:pt x="6400800" y="266707"/>
                </a:lnTo>
                <a:lnTo>
                  <a:pt x="6400800" y="1333493"/>
                </a:lnTo>
                <a:lnTo>
                  <a:pt x="6396503" y="1381433"/>
                </a:lnTo>
                <a:lnTo>
                  <a:pt x="6384114" y="1426555"/>
                </a:lnTo>
                <a:lnTo>
                  <a:pt x="6364386" y="1468105"/>
                </a:lnTo>
                <a:lnTo>
                  <a:pt x="6338073" y="1505328"/>
                </a:lnTo>
                <a:lnTo>
                  <a:pt x="6305928" y="1537473"/>
                </a:lnTo>
                <a:lnTo>
                  <a:pt x="6268705" y="1563786"/>
                </a:lnTo>
                <a:lnTo>
                  <a:pt x="6227155" y="1583514"/>
                </a:lnTo>
                <a:lnTo>
                  <a:pt x="6182033" y="1595903"/>
                </a:lnTo>
                <a:lnTo>
                  <a:pt x="6134093" y="1600200"/>
                </a:lnTo>
                <a:lnTo>
                  <a:pt x="266707" y="1600200"/>
                </a:lnTo>
                <a:lnTo>
                  <a:pt x="218766" y="1595903"/>
                </a:lnTo>
                <a:lnTo>
                  <a:pt x="173644" y="1583514"/>
                </a:lnTo>
                <a:lnTo>
                  <a:pt x="132094" y="1563786"/>
                </a:lnTo>
                <a:lnTo>
                  <a:pt x="94871" y="1537473"/>
                </a:lnTo>
                <a:lnTo>
                  <a:pt x="62726" y="1505328"/>
                </a:lnTo>
                <a:lnTo>
                  <a:pt x="36413" y="1468105"/>
                </a:lnTo>
                <a:lnTo>
                  <a:pt x="16685" y="1426555"/>
                </a:lnTo>
                <a:lnTo>
                  <a:pt x="4297" y="1381433"/>
                </a:lnTo>
                <a:lnTo>
                  <a:pt x="0" y="1333493"/>
                </a:lnTo>
                <a:lnTo>
                  <a:pt x="0" y="26670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2557" y="1142998"/>
            <a:ext cx="2992755" cy="749300"/>
          </a:xfrm>
          <a:custGeom>
            <a:avLst/>
            <a:gdLst/>
            <a:ahLst/>
            <a:cxnLst/>
            <a:rect l="l" t="t" r="r" b="b"/>
            <a:pathLst>
              <a:path w="2992754" h="749300">
                <a:moveTo>
                  <a:pt x="1541161" y="124"/>
                </a:moveTo>
                <a:lnTo>
                  <a:pt x="1486423" y="0"/>
                </a:lnTo>
                <a:lnTo>
                  <a:pt x="1431725" y="280"/>
                </a:lnTo>
                <a:lnTo>
                  <a:pt x="1377127" y="965"/>
                </a:lnTo>
                <a:lnTo>
                  <a:pt x="1322687" y="2054"/>
                </a:lnTo>
                <a:lnTo>
                  <a:pt x="1268464" y="3545"/>
                </a:lnTo>
                <a:lnTo>
                  <a:pt x="1214517" y="5438"/>
                </a:lnTo>
                <a:lnTo>
                  <a:pt x="1160903" y="7732"/>
                </a:lnTo>
                <a:lnTo>
                  <a:pt x="1107682" y="10425"/>
                </a:lnTo>
                <a:lnTo>
                  <a:pt x="1054913" y="13518"/>
                </a:lnTo>
                <a:lnTo>
                  <a:pt x="1002653" y="17008"/>
                </a:lnTo>
                <a:lnTo>
                  <a:pt x="950962" y="20895"/>
                </a:lnTo>
                <a:lnTo>
                  <a:pt x="899898" y="25178"/>
                </a:lnTo>
                <a:lnTo>
                  <a:pt x="849520" y="29856"/>
                </a:lnTo>
                <a:lnTo>
                  <a:pt x="799886" y="34928"/>
                </a:lnTo>
                <a:lnTo>
                  <a:pt x="751055" y="40393"/>
                </a:lnTo>
                <a:lnTo>
                  <a:pt x="703085" y="46251"/>
                </a:lnTo>
                <a:lnTo>
                  <a:pt x="656036" y="52499"/>
                </a:lnTo>
                <a:lnTo>
                  <a:pt x="609966" y="59138"/>
                </a:lnTo>
                <a:lnTo>
                  <a:pt x="564933" y="66166"/>
                </a:lnTo>
                <a:lnTo>
                  <a:pt x="520996" y="73583"/>
                </a:lnTo>
                <a:lnTo>
                  <a:pt x="478214" y="81387"/>
                </a:lnTo>
                <a:lnTo>
                  <a:pt x="436645" y="89577"/>
                </a:lnTo>
                <a:lnTo>
                  <a:pt x="396348" y="98152"/>
                </a:lnTo>
                <a:lnTo>
                  <a:pt x="357382" y="107113"/>
                </a:lnTo>
                <a:lnTo>
                  <a:pt x="300345" y="121606"/>
                </a:lnTo>
                <a:lnTo>
                  <a:pt x="248323" y="136583"/>
                </a:lnTo>
                <a:lnTo>
                  <a:pt x="201297" y="152000"/>
                </a:lnTo>
                <a:lnTo>
                  <a:pt x="159250" y="167810"/>
                </a:lnTo>
                <a:lnTo>
                  <a:pt x="122164" y="183969"/>
                </a:lnTo>
                <a:lnTo>
                  <a:pt x="62806" y="217155"/>
                </a:lnTo>
                <a:lnTo>
                  <a:pt x="23082" y="251197"/>
                </a:lnTo>
                <a:lnTo>
                  <a:pt x="2850" y="285736"/>
                </a:lnTo>
                <a:lnTo>
                  <a:pt x="0" y="303080"/>
                </a:lnTo>
                <a:lnTo>
                  <a:pt x="1970" y="320413"/>
                </a:lnTo>
                <a:lnTo>
                  <a:pt x="20300" y="354868"/>
                </a:lnTo>
                <a:lnTo>
                  <a:pt x="57700" y="388741"/>
                </a:lnTo>
                <a:lnTo>
                  <a:pt x="114029" y="421674"/>
                </a:lnTo>
                <a:lnTo>
                  <a:pt x="149248" y="437674"/>
                </a:lnTo>
                <a:lnTo>
                  <a:pt x="189146" y="453305"/>
                </a:lnTo>
                <a:lnTo>
                  <a:pt x="233706" y="468521"/>
                </a:lnTo>
                <a:lnTo>
                  <a:pt x="282910" y="483276"/>
                </a:lnTo>
                <a:lnTo>
                  <a:pt x="336741" y="497527"/>
                </a:lnTo>
                <a:lnTo>
                  <a:pt x="395180" y="511228"/>
                </a:lnTo>
                <a:lnTo>
                  <a:pt x="458211" y="524333"/>
                </a:lnTo>
                <a:lnTo>
                  <a:pt x="525815" y="536799"/>
                </a:lnTo>
                <a:lnTo>
                  <a:pt x="265014" y="749303"/>
                </a:lnTo>
                <a:lnTo>
                  <a:pt x="1023098" y="593961"/>
                </a:lnTo>
                <a:lnTo>
                  <a:pt x="1077508" y="597424"/>
                </a:lnTo>
                <a:lnTo>
                  <a:pt x="1132209" y="600447"/>
                </a:lnTo>
                <a:lnTo>
                  <a:pt x="1187147" y="603035"/>
                </a:lnTo>
                <a:lnTo>
                  <a:pt x="1242265" y="605190"/>
                </a:lnTo>
                <a:lnTo>
                  <a:pt x="1297510" y="606915"/>
                </a:lnTo>
                <a:lnTo>
                  <a:pt x="1352825" y="608213"/>
                </a:lnTo>
                <a:lnTo>
                  <a:pt x="1408156" y="609088"/>
                </a:lnTo>
                <a:lnTo>
                  <a:pt x="1463447" y="609543"/>
                </a:lnTo>
                <a:lnTo>
                  <a:pt x="1518643" y="609580"/>
                </a:lnTo>
                <a:lnTo>
                  <a:pt x="1573689" y="609203"/>
                </a:lnTo>
                <a:lnTo>
                  <a:pt x="1628530" y="608416"/>
                </a:lnTo>
                <a:lnTo>
                  <a:pt x="1683111" y="607220"/>
                </a:lnTo>
                <a:lnTo>
                  <a:pt x="1737376" y="605620"/>
                </a:lnTo>
                <a:lnTo>
                  <a:pt x="1791270" y="603618"/>
                </a:lnTo>
                <a:lnTo>
                  <a:pt x="1844739" y="601218"/>
                </a:lnTo>
                <a:lnTo>
                  <a:pt x="1897726" y="598422"/>
                </a:lnTo>
                <a:lnTo>
                  <a:pt x="1950178" y="595235"/>
                </a:lnTo>
                <a:lnTo>
                  <a:pt x="2002037" y="591658"/>
                </a:lnTo>
                <a:lnTo>
                  <a:pt x="2053250" y="587695"/>
                </a:lnTo>
                <a:lnTo>
                  <a:pt x="2103762" y="583350"/>
                </a:lnTo>
                <a:lnTo>
                  <a:pt x="2153516" y="578625"/>
                </a:lnTo>
                <a:lnTo>
                  <a:pt x="2202458" y="573523"/>
                </a:lnTo>
                <a:lnTo>
                  <a:pt x="2250533" y="568048"/>
                </a:lnTo>
                <a:lnTo>
                  <a:pt x="2297686" y="562203"/>
                </a:lnTo>
                <a:lnTo>
                  <a:pt x="2343860" y="555990"/>
                </a:lnTo>
                <a:lnTo>
                  <a:pt x="2389002" y="549414"/>
                </a:lnTo>
                <a:lnTo>
                  <a:pt x="2433056" y="542476"/>
                </a:lnTo>
                <a:lnTo>
                  <a:pt x="2475967" y="535181"/>
                </a:lnTo>
                <a:lnTo>
                  <a:pt x="2517679" y="527532"/>
                </a:lnTo>
                <a:lnTo>
                  <a:pt x="2558137" y="519531"/>
                </a:lnTo>
                <a:lnTo>
                  <a:pt x="2597287" y="511181"/>
                </a:lnTo>
                <a:lnTo>
                  <a:pt x="2635073" y="502487"/>
                </a:lnTo>
                <a:lnTo>
                  <a:pt x="2692110" y="487993"/>
                </a:lnTo>
                <a:lnTo>
                  <a:pt x="2744132" y="473016"/>
                </a:lnTo>
                <a:lnTo>
                  <a:pt x="2791158" y="457599"/>
                </a:lnTo>
                <a:lnTo>
                  <a:pt x="2833205" y="441789"/>
                </a:lnTo>
                <a:lnTo>
                  <a:pt x="2870290" y="425630"/>
                </a:lnTo>
                <a:lnTo>
                  <a:pt x="2929648" y="392444"/>
                </a:lnTo>
                <a:lnTo>
                  <a:pt x="2969373" y="358402"/>
                </a:lnTo>
                <a:lnTo>
                  <a:pt x="2989605" y="323862"/>
                </a:lnTo>
                <a:lnTo>
                  <a:pt x="2992455" y="306518"/>
                </a:lnTo>
                <a:lnTo>
                  <a:pt x="2990485" y="289185"/>
                </a:lnTo>
                <a:lnTo>
                  <a:pt x="2972155" y="254730"/>
                </a:lnTo>
                <a:lnTo>
                  <a:pt x="2934754" y="220857"/>
                </a:lnTo>
                <a:lnTo>
                  <a:pt x="2878425" y="187925"/>
                </a:lnTo>
                <a:lnTo>
                  <a:pt x="2843206" y="171924"/>
                </a:lnTo>
                <a:lnTo>
                  <a:pt x="2803308" y="156294"/>
                </a:lnTo>
                <a:lnTo>
                  <a:pt x="2758748" y="141078"/>
                </a:lnTo>
                <a:lnTo>
                  <a:pt x="2709544" y="126323"/>
                </a:lnTo>
                <a:lnTo>
                  <a:pt x="2655714" y="112072"/>
                </a:lnTo>
                <a:lnTo>
                  <a:pt x="2597274" y="98372"/>
                </a:lnTo>
                <a:lnTo>
                  <a:pt x="2534244" y="85266"/>
                </a:lnTo>
                <a:lnTo>
                  <a:pt x="2466639" y="72800"/>
                </a:lnTo>
                <a:lnTo>
                  <a:pt x="2421187" y="65213"/>
                </a:lnTo>
                <a:lnTo>
                  <a:pt x="2374720" y="58049"/>
                </a:lnTo>
                <a:lnTo>
                  <a:pt x="2327297" y="51306"/>
                </a:lnTo>
                <a:lnTo>
                  <a:pt x="2278978" y="44984"/>
                </a:lnTo>
                <a:lnTo>
                  <a:pt x="2229821" y="39082"/>
                </a:lnTo>
                <a:lnTo>
                  <a:pt x="2179884" y="33599"/>
                </a:lnTo>
                <a:lnTo>
                  <a:pt x="2129225" y="28534"/>
                </a:lnTo>
                <a:lnTo>
                  <a:pt x="2077905" y="23886"/>
                </a:lnTo>
                <a:lnTo>
                  <a:pt x="2025980" y="19653"/>
                </a:lnTo>
                <a:lnTo>
                  <a:pt x="1973511" y="15836"/>
                </a:lnTo>
                <a:lnTo>
                  <a:pt x="1920555" y="12433"/>
                </a:lnTo>
                <a:lnTo>
                  <a:pt x="1867170" y="9443"/>
                </a:lnTo>
                <a:lnTo>
                  <a:pt x="1813417" y="6865"/>
                </a:lnTo>
                <a:lnTo>
                  <a:pt x="1759353" y="4698"/>
                </a:lnTo>
                <a:lnTo>
                  <a:pt x="1705037" y="2942"/>
                </a:lnTo>
                <a:lnTo>
                  <a:pt x="1650527" y="1595"/>
                </a:lnTo>
                <a:lnTo>
                  <a:pt x="1595882" y="656"/>
                </a:lnTo>
                <a:lnTo>
                  <a:pt x="1541161" y="124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2557" y="1142998"/>
            <a:ext cx="2992755" cy="749300"/>
          </a:xfrm>
          <a:custGeom>
            <a:avLst/>
            <a:gdLst/>
            <a:ahLst/>
            <a:cxnLst/>
            <a:rect l="l" t="t" r="r" b="b"/>
            <a:pathLst>
              <a:path w="2992754" h="749300">
                <a:moveTo>
                  <a:pt x="265014" y="749304"/>
                </a:moveTo>
                <a:lnTo>
                  <a:pt x="525815" y="536799"/>
                </a:lnTo>
                <a:lnTo>
                  <a:pt x="458211" y="524333"/>
                </a:lnTo>
                <a:lnTo>
                  <a:pt x="395180" y="511227"/>
                </a:lnTo>
                <a:lnTo>
                  <a:pt x="336741" y="497527"/>
                </a:lnTo>
                <a:lnTo>
                  <a:pt x="282910" y="483276"/>
                </a:lnTo>
                <a:lnTo>
                  <a:pt x="233706" y="468521"/>
                </a:lnTo>
                <a:lnTo>
                  <a:pt x="189146" y="453305"/>
                </a:lnTo>
                <a:lnTo>
                  <a:pt x="149248" y="437675"/>
                </a:lnTo>
                <a:lnTo>
                  <a:pt x="114029" y="421674"/>
                </a:lnTo>
                <a:lnTo>
                  <a:pt x="57700" y="388742"/>
                </a:lnTo>
                <a:lnTo>
                  <a:pt x="20300" y="354868"/>
                </a:lnTo>
                <a:lnTo>
                  <a:pt x="1970" y="320414"/>
                </a:lnTo>
                <a:lnTo>
                  <a:pt x="0" y="303080"/>
                </a:lnTo>
                <a:lnTo>
                  <a:pt x="2850" y="285737"/>
                </a:lnTo>
                <a:lnTo>
                  <a:pt x="23082" y="251197"/>
                </a:lnTo>
                <a:lnTo>
                  <a:pt x="62806" y="217155"/>
                </a:lnTo>
                <a:lnTo>
                  <a:pt x="122164" y="183969"/>
                </a:lnTo>
                <a:lnTo>
                  <a:pt x="159250" y="167810"/>
                </a:lnTo>
                <a:lnTo>
                  <a:pt x="201297" y="152000"/>
                </a:lnTo>
                <a:lnTo>
                  <a:pt x="248323" y="136583"/>
                </a:lnTo>
                <a:lnTo>
                  <a:pt x="300345" y="121606"/>
                </a:lnTo>
                <a:lnTo>
                  <a:pt x="357382" y="107112"/>
                </a:lnTo>
                <a:lnTo>
                  <a:pt x="396348" y="98152"/>
                </a:lnTo>
                <a:lnTo>
                  <a:pt x="436645" y="89577"/>
                </a:lnTo>
                <a:lnTo>
                  <a:pt x="478214" y="81386"/>
                </a:lnTo>
                <a:lnTo>
                  <a:pt x="520996" y="73583"/>
                </a:lnTo>
                <a:lnTo>
                  <a:pt x="564933" y="66166"/>
                </a:lnTo>
                <a:lnTo>
                  <a:pt x="609966" y="59138"/>
                </a:lnTo>
                <a:lnTo>
                  <a:pt x="656036" y="52499"/>
                </a:lnTo>
                <a:lnTo>
                  <a:pt x="703085" y="46251"/>
                </a:lnTo>
                <a:lnTo>
                  <a:pt x="751055" y="40393"/>
                </a:lnTo>
                <a:lnTo>
                  <a:pt x="799886" y="34928"/>
                </a:lnTo>
                <a:lnTo>
                  <a:pt x="849520" y="29856"/>
                </a:lnTo>
                <a:lnTo>
                  <a:pt x="899898" y="25178"/>
                </a:lnTo>
                <a:lnTo>
                  <a:pt x="950962" y="20895"/>
                </a:lnTo>
                <a:lnTo>
                  <a:pt x="1002653" y="17008"/>
                </a:lnTo>
                <a:lnTo>
                  <a:pt x="1054913" y="13518"/>
                </a:lnTo>
                <a:lnTo>
                  <a:pt x="1107682" y="10425"/>
                </a:lnTo>
                <a:lnTo>
                  <a:pt x="1160903" y="7732"/>
                </a:lnTo>
                <a:lnTo>
                  <a:pt x="1214517" y="5438"/>
                </a:lnTo>
                <a:lnTo>
                  <a:pt x="1268464" y="3545"/>
                </a:lnTo>
                <a:lnTo>
                  <a:pt x="1322687" y="2054"/>
                </a:lnTo>
                <a:lnTo>
                  <a:pt x="1377127" y="965"/>
                </a:lnTo>
                <a:lnTo>
                  <a:pt x="1431725" y="280"/>
                </a:lnTo>
                <a:lnTo>
                  <a:pt x="1486423" y="0"/>
                </a:lnTo>
                <a:lnTo>
                  <a:pt x="1541161" y="124"/>
                </a:lnTo>
                <a:lnTo>
                  <a:pt x="1595882" y="656"/>
                </a:lnTo>
                <a:lnTo>
                  <a:pt x="1650527" y="1595"/>
                </a:lnTo>
                <a:lnTo>
                  <a:pt x="1705037" y="2942"/>
                </a:lnTo>
                <a:lnTo>
                  <a:pt x="1759353" y="4698"/>
                </a:lnTo>
                <a:lnTo>
                  <a:pt x="1813417" y="6865"/>
                </a:lnTo>
                <a:lnTo>
                  <a:pt x="1867171" y="9443"/>
                </a:lnTo>
                <a:lnTo>
                  <a:pt x="1920555" y="12433"/>
                </a:lnTo>
                <a:lnTo>
                  <a:pt x="1973511" y="15836"/>
                </a:lnTo>
                <a:lnTo>
                  <a:pt x="2025981" y="19654"/>
                </a:lnTo>
                <a:lnTo>
                  <a:pt x="2077905" y="23886"/>
                </a:lnTo>
                <a:lnTo>
                  <a:pt x="2129226" y="28534"/>
                </a:lnTo>
                <a:lnTo>
                  <a:pt x="2179884" y="33599"/>
                </a:lnTo>
                <a:lnTo>
                  <a:pt x="2229821" y="39083"/>
                </a:lnTo>
                <a:lnTo>
                  <a:pt x="2278979" y="44985"/>
                </a:lnTo>
                <a:lnTo>
                  <a:pt x="2327298" y="51306"/>
                </a:lnTo>
                <a:lnTo>
                  <a:pt x="2374720" y="58049"/>
                </a:lnTo>
                <a:lnTo>
                  <a:pt x="2421187" y="65213"/>
                </a:lnTo>
                <a:lnTo>
                  <a:pt x="2466640" y="72800"/>
                </a:lnTo>
                <a:lnTo>
                  <a:pt x="2534244" y="85266"/>
                </a:lnTo>
                <a:lnTo>
                  <a:pt x="2597275" y="98372"/>
                </a:lnTo>
                <a:lnTo>
                  <a:pt x="2655714" y="112072"/>
                </a:lnTo>
                <a:lnTo>
                  <a:pt x="2709545" y="126323"/>
                </a:lnTo>
                <a:lnTo>
                  <a:pt x="2758749" y="141078"/>
                </a:lnTo>
                <a:lnTo>
                  <a:pt x="2803309" y="156294"/>
                </a:lnTo>
                <a:lnTo>
                  <a:pt x="2843207" y="171925"/>
                </a:lnTo>
                <a:lnTo>
                  <a:pt x="2878426" y="187925"/>
                </a:lnTo>
                <a:lnTo>
                  <a:pt x="2934755" y="220857"/>
                </a:lnTo>
                <a:lnTo>
                  <a:pt x="2972155" y="254731"/>
                </a:lnTo>
                <a:lnTo>
                  <a:pt x="2990485" y="289186"/>
                </a:lnTo>
                <a:lnTo>
                  <a:pt x="2992455" y="306519"/>
                </a:lnTo>
                <a:lnTo>
                  <a:pt x="2989605" y="323863"/>
                </a:lnTo>
                <a:lnTo>
                  <a:pt x="2969373" y="358402"/>
                </a:lnTo>
                <a:lnTo>
                  <a:pt x="2929648" y="392444"/>
                </a:lnTo>
                <a:lnTo>
                  <a:pt x="2870290" y="425630"/>
                </a:lnTo>
                <a:lnTo>
                  <a:pt x="2833204" y="441789"/>
                </a:lnTo>
                <a:lnTo>
                  <a:pt x="2791157" y="457600"/>
                </a:lnTo>
                <a:lnTo>
                  <a:pt x="2744132" y="473016"/>
                </a:lnTo>
                <a:lnTo>
                  <a:pt x="2692109" y="487993"/>
                </a:lnTo>
                <a:lnTo>
                  <a:pt x="2635073" y="502487"/>
                </a:lnTo>
                <a:lnTo>
                  <a:pt x="2597287" y="511181"/>
                </a:lnTo>
                <a:lnTo>
                  <a:pt x="2558137" y="519531"/>
                </a:lnTo>
                <a:lnTo>
                  <a:pt x="2517679" y="527532"/>
                </a:lnTo>
                <a:lnTo>
                  <a:pt x="2475966" y="535181"/>
                </a:lnTo>
                <a:lnTo>
                  <a:pt x="2433056" y="542476"/>
                </a:lnTo>
                <a:lnTo>
                  <a:pt x="2389002" y="549414"/>
                </a:lnTo>
                <a:lnTo>
                  <a:pt x="2343860" y="555990"/>
                </a:lnTo>
                <a:lnTo>
                  <a:pt x="2297686" y="562202"/>
                </a:lnTo>
                <a:lnTo>
                  <a:pt x="2250533" y="568048"/>
                </a:lnTo>
                <a:lnTo>
                  <a:pt x="2202458" y="573523"/>
                </a:lnTo>
                <a:lnTo>
                  <a:pt x="2153516" y="578624"/>
                </a:lnTo>
                <a:lnTo>
                  <a:pt x="2103762" y="583350"/>
                </a:lnTo>
                <a:lnTo>
                  <a:pt x="2053251" y="587695"/>
                </a:lnTo>
                <a:lnTo>
                  <a:pt x="2002037" y="591658"/>
                </a:lnTo>
                <a:lnTo>
                  <a:pt x="1950178" y="595234"/>
                </a:lnTo>
                <a:lnTo>
                  <a:pt x="1897727" y="598422"/>
                </a:lnTo>
                <a:lnTo>
                  <a:pt x="1844739" y="601218"/>
                </a:lnTo>
                <a:lnTo>
                  <a:pt x="1791271" y="603618"/>
                </a:lnTo>
                <a:lnTo>
                  <a:pt x="1737376" y="605620"/>
                </a:lnTo>
                <a:lnTo>
                  <a:pt x="1683111" y="607220"/>
                </a:lnTo>
                <a:lnTo>
                  <a:pt x="1628530" y="608416"/>
                </a:lnTo>
                <a:lnTo>
                  <a:pt x="1573689" y="609203"/>
                </a:lnTo>
                <a:lnTo>
                  <a:pt x="1518643" y="609580"/>
                </a:lnTo>
                <a:lnTo>
                  <a:pt x="1463447" y="609543"/>
                </a:lnTo>
                <a:lnTo>
                  <a:pt x="1408156" y="609088"/>
                </a:lnTo>
                <a:lnTo>
                  <a:pt x="1352825" y="608213"/>
                </a:lnTo>
                <a:lnTo>
                  <a:pt x="1297510" y="606915"/>
                </a:lnTo>
                <a:lnTo>
                  <a:pt x="1242265" y="605190"/>
                </a:lnTo>
                <a:lnTo>
                  <a:pt x="1187147" y="603035"/>
                </a:lnTo>
                <a:lnTo>
                  <a:pt x="1132209" y="600447"/>
                </a:lnTo>
                <a:lnTo>
                  <a:pt x="1077508" y="597424"/>
                </a:lnTo>
                <a:lnTo>
                  <a:pt x="1023098" y="593961"/>
                </a:lnTo>
                <a:lnTo>
                  <a:pt x="265014" y="74930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11525" y="1160779"/>
            <a:ext cx="1815464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99770" marR="5080" indent="-687705">
              <a:lnSpc>
                <a:spcPts val="2090"/>
              </a:lnSpc>
              <a:spcBef>
                <a:spcPts val="225"/>
              </a:spcBef>
            </a:pPr>
            <a:r>
              <a:rPr sz="1800" spc="1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Complexity 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9600" y="38862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266704"/>
                </a:moveTo>
                <a:lnTo>
                  <a:pt x="4296" y="218764"/>
                </a:lnTo>
                <a:lnTo>
                  <a:pt x="16685" y="173642"/>
                </a:lnTo>
                <a:lnTo>
                  <a:pt x="36412" y="132093"/>
                </a:lnTo>
                <a:lnTo>
                  <a:pt x="62725" y="94870"/>
                </a:lnTo>
                <a:lnTo>
                  <a:pt x="94870" y="62725"/>
                </a:lnTo>
                <a:lnTo>
                  <a:pt x="132093" y="36412"/>
                </a:lnTo>
                <a:lnTo>
                  <a:pt x="173642" y="16685"/>
                </a:lnTo>
                <a:lnTo>
                  <a:pt x="218764" y="4296"/>
                </a:lnTo>
                <a:lnTo>
                  <a:pt x="266704" y="0"/>
                </a:lnTo>
                <a:lnTo>
                  <a:pt x="1866895" y="0"/>
                </a:lnTo>
                <a:lnTo>
                  <a:pt x="1914835" y="4296"/>
                </a:lnTo>
                <a:lnTo>
                  <a:pt x="1959957" y="16685"/>
                </a:lnTo>
                <a:lnTo>
                  <a:pt x="2001506" y="36412"/>
                </a:lnTo>
                <a:lnTo>
                  <a:pt x="2038729" y="62725"/>
                </a:lnTo>
                <a:lnTo>
                  <a:pt x="2070874" y="94870"/>
                </a:lnTo>
                <a:lnTo>
                  <a:pt x="2097186" y="132093"/>
                </a:lnTo>
                <a:lnTo>
                  <a:pt x="2116914" y="173642"/>
                </a:lnTo>
                <a:lnTo>
                  <a:pt x="2129303" y="218764"/>
                </a:lnTo>
                <a:lnTo>
                  <a:pt x="2133600" y="266704"/>
                </a:lnTo>
                <a:lnTo>
                  <a:pt x="2133600" y="1333495"/>
                </a:lnTo>
                <a:lnTo>
                  <a:pt x="2129303" y="1381435"/>
                </a:lnTo>
                <a:lnTo>
                  <a:pt x="2116914" y="1426556"/>
                </a:lnTo>
                <a:lnTo>
                  <a:pt x="2097186" y="1468106"/>
                </a:lnTo>
                <a:lnTo>
                  <a:pt x="2070874" y="1505329"/>
                </a:lnTo>
                <a:lnTo>
                  <a:pt x="2038729" y="1537474"/>
                </a:lnTo>
                <a:lnTo>
                  <a:pt x="2001506" y="1563786"/>
                </a:lnTo>
                <a:lnTo>
                  <a:pt x="1959957" y="1583514"/>
                </a:lnTo>
                <a:lnTo>
                  <a:pt x="1914835" y="1595903"/>
                </a:lnTo>
                <a:lnTo>
                  <a:pt x="1866895" y="1600200"/>
                </a:lnTo>
                <a:lnTo>
                  <a:pt x="266704" y="1600200"/>
                </a:lnTo>
                <a:lnTo>
                  <a:pt x="218764" y="1595903"/>
                </a:lnTo>
                <a:lnTo>
                  <a:pt x="173642" y="1583514"/>
                </a:lnTo>
                <a:lnTo>
                  <a:pt x="132093" y="1563786"/>
                </a:lnTo>
                <a:lnTo>
                  <a:pt x="94870" y="1537474"/>
                </a:lnTo>
                <a:lnTo>
                  <a:pt x="62725" y="1505329"/>
                </a:lnTo>
                <a:lnTo>
                  <a:pt x="36412" y="1468106"/>
                </a:lnTo>
                <a:lnTo>
                  <a:pt x="16685" y="1426556"/>
                </a:lnTo>
                <a:lnTo>
                  <a:pt x="4296" y="1381435"/>
                </a:lnTo>
                <a:lnTo>
                  <a:pt x="0" y="1333495"/>
                </a:lnTo>
                <a:lnTo>
                  <a:pt x="0" y="26670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78" y="4038628"/>
            <a:ext cx="2422525" cy="838200"/>
          </a:xfrm>
          <a:custGeom>
            <a:avLst/>
            <a:gdLst/>
            <a:ahLst/>
            <a:cxnLst/>
            <a:rect l="l" t="t" r="r" b="b"/>
            <a:pathLst>
              <a:path w="2422525" h="838200">
                <a:moveTo>
                  <a:pt x="1140759" y="91"/>
                </a:moveTo>
                <a:lnTo>
                  <a:pt x="1087356" y="0"/>
                </a:lnTo>
                <a:lnTo>
                  <a:pt x="1034098" y="877"/>
                </a:lnTo>
                <a:lnTo>
                  <a:pt x="981082" y="2715"/>
                </a:lnTo>
                <a:lnTo>
                  <a:pt x="928404" y="5507"/>
                </a:lnTo>
                <a:lnTo>
                  <a:pt x="876160" y="9245"/>
                </a:lnTo>
                <a:lnTo>
                  <a:pt x="824447" y="13920"/>
                </a:lnTo>
                <a:lnTo>
                  <a:pt x="773360" y="19525"/>
                </a:lnTo>
                <a:lnTo>
                  <a:pt x="722997" y="26052"/>
                </a:lnTo>
                <a:lnTo>
                  <a:pt x="673452" y="33494"/>
                </a:lnTo>
                <a:lnTo>
                  <a:pt x="624824" y="41843"/>
                </a:lnTo>
                <a:lnTo>
                  <a:pt x="577207" y="51090"/>
                </a:lnTo>
                <a:lnTo>
                  <a:pt x="530698" y="61228"/>
                </a:lnTo>
                <a:lnTo>
                  <a:pt x="485394" y="72249"/>
                </a:lnTo>
                <a:lnTo>
                  <a:pt x="441391" y="84146"/>
                </a:lnTo>
                <a:lnTo>
                  <a:pt x="398785" y="96911"/>
                </a:lnTo>
                <a:lnTo>
                  <a:pt x="357672" y="110535"/>
                </a:lnTo>
                <a:lnTo>
                  <a:pt x="318148" y="125012"/>
                </a:lnTo>
                <a:lnTo>
                  <a:pt x="280311" y="140332"/>
                </a:lnTo>
                <a:lnTo>
                  <a:pt x="244255" y="156490"/>
                </a:lnTo>
                <a:lnTo>
                  <a:pt x="210078" y="173476"/>
                </a:lnTo>
                <a:lnTo>
                  <a:pt x="138788" y="215894"/>
                </a:lnTo>
                <a:lnTo>
                  <a:pt x="104645" y="241098"/>
                </a:lnTo>
                <a:lnTo>
                  <a:pt x="75397" y="266809"/>
                </a:lnTo>
                <a:lnTo>
                  <a:pt x="31396" y="319405"/>
                </a:lnTo>
                <a:lnTo>
                  <a:pt x="6394" y="372991"/>
                </a:lnTo>
                <a:lnTo>
                  <a:pt x="0" y="426876"/>
                </a:lnTo>
                <a:lnTo>
                  <a:pt x="3658" y="453716"/>
                </a:lnTo>
                <a:lnTo>
                  <a:pt x="24443" y="506756"/>
                </a:lnTo>
                <a:lnTo>
                  <a:pt x="62860" y="558369"/>
                </a:lnTo>
                <a:lnTo>
                  <a:pt x="118517" y="607865"/>
                </a:lnTo>
                <a:lnTo>
                  <a:pt x="152689" y="631603"/>
                </a:lnTo>
                <a:lnTo>
                  <a:pt x="191024" y="654553"/>
                </a:lnTo>
                <a:lnTo>
                  <a:pt x="233475" y="676628"/>
                </a:lnTo>
                <a:lnTo>
                  <a:pt x="279991" y="697742"/>
                </a:lnTo>
                <a:lnTo>
                  <a:pt x="330525" y="717809"/>
                </a:lnTo>
                <a:lnTo>
                  <a:pt x="385027" y="736742"/>
                </a:lnTo>
                <a:lnTo>
                  <a:pt x="443448" y="754456"/>
                </a:lnTo>
                <a:lnTo>
                  <a:pt x="505740" y="770863"/>
                </a:lnTo>
                <a:lnTo>
                  <a:pt x="554388" y="782127"/>
                </a:lnTo>
                <a:lnTo>
                  <a:pt x="603949" y="792337"/>
                </a:lnTo>
                <a:lnTo>
                  <a:pt x="654327" y="801500"/>
                </a:lnTo>
                <a:lnTo>
                  <a:pt x="705427" y="809623"/>
                </a:lnTo>
                <a:lnTo>
                  <a:pt x="757152" y="816716"/>
                </a:lnTo>
                <a:lnTo>
                  <a:pt x="809405" y="822784"/>
                </a:lnTo>
                <a:lnTo>
                  <a:pt x="862091" y="827838"/>
                </a:lnTo>
                <a:lnTo>
                  <a:pt x="915112" y="831883"/>
                </a:lnTo>
                <a:lnTo>
                  <a:pt x="968374" y="834928"/>
                </a:lnTo>
                <a:lnTo>
                  <a:pt x="1021778" y="836981"/>
                </a:lnTo>
                <a:lnTo>
                  <a:pt x="1075231" y="838049"/>
                </a:lnTo>
                <a:lnTo>
                  <a:pt x="1128634" y="838141"/>
                </a:lnTo>
                <a:lnTo>
                  <a:pt x="1181891" y="837263"/>
                </a:lnTo>
                <a:lnTo>
                  <a:pt x="1234907" y="835425"/>
                </a:lnTo>
                <a:lnTo>
                  <a:pt x="1287585" y="832633"/>
                </a:lnTo>
                <a:lnTo>
                  <a:pt x="1339829" y="828896"/>
                </a:lnTo>
                <a:lnTo>
                  <a:pt x="1391542" y="824220"/>
                </a:lnTo>
                <a:lnTo>
                  <a:pt x="1442629" y="818615"/>
                </a:lnTo>
                <a:lnTo>
                  <a:pt x="1492993" y="812088"/>
                </a:lnTo>
                <a:lnTo>
                  <a:pt x="1542537" y="804646"/>
                </a:lnTo>
                <a:lnTo>
                  <a:pt x="1591165" y="796298"/>
                </a:lnTo>
                <a:lnTo>
                  <a:pt x="1638782" y="787051"/>
                </a:lnTo>
                <a:lnTo>
                  <a:pt x="1685291" y="776912"/>
                </a:lnTo>
                <a:lnTo>
                  <a:pt x="1730595" y="765891"/>
                </a:lnTo>
                <a:lnTo>
                  <a:pt x="1774598" y="753994"/>
                </a:lnTo>
                <a:lnTo>
                  <a:pt x="1817204" y="741229"/>
                </a:lnTo>
                <a:lnTo>
                  <a:pt x="1858317" y="727605"/>
                </a:lnTo>
                <a:lnTo>
                  <a:pt x="1897840" y="713129"/>
                </a:lnTo>
                <a:lnTo>
                  <a:pt x="1935678" y="697808"/>
                </a:lnTo>
                <a:lnTo>
                  <a:pt x="1971733" y="681651"/>
                </a:lnTo>
                <a:lnTo>
                  <a:pt x="2005910" y="664665"/>
                </a:lnTo>
                <a:lnTo>
                  <a:pt x="2038112" y="646858"/>
                </a:lnTo>
                <a:lnTo>
                  <a:pt x="2422040" y="619097"/>
                </a:lnTo>
                <a:lnTo>
                  <a:pt x="2195994" y="498488"/>
                </a:lnTo>
                <a:lnTo>
                  <a:pt x="2208809" y="467021"/>
                </a:lnTo>
                <a:lnTo>
                  <a:pt x="2215247" y="435606"/>
                </a:lnTo>
                <a:lnTo>
                  <a:pt x="2209524" y="373400"/>
                </a:lnTo>
                <a:lnTo>
                  <a:pt x="2179887" y="312816"/>
                </a:lnTo>
                <a:lnTo>
                  <a:pt x="2127402" y="254797"/>
                </a:lnTo>
                <a:lnTo>
                  <a:pt x="2092923" y="227046"/>
                </a:lnTo>
                <a:lnTo>
                  <a:pt x="2053131" y="200290"/>
                </a:lnTo>
                <a:lnTo>
                  <a:pt x="2008158" y="174647"/>
                </a:lnTo>
                <a:lnTo>
                  <a:pt x="1958139" y="150237"/>
                </a:lnTo>
                <a:lnTo>
                  <a:pt x="1903205" y="127177"/>
                </a:lnTo>
                <a:lnTo>
                  <a:pt x="1843490" y="105585"/>
                </a:lnTo>
                <a:lnTo>
                  <a:pt x="1779127" y="85579"/>
                </a:lnTo>
                <a:lnTo>
                  <a:pt x="1710249" y="67277"/>
                </a:lnTo>
                <a:lnTo>
                  <a:pt x="1661602" y="56013"/>
                </a:lnTo>
                <a:lnTo>
                  <a:pt x="1612041" y="45803"/>
                </a:lnTo>
                <a:lnTo>
                  <a:pt x="1561662" y="36641"/>
                </a:lnTo>
                <a:lnTo>
                  <a:pt x="1510562" y="28517"/>
                </a:lnTo>
                <a:lnTo>
                  <a:pt x="1458838" y="21425"/>
                </a:lnTo>
                <a:lnTo>
                  <a:pt x="1406584" y="15356"/>
                </a:lnTo>
                <a:lnTo>
                  <a:pt x="1353899" y="10303"/>
                </a:lnTo>
                <a:lnTo>
                  <a:pt x="1300877" y="6257"/>
                </a:lnTo>
                <a:lnTo>
                  <a:pt x="1247616" y="3212"/>
                </a:lnTo>
                <a:lnTo>
                  <a:pt x="1194211" y="1159"/>
                </a:lnTo>
                <a:lnTo>
                  <a:pt x="1140759" y="91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1278" y="4038628"/>
            <a:ext cx="2422525" cy="838200"/>
          </a:xfrm>
          <a:custGeom>
            <a:avLst/>
            <a:gdLst/>
            <a:ahLst/>
            <a:cxnLst/>
            <a:rect l="l" t="t" r="r" b="b"/>
            <a:pathLst>
              <a:path w="2422525" h="838200">
                <a:moveTo>
                  <a:pt x="2422039" y="619098"/>
                </a:moveTo>
                <a:lnTo>
                  <a:pt x="2038113" y="646858"/>
                </a:lnTo>
                <a:lnTo>
                  <a:pt x="2005911" y="664665"/>
                </a:lnTo>
                <a:lnTo>
                  <a:pt x="1971734" y="681651"/>
                </a:lnTo>
                <a:lnTo>
                  <a:pt x="1935678" y="697808"/>
                </a:lnTo>
                <a:lnTo>
                  <a:pt x="1897841" y="713129"/>
                </a:lnTo>
                <a:lnTo>
                  <a:pt x="1858317" y="727605"/>
                </a:lnTo>
                <a:lnTo>
                  <a:pt x="1817204" y="741230"/>
                </a:lnTo>
                <a:lnTo>
                  <a:pt x="1774598" y="753994"/>
                </a:lnTo>
                <a:lnTo>
                  <a:pt x="1730594" y="765891"/>
                </a:lnTo>
                <a:lnTo>
                  <a:pt x="1685290" y="776913"/>
                </a:lnTo>
                <a:lnTo>
                  <a:pt x="1638782" y="787051"/>
                </a:lnTo>
                <a:lnTo>
                  <a:pt x="1591165" y="796298"/>
                </a:lnTo>
                <a:lnTo>
                  <a:pt x="1542536" y="804646"/>
                </a:lnTo>
                <a:lnTo>
                  <a:pt x="1492992" y="812088"/>
                </a:lnTo>
                <a:lnTo>
                  <a:pt x="1442629" y="818616"/>
                </a:lnTo>
                <a:lnTo>
                  <a:pt x="1391542" y="824221"/>
                </a:lnTo>
                <a:lnTo>
                  <a:pt x="1339829" y="828896"/>
                </a:lnTo>
                <a:lnTo>
                  <a:pt x="1287585" y="832633"/>
                </a:lnTo>
                <a:lnTo>
                  <a:pt x="1234907" y="835425"/>
                </a:lnTo>
                <a:lnTo>
                  <a:pt x="1181891" y="837264"/>
                </a:lnTo>
                <a:lnTo>
                  <a:pt x="1128633" y="838141"/>
                </a:lnTo>
                <a:lnTo>
                  <a:pt x="1075230" y="838050"/>
                </a:lnTo>
                <a:lnTo>
                  <a:pt x="1021778" y="836981"/>
                </a:lnTo>
                <a:lnTo>
                  <a:pt x="968373" y="834928"/>
                </a:lnTo>
                <a:lnTo>
                  <a:pt x="915112" y="831883"/>
                </a:lnTo>
                <a:lnTo>
                  <a:pt x="862090" y="827838"/>
                </a:lnTo>
                <a:lnTo>
                  <a:pt x="809405" y="822785"/>
                </a:lnTo>
                <a:lnTo>
                  <a:pt x="757151" y="816716"/>
                </a:lnTo>
                <a:lnTo>
                  <a:pt x="705427" y="809624"/>
                </a:lnTo>
                <a:lnTo>
                  <a:pt x="654327" y="801500"/>
                </a:lnTo>
                <a:lnTo>
                  <a:pt x="603948" y="792338"/>
                </a:lnTo>
                <a:lnTo>
                  <a:pt x="554387" y="782128"/>
                </a:lnTo>
                <a:lnTo>
                  <a:pt x="505740" y="770864"/>
                </a:lnTo>
                <a:lnTo>
                  <a:pt x="443448" y="754457"/>
                </a:lnTo>
                <a:lnTo>
                  <a:pt x="385026" y="736743"/>
                </a:lnTo>
                <a:lnTo>
                  <a:pt x="330524" y="717810"/>
                </a:lnTo>
                <a:lnTo>
                  <a:pt x="279991" y="697743"/>
                </a:lnTo>
                <a:lnTo>
                  <a:pt x="233474" y="676628"/>
                </a:lnTo>
                <a:lnTo>
                  <a:pt x="191024" y="654553"/>
                </a:lnTo>
                <a:lnTo>
                  <a:pt x="152688" y="631603"/>
                </a:lnTo>
                <a:lnTo>
                  <a:pt x="118517" y="607865"/>
                </a:lnTo>
                <a:lnTo>
                  <a:pt x="88557" y="583425"/>
                </a:lnTo>
                <a:lnTo>
                  <a:pt x="41472" y="532784"/>
                </a:lnTo>
                <a:lnTo>
                  <a:pt x="11822" y="480371"/>
                </a:lnTo>
                <a:lnTo>
                  <a:pt x="0" y="426876"/>
                </a:lnTo>
                <a:lnTo>
                  <a:pt x="895" y="399939"/>
                </a:lnTo>
                <a:lnTo>
                  <a:pt x="16545" y="346117"/>
                </a:lnTo>
                <a:lnTo>
                  <a:pt x="50998" y="292940"/>
                </a:lnTo>
                <a:lnTo>
                  <a:pt x="104645" y="241099"/>
                </a:lnTo>
                <a:lnTo>
                  <a:pt x="138788" y="215894"/>
                </a:lnTo>
                <a:lnTo>
                  <a:pt x="177876" y="191283"/>
                </a:lnTo>
                <a:lnTo>
                  <a:pt x="244255" y="156490"/>
                </a:lnTo>
                <a:lnTo>
                  <a:pt x="280311" y="140333"/>
                </a:lnTo>
                <a:lnTo>
                  <a:pt x="318148" y="125012"/>
                </a:lnTo>
                <a:lnTo>
                  <a:pt x="357672" y="110536"/>
                </a:lnTo>
                <a:lnTo>
                  <a:pt x="398785" y="96911"/>
                </a:lnTo>
                <a:lnTo>
                  <a:pt x="441391" y="84147"/>
                </a:lnTo>
                <a:lnTo>
                  <a:pt x="485394" y="72250"/>
                </a:lnTo>
                <a:lnTo>
                  <a:pt x="530698" y="61228"/>
                </a:lnTo>
                <a:lnTo>
                  <a:pt x="577207" y="51090"/>
                </a:lnTo>
                <a:lnTo>
                  <a:pt x="624823" y="41843"/>
                </a:lnTo>
                <a:lnTo>
                  <a:pt x="673452" y="33494"/>
                </a:lnTo>
                <a:lnTo>
                  <a:pt x="722996" y="26053"/>
                </a:lnTo>
                <a:lnTo>
                  <a:pt x="773360" y="19525"/>
                </a:lnTo>
                <a:lnTo>
                  <a:pt x="824446" y="13920"/>
                </a:lnTo>
                <a:lnTo>
                  <a:pt x="876160" y="9245"/>
                </a:lnTo>
                <a:lnTo>
                  <a:pt x="928404" y="5507"/>
                </a:lnTo>
                <a:lnTo>
                  <a:pt x="981082" y="2715"/>
                </a:lnTo>
                <a:lnTo>
                  <a:pt x="1034098" y="877"/>
                </a:lnTo>
                <a:lnTo>
                  <a:pt x="1087355" y="0"/>
                </a:lnTo>
                <a:lnTo>
                  <a:pt x="1140758" y="91"/>
                </a:lnTo>
                <a:lnTo>
                  <a:pt x="1194210" y="1159"/>
                </a:lnTo>
                <a:lnTo>
                  <a:pt x="1247615" y="3212"/>
                </a:lnTo>
                <a:lnTo>
                  <a:pt x="1300877" y="6257"/>
                </a:lnTo>
                <a:lnTo>
                  <a:pt x="1353898" y="10303"/>
                </a:lnTo>
                <a:lnTo>
                  <a:pt x="1406584" y="15356"/>
                </a:lnTo>
                <a:lnTo>
                  <a:pt x="1458837" y="21425"/>
                </a:lnTo>
                <a:lnTo>
                  <a:pt x="1510562" y="28517"/>
                </a:lnTo>
                <a:lnTo>
                  <a:pt x="1561662" y="36641"/>
                </a:lnTo>
                <a:lnTo>
                  <a:pt x="1612040" y="45803"/>
                </a:lnTo>
                <a:lnTo>
                  <a:pt x="1661601" y="56013"/>
                </a:lnTo>
                <a:lnTo>
                  <a:pt x="1710249" y="67277"/>
                </a:lnTo>
                <a:lnTo>
                  <a:pt x="1779127" y="85579"/>
                </a:lnTo>
                <a:lnTo>
                  <a:pt x="1843490" y="105585"/>
                </a:lnTo>
                <a:lnTo>
                  <a:pt x="1903205" y="127177"/>
                </a:lnTo>
                <a:lnTo>
                  <a:pt x="1958139" y="150237"/>
                </a:lnTo>
                <a:lnTo>
                  <a:pt x="2008159" y="174648"/>
                </a:lnTo>
                <a:lnTo>
                  <a:pt x="2053131" y="200290"/>
                </a:lnTo>
                <a:lnTo>
                  <a:pt x="2092923" y="227046"/>
                </a:lnTo>
                <a:lnTo>
                  <a:pt x="2127402" y="254798"/>
                </a:lnTo>
                <a:lnTo>
                  <a:pt x="2156434" y="283427"/>
                </a:lnTo>
                <a:lnTo>
                  <a:pt x="2197628" y="342846"/>
                </a:lnTo>
                <a:lnTo>
                  <a:pt x="2215441" y="404359"/>
                </a:lnTo>
                <a:lnTo>
                  <a:pt x="2215247" y="435605"/>
                </a:lnTo>
                <a:lnTo>
                  <a:pt x="2208809" y="467021"/>
                </a:lnTo>
                <a:lnTo>
                  <a:pt x="2195993" y="498487"/>
                </a:lnTo>
                <a:lnTo>
                  <a:pt x="2422039" y="61909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4118" y="4031995"/>
            <a:ext cx="1231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1800" spc="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1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spc="1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8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 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3956" y="4617154"/>
            <a:ext cx="1504315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68275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79586" y="4038601"/>
            <a:ext cx="103505" cy="575945"/>
          </a:xfrm>
          <a:custGeom>
            <a:avLst/>
            <a:gdLst/>
            <a:ahLst/>
            <a:cxnLst/>
            <a:rect l="l" t="t" r="r" b="b"/>
            <a:pathLst>
              <a:path w="103504" h="575945">
                <a:moveTo>
                  <a:pt x="7082" y="479708"/>
                </a:moveTo>
                <a:lnTo>
                  <a:pt x="1023" y="483242"/>
                </a:lnTo>
                <a:lnTo>
                  <a:pt x="0" y="487131"/>
                </a:lnTo>
                <a:lnTo>
                  <a:pt x="51702" y="575763"/>
                </a:lnTo>
                <a:lnTo>
                  <a:pt x="59054" y="563161"/>
                </a:lnTo>
                <a:lnTo>
                  <a:pt x="45352" y="563161"/>
                </a:lnTo>
                <a:lnTo>
                  <a:pt x="45352" y="539671"/>
                </a:lnTo>
                <a:lnTo>
                  <a:pt x="10970" y="480731"/>
                </a:lnTo>
                <a:lnTo>
                  <a:pt x="7082" y="479708"/>
                </a:lnTo>
                <a:close/>
              </a:path>
              <a:path w="103504" h="575945">
                <a:moveTo>
                  <a:pt x="45352" y="539672"/>
                </a:moveTo>
                <a:lnTo>
                  <a:pt x="45352" y="563161"/>
                </a:lnTo>
                <a:lnTo>
                  <a:pt x="58052" y="563161"/>
                </a:lnTo>
                <a:lnTo>
                  <a:pt x="58052" y="559960"/>
                </a:lnTo>
                <a:lnTo>
                  <a:pt x="46217" y="559960"/>
                </a:lnTo>
                <a:lnTo>
                  <a:pt x="51702" y="550557"/>
                </a:lnTo>
                <a:lnTo>
                  <a:pt x="45352" y="539672"/>
                </a:lnTo>
                <a:close/>
              </a:path>
              <a:path w="103504" h="575945">
                <a:moveTo>
                  <a:pt x="96323" y="479708"/>
                </a:moveTo>
                <a:lnTo>
                  <a:pt x="92434" y="480731"/>
                </a:lnTo>
                <a:lnTo>
                  <a:pt x="58052" y="539671"/>
                </a:lnTo>
                <a:lnTo>
                  <a:pt x="58052" y="563161"/>
                </a:lnTo>
                <a:lnTo>
                  <a:pt x="59054" y="563161"/>
                </a:lnTo>
                <a:lnTo>
                  <a:pt x="103404" y="487130"/>
                </a:lnTo>
                <a:lnTo>
                  <a:pt x="102381" y="483242"/>
                </a:lnTo>
                <a:lnTo>
                  <a:pt x="96323" y="479708"/>
                </a:lnTo>
                <a:close/>
              </a:path>
              <a:path w="103504" h="575945">
                <a:moveTo>
                  <a:pt x="51702" y="550557"/>
                </a:moveTo>
                <a:lnTo>
                  <a:pt x="46217" y="559960"/>
                </a:lnTo>
                <a:lnTo>
                  <a:pt x="57188" y="559960"/>
                </a:lnTo>
                <a:lnTo>
                  <a:pt x="51702" y="550557"/>
                </a:lnTo>
                <a:close/>
              </a:path>
              <a:path w="103504" h="575945">
                <a:moveTo>
                  <a:pt x="58052" y="539671"/>
                </a:moveTo>
                <a:lnTo>
                  <a:pt x="51702" y="550557"/>
                </a:lnTo>
                <a:lnTo>
                  <a:pt x="57188" y="559960"/>
                </a:lnTo>
                <a:lnTo>
                  <a:pt x="58052" y="559960"/>
                </a:lnTo>
                <a:lnTo>
                  <a:pt x="58052" y="539671"/>
                </a:lnTo>
                <a:close/>
              </a:path>
              <a:path w="103504" h="575945">
                <a:moveTo>
                  <a:pt x="58051" y="0"/>
                </a:moveTo>
                <a:lnTo>
                  <a:pt x="45351" y="0"/>
                </a:lnTo>
                <a:lnTo>
                  <a:pt x="45352" y="539672"/>
                </a:lnTo>
                <a:lnTo>
                  <a:pt x="51702" y="550557"/>
                </a:lnTo>
                <a:lnTo>
                  <a:pt x="58052" y="539672"/>
                </a:lnTo>
                <a:lnTo>
                  <a:pt x="5805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669B0C1-2C4C-4713-B8D9-73EC2A11F3E2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33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TYPICAL MACHINE  LEARNING Pipeline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(Learning Mode)</a:t>
            </a:r>
            <a:endParaRPr lang="en-US" sz="3600" kern="0" dirty="0"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0739" y="1458467"/>
            <a:ext cx="7672070" cy="11410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7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No labels are provided (e.g. No </a:t>
            </a:r>
            <a:r>
              <a:rPr sz="26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600" spc="-3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provided)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Find patterns from unlabeled </a:t>
            </a:r>
            <a:r>
              <a:rPr sz="26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2600" dirty="0">
                <a:latin typeface="Arial" panose="020B0604020202020204"/>
                <a:cs typeface="Arial" panose="020B0604020202020204"/>
              </a:rPr>
              <a:t>e.g.</a:t>
            </a:r>
            <a:r>
              <a:rPr sz="2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clustering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3266" y="5270502"/>
            <a:ext cx="1396733" cy="82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3441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1" y="2895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63373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5775" y="4720844"/>
            <a:ext cx="2811145" cy="10344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0" marR="5080" indent="-285750">
              <a:lnSpc>
                <a:spcPct val="89000"/>
              </a:lnSpc>
              <a:spcBef>
                <a:spcPts val="33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e.g.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clustering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=&gt;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find  </a:t>
            </a:r>
            <a:r>
              <a:rPr sz="1800" b="1" spc="-10" dirty="0">
                <a:latin typeface="Yu Gothic" panose="020B0400000000000000" charset="-128"/>
                <a:cs typeface="Yu Gothic" panose="020B0400000000000000" charset="-128"/>
              </a:rPr>
              <a:t>“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natural</a:t>
            </a:r>
            <a:r>
              <a:rPr sz="1800" b="1" spc="-10" dirty="0">
                <a:latin typeface="Yu Gothic" panose="020B0400000000000000" charset="-128"/>
                <a:cs typeface="Yu Gothic" panose="020B0400000000000000" charset="-128"/>
              </a:rPr>
              <a:t>”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grouping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instances given un-labeled 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data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441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1" y="2895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63373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45847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4660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4584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6150" y="52768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2661" y="5489"/>
                </a:lnTo>
                <a:lnTo>
                  <a:pt x="20458" y="20458"/>
                </a:lnTo>
                <a:lnTo>
                  <a:pt x="5489" y="42661"/>
                </a:lnTo>
                <a:lnTo>
                  <a:pt x="0" y="69850"/>
                </a:lnTo>
                <a:lnTo>
                  <a:pt x="5489" y="97038"/>
                </a:lnTo>
                <a:lnTo>
                  <a:pt x="20458" y="119241"/>
                </a:lnTo>
                <a:lnTo>
                  <a:pt x="42661" y="134210"/>
                </a:lnTo>
                <a:lnTo>
                  <a:pt x="69850" y="139700"/>
                </a:lnTo>
                <a:lnTo>
                  <a:pt x="97038" y="134210"/>
                </a:lnTo>
                <a:lnTo>
                  <a:pt x="119241" y="119241"/>
                </a:lnTo>
                <a:lnTo>
                  <a:pt x="134210" y="97038"/>
                </a:lnTo>
                <a:lnTo>
                  <a:pt x="139700" y="69850"/>
                </a:lnTo>
                <a:lnTo>
                  <a:pt x="134210" y="42661"/>
                </a:lnTo>
                <a:lnTo>
                  <a:pt x="119241" y="20458"/>
                </a:lnTo>
                <a:lnTo>
                  <a:pt x="97038" y="5489"/>
                </a:lnTo>
                <a:lnTo>
                  <a:pt x="6985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150" y="52768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69850"/>
                </a:moveTo>
                <a:lnTo>
                  <a:pt x="5489" y="42661"/>
                </a:lnTo>
                <a:lnTo>
                  <a:pt x="20458" y="20458"/>
                </a:lnTo>
                <a:lnTo>
                  <a:pt x="42661" y="5489"/>
                </a:lnTo>
                <a:lnTo>
                  <a:pt x="69850" y="0"/>
                </a:lnTo>
                <a:lnTo>
                  <a:pt x="97038" y="5489"/>
                </a:lnTo>
                <a:lnTo>
                  <a:pt x="119241" y="20458"/>
                </a:lnTo>
                <a:lnTo>
                  <a:pt x="134210" y="42661"/>
                </a:lnTo>
                <a:lnTo>
                  <a:pt x="139700" y="69850"/>
                </a:lnTo>
                <a:lnTo>
                  <a:pt x="134210" y="97038"/>
                </a:lnTo>
                <a:lnTo>
                  <a:pt x="119241" y="119241"/>
                </a:lnTo>
                <a:lnTo>
                  <a:pt x="97038" y="134210"/>
                </a:lnTo>
                <a:lnTo>
                  <a:pt x="69850" y="139700"/>
                </a:lnTo>
                <a:lnTo>
                  <a:pt x="42661" y="134210"/>
                </a:lnTo>
                <a:lnTo>
                  <a:pt x="20458" y="119241"/>
                </a:lnTo>
                <a:lnTo>
                  <a:pt x="5489" y="97038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0" y="4279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800" y="5041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0" y="48895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48133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8550" y="54292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2661" y="5489"/>
                </a:lnTo>
                <a:lnTo>
                  <a:pt x="20458" y="20458"/>
                </a:lnTo>
                <a:lnTo>
                  <a:pt x="5489" y="42661"/>
                </a:lnTo>
                <a:lnTo>
                  <a:pt x="0" y="69850"/>
                </a:lnTo>
                <a:lnTo>
                  <a:pt x="5489" y="97038"/>
                </a:lnTo>
                <a:lnTo>
                  <a:pt x="20458" y="119241"/>
                </a:lnTo>
                <a:lnTo>
                  <a:pt x="42661" y="134210"/>
                </a:lnTo>
                <a:lnTo>
                  <a:pt x="69850" y="139700"/>
                </a:lnTo>
                <a:lnTo>
                  <a:pt x="97038" y="134210"/>
                </a:lnTo>
                <a:lnTo>
                  <a:pt x="119241" y="119241"/>
                </a:lnTo>
                <a:lnTo>
                  <a:pt x="134210" y="97038"/>
                </a:lnTo>
                <a:lnTo>
                  <a:pt x="139700" y="69850"/>
                </a:lnTo>
                <a:lnTo>
                  <a:pt x="134210" y="42661"/>
                </a:lnTo>
                <a:lnTo>
                  <a:pt x="119241" y="20458"/>
                </a:lnTo>
                <a:lnTo>
                  <a:pt x="97038" y="5489"/>
                </a:lnTo>
                <a:lnTo>
                  <a:pt x="6985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8550" y="54292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69850"/>
                </a:moveTo>
                <a:lnTo>
                  <a:pt x="5489" y="42661"/>
                </a:lnTo>
                <a:lnTo>
                  <a:pt x="20458" y="20458"/>
                </a:lnTo>
                <a:lnTo>
                  <a:pt x="42661" y="5489"/>
                </a:lnTo>
                <a:lnTo>
                  <a:pt x="69850" y="0"/>
                </a:lnTo>
                <a:lnTo>
                  <a:pt x="97038" y="5489"/>
                </a:lnTo>
                <a:lnTo>
                  <a:pt x="119241" y="20458"/>
                </a:lnTo>
                <a:lnTo>
                  <a:pt x="134210" y="42661"/>
                </a:lnTo>
                <a:lnTo>
                  <a:pt x="139700" y="69850"/>
                </a:lnTo>
                <a:lnTo>
                  <a:pt x="134210" y="97038"/>
                </a:lnTo>
                <a:lnTo>
                  <a:pt x="119241" y="119241"/>
                </a:lnTo>
                <a:lnTo>
                  <a:pt x="97038" y="134210"/>
                </a:lnTo>
                <a:lnTo>
                  <a:pt x="69850" y="139700"/>
                </a:lnTo>
                <a:lnTo>
                  <a:pt x="42661" y="134210"/>
                </a:lnTo>
                <a:lnTo>
                  <a:pt x="20458" y="119241"/>
                </a:lnTo>
                <a:lnTo>
                  <a:pt x="5489" y="97038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56515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9400" y="4279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000" y="45085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4584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1000" y="48133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4800" y="51181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9600" y="51943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5800" y="4965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4450" y="579754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3050" y="564514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7850" y="572134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7850" y="54927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22650" y="54165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8850" y="5721349"/>
            <a:ext cx="165100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7850" y="42735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8450" y="54165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90725" y="4198940"/>
            <a:ext cx="1746250" cy="1684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05265" y="4418012"/>
            <a:ext cx="1006475" cy="1400810"/>
          </a:xfrm>
          <a:custGeom>
            <a:avLst/>
            <a:gdLst/>
            <a:ahLst/>
            <a:cxnLst/>
            <a:rect l="l" t="t" r="r" b="b"/>
            <a:pathLst>
              <a:path w="1006475" h="1400810">
                <a:moveTo>
                  <a:pt x="798512" y="0"/>
                </a:moveTo>
                <a:lnTo>
                  <a:pt x="747910" y="4387"/>
                </a:lnTo>
                <a:lnTo>
                  <a:pt x="646707" y="14427"/>
                </a:lnTo>
                <a:lnTo>
                  <a:pt x="545504" y="26029"/>
                </a:lnTo>
                <a:lnTo>
                  <a:pt x="393700" y="46037"/>
                </a:lnTo>
                <a:lnTo>
                  <a:pt x="357137" y="59680"/>
                </a:lnTo>
                <a:lnTo>
                  <a:pt x="321468" y="71834"/>
                </a:lnTo>
                <a:lnTo>
                  <a:pt x="286990" y="85774"/>
                </a:lnTo>
                <a:lnTo>
                  <a:pt x="270272" y="95403"/>
                </a:lnTo>
                <a:lnTo>
                  <a:pt x="323850" y="127000"/>
                </a:lnTo>
                <a:lnTo>
                  <a:pt x="265310" y="155178"/>
                </a:lnTo>
                <a:lnTo>
                  <a:pt x="207962" y="185737"/>
                </a:lnTo>
                <a:lnTo>
                  <a:pt x="176162" y="213568"/>
                </a:lnTo>
                <a:lnTo>
                  <a:pt x="153590" y="248840"/>
                </a:lnTo>
                <a:lnTo>
                  <a:pt x="135185" y="287089"/>
                </a:lnTo>
                <a:lnTo>
                  <a:pt x="115887" y="323850"/>
                </a:lnTo>
                <a:lnTo>
                  <a:pt x="106883" y="355798"/>
                </a:lnTo>
                <a:lnTo>
                  <a:pt x="97432" y="384175"/>
                </a:lnTo>
                <a:lnTo>
                  <a:pt x="85303" y="411360"/>
                </a:lnTo>
                <a:lnTo>
                  <a:pt x="68262" y="439737"/>
                </a:lnTo>
                <a:lnTo>
                  <a:pt x="62557" y="457348"/>
                </a:lnTo>
                <a:lnTo>
                  <a:pt x="51742" y="491976"/>
                </a:lnTo>
                <a:lnTo>
                  <a:pt x="46037" y="509587"/>
                </a:lnTo>
                <a:lnTo>
                  <a:pt x="42961" y="519732"/>
                </a:lnTo>
                <a:lnTo>
                  <a:pt x="39290" y="531217"/>
                </a:lnTo>
                <a:lnTo>
                  <a:pt x="34925" y="544512"/>
                </a:lnTo>
                <a:lnTo>
                  <a:pt x="28589" y="592813"/>
                </a:lnTo>
                <a:lnTo>
                  <a:pt x="22342" y="640938"/>
                </a:lnTo>
                <a:lnTo>
                  <a:pt x="16271" y="688975"/>
                </a:lnTo>
                <a:lnTo>
                  <a:pt x="10465" y="737011"/>
                </a:lnTo>
                <a:lnTo>
                  <a:pt x="5012" y="785136"/>
                </a:lnTo>
                <a:lnTo>
                  <a:pt x="0" y="833437"/>
                </a:lnTo>
                <a:lnTo>
                  <a:pt x="1765" y="879944"/>
                </a:lnTo>
                <a:lnTo>
                  <a:pt x="3454" y="926223"/>
                </a:lnTo>
                <a:lnTo>
                  <a:pt x="5372" y="972426"/>
                </a:lnTo>
                <a:lnTo>
                  <a:pt x="7856" y="1019175"/>
                </a:lnTo>
                <a:lnTo>
                  <a:pt x="11112" y="1065212"/>
                </a:lnTo>
                <a:lnTo>
                  <a:pt x="29368" y="1118592"/>
                </a:lnTo>
                <a:lnTo>
                  <a:pt x="43705" y="1143570"/>
                </a:lnTo>
                <a:lnTo>
                  <a:pt x="57150" y="1168400"/>
                </a:lnTo>
                <a:lnTo>
                  <a:pt x="83601" y="1216486"/>
                </a:lnTo>
                <a:lnTo>
                  <a:pt x="113189" y="1256642"/>
                </a:lnTo>
                <a:lnTo>
                  <a:pt x="145873" y="1289873"/>
                </a:lnTo>
                <a:lnTo>
                  <a:pt x="181615" y="1317185"/>
                </a:lnTo>
                <a:lnTo>
                  <a:pt x="220375" y="1339584"/>
                </a:lnTo>
                <a:lnTo>
                  <a:pt x="262113" y="1358077"/>
                </a:lnTo>
                <a:lnTo>
                  <a:pt x="306792" y="1373669"/>
                </a:lnTo>
                <a:lnTo>
                  <a:pt x="354371" y="1387366"/>
                </a:lnTo>
                <a:lnTo>
                  <a:pt x="404812" y="1400175"/>
                </a:lnTo>
                <a:lnTo>
                  <a:pt x="427977" y="1400302"/>
                </a:lnTo>
                <a:lnTo>
                  <a:pt x="481545" y="1399667"/>
                </a:lnTo>
                <a:lnTo>
                  <a:pt x="550202" y="1396746"/>
                </a:lnTo>
                <a:lnTo>
                  <a:pt x="618629" y="1390015"/>
                </a:lnTo>
                <a:lnTo>
                  <a:pt x="671512" y="1377950"/>
                </a:lnTo>
                <a:lnTo>
                  <a:pt x="734417" y="1342430"/>
                </a:lnTo>
                <a:lnTo>
                  <a:pt x="764604" y="1323256"/>
                </a:lnTo>
                <a:lnTo>
                  <a:pt x="798512" y="1308100"/>
                </a:lnTo>
                <a:lnTo>
                  <a:pt x="813618" y="1277665"/>
                </a:lnTo>
                <a:lnTo>
                  <a:pt x="833635" y="1253927"/>
                </a:lnTo>
                <a:lnTo>
                  <a:pt x="879475" y="1203325"/>
                </a:lnTo>
                <a:lnTo>
                  <a:pt x="908446" y="1160065"/>
                </a:lnTo>
                <a:lnTo>
                  <a:pt x="935384" y="1103337"/>
                </a:lnTo>
                <a:lnTo>
                  <a:pt x="944959" y="1074539"/>
                </a:lnTo>
                <a:lnTo>
                  <a:pt x="956319" y="1046633"/>
                </a:lnTo>
                <a:lnTo>
                  <a:pt x="971550" y="1019175"/>
                </a:lnTo>
                <a:lnTo>
                  <a:pt x="985266" y="967680"/>
                </a:lnTo>
                <a:lnTo>
                  <a:pt x="994370" y="915590"/>
                </a:lnTo>
                <a:lnTo>
                  <a:pt x="1000794" y="862905"/>
                </a:lnTo>
                <a:lnTo>
                  <a:pt x="1006475" y="809625"/>
                </a:lnTo>
                <a:lnTo>
                  <a:pt x="1004068" y="754856"/>
                </a:lnTo>
                <a:lnTo>
                  <a:pt x="1001514" y="700087"/>
                </a:lnTo>
                <a:lnTo>
                  <a:pt x="998661" y="645318"/>
                </a:lnTo>
                <a:lnTo>
                  <a:pt x="995362" y="590550"/>
                </a:lnTo>
                <a:lnTo>
                  <a:pt x="990511" y="536600"/>
                </a:lnTo>
                <a:lnTo>
                  <a:pt x="983983" y="483184"/>
                </a:lnTo>
                <a:lnTo>
                  <a:pt x="976388" y="430072"/>
                </a:lnTo>
                <a:lnTo>
                  <a:pt x="968336" y="377037"/>
                </a:lnTo>
                <a:lnTo>
                  <a:pt x="960437" y="323850"/>
                </a:lnTo>
                <a:lnTo>
                  <a:pt x="954466" y="278406"/>
                </a:lnTo>
                <a:lnTo>
                  <a:pt x="949240" y="233591"/>
                </a:lnTo>
                <a:lnTo>
                  <a:pt x="943151" y="190147"/>
                </a:lnTo>
                <a:lnTo>
                  <a:pt x="934593" y="148819"/>
                </a:lnTo>
                <a:lnTo>
                  <a:pt x="921958" y="110354"/>
                </a:lnTo>
                <a:lnTo>
                  <a:pt x="903640" y="75494"/>
                </a:lnTo>
                <a:lnTo>
                  <a:pt x="878031" y="44985"/>
                </a:lnTo>
                <a:lnTo>
                  <a:pt x="843524" y="19572"/>
                </a:lnTo>
                <a:lnTo>
                  <a:pt x="798512" y="0"/>
                </a:lnTo>
                <a:close/>
              </a:path>
              <a:path w="1006475" h="1400810">
                <a:moveTo>
                  <a:pt x="258876" y="101966"/>
                </a:moveTo>
                <a:lnTo>
                  <a:pt x="242782" y="141089"/>
                </a:lnTo>
                <a:lnTo>
                  <a:pt x="242687" y="148819"/>
                </a:lnTo>
                <a:lnTo>
                  <a:pt x="242887" y="161925"/>
                </a:lnTo>
                <a:lnTo>
                  <a:pt x="258876" y="101966"/>
                </a:lnTo>
                <a:close/>
              </a:path>
              <a:path w="1006475" h="1400810">
                <a:moveTo>
                  <a:pt x="261937" y="90487"/>
                </a:moveTo>
                <a:lnTo>
                  <a:pt x="258876" y="101966"/>
                </a:lnTo>
                <a:lnTo>
                  <a:pt x="270272" y="95403"/>
                </a:lnTo>
                <a:lnTo>
                  <a:pt x="261937" y="90487"/>
                </a:lnTo>
                <a:close/>
              </a:path>
            </a:pathLst>
          </a:custGeom>
          <a:solidFill>
            <a:srgbClr val="FFFF00">
              <a:alpha val="5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5265" y="4418012"/>
            <a:ext cx="1006475" cy="1400810"/>
          </a:xfrm>
          <a:custGeom>
            <a:avLst/>
            <a:gdLst/>
            <a:ahLst/>
            <a:cxnLst/>
            <a:rect l="l" t="t" r="r" b="b"/>
            <a:pathLst>
              <a:path w="1006475" h="1400810">
                <a:moveTo>
                  <a:pt x="323850" y="127000"/>
                </a:moveTo>
                <a:lnTo>
                  <a:pt x="294803" y="141089"/>
                </a:lnTo>
                <a:lnTo>
                  <a:pt x="265310" y="155178"/>
                </a:lnTo>
                <a:lnTo>
                  <a:pt x="236115" y="169862"/>
                </a:lnTo>
                <a:lnTo>
                  <a:pt x="207962" y="185737"/>
                </a:lnTo>
                <a:lnTo>
                  <a:pt x="176162" y="213568"/>
                </a:lnTo>
                <a:lnTo>
                  <a:pt x="153590" y="248840"/>
                </a:lnTo>
                <a:lnTo>
                  <a:pt x="135185" y="287089"/>
                </a:lnTo>
                <a:lnTo>
                  <a:pt x="115887" y="323850"/>
                </a:lnTo>
                <a:lnTo>
                  <a:pt x="106883" y="355798"/>
                </a:lnTo>
                <a:lnTo>
                  <a:pt x="97432" y="384175"/>
                </a:lnTo>
                <a:lnTo>
                  <a:pt x="85303" y="411360"/>
                </a:lnTo>
                <a:lnTo>
                  <a:pt x="68262" y="439737"/>
                </a:lnTo>
                <a:lnTo>
                  <a:pt x="62557" y="457348"/>
                </a:lnTo>
                <a:lnTo>
                  <a:pt x="57150" y="474662"/>
                </a:lnTo>
                <a:lnTo>
                  <a:pt x="51742" y="491976"/>
                </a:lnTo>
                <a:lnTo>
                  <a:pt x="46037" y="509587"/>
                </a:lnTo>
                <a:lnTo>
                  <a:pt x="42961" y="519732"/>
                </a:lnTo>
                <a:lnTo>
                  <a:pt x="39290" y="531217"/>
                </a:lnTo>
                <a:lnTo>
                  <a:pt x="36214" y="540618"/>
                </a:lnTo>
                <a:lnTo>
                  <a:pt x="34925" y="544512"/>
                </a:lnTo>
                <a:lnTo>
                  <a:pt x="28589" y="592813"/>
                </a:lnTo>
                <a:lnTo>
                  <a:pt x="22342" y="640938"/>
                </a:lnTo>
                <a:lnTo>
                  <a:pt x="16271" y="688975"/>
                </a:lnTo>
                <a:lnTo>
                  <a:pt x="10465" y="737011"/>
                </a:lnTo>
                <a:lnTo>
                  <a:pt x="5012" y="785136"/>
                </a:lnTo>
                <a:lnTo>
                  <a:pt x="0" y="833437"/>
                </a:lnTo>
                <a:lnTo>
                  <a:pt x="1765" y="879944"/>
                </a:lnTo>
                <a:lnTo>
                  <a:pt x="3454" y="926223"/>
                </a:lnTo>
                <a:lnTo>
                  <a:pt x="5372" y="972426"/>
                </a:lnTo>
                <a:lnTo>
                  <a:pt x="7823" y="1018704"/>
                </a:lnTo>
                <a:lnTo>
                  <a:pt x="11112" y="1065212"/>
                </a:lnTo>
                <a:lnTo>
                  <a:pt x="29368" y="1118592"/>
                </a:lnTo>
                <a:lnTo>
                  <a:pt x="43705" y="1143570"/>
                </a:lnTo>
                <a:lnTo>
                  <a:pt x="57150" y="1168400"/>
                </a:lnTo>
                <a:lnTo>
                  <a:pt x="83601" y="1216486"/>
                </a:lnTo>
                <a:lnTo>
                  <a:pt x="113189" y="1256642"/>
                </a:lnTo>
                <a:lnTo>
                  <a:pt x="145873" y="1289873"/>
                </a:lnTo>
                <a:lnTo>
                  <a:pt x="181615" y="1317185"/>
                </a:lnTo>
                <a:lnTo>
                  <a:pt x="220375" y="1339584"/>
                </a:lnTo>
                <a:lnTo>
                  <a:pt x="262113" y="1358076"/>
                </a:lnTo>
                <a:lnTo>
                  <a:pt x="306792" y="1373668"/>
                </a:lnTo>
                <a:lnTo>
                  <a:pt x="354371" y="1387366"/>
                </a:lnTo>
                <a:lnTo>
                  <a:pt x="404812" y="1400175"/>
                </a:lnTo>
                <a:lnTo>
                  <a:pt x="427977" y="1400302"/>
                </a:lnTo>
                <a:lnTo>
                  <a:pt x="481545" y="1399667"/>
                </a:lnTo>
                <a:lnTo>
                  <a:pt x="550202" y="1396746"/>
                </a:lnTo>
                <a:lnTo>
                  <a:pt x="618629" y="1390015"/>
                </a:lnTo>
                <a:lnTo>
                  <a:pt x="671512" y="1377950"/>
                </a:lnTo>
                <a:lnTo>
                  <a:pt x="734417" y="1342429"/>
                </a:lnTo>
                <a:lnTo>
                  <a:pt x="764604" y="1323255"/>
                </a:lnTo>
                <a:lnTo>
                  <a:pt x="798512" y="1308100"/>
                </a:lnTo>
                <a:lnTo>
                  <a:pt x="813618" y="1277664"/>
                </a:lnTo>
                <a:lnTo>
                  <a:pt x="833635" y="1253926"/>
                </a:lnTo>
                <a:lnTo>
                  <a:pt x="879475" y="1203325"/>
                </a:lnTo>
                <a:lnTo>
                  <a:pt x="908446" y="1160065"/>
                </a:lnTo>
                <a:lnTo>
                  <a:pt x="935384" y="1103337"/>
                </a:lnTo>
                <a:lnTo>
                  <a:pt x="944959" y="1074539"/>
                </a:lnTo>
                <a:lnTo>
                  <a:pt x="956319" y="1046634"/>
                </a:lnTo>
                <a:lnTo>
                  <a:pt x="971550" y="1019175"/>
                </a:lnTo>
                <a:lnTo>
                  <a:pt x="985267" y="967680"/>
                </a:lnTo>
                <a:lnTo>
                  <a:pt x="994370" y="915590"/>
                </a:lnTo>
                <a:lnTo>
                  <a:pt x="1000794" y="862905"/>
                </a:lnTo>
                <a:lnTo>
                  <a:pt x="1006475" y="809625"/>
                </a:lnTo>
                <a:lnTo>
                  <a:pt x="1004068" y="754856"/>
                </a:lnTo>
                <a:lnTo>
                  <a:pt x="1001514" y="700087"/>
                </a:lnTo>
                <a:lnTo>
                  <a:pt x="998661" y="645318"/>
                </a:lnTo>
                <a:lnTo>
                  <a:pt x="995362" y="590550"/>
                </a:lnTo>
                <a:lnTo>
                  <a:pt x="990511" y="536600"/>
                </a:lnTo>
                <a:lnTo>
                  <a:pt x="983983" y="483184"/>
                </a:lnTo>
                <a:lnTo>
                  <a:pt x="976388" y="430072"/>
                </a:lnTo>
                <a:lnTo>
                  <a:pt x="968336" y="377037"/>
                </a:lnTo>
                <a:lnTo>
                  <a:pt x="960437" y="323850"/>
                </a:lnTo>
                <a:lnTo>
                  <a:pt x="954466" y="278406"/>
                </a:lnTo>
                <a:lnTo>
                  <a:pt x="949240" y="233591"/>
                </a:lnTo>
                <a:lnTo>
                  <a:pt x="943151" y="190147"/>
                </a:lnTo>
                <a:lnTo>
                  <a:pt x="934593" y="148819"/>
                </a:lnTo>
                <a:lnTo>
                  <a:pt x="921958" y="110354"/>
                </a:lnTo>
                <a:lnTo>
                  <a:pt x="903640" y="75494"/>
                </a:lnTo>
                <a:lnTo>
                  <a:pt x="878031" y="44985"/>
                </a:lnTo>
                <a:lnTo>
                  <a:pt x="843524" y="19572"/>
                </a:lnTo>
                <a:lnTo>
                  <a:pt x="798512" y="0"/>
                </a:lnTo>
                <a:lnTo>
                  <a:pt x="747910" y="4387"/>
                </a:lnTo>
                <a:lnTo>
                  <a:pt x="697309" y="9202"/>
                </a:lnTo>
                <a:lnTo>
                  <a:pt x="646707" y="14427"/>
                </a:lnTo>
                <a:lnTo>
                  <a:pt x="596106" y="20042"/>
                </a:lnTo>
                <a:lnTo>
                  <a:pt x="545504" y="26029"/>
                </a:lnTo>
                <a:lnTo>
                  <a:pt x="494903" y="32370"/>
                </a:lnTo>
                <a:lnTo>
                  <a:pt x="444301" y="39045"/>
                </a:lnTo>
                <a:lnTo>
                  <a:pt x="393700" y="46037"/>
                </a:lnTo>
                <a:lnTo>
                  <a:pt x="357137" y="59680"/>
                </a:lnTo>
                <a:lnTo>
                  <a:pt x="321468" y="71834"/>
                </a:lnTo>
                <a:lnTo>
                  <a:pt x="254000" y="104775"/>
                </a:lnTo>
                <a:lnTo>
                  <a:pt x="242614" y="144065"/>
                </a:lnTo>
                <a:lnTo>
                  <a:pt x="242887" y="161925"/>
                </a:lnTo>
                <a:lnTo>
                  <a:pt x="261937" y="904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FD050F4-D68F-46C1-9185-4746D4305876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46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rgbClr val="7030A0"/>
                </a:solidFill>
                <a:latin typeface="+mj-lt"/>
                <a:ea typeface="Yu Mincho" panose="02020400000000000000" pitchFamily="18" charset="-128"/>
              </a:rPr>
              <a:t>UNSUPERVISED</a:t>
            </a: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 LEARNING : 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[ COMPLEXITY in Y ]</a:t>
            </a:r>
            <a:endParaRPr lang="en-US" sz="3600" kern="0" dirty="0"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6505" y="1552955"/>
            <a:ext cx="6746875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>
              <a:lnSpc>
                <a:spcPts val="218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240665" algn="l"/>
                <a:tab pos="241300" algn="l"/>
                <a:tab pos="1617345" algn="l"/>
              </a:tabLst>
            </a:pP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prediction </a:t>
            </a:r>
            <a:r>
              <a:rPr sz="2000" spc="180" dirty="0">
                <a:latin typeface="Times New Roman" panose="02020603050405020304"/>
                <a:cs typeface="Times New Roman" panose="02020603050405020304"/>
              </a:rPr>
              <a:t>tasks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involve </a:t>
            </a:r>
            <a:r>
              <a:rPr sz="2000" spc="1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000" spc="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labels </a:t>
            </a:r>
            <a:r>
              <a:rPr sz="2000" spc="1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having  </a:t>
            </a:r>
            <a:r>
              <a:rPr sz="2000" spc="1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structured	</a:t>
            </a:r>
            <a:r>
              <a:rPr sz="2000" spc="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correlations </a:t>
            </a:r>
            <a:r>
              <a:rPr sz="2000" spc="1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spc="1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constraints </a:t>
            </a:r>
            <a:r>
              <a:rPr sz="2000" spc="1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2000" spc="-20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instances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9739" y="3436620"/>
            <a:ext cx="274320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1" y="4068765"/>
            <a:ext cx="7445375" cy="46355"/>
          </a:xfrm>
          <a:custGeom>
            <a:avLst/>
            <a:gdLst/>
            <a:ahLst/>
            <a:cxnLst/>
            <a:rect l="l" t="t" r="r" b="b"/>
            <a:pathLst>
              <a:path w="7445375" h="46354">
                <a:moveTo>
                  <a:pt x="7445375" y="0"/>
                </a:moveTo>
                <a:lnTo>
                  <a:pt x="0" y="46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3017" y="4375030"/>
            <a:ext cx="230481" cy="208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5964428"/>
            <a:ext cx="756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Many more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possible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structures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 </a:t>
            </a:r>
            <a:r>
              <a:rPr sz="1800" dirty="0">
                <a:latin typeface="Calibri" panose="020F0502020204030204"/>
                <a:cs typeface="Calibri" panose="020F0502020204030204"/>
              </a:rPr>
              <a:t>y_i , e.g.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spatial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temporal, relational</a:t>
            </a:r>
            <a:r>
              <a:rPr sz="1800" spc="16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3124200"/>
            <a:ext cx="1295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3002" y="3279140"/>
            <a:ext cx="147637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The dog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chased 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2866" y="3463035"/>
            <a:ext cx="16878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Palatino Linotype" panose="02040502050505030304"/>
                <a:cs typeface="Palatino Linotype" panose="02040502050505030304"/>
              </a:rPr>
              <a:t>APAFSVSPASGACGPECA…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5116" y="2669540"/>
            <a:ext cx="42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3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ee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5602" y="2645155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qu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ce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3355" y="3037329"/>
            <a:ext cx="7445375" cy="46355"/>
          </a:xfrm>
          <a:custGeom>
            <a:avLst/>
            <a:gdLst/>
            <a:ahLst/>
            <a:cxnLst/>
            <a:rect l="l" t="t" r="r" b="b"/>
            <a:pathLst>
              <a:path w="7445375" h="46355">
                <a:moveTo>
                  <a:pt x="7444844" y="0"/>
                </a:moveTo>
                <a:lnTo>
                  <a:pt x="0" y="45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60601" y="2645155"/>
            <a:ext cx="42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ri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401" y="2510245"/>
            <a:ext cx="0" cy="2788920"/>
          </a:xfrm>
          <a:custGeom>
            <a:avLst/>
            <a:gdLst/>
            <a:ahLst/>
            <a:cxnLst/>
            <a:rect l="l" t="t" r="r" b="b"/>
            <a:pathLst>
              <a:path h="2788920">
                <a:moveTo>
                  <a:pt x="0" y="0"/>
                </a:moveTo>
                <a:lnTo>
                  <a:pt x="1" y="27888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5214" y="2438400"/>
            <a:ext cx="7393305" cy="45720"/>
          </a:xfrm>
          <a:custGeom>
            <a:avLst/>
            <a:gdLst/>
            <a:ahLst/>
            <a:cxnLst/>
            <a:rect l="l" t="t" r="r" b="b"/>
            <a:pathLst>
              <a:path w="7393305" h="45719">
                <a:moveTo>
                  <a:pt x="7392985" y="0"/>
                </a:moveTo>
                <a:lnTo>
                  <a:pt x="0" y="457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5420" y="2512059"/>
            <a:ext cx="2169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E2FFF"/>
                </a:solidFill>
                <a:latin typeface="Palatino Linotype" panose="02040502050505030304"/>
                <a:cs typeface="Palatino Linotype" panose="02040502050505030304"/>
              </a:rPr>
              <a:t>Structured Dependency  between Examples’</a:t>
            </a:r>
            <a:r>
              <a:rPr sz="1600" spc="-10" dirty="0">
                <a:solidFill>
                  <a:srgbClr val="DE2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600" dirty="0">
                <a:solidFill>
                  <a:srgbClr val="DE2FFF"/>
                </a:solidFill>
                <a:latin typeface="Palatino Linotype" panose="02040502050505030304"/>
                <a:cs typeface="Palatino Linotype" panose="02040502050505030304"/>
              </a:rPr>
              <a:t>Y</a:t>
            </a:r>
            <a:endParaRPr sz="1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3621" y="3341115"/>
            <a:ext cx="523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I</a:t>
            </a:r>
            <a:r>
              <a:rPr sz="1600" spc="5" dirty="0">
                <a:latin typeface="Palatino Linotype" panose="02040502050505030304"/>
                <a:cs typeface="Palatino Linotype" panose="02040502050505030304"/>
              </a:rPr>
              <a:t>n</a:t>
            </a:r>
            <a:r>
              <a:rPr sz="1600" dirty="0">
                <a:latin typeface="Palatino Linotype" panose="02040502050505030304"/>
                <a:cs typeface="Palatino Linotype" panose="02040502050505030304"/>
              </a:rPr>
              <a:t>p</a:t>
            </a: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ut</a:t>
            </a:r>
            <a:endParaRPr sz="1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3622" y="4331716"/>
            <a:ext cx="685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Palatino Linotype" panose="02040502050505030304"/>
                <a:cs typeface="Palatino Linotype" panose="02040502050505030304"/>
              </a:rPr>
              <a:t>O</a:t>
            </a: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u</a:t>
            </a:r>
            <a:r>
              <a:rPr sz="1600" dirty="0">
                <a:latin typeface="Palatino Linotype" panose="02040502050505030304"/>
                <a:cs typeface="Palatino Linotype" panose="02040502050505030304"/>
              </a:rPr>
              <a:t>tp</a:t>
            </a: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u</a:t>
            </a:r>
            <a:r>
              <a:rPr sz="1600" dirty="0">
                <a:latin typeface="Palatino Linotype" panose="02040502050505030304"/>
                <a:cs typeface="Palatino Linotype" panose="02040502050505030304"/>
              </a:rPr>
              <a:t>t</a:t>
            </a:r>
            <a:endParaRPr sz="1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90134" y="4159661"/>
            <a:ext cx="882297" cy="747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02866" y="4947411"/>
            <a:ext cx="1765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00FF"/>
                </a:solidFill>
                <a:latin typeface="Palatino Linotype" panose="02040502050505030304"/>
                <a:cs typeface="Palatino Linotype" panose="02040502050505030304"/>
              </a:rPr>
              <a:t>CC</a:t>
            </a:r>
            <a:r>
              <a:rPr sz="1000" dirty="0">
                <a:solidFill>
                  <a:srgbClr val="FF9900"/>
                </a:solidFill>
                <a:latin typeface="Palatino Linotype" panose="02040502050505030304"/>
                <a:cs typeface="Palatino Linotype" panose="02040502050505030304"/>
              </a:rPr>
              <a:t>EEEEE</a:t>
            </a:r>
            <a:r>
              <a:rPr sz="1000" dirty="0">
                <a:solidFill>
                  <a:srgbClr val="0000FF"/>
                </a:solidFill>
                <a:latin typeface="Palatino Linotype" panose="02040502050505030304"/>
                <a:cs typeface="Palatino Linotype" panose="02040502050505030304"/>
              </a:rPr>
              <a:t>CCCCC</a:t>
            </a:r>
            <a:r>
              <a:rPr sz="1000" dirty="0">
                <a:solidFill>
                  <a:srgbClr val="FF0066"/>
                </a:solidFill>
                <a:latin typeface="Palatino Linotype" panose="02040502050505030304"/>
                <a:cs typeface="Palatino Linotype" panose="02040502050505030304"/>
              </a:rPr>
              <a:t>HHH</a:t>
            </a:r>
            <a:r>
              <a:rPr sz="1000" dirty="0">
                <a:solidFill>
                  <a:srgbClr val="0000FF"/>
                </a:solidFill>
                <a:latin typeface="Palatino Linotype" panose="02040502050505030304"/>
                <a:cs typeface="Palatino Linotype" panose="02040502050505030304"/>
              </a:rPr>
              <a:t>CCC</a:t>
            </a:r>
            <a:r>
              <a:rPr sz="1000" dirty="0">
                <a:solidFill>
                  <a:srgbClr val="ED7D31"/>
                </a:solidFill>
                <a:latin typeface="Palatino Linotype" panose="02040502050505030304"/>
                <a:cs typeface="Palatino Linotype" panose="02040502050505030304"/>
              </a:rPr>
              <a:t>…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9462" y="2515006"/>
            <a:ext cx="0" cy="2788920"/>
          </a:xfrm>
          <a:custGeom>
            <a:avLst/>
            <a:gdLst/>
            <a:ahLst/>
            <a:cxnLst/>
            <a:rect l="l" t="t" r="r" b="b"/>
            <a:pathLst>
              <a:path h="2788920">
                <a:moveTo>
                  <a:pt x="0" y="0"/>
                </a:moveTo>
                <a:lnTo>
                  <a:pt x="1" y="2788832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1660" y="2515006"/>
            <a:ext cx="0" cy="2788920"/>
          </a:xfrm>
          <a:custGeom>
            <a:avLst/>
            <a:gdLst/>
            <a:ahLst/>
            <a:cxnLst/>
            <a:rect l="l" t="t" r="r" b="b"/>
            <a:pathLst>
              <a:path h="2788920">
                <a:moveTo>
                  <a:pt x="0" y="0"/>
                </a:moveTo>
                <a:lnTo>
                  <a:pt x="1" y="2788832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9500" y="4248303"/>
            <a:ext cx="1779984" cy="833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601" y="5287962"/>
            <a:ext cx="7445375" cy="46355"/>
          </a:xfrm>
          <a:custGeom>
            <a:avLst/>
            <a:gdLst/>
            <a:ahLst/>
            <a:cxnLst/>
            <a:rect l="l" t="t" r="r" b="b"/>
            <a:pathLst>
              <a:path w="7445375" h="46354">
                <a:moveTo>
                  <a:pt x="7445373" y="0"/>
                </a:moveTo>
                <a:lnTo>
                  <a:pt x="0" y="46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0400" y="4267200"/>
            <a:ext cx="13716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4F3688-16C0-4DA9-84B9-963C079C99E0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33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rgbClr val="7030A0"/>
                </a:solidFill>
                <a:latin typeface="+mj-lt"/>
                <a:ea typeface="Yu Mincho" panose="02020400000000000000" pitchFamily="18" charset="-128"/>
              </a:rPr>
              <a:t>STRUCTURAL OUTPUT </a:t>
            </a: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LEARNING :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[ COMPLEXITY OF Y ]</a:t>
            </a:r>
            <a:endParaRPr lang="en-US" sz="3600" kern="0" dirty="0">
              <a:solidFill>
                <a:schemeClr val="tx1"/>
              </a:solidFill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39" y="62692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Space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6140" y="6269228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Space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4553" y="2293123"/>
            <a:ext cx="361950" cy="367030"/>
          </a:xfrm>
          <a:custGeom>
            <a:avLst/>
            <a:gdLst/>
            <a:ahLst/>
            <a:cxnLst/>
            <a:rect l="l" t="t" r="r" b="b"/>
            <a:pathLst>
              <a:path w="361950" h="367030">
                <a:moveTo>
                  <a:pt x="262389" y="0"/>
                </a:moveTo>
                <a:lnTo>
                  <a:pt x="136286" y="5927"/>
                </a:lnTo>
                <a:lnTo>
                  <a:pt x="0" y="155656"/>
                </a:lnTo>
                <a:lnTo>
                  <a:pt x="5926" y="281758"/>
                </a:lnTo>
                <a:lnTo>
                  <a:pt x="99303" y="366753"/>
                </a:lnTo>
                <a:lnTo>
                  <a:pt x="225407" y="360826"/>
                </a:lnTo>
                <a:lnTo>
                  <a:pt x="361693" y="211096"/>
                </a:lnTo>
                <a:lnTo>
                  <a:pt x="355766" y="84994"/>
                </a:lnTo>
                <a:lnTo>
                  <a:pt x="262389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553" y="2293123"/>
            <a:ext cx="361950" cy="367030"/>
          </a:xfrm>
          <a:custGeom>
            <a:avLst/>
            <a:gdLst/>
            <a:ahLst/>
            <a:cxnLst/>
            <a:rect l="l" t="t" r="r" b="b"/>
            <a:pathLst>
              <a:path w="361950" h="367030">
                <a:moveTo>
                  <a:pt x="136286" y="5926"/>
                </a:moveTo>
                <a:lnTo>
                  <a:pt x="262389" y="0"/>
                </a:lnTo>
                <a:lnTo>
                  <a:pt x="355766" y="84993"/>
                </a:lnTo>
                <a:lnTo>
                  <a:pt x="361693" y="211096"/>
                </a:lnTo>
                <a:lnTo>
                  <a:pt x="225406" y="360825"/>
                </a:lnTo>
                <a:lnTo>
                  <a:pt x="99303" y="366752"/>
                </a:lnTo>
                <a:lnTo>
                  <a:pt x="5926" y="281758"/>
                </a:lnTo>
                <a:lnTo>
                  <a:pt x="0" y="155655"/>
                </a:lnTo>
                <a:lnTo>
                  <a:pt x="136286" y="59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42672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0"/>
                </a:lnTo>
                <a:lnTo>
                  <a:pt x="76200" y="609600"/>
                </a:lnTo>
                <a:lnTo>
                  <a:pt x="228600" y="609600"/>
                </a:lnTo>
                <a:lnTo>
                  <a:pt x="3048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42672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76200" y="609600"/>
                </a:lnTo>
                <a:lnTo>
                  <a:pt x="228600" y="6096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9943" y="3426608"/>
            <a:ext cx="737235" cy="1071880"/>
          </a:xfrm>
          <a:custGeom>
            <a:avLst/>
            <a:gdLst/>
            <a:ahLst/>
            <a:cxnLst/>
            <a:rect l="l" t="t" r="r" b="b"/>
            <a:pathLst>
              <a:path w="737235" h="1071879">
                <a:moveTo>
                  <a:pt x="77598" y="0"/>
                </a:moveTo>
                <a:lnTo>
                  <a:pt x="0" y="735688"/>
                </a:lnTo>
                <a:lnTo>
                  <a:pt x="659113" y="1071582"/>
                </a:lnTo>
                <a:lnTo>
                  <a:pt x="736712" y="335895"/>
                </a:lnTo>
                <a:lnTo>
                  <a:pt x="77598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9943" y="3426609"/>
            <a:ext cx="737235" cy="1071880"/>
          </a:xfrm>
          <a:custGeom>
            <a:avLst/>
            <a:gdLst/>
            <a:ahLst/>
            <a:cxnLst/>
            <a:rect l="l" t="t" r="r" b="b"/>
            <a:pathLst>
              <a:path w="737235" h="1071879">
                <a:moveTo>
                  <a:pt x="0" y="735687"/>
                </a:moveTo>
                <a:lnTo>
                  <a:pt x="77598" y="0"/>
                </a:lnTo>
                <a:lnTo>
                  <a:pt x="736712" y="335894"/>
                </a:lnTo>
                <a:lnTo>
                  <a:pt x="659114" y="1071581"/>
                </a:lnTo>
                <a:lnTo>
                  <a:pt x="0" y="735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631" y="2829236"/>
            <a:ext cx="780415" cy="590550"/>
          </a:xfrm>
          <a:custGeom>
            <a:avLst/>
            <a:gdLst/>
            <a:ahLst/>
            <a:cxnLst/>
            <a:rect l="l" t="t" r="r" b="b"/>
            <a:pathLst>
              <a:path w="780414" h="590550">
                <a:moveTo>
                  <a:pt x="629766" y="0"/>
                </a:moveTo>
                <a:lnTo>
                  <a:pt x="26840" y="314851"/>
                </a:lnTo>
                <a:lnTo>
                  <a:pt x="2062" y="344814"/>
                </a:lnTo>
                <a:lnTo>
                  <a:pt x="0" y="364180"/>
                </a:lnTo>
                <a:lnTo>
                  <a:pt x="5728" y="383522"/>
                </a:lnTo>
                <a:lnTo>
                  <a:pt x="100842" y="563085"/>
                </a:lnTo>
                <a:lnTo>
                  <a:pt x="113626" y="578690"/>
                </a:lnTo>
                <a:lnTo>
                  <a:pt x="130805" y="587863"/>
                </a:lnTo>
                <a:lnTo>
                  <a:pt x="150170" y="589926"/>
                </a:lnTo>
                <a:lnTo>
                  <a:pt x="169513" y="584197"/>
                </a:lnTo>
                <a:lnTo>
                  <a:pt x="753095" y="275074"/>
                </a:lnTo>
                <a:lnTo>
                  <a:pt x="768700" y="262290"/>
                </a:lnTo>
                <a:lnTo>
                  <a:pt x="777874" y="245111"/>
                </a:lnTo>
                <a:lnTo>
                  <a:pt x="779936" y="225746"/>
                </a:lnTo>
                <a:lnTo>
                  <a:pt x="774208" y="206403"/>
                </a:lnTo>
                <a:lnTo>
                  <a:pt x="679094" y="26840"/>
                </a:lnTo>
                <a:lnTo>
                  <a:pt x="666310" y="11235"/>
                </a:lnTo>
                <a:lnTo>
                  <a:pt x="649131" y="2062"/>
                </a:lnTo>
                <a:lnTo>
                  <a:pt x="62976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1631" y="2829237"/>
            <a:ext cx="780415" cy="590550"/>
          </a:xfrm>
          <a:custGeom>
            <a:avLst/>
            <a:gdLst/>
            <a:ahLst/>
            <a:cxnLst/>
            <a:rect l="l" t="t" r="r" b="b"/>
            <a:pathLst>
              <a:path w="780414" h="590550">
                <a:moveTo>
                  <a:pt x="5728" y="383522"/>
                </a:moveTo>
                <a:lnTo>
                  <a:pt x="0" y="364179"/>
                </a:lnTo>
                <a:lnTo>
                  <a:pt x="2062" y="344814"/>
                </a:lnTo>
                <a:lnTo>
                  <a:pt x="11235" y="327635"/>
                </a:lnTo>
                <a:lnTo>
                  <a:pt x="26840" y="314851"/>
                </a:lnTo>
                <a:lnTo>
                  <a:pt x="610423" y="5728"/>
                </a:lnTo>
                <a:lnTo>
                  <a:pt x="629766" y="0"/>
                </a:lnTo>
                <a:lnTo>
                  <a:pt x="649131" y="2062"/>
                </a:lnTo>
                <a:lnTo>
                  <a:pt x="666310" y="11235"/>
                </a:lnTo>
                <a:lnTo>
                  <a:pt x="679094" y="26840"/>
                </a:lnTo>
                <a:lnTo>
                  <a:pt x="774208" y="206403"/>
                </a:lnTo>
                <a:lnTo>
                  <a:pt x="779936" y="225746"/>
                </a:lnTo>
                <a:lnTo>
                  <a:pt x="777874" y="245111"/>
                </a:lnTo>
                <a:lnTo>
                  <a:pt x="768701" y="262290"/>
                </a:lnTo>
                <a:lnTo>
                  <a:pt x="753096" y="275074"/>
                </a:lnTo>
                <a:lnTo>
                  <a:pt x="169513" y="584197"/>
                </a:lnTo>
                <a:lnTo>
                  <a:pt x="150170" y="589925"/>
                </a:lnTo>
                <a:lnTo>
                  <a:pt x="130805" y="587863"/>
                </a:lnTo>
                <a:lnTo>
                  <a:pt x="113626" y="578690"/>
                </a:lnTo>
                <a:lnTo>
                  <a:pt x="100842" y="563085"/>
                </a:lnTo>
                <a:lnTo>
                  <a:pt x="5728" y="3835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6361" y="2346361"/>
            <a:ext cx="336550" cy="336550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195219" y="0"/>
                </a:moveTo>
                <a:lnTo>
                  <a:pt x="150779" y="61898"/>
                </a:lnTo>
                <a:lnTo>
                  <a:pt x="88879" y="17458"/>
                </a:lnTo>
                <a:lnTo>
                  <a:pt x="0" y="141257"/>
                </a:lnTo>
                <a:lnTo>
                  <a:pt x="61898" y="185696"/>
                </a:lnTo>
                <a:lnTo>
                  <a:pt x="17458" y="247595"/>
                </a:lnTo>
                <a:lnTo>
                  <a:pt x="141257" y="336476"/>
                </a:lnTo>
                <a:lnTo>
                  <a:pt x="185696" y="274577"/>
                </a:lnTo>
                <a:lnTo>
                  <a:pt x="247595" y="319017"/>
                </a:lnTo>
                <a:lnTo>
                  <a:pt x="336476" y="195219"/>
                </a:lnTo>
                <a:lnTo>
                  <a:pt x="274577" y="150779"/>
                </a:lnTo>
                <a:lnTo>
                  <a:pt x="319017" y="88879"/>
                </a:lnTo>
                <a:lnTo>
                  <a:pt x="1952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6361" y="2346361"/>
            <a:ext cx="336550" cy="336550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17458" y="247596"/>
                </a:moveTo>
                <a:lnTo>
                  <a:pt x="61899" y="185697"/>
                </a:lnTo>
                <a:lnTo>
                  <a:pt x="0" y="141256"/>
                </a:lnTo>
                <a:lnTo>
                  <a:pt x="88880" y="17458"/>
                </a:lnTo>
                <a:lnTo>
                  <a:pt x="150779" y="61899"/>
                </a:lnTo>
                <a:lnTo>
                  <a:pt x="195220" y="0"/>
                </a:lnTo>
                <a:lnTo>
                  <a:pt x="319018" y="88880"/>
                </a:lnTo>
                <a:lnTo>
                  <a:pt x="274577" y="150779"/>
                </a:lnTo>
                <a:lnTo>
                  <a:pt x="336477" y="195220"/>
                </a:lnTo>
                <a:lnTo>
                  <a:pt x="247596" y="319018"/>
                </a:lnTo>
                <a:lnTo>
                  <a:pt x="185697" y="274577"/>
                </a:lnTo>
                <a:lnTo>
                  <a:pt x="141256" y="336477"/>
                </a:lnTo>
                <a:lnTo>
                  <a:pt x="17458" y="2475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3501" y="4797214"/>
            <a:ext cx="481965" cy="302260"/>
          </a:xfrm>
          <a:custGeom>
            <a:avLst/>
            <a:gdLst/>
            <a:ahLst/>
            <a:cxnLst/>
            <a:rect l="l" t="t" r="r" b="b"/>
            <a:pathLst>
              <a:path w="481964" h="302260">
                <a:moveTo>
                  <a:pt x="0" y="0"/>
                </a:moveTo>
                <a:lnTo>
                  <a:pt x="375540" y="302037"/>
                </a:lnTo>
                <a:lnTo>
                  <a:pt x="481655" y="1630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3501" y="4797214"/>
            <a:ext cx="481965" cy="302260"/>
          </a:xfrm>
          <a:custGeom>
            <a:avLst/>
            <a:gdLst/>
            <a:ahLst/>
            <a:cxnLst/>
            <a:rect l="l" t="t" r="r" b="b"/>
            <a:pathLst>
              <a:path w="481964" h="302260">
                <a:moveTo>
                  <a:pt x="375540" y="302038"/>
                </a:moveTo>
                <a:lnTo>
                  <a:pt x="0" y="0"/>
                </a:lnTo>
                <a:lnTo>
                  <a:pt x="481655" y="16306"/>
                </a:lnTo>
                <a:lnTo>
                  <a:pt x="375540" y="3020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0" y="35814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15532" y="0"/>
                </a:moveTo>
                <a:lnTo>
                  <a:pt x="89267" y="0"/>
                </a:lnTo>
                <a:lnTo>
                  <a:pt x="0" y="89267"/>
                </a:lnTo>
                <a:lnTo>
                  <a:pt x="0" y="291732"/>
                </a:lnTo>
                <a:lnTo>
                  <a:pt x="89267" y="381000"/>
                </a:lnTo>
                <a:lnTo>
                  <a:pt x="215532" y="381000"/>
                </a:lnTo>
                <a:lnTo>
                  <a:pt x="304800" y="291732"/>
                </a:lnTo>
                <a:lnTo>
                  <a:pt x="304800" y="89267"/>
                </a:lnTo>
                <a:lnTo>
                  <a:pt x="215532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0" y="35814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89266"/>
                </a:moveTo>
                <a:lnTo>
                  <a:pt x="89266" y="0"/>
                </a:lnTo>
                <a:lnTo>
                  <a:pt x="215533" y="0"/>
                </a:lnTo>
                <a:lnTo>
                  <a:pt x="304800" y="89266"/>
                </a:lnTo>
                <a:lnTo>
                  <a:pt x="304800" y="291733"/>
                </a:lnTo>
                <a:lnTo>
                  <a:pt x="215533" y="381000"/>
                </a:lnTo>
                <a:lnTo>
                  <a:pt x="89266" y="381000"/>
                </a:lnTo>
                <a:lnTo>
                  <a:pt x="0" y="291733"/>
                </a:lnTo>
                <a:lnTo>
                  <a:pt x="0" y="892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2588" y="2810127"/>
            <a:ext cx="612140" cy="570865"/>
          </a:xfrm>
          <a:custGeom>
            <a:avLst/>
            <a:gdLst/>
            <a:ahLst/>
            <a:cxnLst/>
            <a:rect l="l" t="t" r="r" b="b"/>
            <a:pathLst>
              <a:path w="612139" h="570864">
                <a:moveTo>
                  <a:pt x="413252" y="0"/>
                </a:moveTo>
                <a:lnTo>
                  <a:pt x="0" y="454578"/>
                </a:lnTo>
                <a:lnTo>
                  <a:pt x="99180" y="570288"/>
                </a:lnTo>
                <a:lnTo>
                  <a:pt x="611614" y="231421"/>
                </a:lnTo>
                <a:lnTo>
                  <a:pt x="413252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2588" y="2810127"/>
            <a:ext cx="612140" cy="570865"/>
          </a:xfrm>
          <a:custGeom>
            <a:avLst/>
            <a:gdLst/>
            <a:ahLst/>
            <a:cxnLst/>
            <a:rect l="l" t="t" r="r" b="b"/>
            <a:pathLst>
              <a:path w="612139" h="570864">
                <a:moveTo>
                  <a:pt x="413252" y="0"/>
                </a:moveTo>
                <a:lnTo>
                  <a:pt x="0" y="454577"/>
                </a:lnTo>
                <a:lnTo>
                  <a:pt x="99180" y="570288"/>
                </a:lnTo>
                <a:lnTo>
                  <a:pt x="611613" y="231421"/>
                </a:lnTo>
                <a:lnTo>
                  <a:pt x="41325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45339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762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9800" y="43434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0" y="43053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762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800" y="4267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76200" y="304800"/>
                </a:lnTo>
                <a:lnTo>
                  <a:pt x="76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9555" y="3296543"/>
            <a:ext cx="702310" cy="722630"/>
          </a:xfrm>
          <a:custGeom>
            <a:avLst/>
            <a:gdLst/>
            <a:ahLst/>
            <a:cxnLst/>
            <a:rect l="l" t="t" r="r" b="b"/>
            <a:pathLst>
              <a:path w="702310" h="722629">
                <a:moveTo>
                  <a:pt x="200529" y="0"/>
                </a:moveTo>
                <a:lnTo>
                  <a:pt x="164154" y="13737"/>
                </a:lnTo>
                <a:lnTo>
                  <a:pt x="16005" y="152810"/>
                </a:lnTo>
                <a:lnTo>
                  <a:pt x="0" y="188243"/>
                </a:lnTo>
                <a:lnTo>
                  <a:pt x="3114" y="207468"/>
                </a:lnTo>
                <a:lnTo>
                  <a:pt x="13737" y="224617"/>
                </a:lnTo>
                <a:lnTo>
                  <a:pt x="465726" y="706106"/>
                </a:lnTo>
                <a:lnTo>
                  <a:pt x="482170" y="717790"/>
                </a:lnTo>
                <a:lnTo>
                  <a:pt x="501160" y="722112"/>
                </a:lnTo>
                <a:lnTo>
                  <a:pt x="520385" y="718998"/>
                </a:lnTo>
                <a:lnTo>
                  <a:pt x="537534" y="708374"/>
                </a:lnTo>
                <a:lnTo>
                  <a:pt x="685684" y="569301"/>
                </a:lnTo>
                <a:lnTo>
                  <a:pt x="697368" y="552857"/>
                </a:lnTo>
                <a:lnTo>
                  <a:pt x="701689" y="533868"/>
                </a:lnTo>
                <a:lnTo>
                  <a:pt x="698575" y="514644"/>
                </a:lnTo>
                <a:lnTo>
                  <a:pt x="687952" y="497494"/>
                </a:lnTo>
                <a:lnTo>
                  <a:pt x="235963" y="16005"/>
                </a:lnTo>
                <a:lnTo>
                  <a:pt x="219518" y="4321"/>
                </a:lnTo>
                <a:lnTo>
                  <a:pt x="20052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9554" y="3296543"/>
            <a:ext cx="702310" cy="722630"/>
          </a:xfrm>
          <a:custGeom>
            <a:avLst/>
            <a:gdLst/>
            <a:ahLst/>
            <a:cxnLst/>
            <a:rect l="l" t="t" r="r" b="b"/>
            <a:pathLst>
              <a:path w="702310" h="722629">
                <a:moveTo>
                  <a:pt x="164155" y="13737"/>
                </a:moveTo>
                <a:lnTo>
                  <a:pt x="181305" y="3114"/>
                </a:lnTo>
                <a:lnTo>
                  <a:pt x="200529" y="0"/>
                </a:lnTo>
                <a:lnTo>
                  <a:pt x="219518" y="4321"/>
                </a:lnTo>
                <a:lnTo>
                  <a:pt x="235963" y="16006"/>
                </a:lnTo>
                <a:lnTo>
                  <a:pt x="687953" y="497494"/>
                </a:lnTo>
                <a:lnTo>
                  <a:pt x="698576" y="514643"/>
                </a:lnTo>
                <a:lnTo>
                  <a:pt x="701690" y="533868"/>
                </a:lnTo>
                <a:lnTo>
                  <a:pt x="697368" y="552857"/>
                </a:lnTo>
                <a:lnTo>
                  <a:pt x="685684" y="569302"/>
                </a:lnTo>
                <a:lnTo>
                  <a:pt x="537534" y="708375"/>
                </a:lnTo>
                <a:lnTo>
                  <a:pt x="520385" y="718998"/>
                </a:lnTo>
                <a:lnTo>
                  <a:pt x="501160" y="722112"/>
                </a:lnTo>
                <a:lnTo>
                  <a:pt x="482171" y="717790"/>
                </a:lnTo>
                <a:lnTo>
                  <a:pt x="465727" y="706105"/>
                </a:lnTo>
                <a:lnTo>
                  <a:pt x="13737" y="224617"/>
                </a:lnTo>
                <a:lnTo>
                  <a:pt x="3114" y="207468"/>
                </a:lnTo>
                <a:lnTo>
                  <a:pt x="0" y="188244"/>
                </a:lnTo>
                <a:lnTo>
                  <a:pt x="4321" y="169254"/>
                </a:lnTo>
                <a:lnTo>
                  <a:pt x="16006" y="152810"/>
                </a:lnTo>
                <a:lnTo>
                  <a:pt x="164155" y="137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378" y="4572551"/>
            <a:ext cx="837565" cy="1218565"/>
          </a:xfrm>
          <a:custGeom>
            <a:avLst/>
            <a:gdLst/>
            <a:ahLst/>
            <a:cxnLst/>
            <a:rect l="l" t="t" r="r" b="b"/>
            <a:pathLst>
              <a:path w="837564" h="1218564">
                <a:moveTo>
                  <a:pt x="444639" y="0"/>
                </a:moveTo>
                <a:lnTo>
                  <a:pt x="0" y="591230"/>
                </a:lnTo>
                <a:lnTo>
                  <a:pt x="392803" y="1218097"/>
                </a:lnTo>
                <a:lnTo>
                  <a:pt x="837443" y="626866"/>
                </a:lnTo>
                <a:lnTo>
                  <a:pt x="444639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378" y="4572551"/>
            <a:ext cx="837565" cy="1218565"/>
          </a:xfrm>
          <a:custGeom>
            <a:avLst/>
            <a:gdLst/>
            <a:ahLst/>
            <a:cxnLst/>
            <a:rect l="l" t="t" r="r" b="b"/>
            <a:pathLst>
              <a:path w="837564" h="1218564">
                <a:moveTo>
                  <a:pt x="0" y="591230"/>
                </a:moveTo>
                <a:lnTo>
                  <a:pt x="444639" y="0"/>
                </a:lnTo>
                <a:lnTo>
                  <a:pt x="837442" y="626867"/>
                </a:lnTo>
                <a:lnTo>
                  <a:pt x="392803" y="1218097"/>
                </a:lnTo>
                <a:lnTo>
                  <a:pt x="0" y="5912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1513" y="2736730"/>
            <a:ext cx="434975" cy="427355"/>
          </a:xfrm>
          <a:custGeom>
            <a:avLst/>
            <a:gdLst/>
            <a:ahLst/>
            <a:cxnLst/>
            <a:rect l="l" t="t" r="r" b="b"/>
            <a:pathLst>
              <a:path w="434975" h="427355">
                <a:moveTo>
                  <a:pt x="434658" y="0"/>
                </a:moveTo>
                <a:lnTo>
                  <a:pt x="0" y="208156"/>
                </a:lnTo>
                <a:lnTo>
                  <a:pt x="211825" y="427320"/>
                </a:lnTo>
                <a:lnTo>
                  <a:pt x="43465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1513" y="2736730"/>
            <a:ext cx="434975" cy="427355"/>
          </a:xfrm>
          <a:custGeom>
            <a:avLst/>
            <a:gdLst/>
            <a:ahLst/>
            <a:cxnLst/>
            <a:rect l="l" t="t" r="r" b="b"/>
            <a:pathLst>
              <a:path w="434975" h="427355">
                <a:moveTo>
                  <a:pt x="0" y="208156"/>
                </a:moveTo>
                <a:lnTo>
                  <a:pt x="434658" y="0"/>
                </a:lnTo>
                <a:lnTo>
                  <a:pt x="211825" y="427320"/>
                </a:lnTo>
                <a:lnTo>
                  <a:pt x="0" y="2081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2500" y="5405464"/>
            <a:ext cx="2896235" cy="339725"/>
          </a:xfrm>
          <a:custGeom>
            <a:avLst/>
            <a:gdLst/>
            <a:ahLst/>
            <a:cxnLst/>
            <a:rect l="l" t="t" r="r" b="b"/>
            <a:pathLst>
              <a:path w="2896234" h="339725">
                <a:moveTo>
                  <a:pt x="2819819" y="306295"/>
                </a:moveTo>
                <a:lnTo>
                  <a:pt x="2816329" y="339449"/>
                </a:lnTo>
                <a:lnTo>
                  <a:pt x="2896099" y="309535"/>
                </a:lnTo>
                <a:lnTo>
                  <a:pt x="2893105" y="307623"/>
                </a:lnTo>
                <a:lnTo>
                  <a:pt x="2832435" y="307623"/>
                </a:lnTo>
                <a:lnTo>
                  <a:pt x="2819819" y="306295"/>
                </a:lnTo>
                <a:close/>
              </a:path>
              <a:path w="2896234" h="339725">
                <a:moveTo>
                  <a:pt x="2820816" y="296822"/>
                </a:moveTo>
                <a:lnTo>
                  <a:pt x="2819819" y="306295"/>
                </a:lnTo>
                <a:lnTo>
                  <a:pt x="2832435" y="307623"/>
                </a:lnTo>
                <a:lnTo>
                  <a:pt x="2833432" y="298150"/>
                </a:lnTo>
                <a:lnTo>
                  <a:pt x="2820816" y="296822"/>
                </a:lnTo>
                <a:close/>
              </a:path>
              <a:path w="2896234" h="339725">
                <a:moveTo>
                  <a:pt x="2824306" y="263668"/>
                </a:moveTo>
                <a:lnTo>
                  <a:pt x="2820816" y="296822"/>
                </a:lnTo>
                <a:lnTo>
                  <a:pt x="2833432" y="298150"/>
                </a:lnTo>
                <a:lnTo>
                  <a:pt x="2832435" y="307623"/>
                </a:lnTo>
                <a:lnTo>
                  <a:pt x="2893105" y="307623"/>
                </a:lnTo>
                <a:lnTo>
                  <a:pt x="2824306" y="263668"/>
                </a:lnTo>
                <a:close/>
              </a:path>
              <a:path w="2896234" h="339725">
                <a:moveTo>
                  <a:pt x="996" y="0"/>
                </a:moveTo>
                <a:lnTo>
                  <a:pt x="0" y="9471"/>
                </a:lnTo>
                <a:lnTo>
                  <a:pt x="2819819" y="306295"/>
                </a:lnTo>
                <a:lnTo>
                  <a:pt x="2820816" y="296822"/>
                </a:lnTo>
                <a:lnTo>
                  <a:pt x="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1493" y="4864751"/>
            <a:ext cx="1602105" cy="550545"/>
          </a:xfrm>
          <a:custGeom>
            <a:avLst/>
            <a:gdLst/>
            <a:ahLst/>
            <a:cxnLst/>
            <a:rect l="l" t="t" r="r" b="b"/>
            <a:pathLst>
              <a:path w="1602104" h="550545">
                <a:moveTo>
                  <a:pt x="1527910" y="31626"/>
                </a:moveTo>
                <a:lnTo>
                  <a:pt x="0" y="540929"/>
                </a:lnTo>
                <a:lnTo>
                  <a:pt x="3012" y="549965"/>
                </a:lnTo>
                <a:lnTo>
                  <a:pt x="1530922" y="40663"/>
                </a:lnTo>
                <a:lnTo>
                  <a:pt x="1527910" y="31626"/>
                </a:lnTo>
                <a:close/>
              </a:path>
              <a:path w="1602104" h="550545">
                <a:moveTo>
                  <a:pt x="1586144" y="27609"/>
                </a:moveTo>
                <a:lnTo>
                  <a:pt x="1539960" y="27609"/>
                </a:lnTo>
                <a:lnTo>
                  <a:pt x="1542971" y="36647"/>
                </a:lnTo>
                <a:lnTo>
                  <a:pt x="1530922" y="40663"/>
                </a:lnTo>
                <a:lnTo>
                  <a:pt x="1541465" y="72289"/>
                </a:lnTo>
                <a:lnTo>
                  <a:pt x="1586144" y="27609"/>
                </a:lnTo>
                <a:close/>
              </a:path>
              <a:path w="1602104" h="550545">
                <a:moveTo>
                  <a:pt x="1539960" y="27609"/>
                </a:moveTo>
                <a:lnTo>
                  <a:pt x="1527910" y="31626"/>
                </a:lnTo>
                <a:lnTo>
                  <a:pt x="1530922" y="40663"/>
                </a:lnTo>
                <a:lnTo>
                  <a:pt x="1542971" y="36647"/>
                </a:lnTo>
                <a:lnTo>
                  <a:pt x="1539960" y="27609"/>
                </a:lnTo>
                <a:close/>
              </a:path>
              <a:path w="1602104" h="550545">
                <a:moveTo>
                  <a:pt x="1517368" y="0"/>
                </a:moveTo>
                <a:lnTo>
                  <a:pt x="1527910" y="31626"/>
                </a:lnTo>
                <a:lnTo>
                  <a:pt x="1539960" y="27609"/>
                </a:lnTo>
                <a:lnTo>
                  <a:pt x="1586144" y="27609"/>
                </a:lnTo>
                <a:lnTo>
                  <a:pt x="1601706" y="12048"/>
                </a:lnTo>
                <a:lnTo>
                  <a:pt x="1517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48290" y="2895600"/>
            <a:ext cx="412115" cy="2515870"/>
          </a:xfrm>
          <a:custGeom>
            <a:avLst/>
            <a:gdLst/>
            <a:ahLst/>
            <a:cxnLst/>
            <a:rect l="l" t="t" r="r" b="b"/>
            <a:pathLst>
              <a:path w="412114" h="2515870">
                <a:moveTo>
                  <a:pt x="369584" y="74626"/>
                </a:moveTo>
                <a:lnTo>
                  <a:pt x="0" y="2513886"/>
                </a:lnTo>
                <a:lnTo>
                  <a:pt x="9418" y="2515313"/>
                </a:lnTo>
                <a:lnTo>
                  <a:pt x="379003" y="76053"/>
                </a:lnTo>
                <a:lnTo>
                  <a:pt x="369584" y="74626"/>
                </a:lnTo>
                <a:close/>
              </a:path>
              <a:path w="412114" h="2515870">
                <a:moveTo>
                  <a:pt x="405815" y="62067"/>
                </a:moveTo>
                <a:lnTo>
                  <a:pt x="371487" y="62067"/>
                </a:lnTo>
                <a:lnTo>
                  <a:pt x="380906" y="63494"/>
                </a:lnTo>
                <a:lnTo>
                  <a:pt x="379003" y="76053"/>
                </a:lnTo>
                <a:lnTo>
                  <a:pt x="411963" y="81047"/>
                </a:lnTo>
                <a:lnTo>
                  <a:pt x="405815" y="62067"/>
                </a:lnTo>
                <a:close/>
              </a:path>
              <a:path w="412114" h="2515870">
                <a:moveTo>
                  <a:pt x="371487" y="62067"/>
                </a:moveTo>
                <a:lnTo>
                  <a:pt x="369584" y="74626"/>
                </a:lnTo>
                <a:lnTo>
                  <a:pt x="379003" y="76053"/>
                </a:lnTo>
                <a:lnTo>
                  <a:pt x="380906" y="63494"/>
                </a:lnTo>
                <a:lnTo>
                  <a:pt x="371487" y="62067"/>
                </a:lnTo>
                <a:close/>
              </a:path>
              <a:path w="412114" h="2515870">
                <a:moveTo>
                  <a:pt x="385709" y="0"/>
                </a:moveTo>
                <a:lnTo>
                  <a:pt x="336623" y="69632"/>
                </a:lnTo>
                <a:lnTo>
                  <a:pt x="369584" y="74626"/>
                </a:lnTo>
                <a:lnTo>
                  <a:pt x="371487" y="62067"/>
                </a:lnTo>
                <a:lnTo>
                  <a:pt x="405815" y="62067"/>
                </a:lnTo>
                <a:lnTo>
                  <a:pt x="38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96037" y="38814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8437" y="39576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7037" y="26622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3237" y="28146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57837" y="44910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0237" y="46434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20037" y="43386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0037" y="41100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20037" y="26622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3837" y="25098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35814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41910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77000" y="24384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3800" y="38862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22860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2988" y="2676569"/>
            <a:ext cx="2369820" cy="1666875"/>
          </a:xfrm>
          <a:custGeom>
            <a:avLst/>
            <a:gdLst/>
            <a:ahLst/>
            <a:cxnLst/>
            <a:rect l="l" t="t" r="r" b="b"/>
            <a:pathLst>
              <a:path w="2369820" h="1666875">
                <a:moveTo>
                  <a:pt x="2291706" y="1581051"/>
                </a:moveTo>
                <a:lnTo>
                  <a:pt x="2259675" y="1601680"/>
                </a:lnTo>
                <a:lnTo>
                  <a:pt x="2369611" y="1666830"/>
                </a:lnTo>
                <a:lnTo>
                  <a:pt x="2362009" y="1597066"/>
                </a:lnTo>
                <a:lnTo>
                  <a:pt x="2302021" y="1597066"/>
                </a:lnTo>
                <a:lnTo>
                  <a:pt x="2291706" y="1581051"/>
                </a:lnTo>
                <a:close/>
              </a:path>
              <a:path w="2369820" h="1666875">
                <a:moveTo>
                  <a:pt x="2323737" y="1560420"/>
                </a:moveTo>
                <a:lnTo>
                  <a:pt x="2291706" y="1581051"/>
                </a:lnTo>
                <a:lnTo>
                  <a:pt x="2302021" y="1597066"/>
                </a:lnTo>
                <a:lnTo>
                  <a:pt x="2334052" y="1576437"/>
                </a:lnTo>
                <a:lnTo>
                  <a:pt x="2323737" y="1560420"/>
                </a:lnTo>
                <a:close/>
              </a:path>
              <a:path w="2369820" h="1666875">
                <a:moveTo>
                  <a:pt x="2355768" y="1539791"/>
                </a:moveTo>
                <a:lnTo>
                  <a:pt x="2323737" y="1560420"/>
                </a:lnTo>
                <a:lnTo>
                  <a:pt x="2334052" y="1576437"/>
                </a:lnTo>
                <a:lnTo>
                  <a:pt x="2302021" y="1597066"/>
                </a:lnTo>
                <a:lnTo>
                  <a:pt x="2362009" y="1597066"/>
                </a:lnTo>
                <a:lnTo>
                  <a:pt x="2355768" y="1539791"/>
                </a:lnTo>
                <a:close/>
              </a:path>
              <a:path w="2369820" h="1666875">
                <a:moveTo>
                  <a:pt x="968753" y="38086"/>
                </a:moveTo>
                <a:lnTo>
                  <a:pt x="715037" y="38086"/>
                </a:lnTo>
                <a:lnTo>
                  <a:pt x="750115" y="38602"/>
                </a:lnTo>
                <a:lnTo>
                  <a:pt x="785232" y="40624"/>
                </a:lnTo>
                <a:lnTo>
                  <a:pt x="855619" y="49458"/>
                </a:lnTo>
                <a:lnTo>
                  <a:pt x="926280" y="65151"/>
                </a:lnTo>
                <a:lnTo>
                  <a:pt x="997309" y="88284"/>
                </a:lnTo>
                <a:lnTo>
                  <a:pt x="1032990" y="102828"/>
                </a:lnTo>
                <a:lnTo>
                  <a:pt x="1068796" y="119458"/>
                </a:lnTo>
                <a:lnTo>
                  <a:pt x="1104738" y="138254"/>
                </a:lnTo>
                <a:lnTo>
                  <a:pt x="1140824" y="159292"/>
                </a:lnTo>
                <a:lnTo>
                  <a:pt x="1177069" y="182632"/>
                </a:lnTo>
                <a:lnTo>
                  <a:pt x="1213496" y="208250"/>
                </a:lnTo>
                <a:lnTo>
                  <a:pt x="1250100" y="236082"/>
                </a:lnTo>
                <a:lnTo>
                  <a:pt x="1286871" y="266057"/>
                </a:lnTo>
                <a:lnTo>
                  <a:pt x="1323797" y="298103"/>
                </a:lnTo>
                <a:lnTo>
                  <a:pt x="1360867" y="332149"/>
                </a:lnTo>
                <a:lnTo>
                  <a:pt x="1398073" y="368122"/>
                </a:lnTo>
                <a:lnTo>
                  <a:pt x="1435403" y="405946"/>
                </a:lnTo>
                <a:lnTo>
                  <a:pt x="1472852" y="445550"/>
                </a:lnTo>
                <a:lnTo>
                  <a:pt x="1510411" y="486859"/>
                </a:lnTo>
                <a:lnTo>
                  <a:pt x="1548072" y="529798"/>
                </a:lnTo>
                <a:lnTo>
                  <a:pt x="1585831" y="574294"/>
                </a:lnTo>
                <a:lnTo>
                  <a:pt x="1623681" y="620271"/>
                </a:lnTo>
                <a:lnTo>
                  <a:pt x="1661614" y="667658"/>
                </a:lnTo>
                <a:lnTo>
                  <a:pt x="1699628" y="716377"/>
                </a:lnTo>
                <a:lnTo>
                  <a:pt x="1737715" y="766358"/>
                </a:lnTo>
                <a:lnTo>
                  <a:pt x="1775872" y="817524"/>
                </a:lnTo>
                <a:lnTo>
                  <a:pt x="1814094" y="869802"/>
                </a:lnTo>
                <a:lnTo>
                  <a:pt x="1890754" y="977458"/>
                </a:lnTo>
                <a:lnTo>
                  <a:pt x="1967569" y="1088604"/>
                </a:lnTo>
                <a:lnTo>
                  <a:pt x="2044553" y="1202723"/>
                </a:lnTo>
                <a:lnTo>
                  <a:pt x="2121681" y="1319223"/>
                </a:lnTo>
                <a:lnTo>
                  <a:pt x="2198916" y="1437520"/>
                </a:lnTo>
                <a:lnTo>
                  <a:pt x="2291706" y="1581051"/>
                </a:lnTo>
                <a:lnTo>
                  <a:pt x="2323737" y="1560420"/>
                </a:lnTo>
                <a:lnTo>
                  <a:pt x="2230818" y="1416691"/>
                </a:lnTo>
                <a:lnTo>
                  <a:pt x="2153450" y="1298191"/>
                </a:lnTo>
                <a:lnTo>
                  <a:pt x="2076138" y="1181414"/>
                </a:lnTo>
                <a:lnTo>
                  <a:pt x="1998911" y="1066942"/>
                </a:lnTo>
                <a:lnTo>
                  <a:pt x="1921790" y="955357"/>
                </a:lnTo>
                <a:lnTo>
                  <a:pt x="1844850" y="847314"/>
                </a:lnTo>
                <a:lnTo>
                  <a:pt x="1806414" y="794746"/>
                </a:lnTo>
                <a:lnTo>
                  <a:pt x="1768019" y="743264"/>
                </a:lnTo>
                <a:lnTo>
                  <a:pt x="1729666" y="692939"/>
                </a:lnTo>
                <a:lnTo>
                  <a:pt x="1691358" y="643846"/>
                </a:lnTo>
                <a:lnTo>
                  <a:pt x="1653095" y="596056"/>
                </a:lnTo>
                <a:lnTo>
                  <a:pt x="1614881" y="549640"/>
                </a:lnTo>
                <a:lnTo>
                  <a:pt x="1576715" y="504673"/>
                </a:lnTo>
                <a:lnTo>
                  <a:pt x="1538598" y="461225"/>
                </a:lnTo>
                <a:lnTo>
                  <a:pt x="1500532" y="419371"/>
                </a:lnTo>
                <a:lnTo>
                  <a:pt x="1462518" y="379181"/>
                </a:lnTo>
                <a:lnTo>
                  <a:pt x="1424552" y="340728"/>
                </a:lnTo>
                <a:lnTo>
                  <a:pt x="1386635" y="304084"/>
                </a:lnTo>
                <a:lnTo>
                  <a:pt x="1348764" y="269325"/>
                </a:lnTo>
                <a:lnTo>
                  <a:pt x="1310938" y="236520"/>
                </a:lnTo>
                <a:lnTo>
                  <a:pt x="1273152" y="205746"/>
                </a:lnTo>
                <a:lnTo>
                  <a:pt x="1235402" y="177078"/>
                </a:lnTo>
                <a:lnTo>
                  <a:pt x="1197683" y="150591"/>
                </a:lnTo>
                <a:lnTo>
                  <a:pt x="1159997" y="126368"/>
                </a:lnTo>
                <a:lnTo>
                  <a:pt x="1122376" y="104482"/>
                </a:lnTo>
                <a:lnTo>
                  <a:pt x="1084826" y="84895"/>
                </a:lnTo>
                <a:lnTo>
                  <a:pt x="1047349" y="67538"/>
                </a:lnTo>
                <a:lnTo>
                  <a:pt x="1009950" y="52343"/>
                </a:lnTo>
                <a:lnTo>
                  <a:pt x="972632" y="39240"/>
                </a:lnTo>
                <a:lnTo>
                  <a:pt x="968753" y="38086"/>
                </a:lnTo>
                <a:close/>
              </a:path>
              <a:path w="2369820" h="1666875">
                <a:moveTo>
                  <a:pt x="714024" y="0"/>
                </a:moveTo>
                <a:lnTo>
                  <a:pt x="641076" y="3389"/>
                </a:lnTo>
                <a:lnTo>
                  <a:pt x="568556" y="12134"/>
                </a:lnTo>
                <a:lnTo>
                  <a:pt x="496200" y="25669"/>
                </a:lnTo>
                <a:lnTo>
                  <a:pt x="424500" y="43263"/>
                </a:lnTo>
                <a:lnTo>
                  <a:pt x="353134" y="64361"/>
                </a:lnTo>
                <a:lnTo>
                  <a:pt x="282064" y="88360"/>
                </a:lnTo>
                <a:lnTo>
                  <a:pt x="211251" y="114663"/>
                </a:lnTo>
                <a:lnTo>
                  <a:pt x="140658" y="142678"/>
                </a:lnTo>
                <a:lnTo>
                  <a:pt x="0" y="201481"/>
                </a:lnTo>
                <a:lnTo>
                  <a:pt x="14823" y="236579"/>
                </a:lnTo>
                <a:lnTo>
                  <a:pt x="155227" y="177882"/>
                </a:lnTo>
                <a:lnTo>
                  <a:pt x="225304" y="150077"/>
                </a:lnTo>
                <a:lnTo>
                  <a:pt x="295328" y="124076"/>
                </a:lnTo>
                <a:lnTo>
                  <a:pt x="365320" y="100460"/>
                </a:lnTo>
                <a:lnTo>
                  <a:pt x="435295" y="79802"/>
                </a:lnTo>
                <a:lnTo>
                  <a:pt x="505269" y="62673"/>
                </a:lnTo>
                <a:lnTo>
                  <a:pt x="574979" y="49688"/>
                </a:lnTo>
                <a:lnTo>
                  <a:pt x="644970" y="41290"/>
                </a:lnTo>
                <a:lnTo>
                  <a:pt x="715037" y="38086"/>
                </a:lnTo>
                <a:lnTo>
                  <a:pt x="968753" y="38086"/>
                </a:lnTo>
                <a:lnTo>
                  <a:pt x="935398" y="28158"/>
                </a:lnTo>
                <a:lnTo>
                  <a:pt x="898253" y="19025"/>
                </a:lnTo>
                <a:lnTo>
                  <a:pt x="824251" y="6314"/>
                </a:lnTo>
                <a:lnTo>
                  <a:pt x="750660" y="506"/>
                </a:lnTo>
                <a:lnTo>
                  <a:pt x="714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5896" y="4876800"/>
            <a:ext cx="4209415" cy="1245870"/>
          </a:xfrm>
          <a:custGeom>
            <a:avLst/>
            <a:gdLst/>
            <a:ahLst/>
            <a:cxnLst/>
            <a:rect l="l" t="t" r="r" b="b"/>
            <a:pathLst>
              <a:path w="4209415" h="1245870">
                <a:moveTo>
                  <a:pt x="36207" y="298870"/>
                </a:moveTo>
                <a:lnTo>
                  <a:pt x="0" y="310729"/>
                </a:lnTo>
                <a:lnTo>
                  <a:pt x="43533" y="443632"/>
                </a:lnTo>
                <a:lnTo>
                  <a:pt x="66682" y="509625"/>
                </a:lnTo>
                <a:lnTo>
                  <a:pt x="91376" y="574688"/>
                </a:lnTo>
                <a:lnTo>
                  <a:pt x="118156" y="638567"/>
                </a:lnTo>
                <a:lnTo>
                  <a:pt x="147543" y="700920"/>
                </a:lnTo>
                <a:lnTo>
                  <a:pt x="180061" y="761408"/>
                </a:lnTo>
                <a:lnTo>
                  <a:pt x="216236" y="819681"/>
                </a:lnTo>
                <a:lnTo>
                  <a:pt x="256595" y="875377"/>
                </a:lnTo>
                <a:lnTo>
                  <a:pt x="301920" y="928426"/>
                </a:lnTo>
                <a:lnTo>
                  <a:pt x="352242" y="977836"/>
                </a:lnTo>
                <a:lnTo>
                  <a:pt x="408258" y="1023507"/>
                </a:lnTo>
                <a:lnTo>
                  <a:pt x="470437" y="1065050"/>
                </a:lnTo>
                <a:lnTo>
                  <a:pt x="503979" y="1084155"/>
                </a:lnTo>
                <a:lnTo>
                  <a:pt x="539228" y="1102089"/>
                </a:lnTo>
                <a:lnTo>
                  <a:pt x="576242" y="1118807"/>
                </a:lnTo>
                <a:lnTo>
                  <a:pt x="615155" y="1134294"/>
                </a:lnTo>
                <a:lnTo>
                  <a:pt x="655784" y="1148426"/>
                </a:lnTo>
                <a:lnTo>
                  <a:pt x="698426" y="1161245"/>
                </a:lnTo>
                <a:lnTo>
                  <a:pt x="743605" y="1172939"/>
                </a:lnTo>
                <a:lnTo>
                  <a:pt x="791764" y="1183754"/>
                </a:lnTo>
                <a:lnTo>
                  <a:pt x="842764" y="1193701"/>
                </a:lnTo>
                <a:lnTo>
                  <a:pt x="896435" y="1202785"/>
                </a:lnTo>
                <a:lnTo>
                  <a:pt x="952609" y="1211003"/>
                </a:lnTo>
                <a:lnTo>
                  <a:pt x="1011111" y="1218353"/>
                </a:lnTo>
                <a:lnTo>
                  <a:pt x="1071768" y="1224832"/>
                </a:lnTo>
                <a:lnTo>
                  <a:pt x="1134404" y="1230435"/>
                </a:lnTo>
                <a:lnTo>
                  <a:pt x="1198843" y="1235156"/>
                </a:lnTo>
                <a:lnTo>
                  <a:pt x="1264906" y="1238989"/>
                </a:lnTo>
                <a:lnTo>
                  <a:pt x="1332415" y="1241930"/>
                </a:lnTo>
                <a:lnTo>
                  <a:pt x="1401194" y="1243971"/>
                </a:lnTo>
                <a:lnTo>
                  <a:pt x="1541715" y="1245327"/>
                </a:lnTo>
                <a:lnTo>
                  <a:pt x="1685287" y="1243009"/>
                </a:lnTo>
                <a:lnTo>
                  <a:pt x="1830341" y="1236958"/>
                </a:lnTo>
                <a:lnTo>
                  <a:pt x="1975441" y="1227118"/>
                </a:lnTo>
                <a:lnTo>
                  <a:pt x="2119149" y="1213430"/>
                </a:lnTo>
                <a:lnTo>
                  <a:pt x="2168802" y="1207229"/>
                </a:lnTo>
                <a:lnTo>
                  <a:pt x="1542082" y="1207229"/>
                </a:lnTo>
                <a:lnTo>
                  <a:pt x="1402323" y="1205888"/>
                </a:lnTo>
                <a:lnTo>
                  <a:pt x="1334072" y="1203866"/>
                </a:lnTo>
                <a:lnTo>
                  <a:pt x="1267112" y="1200953"/>
                </a:lnTo>
                <a:lnTo>
                  <a:pt x="1201625" y="1197157"/>
                </a:lnTo>
                <a:lnTo>
                  <a:pt x="1137796" y="1192486"/>
                </a:lnTo>
                <a:lnTo>
                  <a:pt x="1075813" y="1186947"/>
                </a:lnTo>
                <a:lnTo>
                  <a:pt x="1015859" y="1180550"/>
                </a:lnTo>
                <a:lnTo>
                  <a:pt x="958121" y="1173304"/>
                </a:lnTo>
                <a:lnTo>
                  <a:pt x="902789" y="1165218"/>
                </a:lnTo>
                <a:lnTo>
                  <a:pt x="850052" y="1156305"/>
                </a:lnTo>
                <a:lnTo>
                  <a:pt x="800105" y="1146577"/>
                </a:lnTo>
                <a:lnTo>
                  <a:pt x="753140" y="1136051"/>
                </a:lnTo>
                <a:lnTo>
                  <a:pt x="709381" y="1124754"/>
                </a:lnTo>
                <a:lnTo>
                  <a:pt x="668285" y="1112435"/>
                </a:lnTo>
                <a:lnTo>
                  <a:pt x="629151" y="1098861"/>
                </a:lnTo>
                <a:lnTo>
                  <a:pt x="591907" y="1084076"/>
                </a:lnTo>
                <a:lnTo>
                  <a:pt x="556486" y="1068122"/>
                </a:lnTo>
                <a:lnTo>
                  <a:pt x="490829" y="1032867"/>
                </a:lnTo>
                <a:lnTo>
                  <a:pt x="431620" y="993410"/>
                </a:lnTo>
                <a:lnTo>
                  <a:pt x="378305" y="950045"/>
                </a:lnTo>
                <a:lnTo>
                  <a:pt x="330343" y="903052"/>
                </a:lnTo>
                <a:lnTo>
                  <a:pt x="287431" y="853000"/>
                </a:lnTo>
                <a:lnTo>
                  <a:pt x="248596" y="799568"/>
                </a:lnTo>
                <a:lnTo>
                  <a:pt x="213612" y="743355"/>
                </a:lnTo>
                <a:lnTo>
                  <a:pt x="182003" y="684668"/>
                </a:lnTo>
                <a:lnTo>
                  <a:pt x="153291" y="623830"/>
                </a:lnTo>
                <a:lnTo>
                  <a:pt x="126996" y="561167"/>
                </a:lnTo>
                <a:lnTo>
                  <a:pt x="102633" y="497010"/>
                </a:lnTo>
                <a:lnTo>
                  <a:pt x="79739" y="431773"/>
                </a:lnTo>
                <a:lnTo>
                  <a:pt x="36207" y="298870"/>
                </a:lnTo>
                <a:close/>
              </a:path>
              <a:path w="4209415" h="1245870">
                <a:moveTo>
                  <a:pt x="4115142" y="67813"/>
                </a:moveTo>
                <a:lnTo>
                  <a:pt x="4033465" y="150296"/>
                </a:lnTo>
                <a:lnTo>
                  <a:pt x="3951944" y="231156"/>
                </a:lnTo>
                <a:lnTo>
                  <a:pt x="3869805" y="310880"/>
                </a:lnTo>
                <a:lnTo>
                  <a:pt x="3786828" y="389108"/>
                </a:lnTo>
                <a:lnTo>
                  <a:pt x="3702795" y="465480"/>
                </a:lnTo>
                <a:lnTo>
                  <a:pt x="3617485" y="539634"/>
                </a:lnTo>
                <a:lnTo>
                  <a:pt x="3530681" y="611214"/>
                </a:lnTo>
                <a:lnTo>
                  <a:pt x="3442162" y="679858"/>
                </a:lnTo>
                <a:lnTo>
                  <a:pt x="3351710" y="745215"/>
                </a:lnTo>
                <a:lnTo>
                  <a:pt x="3259104" y="806928"/>
                </a:lnTo>
                <a:lnTo>
                  <a:pt x="3163925" y="864754"/>
                </a:lnTo>
                <a:lnTo>
                  <a:pt x="3115463" y="892002"/>
                </a:lnTo>
                <a:lnTo>
                  <a:pt x="3066324" y="918119"/>
                </a:lnTo>
                <a:lnTo>
                  <a:pt x="3016479" y="943061"/>
                </a:lnTo>
                <a:lnTo>
                  <a:pt x="2965900" y="966783"/>
                </a:lnTo>
                <a:lnTo>
                  <a:pt x="2914557" y="989242"/>
                </a:lnTo>
                <a:lnTo>
                  <a:pt x="2862422" y="1010395"/>
                </a:lnTo>
                <a:lnTo>
                  <a:pt x="2809467" y="1030197"/>
                </a:lnTo>
                <a:lnTo>
                  <a:pt x="2755668" y="1048602"/>
                </a:lnTo>
                <a:lnTo>
                  <a:pt x="2700173" y="1065792"/>
                </a:lnTo>
                <a:lnTo>
                  <a:pt x="2642285" y="1081973"/>
                </a:lnTo>
                <a:lnTo>
                  <a:pt x="2582191" y="1097148"/>
                </a:lnTo>
                <a:lnTo>
                  <a:pt x="2520081" y="1111318"/>
                </a:lnTo>
                <a:lnTo>
                  <a:pt x="2456136" y="1124489"/>
                </a:lnTo>
                <a:lnTo>
                  <a:pt x="2390546" y="1136664"/>
                </a:lnTo>
                <a:lnTo>
                  <a:pt x="2323492" y="1147848"/>
                </a:lnTo>
                <a:lnTo>
                  <a:pt x="2255306" y="1158029"/>
                </a:lnTo>
                <a:lnTo>
                  <a:pt x="2115535" y="1175502"/>
                </a:lnTo>
                <a:lnTo>
                  <a:pt x="1972862" y="1189105"/>
                </a:lnTo>
                <a:lnTo>
                  <a:pt x="1828751" y="1198892"/>
                </a:lnTo>
                <a:lnTo>
                  <a:pt x="1684670" y="1204914"/>
                </a:lnTo>
                <a:lnTo>
                  <a:pt x="1542082" y="1207229"/>
                </a:lnTo>
                <a:lnTo>
                  <a:pt x="2168802" y="1207229"/>
                </a:lnTo>
                <a:lnTo>
                  <a:pt x="2260031" y="1195835"/>
                </a:lnTo>
                <a:lnTo>
                  <a:pt x="2329116" y="1185531"/>
                </a:lnTo>
                <a:lnTo>
                  <a:pt x="2396813" y="1174245"/>
                </a:lnTo>
                <a:lnTo>
                  <a:pt x="2463088" y="1161949"/>
                </a:lnTo>
                <a:lnTo>
                  <a:pt x="2527764" y="1148635"/>
                </a:lnTo>
                <a:lnTo>
                  <a:pt x="2590773" y="1134266"/>
                </a:lnTo>
                <a:lnTo>
                  <a:pt x="2651610" y="1118914"/>
                </a:lnTo>
                <a:lnTo>
                  <a:pt x="2710426" y="1102486"/>
                </a:lnTo>
                <a:lnTo>
                  <a:pt x="2766937" y="1084997"/>
                </a:lnTo>
                <a:lnTo>
                  <a:pt x="2821793" y="1066247"/>
                </a:lnTo>
                <a:lnTo>
                  <a:pt x="2875762" y="1046083"/>
                </a:lnTo>
                <a:lnTo>
                  <a:pt x="2928876" y="1024549"/>
                </a:lnTo>
                <a:lnTo>
                  <a:pt x="2981164" y="1001691"/>
                </a:lnTo>
                <a:lnTo>
                  <a:pt x="3032654" y="977557"/>
                </a:lnTo>
                <a:lnTo>
                  <a:pt x="3083370" y="952193"/>
                </a:lnTo>
                <a:lnTo>
                  <a:pt x="3133341" y="925647"/>
                </a:lnTo>
                <a:lnTo>
                  <a:pt x="3182594" y="897965"/>
                </a:lnTo>
                <a:lnTo>
                  <a:pt x="3278883" y="839491"/>
                </a:lnTo>
                <a:lnTo>
                  <a:pt x="3372832" y="776923"/>
                </a:lnTo>
                <a:lnTo>
                  <a:pt x="3464472" y="710744"/>
                </a:lnTo>
                <a:lnTo>
                  <a:pt x="3554026" y="641323"/>
                </a:lnTo>
                <a:lnTo>
                  <a:pt x="3641722" y="569032"/>
                </a:lnTo>
                <a:lnTo>
                  <a:pt x="3727789" y="494237"/>
                </a:lnTo>
                <a:lnTo>
                  <a:pt x="3812452" y="417305"/>
                </a:lnTo>
                <a:lnTo>
                  <a:pt x="3895939" y="338604"/>
                </a:lnTo>
                <a:lnTo>
                  <a:pt x="3978479" y="258497"/>
                </a:lnTo>
                <a:lnTo>
                  <a:pt x="4060296" y="177347"/>
                </a:lnTo>
                <a:lnTo>
                  <a:pt x="4142215" y="94621"/>
                </a:lnTo>
                <a:lnTo>
                  <a:pt x="4115142" y="67813"/>
                </a:lnTo>
                <a:close/>
              </a:path>
              <a:path w="4209415" h="1245870">
                <a:moveTo>
                  <a:pt x="4191306" y="54277"/>
                </a:moveTo>
                <a:lnTo>
                  <a:pt x="4128546" y="54277"/>
                </a:lnTo>
                <a:lnTo>
                  <a:pt x="4155619" y="81085"/>
                </a:lnTo>
                <a:lnTo>
                  <a:pt x="4142215" y="94621"/>
                </a:lnTo>
                <a:lnTo>
                  <a:pt x="4169288" y="121429"/>
                </a:lnTo>
                <a:lnTo>
                  <a:pt x="4191306" y="54277"/>
                </a:lnTo>
                <a:close/>
              </a:path>
              <a:path w="4209415" h="1245870">
                <a:moveTo>
                  <a:pt x="4128546" y="54277"/>
                </a:moveTo>
                <a:lnTo>
                  <a:pt x="4115142" y="67813"/>
                </a:lnTo>
                <a:lnTo>
                  <a:pt x="4142215" y="94621"/>
                </a:lnTo>
                <a:lnTo>
                  <a:pt x="4155619" y="81085"/>
                </a:lnTo>
                <a:lnTo>
                  <a:pt x="4128546" y="54277"/>
                </a:lnTo>
                <a:close/>
              </a:path>
              <a:path w="4209415" h="1245870">
                <a:moveTo>
                  <a:pt x="4209103" y="0"/>
                </a:moveTo>
                <a:lnTo>
                  <a:pt x="4088070" y="41005"/>
                </a:lnTo>
                <a:lnTo>
                  <a:pt x="4115142" y="67813"/>
                </a:lnTo>
                <a:lnTo>
                  <a:pt x="4128546" y="54277"/>
                </a:lnTo>
                <a:lnTo>
                  <a:pt x="4191306" y="54277"/>
                </a:lnTo>
                <a:lnTo>
                  <a:pt x="4209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0266" y="2107966"/>
            <a:ext cx="3965575" cy="488950"/>
          </a:xfrm>
          <a:custGeom>
            <a:avLst/>
            <a:gdLst/>
            <a:ahLst/>
            <a:cxnLst/>
            <a:rect l="l" t="t" r="r" b="b"/>
            <a:pathLst>
              <a:path w="3965575" h="488950">
                <a:moveTo>
                  <a:pt x="3853116" y="453945"/>
                </a:moveTo>
                <a:lnTo>
                  <a:pt x="3837680" y="488778"/>
                </a:lnTo>
                <a:lnTo>
                  <a:pt x="3965333" y="482833"/>
                </a:lnTo>
                <a:lnTo>
                  <a:pt x="3947859" y="461662"/>
                </a:lnTo>
                <a:lnTo>
                  <a:pt x="3870532" y="461662"/>
                </a:lnTo>
                <a:lnTo>
                  <a:pt x="3853116" y="453945"/>
                </a:lnTo>
                <a:close/>
              </a:path>
              <a:path w="3965575" h="488950">
                <a:moveTo>
                  <a:pt x="3868550" y="419112"/>
                </a:moveTo>
                <a:lnTo>
                  <a:pt x="3853116" y="453945"/>
                </a:lnTo>
                <a:lnTo>
                  <a:pt x="3870532" y="461662"/>
                </a:lnTo>
                <a:lnTo>
                  <a:pt x="3885967" y="426829"/>
                </a:lnTo>
                <a:lnTo>
                  <a:pt x="3868550" y="419112"/>
                </a:lnTo>
                <a:close/>
              </a:path>
              <a:path w="3965575" h="488950">
                <a:moveTo>
                  <a:pt x="3883986" y="384277"/>
                </a:moveTo>
                <a:lnTo>
                  <a:pt x="3868550" y="419112"/>
                </a:lnTo>
                <a:lnTo>
                  <a:pt x="3885967" y="426829"/>
                </a:lnTo>
                <a:lnTo>
                  <a:pt x="3870532" y="461662"/>
                </a:lnTo>
                <a:lnTo>
                  <a:pt x="3947859" y="461662"/>
                </a:lnTo>
                <a:lnTo>
                  <a:pt x="3883986" y="384277"/>
                </a:lnTo>
                <a:close/>
              </a:path>
              <a:path w="3965575" h="488950">
                <a:moveTo>
                  <a:pt x="2671519" y="38096"/>
                </a:moveTo>
                <a:lnTo>
                  <a:pt x="2109224" y="38096"/>
                </a:lnTo>
                <a:lnTo>
                  <a:pt x="2238916" y="39505"/>
                </a:lnTo>
                <a:lnTo>
                  <a:pt x="2364351" y="44667"/>
                </a:lnTo>
                <a:lnTo>
                  <a:pt x="2485349" y="53741"/>
                </a:lnTo>
                <a:lnTo>
                  <a:pt x="2602149" y="66559"/>
                </a:lnTo>
                <a:lnTo>
                  <a:pt x="2715050" y="82871"/>
                </a:lnTo>
                <a:lnTo>
                  <a:pt x="2824337" y="102429"/>
                </a:lnTo>
                <a:lnTo>
                  <a:pt x="2930297" y="124981"/>
                </a:lnTo>
                <a:lnTo>
                  <a:pt x="3033215" y="150285"/>
                </a:lnTo>
                <a:lnTo>
                  <a:pt x="3133378" y="178088"/>
                </a:lnTo>
                <a:lnTo>
                  <a:pt x="3231070" y="208147"/>
                </a:lnTo>
                <a:lnTo>
                  <a:pt x="3326574" y="240215"/>
                </a:lnTo>
                <a:lnTo>
                  <a:pt x="3420176" y="274046"/>
                </a:lnTo>
                <a:lnTo>
                  <a:pt x="3512155" y="309394"/>
                </a:lnTo>
                <a:lnTo>
                  <a:pt x="3602796" y="346012"/>
                </a:lnTo>
                <a:lnTo>
                  <a:pt x="3781277" y="422111"/>
                </a:lnTo>
                <a:lnTo>
                  <a:pt x="3853116" y="453945"/>
                </a:lnTo>
                <a:lnTo>
                  <a:pt x="3868550" y="419112"/>
                </a:lnTo>
                <a:lnTo>
                  <a:pt x="3796220" y="387062"/>
                </a:lnTo>
                <a:lnTo>
                  <a:pt x="3617066" y="310686"/>
                </a:lnTo>
                <a:lnTo>
                  <a:pt x="3525822" y="273829"/>
                </a:lnTo>
                <a:lnTo>
                  <a:pt x="3433124" y="238215"/>
                </a:lnTo>
                <a:lnTo>
                  <a:pt x="3338700" y="204096"/>
                </a:lnTo>
                <a:lnTo>
                  <a:pt x="3242271" y="171731"/>
                </a:lnTo>
                <a:lnTo>
                  <a:pt x="3143566" y="141376"/>
                </a:lnTo>
                <a:lnTo>
                  <a:pt x="3042309" y="113285"/>
                </a:lnTo>
                <a:lnTo>
                  <a:pt x="2938226" y="87716"/>
                </a:lnTo>
                <a:lnTo>
                  <a:pt x="2831045" y="64923"/>
                </a:lnTo>
                <a:lnTo>
                  <a:pt x="2720494" y="45162"/>
                </a:lnTo>
                <a:lnTo>
                  <a:pt x="2671519" y="38096"/>
                </a:lnTo>
                <a:close/>
              </a:path>
              <a:path w="3965575" h="488950">
                <a:moveTo>
                  <a:pt x="2108626" y="0"/>
                </a:moveTo>
                <a:lnTo>
                  <a:pt x="1974080" y="2119"/>
                </a:lnTo>
                <a:lnTo>
                  <a:pt x="1835961" y="7510"/>
                </a:lnTo>
                <a:lnTo>
                  <a:pt x="1694543" y="15919"/>
                </a:lnTo>
                <a:lnTo>
                  <a:pt x="1550098" y="27091"/>
                </a:lnTo>
                <a:lnTo>
                  <a:pt x="1402904" y="40777"/>
                </a:lnTo>
                <a:lnTo>
                  <a:pt x="1253234" y="56722"/>
                </a:lnTo>
                <a:lnTo>
                  <a:pt x="1101365" y="74673"/>
                </a:lnTo>
                <a:lnTo>
                  <a:pt x="792137" y="115592"/>
                </a:lnTo>
                <a:lnTo>
                  <a:pt x="0" y="235411"/>
                </a:lnTo>
                <a:lnTo>
                  <a:pt x="5867" y="273056"/>
                </a:lnTo>
                <a:lnTo>
                  <a:pt x="797539" y="153308"/>
                </a:lnTo>
                <a:lnTo>
                  <a:pt x="1106208" y="112464"/>
                </a:lnTo>
                <a:lnTo>
                  <a:pt x="1257707" y="94557"/>
                </a:lnTo>
                <a:lnTo>
                  <a:pt x="1406940" y="78662"/>
                </a:lnTo>
                <a:lnTo>
                  <a:pt x="1553625" y="65029"/>
                </a:lnTo>
                <a:lnTo>
                  <a:pt x="1697480" y="53905"/>
                </a:lnTo>
                <a:lnTo>
                  <a:pt x="1838222" y="45543"/>
                </a:lnTo>
                <a:lnTo>
                  <a:pt x="1975565" y="40190"/>
                </a:lnTo>
                <a:lnTo>
                  <a:pt x="2109224" y="38096"/>
                </a:lnTo>
                <a:lnTo>
                  <a:pt x="2671519" y="38096"/>
                </a:lnTo>
                <a:lnTo>
                  <a:pt x="2606302" y="28686"/>
                </a:lnTo>
                <a:lnTo>
                  <a:pt x="2488195" y="15748"/>
                </a:lnTo>
                <a:lnTo>
                  <a:pt x="2365916" y="6600"/>
                </a:lnTo>
                <a:lnTo>
                  <a:pt x="2239328" y="1408"/>
                </a:lnTo>
                <a:lnTo>
                  <a:pt x="2108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4939" y="5088635"/>
            <a:ext cx="1475105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e.g.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Graphs,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Sequences,  3D</a:t>
            </a:r>
            <a:r>
              <a:rPr sz="20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structures,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23363" y="2028632"/>
            <a:ext cx="807085" cy="1509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5"/>
              </a:spcBef>
            </a:pPr>
            <a:r>
              <a:rPr sz="3550" spc="25" dirty="0">
                <a:latin typeface="Times New Roman" panose="02020603050405020304"/>
                <a:cs typeface="Times New Roman" panose="02020603050405020304"/>
              </a:rPr>
              <a:t>Ø</a:t>
            </a: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50" spc="25" dirty="0">
                <a:latin typeface="Times New Roman" panose="02020603050405020304"/>
                <a:cs typeface="Times New Roman" panose="02020603050405020304"/>
              </a:rPr>
              <a:t>Ø</a:t>
            </a:r>
            <a:endParaRPr sz="3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76528" y="5706921"/>
            <a:ext cx="1191260" cy="9169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499110">
              <a:lnSpc>
                <a:spcPct val="100000"/>
              </a:lnSpc>
              <a:spcBef>
                <a:spcPts val="1125"/>
              </a:spcBef>
            </a:pPr>
            <a:r>
              <a:rPr sz="3550" spc="25" dirty="0">
                <a:latin typeface="Times New Roman" panose="02020603050405020304"/>
                <a:cs typeface="Times New Roman" panose="02020603050405020304"/>
              </a:rPr>
              <a:t>Ø</a:t>
            </a: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日期占位符 5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C3748A7-ED31-413C-8E52-A3D22F94A7C5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0" name="页脚占位符 5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61" name="object 2"/>
          <p:cNvSpPr txBox="1">
            <a:spLocks/>
          </p:cNvSpPr>
          <p:nvPr/>
        </p:nvSpPr>
        <p:spPr>
          <a:xfrm>
            <a:off x="228600" y="312874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rgbClr val="7030A0"/>
                </a:solidFill>
                <a:latin typeface="+mj-lt"/>
                <a:ea typeface="Yu Mincho" panose="02020400000000000000" pitchFamily="18" charset="-128"/>
              </a:rPr>
              <a:t>STRUCTURAL INPUT : </a:t>
            </a: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Kernel Methods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[ COMPLEXITY OF X 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33311"/>
            <a:ext cx="7550784" cy="1286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4000" b="0" spc="27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DEEP </a:t>
            </a:r>
            <a:r>
              <a:rPr sz="4000" b="0" spc="18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LEARNING </a:t>
            </a:r>
            <a:r>
              <a:rPr sz="4000" b="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/ </a:t>
            </a:r>
            <a:r>
              <a:rPr sz="4000" b="0" spc="21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FEATURE </a:t>
            </a:r>
            <a:r>
              <a:rPr sz="4000" b="0" spc="18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LEARNING</a:t>
            </a:r>
            <a:r>
              <a:rPr sz="4000" b="0" spc="-36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:</a:t>
            </a:r>
            <a:endParaRPr sz="4000" dirty="0">
              <a:latin typeface="+mj-lt"/>
              <a:cs typeface="Times New Roman" panose="02020603050405020304"/>
            </a:endParaRPr>
          </a:p>
          <a:p>
            <a:pPr marL="12700">
              <a:lnSpc>
                <a:spcPts val="3310"/>
              </a:lnSpc>
            </a:pPr>
            <a:endParaRPr sz="4000" dirty="0">
              <a:latin typeface="+mj-lt"/>
              <a:cs typeface="Georgia" panose="020405020504050203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429" y="1590103"/>
            <a:ext cx="7506641" cy="1567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2200" y="3124201"/>
            <a:ext cx="5943600" cy="1662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2200" spc="-5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 Engineering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spcBef>
                <a:spcPts val="55"/>
              </a:spcBef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Most critical for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accuracy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97510" indent="-307340">
              <a:lnSpc>
                <a:spcPct val="100000"/>
              </a:lnSpc>
              <a:buFont typeface="Wingdings" panose="05000000000000000000"/>
              <a:buChar char=""/>
              <a:tabLst>
                <a:tab pos="39814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Account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2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the computation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testing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12115" indent="-321310">
              <a:lnSpc>
                <a:spcPct val="100000"/>
              </a:lnSpc>
              <a:buFont typeface="Wingdings" panose="05000000000000000000"/>
              <a:buChar char=""/>
              <a:tabLst>
                <a:tab pos="4121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Most time-consuming </a:t>
            </a:r>
            <a:r>
              <a:rPr sz="2000" dirty="0">
                <a:latin typeface="Arial" panose="020B0604020202020204"/>
                <a:cs typeface="Arial" panose="020B0604020202020204"/>
              </a:rPr>
              <a:t>in development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cycle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12115" indent="-321310">
              <a:lnSpc>
                <a:spcPct val="100000"/>
              </a:lnSpc>
              <a:buFont typeface="Wingdings" panose="05000000000000000000"/>
              <a:buChar char=""/>
              <a:tabLst>
                <a:tab pos="41211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Often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hand-craft </a:t>
            </a:r>
            <a:r>
              <a:rPr sz="200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task </a:t>
            </a:r>
            <a:r>
              <a:rPr sz="2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dependent </a:t>
            </a:r>
            <a:r>
              <a:rPr sz="200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practice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48006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00100" y="0"/>
                </a:moveTo>
                <a:lnTo>
                  <a:pt x="266700" y="0"/>
                </a:lnTo>
                <a:lnTo>
                  <a:pt x="266700" y="127001"/>
                </a:lnTo>
                <a:lnTo>
                  <a:pt x="0" y="127001"/>
                </a:lnTo>
                <a:lnTo>
                  <a:pt x="533400" y="304800"/>
                </a:lnTo>
                <a:lnTo>
                  <a:pt x="1066800" y="127001"/>
                </a:lnTo>
                <a:lnTo>
                  <a:pt x="800100" y="127001"/>
                </a:lnTo>
                <a:lnTo>
                  <a:pt x="8001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48006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127001"/>
                </a:moveTo>
                <a:lnTo>
                  <a:pt x="266700" y="127001"/>
                </a:lnTo>
                <a:lnTo>
                  <a:pt x="266700" y="0"/>
                </a:lnTo>
                <a:lnTo>
                  <a:pt x="800100" y="0"/>
                </a:lnTo>
                <a:lnTo>
                  <a:pt x="800100" y="127001"/>
                </a:lnTo>
                <a:lnTo>
                  <a:pt x="1066800" y="127001"/>
                </a:lnTo>
                <a:lnTo>
                  <a:pt x="533400" y="304800"/>
                </a:lnTo>
                <a:lnTo>
                  <a:pt x="0" y="1270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5105401"/>
            <a:ext cx="5715000" cy="16109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2200" spc="-5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Learning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spcBef>
                <a:spcPts val="55"/>
              </a:spcBef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Easily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adaptable to </a:t>
            </a:r>
            <a:r>
              <a:rPr sz="2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2000" dirty="0">
                <a:latin typeface="Arial" panose="020B0604020202020204"/>
                <a:cs typeface="Arial" panose="020B0604020202020204"/>
              </a:rPr>
              <a:t>similar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tasks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Layerwise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representation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Layer-by-layer </a:t>
            </a:r>
            <a:r>
              <a:rPr sz="2000" dirty="0">
                <a:latin typeface="Arial" panose="020B0604020202020204"/>
                <a:cs typeface="Arial" panose="020B0604020202020204"/>
              </a:rPr>
              <a:t>unsupervised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training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  <a:sym typeface="+mn-ea"/>
              </a:rPr>
              <a:t>Layer-by-layer 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supervised</a:t>
            </a:r>
            <a:r>
              <a:rPr sz="2000" spc="-2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  <a:sym typeface="+mn-ea"/>
              </a:rPr>
              <a:t>training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4F9C0C-FC2E-4177-97B7-9ED5BF0D5537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39" y="2697987"/>
            <a:ext cx="16021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b="0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Why </a:t>
            </a:r>
            <a:r>
              <a:rPr sz="28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  </a:t>
            </a:r>
            <a:r>
              <a:rPr sz="2800" b="0" spc="-7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0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b="0" spc="-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0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5067" y="64795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34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9335" y="0"/>
            <a:ext cx="607466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6" y="277368"/>
            <a:ext cx="4264152" cy="1776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438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438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980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980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269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5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269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5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219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219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7288CC-E51A-4750-9F40-CBA4E23F5BFD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39" y="86860"/>
            <a:ext cx="75215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sz="4000" spc="-30" dirty="0">
                <a:solidFill>
                  <a:srgbClr val="000000"/>
                </a:solidFill>
                <a:latin typeface="+mj-lt"/>
              </a:rPr>
              <a:t>Reinforcement </a:t>
            </a:r>
            <a:r>
              <a:rPr sz="4000" spc="-5" dirty="0">
                <a:solidFill>
                  <a:srgbClr val="000000"/>
                </a:solidFill>
                <a:latin typeface="+mj-lt"/>
              </a:rPr>
              <a:t>Learning</a:t>
            </a:r>
            <a:r>
              <a:rPr sz="4000" spc="35" dirty="0">
                <a:solidFill>
                  <a:srgbClr val="000000"/>
                </a:solidFill>
                <a:latin typeface="+mj-lt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+mj-lt"/>
              </a:rPr>
              <a:t>(RL)</a:t>
            </a:r>
            <a:endParaRPr sz="4000" dirty="0">
              <a:latin typeface="+mj-lt"/>
            </a:endParaRPr>
          </a:p>
          <a:p>
            <a:pPr marL="12700">
              <a:lnSpc>
                <a:spcPts val="5040"/>
              </a:lnSpc>
            </a:pPr>
            <a:r>
              <a:rPr sz="40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[ </a:t>
            </a:r>
            <a:r>
              <a:rPr sz="4000" b="0" spc="40" dirty="0">
                <a:solidFill>
                  <a:srgbClr val="000000"/>
                </a:solidFill>
                <a:latin typeface="+mj-lt"/>
                <a:cs typeface="Georgia" panose="02040502050405020303"/>
              </a:rPr>
              <a:t>COMPLEXITY </a:t>
            </a:r>
            <a:r>
              <a:rPr sz="4000" b="0" spc="1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OF </a:t>
            </a:r>
            <a:r>
              <a:rPr sz="4000" b="0" spc="-2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(X,Y)</a:t>
            </a:r>
            <a:r>
              <a:rPr sz="4000" b="0" spc="-270" dirty="0">
                <a:solidFill>
                  <a:srgbClr val="000000"/>
                </a:solidFill>
                <a:latin typeface="+mj-lt"/>
                <a:cs typeface="Georgia" panose="02040502050405020303"/>
              </a:rPr>
              <a:t> </a:t>
            </a:r>
            <a:r>
              <a:rPr sz="40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]</a:t>
            </a:r>
            <a:endParaRPr sz="4000" dirty="0">
              <a:latin typeface="+mj-lt"/>
              <a:cs typeface="Georgia" panose="0204050205040502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0228"/>
            <a:ext cx="4956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What’s Reinforcement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Learning?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9872" y="2492895"/>
            <a:ext cx="1872614" cy="432434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Environment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9872" y="3647156"/>
            <a:ext cx="1872614" cy="432434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Agent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3808" y="3239978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5" h="537210">
                <a:moveTo>
                  <a:pt x="0" y="0"/>
                </a:moveTo>
                <a:lnTo>
                  <a:pt x="0" y="108013"/>
                </a:lnTo>
                <a:lnTo>
                  <a:pt x="3247" y="155527"/>
                </a:lnTo>
                <a:lnTo>
                  <a:pt x="12762" y="201537"/>
                </a:lnTo>
                <a:lnTo>
                  <a:pt x="28202" y="245648"/>
                </a:lnTo>
                <a:lnTo>
                  <a:pt x="49226" y="287466"/>
                </a:lnTo>
                <a:lnTo>
                  <a:pt x="75492" y="326595"/>
                </a:lnTo>
                <a:lnTo>
                  <a:pt x="106658" y="362639"/>
                </a:lnTo>
                <a:lnTo>
                  <a:pt x="142383" y="395204"/>
                </a:lnTo>
                <a:lnTo>
                  <a:pt x="182325" y="423894"/>
                </a:lnTo>
                <a:lnTo>
                  <a:pt x="226142" y="448314"/>
                </a:lnTo>
                <a:lnTo>
                  <a:pt x="273493" y="468069"/>
                </a:lnTo>
                <a:lnTo>
                  <a:pt x="324036" y="482765"/>
                </a:lnTo>
                <a:lnTo>
                  <a:pt x="324036" y="536771"/>
                </a:lnTo>
                <a:lnTo>
                  <a:pt x="432047" y="441050"/>
                </a:lnTo>
                <a:lnTo>
                  <a:pt x="324036" y="320748"/>
                </a:lnTo>
                <a:lnTo>
                  <a:pt x="324035" y="374752"/>
                </a:lnTo>
                <a:lnTo>
                  <a:pt x="273492" y="360057"/>
                </a:lnTo>
                <a:lnTo>
                  <a:pt x="226142" y="340302"/>
                </a:lnTo>
                <a:lnTo>
                  <a:pt x="182325" y="315881"/>
                </a:lnTo>
                <a:lnTo>
                  <a:pt x="142383" y="287191"/>
                </a:lnTo>
                <a:lnTo>
                  <a:pt x="106658" y="254626"/>
                </a:lnTo>
                <a:lnTo>
                  <a:pt x="75492" y="218582"/>
                </a:lnTo>
                <a:lnTo>
                  <a:pt x="49226" y="179453"/>
                </a:lnTo>
                <a:lnTo>
                  <a:pt x="28202" y="137635"/>
                </a:lnTo>
                <a:lnTo>
                  <a:pt x="12762" y="93524"/>
                </a:lnTo>
                <a:lnTo>
                  <a:pt x="3247" y="47513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882" y="2852936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5" h="441325">
                <a:moveTo>
                  <a:pt x="431973" y="0"/>
                </a:moveTo>
                <a:lnTo>
                  <a:pt x="386696" y="2130"/>
                </a:lnTo>
                <a:lnTo>
                  <a:pt x="322200" y="12662"/>
                </a:lnTo>
                <a:lnTo>
                  <a:pt x="275184" y="26291"/>
                </a:lnTo>
                <a:lnTo>
                  <a:pt x="230915" y="44343"/>
                </a:lnTo>
                <a:lnTo>
                  <a:pt x="189670" y="66491"/>
                </a:lnTo>
                <a:lnTo>
                  <a:pt x="151723" y="92406"/>
                </a:lnTo>
                <a:lnTo>
                  <a:pt x="117351" y="121761"/>
                </a:lnTo>
                <a:lnTo>
                  <a:pt x="86829" y="154227"/>
                </a:lnTo>
                <a:lnTo>
                  <a:pt x="60434" y="189476"/>
                </a:lnTo>
                <a:lnTo>
                  <a:pt x="38440" y="227180"/>
                </a:lnTo>
                <a:lnTo>
                  <a:pt x="21124" y="267012"/>
                </a:lnTo>
                <a:lnTo>
                  <a:pt x="8761" y="308642"/>
                </a:lnTo>
                <a:lnTo>
                  <a:pt x="1628" y="351744"/>
                </a:lnTo>
                <a:lnTo>
                  <a:pt x="0" y="395988"/>
                </a:lnTo>
                <a:lnTo>
                  <a:pt x="4152" y="441048"/>
                </a:lnTo>
                <a:lnTo>
                  <a:pt x="13736" y="397881"/>
                </a:lnTo>
                <a:lnTo>
                  <a:pt x="28405" y="356708"/>
                </a:lnTo>
                <a:lnTo>
                  <a:pt x="47832" y="317781"/>
                </a:lnTo>
                <a:lnTo>
                  <a:pt x="71691" y="281355"/>
                </a:lnTo>
                <a:lnTo>
                  <a:pt x="99655" y="247685"/>
                </a:lnTo>
                <a:lnTo>
                  <a:pt x="131397" y="217024"/>
                </a:lnTo>
                <a:lnTo>
                  <a:pt x="166592" y="189627"/>
                </a:lnTo>
                <a:lnTo>
                  <a:pt x="204912" y="165748"/>
                </a:lnTo>
                <a:lnTo>
                  <a:pt x="246032" y="145640"/>
                </a:lnTo>
                <a:lnTo>
                  <a:pt x="289624" y="129558"/>
                </a:lnTo>
                <a:lnTo>
                  <a:pt x="335363" y="117757"/>
                </a:lnTo>
                <a:lnTo>
                  <a:pt x="382921" y="110489"/>
                </a:lnTo>
                <a:lnTo>
                  <a:pt x="431973" y="108010"/>
                </a:lnTo>
                <a:lnTo>
                  <a:pt x="431973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3808" y="2852935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5" h="923925">
                <a:moveTo>
                  <a:pt x="0" y="387042"/>
                </a:moveTo>
                <a:lnTo>
                  <a:pt x="3247" y="434556"/>
                </a:lnTo>
                <a:lnTo>
                  <a:pt x="12762" y="480566"/>
                </a:lnTo>
                <a:lnTo>
                  <a:pt x="28202" y="524678"/>
                </a:lnTo>
                <a:lnTo>
                  <a:pt x="49226" y="566496"/>
                </a:lnTo>
                <a:lnTo>
                  <a:pt x="75492" y="605624"/>
                </a:lnTo>
                <a:lnTo>
                  <a:pt x="106658" y="641669"/>
                </a:lnTo>
                <a:lnTo>
                  <a:pt x="142383" y="674233"/>
                </a:lnTo>
                <a:lnTo>
                  <a:pt x="182325" y="702924"/>
                </a:lnTo>
                <a:lnTo>
                  <a:pt x="226142" y="727344"/>
                </a:lnTo>
                <a:lnTo>
                  <a:pt x="273493" y="747100"/>
                </a:lnTo>
                <a:lnTo>
                  <a:pt x="324036" y="761795"/>
                </a:lnTo>
                <a:lnTo>
                  <a:pt x="324036" y="707790"/>
                </a:lnTo>
                <a:lnTo>
                  <a:pt x="432048" y="828092"/>
                </a:lnTo>
                <a:lnTo>
                  <a:pt x="324036" y="923814"/>
                </a:lnTo>
                <a:lnTo>
                  <a:pt x="324036" y="869807"/>
                </a:lnTo>
                <a:lnTo>
                  <a:pt x="273493" y="855112"/>
                </a:lnTo>
                <a:lnTo>
                  <a:pt x="226143" y="835357"/>
                </a:lnTo>
                <a:lnTo>
                  <a:pt x="182325" y="810936"/>
                </a:lnTo>
                <a:lnTo>
                  <a:pt x="142383" y="782246"/>
                </a:lnTo>
                <a:lnTo>
                  <a:pt x="106658" y="749681"/>
                </a:lnTo>
                <a:lnTo>
                  <a:pt x="75492" y="713637"/>
                </a:lnTo>
                <a:lnTo>
                  <a:pt x="49226" y="674508"/>
                </a:lnTo>
                <a:lnTo>
                  <a:pt x="28202" y="632691"/>
                </a:lnTo>
                <a:lnTo>
                  <a:pt x="12762" y="588579"/>
                </a:lnTo>
                <a:lnTo>
                  <a:pt x="3247" y="542569"/>
                </a:lnTo>
                <a:lnTo>
                  <a:pt x="0" y="495055"/>
                </a:lnTo>
                <a:lnTo>
                  <a:pt x="0" y="387042"/>
                </a:lnTo>
                <a:lnTo>
                  <a:pt x="2906" y="341905"/>
                </a:lnTo>
                <a:lnTo>
                  <a:pt x="11410" y="298297"/>
                </a:lnTo>
                <a:lnTo>
                  <a:pt x="25187" y="256509"/>
                </a:lnTo>
                <a:lnTo>
                  <a:pt x="43913" y="216831"/>
                </a:lnTo>
                <a:lnTo>
                  <a:pt x="67264" y="179553"/>
                </a:lnTo>
                <a:lnTo>
                  <a:pt x="94916" y="144967"/>
                </a:lnTo>
                <a:lnTo>
                  <a:pt x="126543" y="113362"/>
                </a:lnTo>
                <a:lnTo>
                  <a:pt x="161824" y="85028"/>
                </a:lnTo>
                <a:lnTo>
                  <a:pt x="200432" y="60257"/>
                </a:lnTo>
                <a:lnTo>
                  <a:pt x="242044" y="39339"/>
                </a:lnTo>
                <a:lnTo>
                  <a:pt x="286336" y="22564"/>
                </a:lnTo>
                <a:lnTo>
                  <a:pt x="332983" y="10222"/>
                </a:lnTo>
                <a:lnTo>
                  <a:pt x="381662" y="2603"/>
                </a:lnTo>
                <a:lnTo>
                  <a:pt x="432048" y="0"/>
                </a:lnTo>
                <a:lnTo>
                  <a:pt x="432048" y="108012"/>
                </a:lnTo>
                <a:lnTo>
                  <a:pt x="382996" y="110491"/>
                </a:lnTo>
                <a:lnTo>
                  <a:pt x="335437" y="117758"/>
                </a:lnTo>
                <a:lnTo>
                  <a:pt x="289699" y="129560"/>
                </a:lnTo>
                <a:lnTo>
                  <a:pt x="246106" y="145641"/>
                </a:lnTo>
                <a:lnTo>
                  <a:pt x="204987" y="165749"/>
                </a:lnTo>
                <a:lnTo>
                  <a:pt x="166666" y="189629"/>
                </a:lnTo>
                <a:lnTo>
                  <a:pt x="131472" y="217026"/>
                </a:lnTo>
                <a:lnTo>
                  <a:pt x="99729" y="247687"/>
                </a:lnTo>
                <a:lnTo>
                  <a:pt x="71766" y="281357"/>
                </a:lnTo>
                <a:lnTo>
                  <a:pt x="47907" y="317782"/>
                </a:lnTo>
                <a:lnTo>
                  <a:pt x="28480" y="356709"/>
                </a:lnTo>
                <a:lnTo>
                  <a:pt x="13811" y="397882"/>
                </a:lnTo>
                <a:lnTo>
                  <a:pt x="4226" y="441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370" y="3157220"/>
            <a:ext cx="211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{Observation,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Reward}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6965" y="3157220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ion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73093" y="2865226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5" h="537210">
                <a:moveTo>
                  <a:pt x="108010" y="0"/>
                </a:moveTo>
                <a:lnTo>
                  <a:pt x="0" y="95721"/>
                </a:lnTo>
                <a:lnTo>
                  <a:pt x="108010" y="216023"/>
                </a:lnTo>
                <a:lnTo>
                  <a:pt x="108012" y="162017"/>
                </a:lnTo>
                <a:lnTo>
                  <a:pt x="158554" y="176713"/>
                </a:lnTo>
                <a:lnTo>
                  <a:pt x="205905" y="196468"/>
                </a:lnTo>
                <a:lnTo>
                  <a:pt x="249722" y="220889"/>
                </a:lnTo>
                <a:lnTo>
                  <a:pt x="289664" y="249579"/>
                </a:lnTo>
                <a:lnTo>
                  <a:pt x="325389" y="282144"/>
                </a:lnTo>
                <a:lnTo>
                  <a:pt x="356555" y="318188"/>
                </a:lnTo>
                <a:lnTo>
                  <a:pt x="382821" y="357317"/>
                </a:lnTo>
                <a:lnTo>
                  <a:pt x="403845" y="399135"/>
                </a:lnTo>
                <a:lnTo>
                  <a:pt x="419285" y="443246"/>
                </a:lnTo>
                <a:lnTo>
                  <a:pt x="428800" y="489256"/>
                </a:lnTo>
                <a:lnTo>
                  <a:pt x="432047" y="536770"/>
                </a:lnTo>
                <a:lnTo>
                  <a:pt x="432047" y="428758"/>
                </a:lnTo>
                <a:lnTo>
                  <a:pt x="428800" y="381244"/>
                </a:lnTo>
                <a:lnTo>
                  <a:pt x="419285" y="335234"/>
                </a:lnTo>
                <a:lnTo>
                  <a:pt x="403845" y="291122"/>
                </a:lnTo>
                <a:lnTo>
                  <a:pt x="382821" y="249304"/>
                </a:lnTo>
                <a:lnTo>
                  <a:pt x="356555" y="210176"/>
                </a:lnTo>
                <a:lnTo>
                  <a:pt x="325389" y="174131"/>
                </a:lnTo>
                <a:lnTo>
                  <a:pt x="289664" y="141566"/>
                </a:lnTo>
                <a:lnTo>
                  <a:pt x="249722" y="112876"/>
                </a:lnTo>
                <a:lnTo>
                  <a:pt x="205904" y="88456"/>
                </a:lnTo>
                <a:lnTo>
                  <a:pt x="158553" y="68700"/>
                </a:lnTo>
                <a:lnTo>
                  <a:pt x="108010" y="54005"/>
                </a:lnTo>
                <a:lnTo>
                  <a:pt x="10801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093" y="3347990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5" h="441325">
                <a:moveTo>
                  <a:pt x="427821" y="0"/>
                </a:moveTo>
                <a:lnTo>
                  <a:pt x="418236" y="43166"/>
                </a:lnTo>
                <a:lnTo>
                  <a:pt x="403567" y="84340"/>
                </a:lnTo>
                <a:lnTo>
                  <a:pt x="384140" y="123266"/>
                </a:lnTo>
                <a:lnTo>
                  <a:pt x="360281" y="159692"/>
                </a:lnTo>
                <a:lnTo>
                  <a:pt x="332317" y="193362"/>
                </a:lnTo>
                <a:lnTo>
                  <a:pt x="300575" y="224023"/>
                </a:lnTo>
                <a:lnTo>
                  <a:pt x="265380" y="251420"/>
                </a:lnTo>
                <a:lnTo>
                  <a:pt x="227060" y="275299"/>
                </a:lnTo>
                <a:lnTo>
                  <a:pt x="185940" y="295407"/>
                </a:lnTo>
                <a:lnTo>
                  <a:pt x="142348" y="311489"/>
                </a:lnTo>
                <a:lnTo>
                  <a:pt x="96609" y="323290"/>
                </a:lnTo>
                <a:lnTo>
                  <a:pt x="49051" y="330558"/>
                </a:lnTo>
                <a:lnTo>
                  <a:pt x="0" y="333037"/>
                </a:lnTo>
                <a:lnTo>
                  <a:pt x="0" y="441049"/>
                </a:lnTo>
                <a:lnTo>
                  <a:pt x="45276" y="438917"/>
                </a:lnTo>
                <a:lnTo>
                  <a:pt x="109773" y="428385"/>
                </a:lnTo>
                <a:lnTo>
                  <a:pt x="156789" y="414757"/>
                </a:lnTo>
                <a:lnTo>
                  <a:pt x="201057" y="396705"/>
                </a:lnTo>
                <a:lnTo>
                  <a:pt x="242303" y="374557"/>
                </a:lnTo>
                <a:lnTo>
                  <a:pt x="280250" y="348642"/>
                </a:lnTo>
                <a:lnTo>
                  <a:pt x="314622" y="319287"/>
                </a:lnTo>
                <a:lnTo>
                  <a:pt x="345144" y="286821"/>
                </a:lnTo>
                <a:lnTo>
                  <a:pt x="371539" y="251572"/>
                </a:lnTo>
                <a:lnTo>
                  <a:pt x="393533" y="213867"/>
                </a:lnTo>
                <a:lnTo>
                  <a:pt x="410849" y="174035"/>
                </a:lnTo>
                <a:lnTo>
                  <a:pt x="423211" y="132405"/>
                </a:lnTo>
                <a:lnTo>
                  <a:pt x="430345" y="89303"/>
                </a:lnTo>
                <a:lnTo>
                  <a:pt x="431973" y="45059"/>
                </a:lnTo>
                <a:lnTo>
                  <a:pt x="42782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3092" y="2865225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5" h="923925">
                <a:moveTo>
                  <a:pt x="432048" y="536771"/>
                </a:moveTo>
                <a:lnTo>
                  <a:pt x="428800" y="489257"/>
                </a:lnTo>
                <a:lnTo>
                  <a:pt x="419285" y="443247"/>
                </a:lnTo>
                <a:lnTo>
                  <a:pt x="403845" y="399135"/>
                </a:lnTo>
                <a:lnTo>
                  <a:pt x="382821" y="357317"/>
                </a:lnTo>
                <a:lnTo>
                  <a:pt x="356555" y="318189"/>
                </a:lnTo>
                <a:lnTo>
                  <a:pt x="325389" y="282144"/>
                </a:lnTo>
                <a:lnTo>
                  <a:pt x="289664" y="249580"/>
                </a:lnTo>
                <a:lnTo>
                  <a:pt x="249722" y="220889"/>
                </a:lnTo>
                <a:lnTo>
                  <a:pt x="205905" y="196469"/>
                </a:lnTo>
                <a:lnTo>
                  <a:pt x="158554" y="176713"/>
                </a:lnTo>
                <a:lnTo>
                  <a:pt x="108011" y="162018"/>
                </a:lnTo>
                <a:lnTo>
                  <a:pt x="108011" y="216023"/>
                </a:lnTo>
                <a:lnTo>
                  <a:pt x="0" y="95721"/>
                </a:lnTo>
                <a:lnTo>
                  <a:pt x="108011" y="0"/>
                </a:lnTo>
                <a:lnTo>
                  <a:pt x="108011" y="54006"/>
                </a:lnTo>
                <a:lnTo>
                  <a:pt x="158554" y="68701"/>
                </a:lnTo>
                <a:lnTo>
                  <a:pt x="205904" y="88456"/>
                </a:lnTo>
                <a:lnTo>
                  <a:pt x="249722" y="112877"/>
                </a:lnTo>
                <a:lnTo>
                  <a:pt x="289664" y="141567"/>
                </a:lnTo>
                <a:lnTo>
                  <a:pt x="325389" y="174132"/>
                </a:lnTo>
                <a:lnTo>
                  <a:pt x="356555" y="210176"/>
                </a:lnTo>
                <a:lnTo>
                  <a:pt x="382821" y="249305"/>
                </a:lnTo>
                <a:lnTo>
                  <a:pt x="403845" y="291122"/>
                </a:lnTo>
                <a:lnTo>
                  <a:pt x="419285" y="335234"/>
                </a:lnTo>
                <a:lnTo>
                  <a:pt x="428800" y="381244"/>
                </a:lnTo>
                <a:lnTo>
                  <a:pt x="432047" y="428758"/>
                </a:lnTo>
                <a:lnTo>
                  <a:pt x="432048" y="536771"/>
                </a:lnTo>
                <a:lnTo>
                  <a:pt x="429141" y="581908"/>
                </a:lnTo>
                <a:lnTo>
                  <a:pt x="420637" y="625516"/>
                </a:lnTo>
                <a:lnTo>
                  <a:pt x="406860" y="667304"/>
                </a:lnTo>
                <a:lnTo>
                  <a:pt x="388134" y="706982"/>
                </a:lnTo>
                <a:lnTo>
                  <a:pt x="364783" y="744260"/>
                </a:lnTo>
                <a:lnTo>
                  <a:pt x="337131" y="778846"/>
                </a:lnTo>
                <a:lnTo>
                  <a:pt x="305504" y="810451"/>
                </a:lnTo>
                <a:lnTo>
                  <a:pt x="270223" y="838785"/>
                </a:lnTo>
                <a:lnTo>
                  <a:pt x="231615" y="863556"/>
                </a:lnTo>
                <a:lnTo>
                  <a:pt x="190003" y="884474"/>
                </a:lnTo>
                <a:lnTo>
                  <a:pt x="145711" y="901249"/>
                </a:lnTo>
                <a:lnTo>
                  <a:pt x="99064" y="913591"/>
                </a:lnTo>
                <a:lnTo>
                  <a:pt x="50385" y="921210"/>
                </a:lnTo>
                <a:lnTo>
                  <a:pt x="0" y="923814"/>
                </a:lnTo>
                <a:lnTo>
                  <a:pt x="0" y="815801"/>
                </a:lnTo>
                <a:lnTo>
                  <a:pt x="49051" y="813322"/>
                </a:lnTo>
                <a:lnTo>
                  <a:pt x="96610" y="806055"/>
                </a:lnTo>
                <a:lnTo>
                  <a:pt x="142348" y="794253"/>
                </a:lnTo>
                <a:lnTo>
                  <a:pt x="185941" y="778172"/>
                </a:lnTo>
                <a:lnTo>
                  <a:pt x="227060" y="758064"/>
                </a:lnTo>
                <a:lnTo>
                  <a:pt x="265381" y="734184"/>
                </a:lnTo>
                <a:lnTo>
                  <a:pt x="300575" y="706787"/>
                </a:lnTo>
                <a:lnTo>
                  <a:pt x="332318" y="676126"/>
                </a:lnTo>
                <a:lnTo>
                  <a:pt x="360281" y="642456"/>
                </a:lnTo>
                <a:lnTo>
                  <a:pt x="384140" y="606031"/>
                </a:lnTo>
                <a:lnTo>
                  <a:pt x="403567" y="567104"/>
                </a:lnTo>
                <a:lnTo>
                  <a:pt x="418236" y="525931"/>
                </a:lnTo>
                <a:lnTo>
                  <a:pt x="427821" y="4827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393" y="4093971"/>
            <a:ext cx="9088755" cy="21285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1437005" indent="-342900">
              <a:lnSpc>
                <a:spcPct val="101000"/>
              </a:lnSpc>
              <a:spcBef>
                <a:spcPts val="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Agent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interacts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with 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environment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 learns by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maximizing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scalar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reward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signal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755650" lvl="1" indent="-286385">
              <a:lnSpc>
                <a:spcPct val="1000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Basic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version: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 labels or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any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other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supervision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signal.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Variation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like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imitation learning: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supervised</a:t>
            </a: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Previously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suffering from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hand-craft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states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representation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4796" y="6509004"/>
            <a:ext cx="321119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Adapt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from Professor </a:t>
            </a:r>
            <a:r>
              <a:rPr sz="1400" dirty="0">
                <a:latin typeface="Calibri" panose="020F0502020204030204"/>
                <a:cs typeface="Calibri" panose="020F0502020204030204"/>
              </a:rPr>
              <a:t>Qiang 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Yang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400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K UST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FF18151-FFB4-4B58-8CDC-A3026625CB6D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143" y="77724"/>
            <a:ext cx="7521575" cy="1253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+mj-lt"/>
              </a:rPr>
              <a:t>Deep </a:t>
            </a:r>
            <a:r>
              <a:rPr sz="3600" spc="-30" dirty="0">
                <a:solidFill>
                  <a:srgbClr val="000000"/>
                </a:solidFill>
                <a:latin typeface="+mj-lt"/>
              </a:rPr>
              <a:t>Reinforcement</a:t>
            </a:r>
            <a:r>
              <a:rPr sz="360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+mj-lt"/>
              </a:rPr>
              <a:t>Learning</a:t>
            </a:r>
            <a:endParaRPr sz="3600" dirty="0">
              <a:latin typeface="+mj-lt"/>
            </a:endParaRPr>
          </a:p>
          <a:p>
            <a:pPr marL="12700">
              <a:lnSpc>
                <a:spcPts val="5040"/>
              </a:lnSpc>
            </a:pPr>
            <a:r>
              <a:rPr sz="36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[ </a:t>
            </a:r>
            <a:r>
              <a:rPr sz="3600" b="0" spc="40" dirty="0">
                <a:solidFill>
                  <a:srgbClr val="000000"/>
                </a:solidFill>
                <a:latin typeface="+mj-lt"/>
                <a:cs typeface="Georgia" panose="02040502050405020303"/>
              </a:rPr>
              <a:t>COMPLEXITY </a:t>
            </a:r>
            <a:r>
              <a:rPr sz="3600" b="0" spc="1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OF </a:t>
            </a:r>
            <a:r>
              <a:rPr sz="3600" b="0" spc="-2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(X,Y)</a:t>
            </a:r>
            <a:r>
              <a:rPr sz="3600" b="0" spc="-270" dirty="0">
                <a:solidFill>
                  <a:srgbClr val="000000"/>
                </a:solidFill>
                <a:latin typeface="+mj-lt"/>
                <a:cs typeface="Georgia" panose="02040502050405020303"/>
              </a:rPr>
              <a:t> </a:t>
            </a:r>
            <a:r>
              <a:rPr sz="36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]</a:t>
            </a:r>
            <a:endParaRPr sz="3600" dirty="0">
              <a:latin typeface="+mj-lt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952796"/>
            <a:ext cx="130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5" dirty="0">
                <a:latin typeface="Calibri" panose="020F0502020204030204"/>
                <a:cs typeface="Calibri" panose="020F0502020204030204"/>
              </a:rPr>
              <a:t>Hu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</a:t>
            </a:r>
            <a:r>
              <a:rPr sz="2800" dirty="0">
                <a:latin typeface="Calibri" panose="020F0502020204030204"/>
                <a:cs typeface="Calibri" panose="020F0502020204030204"/>
              </a:rPr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243" y="3919220"/>
            <a:ext cx="277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So </a:t>
            </a:r>
            <a:r>
              <a:rPr sz="2400" spc="-20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what’s </a:t>
            </a:r>
            <a:r>
              <a:rPr sz="2400" b="1" spc="-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DEEP</a:t>
            </a:r>
            <a:r>
              <a:rPr sz="2400" b="1" spc="-4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RL?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2304" y="4017136"/>
            <a:ext cx="1813560" cy="35052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Environment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6084" y="4775217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5" h="537210">
                <a:moveTo>
                  <a:pt x="0" y="0"/>
                </a:moveTo>
                <a:lnTo>
                  <a:pt x="0" y="108012"/>
                </a:lnTo>
                <a:lnTo>
                  <a:pt x="3247" y="155526"/>
                </a:lnTo>
                <a:lnTo>
                  <a:pt x="12762" y="201536"/>
                </a:lnTo>
                <a:lnTo>
                  <a:pt x="28202" y="245647"/>
                </a:lnTo>
                <a:lnTo>
                  <a:pt x="49226" y="287465"/>
                </a:lnTo>
                <a:lnTo>
                  <a:pt x="75492" y="326594"/>
                </a:lnTo>
                <a:lnTo>
                  <a:pt x="106658" y="362638"/>
                </a:lnTo>
                <a:lnTo>
                  <a:pt x="142383" y="395203"/>
                </a:lnTo>
                <a:lnTo>
                  <a:pt x="182325" y="423893"/>
                </a:lnTo>
                <a:lnTo>
                  <a:pt x="226142" y="448314"/>
                </a:lnTo>
                <a:lnTo>
                  <a:pt x="273493" y="468069"/>
                </a:lnTo>
                <a:lnTo>
                  <a:pt x="324036" y="482765"/>
                </a:lnTo>
                <a:lnTo>
                  <a:pt x="324036" y="536771"/>
                </a:lnTo>
                <a:lnTo>
                  <a:pt x="432047" y="441049"/>
                </a:lnTo>
                <a:lnTo>
                  <a:pt x="324036" y="320747"/>
                </a:lnTo>
                <a:lnTo>
                  <a:pt x="324036" y="374752"/>
                </a:lnTo>
                <a:lnTo>
                  <a:pt x="273493" y="360057"/>
                </a:lnTo>
                <a:lnTo>
                  <a:pt x="226142" y="340301"/>
                </a:lnTo>
                <a:lnTo>
                  <a:pt x="182325" y="315881"/>
                </a:lnTo>
                <a:lnTo>
                  <a:pt x="142383" y="287190"/>
                </a:lnTo>
                <a:lnTo>
                  <a:pt x="106658" y="254625"/>
                </a:lnTo>
                <a:lnTo>
                  <a:pt x="75492" y="218581"/>
                </a:lnTo>
                <a:lnTo>
                  <a:pt x="49226" y="179453"/>
                </a:lnTo>
                <a:lnTo>
                  <a:pt x="28202" y="137635"/>
                </a:lnTo>
                <a:lnTo>
                  <a:pt x="12762" y="93523"/>
                </a:lnTo>
                <a:lnTo>
                  <a:pt x="3247" y="47513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6159" y="4393254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5" h="441325">
                <a:moveTo>
                  <a:pt x="431973" y="0"/>
                </a:moveTo>
                <a:lnTo>
                  <a:pt x="386696" y="2131"/>
                </a:lnTo>
                <a:lnTo>
                  <a:pt x="322200" y="12663"/>
                </a:lnTo>
                <a:lnTo>
                  <a:pt x="275184" y="26292"/>
                </a:lnTo>
                <a:lnTo>
                  <a:pt x="230916" y="44344"/>
                </a:lnTo>
                <a:lnTo>
                  <a:pt x="189670" y="66491"/>
                </a:lnTo>
                <a:lnTo>
                  <a:pt x="151723" y="92407"/>
                </a:lnTo>
                <a:lnTo>
                  <a:pt x="117351" y="121761"/>
                </a:lnTo>
                <a:lnTo>
                  <a:pt x="86830" y="154227"/>
                </a:lnTo>
                <a:lnTo>
                  <a:pt x="60434" y="189477"/>
                </a:lnTo>
                <a:lnTo>
                  <a:pt x="38440" y="227181"/>
                </a:lnTo>
                <a:lnTo>
                  <a:pt x="21124" y="267013"/>
                </a:lnTo>
                <a:lnTo>
                  <a:pt x="8762" y="308644"/>
                </a:lnTo>
                <a:lnTo>
                  <a:pt x="1628" y="351745"/>
                </a:lnTo>
                <a:lnTo>
                  <a:pt x="0" y="395990"/>
                </a:lnTo>
                <a:lnTo>
                  <a:pt x="4152" y="441049"/>
                </a:lnTo>
                <a:lnTo>
                  <a:pt x="13736" y="397882"/>
                </a:lnTo>
                <a:lnTo>
                  <a:pt x="28406" y="356709"/>
                </a:lnTo>
                <a:lnTo>
                  <a:pt x="47833" y="317782"/>
                </a:lnTo>
                <a:lnTo>
                  <a:pt x="71692" y="281357"/>
                </a:lnTo>
                <a:lnTo>
                  <a:pt x="99655" y="247687"/>
                </a:lnTo>
                <a:lnTo>
                  <a:pt x="131398" y="217026"/>
                </a:lnTo>
                <a:lnTo>
                  <a:pt x="166592" y="189628"/>
                </a:lnTo>
                <a:lnTo>
                  <a:pt x="204913" y="165749"/>
                </a:lnTo>
                <a:lnTo>
                  <a:pt x="246032" y="145641"/>
                </a:lnTo>
                <a:lnTo>
                  <a:pt x="289624" y="129560"/>
                </a:lnTo>
                <a:lnTo>
                  <a:pt x="335363" y="117758"/>
                </a:lnTo>
                <a:lnTo>
                  <a:pt x="382921" y="110491"/>
                </a:lnTo>
                <a:lnTo>
                  <a:pt x="431973" y="108012"/>
                </a:lnTo>
                <a:lnTo>
                  <a:pt x="431973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6084" y="4390714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5" h="923925">
                <a:moveTo>
                  <a:pt x="0" y="387042"/>
                </a:moveTo>
                <a:lnTo>
                  <a:pt x="3247" y="434556"/>
                </a:lnTo>
                <a:lnTo>
                  <a:pt x="12762" y="480566"/>
                </a:lnTo>
                <a:lnTo>
                  <a:pt x="28202" y="524678"/>
                </a:lnTo>
                <a:lnTo>
                  <a:pt x="49226" y="566496"/>
                </a:lnTo>
                <a:lnTo>
                  <a:pt x="75492" y="605624"/>
                </a:lnTo>
                <a:lnTo>
                  <a:pt x="106658" y="641669"/>
                </a:lnTo>
                <a:lnTo>
                  <a:pt x="142383" y="674233"/>
                </a:lnTo>
                <a:lnTo>
                  <a:pt x="182325" y="702924"/>
                </a:lnTo>
                <a:lnTo>
                  <a:pt x="226142" y="727344"/>
                </a:lnTo>
                <a:lnTo>
                  <a:pt x="273493" y="747100"/>
                </a:lnTo>
                <a:lnTo>
                  <a:pt x="324036" y="761795"/>
                </a:lnTo>
                <a:lnTo>
                  <a:pt x="324036" y="707790"/>
                </a:lnTo>
                <a:lnTo>
                  <a:pt x="432048" y="828092"/>
                </a:lnTo>
                <a:lnTo>
                  <a:pt x="324036" y="923814"/>
                </a:lnTo>
                <a:lnTo>
                  <a:pt x="324036" y="869807"/>
                </a:lnTo>
                <a:lnTo>
                  <a:pt x="273493" y="855112"/>
                </a:lnTo>
                <a:lnTo>
                  <a:pt x="226143" y="835357"/>
                </a:lnTo>
                <a:lnTo>
                  <a:pt x="182325" y="810936"/>
                </a:lnTo>
                <a:lnTo>
                  <a:pt x="142383" y="782246"/>
                </a:lnTo>
                <a:lnTo>
                  <a:pt x="106658" y="749681"/>
                </a:lnTo>
                <a:lnTo>
                  <a:pt x="75492" y="713637"/>
                </a:lnTo>
                <a:lnTo>
                  <a:pt x="49226" y="674508"/>
                </a:lnTo>
                <a:lnTo>
                  <a:pt x="28202" y="632691"/>
                </a:lnTo>
                <a:lnTo>
                  <a:pt x="12762" y="588579"/>
                </a:lnTo>
                <a:lnTo>
                  <a:pt x="3247" y="542569"/>
                </a:lnTo>
                <a:lnTo>
                  <a:pt x="0" y="495055"/>
                </a:lnTo>
                <a:lnTo>
                  <a:pt x="0" y="387042"/>
                </a:lnTo>
                <a:lnTo>
                  <a:pt x="2906" y="341905"/>
                </a:lnTo>
                <a:lnTo>
                  <a:pt x="11410" y="298297"/>
                </a:lnTo>
                <a:lnTo>
                  <a:pt x="25187" y="256509"/>
                </a:lnTo>
                <a:lnTo>
                  <a:pt x="43913" y="216831"/>
                </a:lnTo>
                <a:lnTo>
                  <a:pt x="67264" y="179553"/>
                </a:lnTo>
                <a:lnTo>
                  <a:pt x="94916" y="144967"/>
                </a:lnTo>
                <a:lnTo>
                  <a:pt x="126543" y="113362"/>
                </a:lnTo>
                <a:lnTo>
                  <a:pt x="161824" y="85028"/>
                </a:lnTo>
                <a:lnTo>
                  <a:pt x="200432" y="60257"/>
                </a:lnTo>
                <a:lnTo>
                  <a:pt x="242044" y="39339"/>
                </a:lnTo>
                <a:lnTo>
                  <a:pt x="286336" y="22564"/>
                </a:lnTo>
                <a:lnTo>
                  <a:pt x="332983" y="10222"/>
                </a:lnTo>
                <a:lnTo>
                  <a:pt x="381662" y="2603"/>
                </a:lnTo>
                <a:lnTo>
                  <a:pt x="432048" y="0"/>
                </a:lnTo>
                <a:lnTo>
                  <a:pt x="432048" y="108012"/>
                </a:lnTo>
                <a:lnTo>
                  <a:pt x="382996" y="110491"/>
                </a:lnTo>
                <a:lnTo>
                  <a:pt x="335437" y="117758"/>
                </a:lnTo>
                <a:lnTo>
                  <a:pt x="289699" y="129560"/>
                </a:lnTo>
                <a:lnTo>
                  <a:pt x="246106" y="145641"/>
                </a:lnTo>
                <a:lnTo>
                  <a:pt x="204987" y="165749"/>
                </a:lnTo>
                <a:lnTo>
                  <a:pt x="166666" y="189629"/>
                </a:lnTo>
                <a:lnTo>
                  <a:pt x="131472" y="217026"/>
                </a:lnTo>
                <a:lnTo>
                  <a:pt x="99729" y="247687"/>
                </a:lnTo>
                <a:lnTo>
                  <a:pt x="71766" y="281357"/>
                </a:lnTo>
                <a:lnTo>
                  <a:pt x="47907" y="317782"/>
                </a:lnTo>
                <a:lnTo>
                  <a:pt x="28480" y="356709"/>
                </a:lnTo>
                <a:lnTo>
                  <a:pt x="13811" y="397882"/>
                </a:lnTo>
                <a:lnTo>
                  <a:pt x="4226" y="441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6296" y="4403004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4" h="537210">
                <a:moveTo>
                  <a:pt x="108010" y="0"/>
                </a:moveTo>
                <a:lnTo>
                  <a:pt x="0" y="95721"/>
                </a:lnTo>
                <a:lnTo>
                  <a:pt x="108010" y="216023"/>
                </a:lnTo>
                <a:lnTo>
                  <a:pt x="108010" y="162018"/>
                </a:lnTo>
                <a:lnTo>
                  <a:pt x="158553" y="176714"/>
                </a:lnTo>
                <a:lnTo>
                  <a:pt x="205904" y="196469"/>
                </a:lnTo>
                <a:lnTo>
                  <a:pt x="249722" y="220889"/>
                </a:lnTo>
                <a:lnTo>
                  <a:pt x="289664" y="249580"/>
                </a:lnTo>
                <a:lnTo>
                  <a:pt x="325389" y="282144"/>
                </a:lnTo>
                <a:lnTo>
                  <a:pt x="356555" y="318189"/>
                </a:lnTo>
                <a:lnTo>
                  <a:pt x="382821" y="357317"/>
                </a:lnTo>
                <a:lnTo>
                  <a:pt x="403845" y="399135"/>
                </a:lnTo>
                <a:lnTo>
                  <a:pt x="419285" y="443247"/>
                </a:lnTo>
                <a:lnTo>
                  <a:pt x="428800" y="489257"/>
                </a:lnTo>
                <a:lnTo>
                  <a:pt x="432047" y="536771"/>
                </a:lnTo>
                <a:lnTo>
                  <a:pt x="432047" y="428758"/>
                </a:lnTo>
                <a:lnTo>
                  <a:pt x="428800" y="381244"/>
                </a:lnTo>
                <a:lnTo>
                  <a:pt x="419285" y="335234"/>
                </a:lnTo>
                <a:lnTo>
                  <a:pt x="403845" y="291122"/>
                </a:lnTo>
                <a:lnTo>
                  <a:pt x="382821" y="249305"/>
                </a:lnTo>
                <a:lnTo>
                  <a:pt x="356555" y="210176"/>
                </a:lnTo>
                <a:lnTo>
                  <a:pt x="325389" y="174132"/>
                </a:lnTo>
                <a:lnTo>
                  <a:pt x="289664" y="141567"/>
                </a:lnTo>
                <a:lnTo>
                  <a:pt x="249722" y="112877"/>
                </a:lnTo>
                <a:lnTo>
                  <a:pt x="205904" y="88457"/>
                </a:lnTo>
                <a:lnTo>
                  <a:pt x="158553" y="68701"/>
                </a:lnTo>
                <a:lnTo>
                  <a:pt x="108010" y="54006"/>
                </a:lnTo>
                <a:lnTo>
                  <a:pt x="10801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6296" y="4885769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4" h="441325">
                <a:moveTo>
                  <a:pt x="427821" y="0"/>
                </a:moveTo>
                <a:lnTo>
                  <a:pt x="418236" y="43166"/>
                </a:lnTo>
                <a:lnTo>
                  <a:pt x="403567" y="84339"/>
                </a:lnTo>
                <a:lnTo>
                  <a:pt x="384140" y="123266"/>
                </a:lnTo>
                <a:lnTo>
                  <a:pt x="360281" y="159691"/>
                </a:lnTo>
                <a:lnTo>
                  <a:pt x="332317" y="193361"/>
                </a:lnTo>
                <a:lnTo>
                  <a:pt x="300574" y="224022"/>
                </a:lnTo>
                <a:lnTo>
                  <a:pt x="265380" y="251419"/>
                </a:lnTo>
                <a:lnTo>
                  <a:pt x="227060" y="275299"/>
                </a:lnTo>
                <a:lnTo>
                  <a:pt x="185940" y="295407"/>
                </a:lnTo>
                <a:lnTo>
                  <a:pt x="142348" y="311489"/>
                </a:lnTo>
                <a:lnTo>
                  <a:pt x="96609" y="323290"/>
                </a:lnTo>
                <a:lnTo>
                  <a:pt x="49051" y="330558"/>
                </a:lnTo>
                <a:lnTo>
                  <a:pt x="0" y="333037"/>
                </a:lnTo>
                <a:lnTo>
                  <a:pt x="0" y="441048"/>
                </a:lnTo>
                <a:lnTo>
                  <a:pt x="45276" y="438917"/>
                </a:lnTo>
                <a:lnTo>
                  <a:pt x="109772" y="428385"/>
                </a:lnTo>
                <a:lnTo>
                  <a:pt x="156788" y="414756"/>
                </a:lnTo>
                <a:lnTo>
                  <a:pt x="201057" y="396704"/>
                </a:lnTo>
                <a:lnTo>
                  <a:pt x="242302" y="374556"/>
                </a:lnTo>
                <a:lnTo>
                  <a:pt x="280249" y="348641"/>
                </a:lnTo>
                <a:lnTo>
                  <a:pt x="314621" y="319286"/>
                </a:lnTo>
                <a:lnTo>
                  <a:pt x="345143" y="286820"/>
                </a:lnTo>
                <a:lnTo>
                  <a:pt x="371538" y="251571"/>
                </a:lnTo>
                <a:lnTo>
                  <a:pt x="393532" y="213866"/>
                </a:lnTo>
                <a:lnTo>
                  <a:pt x="410848" y="174035"/>
                </a:lnTo>
                <a:lnTo>
                  <a:pt x="423211" y="132404"/>
                </a:lnTo>
                <a:lnTo>
                  <a:pt x="430344" y="89303"/>
                </a:lnTo>
                <a:lnTo>
                  <a:pt x="431973" y="45058"/>
                </a:lnTo>
                <a:lnTo>
                  <a:pt x="42782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6295" y="4403004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4" h="923925">
                <a:moveTo>
                  <a:pt x="432048" y="536771"/>
                </a:moveTo>
                <a:lnTo>
                  <a:pt x="428800" y="489257"/>
                </a:lnTo>
                <a:lnTo>
                  <a:pt x="419285" y="443247"/>
                </a:lnTo>
                <a:lnTo>
                  <a:pt x="403845" y="399135"/>
                </a:lnTo>
                <a:lnTo>
                  <a:pt x="382821" y="357317"/>
                </a:lnTo>
                <a:lnTo>
                  <a:pt x="356555" y="318189"/>
                </a:lnTo>
                <a:lnTo>
                  <a:pt x="325389" y="282144"/>
                </a:lnTo>
                <a:lnTo>
                  <a:pt x="289664" y="249580"/>
                </a:lnTo>
                <a:lnTo>
                  <a:pt x="249722" y="220889"/>
                </a:lnTo>
                <a:lnTo>
                  <a:pt x="205905" y="196469"/>
                </a:lnTo>
                <a:lnTo>
                  <a:pt x="158554" y="176713"/>
                </a:lnTo>
                <a:lnTo>
                  <a:pt x="108011" y="162018"/>
                </a:lnTo>
                <a:lnTo>
                  <a:pt x="108011" y="216023"/>
                </a:lnTo>
                <a:lnTo>
                  <a:pt x="0" y="95721"/>
                </a:lnTo>
                <a:lnTo>
                  <a:pt x="108011" y="0"/>
                </a:lnTo>
                <a:lnTo>
                  <a:pt x="108011" y="54006"/>
                </a:lnTo>
                <a:lnTo>
                  <a:pt x="158554" y="68701"/>
                </a:lnTo>
                <a:lnTo>
                  <a:pt x="205904" y="88456"/>
                </a:lnTo>
                <a:lnTo>
                  <a:pt x="249722" y="112877"/>
                </a:lnTo>
                <a:lnTo>
                  <a:pt x="289664" y="141567"/>
                </a:lnTo>
                <a:lnTo>
                  <a:pt x="325389" y="174132"/>
                </a:lnTo>
                <a:lnTo>
                  <a:pt x="356555" y="210176"/>
                </a:lnTo>
                <a:lnTo>
                  <a:pt x="382821" y="249305"/>
                </a:lnTo>
                <a:lnTo>
                  <a:pt x="403845" y="291122"/>
                </a:lnTo>
                <a:lnTo>
                  <a:pt x="419285" y="335234"/>
                </a:lnTo>
                <a:lnTo>
                  <a:pt x="428800" y="381244"/>
                </a:lnTo>
                <a:lnTo>
                  <a:pt x="432047" y="428758"/>
                </a:lnTo>
                <a:lnTo>
                  <a:pt x="432048" y="536771"/>
                </a:lnTo>
                <a:lnTo>
                  <a:pt x="429141" y="581908"/>
                </a:lnTo>
                <a:lnTo>
                  <a:pt x="420637" y="625516"/>
                </a:lnTo>
                <a:lnTo>
                  <a:pt x="406860" y="667304"/>
                </a:lnTo>
                <a:lnTo>
                  <a:pt x="388134" y="706982"/>
                </a:lnTo>
                <a:lnTo>
                  <a:pt x="364783" y="744260"/>
                </a:lnTo>
                <a:lnTo>
                  <a:pt x="337131" y="778846"/>
                </a:lnTo>
                <a:lnTo>
                  <a:pt x="305504" y="810451"/>
                </a:lnTo>
                <a:lnTo>
                  <a:pt x="270223" y="838785"/>
                </a:lnTo>
                <a:lnTo>
                  <a:pt x="231615" y="863556"/>
                </a:lnTo>
                <a:lnTo>
                  <a:pt x="190003" y="884474"/>
                </a:lnTo>
                <a:lnTo>
                  <a:pt x="145711" y="901249"/>
                </a:lnTo>
                <a:lnTo>
                  <a:pt x="99064" y="913591"/>
                </a:lnTo>
                <a:lnTo>
                  <a:pt x="50385" y="921210"/>
                </a:lnTo>
                <a:lnTo>
                  <a:pt x="0" y="923814"/>
                </a:lnTo>
                <a:lnTo>
                  <a:pt x="0" y="815801"/>
                </a:lnTo>
                <a:lnTo>
                  <a:pt x="49051" y="813322"/>
                </a:lnTo>
                <a:lnTo>
                  <a:pt x="96610" y="806055"/>
                </a:lnTo>
                <a:lnTo>
                  <a:pt x="142348" y="794253"/>
                </a:lnTo>
                <a:lnTo>
                  <a:pt x="185941" y="778172"/>
                </a:lnTo>
                <a:lnTo>
                  <a:pt x="227060" y="758064"/>
                </a:lnTo>
                <a:lnTo>
                  <a:pt x="265381" y="734184"/>
                </a:lnTo>
                <a:lnTo>
                  <a:pt x="300575" y="706787"/>
                </a:lnTo>
                <a:lnTo>
                  <a:pt x="332318" y="676126"/>
                </a:lnTo>
                <a:lnTo>
                  <a:pt x="360281" y="642456"/>
                </a:lnTo>
                <a:lnTo>
                  <a:pt x="384140" y="606031"/>
                </a:lnTo>
                <a:lnTo>
                  <a:pt x="403567" y="567104"/>
                </a:lnTo>
                <a:lnTo>
                  <a:pt x="418236" y="525931"/>
                </a:lnTo>
                <a:lnTo>
                  <a:pt x="427821" y="4827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2258" y="1382742"/>
            <a:ext cx="3121171" cy="233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10720" y="4729988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ion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0319" y="4934348"/>
            <a:ext cx="3941874" cy="14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5108" y="4455667"/>
            <a:ext cx="1734185" cy="84875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{Raw Observation,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Reward}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8121" y="6567043"/>
            <a:ext cx="3215005" cy="21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r">
              <a:lnSpc>
                <a:spcPts val="154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Adapt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from Professor </a:t>
            </a:r>
            <a:r>
              <a:rPr sz="1400" dirty="0">
                <a:latin typeface="Calibri" panose="020F0502020204030204"/>
                <a:cs typeface="Calibri" panose="020F0502020204030204"/>
              </a:rPr>
              <a:t>Qiang 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Yang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400" dirty="0">
                <a:latin typeface="Calibri" panose="020F0502020204030204"/>
                <a:cs typeface="Calibri" panose="020F0502020204030204"/>
              </a:rPr>
              <a:t>HK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UST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499A969-6CB4-4B50-AD16-620179A49D7B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9143" y="1524000"/>
            <a:ext cx="7846060" cy="47666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Course credits </a:t>
            </a:r>
            <a:r>
              <a:rPr lang="en-US" sz="2800" spc="-25" dirty="0">
                <a:latin typeface="Calibri" panose="020F0502020204030204"/>
                <a:cs typeface="Calibri" panose="020F0502020204030204"/>
              </a:rPr>
              <a:t>&amp; Assessment methods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Common  10% (check,</a:t>
            </a:r>
            <a:r>
              <a:rPr lang="zh-CN" altLang="en-US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 </a:t>
            </a: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course</a:t>
            </a:r>
            <a:r>
              <a:rPr lang="zh-CN" altLang="en-US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 </a:t>
            </a: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discussion)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Homework 10%(Math homework)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Final exam  60% ( closed-book examination)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Experiment 20 % ( </a:t>
            </a: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programming homework, 6-8 times</a:t>
            </a: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Extra point &lt;= 5</a:t>
            </a:r>
            <a:endParaRPr lang="en-US" altLang="zh-CN" sz="2800" spc="-1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  <a:p>
            <a:pPr marL="241300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Two extra rules:</a:t>
            </a:r>
          </a:p>
          <a:p>
            <a:pPr marL="6985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cs typeface="Calibri" panose="020F0502020204030204"/>
                <a:sym typeface="+mn-ea"/>
              </a:rPr>
              <a:t>Two absence =&gt; F</a:t>
            </a:r>
          </a:p>
          <a:p>
            <a:pPr marL="6985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Final exam score == 100 =&gt; Final Score == 100</a:t>
            </a:r>
            <a:endParaRPr lang="zh-CN" altLang="en-US" sz="2800" spc="-1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1D33F6-5F75-4FCC-BF82-B2178D605F44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300" kern="0" spc="-355" dirty="0">
                <a:latin typeface="+mj-lt"/>
              </a:rPr>
              <a:t>Requirements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7138034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b="0" spc="24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When </a:t>
            </a:r>
            <a:r>
              <a:rPr sz="3200" b="0" spc="17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to </a:t>
            </a:r>
            <a:r>
              <a:rPr sz="3200" b="0" spc="254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use </a:t>
            </a:r>
            <a:r>
              <a:rPr sz="3200" b="0" spc="215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Machine </a:t>
            </a:r>
            <a:r>
              <a:rPr sz="3200" b="0" spc="25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Learning</a:t>
            </a:r>
            <a:r>
              <a:rPr sz="3200" b="0" spc="-484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 </a:t>
            </a:r>
            <a:r>
              <a:rPr sz="3200" b="0" spc="-1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(</a:t>
            </a:r>
            <a:r>
              <a:rPr sz="3200" spc="-10" dirty="0">
                <a:solidFill>
                  <a:srgbClr val="DE2FFF"/>
                </a:solidFill>
                <a:latin typeface="+mj-lt"/>
              </a:rPr>
              <a:t>Adapt  </a:t>
            </a:r>
            <a:r>
              <a:rPr sz="3200" spc="-20" dirty="0">
                <a:solidFill>
                  <a:srgbClr val="000000"/>
                </a:solidFill>
                <a:latin typeface="+mj-lt"/>
              </a:rPr>
              <a:t>to </a:t>
            </a:r>
            <a:r>
              <a:rPr sz="3200" dirty="0">
                <a:solidFill>
                  <a:srgbClr val="000000"/>
                </a:solidFill>
                <a:latin typeface="+mj-lt"/>
              </a:rPr>
              <a:t>/ </a:t>
            </a:r>
            <a:r>
              <a:rPr sz="3200" dirty="0">
                <a:solidFill>
                  <a:srgbClr val="DE2FFF"/>
                </a:solidFill>
                <a:latin typeface="+mj-lt"/>
              </a:rPr>
              <a:t>learn </a:t>
            </a:r>
            <a:r>
              <a:rPr sz="3200" spc="-15" dirty="0">
                <a:solidFill>
                  <a:srgbClr val="000000"/>
                </a:solidFill>
                <a:latin typeface="+mj-lt"/>
              </a:rPr>
              <a:t>from </a:t>
            </a:r>
            <a:r>
              <a:rPr sz="3200" spc="-20" dirty="0">
                <a:solidFill>
                  <a:srgbClr val="000000"/>
                </a:solidFill>
                <a:latin typeface="+mj-lt"/>
              </a:rPr>
              <a:t>data</a:t>
            </a:r>
            <a:r>
              <a:rPr sz="3200" b="0" spc="-2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)</a:t>
            </a:r>
            <a:r>
              <a:rPr sz="3200" b="0" spc="114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 </a:t>
            </a:r>
            <a:r>
              <a:rPr sz="3200" b="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?</a:t>
            </a:r>
            <a:endParaRPr sz="3200" dirty="0">
              <a:latin typeface="+mj-lt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639315"/>
            <a:ext cx="7454900" cy="4603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1. </a:t>
            </a:r>
            <a:r>
              <a:rPr sz="2400" spc="20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Extract </a:t>
            </a:r>
            <a:r>
              <a:rPr sz="2400" spc="13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knowledge </a:t>
            </a:r>
            <a:r>
              <a:rPr sz="2400" spc="13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4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55065" marR="120015" lvl="1" indent="-228600">
              <a:lnSpc>
                <a:spcPts val="19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1218565" algn="l"/>
                <a:tab pos="1219200" algn="l"/>
              </a:tabLst>
            </a:pPr>
            <a:r>
              <a:rPr dirty="0"/>
              <a:t>	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Relationships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correlations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hidden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large  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amounts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155065" marR="5080" lvl="1" indent="-228600">
              <a:lnSpc>
                <a:spcPts val="1990"/>
              </a:lnSpc>
              <a:spcBef>
                <a:spcPts val="415"/>
              </a:spcBef>
              <a:buFont typeface="Arial" panose="020B0604020202020204"/>
              <a:buChar char="•"/>
              <a:tabLst>
                <a:tab pos="1218565" algn="l"/>
                <a:tab pos="1219200" algn="l"/>
              </a:tabLst>
            </a:pPr>
            <a:r>
              <a:rPr dirty="0"/>
              <a:t>	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16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knowledge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about certain 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tasks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simply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too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explicit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encoding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(e.g.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rules)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5" dirty="0">
                <a:latin typeface="Times New Roman" panose="02020603050405020304"/>
                <a:cs typeface="Times New Roman" panose="02020603050405020304"/>
              </a:rPr>
              <a:t>humans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Learn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6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formalise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55065" marR="542290" lvl="1" indent="-228600">
              <a:lnSpc>
                <a:spcPts val="2110"/>
              </a:lnSpc>
              <a:spcBef>
                <a:spcPts val="830"/>
              </a:spcBef>
              <a:buSzPct val="128000"/>
              <a:buFont typeface="Arial" panose="020B0604020202020204"/>
              <a:buChar char="•"/>
              <a:tabLst>
                <a:tab pos="1236345" algn="l"/>
                <a:tab pos="1236980" algn="l"/>
              </a:tabLst>
            </a:pPr>
            <a:r>
              <a:rPr dirty="0"/>
              <a:t>	</a:t>
            </a: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18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to be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well,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except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examples,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e.g.,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face 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recognition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3.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improves </a:t>
            </a:r>
            <a:r>
              <a:rPr sz="2400" spc="12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400" spc="18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12850" lvl="1" indent="-286385">
              <a:lnSpc>
                <a:spcPct val="100000"/>
              </a:lnSpc>
              <a:spcBef>
                <a:spcPts val="310"/>
              </a:spcBef>
              <a:buSzPct val="89000"/>
              <a:buFont typeface="Arial" panose="020B0604020202020204"/>
              <a:buChar char="•"/>
              <a:tabLst>
                <a:tab pos="1212215" algn="l"/>
                <a:tab pos="1212850" algn="l"/>
              </a:tabLst>
            </a:pP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knowledge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constantly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discovered.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155065" marR="758190" lvl="1" indent="-228600">
              <a:lnSpc>
                <a:spcPts val="192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1218565" algn="l"/>
                <a:tab pos="1219200" algn="l"/>
              </a:tabLst>
            </a:pPr>
            <a:r>
              <a:rPr dirty="0"/>
              <a:t>	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Rule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spc="195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8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encoding-based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difficult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continuously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re-design </a:t>
            </a:r>
            <a:r>
              <a:rPr sz="1800" spc="50" dirty="0">
                <a:latin typeface="MS PGothic" panose="020B0600070205080204" charset="-128"/>
                <a:cs typeface="MS PGothic" panose="020B0600070205080204" charset="-128"/>
              </a:rPr>
              <a:t>“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hand</a:t>
            </a:r>
            <a:r>
              <a:rPr sz="1800" spc="130" dirty="0">
                <a:latin typeface="MS PGothic" panose="020B0600070205080204" charset="-128"/>
                <a:cs typeface="MS PGothic" panose="020B0600070205080204" charset="-128"/>
              </a:rPr>
              <a:t>”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86370F4-16FE-4611-BEAE-29D27DF48F06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07" y="179197"/>
            <a:ext cx="564070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z="4400" spc="-5" dirty="0">
                <a:solidFill>
                  <a:srgbClr val="000000"/>
                </a:solidFill>
                <a:latin typeface="+mj-lt"/>
              </a:rPr>
              <a:t>“Big </a:t>
            </a:r>
            <a:r>
              <a:rPr sz="4400" spc="-20" dirty="0">
                <a:solidFill>
                  <a:srgbClr val="000000"/>
                </a:solidFill>
                <a:latin typeface="+mj-lt"/>
              </a:rPr>
              <a:t>Data” </a:t>
            </a:r>
            <a:r>
              <a:rPr sz="4400" spc="-5" dirty="0">
                <a:solidFill>
                  <a:srgbClr val="000000"/>
                </a:solidFill>
                <a:latin typeface="+mj-lt"/>
              </a:rPr>
              <a:t>Challenges </a:t>
            </a:r>
            <a:r>
              <a:rPr sz="4400" spc="-35" dirty="0">
                <a:solidFill>
                  <a:srgbClr val="000000"/>
                </a:solidFill>
                <a:latin typeface="+mj-lt"/>
              </a:rPr>
              <a:t>for  </a:t>
            </a:r>
            <a:r>
              <a:rPr sz="4400" spc="-5" dirty="0">
                <a:solidFill>
                  <a:srgbClr val="000000"/>
                </a:solidFill>
                <a:latin typeface="+mj-lt"/>
              </a:rPr>
              <a:t>Machine</a:t>
            </a:r>
            <a:r>
              <a:rPr sz="4400" spc="5" dirty="0">
                <a:solidFill>
                  <a:srgbClr val="000000"/>
                </a:solidFill>
                <a:latin typeface="+mj-lt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+mj-lt"/>
              </a:rPr>
              <a:t>Learning</a:t>
            </a:r>
            <a:endParaRPr sz="440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72076" y="2400776"/>
            <a:ext cx="3362325" cy="2310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1166" y="1974758"/>
            <a:ext cx="2902253" cy="349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955800"/>
            <a:ext cx="25400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2" y="2400300"/>
            <a:ext cx="3717924" cy="232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5086350"/>
            <a:ext cx="3924300" cy="1028700"/>
          </a:xfrm>
          <a:custGeom>
            <a:avLst/>
            <a:gdLst/>
            <a:ahLst/>
            <a:cxnLst/>
            <a:rect l="l" t="t" r="r" b="b"/>
            <a:pathLst>
              <a:path w="3924300" h="1028700">
                <a:moveTo>
                  <a:pt x="12700" y="692145"/>
                </a:moveTo>
                <a:lnTo>
                  <a:pt x="0" y="692145"/>
                </a:lnTo>
                <a:lnTo>
                  <a:pt x="0" y="844545"/>
                </a:lnTo>
                <a:lnTo>
                  <a:pt x="12700" y="844545"/>
                </a:lnTo>
                <a:lnTo>
                  <a:pt x="12700" y="692145"/>
                </a:lnTo>
                <a:close/>
              </a:path>
              <a:path w="3924300" h="1028700">
                <a:moveTo>
                  <a:pt x="12708" y="844865"/>
                </a:moveTo>
                <a:lnTo>
                  <a:pt x="24" y="845506"/>
                </a:lnTo>
                <a:lnTo>
                  <a:pt x="925" y="863348"/>
                </a:lnTo>
                <a:lnTo>
                  <a:pt x="3716" y="881638"/>
                </a:lnTo>
                <a:lnTo>
                  <a:pt x="22215" y="932344"/>
                </a:lnTo>
                <a:lnTo>
                  <a:pt x="53922" y="974777"/>
                </a:lnTo>
                <a:lnTo>
                  <a:pt x="58840" y="979247"/>
                </a:lnTo>
                <a:lnTo>
                  <a:pt x="67382" y="969849"/>
                </a:lnTo>
                <a:lnTo>
                  <a:pt x="62912" y="965787"/>
                </a:lnTo>
                <a:lnTo>
                  <a:pt x="51848" y="953613"/>
                </a:lnTo>
                <a:lnTo>
                  <a:pt x="26168" y="911286"/>
                </a:lnTo>
                <a:lnTo>
                  <a:pt x="13576" y="862067"/>
                </a:lnTo>
                <a:lnTo>
                  <a:pt x="12708" y="844865"/>
                </a:lnTo>
                <a:close/>
              </a:path>
              <a:path w="3924300" h="1028700">
                <a:moveTo>
                  <a:pt x="38075" y="843584"/>
                </a:moveTo>
                <a:lnTo>
                  <a:pt x="25400" y="844224"/>
                </a:lnTo>
                <a:lnTo>
                  <a:pt x="26228" y="860785"/>
                </a:lnTo>
                <a:lnTo>
                  <a:pt x="28633" y="876547"/>
                </a:lnTo>
                <a:lnTo>
                  <a:pt x="44564" y="920210"/>
                </a:lnTo>
                <a:lnTo>
                  <a:pt x="71903" y="956796"/>
                </a:lnTo>
                <a:lnTo>
                  <a:pt x="75923" y="960451"/>
                </a:lnTo>
                <a:lnTo>
                  <a:pt x="84465" y="951052"/>
                </a:lnTo>
                <a:lnTo>
                  <a:pt x="80893" y="947806"/>
                </a:lnTo>
                <a:lnTo>
                  <a:pt x="71462" y="937429"/>
                </a:lnTo>
                <a:lnTo>
                  <a:pt x="49592" y="901386"/>
                </a:lnTo>
                <a:lnTo>
                  <a:pt x="38879" y="859504"/>
                </a:lnTo>
                <a:lnTo>
                  <a:pt x="38172" y="845506"/>
                </a:lnTo>
                <a:lnTo>
                  <a:pt x="38100" y="844545"/>
                </a:lnTo>
                <a:lnTo>
                  <a:pt x="38075" y="843584"/>
                </a:lnTo>
                <a:close/>
              </a:path>
              <a:path w="3924300" h="1028700">
                <a:moveTo>
                  <a:pt x="38100" y="844065"/>
                </a:moveTo>
                <a:lnTo>
                  <a:pt x="38100" y="844545"/>
                </a:lnTo>
                <a:lnTo>
                  <a:pt x="38100" y="844065"/>
                </a:lnTo>
                <a:close/>
              </a:path>
              <a:path w="3924300" h="1028700">
                <a:moveTo>
                  <a:pt x="38100" y="692145"/>
                </a:moveTo>
                <a:lnTo>
                  <a:pt x="25400" y="692145"/>
                </a:lnTo>
                <a:lnTo>
                  <a:pt x="25400" y="844224"/>
                </a:lnTo>
                <a:lnTo>
                  <a:pt x="38075" y="843584"/>
                </a:lnTo>
                <a:lnTo>
                  <a:pt x="38100" y="692145"/>
                </a:lnTo>
                <a:close/>
              </a:path>
              <a:path w="3924300" h="1028700">
                <a:moveTo>
                  <a:pt x="38100" y="843584"/>
                </a:moveTo>
                <a:lnTo>
                  <a:pt x="38100" y="844065"/>
                </a:lnTo>
                <a:lnTo>
                  <a:pt x="38100" y="843584"/>
                </a:lnTo>
                <a:close/>
              </a:path>
              <a:path w="3924300" h="1028700">
                <a:moveTo>
                  <a:pt x="12700" y="425446"/>
                </a:moveTo>
                <a:lnTo>
                  <a:pt x="0" y="425446"/>
                </a:lnTo>
                <a:lnTo>
                  <a:pt x="0" y="577845"/>
                </a:lnTo>
                <a:lnTo>
                  <a:pt x="12700" y="577845"/>
                </a:lnTo>
                <a:lnTo>
                  <a:pt x="12700" y="425446"/>
                </a:lnTo>
                <a:close/>
              </a:path>
              <a:path w="3924300" h="1028700">
                <a:moveTo>
                  <a:pt x="38100" y="425446"/>
                </a:moveTo>
                <a:lnTo>
                  <a:pt x="25400" y="425446"/>
                </a:lnTo>
                <a:lnTo>
                  <a:pt x="25400" y="577845"/>
                </a:lnTo>
                <a:lnTo>
                  <a:pt x="38100" y="577845"/>
                </a:lnTo>
                <a:lnTo>
                  <a:pt x="38100" y="425446"/>
                </a:lnTo>
                <a:close/>
              </a:path>
              <a:path w="3924300" h="1028700">
                <a:moveTo>
                  <a:pt x="2353" y="155990"/>
                </a:moveTo>
                <a:lnTo>
                  <a:pt x="925" y="165351"/>
                </a:lnTo>
                <a:lnTo>
                  <a:pt x="0" y="183673"/>
                </a:lnTo>
                <a:lnTo>
                  <a:pt x="0" y="311146"/>
                </a:lnTo>
                <a:lnTo>
                  <a:pt x="12700" y="311146"/>
                </a:lnTo>
                <a:lnTo>
                  <a:pt x="12716" y="183673"/>
                </a:lnTo>
                <a:lnTo>
                  <a:pt x="13576" y="166632"/>
                </a:lnTo>
                <a:lnTo>
                  <a:pt x="14908" y="157906"/>
                </a:lnTo>
                <a:lnTo>
                  <a:pt x="2353" y="155990"/>
                </a:lnTo>
                <a:close/>
              </a:path>
              <a:path w="3924300" h="1028700">
                <a:moveTo>
                  <a:pt x="27462" y="159823"/>
                </a:moveTo>
                <a:lnTo>
                  <a:pt x="26228" y="167914"/>
                </a:lnTo>
                <a:lnTo>
                  <a:pt x="25400" y="184313"/>
                </a:lnTo>
                <a:lnTo>
                  <a:pt x="25400" y="311146"/>
                </a:lnTo>
                <a:lnTo>
                  <a:pt x="38100" y="311146"/>
                </a:lnTo>
                <a:lnTo>
                  <a:pt x="38116" y="184313"/>
                </a:lnTo>
                <a:lnTo>
                  <a:pt x="38879" y="169195"/>
                </a:lnTo>
                <a:lnTo>
                  <a:pt x="40017" y="161738"/>
                </a:lnTo>
                <a:lnTo>
                  <a:pt x="27462" y="159823"/>
                </a:lnTo>
                <a:close/>
              </a:path>
              <a:path w="3924300" h="1028700">
                <a:moveTo>
                  <a:pt x="216985" y="25400"/>
                </a:moveTo>
                <a:lnTo>
                  <a:pt x="184314" y="25400"/>
                </a:lnTo>
                <a:lnTo>
                  <a:pt x="167913" y="26228"/>
                </a:lnTo>
                <a:lnTo>
                  <a:pt x="122363" y="37880"/>
                </a:lnTo>
                <a:lnTo>
                  <a:pt x="83178" y="61654"/>
                </a:lnTo>
                <a:lnTo>
                  <a:pt x="79130" y="65333"/>
                </a:lnTo>
                <a:lnTo>
                  <a:pt x="87672" y="74731"/>
                </a:lnTo>
                <a:lnTo>
                  <a:pt x="91270" y="71461"/>
                </a:lnTo>
                <a:lnTo>
                  <a:pt x="102517" y="63051"/>
                </a:lnTo>
                <a:lnTo>
                  <a:pt x="140716" y="44687"/>
                </a:lnTo>
                <a:lnTo>
                  <a:pt x="184634" y="38100"/>
                </a:lnTo>
                <a:lnTo>
                  <a:pt x="216985" y="38100"/>
                </a:lnTo>
                <a:lnTo>
                  <a:pt x="216985" y="25400"/>
                </a:lnTo>
                <a:close/>
              </a:path>
              <a:path w="3924300" h="1028700">
                <a:moveTo>
                  <a:pt x="216985" y="0"/>
                </a:moveTo>
                <a:lnTo>
                  <a:pt x="183673" y="0"/>
                </a:lnTo>
                <a:lnTo>
                  <a:pt x="165350" y="924"/>
                </a:lnTo>
                <a:lnTo>
                  <a:pt x="112462" y="14456"/>
                </a:lnTo>
                <a:lnTo>
                  <a:pt x="66994" y="42040"/>
                </a:lnTo>
                <a:lnTo>
                  <a:pt x="62047" y="46537"/>
                </a:lnTo>
                <a:lnTo>
                  <a:pt x="70588" y="55935"/>
                </a:lnTo>
                <a:lnTo>
                  <a:pt x="75086" y="51847"/>
                </a:lnTo>
                <a:lnTo>
                  <a:pt x="88284" y="41978"/>
                </a:lnTo>
                <a:lnTo>
                  <a:pt x="133170" y="20401"/>
                </a:lnTo>
                <a:lnTo>
                  <a:pt x="183993" y="12700"/>
                </a:lnTo>
                <a:lnTo>
                  <a:pt x="216985" y="12700"/>
                </a:lnTo>
                <a:lnTo>
                  <a:pt x="216985" y="0"/>
                </a:lnTo>
                <a:close/>
              </a:path>
              <a:path w="3924300" h="1028700">
                <a:moveTo>
                  <a:pt x="483685" y="0"/>
                </a:moveTo>
                <a:lnTo>
                  <a:pt x="331285" y="0"/>
                </a:lnTo>
                <a:lnTo>
                  <a:pt x="331285" y="12700"/>
                </a:lnTo>
                <a:lnTo>
                  <a:pt x="483685" y="12700"/>
                </a:lnTo>
                <a:lnTo>
                  <a:pt x="483685" y="0"/>
                </a:lnTo>
                <a:close/>
              </a:path>
              <a:path w="3924300" h="1028700">
                <a:moveTo>
                  <a:pt x="483685" y="25400"/>
                </a:moveTo>
                <a:lnTo>
                  <a:pt x="331285" y="25400"/>
                </a:lnTo>
                <a:lnTo>
                  <a:pt x="331285" y="38100"/>
                </a:lnTo>
                <a:lnTo>
                  <a:pt x="483685" y="38100"/>
                </a:lnTo>
                <a:lnTo>
                  <a:pt x="483685" y="25400"/>
                </a:lnTo>
                <a:close/>
              </a:path>
              <a:path w="3924300" h="1028700">
                <a:moveTo>
                  <a:pt x="750385" y="0"/>
                </a:moveTo>
                <a:lnTo>
                  <a:pt x="597985" y="0"/>
                </a:lnTo>
                <a:lnTo>
                  <a:pt x="597985" y="12700"/>
                </a:lnTo>
                <a:lnTo>
                  <a:pt x="750385" y="12700"/>
                </a:lnTo>
                <a:lnTo>
                  <a:pt x="750385" y="0"/>
                </a:lnTo>
                <a:close/>
              </a:path>
              <a:path w="3924300" h="1028700">
                <a:moveTo>
                  <a:pt x="750385" y="25400"/>
                </a:moveTo>
                <a:lnTo>
                  <a:pt x="597985" y="25400"/>
                </a:lnTo>
                <a:lnTo>
                  <a:pt x="597985" y="38100"/>
                </a:lnTo>
                <a:lnTo>
                  <a:pt x="750385" y="38100"/>
                </a:lnTo>
                <a:lnTo>
                  <a:pt x="750385" y="25400"/>
                </a:lnTo>
                <a:close/>
              </a:path>
              <a:path w="3924300" h="1028700">
                <a:moveTo>
                  <a:pt x="1017085" y="0"/>
                </a:moveTo>
                <a:lnTo>
                  <a:pt x="864685" y="0"/>
                </a:lnTo>
                <a:lnTo>
                  <a:pt x="864685" y="12700"/>
                </a:lnTo>
                <a:lnTo>
                  <a:pt x="1017085" y="12700"/>
                </a:lnTo>
                <a:lnTo>
                  <a:pt x="1017085" y="0"/>
                </a:lnTo>
                <a:close/>
              </a:path>
              <a:path w="3924300" h="1028700">
                <a:moveTo>
                  <a:pt x="1017085" y="25400"/>
                </a:moveTo>
                <a:lnTo>
                  <a:pt x="864685" y="25400"/>
                </a:lnTo>
                <a:lnTo>
                  <a:pt x="864685" y="38100"/>
                </a:lnTo>
                <a:lnTo>
                  <a:pt x="1017085" y="38100"/>
                </a:lnTo>
                <a:lnTo>
                  <a:pt x="1017085" y="25400"/>
                </a:lnTo>
                <a:close/>
              </a:path>
              <a:path w="3924300" h="1028700">
                <a:moveTo>
                  <a:pt x="1283785" y="0"/>
                </a:moveTo>
                <a:lnTo>
                  <a:pt x="1131385" y="0"/>
                </a:lnTo>
                <a:lnTo>
                  <a:pt x="1131385" y="12700"/>
                </a:lnTo>
                <a:lnTo>
                  <a:pt x="1283785" y="12700"/>
                </a:lnTo>
                <a:lnTo>
                  <a:pt x="1283785" y="0"/>
                </a:lnTo>
                <a:close/>
              </a:path>
              <a:path w="3924300" h="1028700">
                <a:moveTo>
                  <a:pt x="1283785" y="25400"/>
                </a:moveTo>
                <a:lnTo>
                  <a:pt x="1131385" y="25400"/>
                </a:lnTo>
                <a:lnTo>
                  <a:pt x="1131385" y="38100"/>
                </a:lnTo>
                <a:lnTo>
                  <a:pt x="1283785" y="38100"/>
                </a:lnTo>
                <a:lnTo>
                  <a:pt x="1283785" y="25400"/>
                </a:lnTo>
                <a:close/>
              </a:path>
              <a:path w="3924300" h="1028700">
                <a:moveTo>
                  <a:pt x="1550485" y="0"/>
                </a:moveTo>
                <a:lnTo>
                  <a:pt x="1398085" y="0"/>
                </a:lnTo>
                <a:lnTo>
                  <a:pt x="1398085" y="12700"/>
                </a:lnTo>
                <a:lnTo>
                  <a:pt x="1550485" y="12700"/>
                </a:lnTo>
                <a:lnTo>
                  <a:pt x="1550485" y="0"/>
                </a:lnTo>
                <a:close/>
              </a:path>
              <a:path w="3924300" h="1028700">
                <a:moveTo>
                  <a:pt x="1550485" y="25400"/>
                </a:moveTo>
                <a:lnTo>
                  <a:pt x="1398085" y="25400"/>
                </a:lnTo>
                <a:lnTo>
                  <a:pt x="1398085" y="38100"/>
                </a:lnTo>
                <a:lnTo>
                  <a:pt x="1550485" y="38100"/>
                </a:lnTo>
                <a:lnTo>
                  <a:pt x="1550485" y="25400"/>
                </a:lnTo>
                <a:close/>
              </a:path>
              <a:path w="3924300" h="1028700">
                <a:moveTo>
                  <a:pt x="1817185" y="0"/>
                </a:moveTo>
                <a:lnTo>
                  <a:pt x="1664785" y="0"/>
                </a:lnTo>
                <a:lnTo>
                  <a:pt x="1664785" y="12700"/>
                </a:lnTo>
                <a:lnTo>
                  <a:pt x="1817185" y="12700"/>
                </a:lnTo>
                <a:lnTo>
                  <a:pt x="1817185" y="0"/>
                </a:lnTo>
                <a:close/>
              </a:path>
              <a:path w="3924300" h="1028700">
                <a:moveTo>
                  <a:pt x="1817185" y="25400"/>
                </a:moveTo>
                <a:lnTo>
                  <a:pt x="1664785" y="25400"/>
                </a:lnTo>
                <a:lnTo>
                  <a:pt x="1664785" y="38100"/>
                </a:lnTo>
                <a:lnTo>
                  <a:pt x="1817185" y="38100"/>
                </a:lnTo>
                <a:lnTo>
                  <a:pt x="1817185" y="25400"/>
                </a:lnTo>
                <a:close/>
              </a:path>
              <a:path w="3924300" h="1028700">
                <a:moveTo>
                  <a:pt x="2083885" y="0"/>
                </a:moveTo>
                <a:lnTo>
                  <a:pt x="1931485" y="0"/>
                </a:lnTo>
                <a:lnTo>
                  <a:pt x="1931485" y="12700"/>
                </a:lnTo>
                <a:lnTo>
                  <a:pt x="2083885" y="12700"/>
                </a:lnTo>
                <a:lnTo>
                  <a:pt x="2083885" y="0"/>
                </a:lnTo>
                <a:close/>
              </a:path>
              <a:path w="3924300" h="1028700">
                <a:moveTo>
                  <a:pt x="2083885" y="25400"/>
                </a:moveTo>
                <a:lnTo>
                  <a:pt x="1931485" y="25400"/>
                </a:lnTo>
                <a:lnTo>
                  <a:pt x="1931485" y="38100"/>
                </a:lnTo>
                <a:lnTo>
                  <a:pt x="2083885" y="38100"/>
                </a:lnTo>
                <a:lnTo>
                  <a:pt x="2083885" y="25400"/>
                </a:lnTo>
                <a:close/>
              </a:path>
              <a:path w="3924300" h="1028700">
                <a:moveTo>
                  <a:pt x="2350585" y="0"/>
                </a:moveTo>
                <a:lnTo>
                  <a:pt x="2198185" y="0"/>
                </a:lnTo>
                <a:lnTo>
                  <a:pt x="2198185" y="12700"/>
                </a:lnTo>
                <a:lnTo>
                  <a:pt x="2350585" y="12700"/>
                </a:lnTo>
                <a:lnTo>
                  <a:pt x="2350585" y="0"/>
                </a:lnTo>
                <a:close/>
              </a:path>
              <a:path w="3924300" h="1028700">
                <a:moveTo>
                  <a:pt x="2350585" y="25400"/>
                </a:moveTo>
                <a:lnTo>
                  <a:pt x="2198185" y="25400"/>
                </a:lnTo>
                <a:lnTo>
                  <a:pt x="2198185" y="38100"/>
                </a:lnTo>
                <a:lnTo>
                  <a:pt x="2350585" y="38100"/>
                </a:lnTo>
                <a:lnTo>
                  <a:pt x="2350585" y="25400"/>
                </a:lnTo>
                <a:close/>
              </a:path>
              <a:path w="3924300" h="1028700">
                <a:moveTo>
                  <a:pt x="2617285" y="0"/>
                </a:moveTo>
                <a:lnTo>
                  <a:pt x="2464885" y="0"/>
                </a:lnTo>
                <a:lnTo>
                  <a:pt x="2464885" y="12700"/>
                </a:lnTo>
                <a:lnTo>
                  <a:pt x="2617285" y="12700"/>
                </a:lnTo>
                <a:lnTo>
                  <a:pt x="2617285" y="0"/>
                </a:lnTo>
                <a:close/>
              </a:path>
              <a:path w="3924300" h="1028700">
                <a:moveTo>
                  <a:pt x="2617285" y="25400"/>
                </a:moveTo>
                <a:lnTo>
                  <a:pt x="2464885" y="25400"/>
                </a:lnTo>
                <a:lnTo>
                  <a:pt x="2464885" y="38100"/>
                </a:lnTo>
                <a:lnTo>
                  <a:pt x="2617285" y="38100"/>
                </a:lnTo>
                <a:lnTo>
                  <a:pt x="2617285" y="25400"/>
                </a:lnTo>
                <a:close/>
              </a:path>
              <a:path w="3924300" h="1028700">
                <a:moveTo>
                  <a:pt x="2883985" y="0"/>
                </a:moveTo>
                <a:lnTo>
                  <a:pt x="2731585" y="0"/>
                </a:lnTo>
                <a:lnTo>
                  <a:pt x="2731585" y="12700"/>
                </a:lnTo>
                <a:lnTo>
                  <a:pt x="2883985" y="12700"/>
                </a:lnTo>
                <a:lnTo>
                  <a:pt x="2883985" y="0"/>
                </a:lnTo>
                <a:close/>
              </a:path>
              <a:path w="3924300" h="1028700">
                <a:moveTo>
                  <a:pt x="2883985" y="25400"/>
                </a:moveTo>
                <a:lnTo>
                  <a:pt x="2731585" y="25400"/>
                </a:lnTo>
                <a:lnTo>
                  <a:pt x="2731585" y="38100"/>
                </a:lnTo>
                <a:lnTo>
                  <a:pt x="2883985" y="38100"/>
                </a:lnTo>
                <a:lnTo>
                  <a:pt x="2883985" y="25400"/>
                </a:lnTo>
                <a:close/>
              </a:path>
              <a:path w="3924300" h="1028700">
                <a:moveTo>
                  <a:pt x="3150685" y="0"/>
                </a:moveTo>
                <a:lnTo>
                  <a:pt x="2998285" y="0"/>
                </a:lnTo>
                <a:lnTo>
                  <a:pt x="2998285" y="12700"/>
                </a:lnTo>
                <a:lnTo>
                  <a:pt x="3150685" y="12700"/>
                </a:lnTo>
                <a:lnTo>
                  <a:pt x="3150685" y="0"/>
                </a:lnTo>
                <a:close/>
              </a:path>
              <a:path w="3924300" h="1028700">
                <a:moveTo>
                  <a:pt x="3150685" y="25400"/>
                </a:moveTo>
                <a:lnTo>
                  <a:pt x="2998285" y="25400"/>
                </a:lnTo>
                <a:lnTo>
                  <a:pt x="2998285" y="38100"/>
                </a:lnTo>
                <a:lnTo>
                  <a:pt x="3150685" y="38100"/>
                </a:lnTo>
                <a:lnTo>
                  <a:pt x="3150685" y="25400"/>
                </a:lnTo>
                <a:close/>
              </a:path>
              <a:path w="3924300" h="1028700">
                <a:moveTo>
                  <a:pt x="3417385" y="0"/>
                </a:moveTo>
                <a:lnTo>
                  <a:pt x="3264985" y="0"/>
                </a:lnTo>
                <a:lnTo>
                  <a:pt x="3264985" y="12700"/>
                </a:lnTo>
                <a:lnTo>
                  <a:pt x="3417385" y="12700"/>
                </a:lnTo>
                <a:lnTo>
                  <a:pt x="3417385" y="0"/>
                </a:lnTo>
                <a:close/>
              </a:path>
              <a:path w="3924300" h="1028700">
                <a:moveTo>
                  <a:pt x="3417385" y="25400"/>
                </a:moveTo>
                <a:lnTo>
                  <a:pt x="3264985" y="25400"/>
                </a:lnTo>
                <a:lnTo>
                  <a:pt x="3264985" y="38100"/>
                </a:lnTo>
                <a:lnTo>
                  <a:pt x="3417385" y="38100"/>
                </a:lnTo>
                <a:lnTo>
                  <a:pt x="3417385" y="25400"/>
                </a:lnTo>
                <a:close/>
              </a:path>
              <a:path w="3924300" h="1028700">
                <a:moveTo>
                  <a:pt x="3684085" y="0"/>
                </a:moveTo>
                <a:lnTo>
                  <a:pt x="3531685" y="0"/>
                </a:lnTo>
                <a:lnTo>
                  <a:pt x="3531685" y="12700"/>
                </a:lnTo>
                <a:lnTo>
                  <a:pt x="3684085" y="12700"/>
                </a:lnTo>
                <a:lnTo>
                  <a:pt x="3684085" y="0"/>
                </a:lnTo>
                <a:close/>
              </a:path>
              <a:path w="3924300" h="1028700">
                <a:moveTo>
                  <a:pt x="3684085" y="25400"/>
                </a:moveTo>
                <a:lnTo>
                  <a:pt x="3531685" y="25400"/>
                </a:lnTo>
                <a:lnTo>
                  <a:pt x="3531685" y="38100"/>
                </a:lnTo>
                <a:lnTo>
                  <a:pt x="3684085" y="38100"/>
                </a:lnTo>
                <a:lnTo>
                  <a:pt x="3684085" y="25400"/>
                </a:lnTo>
                <a:close/>
              </a:path>
              <a:path w="3924300" h="1028700">
                <a:moveTo>
                  <a:pt x="3794964" y="35328"/>
                </a:moveTo>
                <a:lnTo>
                  <a:pt x="3790599" y="47255"/>
                </a:lnTo>
                <a:lnTo>
                  <a:pt x="3796986" y="49592"/>
                </a:lnTo>
                <a:lnTo>
                  <a:pt x="3809743" y="55737"/>
                </a:lnTo>
                <a:lnTo>
                  <a:pt x="3843406" y="80893"/>
                </a:lnTo>
                <a:lnTo>
                  <a:pt x="3868560" y="114556"/>
                </a:lnTo>
                <a:lnTo>
                  <a:pt x="3879672" y="140949"/>
                </a:lnTo>
                <a:lnTo>
                  <a:pt x="3891972" y="137787"/>
                </a:lnTo>
                <a:lnTo>
                  <a:pt x="3871784" y="95401"/>
                </a:lnTo>
                <a:lnTo>
                  <a:pt x="3841121" y="61654"/>
                </a:lnTo>
                <a:lnTo>
                  <a:pt x="3801936" y="37880"/>
                </a:lnTo>
                <a:lnTo>
                  <a:pt x="3794964" y="35328"/>
                </a:lnTo>
                <a:close/>
              </a:path>
              <a:path w="3924300" h="1028700">
                <a:moveTo>
                  <a:pt x="3803694" y="11475"/>
                </a:moveTo>
                <a:lnTo>
                  <a:pt x="3799329" y="23402"/>
                </a:lnTo>
                <a:lnTo>
                  <a:pt x="3806887" y="26168"/>
                </a:lnTo>
                <a:lnTo>
                  <a:pt x="3821878" y="33389"/>
                </a:lnTo>
                <a:lnTo>
                  <a:pt x="3861388" y="62911"/>
                </a:lnTo>
                <a:lnTo>
                  <a:pt x="3890955" y="102516"/>
                </a:lnTo>
                <a:lnTo>
                  <a:pt x="3904272" y="134623"/>
                </a:lnTo>
                <a:lnTo>
                  <a:pt x="3916572" y="131460"/>
                </a:lnTo>
                <a:lnTo>
                  <a:pt x="3892857" y="81168"/>
                </a:lnTo>
                <a:lnTo>
                  <a:pt x="3857223" y="41978"/>
                </a:lnTo>
                <a:lnTo>
                  <a:pt x="3811837" y="14456"/>
                </a:lnTo>
                <a:lnTo>
                  <a:pt x="3803694" y="11475"/>
                </a:lnTo>
                <a:close/>
              </a:path>
              <a:path w="3924300" h="1028700">
                <a:moveTo>
                  <a:pt x="3924300" y="249816"/>
                </a:moveTo>
                <a:lnTo>
                  <a:pt x="3911600" y="249816"/>
                </a:lnTo>
                <a:lnTo>
                  <a:pt x="3911600" y="402216"/>
                </a:lnTo>
                <a:lnTo>
                  <a:pt x="3924300" y="402216"/>
                </a:lnTo>
                <a:lnTo>
                  <a:pt x="3924300" y="249816"/>
                </a:lnTo>
                <a:close/>
              </a:path>
              <a:path w="3924300" h="1028700">
                <a:moveTo>
                  <a:pt x="3898900" y="249816"/>
                </a:moveTo>
                <a:lnTo>
                  <a:pt x="3886200" y="249816"/>
                </a:lnTo>
                <a:lnTo>
                  <a:pt x="3886200" y="402216"/>
                </a:lnTo>
                <a:lnTo>
                  <a:pt x="3898900" y="402216"/>
                </a:lnTo>
                <a:lnTo>
                  <a:pt x="3898900" y="249816"/>
                </a:lnTo>
                <a:close/>
              </a:path>
              <a:path w="3924300" h="1028700">
                <a:moveTo>
                  <a:pt x="3924300" y="516516"/>
                </a:moveTo>
                <a:lnTo>
                  <a:pt x="3911600" y="516516"/>
                </a:lnTo>
                <a:lnTo>
                  <a:pt x="3911600" y="668916"/>
                </a:lnTo>
                <a:lnTo>
                  <a:pt x="3924300" y="668916"/>
                </a:lnTo>
                <a:lnTo>
                  <a:pt x="3924300" y="516516"/>
                </a:lnTo>
                <a:close/>
              </a:path>
              <a:path w="3924300" h="1028700">
                <a:moveTo>
                  <a:pt x="3898900" y="516516"/>
                </a:moveTo>
                <a:lnTo>
                  <a:pt x="3886200" y="516516"/>
                </a:lnTo>
                <a:lnTo>
                  <a:pt x="3886200" y="668916"/>
                </a:lnTo>
                <a:lnTo>
                  <a:pt x="3898900" y="668916"/>
                </a:lnTo>
                <a:lnTo>
                  <a:pt x="3898900" y="516516"/>
                </a:lnTo>
                <a:close/>
              </a:path>
              <a:path w="3924300" h="1028700">
                <a:moveTo>
                  <a:pt x="3924300" y="783216"/>
                </a:moveTo>
                <a:lnTo>
                  <a:pt x="3911600" y="783216"/>
                </a:lnTo>
                <a:lnTo>
                  <a:pt x="3911583" y="845026"/>
                </a:lnTo>
                <a:lnTo>
                  <a:pt x="3910723" y="862067"/>
                </a:lnTo>
                <a:lnTo>
                  <a:pt x="3898131" y="911286"/>
                </a:lnTo>
                <a:lnTo>
                  <a:pt x="3886037" y="934296"/>
                </a:lnTo>
                <a:lnTo>
                  <a:pt x="3896892" y="940890"/>
                </a:lnTo>
                <a:lnTo>
                  <a:pt x="3916041" y="899302"/>
                </a:lnTo>
                <a:lnTo>
                  <a:pt x="3924300" y="845026"/>
                </a:lnTo>
                <a:lnTo>
                  <a:pt x="3924300" y="783216"/>
                </a:lnTo>
                <a:close/>
              </a:path>
              <a:path w="3924300" h="1028700">
                <a:moveTo>
                  <a:pt x="3898900" y="783216"/>
                </a:moveTo>
                <a:lnTo>
                  <a:pt x="3886200" y="783216"/>
                </a:lnTo>
                <a:lnTo>
                  <a:pt x="3886151" y="845026"/>
                </a:lnTo>
                <a:lnTo>
                  <a:pt x="3885420" y="859504"/>
                </a:lnTo>
                <a:lnTo>
                  <a:pt x="3874706" y="901386"/>
                </a:lnTo>
                <a:lnTo>
                  <a:pt x="3864329" y="921109"/>
                </a:lnTo>
                <a:lnTo>
                  <a:pt x="3875184" y="927703"/>
                </a:lnTo>
                <a:lnTo>
                  <a:pt x="3891756" y="891756"/>
                </a:lnTo>
                <a:lnTo>
                  <a:pt x="3898867" y="845026"/>
                </a:lnTo>
                <a:lnTo>
                  <a:pt x="3898900" y="783216"/>
                </a:lnTo>
                <a:close/>
              </a:path>
              <a:path w="3924300" h="1028700">
                <a:moveTo>
                  <a:pt x="3795259" y="1006786"/>
                </a:moveTo>
                <a:lnTo>
                  <a:pt x="3791129" y="1008298"/>
                </a:lnTo>
                <a:lnTo>
                  <a:pt x="3774692" y="1012524"/>
                </a:lnTo>
                <a:lnTo>
                  <a:pt x="3757667" y="1015123"/>
                </a:lnTo>
                <a:lnTo>
                  <a:pt x="3740306" y="1015999"/>
                </a:lnTo>
                <a:lnTo>
                  <a:pt x="3641651" y="1015999"/>
                </a:lnTo>
                <a:lnTo>
                  <a:pt x="3641651" y="1028699"/>
                </a:lnTo>
                <a:lnTo>
                  <a:pt x="3740626" y="1028699"/>
                </a:lnTo>
                <a:lnTo>
                  <a:pt x="3758948" y="1027774"/>
                </a:lnTo>
                <a:lnTo>
                  <a:pt x="3777239" y="1024983"/>
                </a:lnTo>
                <a:lnTo>
                  <a:pt x="3794902" y="1020441"/>
                </a:lnTo>
                <a:lnTo>
                  <a:pt x="3799625" y="1018713"/>
                </a:lnTo>
                <a:lnTo>
                  <a:pt x="3795259" y="1006786"/>
                </a:lnTo>
                <a:close/>
              </a:path>
              <a:path w="3924300" h="1028700">
                <a:moveTo>
                  <a:pt x="3786529" y="982934"/>
                </a:moveTo>
                <a:lnTo>
                  <a:pt x="3783582" y="984012"/>
                </a:lnTo>
                <a:lnTo>
                  <a:pt x="3769601" y="987607"/>
                </a:lnTo>
                <a:lnTo>
                  <a:pt x="3755104" y="989820"/>
                </a:lnTo>
                <a:lnTo>
                  <a:pt x="3739664" y="990599"/>
                </a:lnTo>
                <a:lnTo>
                  <a:pt x="3641651" y="990599"/>
                </a:lnTo>
                <a:lnTo>
                  <a:pt x="3641651" y="1003299"/>
                </a:lnTo>
                <a:lnTo>
                  <a:pt x="3739986" y="1003299"/>
                </a:lnTo>
                <a:lnTo>
                  <a:pt x="3756385" y="1002471"/>
                </a:lnTo>
                <a:lnTo>
                  <a:pt x="3772147" y="1000066"/>
                </a:lnTo>
                <a:lnTo>
                  <a:pt x="3787355" y="996155"/>
                </a:lnTo>
                <a:lnTo>
                  <a:pt x="3790894" y="994860"/>
                </a:lnTo>
                <a:lnTo>
                  <a:pt x="3786529" y="982934"/>
                </a:lnTo>
                <a:close/>
              </a:path>
              <a:path w="3924300" h="1028700">
                <a:moveTo>
                  <a:pt x="3527351" y="1015999"/>
                </a:moveTo>
                <a:lnTo>
                  <a:pt x="3374951" y="1015999"/>
                </a:lnTo>
                <a:lnTo>
                  <a:pt x="3374951" y="1028699"/>
                </a:lnTo>
                <a:lnTo>
                  <a:pt x="3527351" y="1028699"/>
                </a:lnTo>
                <a:lnTo>
                  <a:pt x="3527351" y="1015999"/>
                </a:lnTo>
                <a:close/>
              </a:path>
              <a:path w="3924300" h="1028700">
                <a:moveTo>
                  <a:pt x="3527351" y="990599"/>
                </a:moveTo>
                <a:lnTo>
                  <a:pt x="3374951" y="990599"/>
                </a:lnTo>
                <a:lnTo>
                  <a:pt x="3374951" y="1003299"/>
                </a:lnTo>
                <a:lnTo>
                  <a:pt x="3527351" y="1003299"/>
                </a:lnTo>
                <a:lnTo>
                  <a:pt x="3527351" y="990599"/>
                </a:lnTo>
                <a:close/>
              </a:path>
              <a:path w="3924300" h="1028700">
                <a:moveTo>
                  <a:pt x="3260651" y="1015999"/>
                </a:moveTo>
                <a:lnTo>
                  <a:pt x="3108251" y="1015999"/>
                </a:lnTo>
                <a:lnTo>
                  <a:pt x="3108251" y="1028699"/>
                </a:lnTo>
                <a:lnTo>
                  <a:pt x="3260651" y="1028699"/>
                </a:lnTo>
                <a:lnTo>
                  <a:pt x="3260651" y="1015999"/>
                </a:lnTo>
                <a:close/>
              </a:path>
              <a:path w="3924300" h="1028700">
                <a:moveTo>
                  <a:pt x="3260651" y="990599"/>
                </a:moveTo>
                <a:lnTo>
                  <a:pt x="3108251" y="990599"/>
                </a:lnTo>
                <a:lnTo>
                  <a:pt x="3108251" y="1003299"/>
                </a:lnTo>
                <a:lnTo>
                  <a:pt x="3260651" y="1003299"/>
                </a:lnTo>
                <a:lnTo>
                  <a:pt x="3260651" y="990599"/>
                </a:lnTo>
                <a:close/>
              </a:path>
              <a:path w="3924300" h="1028700">
                <a:moveTo>
                  <a:pt x="2993951" y="1015999"/>
                </a:moveTo>
                <a:lnTo>
                  <a:pt x="2841551" y="1015999"/>
                </a:lnTo>
                <a:lnTo>
                  <a:pt x="2841551" y="1028699"/>
                </a:lnTo>
                <a:lnTo>
                  <a:pt x="2993951" y="1028699"/>
                </a:lnTo>
                <a:lnTo>
                  <a:pt x="2993951" y="1015999"/>
                </a:lnTo>
                <a:close/>
              </a:path>
              <a:path w="3924300" h="1028700">
                <a:moveTo>
                  <a:pt x="2993951" y="990599"/>
                </a:moveTo>
                <a:lnTo>
                  <a:pt x="2841551" y="990599"/>
                </a:lnTo>
                <a:lnTo>
                  <a:pt x="2841551" y="1003299"/>
                </a:lnTo>
                <a:lnTo>
                  <a:pt x="2993951" y="1003299"/>
                </a:lnTo>
                <a:lnTo>
                  <a:pt x="2993951" y="990599"/>
                </a:lnTo>
                <a:close/>
              </a:path>
              <a:path w="3924300" h="1028700">
                <a:moveTo>
                  <a:pt x="2727251" y="1015999"/>
                </a:moveTo>
                <a:lnTo>
                  <a:pt x="2574851" y="1015999"/>
                </a:lnTo>
                <a:lnTo>
                  <a:pt x="2574851" y="1028699"/>
                </a:lnTo>
                <a:lnTo>
                  <a:pt x="2727251" y="1028699"/>
                </a:lnTo>
                <a:lnTo>
                  <a:pt x="2727251" y="1015999"/>
                </a:lnTo>
                <a:close/>
              </a:path>
              <a:path w="3924300" h="1028700">
                <a:moveTo>
                  <a:pt x="2727251" y="990599"/>
                </a:moveTo>
                <a:lnTo>
                  <a:pt x="2574851" y="990599"/>
                </a:lnTo>
                <a:lnTo>
                  <a:pt x="2574851" y="1003299"/>
                </a:lnTo>
                <a:lnTo>
                  <a:pt x="2727251" y="1003299"/>
                </a:lnTo>
                <a:lnTo>
                  <a:pt x="2727251" y="990599"/>
                </a:lnTo>
                <a:close/>
              </a:path>
              <a:path w="3924300" h="1028700">
                <a:moveTo>
                  <a:pt x="2460551" y="1015999"/>
                </a:moveTo>
                <a:lnTo>
                  <a:pt x="2308151" y="1015999"/>
                </a:lnTo>
                <a:lnTo>
                  <a:pt x="2308151" y="1028699"/>
                </a:lnTo>
                <a:lnTo>
                  <a:pt x="2460551" y="1028699"/>
                </a:lnTo>
                <a:lnTo>
                  <a:pt x="2460551" y="1015999"/>
                </a:lnTo>
                <a:close/>
              </a:path>
              <a:path w="3924300" h="1028700">
                <a:moveTo>
                  <a:pt x="2460551" y="990599"/>
                </a:moveTo>
                <a:lnTo>
                  <a:pt x="2308151" y="990599"/>
                </a:lnTo>
                <a:lnTo>
                  <a:pt x="2308151" y="1003299"/>
                </a:lnTo>
                <a:lnTo>
                  <a:pt x="2460551" y="1003299"/>
                </a:lnTo>
                <a:lnTo>
                  <a:pt x="2460551" y="990599"/>
                </a:lnTo>
                <a:close/>
              </a:path>
              <a:path w="3924300" h="1028700">
                <a:moveTo>
                  <a:pt x="2193851" y="1015999"/>
                </a:moveTo>
                <a:lnTo>
                  <a:pt x="2041451" y="1015999"/>
                </a:lnTo>
                <a:lnTo>
                  <a:pt x="2041451" y="1028699"/>
                </a:lnTo>
                <a:lnTo>
                  <a:pt x="2193851" y="1028699"/>
                </a:lnTo>
                <a:lnTo>
                  <a:pt x="2193851" y="1015999"/>
                </a:lnTo>
                <a:close/>
              </a:path>
              <a:path w="3924300" h="1028700">
                <a:moveTo>
                  <a:pt x="2193851" y="990599"/>
                </a:moveTo>
                <a:lnTo>
                  <a:pt x="2041451" y="990599"/>
                </a:lnTo>
                <a:lnTo>
                  <a:pt x="2041451" y="1003299"/>
                </a:lnTo>
                <a:lnTo>
                  <a:pt x="2193851" y="1003299"/>
                </a:lnTo>
                <a:lnTo>
                  <a:pt x="2193851" y="990599"/>
                </a:lnTo>
                <a:close/>
              </a:path>
              <a:path w="3924300" h="1028700">
                <a:moveTo>
                  <a:pt x="1927151" y="1015999"/>
                </a:moveTo>
                <a:lnTo>
                  <a:pt x="1774751" y="1015999"/>
                </a:lnTo>
                <a:lnTo>
                  <a:pt x="1774751" y="1028699"/>
                </a:lnTo>
                <a:lnTo>
                  <a:pt x="1927151" y="1028699"/>
                </a:lnTo>
                <a:lnTo>
                  <a:pt x="1927151" y="1015999"/>
                </a:lnTo>
                <a:close/>
              </a:path>
              <a:path w="3924300" h="1028700">
                <a:moveTo>
                  <a:pt x="1927151" y="990599"/>
                </a:moveTo>
                <a:lnTo>
                  <a:pt x="1774751" y="990599"/>
                </a:lnTo>
                <a:lnTo>
                  <a:pt x="1774751" y="1003299"/>
                </a:lnTo>
                <a:lnTo>
                  <a:pt x="1927151" y="1003299"/>
                </a:lnTo>
                <a:lnTo>
                  <a:pt x="1927151" y="990599"/>
                </a:lnTo>
                <a:close/>
              </a:path>
              <a:path w="3924300" h="1028700">
                <a:moveTo>
                  <a:pt x="1660451" y="1015999"/>
                </a:moveTo>
                <a:lnTo>
                  <a:pt x="1508051" y="1015999"/>
                </a:lnTo>
                <a:lnTo>
                  <a:pt x="1508051" y="1028699"/>
                </a:lnTo>
                <a:lnTo>
                  <a:pt x="1660451" y="1028699"/>
                </a:lnTo>
                <a:lnTo>
                  <a:pt x="1660451" y="1015999"/>
                </a:lnTo>
                <a:close/>
              </a:path>
              <a:path w="3924300" h="1028700">
                <a:moveTo>
                  <a:pt x="1660451" y="990599"/>
                </a:moveTo>
                <a:lnTo>
                  <a:pt x="1508051" y="990599"/>
                </a:lnTo>
                <a:lnTo>
                  <a:pt x="1508051" y="1003299"/>
                </a:lnTo>
                <a:lnTo>
                  <a:pt x="1660451" y="1003299"/>
                </a:lnTo>
                <a:lnTo>
                  <a:pt x="1660451" y="990599"/>
                </a:lnTo>
                <a:close/>
              </a:path>
              <a:path w="3924300" h="1028700">
                <a:moveTo>
                  <a:pt x="1393751" y="1015999"/>
                </a:moveTo>
                <a:lnTo>
                  <a:pt x="1241351" y="1015999"/>
                </a:lnTo>
                <a:lnTo>
                  <a:pt x="1241351" y="1028699"/>
                </a:lnTo>
                <a:lnTo>
                  <a:pt x="1393751" y="1028699"/>
                </a:lnTo>
                <a:lnTo>
                  <a:pt x="1393751" y="1015999"/>
                </a:lnTo>
                <a:close/>
              </a:path>
              <a:path w="3924300" h="1028700">
                <a:moveTo>
                  <a:pt x="1393751" y="990599"/>
                </a:moveTo>
                <a:lnTo>
                  <a:pt x="1241351" y="990599"/>
                </a:lnTo>
                <a:lnTo>
                  <a:pt x="1241351" y="1003299"/>
                </a:lnTo>
                <a:lnTo>
                  <a:pt x="1393751" y="1003299"/>
                </a:lnTo>
                <a:lnTo>
                  <a:pt x="1393751" y="990599"/>
                </a:lnTo>
                <a:close/>
              </a:path>
              <a:path w="3924300" h="1028700">
                <a:moveTo>
                  <a:pt x="1127051" y="1015999"/>
                </a:moveTo>
                <a:lnTo>
                  <a:pt x="974651" y="1015999"/>
                </a:lnTo>
                <a:lnTo>
                  <a:pt x="974651" y="1028699"/>
                </a:lnTo>
                <a:lnTo>
                  <a:pt x="1127051" y="1028699"/>
                </a:lnTo>
                <a:lnTo>
                  <a:pt x="1127051" y="1015999"/>
                </a:lnTo>
                <a:close/>
              </a:path>
              <a:path w="3924300" h="1028700">
                <a:moveTo>
                  <a:pt x="1127051" y="990599"/>
                </a:moveTo>
                <a:lnTo>
                  <a:pt x="974651" y="990599"/>
                </a:lnTo>
                <a:lnTo>
                  <a:pt x="974651" y="1003299"/>
                </a:lnTo>
                <a:lnTo>
                  <a:pt x="1127051" y="1003299"/>
                </a:lnTo>
                <a:lnTo>
                  <a:pt x="1127051" y="990599"/>
                </a:lnTo>
                <a:close/>
              </a:path>
              <a:path w="3924300" h="1028700">
                <a:moveTo>
                  <a:pt x="860351" y="1015999"/>
                </a:moveTo>
                <a:lnTo>
                  <a:pt x="707951" y="1015999"/>
                </a:lnTo>
                <a:lnTo>
                  <a:pt x="707951" y="1028699"/>
                </a:lnTo>
                <a:lnTo>
                  <a:pt x="860351" y="1028699"/>
                </a:lnTo>
                <a:lnTo>
                  <a:pt x="860351" y="1015999"/>
                </a:lnTo>
                <a:close/>
              </a:path>
              <a:path w="3924300" h="1028700">
                <a:moveTo>
                  <a:pt x="860351" y="990599"/>
                </a:moveTo>
                <a:lnTo>
                  <a:pt x="707951" y="990599"/>
                </a:lnTo>
                <a:lnTo>
                  <a:pt x="707951" y="1003299"/>
                </a:lnTo>
                <a:lnTo>
                  <a:pt x="860351" y="1003299"/>
                </a:lnTo>
                <a:lnTo>
                  <a:pt x="860351" y="990599"/>
                </a:lnTo>
                <a:close/>
              </a:path>
              <a:path w="3924300" h="1028700">
                <a:moveTo>
                  <a:pt x="593651" y="1015999"/>
                </a:moveTo>
                <a:lnTo>
                  <a:pt x="441251" y="1015999"/>
                </a:lnTo>
                <a:lnTo>
                  <a:pt x="441251" y="1028699"/>
                </a:lnTo>
                <a:lnTo>
                  <a:pt x="593651" y="1028699"/>
                </a:lnTo>
                <a:lnTo>
                  <a:pt x="593651" y="1015999"/>
                </a:lnTo>
                <a:close/>
              </a:path>
              <a:path w="3924300" h="1028700">
                <a:moveTo>
                  <a:pt x="593651" y="990599"/>
                </a:moveTo>
                <a:lnTo>
                  <a:pt x="441251" y="990599"/>
                </a:lnTo>
                <a:lnTo>
                  <a:pt x="441251" y="1003299"/>
                </a:lnTo>
                <a:lnTo>
                  <a:pt x="593651" y="1003299"/>
                </a:lnTo>
                <a:lnTo>
                  <a:pt x="593651" y="990599"/>
                </a:lnTo>
                <a:close/>
              </a:path>
              <a:path w="3924300" h="1028700">
                <a:moveTo>
                  <a:pt x="174244" y="1015507"/>
                </a:moveTo>
                <a:lnTo>
                  <a:pt x="173603" y="1028191"/>
                </a:lnTo>
                <a:lnTo>
                  <a:pt x="183673" y="1028699"/>
                </a:lnTo>
                <a:lnTo>
                  <a:pt x="326951" y="1028699"/>
                </a:lnTo>
                <a:lnTo>
                  <a:pt x="326951" y="1015999"/>
                </a:lnTo>
                <a:lnTo>
                  <a:pt x="183993" y="1015999"/>
                </a:lnTo>
                <a:lnTo>
                  <a:pt x="174244" y="1015507"/>
                </a:lnTo>
                <a:close/>
              </a:path>
              <a:path w="3924300" h="1028700">
                <a:moveTo>
                  <a:pt x="175524" y="990139"/>
                </a:moveTo>
                <a:lnTo>
                  <a:pt x="174884" y="1002823"/>
                </a:lnTo>
                <a:lnTo>
                  <a:pt x="184314" y="1003299"/>
                </a:lnTo>
                <a:lnTo>
                  <a:pt x="326951" y="1003299"/>
                </a:lnTo>
                <a:lnTo>
                  <a:pt x="326951" y="990599"/>
                </a:lnTo>
                <a:lnTo>
                  <a:pt x="184634" y="990599"/>
                </a:lnTo>
                <a:lnTo>
                  <a:pt x="175524" y="9901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7916" y="5189727"/>
            <a:ext cx="3639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"/>
              <a:tabLst>
                <a:tab pos="262890" algn="l"/>
              </a:tabLst>
            </a:pPr>
            <a:r>
              <a:rPr sz="2500" spc="-15" dirty="0">
                <a:latin typeface="Calibri" panose="020F0502020204030204"/>
                <a:cs typeface="Calibri" panose="020F0502020204030204"/>
              </a:rPr>
              <a:t>Large 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size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5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samples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 marL="262255" indent="-250190">
              <a:lnSpc>
                <a:spcPct val="100000"/>
              </a:lnSpc>
              <a:buSzPct val="96000"/>
              <a:buFont typeface="Wingdings" panose="05000000000000000000"/>
              <a:buChar char=""/>
              <a:tabLst>
                <a:tab pos="262890" algn="l"/>
              </a:tabLst>
            </a:pPr>
            <a:r>
              <a:rPr sz="2500" spc="-5" dirty="0">
                <a:latin typeface="Calibri" panose="020F0502020204030204"/>
                <a:cs typeface="Calibri" panose="020F0502020204030204"/>
              </a:rPr>
              <a:t>High dimensional</a:t>
            </a:r>
            <a:r>
              <a:rPr sz="25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features</a:t>
            </a:r>
            <a:endParaRPr sz="2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3368" y="5181557"/>
            <a:ext cx="3628109" cy="1260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368" y="5181558"/>
            <a:ext cx="3628390" cy="1260475"/>
          </a:xfrm>
          <a:custGeom>
            <a:avLst/>
            <a:gdLst/>
            <a:ahLst/>
            <a:cxnLst/>
            <a:rect l="l" t="t" r="r" b="b"/>
            <a:pathLst>
              <a:path w="3628390" h="1260475">
                <a:moveTo>
                  <a:pt x="0" y="384657"/>
                </a:moveTo>
                <a:lnTo>
                  <a:pt x="976531" y="368013"/>
                </a:lnTo>
                <a:lnTo>
                  <a:pt x="1002058" y="344023"/>
                </a:lnTo>
                <a:lnTo>
                  <a:pt x="1029512" y="320742"/>
                </a:lnTo>
                <a:lnTo>
                  <a:pt x="1089951" y="276356"/>
                </a:lnTo>
                <a:lnTo>
                  <a:pt x="1122807" y="255270"/>
                </a:lnTo>
                <a:lnTo>
                  <a:pt x="1157335" y="234938"/>
                </a:lnTo>
                <a:lnTo>
                  <a:pt x="1193473" y="215370"/>
                </a:lnTo>
                <a:lnTo>
                  <a:pt x="1231155" y="196577"/>
                </a:lnTo>
                <a:lnTo>
                  <a:pt x="1270318" y="178569"/>
                </a:lnTo>
                <a:lnTo>
                  <a:pt x="1310899" y="161358"/>
                </a:lnTo>
                <a:lnTo>
                  <a:pt x="1352832" y="144954"/>
                </a:lnTo>
                <a:lnTo>
                  <a:pt x="1396055" y="129367"/>
                </a:lnTo>
                <a:lnTo>
                  <a:pt x="1440503" y="114610"/>
                </a:lnTo>
                <a:lnTo>
                  <a:pt x="1486113" y="100692"/>
                </a:lnTo>
                <a:lnTo>
                  <a:pt x="1532821" y="87624"/>
                </a:lnTo>
                <a:lnTo>
                  <a:pt x="1580563" y="75417"/>
                </a:lnTo>
                <a:lnTo>
                  <a:pt x="1629274" y="64082"/>
                </a:lnTo>
                <a:lnTo>
                  <a:pt x="1678892" y="53630"/>
                </a:lnTo>
                <a:lnTo>
                  <a:pt x="1729351" y="44072"/>
                </a:lnTo>
                <a:lnTo>
                  <a:pt x="1780590" y="35417"/>
                </a:lnTo>
                <a:lnTo>
                  <a:pt x="1832542" y="27678"/>
                </a:lnTo>
                <a:lnTo>
                  <a:pt x="1885145" y="20864"/>
                </a:lnTo>
                <a:lnTo>
                  <a:pt x="1938335" y="14988"/>
                </a:lnTo>
                <a:lnTo>
                  <a:pt x="1992047" y="10058"/>
                </a:lnTo>
                <a:lnTo>
                  <a:pt x="2046219" y="6087"/>
                </a:lnTo>
                <a:lnTo>
                  <a:pt x="2100785" y="3085"/>
                </a:lnTo>
                <a:lnTo>
                  <a:pt x="2155682" y="1062"/>
                </a:lnTo>
                <a:lnTo>
                  <a:pt x="2210847" y="30"/>
                </a:lnTo>
                <a:lnTo>
                  <a:pt x="2266215" y="0"/>
                </a:lnTo>
                <a:lnTo>
                  <a:pt x="2321723" y="981"/>
                </a:lnTo>
                <a:lnTo>
                  <a:pt x="2377306" y="2986"/>
                </a:lnTo>
                <a:lnTo>
                  <a:pt x="2432901" y="6024"/>
                </a:lnTo>
                <a:lnTo>
                  <a:pt x="2488444" y="10107"/>
                </a:lnTo>
                <a:lnTo>
                  <a:pt x="2543871" y="15245"/>
                </a:lnTo>
                <a:lnTo>
                  <a:pt x="2599118" y="21449"/>
                </a:lnTo>
                <a:lnTo>
                  <a:pt x="2654121" y="28730"/>
                </a:lnTo>
                <a:lnTo>
                  <a:pt x="2708816" y="37099"/>
                </a:lnTo>
                <a:lnTo>
                  <a:pt x="2763140" y="46566"/>
                </a:lnTo>
                <a:lnTo>
                  <a:pt x="2817029" y="57142"/>
                </a:lnTo>
                <a:lnTo>
                  <a:pt x="2881262" y="71375"/>
                </a:lnTo>
                <a:lnTo>
                  <a:pt x="2943164" y="86898"/>
                </a:lnTo>
                <a:lnTo>
                  <a:pt x="3002690" y="103659"/>
                </a:lnTo>
                <a:lnTo>
                  <a:pt x="3059797" y="121604"/>
                </a:lnTo>
                <a:lnTo>
                  <a:pt x="3114444" y="140682"/>
                </a:lnTo>
                <a:lnTo>
                  <a:pt x="3166586" y="160841"/>
                </a:lnTo>
                <a:lnTo>
                  <a:pt x="3216180" y="182027"/>
                </a:lnTo>
                <a:lnTo>
                  <a:pt x="3263184" y="204188"/>
                </a:lnTo>
                <a:lnTo>
                  <a:pt x="3307555" y="227272"/>
                </a:lnTo>
                <a:lnTo>
                  <a:pt x="3349249" y="251226"/>
                </a:lnTo>
                <a:lnTo>
                  <a:pt x="3388223" y="275998"/>
                </a:lnTo>
                <a:lnTo>
                  <a:pt x="3424434" y="301536"/>
                </a:lnTo>
                <a:lnTo>
                  <a:pt x="3457840" y="327786"/>
                </a:lnTo>
                <a:lnTo>
                  <a:pt x="3488397" y="354697"/>
                </a:lnTo>
                <a:lnTo>
                  <a:pt x="3516062" y="382215"/>
                </a:lnTo>
                <a:lnTo>
                  <a:pt x="3562544" y="438866"/>
                </a:lnTo>
                <a:lnTo>
                  <a:pt x="3596942" y="497319"/>
                </a:lnTo>
                <a:lnTo>
                  <a:pt x="3618912" y="557155"/>
                </a:lnTo>
                <a:lnTo>
                  <a:pt x="3628109" y="617953"/>
                </a:lnTo>
                <a:lnTo>
                  <a:pt x="3627810" y="648582"/>
                </a:lnTo>
                <a:lnTo>
                  <a:pt x="3617201" y="710037"/>
                </a:lnTo>
                <a:lnTo>
                  <a:pt x="3592959" y="771405"/>
                </a:lnTo>
                <a:lnTo>
                  <a:pt x="3554739" y="832267"/>
                </a:lnTo>
                <a:lnTo>
                  <a:pt x="3530279" y="862377"/>
                </a:lnTo>
                <a:lnTo>
                  <a:pt x="3502196" y="892203"/>
                </a:lnTo>
                <a:lnTo>
                  <a:pt x="3449215" y="939473"/>
                </a:lnTo>
                <a:lnTo>
                  <a:pt x="3388776" y="983860"/>
                </a:lnTo>
                <a:lnTo>
                  <a:pt x="3355920" y="1004945"/>
                </a:lnTo>
                <a:lnTo>
                  <a:pt x="3321392" y="1025277"/>
                </a:lnTo>
                <a:lnTo>
                  <a:pt x="3285254" y="1044845"/>
                </a:lnTo>
                <a:lnTo>
                  <a:pt x="3247572" y="1063638"/>
                </a:lnTo>
                <a:lnTo>
                  <a:pt x="3208409" y="1081646"/>
                </a:lnTo>
                <a:lnTo>
                  <a:pt x="3167829" y="1098857"/>
                </a:lnTo>
                <a:lnTo>
                  <a:pt x="3125895" y="1115262"/>
                </a:lnTo>
                <a:lnTo>
                  <a:pt x="3082672" y="1130848"/>
                </a:lnTo>
                <a:lnTo>
                  <a:pt x="3038224" y="1145606"/>
                </a:lnTo>
                <a:lnTo>
                  <a:pt x="2992614" y="1159524"/>
                </a:lnTo>
                <a:lnTo>
                  <a:pt x="2945906" y="1172591"/>
                </a:lnTo>
                <a:lnTo>
                  <a:pt x="2898165" y="1184798"/>
                </a:lnTo>
                <a:lnTo>
                  <a:pt x="2849453" y="1196133"/>
                </a:lnTo>
                <a:lnTo>
                  <a:pt x="2799836" y="1206585"/>
                </a:lnTo>
                <a:lnTo>
                  <a:pt x="2749376" y="1216144"/>
                </a:lnTo>
                <a:lnTo>
                  <a:pt x="2698138" y="1224798"/>
                </a:lnTo>
                <a:lnTo>
                  <a:pt x="2646185" y="1232537"/>
                </a:lnTo>
                <a:lnTo>
                  <a:pt x="2593582" y="1239351"/>
                </a:lnTo>
                <a:lnTo>
                  <a:pt x="2540393" y="1245228"/>
                </a:lnTo>
                <a:lnTo>
                  <a:pt x="2486680" y="1250157"/>
                </a:lnTo>
                <a:lnTo>
                  <a:pt x="2432509" y="1254129"/>
                </a:lnTo>
                <a:lnTo>
                  <a:pt x="2377943" y="1257131"/>
                </a:lnTo>
                <a:lnTo>
                  <a:pt x="2323045" y="1259154"/>
                </a:lnTo>
                <a:lnTo>
                  <a:pt x="2267880" y="1260185"/>
                </a:lnTo>
                <a:lnTo>
                  <a:pt x="2212512" y="1260216"/>
                </a:lnTo>
                <a:lnTo>
                  <a:pt x="2157004" y="1259235"/>
                </a:lnTo>
                <a:lnTo>
                  <a:pt x="2101421" y="1257230"/>
                </a:lnTo>
                <a:lnTo>
                  <a:pt x="2045826" y="1254192"/>
                </a:lnTo>
                <a:lnTo>
                  <a:pt x="1990283" y="1250109"/>
                </a:lnTo>
                <a:lnTo>
                  <a:pt x="1934856" y="1244971"/>
                </a:lnTo>
                <a:lnTo>
                  <a:pt x="1879609" y="1238767"/>
                </a:lnTo>
                <a:lnTo>
                  <a:pt x="1824606" y="1231486"/>
                </a:lnTo>
                <a:lnTo>
                  <a:pt x="1769911" y="1223117"/>
                </a:lnTo>
                <a:lnTo>
                  <a:pt x="1715587" y="1213650"/>
                </a:lnTo>
                <a:lnTo>
                  <a:pt x="1661698" y="1203073"/>
                </a:lnTo>
                <a:lnTo>
                  <a:pt x="1595668" y="1188403"/>
                </a:lnTo>
                <a:lnTo>
                  <a:pt x="1531918" y="1172302"/>
                </a:lnTo>
                <a:lnTo>
                  <a:pt x="1470523" y="1154825"/>
                </a:lnTo>
                <a:lnTo>
                  <a:pt x="1411557" y="1136028"/>
                </a:lnTo>
                <a:lnTo>
                  <a:pt x="1355096" y="1115966"/>
                </a:lnTo>
                <a:lnTo>
                  <a:pt x="1301213" y="1094694"/>
                </a:lnTo>
                <a:lnTo>
                  <a:pt x="1249984" y="1072268"/>
                </a:lnTo>
                <a:lnTo>
                  <a:pt x="1201483" y="1048743"/>
                </a:lnTo>
                <a:lnTo>
                  <a:pt x="1155785" y="1024175"/>
                </a:lnTo>
                <a:lnTo>
                  <a:pt x="1112964" y="998620"/>
                </a:lnTo>
                <a:lnTo>
                  <a:pt x="1073094" y="972132"/>
                </a:lnTo>
                <a:lnTo>
                  <a:pt x="1036252" y="944767"/>
                </a:lnTo>
                <a:lnTo>
                  <a:pt x="1002511" y="916581"/>
                </a:lnTo>
                <a:lnTo>
                  <a:pt x="971946" y="887629"/>
                </a:lnTo>
                <a:lnTo>
                  <a:pt x="944631" y="857966"/>
                </a:lnTo>
                <a:lnTo>
                  <a:pt x="920641" y="827648"/>
                </a:lnTo>
                <a:lnTo>
                  <a:pt x="882936" y="765268"/>
                </a:lnTo>
                <a:lnTo>
                  <a:pt x="859427" y="700933"/>
                </a:lnTo>
                <a:lnTo>
                  <a:pt x="850712" y="635086"/>
                </a:lnTo>
                <a:lnTo>
                  <a:pt x="852088" y="601734"/>
                </a:lnTo>
                <a:lnTo>
                  <a:pt x="0" y="384657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53576" y="5251196"/>
            <a:ext cx="173863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80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focus, 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being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covered</a:t>
            </a:r>
            <a:r>
              <a:rPr sz="1800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  my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advanced-  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888E31-5976-424A-B104-080922E47CBF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8043"/>
            <a:ext cx="7409180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b="0" spc="23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Large-Scale </a:t>
            </a:r>
            <a:r>
              <a:rPr sz="4000" b="0" spc="27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Machine</a:t>
            </a:r>
            <a:r>
              <a:rPr sz="4000" b="0" spc="-8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7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Learning:  </a:t>
            </a:r>
            <a:r>
              <a:rPr sz="4000" b="0" spc="254" dirty="0">
                <a:solidFill>
                  <a:srgbClr val="FF6600"/>
                </a:solidFill>
                <a:latin typeface="+mj-lt"/>
                <a:cs typeface="Times New Roman" panose="02020603050405020304"/>
              </a:rPr>
              <a:t>SIZE</a:t>
            </a:r>
            <a:r>
              <a:rPr sz="4000" b="0" spc="105" dirty="0">
                <a:solidFill>
                  <a:srgbClr val="FF6600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25" dirty="0">
                <a:solidFill>
                  <a:srgbClr val="FF6600"/>
                </a:solidFill>
                <a:latin typeface="+mj-lt"/>
                <a:cs typeface="Times New Roman" panose="02020603050405020304"/>
              </a:rPr>
              <a:t>MATTERS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9740" y="1469643"/>
            <a:ext cx="4038600" cy="4098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645160" indent="-228600">
              <a:lnSpc>
                <a:spcPts val="2690"/>
              </a:lnSpc>
              <a:spcBef>
                <a:spcPts val="74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800" spc="245" dirty="0">
                <a:latin typeface="Times New Roman" panose="02020603050405020304"/>
                <a:cs typeface="Times New Roman" panose="02020603050405020304"/>
              </a:rPr>
              <a:t>thousand</a:t>
            </a:r>
            <a:r>
              <a:rPr sz="28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85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2800" spc="21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marR="231140" indent="-228600">
              <a:lnSpc>
                <a:spcPct val="79000"/>
              </a:lnSpc>
              <a:spcBef>
                <a:spcPts val="10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3600" spc="26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3600" spc="185" dirty="0">
                <a:latin typeface="Times New Roman" panose="02020603050405020304"/>
                <a:cs typeface="Times New Roman" panose="02020603050405020304"/>
              </a:rPr>
              <a:t>million</a:t>
            </a:r>
            <a:r>
              <a:rPr sz="36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365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3600" spc="27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8600">
              <a:lnSpc>
                <a:spcPct val="79000"/>
              </a:lnSpc>
              <a:spcBef>
                <a:spcPts val="10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4000" spc="29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4000" spc="180" dirty="0">
                <a:latin typeface="Times New Roman" panose="02020603050405020304"/>
                <a:cs typeface="Times New Roman" panose="02020603050405020304"/>
              </a:rPr>
              <a:t>billion</a:t>
            </a:r>
            <a:r>
              <a:rPr sz="4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409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4000" spc="30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241300" marR="41275" indent="-228600">
              <a:lnSpc>
                <a:spcPts val="4300"/>
              </a:lnSpc>
              <a:spcBef>
                <a:spcPts val="8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4400" spc="3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4400" spc="260" dirty="0">
                <a:latin typeface="Times New Roman" panose="02020603050405020304"/>
                <a:cs typeface="Times New Roman" panose="02020603050405020304"/>
              </a:rPr>
              <a:t>trillion  </a:t>
            </a:r>
            <a:r>
              <a:rPr sz="4400" spc="44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4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33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1955800"/>
            <a:ext cx="2540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2" y="2400300"/>
            <a:ext cx="3717924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5391403"/>
            <a:ext cx="309372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Those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numbers,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those </a:t>
            </a:r>
            <a:r>
              <a:rPr sz="1800" spc="-10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800" spc="-15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1800" spc="-5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mindsets</a:t>
            </a:r>
            <a:r>
              <a:rPr sz="1800" spc="20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!!!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ACF4AB-8BC6-4CD3-9C8E-79FC257E4FF6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09371"/>
            <a:ext cx="718820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Course Content </a:t>
            </a:r>
            <a:r>
              <a:rPr sz="4400" dirty="0">
                <a:solidFill>
                  <a:srgbClr val="000000"/>
                </a:solidFill>
              </a:rPr>
              <a:t>Plan</a:t>
            </a:r>
            <a:r>
              <a:rPr sz="4400" spc="35" dirty="0">
                <a:solidFill>
                  <a:srgbClr val="000000"/>
                </a:solidFill>
              </a:rPr>
              <a:t> </a:t>
            </a:r>
            <a:r>
              <a:rPr sz="4400" b="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</a:t>
            </a:r>
            <a:endParaRPr sz="44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ts val="4990"/>
              </a:lnSpc>
            </a:pPr>
            <a:r>
              <a:rPr sz="4400" spc="-5" dirty="0">
                <a:solidFill>
                  <a:srgbClr val="000000"/>
                </a:solidFill>
              </a:rPr>
              <a:t>Six major </a:t>
            </a:r>
            <a:r>
              <a:rPr sz="4400" dirty="0">
                <a:solidFill>
                  <a:srgbClr val="000000"/>
                </a:solidFill>
              </a:rPr>
              <a:t>sections of this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course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7903" y="1571244"/>
            <a:ext cx="4757420" cy="23025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1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Regression</a:t>
            </a:r>
            <a:r>
              <a:rPr sz="3200" spc="-5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(supervised)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1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Classification</a:t>
            </a:r>
            <a:r>
              <a:rPr sz="3200" spc="-1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(supervised)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55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r>
              <a:rPr sz="3200" spc="-1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theory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903" y="4415027"/>
            <a:ext cx="4427855" cy="11474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675"/>
              </a:spcBef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Graphical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models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Reinforcement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Learning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3108" y="153886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3107" y="153886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3318" y="166065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continuous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3108" y="220556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3107" y="220556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9633" y="233425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discrete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43108" y="282098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3107" y="282098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22047" y="299567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43108" y="343281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107" y="343281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37102" y="360832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f()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14754" y="438133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4754" y="438133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6555" y="455625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About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interactions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among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X1,…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Xp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4754" y="4952174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14754" y="4952174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52242" y="5202428"/>
            <a:ext cx="32359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Learn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program to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Interacts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its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environment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7212A81-06C3-4A06-8E9D-0A2526D1270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1054552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554227"/>
            <a:ext cx="450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Machine Learning in </a:t>
            </a:r>
            <a:r>
              <a:rPr sz="2400" b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4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Nutshell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1054735"/>
            <a:ext cx="2743200" cy="4500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R="219710" algn="ctr">
              <a:lnSpc>
                <a:spcPct val="100000"/>
              </a:lnSpc>
            </a:pPr>
            <a:r>
              <a:rPr sz="1800" b="1" spc="-3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Task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Representation  </a:t>
            </a: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Score Function  Searc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/O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pt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imi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711200" marR="779145" indent="196850">
              <a:lnSpc>
                <a:spcPct val="79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651" y="1752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1" y="2514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1" y="3276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8651" y="407375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1942" y="2337308"/>
            <a:ext cx="19088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grew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out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work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1942" y="3440683"/>
            <a:ext cx="213169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800" b="1" i="1" spc="-10" dirty="0">
                <a:latin typeface="Calibri" panose="020F0502020204030204"/>
                <a:cs typeface="Calibri" panose="020F0502020204030204"/>
              </a:rPr>
              <a:t>Optimize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a 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performance criterion  using 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example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or 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past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experience,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1942" y="4812283"/>
            <a:ext cx="22332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Aiming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generalize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unseen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AADDDB-C633-4895-A21C-91CEFC90F52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3437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3437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3582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49842" y="1358201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5">
                <a:moveTo>
                  <a:pt x="0" y="0"/>
                </a:moveTo>
                <a:lnTo>
                  <a:pt x="0" y="100669"/>
                </a:lnTo>
              </a:path>
            </a:pathLst>
          </a:custGeom>
          <a:ln w="12701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806" y="291083"/>
            <a:ext cx="5144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What </a:t>
            </a:r>
            <a:r>
              <a:rPr sz="4400" spc="-25" dirty="0">
                <a:solidFill>
                  <a:srgbClr val="000000"/>
                </a:solidFill>
              </a:rPr>
              <a:t>we </a:t>
            </a:r>
            <a:r>
              <a:rPr sz="4400" spc="-30" dirty="0">
                <a:solidFill>
                  <a:srgbClr val="000000"/>
                </a:solidFill>
              </a:rPr>
              <a:t>have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covered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457200" y="5375871"/>
            <a:ext cx="2286000" cy="1009015"/>
          </a:xfrm>
          <a:custGeom>
            <a:avLst/>
            <a:gdLst/>
            <a:ahLst/>
            <a:cxnLst/>
            <a:rect l="l" t="t" r="r" b="b"/>
            <a:pathLst>
              <a:path w="2286000" h="1009015">
                <a:moveTo>
                  <a:pt x="2286000" y="0"/>
                </a:moveTo>
                <a:lnTo>
                  <a:pt x="0" y="0"/>
                </a:lnTo>
                <a:lnTo>
                  <a:pt x="0" y="1008399"/>
                </a:lnTo>
                <a:lnTo>
                  <a:pt x="2286000" y="1008399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5375871"/>
            <a:ext cx="6146800" cy="1009015"/>
          </a:xfrm>
          <a:custGeom>
            <a:avLst/>
            <a:gdLst/>
            <a:ahLst/>
            <a:cxnLst/>
            <a:rect l="l" t="t" r="r" b="b"/>
            <a:pathLst>
              <a:path w="6146800" h="1009015">
                <a:moveTo>
                  <a:pt x="6146800" y="0"/>
                </a:moveTo>
                <a:lnTo>
                  <a:pt x="0" y="0"/>
                </a:lnTo>
                <a:lnTo>
                  <a:pt x="0" y="1008399"/>
                </a:lnTo>
                <a:lnTo>
                  <a:pt x="6146800" y="1008399"/>
                </a:lnTo>
                <a:lnTo>
                  <a:pt x="614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1452520"/>
            <a:ext cx="0" cy="4938395"/>
          </a:xfrm>
          <a:custGeom>
            <a:avLst/>
            <a:gdLst/>
            <a:ahLst/>
            <a:cxnLst/>
            <a:rect l="l" t="t" r="r" b="b"/>
            <a:pathLst>
              <a:path h="4938395">
                <a:moveTo>
                  <a:pt x="0" y="0"/>
                </a:moveTo>
                <a:lnTo>
                  <a:pt x="0" y="4938102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50" y="186783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850" y="317875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850" y="418715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850" y="537587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1452520"/>
            <a:ext cx="0" cy="4938395"/>
          </a:xfrm>
          <a:custGeom>
            <a:avLst/>
            <a:gdLst/>
            <a:ahLst/>
            <a:cxnLst/>
            <a:rect l="l" t="t" r="r" b="b"/>
            <a:pathLst>
              <a:path h="4938395">
                <a:moveTo>
                  <a:pt x="0" y="0"/>
                </a:moveTo>
                <a:lnTo>
                  <a:pt x="0" y="4938102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90000" y="1452520"/>
            <a:ext cx="0" cy="4938395"/>
          </a:xfrm>
          <a:custGeom>
            <a:avLst/>
            <a:gdLst/>
            <a:ahLst/>
            <a:cxnLst/>
            <a:rect l="l" t="t" r="r" b="b"/>
            <a:pathLst>
              <a:path h="4938395">
                <a:moveTo>
                  <a:pt x="0" y="0"/>
                </a:moveTo>
                <a:lnTo>
                  <a:pt x="0" y="4938102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850" y="1458870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850" y="638427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1340611"/>
            <a:ext cx="1472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Task  </a:t>
            </a:r>
            <a:r>
              <a:rPr sz="1800" b="1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b="1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1800" b="1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nta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319989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Score</a:t>
            </a:r>
            <a:r>
              <a:rPr sz="1800" b="1" spc="-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Function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4208779"/>
            <a:ext cx="198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Search/Optimization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5397500"/>
            <a:ext cx="191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Models,</a:t>
            </a:r>
            <a:r>
              <a:rPr sz="1800" b="1" spc="-3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84150"/>
          </a:xfrm>
        </p:spPr>
        <p:txBody>
          <a:bodyPr/>
          <a:lstStyle/>
          <a:p>
            <a:fld id="{D2822C0C-BD1A-431D-9111-1CB64EDFAA7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184150"/>
          </a:xfrm>
        </p:spPr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8788" y="1251930"/>
          <a:ext cx="8607425" cy="506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4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Task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Regression,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classification, clustering,</a:t>
                      </a:r>
                      <a:r>
                        <a:rPr sz="18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dimen-reduction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Representation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79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Linear func,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nonlinear function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polynomial expansion), local  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linear,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logistic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function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p(c|x)),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tree, 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multi-layer,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prob-density 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family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Bernoulli, multinomial, Gaussian,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mixture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Gaussians), local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func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smoothness,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kernel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matrix,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local  smoothness, partition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feature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space,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Score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55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MSE,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Margin, log-likelihood,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EPE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L2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loss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KNN,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0-1 loss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  Bayes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classifier), 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cross-entropy,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cluster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points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distance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centers, 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variance, conditional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log-likelihood, complete data-likelihood,  regularized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loss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func (e.g. L1, L2) 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goodness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inter-cluster</a:t>
                      </a:r>
                      <a:r>
                        <a:rPr sz="1800" spc="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similar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699770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Search/ 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00" b="1" spc="-3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800" b="1" spc="-2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io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9065">
                        <a:lnSpc>
                          <a:spcPct val="99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Normal equation,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gradient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descent,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stochastic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GD,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Newton,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Linear 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programming, Quadratic programming (quadratic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objective with  linear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constraints), 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greedy,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EM,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asyn-SGD,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eigenDecomp,</a:t>
                      </a:r>
                      <a:r>
                        <a:rPr sz="1800" spc="1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backprop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850900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Models,  </a:t>
                      </a:r>
                      <a:r>
                        <a:rPr sz="1800" b="1" spc="-3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b="1" spc="-4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am</a:t>
                      </a:r>
                      <a:r>
                        <a:rPr sz="1800" b="1" spc="-2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3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Linear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weight 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vector,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basis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weight 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vector,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local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weight 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vector,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dual 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weights, training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samples,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tree-dendrogram, multi-layer weights, 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principle components, member (soft/hard) assignment,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cluster  centroid, cluster covariance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(shape),</a:t>
                      </a:r>
                      <a:r>
                        <a:rPr sz="1800" spc="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…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96595"/>
            <a:ext cx="4286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What </a:t>
            </a:r>
            <a:r>
              <a:rPr sz="4400" spc="-25" dirty="0">
                <a:solidFill>
                  <a:srgbClr val="000000"/>
                </a:solidFill>
              </a:rPr>
              <a:t>we </a:t>
            </a:r>
            <a:r>
              <a:rPr sz="4400" spc="-5" dirty="0">
                <a:solidFill>
                  <a:srgbClr val="000000"/>
                </a:solidFill>
              </a:rPr>
              <a:t>will</a:t>
            </a:r>
            <a:r>
              <a:rPr sz="4400" spc="1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cover</a:t>
            </a:r>
            <a:endParaRPr sz="440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3878C00-84E8-42B1-BB02-B1FE3EA55A89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4423664"/>
            <a:ext cx="5784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/points/instances/examples/samples/records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1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rows</a:t>
            </a:r>
            <a:r>
              <a:rPr sz="21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90947"/>
            <a:ext cx="444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/attributes/dimensions/independent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969255"/>
            <a:ext cx="6904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 panose="020F0502020204030204"/>
                <a:cs typeface="Calibri" panose="020F0502020204030204"/>
              </a:rPr>
              <a:t>variables/covariates/predictors/regressors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 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1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columns, </a:t>
            </a:r>
            <a:r>
              <a:rPr sz="21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except </a:t>
            </a:r>
            <a:r>
              <a:rPr sz="21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last]</a:t>
            </a:r>
            <a:endParaRPr sz="21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336540"/>
            <a:ext cx="709168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7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Target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/outcome/response/label/dependent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 special column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be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predicted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last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3969" y="546290"/>
            <a:ext cx="3213099" cy="375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2957" y="2283103"/>
            <a:ext cx="2417585" cy="4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376" y="2216152"/>
            <a:ext cx="553720" cy="609600"/>
          </a:xfrm>
          <a:custGeom>
            <a:avLst/>
            <a:gdLst/>
            <a:ahLst/>
            <a:cxnLst/>
            <a:rect l="l" t="t" r="r" b="b"/>
            <a:pathLst>
              <a:path w="553720" h="609600">
                <a:moveTo>
                  <a:pt x="0" y="92220"/>
                </a:moveTo>
                <a:lnTo>
                  <a:pt x="7247" y="56324"/>
                </a:lnTo>
                <a:lnTo>
                  <a:pt x="27010" y="27010"/>
                </a:lnTo>
                <a:lnTo>
                  <a:pt x="56324" y="7247"/>
                </a:lnTo>
                <a:lnTo>
                  <a:pt x="92220" y="0"/>
                </a:lnTo>
                <a:lnTo>
                  <a:pt x="461091" y="0"/>
                </a:lnTo>
                <a:lnTo>
                  <a:pt x="496987" y="7247"/>
                </a:lnTo>
                <a:lnTo>
                  <a:pt x="526301" y="27010"/>
                </a:lnTo>
                <a:lnTo>
                  <a:pt x="546064" y="56324"/>
                </a:lnTo>
                <a:lnTo>
                  <a:pt x="553312" y="92220"/>
                </a:lnTo>
                <a:lnTo>
                  <a:pt x="553312" y="517379"/>
                </a:lnTo>
                <a:lnTo>
                  <a:pt x="546064" y="553275"/>
                </a:lnTo>
                <a:lnTo>
                  <a:pt x="526301" y="582589"/>
                </a:lnTo>
                <a:lnTo>
                  <a:pt x="496987" y="602352"/>
                </a:lnTo>
                <a:lnTo>
                  <a:pt x="461091" y="609600"/>
                </a:lnTo>
                <a:lnTo>
                  <a:pt x="92220" y="609600"/>
                </a:lnTo>
                <a:lnTo>
                  <a:pt x="56324" y="602352"/>
                </a:lnTo>
                <a:lnTo>
                  <a:pt x="27010" y="582589"/>
                </a:lnTo>
                <a:lnTo>
                  <a:pt x="7247" y="553275"/>
                </a:lnTo>
                <a:lnTo>
                  <a:pt x="0" y="517379"/>
                </a:lnTo>
                <a:lnTo>
                  <a:pt x="0" y="9222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8819" y="2199905"/>
            <a:ext cx="602615" cy="609600"/>
          </a:xfrm>
          <a:custGeom>
            <a:avLst/>
            <a:gdLst/>
            <a:ahLst/>
            <a:cxnLst/>
            <a:rect l="l" t="t" r="r" b="b"/>
            <a:pathLst>
              <a:path w="602615" h="609600">
                <a:moveTo>
                  <a:pt x="0" y="100425"/>
                </a:moveTo>
                <a:lnTo>
                  <a:pt x="7891" y="61335"/>
                </a:lnTo>
                <a:lnTo>
                  <a:pt x="29413" y="29413"/>
                </a:lnTo>
                <a:lnTo>
                  <a:pt x="61335" y="7891"/>
                </a:lnTo>
                <a:lnTo>
                  <a:pt x="100425" y="0"/>
                </a:lnTo>
                <a:lnTo>
                  <a:pt x="502114" y="0"/>
                </a:lnTo>
                <a:lnTo>
                  <a:pt x="541204" y="7891"/>
                </a:lnTo>
                <a:lnTo>
                  <a:pt x="573126" y="29413"/>
                </a:lnTo>
                <a:lnTo>
                  <a:pt x="594648" y="61335"/>
                </a:lnTo>
                <a:lnTo>
                  <a:pt x="602540" y="100425"/>
                </a:lnTo>
                <a:lnTo>
                  <a:pt x="602540" y="509174"/>
                </a:lnTo>
                <a:lnTo>
                  <a:pt x="594648" y="548264"/>
                </a:lnTo>
                <a:lnTo>
                  <a:pt x="573126" y="580186"/>
                </a:lnTo>
                <a:lnTo>
                  <a:pt x="541204" y="601708"/>
                </a:lnTo>
                <a:lnTo>
                  <a:pt x="502114" y="609600"/>
                </a:lnTo>
                <a:lnTo>
                  <a:pt x="100425" y="609600"/>
                </a:lnTo>
                <a:lnTo>
                  <a:pt x="61335" y="601708"/>
                </a:lnTo>
                <a:lnTo>
                  <a:pt x="29413" y="580186"/>
                </a:lnTo>
                <a:lnTo>
                  <a:pt x="7891" y="548264"/>
                </a:lnTo>
                <a:lnTo>
                  <a:pt x="0" y="509174"/>
                </a:lnTo>
                <a:lnTo>
                  <a:pt x="0" y="10042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EF4AF0-021D-4839-B547-1194AB0A37E2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71630"/>
            <a:ext cx="524065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0" dirty="0">
                <a:solidFill>
                  <a:srgbClr val="000000"/>
                </a:solidFill>
                <a:latin typeface="+mj-lt"/>
              </a:rPr>
              <a:t>Main </a:t>
            </a:r>
            <a:r>
              <a:rPr sz="4000" spc="-5" dirty="0">
                <a:solidFill>
                  <a:srgbClr val="000000"/>
                </a:solidFill>
                <a:latin typeface="+mj-lt"/>
              </a:rPr>
              <a:t>Types </a:t>
            </a:r>
            <a:r>
              <a:rPr sz="4000" spc="40" dirty="0">
                <a:solidFill>
                  <a:srgbClr val="000000"/>
                </a:solidFill>
                <a:latin typeface="+mj-lt"/>
              </a:rPr>
              <a:t>of</a:t>
            </a:r>
            <a:r>
              <a:rPr sz="4000" spc="-35" dirty="0">
                <a:solidFill>
                  <a:srgbClr val="000000"/>
                </a:solidFill>
                <a:latin typeface="+mj-lt"/>
              </a:rPr>
              <a:t> </a:t>
            </a:r>
            <a:r>
              <a:rPr sz="4000" spc="50" dirty="0">
                <a:solidFill>
                  <a:srgbClr val="000000"/>
                </a:solidFill>
                <a:latin typeface="+mj-lt"/>
              </a:rPr>
              <a:t>Columns</a:t>
            </a:r>
            <a:endParaRPr sz="4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6507" y="1570228"/>
            <a:ext cx="412877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Continuous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real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number, 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example,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weight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panose="020B0604020202020204"/>
              <a:buChar char="•"/>
            </a:pPr>
            <a:endParaRPr sz="4150">
              <a:latin typeface="Calibri" panose="020F0502020204030204"/>
              <a:cs typeface="Calibri" panose="020F0502020204030204"/>
            </a:endParaRPr>
          </a:p>
          <a:p>
            <a:pPr marL="241300" marR="598170" indent="-228600">
              <a:lnSpc>
                <a:spcPts val="3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Discrete</a:t>
            </a:r>
            <a:r>
              <a:rPr sz="2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symbol,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like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“Good”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“Bad”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456" y="1699865"/>
            <a:ext cx="3555999" cy="414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C57A53-A73F-490C-91F2-D7784E0C54F8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0635" y="541290"/>
            <a:ext cx="7781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14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e.g. </a:t>
            </a:r>
            <a:r>
              <a:rPr sz="4000" b="0" spc="300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SUPERVISED</a:t>
            </a:r>
            <a:r>
              <a:rPr sz="4000" b="0" spc="3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2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Classification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" y="1417640"/>
            <a:ext cx="5721462" cy="475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9405" y="2943511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09541" y="4002532"/>
            <a:ext cx="3687445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25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352550" marR="17780" indent="-228600">
              <a:lnSpc>
                <a:spcPts val="3000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135318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e.g.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 </a:t>
            </a:r>
            <a:r>
              <a:rPr sz="2800" dirty="0">
                <a:latin typeface="Calibri" panose="020F0502020204030204"/>
                <a:cs typeface="Calibri" panose="020F0502020204030204"/>
              </a:rPr>
              <a:t>Y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 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 a </a:t>
            </a:r>
            <a:r>
              <a:rPr sz="2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discrete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2379" y="2090817"/>
            <a:ext cx="2891790" cy="1811020"/>
          </a:xfrm>
          <a:custGeom>
            <a:avLst/>
            <a:gdLst/>
            <a:ahLst/>
            <a:cxnLst/>
            <a:rect l="l" t="t" r="r" b="b"/>
            <a:pathLst>
              <a:path w="2891790" h="1811020">
                <a:moveTo>
                  <a:pt x="0" y="0"/>
                </a:moveTo>
                <a:lnTo>
                  <a:pt x="2891654" y="0"/>
                </a:lnTo>
                <a:lnTo>
                  <a:pt x="2891654" y="1810752"/>
                </a:lnTo>
                <a:lnTo>
                  <a:pt x="0" y="18107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7142" y="2095580"/>
            <a:ext cx="2880995" cy="1801495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3375"/>
              </a:lnSpc>
            </a:pPr>
            <a:r>
              <a:rPr sz="2900" spc="-2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900" dirty="0">
                <a:latin typeface="Calibri" panose="020F0502020204030204"/>
                <a:cs typeface="Calibri" panose="020F0502020204030204"/>
              </a:rPr>
              <a:t> dataset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Calibri" panose="020F0502020204030204"/>
                <a:cs typeface="Calibri" panose="020F0502020204030204"/>
              </a:rPr>
              <a:t>consists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-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415"/>
              </a:spcBef>
            </a:pPr>
            <a:r>
              <a:rPr sz="2900" b="1" spc="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9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pairs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236419-F136-49AE-A6C2-E1028EC5C38D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3492" y="1740916"/>
            <a:ext cx="5018405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History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772" y="2404267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5"/>
                </a:lnTo>
                <a:lnTo>
                  <a:pt x="975419" y="273845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72" y="2404267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939C855-F4FF-4373-80C0-1B7D19CB952F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250907" y="304800"/>
            <a:ext cx="2188210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355" dirty="0">
                <a:latin typeface="+mj-lt"/>
              </a:rPr>
              <a:t>T</a:t>
            </a:r>
            <a:r>
              <a:rPr sz="4300" spc="55" dirty="0">
                <a:latin typeface="+mj-lt"/>
              </a:rPr>
              <a:t>o</a:t>
            </a:r>
            <a:r>
              <a:rPr sz="4300" spc="50" dirty="0">
                <a:latin typeface="+mj-lt"/>
              </a:rPr>
              <a:t>d</a:t>
            </a:r>
            <a:r>
              <a:rPr sz="4300" spc="-40" dirty="0">
                <a:latin typeface="+mj-lt"/>
              </a:rPr>
              <a:t>a</a:t>
            </a:r>
            <a:r>
              <a:rPr sz="4300" spc="40" dirty="0">
                <a:latin typeface="+mj-lt"/>
              </a:rPr>
              <a:t>y</a:t>
            </a:r>
            <a:endParaRPr sz="4300" dirty="0"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540868"/>
            <a:ext cx="7148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14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e.g. </a:t>
            </a:r>
            <a:r>
              <a:rPr sz="4000" b="0" spc="300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SUPERVISED</a:t>
            </a:r>
            <a:r>
              <a:rPr sz="4000" b="0" spc="2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4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Regression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448635"/>
            <a:ext cx="5721459" cy="461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9405" y="2943511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2132" y="3962907"/>
            <a:ext cx="376491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429385" marR="17780" indent="-228600" algn="just">
              <a:lnSpc>
                <a:spcPts val="3000"/>
              </a:lnSpc>
              <a:spcBef>
                <a:spcPts val="495"/>
              </a:spcBef>
              <a:buFont typeface="Arial" panose="020B0604020202020204"/>
              <a:buChar char="•"/>
              <a:tabLst>
                <a:tab pos="14300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e.g.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 </a:t>
            </a:r>
            <a:r>
              <a:rPr sz="2800" dirty="0">
                <a:latin typeface="Calibri" panose="020F0502020204030204"/>
                <a:cs typeface="Calibri" panose="020F0502020204030204"/>
              </a:rPr>
              <a:t>Y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 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 a </a:t>
            </a:r>
            <a:r>
              <a:rPr sz="2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continuous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2382" y="2090817"/>
            <a:ext cx="2895600" cy="1811020"/>
          </a:xfrm>
          <a:custGeom>
            <a:avLst/>
            <a:gdLst/>
            <a:ahLst/>
            <a:cxnLst/>
            <a:rect l="l" t="t" r="r" b="b"/>
            <a:pathLst>
              <a:path w="2895600" h="1811020">
                <a:moveTo>
                  <a:pt x="0" y="0"/>
                </a:moveTo>
                <a:lnTo>
                  <a:pt x="2895599" y="0"/>
                </a:lnTo>
                <a:lnTo>
                  <a:pt x="2895599" y="1810752"/>
                </a:lnTo>
                <a:lnTo>
                  <a:pt x="0" y="18107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7144" y="2095580"/>
            <a:ext cx="2884805" cy="1801495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3375"/>
              </a:lnSpc>
            </a:pPr>
            <a:r>
              <a:rPr sz="2900" spc="-2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900" dirty="0">
                <a:latin typeface="Calibri" panose="020F0502020204030204"/>
                <a:cs typeface="Calibri" panose="020F0502020204030204"/>
              </a:rPr>
              <a:t> dataset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Calibri" panose="020F0502020204030204"/>
                <a:cs typeface="Calibri" panose="020F0502020204030204"/>
              </a:rPr>
              <a:t>consists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-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415"/>
              </a:spcBef>
            </a:pPr>
            <a:r>
              <a:rPr sz="2900" b="1" spc="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9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pairs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231295" y="4427903"/>
          <a:ext cx="321945" cy="14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12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289454" y="2147914"/>
          <a:ext cx="436880" cy="1708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12.5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5" dirty="0"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623648-AAEC-4581-94CC-44F9E918DD4A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41" y="-78740"/>
            <a:ext cx="8986517" cy="1416157"/>
          </a:xfrm>
          <a:prstGeom prst="rect">
            <a:avLst/>
          </a:prstGeom>
        </p:spPr>
        <p:txBody>
          <a:bodyPr vert="horz" wrap="square" lIns="0" tIns="357124" rIns="0" bIns="0" rtlCol="0">
            <a:spAutoFit/>
          </a:bodyPr>
          <a:lstStyle/>
          <a:p>
            <a:pPr marL="465455" marR="5080">
              <a:lnSpc>
                <a:spcPts val="4100"/>
              </a:lnSpc>
              <a:spcBef>
                <a:spcPts val="820"/>
              </a:spcBef>
            </a:pPr>
            <a:r>
              <a:rPr sz="4000" b="0" spc="220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How </a:t>
            </a:r>
            <a:r>
              <a:rPr sz="4000" b="0" spc="22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to </a:t>
            </a:r>
            <a:r>
              <a:rPr sz="4000" b="0" spc="254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know </a:t>
            </a:r>
            <a:r>
              <a:rPr sz="4000" b="0" spc="36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the </a:t>
            </a:r>
            <a:r>
              <a:rPr sz="4000" b="0" spc="31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program</a:t>
            </a:r>
            <a:r>
              <a:rPr sz="4000" b="0" spc="-56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6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works  </a:t>
            </a:r>
            <a:r>
              <a:rPr sz="4000" b="0" spc="14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well?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" y="1417640"/>
            <a:ext cx="5721462" cy="475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9405" y="2943511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42244" y="3947667"/>
            <a:ext cx="694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2382" y="2090817"/>
            <a:ext cx="2895600" cy="1811020"/>
          </a:xfrm>
          <a:custGeom>
            <a:avLst/>
            <a:gdLst/>
            <a:ahLst/>
            <a:cxnLst/>
            <a:rect l="l" t="t" r="r" b="b"/>
            <a:pathLst>
              <a:path w="2895600" h="1811020">
                <a:moveTo>
                  <a:pt x="0" y="0"/>
                </a:moveTo>
                <a:lnTo>
                  <a:pt x="2895599" y="0"/>
                </a:lnTo>
                <a:lnTo>
                  <a:pt x="2895599" y="1810752"/>
                </a:lnTo>
                <a:lnTo>
                  <a:pt x="0" y="18107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7144" y="2095580"/>
            <a:ext cx="2884805" cy="1801495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3375"/>
              </a:lnSpc>
            </a:pPr>
            <a:r>
              <a:rPr sz="2900" spc="-2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900" dirty="0">
                <a:latin typeface="Calibri" panose="020F0502020204030204"/>
                <a:cs typeface="Calibri" panose="020F0502020204030204"/>
              </a:rPr>
              <a:t> dataset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Calibri" panose="020F0502020204030204"/>
                <a:cs typeface="Calibri" panose="020F0502020204030204"/>
              </a:rPr>
              <a:t>consists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-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415"/>
              </a:spcBef>
            </a:pPr>
            <a:r>
              <a:rPr sz="2900" b="1" spc="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9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pairs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3956" y="4662309"/>
            <a:ext cx="1504315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68275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5056" y="4473957"/>
            <a:ext cx="2092325" cy="1200150"/>
          </a:xfrm>
          <a:custGeom>
            <a:avLst/>
            <a:gdLst/>
            <a:ahLst/>
            <a:cxnLst/>
            <a:rect l="l" t="t" r="r" b="b"/>
            <a:pathLst>
              <a:path w="2092325" h="1200150">
                <a:moveTo>
                  <a:pt x="0" y="199988"/>
                </a:moveTo>
                <a:lnTo>
                  <a:pt x="5281" y="154132"/>
                </a:lnTo>
                <a:lnTo>
                  <a:pt x="20326" y="112038"/>
                </a:lnTo>
                <a:lnTo>
                  <a:pt x="43935" y="74905"/>
                </a:lnTo>
                <a:lnTo>
                  <a:pt x="74905" y="43935"/>
                </a:lnTo>
                <a:lnTo>
                  <a:pt x="112038" y="20327"/>
                </a:lnTo>
                <a:lnTo>
                  <a:pt x="154132" y="5281"/>
                </a:lnTo>
                <a:lnTo>
                  <a:pt x="199987" y="0"/>
                </a:lnTo>
                <a:lnTo>
                  <a:pt x="1891757" y="0"/>
                </a:lnTo>
                <a:lnTo>
                  <a:pt x="1937612" y="5281"/>
                </a:lnTo>
                <a:lnTo>
                  <a:pt x="1979706" y="20327"/>
                </a:lnTo>
                <a:lnTo>
                  <a:pt x="2016839" y="43935"/>
                </a:lnTo>
                <a:lnTo>
                  <a:pt x="2047810" y="74905"/>
                </a:lnTo>
                <a:lnTo>
                  <a:pt x="2071418" y="112038"/>
                </a:lnTo>
                <a:lnTo>
                  <a:pt x="2086463" y="154132"/>
                </a:lnTo>
                <a:lnTo>
                  <a:pt x="2091745" y="199988"/>
                </a:lnTo>
                <a:lnTo>
                  <a:pt x="2091745" y="999917"/>
                </a:lnTo>
                <a:lnTo>
                  <a:pt x="2086463" y="1045772"/>
                </a:lnTo>
                <a:lnTo>
                  <a:pt x="2071418" y="1087866"/>
                </a:lnTo>
                <a:lnTo>
                  <a:pt x="2047810" y="1124999"/>
                </a:lnTo>
                <a:lnTo>
                  <a:pt x="2016839" y="1155969"/>
                </a:lnTo>
                <a:lnTo>
                  <a:pt x="1979706" y="1179577"/>
                </a:lnTo>
                <a:lnTo>
                  <a:pt x="1937612" y="1194623"/>
                </a:lnTo>
                <a:lnTo>
                  <a:pt x="1891757" y="1199905"/>
                </a:lnTo>
                <a:lnTo>
                  <a:pt x="199987" y="1199905"/>
                </a:lnTo>
                <a:lnTo>
                  <a:pt x="154132" y="1194623"/>
                </a:lnTo>
                <a:lnTo>
                  <a:pt x="112038" y="1179577"/>
                </a:lnTo>
                <a:lnTo>
                  <a:pt x="74905" y="1155969"/>
                </a:lnTo>
                <a:lnTo>
                  <a:pt x="43935" y="1124999"/>
                </a:lnTo>
                <a:lnTo>
                  <a:pt x="20326" y="1087866"/>
                </a:lnTo>
                <a:lnTo>
                  <a:pt x="5281" y="1045772"/>
                </a:lnTo>
                <a:lnTo>
                  <a:pt x="0" y="999917"/>
                </a:lnTo>
                <a:lnTo>
                  <a:pt x="0" y="19998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9546" y="4860635"/>
            <a:ext cx="953654" cy="473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9546" y="4860635"/>
            <a:ext cx="953769" cy="473709"/>
          </a:xfrm>
          <a:custGeom>
            <a:avLst/>
            <a:gdLst/>
            <a:ahLst/>
            <a:cxnLst/>
            <a:rect l="l" t="t" r="r" b="b"/>
            <a:pathLst>
              <a:path w="953770" h="473710">
                <a:moveTo>
                  <a:pt x="0" y="118341"/>
                </a:moveTo>
                <a:lnTo>
                  <a:pt x="716973" y="118341"/>
                </a:lnTo>
                <a:lnTo>
                  <a:pt x="716973" y="0"/>
                </a:lnTo>
                <a:lnTo>
                  <a:pt x="953655" y="236682"/>
                </a:lnTo>
                <a:lnTo>
                  <a:pt x="716973" y="473364"/>
                </a:lnTo>
                <a:lnTo>
                  <a:pt x="716973" y="355022"/>
                </a:lnTo>
                <a:lnTo>
                  <a:pt x="0" y="355022"/>
                </a:lnTo>
                <a:lnTo>
                  <a:pt x="0" y="11834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06540" y="5751067"/>
            <a:ext cx="2068195" cy="58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</a:pPr>
            <a:r>
              <a:rPr sz="1800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Measure 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Loss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i="1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pair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ts val="2255"/>
              </a:lnSpc>
            </a:pPr>
            <a:r>
              <a:rPr sz="1900" i="1" spc="-11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900" i="1" spc="-1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1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-7" baseline="-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),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i="1" baseline="-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1800" i="1" spc="82" baseline="-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EC1CB15-3679-4332-89E7-49FFAEDAD731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7244" y="1102596"/>
            <a:ext cx="14859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5" dirty="0">
                <a:latin typeface="Trebuchet MS" panose="020B0603020202020204"/>
                <a:cs typeface="Trebuchet MS" panose="020B0603020202020204"/>
              </a:rPr>
              <a:t>!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3575" y="788084"/>
            <a:ext cx="1123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2439" y="1611262"/>
            <a:ext cx="12573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75" dirty="0">
                <a:latin typeface="Trebuchet MS" panose="020B0603020202020204"/>
                <a:cs typeface="Trebuchet MS" panose="020B0603020202020204"/>
              </a:rPr>
              <a:t>"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8555" y="1385481"/>
            <a:ext cx="950594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75" i="1" spc="-112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75" dirty="0">
                <a:latin typeface="Times New Roman" panose="02020603050405020304"/>
                <a:cs typeface="Times New Roman" panose="02020603050405020304"/>
              </a:rPr>
              <a:t>train </a:t>
            </a:r>
            <a:r>
              <a:rPr sz="3975" spc="-240" baseline="14000" dirty="0">
                <a:latin typeface="Symbol" panose="05050102010706020507"/>
                <a:cs typeface="Symbol" panose="05050102010706020507"/>
              </a:rPr>
              <a:t></a:t>
            </a:r>
            <a:r>
              <a:rPr sz="3975" spc="-480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spc="-630" baseline="-5000" dirty="0">
                <a:latin typeface="Symbol" panose="05050102010706020507"/>
                <a:cs typeface="Symbol" panose="05050102010706020507"/>
              </a:rPr>
              <a:t></a:t>
            </a:r>
            <a:endParaRPr sz="3975" baseline="-5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7608" y="2054039"/>
            <a:ext cx="5854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sz="3975" spc="-1139" baseline="-3000" dirty="0">
                <a:latin typeface="Symbol" panose="05050102010706020507"/>
                <a:cs typeface="Symbol" panose="05050102010706020507"/>
              </a:rPr>
              <a:t></a:t>
            </a:r>
            <a:r>
              <a:rPr sz="3975" spc="-1139" baseline="-23000" dirty="0">
                <a:latin typeface="Symbol" panose="05050102010706020507"/>
                <a:cs typeface="Symbol" panose="05050102010706020507"/>
              </a:rPr>
              <a:t></a:t>
            </a:r>
            <a:r>
              <a:rPr sz="3975" spc="-1139" baseline="-2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i="1" spc="-10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50" i="1" spc="-157" baseline="-24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5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6808" y="431402"/>
            <a:ext cx="989965" cy="20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1280" algn="r">
              <a:lnSpc>
                <a:spcPts val="2890"/>
              </a:lnSpc>
              <a:spcBef>
                <a:spcPts val="105"/>
              </a:spcBef>
              <a:tabLst>
                <a:tab pos="305435" algn="l"/>
                <a:tab pos="695960" algn="l"/>
              </a:tabLst>
            </a:pPr>
            <a:r>
              <a:rPr sz="2650" spc="20" dirty="0">
                <a:latin typeface="Symbol" panose="05050102010706020507"/>
                <a:cs typeface="Symbol" panose="05050102010706020507"/>
              </a:rPr>
              <a:t>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195" baseline="-21000" dirty="0"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2650" spc="-550" dirty="0">
                <a:latin typeface="Symbol" panose="05050102010706020507"/>
                <a:cs typeface="Symbol" panose="05050102010706020507"/>
              </a:rPr>
              <a:t>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90"/>
              </a:lnSpc>
              <a:tabLst>
                <a:tab pos="695960" algn="l"/>
              </a:tabLst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r>
              <a:rPr sz="2650" spc="-4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80"/>
              </a:lnSpc>
              <a:tabLst>
                <a:tab pos="289560" algn="l"/>
                <a:tab pos="695960" algn="l"/>
              </a:tabLst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r>
              <a:rPr sz="2650" spc="-4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209" baseline="1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50" spc="-104" baseline="-2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baseline="-2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80"/>
              </a:lnSpc>
              <a:tabLst>
                <a:tab pos="695960" algn="l"/>
              </a:tabLst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r>
              <a:rPr sz="2650" spc="-4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880"/>
              </a:lnSpc>
            </a:pPr>
            <a:r>
              <a:rPr sz="2650" spc="-2065" dirty="0">
                <a:latin typeface="Symbol" panose="05050102010706020507"/>
                <a:cs typeface="Symbol" panose="05050102010706020507"/>
              </a:rPr>
              <a:t></a:t>
            </a:r>
            <a:r>
              <a:rPr sz="3975" spc="-1957" baseline="-20000" dirty="0">
                <a:latin typeface="Symbol" panose="05050102010706020507"/>
                <a:cs typeface="Symbol" panose="05050102010706020507"/>
              </a:rPr>
              <a:t></a:t>
            </a:r>
            <a:endParaRPr sz="3975" baseline="-2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8027" y="4573573"/>
            <a:ext cx="14859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5" dirty="0">
                <a:latin typeface="Trebuchet MS" panose="020B0603020202020204"/>
                <a:cs typeface="Trebuchet MS" panose="020B0603020202020204"/>
              </a:rPr>
              <a:t>!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8701" y="4031523"/>
            <a:ext cx="1587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130" dirty="0">
                <a:latin typeface="Times New Roman" panose="02020603050405020304"/>
                <a:cs typeface="Times New Roman" panose="02020603050405020304"/>
              </a:rPr>
              <a:t>y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865" y="4258183"/>
            <a:ext cx="2813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-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195" dirty="0">
                <a:latin typeface="Symbol" panose="05050102010706020507"/>
                <a:cs typeface="Symbol" panose="05050102010706020507"/>
              </a:rPr>
              <a:t></a:t>
            </a:r>
            <a:r>
              <a:rPr sz="1500" spc="-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4775" y="5083118"/>
            <a:ext cx="12573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75" dirty="0">
                <a:latin typeface="Trebuchet MS" panose="020B0603020202020204"/>
                <a:cs typeface="Trebuchet MS" panose="020B0603020202020204"/>
              </a:rPr>
              <a:t>"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2592" y="3901501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25" dirty="0">
                <a:latin typeface="Symbol" panose="05050102010706020507"/>
                <a:cs typeface="Symbol" panose="05050102010706020507"/>
              </a:rPr>
              <a:t>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2592" y="5663823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85" dirty="0">
                <a:latin typeface="Symbol" panose="05050102010706020507"/>
                <a:cs typeface="Symbol" panose="05050102010706020507"/>
              </a:rPr>
              <a:t>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2592" y="4231826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7192" y="4639462"/>
            <a:ext cx="79121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7345" algn="l"/>
              </a:tabLst>
            </a:pPr>
            <a:r>
              <a:rPr sz="3975" spc="-630" baseline="14000" dirty="0">
                <a:latin typeface="Symbol" panose="05050102010706020507"/>
                <a:cs typeface="Symbol" panose="05050102010706020507"/>
              </a:rPr>
              <a:t></a:t>
            </a:r>
            <a:r>
              <a:rPr sz="3975" spc="-630" baseline="1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120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80" dirty="0">
                <a:latin typeface="Symbol" panose="05050102010706020507"/>
                <a:cs typeface="Symbol" panose="05050102010706020507"/>
              </a:rPr>
              <a:t></a:t>
            </a:r>
            <a:r>
              <a:rPr sz="1500" spc="-80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9333" y="4856458"/>
            <a:ext cx="85979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75" i="1" spc="-112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75" dirty="0">
                <a:latin typeface="Times New Roman" panose="02020603050405020304"/>
                <a:cs typeface="Times New Roman" panose="02020603050405020304"/>
              </a:rPr>
              <a:t>test </a:t>
            </a:r>
            <a:r>
              <a:rPr sz="3975" spc="-240" baseline="14000" dirty="0">
                <a:latin typeface="Symbol" panose="05050102010706020507"/>
                <a:cs typeface="Symbol" panose="05050102010706020507"/>
              </a:rPr>
              <a:t></a:t>
            </a:r>
            <a:r>
              <a:rPr sz="3975" spc="-419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spc="-630" baseline="-5000" dirty="0">
                <a:latin typeface="Symbol" panose="05050102010706020507"/>
                <a:cs typeface="Symbol" panose="05050102010706020507"/>
              </a:rPr>
              <a:t></a:t>
            </a:r>
            <a:endParaRPr sz="3975" baseline="-5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2592" y="5214897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7192" y="5610233"/>
            <a:ext cx="81089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sz="3975" spc="-630" baseline="12000" dirty="0">
                <a:latin typeface="Symbol" panose="05050102010706020507"/>
                <a:cs typeface="Symbol" panose="05050102010706020507"/>
              </a:rPr>
              <a:t></a:t>
            </a:r>
            <a:r>
              <a:rPr sz="3975" spc="-630" baseline="1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127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85" dirty="0">
                <a:latin typeface="Symbol" panose="05050102010706020507"/>
                <a:cs typeface="Symbol" panose="05050102010706020507"/>
              </a:rPr>
              <a:t></a:t>
            </a:r>
            <a:r>
              <a:rPr sz="1500" i="1" spc="-85" dirty="0">
                <a:latin typeface="Times New Roman" panose="02020603050405020304"/>
                <a:cs typeface="Times New Roman" panose="02020603050405020304"/>
              </a:rPr>
              <a:t>m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04612" y="5663823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300" dirty="0">
                <a:latin typeface="Symbol" panose="05050102010706020507"/>
                <a:cs typeface="Symbol" panose="05050102010706020507"/>
              </a:rPr>
              <a:t>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04612" y="3901501"/>
            <a:ext cx="140970" cy="174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90"/>
              </a:lnSpc>
              <a:spcBef>
                <a:spcPts val="105"/>
              </a:spcBef>
            </a:pPr>
            <a:r>
              <a:rPr sz="2650" spc="-550" dirty="0">
                <a:latin typeface="Symbol" panose="05050102010706020507"/>
                <a:cs typeface="Symbol" panose="05050102010706020507"/>
              </a:rPr>
              <a:t>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59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5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5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8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04612" y="5542586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4991" y="2337568"/>
            <a:ext cx="6604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43925" y="1467612"/>
            <a:ext cx="155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09040" algn="l"/>
              </a:tabLst>
            </a:pPr>
            <a:r>
              <a:rPr sz="4800" spc="-292" baseline="13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195" dirty="0">
                <a:latin typeface="Cambria Math" panose="02040503050406030204"/>
                <a:cs typeface="Cambria Math" panose="02040503050406030204"/>
              </a:rPr>
              <a:t>"#$%&amp;	</a:t>
            </a:r>
            <a:r>
              <a:rPr sz="4800" baseline="13000" dirty="0">
                <a:latin typeface="Cambria Math" panose="02040503050406030204"/>
                <a:cs typeface="Cambria Math" panose="02040503050406030204"/>
              </a:rPr>
              <a:t>=</a:t>
            </a:r>
            <a:endParaRPr sz="4800" baseline="1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85129" y="255333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5965" y="800100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709"/>
                </a:lnTo>
              </a:path>
            </a:pathLst>
          </a:custGeom>
          <a:ln w="41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5129" y="79120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6802" y="255333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5425" y="800100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709"/>
                </a:lnTo>
              </a:path>
            </a:pathLst>
          </a:custGeom>
          <a:ln w="4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6802" y="79120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33898" y="582167"/>
            <a:ext cx="20510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8311" y="1028700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2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286555" y="547115"/>
            <a:ext cx="2698750" cy="1153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1976120" algn="l"/>
              </a:tabLst>
            </a:pP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 −	</a:t>
            </a:r>
            <a:r>
              <a:rPr sz="3200" b="0" spc="-135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�</a:t>
            </a:r>
            <a:r>
              <a:rPr sz="3450" b="0" spc="-202" baseline="-170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*	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b="0" spc="-1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  <a:tabLst>
                <a:tab pos="1356995" algn="l"/>
                <a:tab pos="1976120" algn="l"/>
              </a:tabLst>
            </a:pP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 −	</a:t>
            </a:r>
            <a:r>
              <a:rPr sz="3450" b="0" spc="1282" baseline="-170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,	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b="0" spc="-1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9580" y="2340864"/>
            <a:ext cx="2152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90" dirty="0">
                <a:latin typeface="Cambria Math" panose="02040503050406030204"/>
                <a:cs typeface="Cambria Math" panose="02040503050406030204"/>
              </a:rPr>
              <a:t>&amp;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76977" y="1994916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0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99255" y="1665732"/>
            <a:ext cx="26733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90"/>
              </a:lnSpc>
              <a:spcBef>
                <a:spcPts val="100"/>
              </a:spcBef>
              <a:tabLst>
                <a:tab pos="974725" algn="l"/>
                <a:tab pos="1950720" algn="l"/>
              </a:tabLst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	⋮	⋮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790"/>
              </a:lnSpc>
              <a:tabLst>
                <a:tab pos="1950720" algn="l"/>
              </a:tabLst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 −	−</a:t>
            </a:r>
            <a:r>
              <a:rPr sz="3200" spc="-9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19645" y="4811267"/>
            <a:ext cx="1348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5840" algn="l"/>
              </a:tabLst>
            </a:pPr>
            <a:r>
              <a:rPr sz="4800" spc="277" baseline="12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185" dirty="0">
                <a:latin typeface="Cambria Math" panose="02040503050406030204"/>
                <a:cs typeface="Cambria Math" panose="02040503050406030204"/>
              </a:rPr>
              <a:t>"./"	</a:t>
            </a:r>
            <a:r>
              <a:rPr sz="4800" baseline="12000" dirty="0">
                <a:latin typeface="Cambria Math" panose="02040503050406030204"/>
                <a:cs typeface="Cambria Math" panose="02040503050406030204"/>
              </a:rPr>
              <a:t>=</a:t>
            </a:r>
            <a:endParaRPr sz="4800" baseline="1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57333" y="591057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78169" y="4151629"/>
            <a:ext cx="0" cy="1750060"/>
          </a:xfrm>
          <a:custGeom>
            <a:avLst/>
            <a:gdLst/>
            <a:ahLst/>
            <a:cxnLst/>
            <a:rect l="l" t="t" r="r" b="b"/>
            <a:pathLst>
              <a:path h="1750060">
                <a:moveTo>
                  <a:pt x="0" y="0"/>
                </a:moveTo>
                <a:lnTo>
                  <a:pt x="0" y="1750060"/>
                </a:lnTo>
              </a:path>
            </a:pathLst>
          </a:custGeom>
          <a:ln w="4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57333" y="41427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7798" y="591057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36421" y="4151629"/>
            <a:ext cx="0" cy="1750060"/>
          </a:xfrm>
          <a:custGeom>
            <a:avLst/>
            <a:gdLst/>
            <a:ahLst/>
            <a:cxnLst/>
            <a:rect l="l" t="t" r="r" b="b"/>
            <a:pathLst>
              <a:path h="1750060">
                <a:moveTo>
                  <a:pt x="0" y="0"/>
                </a:moveTo>
                <a:lnTo>
                  <a:pt x="0" y="1750060"/>
                </a:lnTo>
              </a:path>
            </a:pathLst>
          </a:custGeom>
          <a:ln w="4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37798" y="41427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57472" y="4178808"/>
            <a:ext cx="6076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>
                <a:latin typeface="Cambria Math" panose="02040503050406030204"/>
                <a:cs typeface="Cambria Math" panose="02040503050406030204"/>
              </a:rPr>
              <a:t>&amp;</a:t>
            </a:r>
            <a:r>
              <a:rPr sz="2300" spc="420" dirty="0">
                <a:latin typeface="Cambria Math" panose="02040503050406030204"/>
                <a:cs typeface="Cambria Math" panose="02040503050406030204"/>
              </a:rPr>
              <a:t>0</a:t>
            </a:r>
            <a:r>
              <a:rPr sz="2300" spc="345" dirty="0">
                <a:latin typeface="Cambria Math" panose="02040503050406030204"/>
                <a:cs typeface="Cambria Math" panose="02040503050406030204"/>
              </a:rPr>
              <a:t>*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04869" y="3817620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1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7472" y="4745735"/>
            <a:ext cx="6076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>
                <a:latin typeface="Cambria Math" panose="02040503050406030204"/>
                <a:cs typeface="Cambria Math" panose="02040503050406030204"/>
              </a:rPr>
              <a:t>&amp;</a:t>
            </a:r>
            <a:r>
              <a:rPr sz="2300" spc="420" dirty="0">
                <a:latin typeface="Cambria Math" panose="02040503050406030204"/>
                <a:cs typeface="Cambria Math" panose="02040503050406030204"/>
              </a:rPr>
              <a:t>0</a:t>
            </a:r>
            <a:r>
              <a:rPr sz="2300" spc="855" dirty="0">
                <a:latin typeface="Cambria Math" panose="02040503050406030204"/>
                <a:cs typeface="Cambria Math" panose="02040503050406030204"/>
              </a:rPr>
              <a:t>,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04869" y="4384548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1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81107" y="5021580"/>
            <a:ext cx="151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1458" y="3893820"/>
            <a:ext cx="722630" cy="2119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15"/>
              </a:lnSpc>
              <a:spcBef>
                <a:spcPts val="620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780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05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01783" y="5696711"/>
            <a:ext cx="7118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>
                <a:latin typeface="Cambria Math" panose="02040503050406030204"/>
                <a:cs typeface="Cambria Math" panose="02040503050406030204"/>
              </a:rPr>
              <a:t>&amp;</a:t>
            </a:r>
            <a:r>
              <a:rPr sz="2300" spc="420" dirty="0">
                <a:latin typeface="Cambria Math" panose="02040503050406030204"/>
                <a:cs typeface="Cambria Math" panose="02040503050406030204"/>
              </a:rPr>
              <a:t>0</a:t>
            </a:r>
            <a:r>
              <a:rPr sz="2300" spc="875" dirty="0">
                <a:latin typeface="Cambria Math" panose="02040503050406030204"/>
                <a:cs typeface="Cambria Math" panose="02040503050406030204"/>
              </a:rPr>
              <a:t>1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49180" y="5350764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1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21034" y="3893820"/>
            <a:ext cx="722630" cy="2119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15"/>
              </a:lnSpc>
              <a:spcBef>
                <a:spcPts val="620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780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05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5" y="324716"/>
            <a:ext cx="7729855" cy="5859145"/>
          </a:xfrm>
          <a:prstGeom prst="rect">
            <a:avLst/>
          </a:prstGeom>
        </p:spPr>
      </p:pic>
      <p:sp>
        <p:nvSpPr>
          <p:cNvPr id="23" name="日期占位符 2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8C6052C-2A78-4239-AC39-2818CC6F7B80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304800"/>
            <a:ext cx="200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solidFill>
                  <a:srgbClr val="4472C4"/>
                </a:solidFill>
                <a:latin typeface="Calibri Light" panose="020F0302020204030204"/>
                <a:cs typeface="Calibri Light" panose="020F0302020204030204"/>
              </a:rPr>
              <a:t>Notation</a:t>
            </a:r>
            <a:endParaRPr sz="440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838200"/>
            <a:ext cx="6708775" cy="613693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Inputs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marR="81280" lvl="1" indent="-228600">
              <a:lnSpc>
                <a:spcPts val="250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i="1" baseline="-17000" dirty="0">
                <a:latin typeface="Calibri" panose="020F0502020204030204"/>
                <a:cs typeface="Calibri" panose="020F0502020204030204"/>
              </a:rPr>
              <a:t>j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(j-th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element 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variable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X </a:t>
            </a:r>
            <a:r>
              <a:rPr sz="2400" dirty="0">
                <a:latin typeface="Calibri" panose="020F0502020204030204"/>
                <a:cs typeface="Calibri" panose="020F0502020204030204"/>
              </a:rPr>
              <a:t>) :</a:t>
            </a:r>
            <a:r>
              <a:rPr sz="24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random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variables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written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capital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letter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lvl="1" indent="-228600">
              <a:lnSpc>
                <a:spcPct val="100000"/>
              </a:lnSpc>
              <a:spcBef>
                <a:spcPts val="190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p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#input variables,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#observations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lvl="1" indent="-228600">
              <a:lnSpc>
                <a:spcPct val="100000"/>
              </a:lnSpc>
              <a:spcBef>
                <a:spcPts val="220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X :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matrix written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 bold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capital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Vectors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assumed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column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vectors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marR="30480" lvl="1" indent="-228600">
              <a:lnSpc>
                <a:spcPts val="2590"/>
              </a:lnSpc>
              <a:spcBef>
                <a:spcPts val="565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Discrete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inputs often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described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by characteristic  vector (dummy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variables)</a:t>
            </a:r>
            <a:endParaRPr lang="en-US" sz="2400" spc="-5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400" spc="-5" dirty="0">
                <a:cs typeface="Calibri" panose="020F0502020204030204"/>
              </a:rPr>
              <a:t>Outputs</a:t>
            </a:r>
            <a:endParaRPr lang="en-US" altLang="zh-CN" sz="2400" dirty="0"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lang="en-US" altLang="zh-CN" sz="2400" spc="-15" dirty="0">
                <a:cs typeface="Calibri" panose="020F0502020204030204"/>
              </a:rPr>
              <a:t>quantitative</a:t>
            </a:r>
            <a:r>
              <a:rPr lang="en-US" altLang="zh-CN" sz="2400" spc="-5" dirty="0">
                <a:cs typeface="Calibri" panose="020F0502020204030204"/>
              </a:rPr>
              <a:t> </a:t>
            </a:r>
            <a:r>
              <a:rPr lang="en-US" altLang="zh-CN" sz="2400" i="1" dirty="0">
                <a:cs typeface="Calibri" panose="020F0502020204030204"/>
              </a:rPr>
              <a:t>Y</a:t>
            </a:r>
            <a:endParaRPr lang="en-US" altLang="zh-CN" sz="2400" dirty="0"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lang="en-US" altLang="zh-CN" sz="2400" spc="-10" dirty="0">
                <a:cs typeface="Calibri" panose="020F0502020204030204"/>
              </a:rPr>
              <a:t>qualitative </a:t>
            </a:r>
            <a:r>
              <a:rPr lang="en-US" altLang="zh-CN" sz="2400" i="1" dirty="0">
                <a:cs typeface="Calibri" panose="020F0502020204030204"/>
              </a:rPr>
              <a:t>C </a:t>
            </a:r>
            <a:r>
              <a:rPr lang="en-US" altLang="zh-CN" sz="2400" spc="-15" dirty="0">
                <a:cs typeface="Calibri" panose="020F0502020204030204"/>
              </a:rPr>
              <a:t>(for</a:t>
            </a:r>
            <a:r>
              <a:rPr lang="en-US" altLang="zh-CN" sz="2400" spc="-55" dirty="0">
                <a:cs typeface="Calibri" panose="020F0502020204030204"/>
              </a:rPr>
              <a:t> </a:t>
            </a:r>
            <a:r>
              <a:rPr lang="en-US" altLang="zh-CN" sz="2400" spc="-15" dirty="0">
                <a:cs typeface="Calibri" panose="020F0502020204030204"/>
              </a:rPr>
              <a:t>categorical)</a:t>
            </a:r>
          </a:p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lang="en-US" altLang="zh-CN" sz="2400" spc="-5" dirty="0">
                <a:cs typeface="Calibri" panose="020F0502020204030204"/>
              </a:rPr>
              <a:t>Observed </a:t>
            </a:r>
            <a:r>
              <a:rPr lang="en-US" altLang="zh-CN" sz="2400" spc="-10" dirty="0">
                <a:cs typeface="Calibri" panose="020F0502020204030204"/>
              </a:rPr>
              <a:t>written </a:t>
            </a:r>
            <a:r>
              <a:rPr lang="en-US" altLang="zh-CN" sz="2400" spc="-5" dirty="0">
                <a:cs typeface="Calibri" panose="020F0502020204030204"/>
              </a:rPr>
              <a:t>in </a:t>
            </a:r>
            <a:r>
              <a:rPr lang="en-US" altLang="zh-CN" sz="2400" spc="-10" dirty="0">
                <a:cs typeface="Calibri" panose="020F0502020204030204"/>
              </a:rPr>
              <a:t>lower case</a:t>
            </a:r>
            <a:endParaRPr lang="en-US" altLang="zh-CN" sz="2400" dirty="0">
              <a:cs typeface="Calibri" panose="020F0502020204030204"/>
            </a:endParaRPr>
          </a:p>
          <a:p>
            <a:pPr marL="723900" lvl="1" indent="-228600">
              <a:lnSpc>
                <a:spcPts val="275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lang="en-US" altLang="zh-CN" sz="2400" dirty="0">
                <a:cs typeface="Calibri" panose="020F0502020204030204"/>
              </a:rPr>
              <a:t>The </a:t>
            </a:r>
            <a:r>
              <a:rPr lang="en-US" altLang="zh-CN" sz="2400" spc="-5" dirty="0" err="1">
                <a:cs typeface="Calibri" panose="020F0502020204030204"/>
              </a:rPr>
              <a:t>i-th</a:t>
            </a:r>
            <a:r>
              <a:rPr lang="en-US" altLang="zh-CN" sz="2400" spc="-5" dirty="0">
                <a:cs typeface="Calibri" panose="020F0502020204030204"/>
              </a:rPr>
              <a:t> observed sample of the </a:t>
            </a:r>
            <a:r>
              <a:rPr lang="en-US" altLang="zh-CN" sz="2400" spc="-10" dirty="0">
                <a:cs typeface="Calibri" panose="020F0502020204030204"/>
              </a:rPr>
              <a:t>random</a:t>
            </a:r>
            <a:r>
              <a:rPr lang="en-US" altLang="zh-CN" sz="2400" spc="-2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variable</a:t>
            </a:r>
            <a:endParaRPr lang="en-US" altLang="zh-CN" sz="2400" dirty="0">
              <a:cs typeface="Calibri" panose="020F0502020204030204"/>
            </a:endParaRPr>
          </a:p>
          <a:p>
            <a:pPr marL="723900">
              <a:lnSpc>
                <a:spcPts val="2750"/>
              </a:lnSpc>
              <a:tabLst>
                <a:tab pos="1068070" algn="l"/>
              </a:tabLst>
            </a:pPr>
            <a:r>
              <a:rPr lang="en-US" altLang="zh-CN" sz="2400" i="1" dirty="0" err="1">
                <a:cs typeface="Calibri" panose="020F0502020204030204"/>
              </a:rPr>
              <a:t>X</a:t>
            </a:r>
            <a:r>
              <a:rPr lang="en-US" altLang="zh-CN" sz="2400" i="1" baseline="-17000" dirty="0" err="1">
                <a:cs typeface="Calibri" panose="020F0502020204030204"/>
              </a:rPr>
              <a:t>j</a:t>
            </a:r>
            <a:r>
              <a:rPr lang="en-US" altLang="zh-CN" sz="2400" i="1" baseline="-17000" dirty="0">
                <a:cs typeface="Calibri" panose="020F0502020204030204"/>
              </a:rPr>
              <a:t>	</a:t>
            </a:r>
            <a:r>
              <a:rPr lang="en-US" altLang="zh-CN" sz="2400" spc="-5" dirty="0">
                <a:cs typeface="Calibri" panose="020F0502020204030204"/>
              </a:rPr>
              <a:t>is </a:t>
            </a:r>
            <a:r>
              <a:rPr lang="en-US" altLang="zh-CN" sz="2400" i="1" spc="-5" dirty="0" err="1">
                <a:cs typeface="Calibri" panose="020F0502020204030204"/>
              </a:rPr>
              <a:t>x</a:t>
            </a:r>
            <a:r>
              <a:rPr lang="en-US" altLang="zh-CN" sz="2400" i="1" spc="-7" baseline="-17000" dirty="0" err="1">
                <a:cs typeface="Calibri" panose="020F0502020204030204"/>
              </a:rPr>
              <a:t>j,i</a:t>
            </a:r>
            <a:r>
              <a:rPr lang="en-US" altLang="zh-CN" sz="2400" i="1" spc="-7" baseline="-17000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(a</a:t>
            </a:r>
            <a:r>
              <a:rPr lang="en-US" altLang="zh-CN" sz="2400" spc="-19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scalar)</a:t>
            </a:r>
            <a:endParaRPr lang="en-US" altLang="zh-CN" sz="2400" dirty="0">
              <a:cs typeface="Calibri" panose="020F0502020204030204"/>
            </a:endParaRPr>
          </a:p>
          <a:p>
            <a:pPr marL="266700" marR="30480" indent="-228600">
              <a:lnSpc>
                <a:spcPts val="2590"/>
              </a:lnSpc>
              <a:spcBef>
                <a:spcPts val="565"/>
              </a:spcBef>
              <a:buFont typeface="Arial" panose="020B0604020202020204"/>
              <a:buChar char="•"/>
              <a:tabLst>
                <a:tab pos="723900" algn="l"/>
              </a:tabLst>
            </a:pP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9C339C6-6C91-4714-B8AF-B496D5A87980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55" y="499129"/>
            <a:ext cx="24930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10" dirty="0"/>
              <a:t>References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488314" y="1538097"/>
            <a:ext cx="7972425" cy="44576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Andrew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Moore’s</a:t>
            </a:r>
            <a:r>
              <a:rPr sz="24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tutorials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Raymond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J. Mooney’s</a:t>
            </a:r>
            <a:r>
              <a:rPr sz="24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Alexander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Gray’s</a:t>
            </a:r>
            <a:r>
              <a:rPr sz="24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Eric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Xing’s</a:t>
            </a:r>
            <a:r>
              <a:rPr sz="24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  <a:hlinkClick r:id="rId2"/>
              </a:rPr>
              <a:t>http://scikit-learn.org/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Hastie, 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Trevor,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et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al. 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elements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statistical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learning.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Vol. </a:t>
            </a:r>
            <a:r>
              <a:rPr sz="2400" dirty="0">
                <a:latin typeface="Calibri" panose="020F0502020204030204"/>
                <a:cs typeface="Calibri" panose="020F0502020204030204"/>
              </a:rPr>
              <a:t>2. No. 1.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York: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Springer,</a:t>
            </a:r>
            <a:r>
              <a:rPr sz="24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2009.</a:t>
            </a:r>
          </a:p>
          <a:p>
            <a:pPr marL="410845" indent="-398780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M.A.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Papalaskar’s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</a:p>
          <a:p>
            <a:pPr marL="410845" indent="-398780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https://qiyanjun.github.io/2019f-UVA-CS6316-MachineLearning/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9BBCC86-FE8F-4C1B-8F20-50919BEF49C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41" y="1469643"/>
            <a:ext cx="6306185" cy="44608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Biomedicine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Patient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records, brain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imaging, MRI </a:t>
            </a:r>
            <a:r>
              <a:rPr sz="2000" dirty="0">
                <a:latin typeface="Calibri" panose="020F0502020204030204"/>
                <a:cs typeface="Calibri" panose="020F0502020204030204"/>
              </a:rPr>
              <a:t>&amp; CT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</a:p>
          <a:p>
            <a:pPr marL="698500" lvl="1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Genomic sequences, bio-structure, drug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effect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info,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Science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marR="211455" lvl="1" indent="-228600">
              <a:lnSpc>
                <a:spcPts val="1800"/>
              </a:lnSpc>
              <a:spcBef>
                <a:spcPts val="4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Historical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documents,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scanned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books,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databases from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astronomy,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environmental data, climate records,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media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Social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interactions data,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twitter,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facebook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records,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online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reviews,</a:t>
            </a:r>
            <a:r>
              <a:rPr sz="20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Entertainment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Internet images, </a:t>
            </a:r>
            <a:r>
              <a:rPr sz="2000" dirty="0">
                <a:latin typeface="Calibri" panose="020F0502020204030204"/>
                <a:cs typeface="Calibri" panose="020F0502020204030204"/>
              </a:rPr>
              <a:t>Hollywood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movies, music audio files,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sp>
        <p:nvSpPr>
          <p:cNvPr id="6" name="object 6"/>
          <p:cNvSpPr/>
          <p:nvPr/>
        </p:nvSpPr>
        <p:spPr>
          <a:xfrm>
            <a:off x="6361735" y="3124200"/>
            <a:ext cx="2526245" cy="188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3BA2C8-5E08-4A66-9927-B4F38C8CAE13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OUR </a:t>
            </a:r>
            <a:r>
              <a:rPr lang="en-US" altLang="zh-CN" sz="3800" kern="0" spc="-55" dirty="0">
                <a:solidFill>
                  <a:srgbClr val="000000"/>
                </a:solidFill>
                <a:latin typeface="Calibri"/>
              </a:rPr>
              <a:t>DATA-RICH</a:t>
            </a:r>
            <a:r>
              <a:rPr lang="en-US" altLang="zh-CN" sz="3800" kern="0" spc="15" dirty="0">
                <a:solidFill>
                  <a:srgbClr val="000000"/>
                </a:solidFill>
                <a:latin typeface="Calibri"/>
              </a:rPr>
              <a:t> WORLD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7897" y="1803878"/>
            <a:ext cx="4490085" cy="43224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60"/>
              </a:spcBef>
              <a:buClr>
                <a:srgbClr val="ED7D31"/>
              </a:buClr>
              <a:buSzPct val="91000"/>
              <a:buFont typeface="Wingdings" panose="05000000000000000000"/>
              <a:buChar char=""/>
              <a:tabLst>
                <a:tab pos="287020" algn="l"/>
              </a:tabLst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Business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efficiencies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87020" indent="-274320">
              <a:lnSpc>
                <a:spcPct val="100000"/>
              </a:lnSpc>
              <a:spcBef>
                <a:spcPts val="360"/>
              </a:spcBef>
              <a:buClr>
                <a:srgbClr val="ED7D31"/>
              </a:buClr>
              <a:buSzPct val="91000"/>
              <a:buFont typeface="Wingdings" panose="05000000000000000000"/>
              <a:buChar char=""/>
              <a:tabLst>
                <a:tab pos="287020" algn="l"/>
              </a:tabLst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Scientific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breakthroughs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ED7D31"/>
              </a:buClr>
              <a:buSzPct val="91000"/>
              <a:buFont typeface="Wingdings" panose="05000000000000000000"/>
              <a:buChar char=""/>
              <a:tabLst>
                <a:tab pos="28702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quality-of-life: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6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healthcare,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2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energy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saving </a:t>
            </a:r>
            <a:r>
              <a:rPr sz="2800" dirty="0">
                <a:latin typeface="Calibri" panose="020F0502020204030204"/>
                <a:cs typeface="Calibri" panose="020F0502020204030204"/>
              </a:rPr>
              <a:t>/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generation,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45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environmental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disasters,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24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nursing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home,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4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transportation,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45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64633" y="2888299"/>
            <a:ext cx="2338132" cy="749965"/>
            <a:chOff x="353118" y="3646199"/>
            <a:chExt cx="2338132" cy="749965"/>
          </a:xfrm>
        </p:grpSpPr>
        <p:sp>
          <p:nvSpPr>
            <p:cNvPr id="8" name="object 8"/>
            <p:cNvSpPr/>
            <p:nvPr/>
          </p:nvSpPr>
          <p:spPr>
            <a:xfrm>
              <a:off x="1950802" y="3646199"/>
              <a:ext cx="740448" cy="7499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53118" y="3732486"/>
              <a:ext cx="130937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Calibri" panose="020F0502020204030204"/>
                  <a:cs typeface="Calibri" panose="020F0502020204030204"/>
                </a:rPr>
                <a:t>Medical</a:t>
              </a:r>
              <a:r>
                <a:rPr sz="2000" spc="-40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Images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0534" y="1802556"/>
            <a:ext cx="2557433" cy="938212"/>
            <a:chOff x="204873" y="2749552"/>
            <a:chExt cx="2557433" cy="938212"/>
          </a:xfrm>
        </p:grpSpPr>
        <p:sp>
          <p:nvSpPr>
            <p:cNvPr id="10" name="object 10"/>
            <p:cNvSpPr/>
            <p:nvPr/>
          </p:nvSpPr>
          <p:spPr>
            <a:xfrm>
              <a:off x="1824095" y="2749552"/>
              <a:ext cx="938211" cy="938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04873" y="2916710"/>
              <a:ext cx="1193165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 panose="020F0502020204030204"/>
                  <a:cs typeface="Calibri" panose="020F0502020204030204"/>
                </a:rPr>
                <a:t>Genomic</a:t>
              </a:r>
              <a:r>
                <a:rPr sz="2000" spc="-6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Data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0534" y="3808777"/>
            <a:ext cx="2953425" cy="762000"/>
            <a:chOff x="140668" y="1987550"/>
            <a:chExt cx="2953425" cy="762000"/>
          </a:xfrm>
        </p:grpSpPr>
        <p:sp>
          <p:nvSpPr>
            <p:cNvPr id="7" name="object 7"/>
            <p:cNvSpPr/>
            <p:nvPr/>
          </p:nvSpPr>
          <p:spPr>
            <a:xfrm>
              <a:off x="1824093" y="1987550"/>
              <a:ext cx="12700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40668" y="2217371"/>
              <a:ext cx="1541698" cy="517193"/>
            </a:xfrm>
            <a:prstGeom prst="rect">
              <a:avLst/>
            </a:prstGeom>
          </p:spPr>
          <p:txBody>
            <a:bodyPr vert="horz" wrap="square" lIns="0" tIns="22860" rIns="0" bIns="0" rtlCol="0">
              <a:spAutoFit/>
            </a:bodyPr>
            <a:lstStyle/>
            <a:p>
              <a:pPr marL="12700" marR="5080">
                <a:lnSpc>
                  <a:spcPts val="1900"/>
                </a:lnSpc>
                <a:spcBef>
                  <a:spcPts val="180"/>
                </a:spcBef>
              </a:pPr>
              <a:r>
                <a:rPr sz="2000" spc="-105" dirty="0">
                  <a:latin typeface="Calibri" panose="020F0502020204030204"/>
                  <a:cs typeface="Calibri" panose="020F0502020204030204"/>
                </a:rPr>
                <a:t>T</a:t>
              </a:r>
              <a:r>
                <a:rPr sz="2000" spc="-35" dirty="0">
                  <a:latin typeface="Calibri" panose="020F0502020204030204"/>
                  <a:cs typeface="Calibri" panose="020F0502020204030204"/>
                </a:rPr>
                <a:t>r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ansp</a:t>
              </a:r>
              <a:r>
                <a:rPr sz="2000" spc="5" dirty="0">
                  <a:latin typeface="Calibri" panose="020F0502020204030204"/>
                  <a:cs typeface="Calibri" panose="020F0502020204030204"/>
                </a:rPr>
                <a:t>o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r</a:t>
              </a:r>
              <a:r>
                <a:rPr sz="2000" spc="-20" dirty="0">
                  <a:latin typeface="Calibri" panose="020F0502020204030204"/>
                  <a:cs typeface="Calibri" panose="020F0502020204030204"/>
                </a:rPr>
                <a:t>ta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t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i</a:t>
              </a:r>
              <a:r>
                <a:rPr sz="2000" spc="5" dirty="0">
                  <a:latin typeface="Calibri" panose="020F0502020204030204"/>
                  <a:cs typeface="Calibri" panose="020F0502020204030204"/>
                </a:rPr>
                <a:t>o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n 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Data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671" y="4877751"/>
            <a:ext cx="2626827" cy="1123949"/>
            <a:chOff x="346671" y="4877751"/>
            <a:chExt cx="2626827" cy="1123949"/>
          </a:xfrm>
        </p:grpSpPr>
        <p:sp>
          <p:nvSpPr>
            <p:cNvPr id="13" name="object 13"/>
            <p:cNvSpPr/>
            <p:nvPr/>
          </p:nvSpPr>
          <p:spPr>
            <a:xfrm>
              <a:off x="1843199" y="4877751"/>
              <a:ext cx="1130299" cy="112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46671" y="4978912"/>
              <a:ext cx="1360805" cy="1018036"/>
            </a:xfrm>
            <a:prstGeom prst="rect">
              <a:avLst/>
            </a:prstGeom>
          </p:spPr>
          <p:txBody>
            <a:bodyPr vert="horz" wrap="square" lIns="0" tIns="22860" rIns="0" bIns="0" rtlCol="0">
              <a:spAutoFit/>
            </a:bodyPr>
            <a:lstStyle/>
            <a:p>
              <a:pPr marL="12700" marR="5080">
                <a:lnSpc>
                  <a:spcPts val="1900"/>
                </a:lnSpc>
                <a:spcBef>
                  <a:spcPts val="180"/>
                </a:spcBef>
              </a:pPr>
              <a:r>
                <a:rPr sz="2000" spc="-10" dirty="0">
                  <a:latin typeface="Calibri" panose="020F0502020204030204"/>
                  <a:cs typeface="Calibri" panose="020F0502020204030204"/>
                </a:rPr>
                <a:t>Brain computer  interaction</a:t>
              </a:r>
              <a:r>
                <a:rPr sz="2000" spc="-60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(BCI)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17" name="日期占位符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81F1C1F-EEA3-4219-9D92-7677DF3B5BA8}" type="datetime1">
              <a:rPr lang="zh-CN" altLang="en-US" smtClean="0"/>
              <a:t>2021/2/25</a:t>
            </a:fld>
            <a:endParaRPr 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250907" y="304800"/>
            <a:ext cx="7978058" cy="11964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+mj-lt"/>
              </a:rPr>
              <a:t>What can we do with the data wealth? </a:t>
            </a:r>
            <a:r>
              <a:rPr lang="zh-CN" altLang="en-US" sz="3800" kern="0" spc="20" dirty="0">
                <a:solidFill>
                  <a:srgbClr val="000000"/>
                </a:solidFill>
                <a:latin typeface="+mj-lt"/>
              </a:rPr>
              <a:t>→ </a:t>
            </a:r>
            <a:r>
              <a:rPr lang="en-US" altLang="zh-CN" sz="3800" kern="0" spc="20" dirty="0">
                <a:solidFill>
                  <a:srgbClr val="000000"/>
                </a:solidFill>
                <a:latin typeface="+mj-lt"/>
              </a:rPr>
              <a:t>REAL-WORLD IMPACT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002284"/>
            <a:ext cx="6857365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(sensor, 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24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devices,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</a:t>
            </a:r>
            <a:r>
              <a:rPr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instruments, 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8" y="2166619"/>
            <a:ext cx="6931661" cy="136768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605276"/>
            <a:ext cx="284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5021376"/>
            <a:ext cx="5974080" cy="106824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27050" indent="-22860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lvl="1" indent="-228600">
              <a:lnSpc>
                <a:spcPct val="100000"/>
              </a:lnSpc>
              <a:spcBef>
                <a:spcPts val="205"/>
              </a:spcBef>
              <a:buSzPct val="95000"/>
              <a:buFont typeface="Wingdings" panose="05000000000000000000"/>
              <a:buChar char=""/>
              <a:tabLst>
                <a:tab pos="984250" algn="l"/>
              </a:tabLst>
            </a:pP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84250" lvl="1" indent="-228600">
              <a:lnSpc>
                <a:spcPts val="2190"/>
              </a:lnSpc>
              <a:spcBef>
                <a:spcPts val="315"/>
              </a:spcBef>
              <a:buSzPct val="95000"/>
              <a:buFont typeface="Wingdings" panose="05000000000000000000"/>
              <a:buChar char=""/>
              <a:tabLst>
                <a:tab pos="984250" algn="l"/>
              </a:tabLst>
            </a:pPr>
            <a:r>
              <a:rPr sz="2000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sz="20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200" spc="-5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4987290"/>
            <a:ext cx="7239000" cy="1266190"/>
          </a:xfrm>
          <a:custGeom>
            <a:avLst/>
            <a:gdLst/>
            <a:ahLst/>
            <a:cxnLst/>
            <a:rect l="l" t="t" r="r" b="b"/>
            <a:pathLst>
              <a:path w="7239000" h="1447800">
                <a:moveTo>
                  <a:pt x="0" y="241307"/>
                </a:moveTo>
                <a:lnTo>
                  <a:pt x="4902" y="192675"/>
                </a:lnTo>
                <a:lnTo>
                  <a:pt x="18963" y="147379"/>
                </a:lnTo>
                <a:lnTo>
                  <a:pt x="41211" y="106390"/>
                </a:lnTo>
                <a:lnTo>
                  <a:pt x="70677" y="70677"/>
                </a:lnTo>
                <a:lnTo>
                  <a:pt x="106390" y="41211"/>
                </a:lnTo>
                <a:lnTo>
                  <a:pt x="147379" y="18963"/>
                </a:lnTo>
                <a:lnTo>
                  <a:pt x="192675" y="4902"/>
                </a:lnTo>
                <a:lnTo>
                  <a:pt x="241307" y="0"/>
                </a:lnTo>
                <a:lnTo>
                  <a:pt x="6997692" y="0"/>
                </a:lnTo>
                <a:lnTo>
                  <a:pt x="7046324" y="4902"/>
                </a:lnTo>
                <a:lnTo>
                  <a:pt x="7091620" y="18963"/>
                </a:lnTo>
                <a:lnTo>
                  <a:pt x="7132609" y="41211"/>
                </a:lnTo>
                <a:lnTo>
                  <a:pt x="7168322" y="70677"/>
                </a:lnTo>
                <a:lnTo>
                  <a:pt x="7197788" y="106390"/>
                </a:lnTo>
                <a:lnTo>
                  <a:pt x="7220036" y="147379"/>
                </a:lnTo>
                <a:lnTo>
                  <a:pt x="7234097" y="192675"/>
                </a:lnTo>
                <a:lnTo>
                  <a:pt x="7239000" y="241307"/>
                </a:lnTo>
                <a:lnTo>
                  <a:pt x="7239000" y="1206492"/>
                </a:lnTo>
                <a:lnTo>
                  <a:pt x="7234097" y="1255124"/>
                </a:lnTo>
                <a:lnTo>
                  <a:pt x="7220036" y="1300420"/>
                </a:lnTo>
                <a:lnTo>
                  <a:pt x="7197788" y="1341409"/>
                </a:lnTo>
                <a:lnTo>
                  <a:pt x="7168322" y="1377122"/>
                </a:lnTo>
                <a:lnTo>
                  <a:pt x="7132609" y="1406588"/>
                </a:lnTo>
                <a:lnTo>
                  <a:pt x="7091620" y="1428836"/>
                </a:lnTo>
                <a:lnTo>
                  <a:pt x="7046324" y="1442897"/>
                </a:lnTo>
                <a:lnTo>
                  <a:pt x="6997692" y="1447800"/>
                </a:lnTo>
                <a:lnTo>
                  <a:pt x="241307" y="1447800"/>
                </a:lnTo>
                <a:lnTo>
                  <a:pt x="192675" y="1442897"/>
                </a:lnTo>
                <a:lnTo>
                  <a:pt x="147379" y="1428836"/>
                </a:lnTo>
                <a:lnTo>
                  <a:pt x="106390" y="1406588"/>
                </a:lnTo>
                <a:lnTo>
                  <a:pt x="70677" y="1377122"/>
                </a:lnTo>
                <a:lnTo>
                  <a:pt x="41211" y="1341409"/>
                </a:lnTo>
                <a:lnTo>
                  <a:pt x="18963" y="1300420"/>
                </a:lnTo>
                <a:lnTo>
                  <a:pt x="4902" y="1255124"/>
                </a:lnTo>
                <a:lnTo>
                  <a:pt x="0" y="1206492"/>
                </a:lnTo>
                <a:lnTo>
                  <a:pt x="0" y="24130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8951" y="4738962"/>
            <a:ext cx="2106554" cy="139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8951" y="4738963"/>
            <a:ext cx="2106930" cy="1398905"/>
          </a:xfrm>
          <a:custGeom>
            <a:avLst/>
            <a:gdLst/>
            <a:ahLst/>
            <a:cxnLst/>
            <a:rect l="l" t="t" r="r" b="b"/>
            <a:pathLst>
              <a:path w="2106929" h="1398904">
                <a:moveTo>
                  <a:pt x="192622" y="1398411"/>
                </a:moveTo>
                <a:lnTo>
                  <a:pt x="462649" y="876965"/>
                </a:lnTo>
                <a:lnTo>
                  <a:pt x="404311" y="857627"/>
                </a:lnTo>
                <a:lnTo>
                  <a:pt x="349719" y="836829"/>
                </a:lnTo>
                <a:lnTo>
                  <a:pt x="298916" y="814670"/>
                </a:lnTo>
                <a:lnTo>
                  <a:pt x="251942" y="791249"/>
                </a:lnTo>
                <a:lnTo>
                  <a:pt x="208841" y="766666"/>
                </a:lnTo>
                <a:lnTo>
                  <a:pt x="169653" y="741020"/>
                </a:lnTo>
                <a:lnTo>
                  <a:pt x="134421" y="714409"/>
                </a:lnTo>
                <a:lnTo>
                  <a:pt x="103187" y="686934"/>
                </a:lnTo>
                <a:lnTo>
                  <a:pt x="75992" y="658693"/>
                </a:lnTo>
                <a:lnTo>
                  <a:pt x="33888" y="600311"/>
                </a:lnTo>
                <a:lnTo>
                  <a:pt x="8446" y="540057"/>
                </a:lnTo>
                <a:lnTo>
                  <a:pt x="0" y="478726"/>
                </a:lnTo>
                <a:lnTo>
                  <a:pt x="2255" y="447905"/>
                </a:lnTo>
                <a:lnTo>
                  <a:pt x="19931" y="386446"/>
                </a:lnTo>
                <a:lnTo>
                  <a:pt x="55442" y="325893"/>
                </a:lnTo>
                <a:lnTo>
                  <a:pt x="79990" y="296205"/>
                </a:lnTo>
                <a:lnTo>
                  <a:pt x="109122" y="267042"/>
                </a:lnTo>
                <a:lnTo>
                  <a:pt x="142880" y="238502"/>
                </a:lnTo>
                <a:lnTo>
                  <a:pt x="181306" y="210685"/>
                </a:lnTo>
                <a:lnTo>
                  <a:pt x="213883" y="189962"/>
                </a:lnTo>
                <a:lnTo>
                  <a:pt x="248410" y="170259"/>
                </a:lnTo>
                <a:lnTo>
                  <a:pt x="284786" y="151585"/>
                </a:lnTo>
                <a:lnTo>
                  <a:pt x="322912" y="133950"/>
                </a:lnTo>
                <a:lnTo>
                  <a:pt x="362684" y="117361"/>
                </a:lnTo>
                <a:lnTo>
                  <a:pt x="404004" y="101828"/>
                </a:lnTo>
                <a:lnTo>
                  <a:pt x="446768" y="87359"/>
                </a:lnTo>
                <a:lnTo>
                  <a:pt x="490877" y="73964"/>
                </a:lnTo>
                <a:lnTo>
                  <a:pt x="536229" y="61652"/>
                </a:lnTo>
                <a:lnTo>
                  <a:pt x="582723" y="50430"/>
                </a:lnTo>
                <a:lnTo>
                  <a:pt x="630258" y="40309"/>
                </a:lnTo>
                <a:lnTo>
                  <a:pt x="678733" y="31296"/>
                </a:lnTo>
                <a:lnTo>
                  <a:pt x="728046" y="23401"/>
                </a:lnTo>
                <a:lnTo>
                  <a:pt x="778098" y="16633"/>
                </a:lnTo>
                <a:lnTo>
                  <a:pt x="828786" y="11000"/>
                </a:lnTo>
                <a:lnTo>
                  <a:pt x="880010" y="6511"/>
                </a:lnTo>
                <a:lnTo>
                  <a:pt x="931668" y="3176"/>
                </a:lnTo>
                <a:lnTo>
                  <a:pt x="983660" y="1002"/>
                </a:lnTo>
                <a:lnTo>
                  <a:pt x="1035884" y="0"/>
                </a:lnTo>
                <a:lnTo>
                  <a:pt x="1088240" y="177"/>
                </a:lnTo>
                <a:lnTo>
                  <a:pt x="1140625" y="1542"/>
                </a:lnTo>
                <a:lnTo>
                  <a:pt x="1192940" y="4106"/>
                </a:lnTo>
                <a:lnTo>
                  <a:pt x="1245083" y="7875"/>
                </a:lnTo>
                <a:lnTo>
                  <a:pt x="1296953" y="12860"/>
                </a:lnTo>
                <a:lnTo>
                  <a:pt x="1348448" y="19068"/>
                </a:lnTo>
                <a:lnTo>
                  <a:pt x="1399469" y="26510"/>
                </a:lnTo>
                <a:lnTo>
                  <a:pt x="1449913" y="35193"/>
                </a:lnTo>
                <a:lnTo>
                  <a:pt x="1499679" y="45127"/>
                </a:lnTo>
                <a:lnTo>
                  <a:pt x="1548668" y="56320"/>
                </a:lnTo>
                <a:lnTo>
                  <a:pt x="1596776" y="68782"/>
                </a:lnTo>
                <a:lnTo>
                  <a:pt x="1643904" y="82521"/>
                </a:lnTo>
                <a:lnTo>
                  <a:pt x="1702242" y="101859"/>
                </a:lnTo>
                <a:lnTo>
                  <a:pt x="1756834" y="122656"/>
                </a:lnTo>
                <a:lnTo>
                  <a:pt x="1807637" y="144815"/>
                </a:lnTo>
                <a:lnTo>
                  <a:pt x="1854611" y="168236"/>
                </a:lnTo>
                <a:lnTo>
                  <a:pt x="1897713" y="192819"/>
                </a:lnTo>
                <a:lnTo>
                  <a:pt x="1936900" y="218466"/>
                </a:lnTo>
                <a:lnTo>
                  <a:pt x="1972132" y="245076"/>
                </a:lnTo>
                <a:lnTo>
                  <a:pt x="2003367" y="272552"/>
                </a:lnTo>
                <a:lnTo>
                  <a:pt x="2030561" y="300793"/>
                </a:lnTo>
                <a:lnTo>
                  <a:pt x="2072665" y="359175"/>
                </a:lnTo>
                <a:lnTo>
                  <a:pt x="2098107" y="419428"/>
                </a:lnTo>
                <a:lnTo>
                  <a:pt x="2106554" y="480759"/>
                </a:lnTo>
                <a:lnTo>
                  <a:pt x="2104298" y="511581"/>
                </a:lnTo>
                <a:lnTo>
                  <a:pt x="2086622" y="573040"/>
                </a:lnTo>
                <a:lnTo>
                  <a:pt x="2051111" y="633592"/>
                </a:lnTo>
                <a:lnTo>
                  <a:pt x="2026563" y="663280"/>
                </a:lnTo>
                <a:lnTo>
                  <a:pt x="1997431" y="692444"/>
                </a:lnTo>
                <a:lnTo>
                  <a:pt x="1963673" y="720984"/>
                </a:lnTo>
                <a:lnTo>
                  <a:pt x="1925246" y="748801"/>
                </a:lnTo>
                <a:lnTo>
                  <a:pt x="1892772" y="769449"/>
                </a:lnTo>
                <a:lnTo>
                  <a:pt x="1858225" y="789139"/>
                </a:lnTo>
                <a:lnTo>
                  <a:pt x="1821706" y="807854"/>
                </a:lnTo>
                <a:lnTo>
                  <a:pt x="1783315" y="825575"/>
                </a:lnTo>
                <a:lnTo>
                  <a:pt x="1743153" y="842282"/>
                </a:lnTo>
                <a:lnTo>
                  <a:pt x="1701321" y="857959"/>
                </a:lnTo>
                <a:lnTo>
                  <a:pt x="1657920" y="872586"/>
                </a:lnTo>
                <a:lnTo>
                  <a:pt x="1613051" y="886145"/>
                </a:lnTo>
                <a:lnTo>
                  <a:pt x="1566814" y="898618"/>
                </a:lnTo>
                <a:lnTo>
                  <a:pt x="1519310" y="909986"/>
                </a:lnTo>
                <a:lnTo>
                  <a:pt x="1470639" y="920230"/>
                </a:lnTo>
                <a:lnTo>
                  <a:pt x="1420903" y="929333"/>
                </a:lnTo>
                <a:lnTo>
                  <a:pt x="1370202" y="937276"/>
                </a:lnTo>
                <a:lnTo>
                  <a:pt x="1318638" y="944039"/>
                </a:lnTo>
                <a:lnTo>
                  <a:pt x="1266310" y="949606"/>
                </a:lnTo>
                <a:lnTo>
                  <a:pt x="1213320" y="953957"/>
                </a:lnTo>
                <a:lnTo>
                  <a:pt x="1159768" y="957074"/>
                </a:lnTo>
                <a:lnTo>
                  <a:pt x="1105755" y="958939"/>
                </a:lnTo>
                <a:lnTo>
                  <a:pt x="1051382" y="959533"/>
                </a:lnTo>
                <a:lnTo>
                  <a:pt x="996749" y="958838"/>
                </a:lnTo>
                <a:lnTo>
                  <a:pt x="941958" y="956835"/>
                </a:lnTo>
                <a:lnTo>
                  <a:pt x="887109" y="953505"/>
                </a:lnTo>
                <a:lnTo>
                  <a:pt x="832302" y="948832"/>
                </a:lnTo>
                <a:lnTo>
                  <a:pt x="192622" y="139841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39" y="3971035"/>
            <a:ext cx="7318375" cy="12598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27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R="138430" algn="r">
              <a:lnSpc>
                <a:spcPts val="2700"/>
              </a:lnSpc>
            </a:pPr>
            <a:r>
              <a:rPr sz="2400" b="1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0303" y="5175566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chemeClr val="bg1"/>
                </a:solidFill>
                <a:cs typeface="Georgia" panose="02040502050405020303"/>
              </a:rPr>
              <a:t>c</a:t>
            </a:r>
            <a:r>
              <a:rPr sz="2400" b="1" spc="-65" dirty="0">
                <a:solidFill>
                  <a:schemeClr val="bg1"/>
                </a:solidFill>
                <a:cs typeface="Georgia" panose="02040502050405020303"/>
              </a:rPr>
              <a:t>o</a:t>
            </a:r>
            <a:r>
              <a:rPr sz="2400" b="1" spc="20" dirty="0">
                <a:solidFill>
                  <a:schemeClr val="bg1"/>
                </a:solidFill>
                <a:cs typeface="Georgia" panose="02040502050405020303"/>
              </a:rPr>
              <a:t>u</a:t>
            </a:r>
            <a:r>
              <a:rPr sz="2400" b="1" spc="-5" dirty="0">
                <a:solidFill>
                  <a:schemeClr val="bg1"/>
                </a:solidFill>
                <a:cs typeface="Georgia" panose="02040502050405020303"/>
              </a:rPr>
              <a:t>r</a:t>
            </a:r>
            <a:r>
              <a:rPr sz="2400" b="1" spc="-15" dirty="0">
                <a:solidFill>
                  <a:schemeClr val="bg1"/>
                </a:solidFill>
                <a:cs typeface="Georgia" panose="02040502050405020303"/>
              </a:rPr>
              <a:t>se</a:t>
            </a:r>
            <a:endParaRPr sz="2400" dirty="0">
              <a:solidFill>
                <a:schemeClr val="bg1"/>
              </a:solidFill>
              <a:cs typeface="Georgia" panose="02040502050405020303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1367" y="3511595"/>
            <a:ext cx="2417488" cy="673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1367" y="3511595"/>
            <a:ext cx="2418080" cy="673735"/>
          </a:xfrm>
          <a:custGeom>
            <a:avLst/>
            <a:gdLst/>
            <a:ahLst/>
            <a:cxnLst/>
            <a:rect l="l" t="t" r="r" b="b"/>
            <a:pathLst>
              <a:path w="2418079" h="673735">
                <a:moveTo>
                  <a:pt x="0" y="336590"/>
                </a:moveTo>
                <a:lnTo>
                  <a:pt x="336589" y="0"/>
                </a:lnTo>
                <a:lnTo>
                  <a:pt x="336589" y="168294"/>
                </a:lnTo>
                <a:lnTo>
                  <a:pt x="2417489" y="168294"/>
                </a:lnTo>
                <a:lnTo>
                  <a:pt x="2417489" y="504884"/>
                </a:lnTo>
                <a:lnTo>
                  <a:pt x="336589" y="504884"/>
                </a:lnTo>
                <a:lnTo>
                  <a:pt x="336589" y="673179"/>
                </a:lnTo>
                <a:lnTo>
                  <a:pt x="0" y="33659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4720" y="3684523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e.g.</a:t>
            </a:r>
            <a:r>
              <a:rPr sz="18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HCI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66068" y="1911841"/>
            <a:ext cx="2417489" cy="994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6069" y="1911841"/>
            <a:ext cx="2418080" cy="995044"/>
          </a:xfrm>
          <a:custGeom>
            <a:avLst/>
            <a:gdLst/>
            <a:ahLst/>
            <a:cxnLst/>
            <a:rect l="l" t="t" r="r" b="b"/>
            <a:pathLst>
              <a:path w="2418079" h="995044">
                <a:moveTo>
                  <a:pt x="0" y="497235"/>
                </a:moveTo>
                <a:lnTo>
                  <a:pt x="497235" y="0"/>
                </a:lnTo>
                <a:lnTo>
                  <a:pt x="497235" y="248617"/>
                </a:lnTo>
                <a:lnTo>
                  <a:pt x="2417489" y="248617"/>
                </a:lnTo>
                <a:lnTo>
                  <a:pt x="2417489" y="745850"/>
                </a:lnTo>
                <a:lnTo>
                  <a:pt x="497235" y="745850"/>
                </a:lnTo>
                <a:lnTo>
                  <a:pt x="497235" y="994468"/>
                </a:lnTo>
                <a:lnTo>
                  <a:pt x="0" y="497235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10617" y="2245867"/>
            <a:ext cx="1977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e.g.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cloud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computing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86DFB7D-FC1B-49EE-94D0-E46DCCF86D4A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BIG DATA CHALLENGES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365250"/>
            <a:ext cx="5029200" cy="5492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4700" y="1854200"/>
            <a:ext cx="2844800" cy="378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6140" y="6103620"/>
            <a:ext cx="2153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Many more</a:t>
            </a:r>
            <a:r>
              <a:rPr sz="3200" spc="-6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!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313A1-8831-4BC3-8A2F-90AC0C718EE8}" type="datetime1">
              <a:rPr lang="zh-CN" altLang="en-US" smtClean="0"/>
              <a:t>2021/2/25</a:t>
            </a:fld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50907" y="304800"/>
            <a:ext cx="7978058" cy="11964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MACHINE LEARNING IS  CHANGING THE WORLD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59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59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5844_1"/>
  <p:tag name="KSO_WM_TEMPLATE_CATEGORY" val="custom"/>
  <p:tag name="KSO_WM_TEMPLATE_INDEX" val="20175954"/>
  <p:tag name="KSO_WM_TEMPLATE_SUBCATEGORY" val="0"/>
  <p:tag name="KSO_WM_TEMPLATE_THUMBS_INDEX" val="1、6、12、13、18、24、25、30、34、37、3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05.785*136.219"/>
  <p:tag name="KSO_WM_SLIDE_SIZE" val="748.43*331.533"/>
  <p:tag name="KSO_WM_COMBINE_RELATE_SLIDE_ID" val="diagram20169934_3"/>
  <p:tag name="KSO_WM_TEMPLATE_CATEGORY" val="custom"/>
  <p:tag name="KSO_WM_TEMPLATE_INDEX" val="20175954"/>
  <p:tag name="KSO_WM_SLIDE_ID" val="custom20175954_15"/>
  <p:tag name="KSO_WM_SLIDE_INDEX" val="15"/>
  <p:tag name="KSO_WM_DIAGRAM_GROUP_CODE" val="l1-2"/>
  <p:tag name="KSO_WM_TEMPLATE_SUBCATEGORY" val="0"/>
  <p:tag name="KSO_WM_SLIDE_SUBTYPE" val="diag"/>
  <p:tag name="KSO_WM_SLIDE_DIAGTYPE" val="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DIAGRAM_GROUP_CODE" val="l1-2"/>
  <p:tag name="KSO_WM_TAG_VERSION" val="1.0"/>
  <p:tag name="KSO_WM_BEAUTIFY_FLAG" val="#wm#"/>
  <p:tag name="KSO_WM_UNIT_TYPE" val="i"/>
  <p:tag name="KSO_WM_UNIT_ID" val="custom20175954_15*i*0"/>
  <p:tag name="KSO_WM_TEMPLATE_CATEGORY" val="custom"/>
  <p:tag name="KSO_WM_TEMPLATE_INDEX" val="20175954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2"/>
  <p:tag name="KSO_WM_UNIT_ID" val="custom20175954_15*l_h_i*1_1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1_1"/>
  <p:tag name="KSO_WM_UNIT_LAYERLEVEL" val="1_1_1"/>
  <p:tag name="KSO_WM_UNIT_VALUE" val="585*582"/>
  <p:tag name="KSO_WM_UNIT_HIGHLIGHT" val="0"/>
  <p:tag name="KSO_WM_UNIT_COMPATIBLE" val="0"/>
  <p:tag name="KSO_WM_DIAGRAM_GROUP_CODE" val="l1-2"/>
  <p:tag name="KSO_WM_UNIT_ID" val="custom20175954_15*l_h_d*1_1_1"/>
  <p:tag name="KSO_WM_UNIT_DIAGRAM_ISNUMVISUAL" val="0"/>
  <p:tag name="KSO_WM_UNIT_DIAGRAM_ISREFERUNIT" val="0"/>
  <p:tag name="REFSHAPE" val="85649517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a"/>
  <p:tag name="KSO_WM_UNIT_INDEX" val="1_1_1"/>
  <p:tag name="KSO_WM_UNIT_ID" val="custom20175954_15*l_h_a*1_1_1"/>
  <p:tag name="KSO_WM_UNIT_LAYERLEVEL" val="1_1_1"/>
  <p:tag name="KSO_WM_UNIT_VALUE" val="6"/>
  <p:tag name="KSO_WM_UNIT_HIGHLIGHT" val="0"/>
  <p:tag name="KSO_WM_UNIT_COMPATIBLE" val="0"/>
  <p:tag name="KSO_WM_DIAGRAM_GROUP_CODE" val="l1-2"/>
  <p:tag name="KSO_WM_UNIT_PRESET_TEXT" val="输入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1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2"/>
  <p:tag name="KSO_WM_UNIT_ID" val="custom20175954_15*l_h_i*1_3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3_1"/>
  <p:tag name="KSO_WM_UNIT_LAYERLEVEL" val="1_1_1"/>
  <p:tag name="KSO_WM_UNIT_VALUE" val="585*582"/>
  <p:tag name="KSO_WM_UNIT_HIGHLIGHT" val="0"/>
  <p:tag name="KSO_WM_UNIT_COMPATIBLE" val="0"/>
  <p:tag name="KSO_WM_DIAGRAM_GROUP_CODE" val="l1-2"/>
  <p:tag name="KSO_WM_UNIT_ID" val="custom20175954_15*l_h_d*1_3_1"/>
  <p:tag name="KSO_WM_UNIT_DIAGRAM_ISNUMVISUAL" val="0"/>
  <p:tag name="KSO_WM_UNIT_DIAGRAM_ISREFERUNIT" val="0"/>
  <p:tag name="REFSHAPE" val="85649585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3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4_1"/>
  <p:tag name="KSO_WM_UNIT_LAYERLEVEL" val="1_1_1"/>
  <p:tag name="KSO_WM_UNIT_VALUE" val="584*582"/>
  <p:tag name="KSO_WM_UNIT_HIGHLIGHT" val="0"/>
  <p:tag name="KSO_WM_UNIT_COMPATIBLE" val="0"/>
  <p:tag name="KSO_WM_DIAGRAM_GROUP_CODE" val="l1-2"/>
  <p:tag name="KSO_WM_UNIT_ID" val="custom20175954_15*l_h_d*1_4_1"/>
  <p:tag name="KSO_WM_UNIT_DIAGRAM_ISNUMVISUAL" val="0"/>
  <p:tag name="KSO_WM_UNIT_DIAGRAM_ISREFERUNIT" val="0"/>
  <p:tag name="REFSHAPE" val="856494764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2"/>
  <p:tag name="KSO_WM_UNIT_ID" val="custom20175954_15*l_h_i*1_4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4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2_1"/>
  <p:tag name="KSO_WM_UNIT_LAYERLEVEL" val="1_1_1"/>
  <p:tag name="KSO_WM_UNIT_VALUE" val="584*582"/>
  <p:tag name="KSO_WM_UNIT_HIGHLIGHT" val="0"/>
  <p:tag name="KSO_WM_UNIT_COMPATIBLE" val="0"/>
  <p:tag name="KSO_WM_DIAGRAM_GROUP_CODE" val="l1-2"/>
  <p:tag name="KSO_WM_UNIT_ID" val="custom20175954_15*l_h_d*1_2_1"/>
  <p:tag name="KSO_WM_UNIT_DIAGRAM_ISNUMVISUAL" val="0"/>
  <p:tag name="KSO_WM_UNIT_DIAGRAM_ISREFERUNIT" val="0"/>
  <p:tag name="REFSHAPE" val="856496940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2"/>
  <p:tag name="KSO_WM_UNIT_ID" val="custom20175954_15*l_h_i*1_2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2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DIAGRAM_GROUP_CODE" val="l1-2"/>
  <p:tag name="KSO_WM_UNIT_ID" val="custom20175954_15*a*1"/>
  <p:tag name="KSO_WM_UNIT_NOCLEAR" val="0"/>
  <p:tag name="KSO_WM_UNIT_DIAGRAM_ISNUMVISUAL" val="0"/>
  <p:tag name="KSO_WM_UNIT_DIAGRAM_ISREFERUNIT" val="0"/>
  <p:tag name="KSO_WM_UNIT_PRESET_TEXT" val="请在此输入您的标题"/>
  <p:tag name="KSO_WM_UNIT_TEXT_FILL_FORE_SCHEMECOLOR_INDEX" val="15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0fce5e-e6b3-40ac-bea0-4bd836f70c8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rgbClr val="000000"/>
      </a:dk1>
      <a:lt1>
        <a:srgbClr val="FFFFFF"/>
      </a:lt1>
      <a:dk2>
        <a:srgbClr val="CC0000"/>
      </a:dk2>
      <a:lt2>
        <a:srgbClr val="E7E6E6"/>
      </a:lt2>
      <a:accent1>
        <a:srgbClr val="CC0000"/>
      </a:accent1>
      <a:accent2>
        <a:srgbClr val="262626"/>
      </a:accent2>
      <a:accent3>
        <a:srgbClr val="FFFFFF"/>
      </a:accent3>
      <a:accent4>
        <a:srgbClr val="BFBFB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3087</Words>
  <Application>Microsoft Office PowerPoint</Application>
  <PresentationFormat>全屏显示(4:3)</PresentationFormat>
  <Paragraphs>739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MS PGothic</vt:lpstr>
      <vt:lpstr>Yu Gothic</vt:lpstr>
      <vt:lpstr>微软雅黑</vt:lpstr>
      <vt:lpstr>Arial</vt:lpstr>
      <vt:lpstr>Calibri</vt:lpstr>
      <vt:lpstr>Calibri Light</vt:lpstr>
      <vt:lpstr>Cambria</vt:lpstr>
      <vt:lpstr>Cambria Math</vt:lpstr>
      <vt:lpstr>Palatino Linotype</vt:lpstr>
      <vt:lpstr>Symbol</vt:lpstr>
      <vt:lpstr>Tahoma</vt:lpstr>
      <vt:lpstr>Times New Roman</vt:lpstr>
      <vt:lpstr>Trebuchet MS</vt:lpstr>
      <vt:lpstr>Wingdings</vt:lpstr>
      <vt:lpstr>Office Theme</vt:lpstr>
      <vt:lpstr>默认设计模板</vt:lpstr>
      <vt:lpstr>Machine Learning</vt:lpstr>
      <vt:lpstr>Today</vt:lpstr>
      <vt:lpstr>PowerPoint 演示文稿</vt:lpstr>
      <vt:lpstr>PowerPoint 演示文稿</vt:lpstr>
      <vt:lpstr>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Traditional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Machine Learning in a Nutshell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Reason of the recent breakthroughs:</vt:lpstr>
      <vt:lpstr>Today</vt:lpstr>
      <vt:lpstr>Traditional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DEEP LEARNING / FEATURE LEARNING : </vt:lpstr>
      <vt:lpstr>Why learn  features?</vt:lpstr>
      <vt:lpstr>Reinforcement Learning (RL) [ COMPLEXITY OF (X,Y) ]</vt:lpstr>
      <vt:lpstr>Deep Reinforcement Learning [ COMPLEXITY OF (X,Y) ]</vt:lpstr>
      <vt:lpstr>When to use Machine Learning (Adapt  to / learn from data) ?</vt:lpstr>
      <vt:lpstr>“Big Data” Challenges for  Machine Learning</vt:lpstr>
      <vt:lpstr>Large-Scale Machine Learning:  SIZE MATTERS</vt:lpstr>
      <vt:lpstr>Course Content Plan  Six major sections of this course</vt:lpstr>
      <vt:lpstr>Machine Learning in a Nutshell</vt:lpstr>
      <vt:lpstr>What we have covered</vt:lpstr>
      <vt:lpstr>What we will cover</vt:lpstr>
      <vt:lpstr>PowerPoint 演示文稿</vt:lpstr>
      <vt:lpstr>Main Types of Columns</vt:lpstr>
      <vt:lpstr>e.g. SUPERVISED Classification</vt:lpstr>
      <vt:lpstr>e.g. SUPERVISED Regression</vt:lpstr>
      <vt:lpstr>How to know the program works  well?</vt:lpstr>
      <vt:lpstr>− − �* − − − − , − −</vt:lpstr>
      <vt:lpstr>PowerPoint 演示文稿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Wang</dc:creator>
  <cp:lastModifiedBy>马 添毅</cp:lastModifiedBy>
  <cp:revision>17</cp:revision>
  <dcterms:created xsi:type="dcterms:W3CDTF">2020-02-14T09:06:00Z</dcterms:created>
  <dcterms:modified xsi:type="dcterms:W3CDTF">2021-02-25T14:57:50Z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2020-02-14T00:00:00Z</vt:filetime>
  </property>
  <property fmtid="{D5CDD505-2E9C-101B-9397-08002B2CF9AE}" pid="3" name="KSOProductBuildVer">
    <vt:lpwstr>2052-11.1.0.9339</vt:lpwstr>
  </property>
</Properties>
</file>