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65" r:id="rId2"/>
    <p:sldId id="322" r:id="rId3"/>
    <p:sldId id="331" r:id="rId4"/>
    <p:sldId id="326" r:id="rId5"/>
    <p:sldId id="328" r:id="rId6"/>
    <p:sldId id="329" r:id="rId7"/>
    <p:sldId id="330" r:id="rId8"/>
    <p:sldId id="270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3" r:id="rId26"/>
    <p:sldId id="295" r:id="rId27"/>
    <p:sldId id="296" r:id="rId28"/>
    <p:sldId id="297" r:id="rId29"/>
    <p:sldId id="332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33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268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16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13:51:0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11600 0 0,'0'8'256'0'0,"0"-1"48"0"0,-4 8 16 0 0,-2 1 8 0 0,2 0-264 0 0,0-1-64 0 0,-1-3 0 0 0,1 0 0 0 0,0-4-112 0 0,0 0-40 0 0,4-4-8 0 0,-9 0 0 0 0,9-4-232 0 0,0 0-56 0 0,-10 0 0 0 0,2-8-4000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2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8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48CD-4556-48BE-AB95-395D5A4AE451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CC58-6C12-4EA0-856B-02D2D4A34ACE}" type="datetime1">
              <a:rPr lang="zh-CN" altLang="en-US" smtClean="0"/>
              <a:t>2021/3/8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8650" y="1025479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D3CC-20EE-47EC-AFA4-B3758F6ACA57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9DEF-8945-4963-9F30-A4A43FC8C190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3253-DE88-436F-8E6C-A7252E1429E8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D88D-FAAB-474A-BBB3-7F9BB0EC6CEF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09AD-A719-4A6C-935B-641111AF6D90}" type="datetime1">
              <a:rPr lang="zh-CN" altLang="en-US" smtClean="0"/>
              <a:t>2021/3/8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24.jpeg"/><Relationship Id="rId10" Type="http://schemas.openxmlformats.org/officeDocument/2006/relationships/image" Target="../media/image270.png"/><Relationship Id="rId4" Type="http://schemas.openxmlformats.org/officeDocument/2006/relationships/image" Target="../media/image23.jpeg"/><Relationship Id="rId9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3.png"/><Relationship Id="rId7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5.png"/><Relationship Id="rId7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4.png"/><Relationship Id="rId7" Type="http://schemas.openxmlformats.org/officeDocument/2006/relationships/image" Target="../media/image2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D73C-24DD-4A5F-9380-BBEE0132FE45}" type="datetime1">
              <a:rPr lang="zh-CN" altLang="en-US" smtClean="0"/>
              <a:t>2021/3/8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999490" y="2227580"/>
            <a:ext cx="7515860" cy="2471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530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3: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Linear Regression Basics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altLang="zh-CN" sz="5300" dirty="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11CA5B-BD8A-46DC-A9D2-C6A0E2C38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00" y="0"/>
            <a:ext cx="833099" cy="73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3AA30-2FE5-4DFA-A0D0-CAA9B8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D786-5814-476D-B258-75AC7CBA10F7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538C9-34C6-478C-A6F1-74EDF13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0572-45D7-4454-A3A3-1F559C6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619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SUPERVISED</a:t>
            </a:r>
            <a:r>
              <a:rPr sz="4000" b="0" spc="-30" dirty="0">
                <a:solidFill>
                  <a:schemeClr val="tx1"/>
                </a:solidFill>
                <a:latin typeface="+mn-lt"/>
                <a:cs typeface="Century" panose="02040604050505020304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Regression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E8BBF5B-E434-473A-B641-2128F90FF502}"/>
              </a:ext>
            </a:extLst>
          </p:cNvPr>
          <p:cNvSpPr/>
          <p:nvPr/>
        </p:nvSpPr>
        <p:spPr>
          <a:xfrm>
            <a:off x="153009" y="1518224"/>
            <a:ext cx="5721459" cy="461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BADCD85-779F-4A96-AC66-FD576EBD9041}"/>
              </a:ext>
            </a:extLst>
          </p:cNvPr>
          <p:cNvSpPr/>
          <p:nvPr/>
        </p:nvSpPr>
        <p:spPr>
          <a:xfrm>
            <a:off x="4982414" y="3013100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BF9A0F-EE42-4F71-AB90-19938802A05F}"/>
              </a:ext>
            </a:extLst>
          </p:cNvPr>
          <p:cNvSpPr txBox="1"/>
          <p:nvPr/>
        </p:nvSpPr>
        <p:spPr>
          <a:xfrm>
            <a:off x="5185141" y="3999307"/>
            <a:ext cx="3649979" cy="14160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sz="2800" i="1" spc="-5" dirty="0">
                <a:solidFill>
                  <a:srgbClr val="FF0000"/>
                </a:solidFill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cs typeface="Times New Roman" panose="02020603050405020304"/>
              </a:rPr>
              <a:t>)</a:t>
            </a:r>
            <a:endParaRPr sz="2000" dirty="0">
              <a:cs typeface="Times New Roman" panose="02020603050405020304"/>
            </a:endParaRPr>
          </a:p>
          <a:p>
            <a:pPr marL="1372235" marR="17780" indent="-171450">
              <a:lnSpc>
                <a:spcPts val="2300"/>
              </a:lnSpc>
              <a:spcBef>
                <a:spcPts val="455"/>
              </a:spcBef>
              <a:buFont typeface="Arial" panose="020B0604020202020204"/>
              <a:buChar char="•"/>
              <a:tabLst>
                <a:tab pos="1372870" algn="l"/>
              </a:tabLst>
            </a:pPr>
            <a:r>
              <a:rPr sz="2000" dirty="0">
                <a:cs typeface="Calibri" panose="020F0502020204030204"/>
              </a:rPr>
              <a:t>e.g. </a:t>
            </a:r>
            <a:r>
              <a:rPr sz="2000" spc="-20" dirty="0">
                <a:cs typeface="Calibri" panose="020F0502020204030204"/>
              </a:rPr>
              <a:t>target </a:t>
            </a:r>
            <a:r>
              <a:rPr sz="2000" dirty="0">
                <a:cs typeface="Calibri" panose="020F0502020204030204"/>
              </a:rPr>
              <a:t>Y </a:t>
            </a:r>
            <a:r>
              <a:rPr sz="2000" spc="-10" dirty="0">
                <a:cs typeface="Calibri" panose="020F0502020204030204"/>
              </a:rPr>
              <a:t>can </a:t>
            </a:r>
            <a:r>
              <a:rPr sz="2000" spc="-5" dirty="0">
                <a:cs typeface="Calibri" panose="020F0502020204030204"/>
              </a:rPr>
              <a:t>be </a:t>
            </a:r>
            <a:r>
              <a:rPr sz="2000" dirty="0">
                <a:cs typeface="Calibri" panose="020F0502020204030204"/>
              </a:rPr>
              <a:t>a </a:t>
            </a:r>
            <a:r>
              <a:rPr sz="200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2000" spc="-5" dirty="0">
                <a:solidFill>
                  <a:schemeClr val="accent5"/>
                </a:solidFill>
                <a:cs typeface="Calibri" panose="020F0502020204030204"/>
              </a:rPr>
              <a:t>continuous</a:t>
            </a:r>
            <a:r>
              <a:rPr sz="2000" spc="-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2000" spc="-20" dirty="0">
                <a:cs typeface="Calibri" panose="020F0502020204030204"/>
              </a:rPr>
              <a:t>target  </a:t>
            </a:r>
            <a:r>
              <a:rPr sz="2000" spc="-5" dirty="0">
                <a:cs typeface="Calibri" panose="020F0502020204030204"/>
              </a:rPr>
              <a:t>variable</a:t>
            </a:r>
            <a:endParaRPr sz="2000" dirty="0">
              <a:cs typeface="Calibri" panose="020F0502020204030204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CB76410-0273-4190-9C24-D2A7D1F4EE03}"/>
              </a:ext>
            </a:extLst>
          </p:cNvPr>
          <p:cNvSpPr txBox="1"/>
          <p:nvPr/>
        </p:nvSpPr>
        <p:spPr>
          <a:xfrm>
            <a:off x="6044247" y="2308706"/>
            <a:ext cx="2884805" cy="1310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6360">
              <a:lnSpc>
                <a:spcPts val="3375"/>
              </a:lnSpc>
            </a:pPr>
            <a:r>
              <a:rPr sz="2800" spc="-25" dirty="0">
                <a:cs typeface="Calibri" panose="020F0502020204030204"/>
              </a:rPr>
              <a:t>Training</a:t>
            </a:r>
            <a:r>
              <a:rPr sz="2800" dirty="0">
                <a:cs typeface="Calibri" panose="020F0502020204030204"/>
              </a:rPr>
              <a:t> dataset</a:t>
            </a: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cs typeface="Calibri" panose="020F0502020204030204"/>
              </a:rPr>
              <a:t>consists </a:t>
            </a:r>
            <a:r>
              <a:rPr sz="2800" spc="10" dirty="0">
                <a:cs typeface="Calibri" panose="020F0502020204030204"/>
              </a:rPr>
              <a:t>of</a:t>
            </a:r>
            <a:r>
              <a:rPr sz="2800" spc="5" dirty="0">
                <a:cs typeface="Calibri" panose="020F0502020204030204"/>
              </a:rPr>
              <a:t> </a:t>
            </a:r>
            <a:r>
              <a:rPr sz="2800" b="1" spc="10" dirty="0">
                <a:solidFill>
                  <a:srgbClr val="FF0000"/>
                </a:solidFill>
                <a:cs typeface="Calibri" panose="020F0502020204030204"/>
              </a:rPr>
              <a:t>input</a:t>
            </a:r>
            <a:r>
              <a:rPr sz="2800" spc="10" dirty="0">
                <a:cs typeface="Calibri" panose="020F0502020204030204"/>
              </a:rPr>
              <a:t>-</a:t>
            </a:r>
            <a:r>
              <a:rPr sz="2800" b="1" spc="10" dirty="0">
                <a:solidFill>
                  <a:schemeClr val="accent5"/>
                </a:solidFill>
                <a:cs typeface="Calibri" panose="020F0502020204030204"/>
              </a:rPr>
              <a:t>output</a:t>
            </a:r>
            <a:r>
              <a:rPr sz="2800" b="1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pairs</a:t>
            </a:r>
            <a:endParaRPr sz="2800" dirty="0">
              <a:cs typeface="Calibri" panose="020F0502020204030204"/>
            </a:endParaRP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C38FB3EC-52B5-4C20-8982-68696627249E}"/>
              </a:ext>
            </a:extLst>
          </p:cNvPr>
          <p:cNvPicPr>
            <a:picLocks noGr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304" y="4497492"/>
            <a:ext cx="340995" cy="147447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3234E03B-224D-40BC-90A7-C04F0EA1FF99}"/>
              </a:ext>
            </a:extLst>
          </p:cNvPr>
          <p:cNvPicPr>
            <a:picLocks noGr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463" y="2217503"/>
            <a:ext cx="455930" cy="17221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E6FF05-2549-4264-981C-4256C0CAD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6790A-7F69-4AFF-8B8B-73735E68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69B-FE06-4E27-92EE-A8A6EFE48545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656940-726C-46EB-83C0-A49ADBE2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E40A6-C247-4357-AA3C-4A720C15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BD151-10E8-4D56-8AF4-AD649BC4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7"/>
          <a:stretch/>
        </p:blipFill>
        <p:spPr>
          <a:xfrm>
            <a:off x="799327" y="1392814"/>
            <a:ext cx="8344673" cy="4552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567E0D-24C8-4C6C-8E7C-818FDD68EB6E}"/>
              </a:ext>
            </a:extLst>
          </p:cNvPr>
          <p:cNvSpPr txBox="1"/>
          <p:nvPr/>
        </p:nvSpPr>
        <p:spPr>
          <a:xfrm>
            <a:off x="223651" y="280003"/>
            <a:ext cx="892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101381-1144-42F1-82AE-9B3FFB31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196850" y="820173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AD5AF8-4A43-4DFB-AB7C-B68FC679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2850-A911-4773-A0B8-36C59F6C1654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542E71-AB77-47BD-B51C-BF64DE2A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CB913-5BEB-4F87-BE83-6918AB2C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63F63F-B686-4F41-827A-299F70BC2B2E}"/>
              </a:ext>
            </a:extLst>
          </p:cNvPr>
          <p:cNvSpPr txBox="1"/>
          <p:nvPr/>
        </p:nvSpPr>
        <p:spPr>
          <a:xfrm>
            <a:off x="336330" y="213620"/>
            <a:ext cx="741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Review: f(x) is Linear </a:t>
            </a:r>
            <a:r>
              <a:rPr lang="en-US" altLang="zh-CN" sz="4000" b="1" dirty="0">
                <a:ea typeface="宋体" panose="02010600030101010101" pitchFamily="2" charset="-122"/>
              </a:rPr>
              <a:t>when X</a:t>
            </a:r>
            <a:r>
              <a:rPr lang="en-US" altLang="zh-CN" sz="4000" dirty="0">
                <a:ea typeface="宋体" panose="02010600030101010101" pitchFamily="2" charset="-122"/>
              </a:rPr>
              <a:t> is 1D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B6CC36-B38C-4297-AE5D-2957102A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47" y="2422937"/>
            <a:ext cx="5533634" cy="3867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27A387-3D6F-4662-A1AE-00CA823EB022}"/>
              </a:ext>
            </a:extLst>
          </p:cNvPr>
          <p:cNvSpPr txBox="1"/>
          <p:nvPr/>
        </p:nvSpPr>
        <p:spPr>
          <a:xfrm>
            <a:off x="3855262" y="1156695"/>
            <a:ext cx="488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A slope of 2 (i.e. w=2) means that every 1-unit change in X yields a 2-unit change in Y.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60F972-A4B8-441D-92B5-04BB2052C526}"/>
              </a:ext>
            </a:extLst>
          </p:cNvPr>
          <p:cNvSpPr txBox="1"/>
          <p:nvPr/>
        </p:nvSpPr>
        <p:spPr>
          <a:xfrm>
            <a:off x="809296" y="1756859"/>
            <a:ext cx="221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f(x) = </a:t>
            </a:r>
            <a:r>
              <a:rPr lang="en-US" altLang="zh-CN" sz="2400" i="1" dirty="0" err="1">
                <a:ea typeface="宋体" panose="02010600030101010101" pitchFamily="2" charset="-122"/>
              </a:rPr>
              <a:t>wx+b</a:t>
            </a:r>
            <a:r>
              <a:rPr lang="en-US" altLang="zh-CN" sz="2400" i="1" dirty="0">
                <a:ea typeface="宋体" panose="02010600030101010101" pitchFamily="2" charset="-122"/>
              </a:rPr>
              <a:t>?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94580C-375B-40D0-8E61-D557BB28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196850" y="820173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79A9C-F726-4B57-8CB4-0CBEAF03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4A9-76F5-4AB8-92C1-4F6C970D2180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7743AF-D295-4602-BEE0-1A6D333F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E86C9-D467-4E4A-A852-060EDA6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533F3-68A1-4093-9D1F-14C25C67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47" y="2422937"/>
            <a:ext cx="5533634" cy="3867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8500EA-9CED-4E41-910A-BFB137A1E009}"/>
              </a:ext>
            </a:extLst>
          </p:cNvPr>
          <p:cNvSpPr txBox="1"/>
          <p:nvPr/>
        </p:nvSpPr>
        <p:spPr>
          <a:xfrm>
            <a:off x="3855262" y="1156695"/>
            <a:ext cx="488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A slope of 2 (i.e. w=2) means that every 1-unit change in X yields a 2-unit change in Y.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D3B0B-572C-43A2-A0F1-2F6A1E14057A}"/>
              </a:ext>
            </a:extLst>
          </p:cNvPr>
          <p:cNvSpPr txBox="1"/>
          <p:nvPr/>
        </p:nvSpPr>
        <p:spPr>
          <a:xfrm>
            <a:off x="809296" y="1756859"/>
            <a:ext cx="221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f(x) = </a:t>
            </a:r>
            <a:r>
              <a:rPr lang="en-US" altLang="zh-CN" sz="2400" i="1" dirty="0" err="1">
                <a:ea typeface="宋体" panose="02010600030101010101" pitchFamily="2" charset="-122"/>
              </a:rPr>
              <a:t>wx+b</a:t>
            </a:r>
            <a:r>
              <a:rPr lang="en-US" altLang="zh-CN" sz="2400" i="1" dirty="0">
                <a:ea typeface="宋体" panose="02010600030101010101" pitchFamily="2" charset="-122"/>
              </a:rPr>
              <a:t>?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DEF3F8B-152C-4C61-BAEE-6DA53CFB1600}"/>
              </a:ext>
            </a:extLst>
          </p:cNvPr>
          <p:cNvSpPr/>
          <p:nvPr/>
        </p:nvSpPr>
        <p:spPr>
          <a:xfrm>
            <a:off x="7152807" y="4463709"/>
            <a:ext cx="73572" cy="630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6F4AFAE-EE24-4E02-8785-80D94F815F9D}"/>
              </a:ext>
            </a:extLst>
          </p:cNvPr>
          <p:cNvSpPr/>
          <p:nvPr/>
        </p:nvSpPr>
        <p:spPr>
          <a:xfrm>
            <a:off x="5453922" y="5485538"/>
            <a:ext cx="73572" cy="630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DDD84-2CC0-4740-975F-309AF52CCC8F}"/>
              </a:ext>
            </a:extLst>
          </p:cNvPr>
          <p:cNvSpPr txBox="1"/>
          <p:nvPr/>
        </p:nvSpPr>
        <p:spPr>
          <a:xfrm>
            <a:off x="6887979" y="4592684"/>
            <a:ext cx="93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x=1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1C921E-2ED8-4A40-AACF-A3D75C4AA080}"/>
              </a:ext>
            </a:extLst>
          </p:cNvPr>
          <p:cNvSpPr txBox="1"/>
          <p:nvPr/>
        </p:nvSpPr>
        <p:spPr>
          <a:xfrm>
            <a:off x="5646607" y="5285483"/>
            <a:ext cx="13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(x=0, y=b)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593C88-49AF-4413-A0CF-1EB19D798934}"/>
              </a:ext>
            </a:extLst>
          </p:cNvPr>
          <p:cNvSpPr txBox="1"/>
          <p:nvPr/>
        </p:nvSpPr>
        <p:spPr>
          <a:xfrm>
            <a:off x="7189593" y="3429000"/>
            <a:ext cx="93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CC30DF-FA15-4981-A5E7-C9AD730DA322}"/>
              </a:ext>
            </a:extLst>
          </p:cNvPr>
          <p:cNvSpPr txBox="1"/>
          <p:nvPr/>
        </p:nvSpPr>
        <p:spPr>
          <a:xfrm>
            <a:off x="6488250" y="4192574"/>
            <a:ext cx="93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3376C1-8185-429E-A3EA-4FA5266D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963F63F-B686-4F41-827A-299F70BC2B2E}"/>
              </a:ext>
            </a:extLst>
          </p:cNvPr>
          <p:cNvSpPr txBox="1"/>
          <p:nvPr/>
        </p:nvSpPr>
        <p:spPr>
          <a:xfrm>
            <a:off x="336330" y="213620"/>
            <a:ext cx="741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Review: f(x) is Linear </a:t>
            </a:r>
            <a:r>
              <a:rPr lang="en-US" altLang="zh-CN" sz="4000" b="1" dirty="0">
                <a:ea typeface="宋体" panose="02010600030101010101" pitchFamily="2" charset="-122"/>
              </a:rPr>
              <a:t>when X</a:t>
            </a:r>
            <a:r>
              <a:rPr lang="en-US" altLang="zh-CN" sz="4000" dirty="0">
                <a:ea typeface="宋体" panose="02010600030101010101" pitchFamily="2" charset="-122"/>
              </a:rPr>
              <a:t> is 1D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196850" y="820173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F5DC0-7C1C-4520-AF44-498D2AF3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2E8-C8AF-4890-B9C3-6F21C347A9CE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03859-89F1-44DB-838A-F234B913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2BCEF-C9E1-47AE-8504-2D44EB98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2A7A206-A498-46F7-BBCC-736EA3FC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55861"/>
              </p:ext>
            </p:extLst>
          </p:nvPr>
        </p:nvGraphicFramePr>
        <p:xfrm>
          <a:off x="4199697" y="1867626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543">
                  <a:extLst>
                    <a:ext uri="{9D8B030D-6E8A-4147-A177-3AD203B41FA5}">
                      <a16:colId xmlns:a16="http://schemas.microsoft.com/office/drawing/2014/main" val="3062586984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4286445045"/>
                    </a:ext>
                  </a:extLst>
                </a:gridCol>
                <a:gridCol w="2472497">
                  <a:extLst>
                    <a:ext uri="{9D8B030D-6E8A-4147-A177-3AD203B41FA5}">
                      <a16:colId xmlns:a16="http://schemas.microsoft.com/office/drawing/2014/main" val="99096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f(x)=</a:t>
                      </a:r>
                      <a:r>
                        <a:rPr lang="en-US" altLang="zh-CN" dirty="0" err="1"/>
                        <a:t>wx+b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f(1)=</a:t>
                      </a:r>
                      <a:r>
                        <a:rPr lang="en-US" altLang="zh-CN" dirty="0" err="1"/>
                        <a:t>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2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f(2)=2w+b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f(3)=3w+b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31417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28320" y="1050321"/>
            <a:ext cx="3415030" cy="2897565"/>
            <a:chOff x="528320" y="59721"/>
            <a:chExt cx="3415030" cy="289756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9C2263-8A86-401A-9D9B-5ED5034F4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7770" y="280126"/>
              <a:ext cx="0" cy="267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CBC167D-2847-42B3-8743-43B4EAC77FFB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2428966"/>
              <a:ext cx="3415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EF2C19B-A86B-43DB-84C0-8F07A5EACC57}"/>
                </a:ext>
              </a:extLst>
            </p:cNvPr>
            <p:cNvSpPr txBox="1"/>
            <p:nvPr/>
          </p:nvSpPr>
          <p:spPr>
            <a:xfrm>
              <a:off x="3342006" y="2428966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46BD0D5-122F-42A6-B019-DA76B31A9E9B}"/>
                </a:ext>
              </a:extLst>
            </p:cNvPr>
            <p:cNvSpPr txBox="1"/>
            <p:nvPr/>
          </p:nvSpPr>
          <p:spPr>
            <a:xfrm>
              <a:off x="822326" y="59721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ea typeface="宋体" panose="02010600030101010101" pitchFamily="2" charset="-122"/>
                </a:rPr>
                <a:t>y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D2F3E65-86A4-4D3B-B0E5-3141D283F3B6}"/>
                </a:ext>
              </a:extLst>
            </p:cNvPr>
            <p:cNvCxnSpPr/>
            <p:nvPr/>
          </p:nvCxnSpPr>
          <p:spPr>
            <a:xfrm flipV="1">
              <a:off x="822326" y="539206"/>
              <a:ext cx="2814954" cy="15849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2E21F87-D0F6-4293-BA20-5AEFCD7FDD37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10" y="2428966"/>
              <a:ext cx="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2F056-0B85-4A59-A98B-917B9E3C4AF9}"/>
                </a:ext>
              </a:extLst>
            </p:cNvPr>
            <p:cNvSpPr txBox="1"/>
            <p:nvPr/>
          </p:nvSpPr>
          <p:spPr>
            <a:xfrm>
              <a:off x="1472383" y="1537802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E9E4F7-61FB-41DC-993B-D8BFD0CCCAAB}"/>
                </a:ext>
              </a:extLst>
            </p:cNvPr>
            <p:cNvSpPr txBox="1"/>
            <p:nvPr/>
          </p:nvSpPr>
          <p:spPr>
            <a:xfrm>
              <a:off x="1736995" y="1218596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0DC7117-F6AC-4D9E-9D84-B48E4E48C92A}"/>
                </a:ext>
              </a:extLst>
            </p:cNvPr>
            <p:cNvSpPr txBox="1"/>
            <p:nvPr/>
          </p:nvSpPr>
          <p:spPr>
            <a:xfrm>
              <a:off x="2089056" y="1218596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B4FF1C-AD39-45E5-88C4-C9F65BBBE571}"/>
                </a:ext>
              </a:extLst>
            </p:cNvPr>
            <p:cNvSpPr txBox="1"/>
            <p:nvPr/>
          </p:nvSpPr>
          <p:spPr>
            <a:xfrm>
              <a:off x="1625418" y="1370996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5A945B-552A-4F1A-9F54-0AC2C38A86B7}"/>
                </a:ext>
              </a:extLst>
            </p:cNvPr>
            <p:cNvSpPr txBox="1"/>
            <p:nvPr/>
          </p:nvSpPr>
          <p:spPr>
            <a:xfrm>
              <a:off x="2242091" y="1032994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4E96A14-C0A2-4D6F-B0E4-1F04CEAFE11E}"/>
                </a:ext>
              </a:extLst>
            </p:cNvPr>
            <p:cNvSpPr txBox="1"/>
            <p:nvPr/>
          </p:nvSpPr>
          <p:spPr>
            <a:xfrm>
              <a:off x="2505523" y="729235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0E1EACD-2415-4F7E-B866-923EB67F39C7}"/>
                </a:ext>
              </a:extLst>
            </p:cNvPr>
            <p:cNvSpPr txBox="1"/>
            <p:nvPr/>
          </p:nvSpPr>
          <p:spPr>
            <a:xfrm>
              <a:off x="2768955" y="729235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752A1AC-0C18-4D81-8F7B-D3DADC7D42D6}"/>
                </a:ext>
              </a:extLst>
            </p:cNvPr>
            <p:cNvSpPr txBox="1"/>
            <p:nvPr/>
          </p:nvSpPr>
          <p:spPr>
            <a:xfrm>
              <a:off x="2961453" y="487981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9DA51B3-AF3D-4C12-BB05-74BEB8DE18C8}"/>
                </a:ext>
              </a:extLst>
            </p:cNvPr>
            <p:cNvSpPr txBox="1"/>
            <p:nvPr/>
          </p:nvSpPr>
          <p:spPr>
            <a:xfrm>
              <a:off x="3248628" y="585302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FA157E-2093-4AE1-B7E1-D44F3B200A1F}"/>
                </a:ext>
              </a:extLst>
            </p:cNvPr>
            <p:cNvSpPr/>
            <p:nvPr/>
          </p:nvSpPr>
          <p:spPr>
            <a:xfrm>
              <a:off x="1824139" y="2406106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7A26844-17A1-4947-8D9F-1A54B01D2A20}"/>
                </a:ext>
              </a:extLst>
            </p:cNvPr>
            <p:cNvSpPr/>
            <p:nvPr/>
          </p:nvSpPr>
          <p:spPr>
            <a:xfrm>
              <a:off x="2518512" y="2406111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388F7E7-8F21-401B-B1AE-DDA323BEFDCD}"/>
                </a:ext>
              </a:extLst>
            </p:cNvPr>
            <p:cNvSpPr/>
            <p:nvPr/>
          </p:nvSpPr>
          <p:spPr>
            <a:xfrm>
              <a:off x="3183034" y="2406117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CEF6305-9FF8-433D-82D5-E628DA8A29A0}"/>
                </a:ext>
              </a:extLst>
            </p:cNvPr>
            <p:cNvSpPr/>
            <p:nvPr/>
          </p:nvSpPr>
          <p:spPr>
            <a:xfrm>
              <a:off x="1184920" y="1987006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AEA1E0-1C86-460D-B338-9C67A5452F57}"/>
                </a:ext>
              </a:extLst>
            </p:cNvPr>
            <p:cNvSpPr/>
            <p:nvPr/>
          </p:nvSpPr>
          <p:spPr>
            <a:xfrm>
              <a:off x="1184924" y="1550976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6634842-A8A0-4E95-A5FC-C490F0D7EE84}"/>
                </a:ext>
              </a:extLst>
            </p:cNvPr>
            <p:cNvSpPr/>
            <p:nvPr/>
          </p:nvSpPr>
          <p:spPr>
            <a:xfrm>
              <a:off x="1184935" y="1140345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819AAFE-58BF-41DF-9A5C-B5F3E088C86C}"/>
                </a:ext>
              </a:extLst>
            </p:cNvPr>
            <p:cNvSpPr/>
            <p:nvPr/>
          </p:nvSpPr>
          <p:spPr>
            <a:xfrm>
              <a:off x="1184939" y="755112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9B226A9-24F6-4701-B0C8-0CE8336B33A3}"/>
                </a:ext>
              </a:extLst>
            </p:cNvPr>
            <p:cNvSpPr txBox="1"/>
            <p:nvPr/>
          </p:nvSpPr>
          <p:spPr>
            <a:xfrm>
              <a:off x="1723727" y="2436586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1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EB01640-D745-44FF-AC6F-A295BD5C76A2}"/>
                </a:ext>
              </a:extLst>
            </p:cNvPr>
            <p:cNvSpPr txBox="1"/>
            <p:nvPr/>
          </p:nvSpPr>
          <p:spPr>
            <a:xfrm>
              <a:off x="2388553" y="2433288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2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32457F2-7BB5-4A08-ADFF-28132E8BA485}"/>
                </a:ext>
              </a:extLst>
            </p:cNvPr>
            <p:cNvSpPr txBox="1"/>
            <p:nvPr/>
          </p:nvSpPr>
          <p:spPr>
            <a:xfrm>
              <a:off x="3082285" y="2433288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3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D529CC9-53CE-4230-A748-D9E7690471A7}"/>
                </a:ext>
              </a:extLst>
            </p:cNvPr>
            <p:cNvSpPr txBox="1"/>
            <p:nvPr/>
          </p:nvSpPr>
          <p:spPr>
            <a:xfrm>
              <a:off x="928466" y="1386385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2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A11CF64-9096-430A-BD66-99CEA0A9D3A7}"/>
                </a:ext>
              </a:extLst>
            </p:cNvPr>
            <p:cNvSpPr txBox="1"/>
            <p:nvPr/>
          </p:nvSpPr>
          <p:spPr>
            <a:xfrm>
              <a:off x="927879" y="980497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3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28B7FA-81F4-43B6-B572-9D5F32A20636}"/>
                </a:ext>
              </a:extLst>
            </p:cNvPr>
            <p:cNvSpPr txBox="1"/>
            <p:nvPr/>
          </p:nvSpPr>
          <p:spPr>
            <a:xfrm>
              <a:off x="921960" y="603546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4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9192ECC-E6EC-4C9D-856F-EE9C19438E33}"/>
                </a:ext>
              </a:extLst>
            </p:cNvPr>
            <p:cNvSpPr txBox="1"/>
            <p:nvPr/>
          </p:nvSpPr>
          <p:spPr>
            <a:xfrm>
              <a:off x="930053" y="1819174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1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0DB18B4F-BA1E-47B2-8297-388216C2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0" y="4357911"/>
            <a:ext cx="8471517" cy="131668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AA0A657-8E4E-4A99-921C-9513BBA1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75117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28A9C-1E7F-46FC-BA16-B451F2C5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24086"/>
            <a:ext cx="2057400" cy="365125"/>
          </a:xfrm>
        </p:spPr>
        <p:txBody>
          <a:bodyPr/>
          <a:lstStyle/>
          <a:p>
            <a:fld id="{A5C5B4F9-E685-4B1E-8C3F-B45E865A42BA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A8CDB-15CB-470F-A9C8-B89E9AE6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24086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5769B-B33F-4A62-8F36-D324F50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24086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2B247A-494F-4A89-9661-9194FA8D9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5925"/>
              </p:ext>
            </p:extLst>
          </p:nvPr>
        </p:nvGraphicFramePr>
        <p:xfrm>
          <a:off x="575980" y="1049945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40">
                  <a:extLst>
                    <a:ext uri="{9D8B030D-6E8A-4147-A177-3AD203B41FA5}">
                      <a16:colId xmlns:a16="http://schemas.microsoft.com/office/drawing/2014/main" val="3062586984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4286445045"/>
                    </a:ext>
                  </a:extLst>
                </a:gridCol>
                <a:gridCol w="2323500">
                  <a:extLst>
                    <a:ext uri="{9D8B030D-6E8A-4147-A177-3AD203B41FA5}">
                      <a16:colId xmlns:a16="http://schemas.microsoft.com/office/drawing/2014/main" val="99096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f(x)=</a:t>
                      </a:r>
                      <a:r>
                        <a:rPr lang="en-US" altLang="zh-CN" dirty="0" err="1"/>
                        <a:t>wx+b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f(1)=</a:t>
                      </a:r>
                      <a:r>
                        <a:rPr lang="en-US" altLang="zh-CN" dirty="0" err="1"/>
                        <a:t>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2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f(2)=2w+b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f(3)=3w+b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31417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64D366-78EA-44B0-850A-04E6D60C7130}"/>
              </a:ext>
            </a:extLst>
          </p:cNvPr>
          <p:cNvCxnSpPr/>
          <p:nvPr/>
        </p:nvCxnSpPr>
        <p:spPr>
          <a:xfrm flipH="1">
            <a:off x="5369442" y="1492501"/>
            <a:ext cx="745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0F54187-7841-4262-838E-79F435581071}"/>
              </a:ext>
            </a:extLst>
          </p:cNvPr>
          <p:cNvSpPr txBox="1"/>
          <p:nvPr/>
        </p:nvSpPr>
        <p:spPr>
          <a:xfrm>
            <a:off x="6359762" y="1230891"/>
            <a:ext cx="18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p=1, n=3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E6E69F-154B-4906-A067-9586D4E49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"/>
          <a:stretch/>
        </p:blipFill>
        <p:spPr>
          <a:xfrm>
            <a:off x="1044019" y="2549936"/>
            <a:ext cx="5119273" cy="38741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5F2651-90B2-4056-B709-3FEC5733748B}"/>
              </a:ext>
            </a:extLst>
          </p:cNvPr>
          <p:cNvSpPr txBox="1"/>
          <p:nvPr/>
        </p:nvSpPr>
        <p:spPr>
          <a:xfrm>
            <a:off x="389015" y="89060"/>
            <a:ext cx="4945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One concrete example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4610A6-FC5F-4370-86C2-BFD285B2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89015" y="665500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90432-3A7E-4CAD-BFE4-F23B864C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E9A-C233-4346-8ACA-364110262609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1E2F43-A67D-4F1F-AFE4-E6C35B1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95299-A3A7-4DC3-A6D9-0834CE69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8D1273A-4137-4FBF-B1A1-DDA3BA525673}"/>
              </a:ext>
            </a:extLst>
          </p:cNvPr>
          <p:cNvSpPr txBox="1"/>
          <p:nvPr/>
        </p:nvSpPr>
        <p:spPr>
          <a:xfrm>
            <a:off x="1613045" y="6163437"/>
            <a:ext cx="3752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18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19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AD3ACB0-3768-4680-A54F-B26D06888F7F}"/>
              </a:ext>
            </a:extLst>
          </p:cNvPr>
          <p:cNvSpPr/>
          <p:nvPr/>
        </p:nvSpPr>
        <p:spPr>
          <a:xfrm>
            <a:off x="1225563" y="348589"/>
            <a:ext cx="2277186" cy="194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89AD6DB-13F2-45FC-AC6E-22B4CC971B57}"/>
              </a:ext>
            </a:extLst>
          </p:cNvPr>
          <p:cNvSpPr txBox="1"/>
          <p:nvPr/>
        </p:nvSpPr>
        <p:spPr>
          <a:xfrm>
            <a:off x="930245" y="1011842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078A717-C27E-4A70-8F83-22F3FB42D5A7}"/>
              </a:ext>
            </a:extLst>
          </p:cNvPr>
          <p:cNvSpPr txBox="1"/>
          <p:nvPr/>
        </p:nvSpPr>
        <p:spPr>
          <a:xfrm>
            <a:off x="1887681" y="2327648"/>
            <a:ext cx="147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Living 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 </a:t>
            </a: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b="1" spc="-7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567322A-0FE4-4C98-8A13-BB2E0F90AB6F}"/>
              </a:ext>
            </a:extLst>
          </p:cNvPr>
          <p:cNvSpPr/>
          <p:nvPr/>
        </p:nvSpPr>
        <p:spPr>
          <a:xfrm>
            <a:off x="1558469" y="3570091"/>
            <a:ext cx="2573092" cy="2883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9433144-2F1E-44B6-BF11-C45B25237610}"/>
              </a:ext>
            </a:extLst>
          </p:cNvPr>
          <p:cNvSpPr txBox="1"/>
          <p:nvPr/>
        </p:nvSpPr>
        <p:spPr>
          <a:xfrm>
            <a:off x="1293784" y="4449986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D92840C2-33CB-4CB0-B8E5-0E1994C4D63E}"/>
              </a:ext>
            </a:extLst>
          </p:cNvPr>
          <p:cNvSpPr txBox="1"/>
          <p:nvPr/>
        </p:nvSpPr>
        <p:spPr>
          <a:xfrm>
            <a:off x="2552846" y="5787127"/>
            <a:ext cx="1438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Living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area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D9CE1834-DC26-45DE-9BEC-376345242855}"/>
              </a:ext>
            </a:extLst>
          </p:cNvPr>
          <p:cNvSpPr/>
          <p:nvPr/>
        </p:nvSpPr>
        <p:spPr>
          <a:xfrm>
            <a:off x="5320782" y="4864368"/>
            <a:ext cx="2298700" cy="368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E767A578-2152-4DC1-9BB6-227943E1A575}"/>
              </a:ext>
            </a:extLst>
          </p:cNvPr>
          <p:cNvSpPr/>
          <p:nvPr/>
        </p:nvSpPr>
        <p:spPr>
          <a:xfrm>
            <a:off x="4893601" y="1329872"/>
            <a:ext cx="33401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474ABF4-58F4-484A-83F1-1AB0FD8543B5}"/>
              </a:ext>
            </a:extLst>
          </p:cNvPr>
          <p:cNvSpPr txBox="1"/>
          <p:nvPr/>
        </p:nvSpPr>
        <p:spPr>
          <a:xfrm>
            <a:off x="4444855" y="5880924"/>
            <a:ext cx="3086100" cy="282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020">
              <a:lnSpc>
                <a:spcPts val="207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(Living </a:t>
            </a:r>
            <a:r>
              <a:rPr sz="20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area, Location) </a:t>
            </a: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341306E7-0A15-4E44-B58F-DA12CE7995FD}"/>
              </a:ext>
            </a:extLst>
          </p:cNvPr>
          <p:cNvSpPr txBox="1"/>
          <p:nvPr/>
        </p:nvSpPr>
        <p:spPr>
          <a:xfrm>
            <a:off x="1015236" y="306078"/>
            <a:ext cx="1028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75"/>
              </a:lnSpc>
            </a:pPr>
            <a:r>
              <a:rPr sz="1800" i="1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B61230F8-55D7-485D-9D6E-A0FFE089F85E}"/>
              </a:ext>
            </a:extLst>
          </p:cNvPr>
          <p:cNvSpPr txBox="1">
            <a:spLocks noGrp="1"/>
          </p:cNvSpPr>
          <p:nvPr/>
        </p:nvSpPr>
        <p:spPr>
          <a:xfrm>
            <a:off x="3693367" y="575048"/>
            <a:ext cx="16274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i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f(x)=wx+b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5ECA62A4-8A8D-42E9-A25D-76B4598C88E6}"/>
              </a:ext>
            </a:extLst>
          </p:cNvPr>
          <p:cNvSpPr txBox="1"/>
          <p:nvPr/>
        </p:nvSpPr>
        <p:spPr>
          <a:xfrm>
            <a:off x="3265481" y="3811796"/>
            <a:ext cx="131318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i="1" spc="-32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-480" baseline="3000" dirty="0">
                <a:latin typeface="Times New Roman" panose="02020603050405020304"/>
                <a:cs typeface="Times New Roman" panose="02020603050405020304"/>
              </a:rPr>
              <a:t>ˆ </a:t>
            </a:r>
            <a:r>
              <a:rPr sz="19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19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spc="7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9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19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25" dirty="0">
                <a:latin typeface="Symbol" panose="05050102010706020507"/>
                <a:cs typeface="Symbol" panose="05050102010706020507"/>
              </a:rPr>
              <a:t></a:t>
            </a:r>
            <a:r>
              <a:rPr sz="1650" spc="37" baseline="-25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65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BF8F2DF3-EA62-41D9-AD61-EB5C38370354}"/>
              </a:ext>
            </a:extLst>
          </p:cNvPr>
          <p:cNvSpPr txBox="1"/>
          <p:nvPr/>
        </p:nvSpPr>
        <p:spPr>
          <a:xfrm>
            <a:off x="4568127" y="3811796"/>
            <a:ext cx="61150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19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1650" spc="-15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spc="-15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65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198CDF10-5687-4F5C-9742-FCAC8FC063C1}"/>
              </a:ext>
            </a:extLst>
          </p:cNvPr>
          <p:cNvSpPr txBox="1"/>
          <p:nvPr/>
        </p:nvSpPr>
        <p:spPr>
          <a:xfrm>
            <a:off x="5183265" y="3811796"/>
            <a:ext cx="65151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19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25" dirty="0">
                <a:latin typeface="Symbol" panose="05050102010706020507"/>
                <a:cs typeface="Symbol" panose="05050102010706020507"/>
              </a:rPr>
              <a:t></a:t>
            </a:r>
            <a:r>
              <a:rPr sz="1650" spc="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50" spc="-187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2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spc="30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65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B6CD60B3-259B-49DB-A9EB-CC609DC6E246}"/>
              </a:ext>
            </a:extLst>
          </p:cNvPr>
          <p:cNvSpPr/>
          <p:nvPr/>
        </p:nvSpPr>
        <p:spPr>
          <a:xfrm>
            <a:off x="1281891" y="480324"/>
            <a:ext cx="2087245" cy="1430020"/>
          </a:xfrm>
          <a:custGeom>
            <a:avLst/>
            <a:gdLst/>
            <a:ahLst/>
            <a:cxnLst/>
            <a:rect l="l" t="t" r="r" b="b"/>
            <a:pathLst>
              <a:path w="2087245" h="1430020">
                <a:moveTo>
                  <a:pt x="0" y="1429546"/>
                </a:moveTo>
                <a:lnTo>
                  <a:pt x="20872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EF418605-1CC5-4B92-B481-E4169B35F448}"/>
              </a:ext>
            </a:extLst>
          </p:cNvPr>
          <p:cNvSpPr/>
          <p:nvPr/>
        </p:nvSpPr>
        <p:spPr>
          <a:xfrm>
            <a:off x="910299" y="280932"/>
            <a:ext cx="286912" cy="375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E5C609C8-5B89-4666-8ECC-C0BA7862811D}"/>
              </a:ext>
            </a:extLst>
          </p:cNvPr>
          <p:cNvSpPr/>
          <p:nvPr/>
        </p:nvSpPr>
        <p:spPr>
          <a:xfrm>
            <a:off x="1645431" y="3392315"/>
            <a:ext cx="385847" cy="61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4709D1F-0435-4919-BADF-543191599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E6E250-05A3-4B4E-83A2-3A50FCE8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859E-3D52-4A21-8E5D-B9408BBB4672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B877A-FA2D-4EDA-9C8A-13AB307E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F2A07-F958-4362-9EEA-58E5FA39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BD5624B-5708-4DBB-A1B6-5D24182FEAAB}"/>
              </a:ext>
            </a:extLst>
          </p:cNvPr>
          <p:cNvSpPr txBox="1">
            <a:spLocks noGrp="1"/>
          </p:cNvSpPr>
          <p:nvPr/>
        </p:nvSpPr>
        <p:spPr>
          <a:xfrm>
            <a:off x="433510" y="313182"/>
            <a:ext cx="79082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Linear SUPERVISED</a:t>
            </a:r>
            <a:r>
              <a:rPr sz="4000" b="0" spc="-30" dirty="0">
                <a:solidFill>
                  <a:schemeClr val="tx1"/>
                </a:solidFill>
                <a:latin typeface="+mn-lt"/>
                <a:cs typeface="Century" panose="02040604050505020304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Regression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245C2D1-DC1A-4641-9AB6-6D5710BF0568}"/>
              </a:ext>
            </a:extLst>
          </p:cNvPr>
          <p:cNvSpPr/>
          <p:nvPr/>
        </p:nvSpPr>
        <p:spPr>
          <a:xfrm>
            <a:off x="3084019" y="1821947"/>
            <a:ext cx="2417585" cy="4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4F10655-53E9-4F8F-9000-C6DAB71A92EC}"/>
              </a:ext>
            </a:extLst>
          </p:cNvPr>
          <p:cNvSpPr/>
          <p:nvPr/>
        </p:nvSpPr>
        <p:spPr>
          <a:xfrm>
            <a:off x="2691271" y="1668559"/>
            <a:ext cx="785495" cy="615950"/>
          </a:xfrm>
          <a:custGeom>
            <a:avLst/>
            <a:gdLst/>
            <a:ahLst/>
            <a:cxnLst/>
            <a:rect l="l" t="t" r="r" b="b"/>
            <a:pathLst>
              <a:path w="785495" h="615950">
                <a:moveTo>
                  <a:pt x="0" y="102660"/>
                </a:moveTo>
                <a:lnTo>
                  <a:pt x="8067" y="62700"/>
                </a:lnTo>
                <a:lnTo>
                  <a:pt x="30068" y="30068"/>
                </a:lnTo>
                <a:lnTo>
                  <a:pt x="62700" y="8067"/>
                </a:lnTo>
                <a:lnTo>
                  <a:pt x="102660" y="0"/>
                </a:lnTo>
                <a:lnTo>
                  <a:pt x="682766" y="0"/>
                </a:lnTo>
                <a:lnTo>
                  <a:pt x="722726" y="8067"/>
                </a:lnTo>
                <a:lnTo>
                  <a:pt x="755358" y="30068"/>
                </a:lnTo>
                <a:lnTo>
                  <a:pt x="777359" y="62700"/>
                </a:lnTo>
                <a:lnTo>
                  <a:pt x="785427" y="102660"/>
                </a:lnTo>
                <a:lnTo>
                  <a:pt x="785427" y="513289"/>
                </a:lnTo>
                <a:lnTo>
                  <a:pt x="777359" y="553249"/>
                </a:lnTo>
                <a:lnTo>
                  <a:pt x="755358" y="585881"/>
                </a:lnTo>
                <a:lnTo>
                  <a:pt x="722726" y="607882"/>
                </a:lnTo>
                <a:lnTo>
                  <a:pt x="682766" y="615950"/>
                </a:lnTo>
                <a:lnTo>
                  <a:pt x="102660" y="615950"/>
                </a:lnTo>
                <a:lnTo>
                  <a:pt x="62700" y="607882"/>
                </a:lnTo>
                <a:lnTo>
                  <a:pt x="30068" y="585881"/>
                </a:lnTo>
                <a:lnTo>
                  <a:pt x="8067" y="553249"/>
                </a:lnTo>
                <a:lnTo>
                  <a:pt x="0" y="513289"/>
                </a:lnTo>
                <a:lnTo>
                  <a:pt x="0" y="10266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896F018-9D48-4319-9665-ECB61B1CCD8B}"/>
              </a:ext>
            </a:extLst>
          </p:cNvPr>
          <p:cNvSpPr txBox="1"/>
          <p:nvPr/>
        </p:nvSpPr>
        <p:spPr>
          <a:xfrm>
            <a:off x="562806" y="2486915"/>
            <a:ext cx="814768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cs typeface="Century" panose="02040604050505020304"/>
              </a:rPr>
              <a:t>e.g. Linear Regression</a:t>
            </a:r>
            <a:r>
              <a:rPr sz="2800" spc="25" dirty="0">
                <a:cs typeface="Century" panose="02040604050505020304"/>
              </a:rPr>
              <a:t> </a:t>
            </a:r>
            <a:r>
              <a:rPr sz="2800" spc="-5" dirty="0">
                <a:cs typeface="Century" panose="02040604050505020304"/>
              </a:rPr>
              <a:t>Models</a:t>
            </a:r>
            <a:endParaRPr sz="2800" dirty="0">
              <a:cs typeface="Century" panose="02040604050505020304"/>
            </a:endParaRPr>
          </a:p>
          <a:p>
            <a:pPr marL="1004570">
              <a:lnSpc>
                <a:spcPct val="100000"/>
              </a:lnSpc>
              <a:tabLst>
                <a:tab pos="2131695" algn="l"/>
                <a:tab pos="4710430" algn="l"/>
                <a:tab pos="6460490" algn="l"/>
              </a:tabLst>
            </a:pPr>
            <a:r>
              <a:rPr sz="4000" i="1" spc="-9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6000" spc="-1410" baseline="4000" dirty="0">
                <a:latin typeface="Times New Roman" panose="02020603050405020304"/>
                <a:cs typeface="Times New Roman" panose="02020603050405020304"/>
              </a:rPr>
              <a:t>ˆ</a:t>
            </a:r>
            <a:r>
              <a:rPr lang="en-US" sz="6000" spc="-1410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000" spc="-1410" baseline="4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6000" spc="-1364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6000" spc="-1364" baseline="4000" dirty="0">
                <a:latin typeface="Times New Roman" panose="02020603050405020304"/>
                <a:cs typeface="Times New Roman" panose="02020603050405020304"/>
              </a:rPr>
              <a:t>                   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</a:t>
            </a:r>
            <a:r>
              <a:rPr lang="en-US" sz="4000" spc="-25" dirty="0">
                <a:latin typeface="Symbol" panose="05050102010706020507"/>
                <a:cs typeface="Symbol" panose="05050102010706020507"/>
              </a:rPr>
              <a:t> </a:t>
            </a:r>
            <a:r>
              <a:rPr sz="4000" i="1" spc="-1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4000" spc="1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000" i="1" spc="19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4000" spc="1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000" spc="-6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</a:t>
            </a:r>
            <a:r>
              <a:rPr sz="400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90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spc="135" baseline="-24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</a:t>
            </a:r>
            <a:r>
              <a:rPr sz="4000" spc="-7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35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spc="-52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000" i="1" spc="-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52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</a:t>
            </a:r>
            <a:r>
              <a:rPr sz="4000" spc="-8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90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spc="135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47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52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3200" baseline="-24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BCE1575-E3DC-4C68-B9EE-51827076C8AF}"/>
              </a:ext>
            </a:extLst>
          </p:cNvPr>
          <p:cNvSpPr txBox="1"/>
          <p:nvPr/>
        </p:nvSpPr>
        <p:spPr>
          <a:xfrm>
            <a:off x="1216342" y="3925612"/>
            <a:ext cx="6711315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cs typeface="Calibri" panose="020F0502020204030204"/>
              </a:rPr>
              <a:t>=&gt; </a:t>
            </a:r>
            <a:r>
              <a:rPr sz="2400" spc="-20" dirty="0">
                <a:cs typeface="Calibri" panose="020F0502020204030204"/>
              </a:rPr>
              <a:t>Features</a:t>
            </a:r>
            <a:r>
              <a:rPr sz="2400" spc="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x:</a:t>
            </a:r>
          </a:p>
          <a:p>
            <a:pPr marL="469900">
              <a:lnSpc>
                <a:spcPts val="2840"/>
              </a:lnSpc>
              <a:spcBef>
                <a:spcPts val="55"/>
              </a:spcBef>
            </a:pPr>
            <a:r>
              <a:rPr sz="2400" dirty="0">
                <a:cs typeface="Calibri" panose="020F0502020204030204"/>
              </a:rPr>
              <a:t>e.g., </a:t>
            </a:r>
            <a:r>
              <a:rPr sz="2400" spc="-5" dirty="0">
                <a:cs typeface="Calibri" panose="020F0502020204030204"/>
              </a:rPr>
              <a:t>Living </a:t>
            </a:r>
            <a:r>
              <a:rPr sz="2400" spc="-10" dirty="0">
                <a:cs typeface="Calibri" panose="020F0502020204030204"/>
              </a:rPr>
              <a:t>area, distance </a:t>
            </a:r>
            <a:r>
              <a:rPr sz="2400" spc="-15" dirty="0">
                <a:cs typeface="Calibri" panose="020F0502020204030204"/>
              </a:rPr>
              <a:t>to </a:t>
            </a:r>
            <a:r>
              <a:rPr sz="2400" spc="-5" dirty="0">
                <a:cs typeface="Calibri" panose="020F0502020204030204"/>
              </a:rPr>
              <a:t>campus, </a:t>
            </a:r>
            <a:r>
              <a:rPr sz="2400" dirty="0">
                <a:cs typeface="Calibri" panose="020F0502020204030204"/>
              </a:rPr>
              <a:t># </a:t>
            </a:r>
            <a:r>
              <a:rPr sz="2400" spc="-10" dirty="0">
                <a:cs typeface="Calibri" panose="020F0502020204030204"/>
              </a:rPr>
              <a:t>bedroom</a:t>
            </a:r>
            <a:r>
              <a:rPr sz="2400" spc="-2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…</a:t>
            </a:r>
          </a:p>
          <a:p>
            <a:pPr marL="12700">
              <a:lnSpc>
                <a:spcPts val="3800"/>
              </a:lnSpc>
            </a:pP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=&gt; </a:t>
            </a:r>
            <a:r>
              <a:rPr sz="2400" spc="-60" dirty="0">
                <a:solidFill>
                  <a:srgbClr val="FF0000"/>
                </a:solidFill>
                <a:cs typeface="Calibri" panose="020F0502020204030204"/>
              </a:rPr>
              <a:t>Target</a:t>
            </a:r>
            <a:r>
              <a:rPr sz="2400" spc="5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y:</a:t>
            </a:r>
            <a:endParaRPr sz="2400" dirty="0"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55"/>
              </a:spcBef>
              <a:tabLst>
                <a:tab pos="1772920" algn="l"/>
              </a:tabLst>
            </a:pP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e.g., </a:t>
            </a:r>
            <a:r>
              <a:rPr sz="2400" spc="-20" dirty="0">
                <a:solidFill>
                  <a:srgbClr val="FF0000"/>
                </a:solidFill>
                <a:cs typeface="Calibri" panose="020F0502020204030204"/>
              </a:rPr>
              <a:t>Rent</a:t>
            </a:r>
            <a:r>
              <a:rPr lang="en-US" altLang="zh-CN" sz="2400" spc="-20" dirty="0">
                <a:solidFill>
                  <a:srgbClr val="FF0000"/>
                </a:solidFill>
                <a:cs typeface="Calibri" panose="020F0502020204030204"/>
              </a:rPr>
              <a:t>-&gt;</a:t>
            </a:r>
            <a:r>
              <a:rPr sz="2400" spc="-160" dirty="0">
                <a:solidFill>
                  <a:srgbClr val="FF0000"/>
                </a:solidFill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00"/>
                </a:solidFill>
                <a:cs typeface="Calibri" panose="020F0502020204030204"/>
              </a:rPr>
              <a:t>Continuous</a:t>
            </a:r>
            <a:endParaRPr sz="2400" dirty="0">
              <a:cs typeface="Calibri" panose="020F0502020204030204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CDA269-9D42-44C8-B7F3-52250C24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380253-CCA1-4CBE-A4DE-2EF9787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9A13-89A0-4917-8B87-68D72999B775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1873B2-41B3-4C3F-8D3C-DFBF953E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C54B4-E1DA-4910-B3A2-748B6A0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0DAFBCE-2AC2-431A-B0AF-F85006B09CA5}"/>
              </a:ext>
            </a:extLst>
          </p:cNvPr>
          <p:cNvSpPr txBox="1"/>
          <p:nvPr/>
        </p:nvSpPr>
        <p:spPr>
          <a:xfrm>
            <a:off x="540889" y="288142"/>
            <a:ext cx="67373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0885" algn="l"/>
              </a:tabLst>
            </a:pPr>
            <a:r>
              <a:rPr sz="4000" b="0" spc="-5" dirty="0">
                <a:cs typeface="Calibri Light" panose="020F0302020204030204"/>
              </a:rPr>
              <a:t>Apply f(x)</a:t>
            </a:r>
            <a:r>
              <a:rPr sz="4000" b="0" spc="10" dirty="0">
                <a:cs typeface="Calibri Light" panose="020F0302020204030204"/>
              </a:rPr>
              <a:t> </a:t>
            </a:r>
            <a:r>
              <a:rPr sz="4000" b="0" dirty="0">
                <a:cs typeface="Calibri Light" panose="020F0302020204030204"/>
              </a:rPr>
              <a:t>:</a:t>
            </a:r>
            <a:r>
              <a:rPr lang="en-US" altLang="zh-CN" sz="4000" b="0" dirty="0">
                <a:cs typeface="Calibri Light" panose="020F0302020204030204"/>
              </a:rPr>
              <a:t> </a:t>
            </a:r>
            <a:r>
              <a:rPr sz="4000" b="0" dirty="0">
                <a:cs typeface="Calibri Light" panose="020F0302020204030204"/>
              </a:rPr>
              <a:t>A </a:t>
            </a:r>
            <a:r>
              <a:rPr sz="4000" b="0" spc="-5" dirty="0">
                <a:cs typeface="Calibri Light" panose="020F0302020204030204"/>
              </a:rPr>
              <a:t>Concise</a:t>
            </a:r>
            <a:r>
              <a:rPr sz="4000" b="0" spc="-70" dirty="0">
                <a:cs typeface="Calibri Light" panose="020F0302020204030204"/>
              </a:rPr>
              <a:t> </a:t>
            </a:r>
            <a:r>
              <a:rPr sz="4000" b="0" spc="-15" dirty="0">
                <a:cs typeface="Calibri Light" panose="020F0302020204030204"/>
              </a:rPr>
              <a:t>Notation</a:t>
            </a:r>
            <a:endParaRPr sz="4000" dirty="0">
              <a:cs typeface="Calibri Light" panose="020F0302020204030204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70266C9-2D81-4188-AB56-93F2A50D5842}"/>
              </a:ext>
            </a:extLst>
          </p:cNvPr>
          <p:cNvSpPr txBox="1"/>
          <p:nvPr/>
        </p:nvSpPr>
        <p:spPr>
          <a:xfrm>
            <a:off x="628649" y="1332598"/>
            <a:ext cx="8102601" cy="148290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9550" indent="-171450">
              <a:lnSpc>
                <a:spcPct val="100000"/>
              </a:lnSpc>
              <a:spcBef>
                <a:spcPts val="31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Represent </a:t>
            </a:r>
            <a:r>
              <a:rPr sz="2800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each sample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column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vector,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plus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pseudo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feature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52450" marR="30480" lvl="1" indent="-171450">
              <a:lnSpc>
                <a:spcPts val="199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552450" algn="l"/>
              </a:tabLst>
            </a:pPr>
            <a:r>
              <a:rPr sz="2400" spc="-35" dirty="0">
                <a:cs typeface="Calibri" panose="020F0502020204030204"/>
              </a:rPr>
              <a:t>We </a:t>
            </a:r>
            <a:r>
              <a:rPr sz="2400" dirty="0">
                <a:cs typeface="Calibri" panose="020F0502020204030204"/>
              </a:rPr>
              <a:t>add a pseudo </a:t>
            </a:r>
            <a:r>
              <a:rPr sz="2400" spc="-15" dirty="0">
                <a:cs typeface="Calibri" panose="020F0502020204030204"/>
              </a:rPr>
              <a:t>"feature" </a:t>
            </a:r>
            <a:r>
              <a:rPr sz="2400" i="1" dirty="0">
                <a:solidFill>
                  <a:srgbClr val="FF0000"/>
                </a:solidFill>
                <a:cs typeface="Times New Roman" panose="02020603050405020304"/>
              </a:rPr>
              <a:t>x</a:t>
            </a:r>
            <a:r>
              <a:rPr sz="2400" baseline="-14000" dirty="0">
                <a:solidFill>
                  <a:srgbClr val="FF0000"/>
                </a:solidFill>
                <a:cs typeface="Calibri" panose="020F0502020204030204"/>
              </a:rPr>
              <a:t>0</a:t>
            </a: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=1 </a:t>
            </a:r>
            <a:r>
              <a:rPr sz="2400" spc="-5" dirty="0">
                <a:cs typeface="Calibri" panose="020F0502020204030204"/>
              </a:rPr>
              <a:t>(this </a:t>
            </a:r>
            <a:r>
              <a:rPr sz="2400" dirty="0">
                <a:cs typeface="Calibri" panose="020F0502020204030204"/>
              </a:rPr>
              <a:t>is </a:t>
            </a:r>
            <a:r>
              <a:rPr sz="2400" spc="-5" dirty="0"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FF0000"/>
                </a:solidFill>
                <a:cs typeface="Calibri" panose="020F0502020204030204"/>
              </a:rPr>
              <a:t>intercept </a:t>
            </a:r>
            <a:r>
              <a:rPr sz="2400" spc="-10" dirty="0">
                <a:cs typeface="Calibri" panose="020F0502020204030204"/>
              </a:rPr>
              <a:t>term </a:t>
            </a:r>
            <a:r>
              <a:rPr sz="2400" dirty="0">
                <a:cs typeface="Calibri" panose="020F0502020204030204"/>
              </a:rPr>
              <a:t>), and </a:t>
            </a:r>
            <a:r>
              <a:rPr sz="2400" spc="-10" dirty="0">
                <a:solidFill>
                  <a:schemeClr val="accent5"/>
                </a:solidFill>
                <a:cs typeface="Calibri" panose="020F0502020204030204"/>
              </a:rPr>
              <a:t>RE-define</a:t>
            </a:r>
            <a:r>
              <a:rPr sz="2400" spc="-10" dirty="0">
                <a:solidFill>
                  <a:srgbClr val="CE2CDA"/>
                </a:solidFill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the </a:t>
            </a:r>
            <a:r>
              <a:rPr sz="2400" spc="-15" dirty="0">
                <a:cs typeface="Calibri" panose="020F0502020204030204"/>
              </a:rPr>
              <a:t>feature </a:t>
            </a:r>
            <a:r>
              <a:rPr sz="2400" spc="-10" dirty="0">
                <a:cs typeface="Calibri" panose="020F0502020204030204"/>
              </a:rPr>
              <a:t>vector </a:t>
            </a:r>
            <a:r>
              <a:rPr sz="2400" spc="-15" dirty="0">
                <a:cs typeface="Calibri" panose="020F0502020204030204"/>
              </a:rPr>
              <a:t>to</a:t>
            </a:r>
            <a:r>
              <a:rPr sz="2400" spc="4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be: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40F21C-D738-4D28-8008-C4623794BCEA}"/>
              </a:ext>
            </a:extLst>
          </p:cNvPr>
          <p:cNvGrpSpPr/>
          <p:nvPr/>
        </p:nvGrpSpPr>
        <p:grpSpPr>
          <a:xfrm>
            <a:off x="4146825" y="2753731"/>
            <a:ext cx="3656965" cy="452314"/>
            <a:chOff x="3565676" y="2331908"/>
            <a:chExt cx="3656965" cy="452314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376491D-40E4-4F2E-9C21-11069D30CA46}"/>
                </a:ext>
              </a:extLst>
            </p:cNvPr>
            <p:cNvSpPr txBox="1"/>
            <p:nvPr/>
          </p:nvSpPr>
          <p:spPr>
            <a:xfrm>
              <a:off x="4524811" y="2469262"/>
              <a:ext cx="1609725" cy="3149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932815" algn="l"/>
                  <a:tab pos="1475740" algn="l"/>
                </a:tabLst>
              </a:pPr>
              <a:r>
                <a:rPr sz="19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0	1	2</a:t>
              </a:r>
              <a:endParaRPr sz="19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6D403C9-6804-4CAD-B8AB-26D4F812B71E}"/>
                </a:ext>
              </a:extLst>
            </p:cNvPr>
            <p:cNvSpPr txBox="1"/>
            <p:nvPr/>
          </p:nvSpPr>
          <p:spPr>
            <a:xfrm>
              <a:off x="6936223" y="2469262"/>
              <a:ext cx="146050" cy="3149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p</a:t>
              </a:r>
              <a:endParaRPr sz="19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D56D7FA1-13CB-4C4E-A733-B9DA1D25FC6D}"/>
                </a:ext>
              </a:extLst>
            </p:cNvPr>
            <p:cNvSpPr txBox="1"/>
            <p:nvPr/>
          </p:nvSpPr>
          <p:spPr>
            <a:xfrm>
              <a:off x="3565676" y="2331908"/>
              <a:ext cx="365696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2275840" algn="l"/>
                </a:tabLst>
              </a:pPr>
              <a:r>
                <a:rPr sz="2800" b="1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850" b="1" spc="-7" baseline="23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T</a:t>
              </a:r>
              <a:r>
                <a:rPr sz="2800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=[(</a:t>
              </a:r>
              <a:r>
                <a:rPr sz="2800" i="1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  </a:t>
              </a:r>
              <a:r>
                <a:rPr sz="280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=1)</a:t>
              </a:r>
              <a:r>
                <a:rPr sz="28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800" i="1" spc="-45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800" i="1" spc="23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	x , … ,x</a:t>
              </a:r>
              <a:r>
                <a:rPr sz="2800" i="1" spc="36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endParaRPr sz="28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E02DFA41-4728-487B-B0C8-41E0F9CA6A3B}"/>
              </a:ext>
            </a:extLst>
          </p:cNvPr>
          <p:cNvSpPr txBox="1"/>
          <p:nvPr/>
        </p:nvSpPr>
        <p:spPr>
          <a:xfrm>
            <a:off x="628650" y="3275088"/>
            <a:ext cx="6805034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9550" indent="-171450">
              <a:lnSpc>
                <a:spcPct val="100000"/>
              </a:lnSpc>
              <a:spcBef>
                <a:spcPts val="130"/>
              </a:spcBef>
              <a:buFont typeface="Arial" panose="020B0604020202020204"/>
              <a:buChar char="•"/>
              <a:tabLst>
                <a:tab pos="209550" algn="l"/>
                <a:tab pos="2695575" algn="l"/>
              </a:tabLst>
            </a:pPr>
            <a:r>
              <a:rPr sz="2400" dirty="0">
                <a:cs typeface="Calibri" panose="020F0502020204030204"/>
              </a:rPr>
              <a:t>The </a:t>
            </a:r>
            <a:r>
              <a:rPr sz="2400" spc="-10" dirty="0">
                <a:cs typeface="Calibri" panose="020F0502020204030204"/>
              </a:rPr>
              <a:t>parameter</a:t>
            </a:r>
            <a:r>
              <a:rPr sz="2400" spc="20" dirty="0"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vector  </a:t>
            </a:r>
            <a:r>
              <a:rPr lang="en-US" altLang="zh-CN" sz="2400" spc="-10" dirty="0">
                <a:cs typeface="Calibri" panose="020F0502020204030204"/>
              </a:rPr>
              <a:t>θ </a:t>
            </a:r>
            <a:r>
              <a:rPr sz="2400" spc="-10" dirty="0">
                <a:cs typeface="Calibri" panose="020F0502020204030204"/>
              </a:rPr>
              <a:t>is also </a:t>
            </a:r>
            <a:r>
              <a:rPr sz="2400" dirty="0">
                <a:cs typeface="Calibri" panose="020F0502020204030204"/>
              </a:rPr>
              <a:t>a </a:t>
            </a:r>
            <a:r>
              <a:rPr sz="2400" spc="-5" dirty="0">
                <a:cs typeface="Calibri" panose="020F0502020204030204"/>
              </a:rPr>
              <a:t>column</a:t>
            </a:r>
            <a:r>
              <a:rPr sz="2400" spc="-20" dirty="0"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vector</a:t>
            </a:r>
            <a:endParaRPr sz="2400" dirty="0">
              <a:cs typeface="Calibri" panose="020F0502020204030204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9737DA5-8F6B-41E8-BD4D-DA322907F90E}"/>
              </a:ext>
            </a:extLst>
          </p:cNvPr>
          <p:cNvSpPr txBox="1"/>
          <p:nvPr/>
        </p:nvSpPr>
        <p:spPr>
          <a:xfrm>
            <a:off x="5238295" y="4134025"/>
            <a:ext cx="187007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i="1" spc="-685" dirty="0">
                <a:latin typeface="Cambria" panose="02040503050406030204"/>
                <a:cs typeface="Cambria" panose="02040503050406030204"/>
              </a:rPr>
              <a:t>y</a:t>
            </a:r>
            <a:r>
              <a:rPr sz="5325" spc="-1027" baseline="5000" dirty="0">
                <a:latin typeface="Cambria" panose="02040503050406030204"/>
                <a:cs typeface="Cambria" panose="02040503050406030204"/>
              </a:rPr>
              <a:t>ˆ </a:t>
            </a:r>
            <a:r>
              <a:rPr lang="en-US" sz="5325" spc="-1027" baseline="5000" dirty="0">
                <a:latin typeface="Cambria" panose="02040503050406030204"/>
                <a:cs typeface="Cambria" panose="02040503050406030204"/>
              </a:rPr>
              <a:t>        </a:t>
            </a:r>
            <a:r>
              <a:rPr sz="3550" dirty="0">
                <a:latin typeface="Symbol" panose="05050102010706020507"/>
                <a:cs typeface="Symbol" panose="05050102010706020507"/>
              </a:rPr>
              <a:t></a:t>
            </a:r>
            <a:r>
              <a:rPr sz="3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i="1" dirty="0">
                <a:latin typeface="Cambria" panose="02040503050406030204"/>
                <a:cs typeface="Cambria" panose="02040503050406030204"/>
              </a:rPr>
              <a:t>f</a:t>
            </a:r>
            <a:r>
              <a:rPr sz="3550" i="1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spc="120" dirty="0">
                <a:latin typeface="Cambria" panose="02040503050406030204"/>
                <a:cs typeface="Cambria" panose="02040503050406030204"/>
              </a:rPr>
              <a:t>(</a:t>
            </a:r>
            <a:r>
              <a:rPr sz="3550" b="1" spc="120" dirty="0">
                <a:latin typeface="Cambria" panose="02040503050406030204"/>
                <a:cs typeface="Cambria" panose="02040503050406030204"/>
              </a:rPr>
              <a:t>x</a:t>
            </a:r>
            <a:r>
              <a:rPr sz="3550" spc="120" dirty="0">
                <a:latin typeface="Cambria" panose="02040503050406030204"/>
                <a:cs typeface="Cambria" panose="02040503050406030204"/>
              </a:rPr>
              <a:t>)</a:t>
            </a:r>
            <a:endParaRPr sz="35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B555C66-EA4E-4C36-A81B-FB86A12C44FD}"/>
              </a:ext>
            </a:extLst>
          </p:cNvPr>
          <p:cNvSpPr txBox="1"/>
          <p:nvPr/>
        </p:nvSpPr>
        <p:spPr>
          <a:xfrm>
            <a:off x="5138590" y="4730466"/>
            <a:ext cx="214058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50" dirty="0">
                <a:latin typeface="Symbol" panose="05050102010706020507"/>
                <a:cs typeface="Symbol" panose="05050102010706020507"/>
              </a:rPr>
              <a:t></a:t>
            </a:r>
            <a:r>
              <a:rPr sz="355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b="1" spc="25" dirty="0">
                <a:latin typeface="Cambria" panose="02040503050406030204"/>
                <a:cs typeface="Cambria" panose="02040503050406030204"/>
              </a:rPr>
              <a:t>x</a:t>
            </a:r>
            <a:r>
              <a:rPr sz="3075" i="1" spc="37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600" i="1" spc="25" dirty="0">
                <a:latin typeface="Symbol" panose="05050102010706020507"/>
                <a:cs typeface="Symbol" panose="05050102010706020507"/>
              </a:rPr>
              <a:t></a:t>
            </a:r>
            <a:r>
              <a:rPr sz="3600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spc="110" dirty="0">
                <a:latin typeface="Symbol" panose="05050102010706020507"/>
                <a:cs typeface="Symbol" panose="05050102010706020507"/>
              </a:rPr>
              <a:t></a:t>
            </a:r>
            <a:r>
              <a:rPr sz="3600" i="1" spc="110" dirty="0">
                <a:latin typeface="Symbol" panose="05050102010706020507"/>
                <a:cs typeface="Symbol" panose="05050102010706020507"/>
              </a:rPr>
              <a:t></a:t>
            </a:r>
            <a:r>
              <a:rPr sz="3600" i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75" i="1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075" i="1" spc="-135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dirty="0">
                <a:latin typeface="Cambria" panose="02040503050406030204"/>
                <a:cs typeface="Cambria" panose="02040503050406030204"/>
              </a:rPr>
              <a:t>x</a:t>
            </a:r>
            <a:endParaRPr sz="35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AA9C830-2D8E-42C9-9DF3-9A3B372AE268}"/>
              </a:ext>
            </a:extLst>
          </p:cNvPr>
          <p:cNvSpPr/>
          <p:nvPr/>
        </p:nvSpPr>
        <p:spPr>
          <a:xfrm>
            <a:off x="3936924" y="4312179"/>
            <a:ext cx="831272" cy="67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910EDB0-AF98-42D6-AC0C-5636CD3C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03" y="3771726"/>
            <a:ext cx="2264462" cy="2396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2F4EFF7-44A8-4137-A4A7-66815ADCC801}"/>
                  </a:ext>
                </a:extLst>
              </p:cNvPr>
              <p:cNvSpPr txBox="1"/>
              <p:nvPr/>
            </p:nvSpPr>
            <p:spPr>
              <a:xfrm>
                <a:off x="4455515" y="5377120"/>
                <a:ext cx="4520340" cy="497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</m:oMath>
                </a14:m>
                <a:r>
                  <a:rPr lang="en-US" altLang="zh-CN" sz="3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altLang="zh-CN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</m:oMath>
                </a14:m>
                <a:endParaRPr lang="zh-CN" altLang="en-US" sz="3000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2F4EFF7-44A8-4137-A4A7-66815ADC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15" y="5377120"/>
                <a:ext cx="4520340" cy="497252"/>
              </a:xfrm>
              <a:prstGeom prst="rect">
                <a:avLst/>
              </a:prstGeom>
              <a:blipFill>
                <a:blip r:embed="rId4"/>
                <a:stretch>
                  <a:fillRect l="-5263" t="-23171" b="-40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F63EC95-1BE2-4EE8-94DB-FF6098D47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307F9B-F39D-48BC-98D6-E5B6A45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D5E-D97B-4081-802F-DEA3DBB938D2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DA9045-AAF4-4DD6-BB2D-A61C99BE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97168-5819-4A8F-AB97-17F95F48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FC0034-6AA5-4EA3-9593-37E11C87D806}"/>
              </a:ext>
            </a:extLst>
          </p:cNvPr>
          <p:cNvSpPr txBox="1">
            <a:spLocks noGrp="1"/>
          </p:cNvSpPr>
          <p:nvPr/>
        </p:nvSpPr>
        <p:spPr>
          <a:xfrm>
            <a:off x="410282" y="301135"/>
            <a:ext cx="209967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</a:t>
            </a:r>
            <a:r>
              <a:rPr sz="4000" b="0" spc="3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vi</a:t>
            </a:r>
            <a:r>
              <a:rPr sz="4000" b="0" spc="3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7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w</a:t>
            </a:r>
            <a:r>
              <a:rPr sz="4000" b="0" spc="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9B2E739-2A6E-4489-AAA9-E839A1BFAF45}"/>
              </a:ext>
            </a:extLst>
          </p:cNvPr>
          <p:cNvSpPr txBox="1"/>
          <p:nvPr/>
        </p:nvSpPr>
        <p:spPr>
          <a:xfrm>
            <a:off x="628650" y="1473620"/>
            <a:ext cx="7453014" cy="193642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solidFill>
                  <a:schemeClr val="accent5"/>
                </a:solidFill>
                <a:cs typeface="Calibri" panose="020F0502020204030204"/>
              </a:rPr>
              <a:t>Dot (or </a:t>
            </a: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Inner) Product </a:t>
            </a:r>
            <a:r>
              <a:rPr sz="2800" dirty="0">
                <a:cs typeface="Calibri" panose="020F0502020204030204"/>
              </a:rPr>
              <a:t>of </a:t>
            </a:r>
            <a:r>
              <a:rPr sz="2800" spc="-10" dirty="0">
                <a:cs typeface="Calibri" panose="020F0502020204030204"/>
              </a:rPr>
              <a:t>two </a:t>
            </a:r>
            <a:r>
              <a:rPr sz="2800" spc="-25" dirty="0">
                <a:cs typeface="Calibri" panose="020F0502020204030204"/>
              </a:rPr>
              <a:t>Vectors </a:t>
            </a:r>
            <a:r>
              <a:rPr sz="2800" dirty="0">
                <a:cs typeface="Calibri" panose="020F0502020204030204"/>
              </a:rPr>
              <a:t>&lt;x,</a:t>
            </a:r>
            <a:r>
              <a:rPr sz="2800" spc="15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y&gt;</a:t>
            </a:r>
            <a:r>
              <a:rPr lang="en-US" altLang="zh-CN" sz="280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is the </a:t>
            </a:r>
            <a:r>
              <a:rPr sz="2800" dirty="0">
                <a:cs typeface="Calibri" panose="020F0502020204030204"/>
              </a:rPr>
              <a:t>sum </a:t>
            </a:r>
            <a:r>
              <a:rPr sz="2800" spc="-5" dirty="0">
                <a:cs typeface="Calibri" panose="020F0502020204030204"/>
              </a:rPr>
              <a:t>of </a:t>
            </a:r>
            <a:r>
              <a:rPr sz="2800" spc="-10" dirty="0">
                <a:cs typeface="Calibri" panose="020F0502020204030204"/>
              </a:rPr>
              <a:t>products </a:t>
            </a:r>
            <a:r>
              <a:rPr sz="2800" spc="-5" dirty="0">
                <a:cs typeface="Calibri" panose="020F0502020204030204"/>
              </a:rPr>
              <a:t>of </a:t>
            </a:r>
            <a:r>
              <a:rPr sz="2800" spc="-10" dirty="0">
                <a:cs typeface="Calibri" panose="020F0502020204030204"/>
              </a:rPr>
              <a:t>elements </a:t>
            </a:r>
            <a:r>
              <a:rPr sz="2800" spc="-5" dirty="0">
                <a:cs typeface="Calibri" panose="020F0502020204030204"/>
              </a:rPr>
              <a:t>in</a:t>
            </a:r>
            <a:r>
              <a:rPr sz="2800" spc="1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similar</a:t>
            </a:r>
            <a:r>
              <a:rPr lang="en-US" altLang="zh-CN" sz="2800" spc="-5" dirty="0">
                <a:cs typeface="Calibri" panose="020F0502020204030204"/>
              </a:rPr>
              <a:t> positions </a:t>
            </a:r>
            <a:r>
              <a:rPr lang="en-US" altLang="zh-CN" sz="2800" spc="-25" dirty="0">
                <a:cs typeface="Calibri" panose="020F0502020204030204"/>
              </a:rPr>
              <a:t>for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15" dirty="0">
                <a:cs typeface="Calibri" panose="020F0502020204030204"/>
              </a:rPr>
              <a:t>two</a:t>
            </a:r>
            <a:r>
              <a:rPr lang="en-US" altLang="zh-CN" sz="2800" spc="-5" dirty="0">
                <a:cs typeface="Calibri" panose="020F0502020204030204"/>
              </a:rPr>
              <a:t> </a:t>
            </a:r>
            <a:r>
              <a:rPr lang="en-US" altLang="zh-CN" sz="2800" spc="-20" dirty="0">
                <a:cs typeface="Calibri" panose="020F0502020204030204"/>
              </a:rPr>
              <a:t>vectors</a:t>
            </a:r>
            <a:endParaRPr lang="en-US" altLang="zh-CN" sz="2800" dirty="0">
              <a:cs typeface="Calibri" panose="020F0502020204030204"/>
            </a:endParaRPr>
          </a:p>
          <a:p>
            <a:pPr marL="147320">
              <a:lnSpc>
                <a:spcPct val="100000"/>
              </a:lnSpc>
              <a:spcBef>
                <a:spcPts val="885"/>
              </a:spcBef>
            </a:pPr>
            <a:endParaRPr sz="2800" dirty="0">
              <a:cs typeface="Calibri" panose="020F0502020204030204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8C2C904-DA0F-4ED2-A80C-B204076E9341}"/>
              </a:ext>
            </a:extLst>
          </p:cNvPr>
          <p:cNvSpPr txBox="1"/>
          <p:nvPr/>
        </p:nvSpPr>
        <p:spPr>
          <a:xfrm>
            <a:off x="4625004" y="2553672"/>
            <a:ext cx="258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 panose="020F0502020204030204"/>
                <a:cs typeface="Calibri" panose="020F0502020204030204"/>
              </a:rPr>
              <a:t>&lt;x, y&gt; </a:t>
            </a:r>
            <a:r>
              <a:rPr sz="3600" dirty="0">
                <a:latin typeface="Calibri" panose="020F0502020204030204"/>
                <a:cs typeface="Calibri" panose="020F0502020204030204"/>
              </a:rPr>
              <a:t>= </a:t>
            </a:r>
            <a:r>
              <a:rPr sz="3600" spc="-95" dirty="0">
                <a:latin typeface="Calibri" panose="020F0502020204030204"/>
                <a:cs typeface="Calibri" panose="020F0502020204030204"/>
              </a:rPr>
              <a:t>&lt;y,</a:t>
            </a:r>
            <a:r>
              <a:rPr sz="36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x&gt;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3D560DD-8E8F-453F-8808-AB640B6D1327}"/>
              </a:ext>
            </a:extLst>
          </p:cNvPr>
          <p:cNvSpPr/>
          <p:nvPr/>
        </p:nvSpPr>
        <p:spPr>
          <a:xfrm>
            <a:off x="2098406" y="4051987"/>
            <a:ext cx="5701466" cy="144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41E459E-1EDE-4E8E-A9AD-2702A5A2A621}"/>
              </a:ext>
            </a:extLst>
          </p:cNvPr>
          <p:cNvSpPr txBox="1"/>
          <p:nvPr/>
        </p:nvSpPr>
        <p:spPr>
          <a:xfrm>
            <a:off x="1053970" y="4234897"/>
            <a:ext cx="291197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also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always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write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&lt;x, y&gt;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7F730E-9340-4BB5-8056-AE9844B5C005}"/>
              </a:ext>
            </a:extLst>
          </p:cNvPr>
          <p:cNvSpPr txBox="1"/>
          <p:nvPr/>
        </p:nvSpPr>
        <p:spPr>
          <a:xfrm>
            <a:off x="4355156" y="3059266"/>
            <a:ext cx="167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px1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px1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1x1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514030E-3B53-4CB0-ACED-90ADB7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53" y="3417646"/>
            <a:ext cx="921556" cy="17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A57B19-93E2-476D-B947-2F1C6F63A472}"/>
                  </a:ext>
                </a:extLst>
              </p:cNvPr>
              <p:cNvSpPr txBox="1"/>
              <p:nvPr/>
            </p:nvSpPr>
            <p:spPr>
              <a:xfrm>
                <a:off x="5598821" y="3179215"/>
                <a:ext cx="21666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A57B19-93E2-476D-B947-2F1C6F63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21" y="3179215"/>
                <a:ext cx="2166658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A96D541F-DA4A-4585-831F-BA42BF332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3AA30-2FE5-4DFA-A0D0-CAA9B8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A7E1-368A-41D8-BEC3-28A78C1E4DAE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538C9-34C6-478C-A6F1-74EDF13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0572-45D7-4454-A3A3-1F559C6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619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Roadmap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E6FF05-2549-4264-981C-4256C0C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pic>
        <p:nvPicPr>
          <p:cNvPr id="15" name="图片 14" descr="地图上有字&#10;&#10;描述已自动生成">
            <a:extLst>
              <a:ext uri="{FF2B5EF4-FFF2-40B4-BE49-F238E27FC236}">
                <a16:creationId xmlns:a16="http://schemas.microsoft.com/office/drawing/2014/main" id="{110F3F2D-5C12-40EE-827A-9D4F0E61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170029"/>
            <a:ext cx="8318500" cy="5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C2301-43AB-4C74-A82A-D4D25474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9628-F858-44F7-9A8C-B73BC8550BD6}" type="datetime1">
              <a:rPr lang="zh-CN" altLang="en-US" sz="1050" smtClean="0"/>
              <a:t>2021/3/8</a:t>
            </a:fld>
            <a:endParaRPr lang="zh-CN" altLang="en-US" sz="105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4E3D4-4ABD-4996-B6A0-C31DBEAC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050"/>
              <a:t>Beilun Wang</a:t>
            </a:r>
            <a:endParaRPr lang="zh-CN" altLang="en-US" sz="105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89D12-C854-4D0C-BDFE-D0AA9D18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z="1050" smtClean="0"/>
              <a:t>20</a:t>
            </a:fld>
            <a:endParaRPr lang="zh-CN" altLang="en-US" sz="10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F6EAD-50B8-491F-870F-C872DDB35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8"/>
          <a:stretch/>
        </p:blipFill>
        <p:spPr>
          <a:xfrm>
            <a:off x="727099" y="1476356"/>
            <a:ext cx="8224867" cy="4529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79FC3F-5FFB-4D6D-945F-7B789845FBC3}"/>
              </a:ext>
            </a:extLst>
          </p:cNvPr>
          <p:cNvSpPr txBox="1"/>
          <p:nvPr/>
        </p:nvSpPr>
        <p:spPr>
          <a:xfrm>
            <a:off x="276202" y="340261"/>
            <a:ext cx="883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71DA-5CCB-44B7-8658-286A6E46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77A51-4396-42AF-BA78-5A890A5F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5D3-84E7-4771-81A9-5F205A2E2B1B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A7D5D-B2F8-4ABD-99AF-FC6574C0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F1F37-AF4E-4D69-804F-CA679C28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AFCABA-CAE9-471D-8A71-405A9C95DB25}"/>
              </a:ext>
            </a:extLst>
          </p:cNvPr>
          <p:cNvSpPr txBox="1"/>
          <p:nvPr/>
        </p:nvSpPr>
        <p:spPr>
          <a:xfrm>
            <a:off x="499065" y="35941"/>
            <a:ext cx="505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One concrete example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30B8BF9-8EF4-4F3A-830A-85298B8F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4910"/>
              </p:ext>
            </p:extLst>
          </p:nvPr>
        </p:nvGraphicFramePr>
        <p:xfrm>
          <a:off x="552730" y="976410"/>
          <a:ext cx="51192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310">
                  <a:extLst>
                    <a:ext uri="{9D8B030D-6E8A-4147-A177-3AD203B41FA5}">
                      <a16:colId xmlns:a16="http://schemas.microsoft.com/office/drawing/2014/main" val="306258698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86445045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990964601"/>
                    </a:ext>
                  </a:extLst>
                </a:gridCol>
                <a:gridCol w="1567362">
                  <a:extLst>
                    <a:ext uri="{9D8B030D-6E8A-4147-A177-3AD203B41FA5}">
                      <a16:colId xmlns:a16="http://schemas.microsoft.com/office/drawing/2014/main" val="224889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f(x)=</a:t>
                      </a:r>
                      <a:r>
                        <a:rPr lang="en-US" altLang="zh-CN" dirty="0" err="1"/>
                        <a:t>wx+b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(f(x)-y)^2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f(1)=</a:t>
                      </a:r>
                      <a:r>
                        <a:rPr lang="en-US" altLang="zh-CN" dirty="0" err="1"/>
                        <a:t>w+b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(w+b-2)^2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2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f(2)=2w+b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(2w+b-3)^2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f(3)=3w+b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(3w+b-4)^2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31417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EAD9E9C-CA6E-4417-8028-F70524D961C4}"/>
              </a:ext>
            </a:extLst>
          </p:cNvPr>
          <p:cNvCxnSpPr/>
          <p:nvPr/>
        </p:nvCxnSpPr>
        <p:spPr>
          <a:xfrm flipH="1">
            <a:off x="5869180" y="1588196"/>
            <a:ext cx="745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A23F5F9-08CC-4B32-9645-860F0E7AE5C5}"/>
              </a:ext>
            </a:extLst>
          </p:cNvPr>
          <p:cNvSpPr txBox="1"/>
          <p:nvPr/>
        </p:nvSpPr>
        <p:spPr>
          <a:xfrm>
            <a:off x="6710641" y="1326586"/>
            <a:ext cx="18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p=1, n=3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0DCC76-5929-4E34-84C7-954401C85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"/>
          <a:stretch/>
        </p:blipFill>
        <p:spPr>
          <a:xfrm>
            <a:off x="1091470" y="2598338"/>
            <a:ext cx="5119273" cy="3874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E61224-37CA-4DF8-B4A3-FE215F7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412750" y="654959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90432-3A7E-4CAD-BFE4-F23B864C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25A4-D9F7-448A-963F-76D114150B39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1E2F43-A67D-4F1F-AFE4-E6C35B1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95299-A3A7-4DC3-A6D9-0834CE69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8D1273A-4137-4FBF-B1A1-DDA3BA525673}"/>
              </a:ext>
            </a:extLst>
          </p:cNvPr>
          <p:cNvSpPr txBox="1"/>
          <p:nvPr/>
        </p:nvSpPr>
        <p:spPr>
          <a:xfrm>
            <a:off x="1613045" y="6163437"/>
            <a:ext cx="3752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18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19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AD3ACB0-3768-4680-A54F-B26D06888F7F}"/>
              </a:ext>
            </a:extLst>
          </p:cNvPr>
          <p:cNvSpPr/>
          <p:nvPr/>
        </p:nvSpPr>
        <p:spPr>
          <a:xfrm>
            <a:off x="1225563" y="348589"/>
            <a:ext cx="2277186" cy="194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89AD6DB-13F2-45FC-AC6E-22B4CC971B57}"/>
              </a:ext>
            </a:extLst>
          </p:cNvPr>
          <p:cNvSpPr txBox="1"/>
          <p:nvPr/>
        </p:nvSpPr>
        <p:spPr>
          <a:xfrm>
            <a:off x="930245" y="1011842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078A717-C27E-4A70-8F83-22F3FB42D5A7}"/>
              </a:ext>
            </a:extLst>
          </p:cNvPr>
          <p:cNvSpPr txBox="1"/>
          <p:nvPr/>
        </p:nvSpPr>
        <p:spPr>
          <a:xfrm>
            <a:off x="1887681" y="2327648"/>
            <a:ext cx="147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Living 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 </a:t>
            </a: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b="1" spc="-7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567322A-0FE4-4C98-8A13-BB2E0F90AB6F}"/>
              </a:ext>
            </a:extLst>
          </p:cNvPr>
          <p:cNvSpPr/>
          <p:nvPr/>
        </p:nvSpPr>
        <p:spPr>
          <a:xfrm>
            <a:off x="1558469" y="3570091"/>
            <a:ext cx="2573092" cy="2883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9433144-2F1E-44B6-BF11-C45B25237610}"/>
              </a:ext>
            </a:extLst>
          </p:cNvPr>
          <p:cNvSpPr txBox="1"/>
          <p:nvPr/>
        </p:nvSpPr>
        <p:spPr>
          <a:xfrm>
            <a:off x="1293784" y="4449986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D92840C2-33CB-4CB0-B8E5-0E1994C4D63E}"/>
              </a:ext>
            </a:extLst>
          </p:cNvPr>
          <p:cNvSpPr txBox="1"/>
          <p:nvPr/>
        </p:nvSpPr>
        <p:spPr>
          <a:xfrm>
            <a:off x="2552846" y="5787127"/>
            <a:ext cx="1438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Living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area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D9CE1834-DC26-45DE-9BEC-376345242855}"/>
              </a:ext>
            </a:extLst>
          </p:cNvPr>
          <p:cNvSpPr/>
          <p:nvPr/>
        </p:nvSpPr>
        <p:spPr>
          <a:xfrm>
            <a:off x="5320782" y="4864368"/>
            <a:ext cx="2298700" cy="368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E767A578-2152-4DC1-9BB6-227943E1A575}"/>
              </a:ext>
            </a:extLst>
          </p:cNvPr>
          <p:cNvSpPr/>
          <p:nvPr/>
        </p:nvSpPr>
        <p:spPr>
          <a:xfrm>
            <a:off x="4893601" y="1329872"/>
            <a:ext cx="33401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474ABF4-58F4-484A-83F1-1AB0FD8543B5}"/>
              </a:ext>
            </a:extLst>
          </p:cNvPr>
          <p:cNvSpPr txBox="1"/>
          <p:nvPr/>
        </p:nvSpPr>
        <p:spPr>
          <a:xfrm>
            <a:off x="4444855" y="5880924"/>
            <a:ext cx="3086100" cy="282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020">
              <a:lnSpc>
                <a:spcPts val="207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(Living </a:t>
            </a:r>
            <a:r>
              <a:rPr sz="20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area, Location) </a:t>
            </a: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341306E7-0A15-4E44-B58F-DA12CE7995FD}"/>
              </a:ext>
            </a:extLst>
          </p:cNvPr>
          <p:cNvSpPr txBox="1"/>
          <p:nvPr/>
        </p:nvSpPr>
        <p:spPr>
          <a:xfrm>
            <a:off x="1015236" y="306078"/>
            <a:ext cx="1028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75"/>
              </a:lnSpc>
            </a:pPr>
            <a:r>
              <a:rPr sz="1800" i="1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B6CD60B3-259B-49DB-A9EB-CC609DC6E246}"/>
              </a:ext>
            </a:extLst>
          </p:cNvPr>
          <p:cNvSpPr/>
          <p:nvPr/>
        </p:nvSpPr>
        <p:spPr>
          <a:xfrm>
            <a:off x="1281891" y="480324"/>
            <a:ext cx="2087245" cy="1430020"/>
          </a:xfrm>
          <a:custGeom>
            <a:avLst/>
            <a:gdLst/>
            <a:ahLst/>
            <a:cxnLst/>
            <a:rect l="l" t="t" r="r" b="b"/>
            <a:pathLst>
              <a:path w="2087245" h="1430020">
                <a:moveTo>
                  <a:pt x="0" y="1429546"/>
                </a:moveTo>
                <a:lnTo>
                  <a:pt x="20872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EF418605-1CC5-4B92-B481-E4169B35F448}"/>
              </a:ext>
            </a:extLst>
          </p:cNvPr>
          <p:cNvSpPr/>
          <p:nvPr/>
        </p:nvSpPr>
        <p:spPr>
          <a:xfrm>
            <a:off x="910299" y="280932"/>
            <a:ext cx="286912" cy="375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E5C609C8-5B89-4666-8ECC-C0BA7862811D}"/>
              </a:ext>
            </a:extLst>
          </p:cNvPr>
          <p:cNvSpPr/>
          <p:nvPr/>
        </p:nvSpPr>
        <p:spPr>
          <a:xfrm>
            <a:off x="1645431" y="3392315"/>
            <a:ext cx="385847" cy="61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58FD830-96A5-4147-8FC6-48ECC96E4F8F}"/>
              </a:ext>
            </a:extLst>
          </p:cNvPr>
          <p:cNvCxnSpPr/>
          <p:nvPr/>
        </p:nvCxnSpPr>
        <p:spPr>
          <a:xfrm flipV="1">
            <a:off x="419100" y="108292"/>
            <a:ext cx="3492500" cy="2381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9CD6F549-6643-40BE-AE45-75F4C90E8191}"/>
              </a:ext>
            </a:extLst>
          </p:cNvPr>
          <p:cNvSpPr/>
          <p:nvPr/>
        </p:nvSpPr>
        <p:spPr>
          <a:xfrm>
            <a:off x="2743200" y="848454"/>
            <a:ext cx="67014" cy="670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8CF143B-7B6D-497E-AF82-505C1D0089CD}"/>
              </a:ext>
            </a:extLst>
          </p:cNvPr>
          <p:cNvCxnSpPr/>
          <p:nvPr/>
        </p:nvCxnSpPr>
        <p:spPr>
          <a:xfrm flipH="1">
            <a:off x="2845015" y="881961"/>
            <a:ext cx="426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F1FA8A2-EB78-4D6B-ACA1-7FD9B0840124}"/>
              </a:ext>
            </a:extLst>
          </p:cNvPr>
          <p:cNvCxnSpPr/>
          <p:nvPr/>
        </p:nvCxnSpPr>
        <p:spPr>
          <a:xfrm flipH="1">
            <a:off x="2813265" y="1251818"/>
            <a:ext cx="426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0969EF-0499-4989-9DA7-FEF9A94163FA}"/>
              </a:ext>
            </a:extLst>
          </p:cNvPr>
          <p:cNvCxnSpPr/>
          <p:nvPr/>
        </p:nvCxnSpPr>
        <p:spPr>
          <a:xfrm>
            <a:off x="2770357" y="1251818"/>
            <a:ext cx="0" cy="10370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49D46B7-F6D9-41F1-A59F-8ECE9E32853E}"/>
                  </a:ext>
                </a:extLst>
              </p:cNvPr>
              <p:cNvSpPr txBox="1"/>
              <p:nvPr/>
            </p:nvSpPr>
            <p:spPr>
              <a:xfrm>
                <a:off x="3190534" y="712684"/>
                <a:ext cx="347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49D46B7-F6D9-41F1-A59F-8ECE9E32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34" y="712684"/>
                <a:ext cx="347517" cy="338554"/>
              </a:xfrm>
              <a:prstGeom prst="rect">
                <a:avLst/>
              </a:prstGeom>
              <a:blipFill>
                <a:blip r:embed="rId8"/>
                <a:stretch>
                  <a:fillRect r="-12281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73DB2A7-D03F-437C-AC89-89F51DBDCC07}"/>
                  </a:ext>
                </a:extLst>
              </p:cNvPr>
              <p:cNvSpPr txBox="1"/>
              <p:nvPr/>
            </p:nvSpPr>
            <p:spPr>
              <a:xfrm>
                <a:off x="3179309" y="1059737"/>
                <a:ext cx="347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73DB2A7-D03F-437C-AC89-89F51DBDC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309" y="1059737"/>
                <a:ext cx="347517" cy="338554"/>
              </a:xfrm>
              <a:prstGeom prst="rect">
                <a:avLst/>
              </a:prstGeom>
              <a:blipFill>
                <a:blip r:embed="rId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0BC1E19-7AE4-4FC8-B371-2E0145F4E546}"/>
              </a:ext>
            </a:extLst>
          </p:cNvPr>
          <p:cNvCxnSpPr/>
          <p:nvPr/>
        </p:nvCxnSpPr>
        <p:spPr>
          <a:xfrm flipV="1">
            <a:off x="3028950" y="3905250"/>
            <a:ext cx="723900" cy="6604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C012D87-C4E8-4BDF-8A8F-4957EF3B48AA}"/>
                  </a:ext>
                </a:extLst>
              </p:cNvPr>
              <p:cNvSpPr txBox="1"/>
              <p:nvPr/>
            </p:nvSpPr>
            <p:spPr>
              <a:xfrm>
                <a:off x="3689651" y="3719298"/>
                <a:ext cx="982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C012D87-C4E8-4BDF-8A8F-4957EF3B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51" y="3719298"/>
                <a:ext cx="982001" cy="338554"/>
              </a:xfrm>
              <a:prstGeom prst="rect">
                <a:avLst/>
              </a:prstGeom>
              <a:blipFill>
                <a:blip r:embed="rId10"/>
                <a:stretch>
                  <a:fillRect r="-3727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38325E86-CD19-4E66-951B-0DC0E266E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5D2E82-1903-4E68-84C9-3CD5FA22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B8AA-438C-4104-ADEF-721DFEA483A3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C15257-2F64-4AA4-AB7E-E4176829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0D310-BAFF-45D1-B3E5-23CA8B8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5655EC9-888D-446F-B31A-3C0F470DDE2F}"/>
              </a:ext>
            </a:extLst>
          </p:cNvPr>
          <p:cNvSpPr txBox="1">
            <a:spLocks noGrp="1"/>
          </p:cNvSpPr>
          <p:nvPr/>
        </p:nvSpPr>
        <p:spPr>
          <a:xfrm>
            <a:off x="477767" y="174172"/>
            <a:ext cx="471837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Now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the loss</a:t>
            </a:r>
            <a:r>
              <a:rPr sz="4000" b="0" spc="-3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function: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22C6A74-EE7A-4F83-BB11-546E85FA6AEB}"/>
              </a:ext>
            </a:extLst>
          </p:cNvPr>
          <p:cNvSpPr txBox="1"/>
          <p:nvPr/>
        </p:nvSpPr>
        <p:spPr>
          <a:xfrm>
            <a:off x="531750" y="2314479"/>
            <a:ext cx="7649723" cy="81560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marR="5080" indent="-171450">
              <a:lnSpc>
                <a:spcPts val="3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Our goal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pick the optimal</a:t>
            </a:r>
            <a:r>
              <a:rPr lang="en-US" altLang="zh-CN" sz="2800" spc="-5" dirty="0">
                <a:latin typeface="Calibri" panose="020F0502020204030204"/>
                <a:cs typeface="Calibri" panose="020F0502020204030204"/>
              </a:rPr>
              <a:t> θ </a:t>
            </a:r>
            <a:r>
              <a:rPr lang="en-US" altLang="zh-CN" sz="2800" spc="-10" dirty="0">
                <a:cs typeface="Calibri" panose="020F0502020204030204"/>
              </a:rPr>
              <a:t>that minimize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10" dirty="0">
                <a:cs typeface="Calibri" panose="020F0502020204030204"/>
              </a:rPr>
              <a:t>following </a:t>
            </a:r>
            <a:r>
              <a:rPr lang="en-US" altLang="zh-CN" sz="2800" spc="-5" dirty="0">
                <a:cs typeface="Calibri" panose="020F0502020204030204"/>
              </a:rPr>
              <a:t>lost</a:t>
            </a:r>
            <a:r>
              <a:rPr lang="en-US" altLang="zh-CN" sz="2800" dirty="0">
                <a:cs typeface="Calibri" panose="020F0502020204030204"/>
              </a:rPr>
              <a:t> </a:t>
            </a:r>
            <a:r>
              <a:rPr lang="en-US" altLang="zh-CN" sz="2800" spc="-20" dirty="0">
                <a:cs typeface="Calibri" panose="020F0502020204030204"/>
              </a:rPr>
              <a:t>/cost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function: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A6B3B4-F9CD-44B8-9C96-187170053D65}"/>
              </a:ext>
            </a:extLst>
          </p:cNvPr>
          <p:cNvSpPr txBox="1"/>
          <p:nvPr/>
        </p:nvSpPr>
        <p:spPr>
          <a:xfrm>
            <a:off x="2502647" y="1697509"/>
            <a:ext cx="3926945" cy="46487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65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SSE: </a:t>
            </a:r>
            <a:r>
              <a:rPr sz="2800" dirty="0">
                <a:latin typeface="Calibri" panose="020F0502020204030204"/>
                <a:cs typeface="Calibri" panose="020F0502020204030204"/>
              </a:rPr>
              <a:t>Sum 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squared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error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97DA69C-5E5A-4899-B038-19551909A7A1}"/>
              </a:ext>
            </a:extLst>
          </p:cNvPr>
          <p:cNvGrpSpPr/>
          <p:nvPr/>
        </p:nvGrpSpPr>
        <p:grpSpPr>
          <a:xfrm>
            <a:off x="1360731" y="3336087"/>
            <a:ext cx="5735894" cy="1866537"/>
            <a:chOff x="1360731" y="3052309"/>
            <a:chExt cx="5735894" cy="186653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4DFCDB0-DAA6-4CF2-A42B-CD99C212A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0731" y="3052309"/>
              <a:ext cx="5735894" cy="161412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DAB49CC-9485-4199-BF93-DE4407A8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3693" y="4283813"/>
              <a:ext cx="1578585" cy="635033"/>
            </a:xfrm>
            <a:prstGeom prst="rect">
              <a:avLst/>
            </a:prstGeom>
          </p:spPr>
        </p:pic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6F49D-04D0-403B-8FAA-DB5097DBA3F5}"/>
              </a:ext>
            </a:extLst>
          </p:cNvPr>
          <p:cNvCxnSpPr>
            <a:cxnSpLocks/>
          </p:cNvCxnSpPr>
          <p:nvPr/>
        </p:nvCxnSpPr>
        <p:spPr>
          <a:xfrm flipV="1">
            <a:off x="4466121" y="4656027"/>
            <a:ext cx="0" cy="519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892E514-A3D8-426E-8130-CDB4D0F5D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343" y="4567591"/>
            <a:ext cx="921556" cy="17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DAFCA3-B14D-4F95-8858-A5E53239CA68}"/>
                  </a:ext>
                </a:extLst>
              </p:cNvPr>
              <p:cNvSpPr txBox="1"/>
              <p:nvPr/>
            </p:nvSpPr>
            <p:spPr>
              <a:xfrm>
                <a:off x="3736103" y="5175220"/>
                <a:ext cx="1460035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θ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DAFCA3-B14D-4F95-8858-A5E53239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03" y="5175220"/>
                <a:ext cx="1460035" cy="546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3CC0EDB1-1071-47A5-8264-4F297F2CE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A39968-941C-4021-9B4C-42202B02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3C22-6C71-45F7-BCEF-FDA1B35D5F17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08AE8-53BD-436A-B92C-7F406433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42FD4-91A3-4953-B7F9-749281F7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583A962-B930-46F4-A066-5A055D500D6D}"/>
              </a:ext>
            </a:extLst>
          </p:cNvPr>
          <p:cNvSpPr txBox="1">
            <a:spLocks noGrp="1"/>
          </p:cNvSpPr>
          <p:nvPr/>
        </p:nvSpPr>
        <p:spPr>
          <a:xfrm>
            <a:off x="604383" y="220003"/>
            <a:ext cx="77480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Review: </a:t>
            </a:r>
            <a:r>
              <a:rPr sz="4000" b="0" spc="-4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Training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Set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in 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Matrix</a:t>
            </a:r>
            <a:r>
              <a:rPr sz="4000" b="0" spc="3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Form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59BACAD-BB8E-4603-A11E-9C41B0530194}"/>
              </a:ext>
            </a:extLst>
          </p:cNvPr>
          <p:cNvSpPr txBox="1"/>
          <p:nvPr/>
        </p:nvSpPr>
        <p:spPr>
          <a:xfrm>
            <a:off x="628650" y="1034139"/>
            <a:ext cx="8023859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3515" marR="5080" indent="-171450">
              <a:lnSpc>
                <a:spcPts val="3910"/>
              </a:lnSpc>
              <a:spcBef>
                <a:spcPts val="570"/>
              </a:spcBef>
              <a:buSzPct val="97000"/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The whole </a:t>
            </a:r>
            <a:r>
              <a:rPr sz="2800" spc="-45" dirty="0">
                <a:solidFill>
                  <a:schemeClr val="accent5"/>
                </a:solidFill>
                <a:cs typeface="Calibri" panose="020F0502020204030204"/>
              </a:rPr>
              <a:t>Training </a:t>
            </a:r>
            <a:r>
              <a:rPr sz="2800" spc="-10" dirty="0">
                <a:solidFill>
                  <a:schemeClr val="accent5"/>
                </a:solidFill>
                <a:cs typeface="Calibri" panose="020F0502020204030204"/>
              </a:rPr>
              <a:t>set </a:t>
            </a: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(with </a:t>
            </a:r>
            <a:r>
              <a:rPr sz="2800" dirty="0">
                <a:solidFill>
                  <a:schemeClr val="accent5"/>
                </a:solidFill>
                <a:cs typeface="Calibri" panose="020F0502020204030204"/>
              </a:rPr>
              <a:t>n </a:t>
            </a: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samples) </a:t>
            </a:r>
            <a:r>
              <a:rPr sz="2800" dirty="0">
                <a:cs typeface="Calibri" panose="020F0502020204030204"/>
              </a:rPr>
              <a:t>as  </a:t>
            </a:r>
            <a:r>
              <a:rPr sz="2800" spc="-10" dirty="0">
                <a:cs typeface="Calibri" panose="020F0502020204030204"/>
              </a:rPr>
              <a:t>matrix </a:t>
            </a:r>
            <a:r>
              <a:rPr sz="2800" spc="-20" dirty="0">
                <a:cs typeface="Calibri" panose="020F0502020204030204"/>
              </a:rPr>
              <a:t>form</a:t>
            </a:r>
            <a:r>
              <a:rPr sz="2800" dirty="0">
                <a:cs typeface="Calibri" panose="020F0502020204030204"/>
              </a:rPr>
              <a:t> </a:t>
            </a:r>
            <a:r>
              <a:rPr sz="2800" dirty="0">
                <a:solidFill>
                  <a:schemeClr val="accent5"/>
                </a:solidFill>
                <a:cs typeface="Calibri" panose="020F0502020204030204"/>
              </a:rPr>
              <a:t>: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C548A4-97C3-46D9-BCBD-8CD35370C3FC}"/>
              </a:ext>
            </a:extLst>
          </p:cNvPr>
          <p:cNvGrpSpPr/>
          <p:nvPr/>
        </p:nvGrpSpPr>
        <p:grpSpPr>
          <a:xfrm>
            <a:off x="678227" y="2130811"/>
            <a:ext cx="7890665" cy="2025181"/>
            <a:chOff x="678227" y="2130811"/>
            <a:chExt cx="7890665" cy="202518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27D5E1-D8FE-4485-8E9F-412FC98E1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87"/>
            <a:stretch/>
          </p:blipFill>
          <p:spPr>
            <a:xfrm>
              <a:off x="678227" y="2130811"/>
              <a:ext cx="7890665" cy="202518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37E675F-A339-407E-9688-B950A50C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500" y="2764367"/>
              <a:ext cx="237353" cy="31419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640E10-EDB5-4D6C-BD2A-5012A3FF9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432" y="2823128"/>
              <a:ext cx="127001" cy="480872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D5AF686-FFE0-4911-9CD0-BAC0AD68B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101" y="4305848"/>
            <a:ext cx="1583361" cy="2209044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F7E401-44E2-4A11-9F36-D0E11F946BFA}"/>
              </a:ext>
            </a:extLst>
          </p:cNvPr>
          <p:cNvCxnSpPr/>
          <p:nvPr/>
        </p:nvCxnSpPr>
        <p:spPr>
          <a:xfrm flipH="1" flipV="1">
            <a:off x="4204138" y="4305848"/>
            <a:ext cx="1082565" cy="72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E8E556-4C5A-4E45-A9F4-454C9EFF7CF0}"/>
              </a:ext>
            </a:extLst>
          </p:cNvPr>
          <p:cNvCxnSpPr>
            <a:cxnSpLocks/>
          </p:cNvCxnSpPr>
          <p:nvPr/>
        </p:nvCxnSpPr>
        <p:spPr>
          <a:xfrm flipV="1">
            <a:off x="7156721" y="4045014"/>
            <a:ext cx="659857" cy="104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91711D-9270-43C1-B356-E031890D8C3B}"/>
                  </a:ext>
                </a:extLst>
              </p:cNvPr>
              <p:cNvSpPr txBox="1"/>
              <p:nvPr/>
            </p:nvSpPr>
            <p:spPr>
              <a:xfrm>
                <a:off x="410239" y="4625896"/>
                <a:ext cx="4144853" cy="543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=[1,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]</a:t>
                </a:r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91711D-9270-43C1-B356-E031890D8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9" y="4625896"/>
                <a:ext cx="4144853" cy="543482"/>
              </a:xfrm>
              <a:prstGeom prst="rect">
                <a:avLst/>
              </a:prstGeom>
              <a:blipFill>
                <a:blip r:embed="rId5"/>
                <a:stretch>
                  <a:fillRect t="-4494" r="-4265" b="-33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D3A172F-7F56-468F-98B9-531F7461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F97A8A-7DB4-4DC3-9285-5B3D135D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27B2-C168-496A-BE3A-D663DC8AFB67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810FD-993F-4407-8B67-E08D9F90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60A4AF-3B06-468C-9555-87F29E45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EE6C4F6-8B7A-4929-BA30-0CD88EA3B6BC}"/>
              </a:ext>
            </a:extLst>
          </p:cNvPr>
          <p:cNvSpPr txBox="1">
            <a:spLocks noGrp="1"/>
          </p:cNvSpPr>
          <p:nvPr/>
        </p:nvSpPr>
        <p:spPr>
          <a:xfrm>
            <a:off x="183819" y="239832"/>
            <a:ext cx="8451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Now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the loss function: via </a:t>
            </a:r>
            <a:r>
              <a:rPr sz="36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A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Concise</a:t>
            </a:r>
            <a:r>
              <a:rPr sz="3600" b="0" spc="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Notation</a:t>
            </a:r>
            <a:endParaRPr sz="36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23">
            <a:extLst>
              <a:ext uri="{FF2B5EF4-FFF2-40B4-BE49-F238E27FC236}">
                <a16:creationId xmlns:a16="http://schemas.microsoft.com/office/drawing/2014/main" id="{B3A261B9-92D8-46FD-AC3B-1A05CE870F2B}"/>
              </a:ext>
            </a:extLst>
          </p:cNvPr>
          <p:cNvSpPr txBox="1"/>
          <p:nvPr/>
        </p:nvSpPr>
        <p:spPr>
          <a:xfrm>
            <a:off x="511324" y="1218386"/>
            <a:ext cx="7766401" cy="9039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marR="5080" indent="-171450">
              <a:lnSpc>
                <a:spcPts val="336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Calibri" panose="020F0502020204030204"/>
              </a:rPr>
              <a:t>Using </a:t>
            </a:r>
            <a:r>
              <a:rPr sz="2800" spc="-5" dirty="0">
                <a:cs typeface="Calibri" panose="020F0502020204030204"/>
              </a:rPr>
              <a:t>matrix </a:t>
            </a:r>
            <a:r>
              <a:rPr sz="2800" spc="-10" dirty="0">
                <a:cs typeface="Calibri" panose="020F0502020204030204"/>
              </a:rPr>
              <a:t>form, we get </a:t>
            </a:r>
            <a:r>
              <a:rPr sz="2800" spc="-5" dirty="0">
                <a:cs typeface="Calibri" panose="020F0502020204030204"/>
              </a:rPr>
              <a:t>the following </a:t>
            </a:r>
            <a:r>
              <a:rPr sz="2800" spc="-10" dirty="0">
                <a:cs typeface="Calibri" panose="020F0502020204030204"/>
              </a:rPr>
              <a:t>general  representation </a:t>
            </a:r>
            <a:r>
              <a:rPr sz="2800" dirty="0">
                <a:cs typeface="Calibri" panose="020F0502020204030204"/>
              </a:rPr>
              <a:t>of </a:t>
            </a:r>
            <a:r>
              <a:rPr sz="2800" spc="-5" dirty="0">
                <a:cs typeface="Calibri" panose="020F0502020204030204"/>
              </a:rPr>
              <a:t>the </a:t>
            </a:r>
            <a:r>
              <a:rPr sz="2800" dirty="0">
                <a:cs typeface="Calibri" panose="020F0502020204030204"/>
              </a:rPr>
              <a:t>linear </a:t>
            </a:r>
            <a:r>
              <a:rPr sz="2800" spc="-5" dirty="0">
                <a:cs typeface="Calibri" panose="020F0502020204030204"/>
              </a:rPr>
              <a:t>regression</a:t>
            </a:r>
            <a:r>
              <a:rPr sz="2800" spc="-1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function:</a:t>
            </a:r>
            <a:endParaRPr sz="2800" dirty="0"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92B437-8674-4FB9-918D-FB370477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54" y="2174153"/>
            <a:ext cx="2673391" cy="228531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9CCE5D-2943-414A-9F1D-C6BC0A7E33AF}"/>
              </a:ext>
            </a:extLst>
          </p:cNvPr>
          <p:cNvGrpSpPr/>
          <p:nvPr/>
        </p:nvGrpSpPr>
        <p:grpSpPr>
          <a:xfrm>
            <a:off x="340203" y="3414831"/>
            <a:ext cx="4781051" cy="2192884"/>
            <a:chOff x="252961" y="3117116"/>
            <a:chExt cx="4781051" cy="219288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F97751-0C94-42B4-A727-A533D804E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961" y="3117116"/>
              <a:ext cx="4657754" cy="21928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8110E7C-0E88-429B-97F3-CA7B9C3F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701" y="3429000"/>
              <a:ext cx="904775" cy="59249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CD98EFA-7609-4803-A4B6-23E6B1ABE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389" y="3117116"/>
              <a:ext cx="1423623" cy="157825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906C1B7-F22A-4670-B71D-0E58EC75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4529" y="4456497"/>
              <a:ext cx="2079434" cy="2388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B30255-35B1-4E47-9432-4EAF73DF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349355" y="3971947"/>
              <a:ext cx="270993" cy="189695"/>
            </a:xfrm>
            <a:prstGeom prst="rect">
              <a:avLst/>
            </a:prstGeom>
          </p:spPr>
        </p:pic>
      </p:grp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D0F7E37-1FEE-4737-9769-FFBBF6DE7D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3837" y="3825064"/>
            <a:ext cx="1187208" cy="1148839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5C19E-9628-406E-90A4-9B425B162C82}"/>
              </a:ext>
            </a:extLst>
          </p:cNvPr>
          <p:cNvSpPr txBox="1"/>
          <p:nvPr/>
        </p:nvSpPr>
        <p:spPr>
          <a:xfrm>
            <a:off x="3275114" y="4022133"/>
            <a:ext cx="246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Derivation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44C7B5-1B0F-4769-AEA5-C7AAB8531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B09E4-85F6-4729-B500-72D1AD6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CAA-91A2-435E-944C-1A33EA04CEEC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D9440-B5C8-417D-9857-2B7CF95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41025D-B8FB-42EA-AFDB-0520BB9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738F6D-D79F-4AD9-97D1-5A5E2841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75" y="1116503"/>
            <a:ext cx="2330271" cy="31706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02852C-0ED2-4A66-98C6-1FBAFE23A607}"/>
              </a:ext>
            </a:extLst>
          </p:cNvPr>
          <p:cNvSpPr txBox="1"/>
          <p:nvPr/>
        </p:nvSpPr>
        <p:spPr>
          <a:xfrm>
            <a:off x="482491" y="273158"/>
            <a:ext cx="851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15" dirty="0">
                <a:cs typeface="Calibri" panose="020F0502020204030204"/>
              </a:rPr>
              <a:t>Review </a:t>
            </a:r>
            <a:r>
              <a:rPr lang="en-US" altLang="zh-CN" sz="3200" spc="-5" dirty="0">
                <a:cs typeface="Calibri" panose="020F0502020204030204"/>
              </a:rPr>
              <a:t>(IV): </a:t>
            </a:r>
            <a:r>
              <a:rPr lang="en-US" altLang="zh-CN" sz="3200" spc="-10" dirty="0">
                <a:cs typeface="Calibri" panose="020F0502020204030204"/>
              </a:rPr>
              <a:t>Derivative </a:t>
            </a:r>
            <a:r>
              <a:rPr lang="en-US" altLang="zh-CN" sz="3200" spc="-5" dirty="0">
                <a:cs typeface="Calibri" panose="020F0502020204030204"/>
              </a:rPr>
              <a:t>of </a:t>
            </a:r>
            <a:r>
              <a:rPr lang="en-US" altLang="zh-CN" sz="3200" dirty="0">
                <a:cs typeface="Calibri" panose="020F0502020204030204"/>
              </a:rPr>
              <a:t>a </a:t>
            </a:r>
            <a:r>
              <a:rPr lang="en-US" altLang="zh-CN" sz="3200" spc="-10" dirty="0">
                <a:cs typeface="Calibri" panose="020F0502020204030204"/>
              </a:rPr>
              <a:t>Quadratic</a:t>
            </a:r>
            <a:r>
              <a:rPr lang="en-US" altLang="zh-CN" sz="3200" spc="-45" dirty="0">
                <a:cs typeface="Calibri" panose="020F0502020204030204"/>
              </a:rPr>
              <a:t> </a:t>
            </a:r>
            <a:r>
              <a:rPr lang="en-US" altLang="zh-CN" sz="3200" spc="-5" dirty="0">
                <a:cs typeface="Calibri" panose="020F0502020204030204"/>
              </a:rPr>
              <a:t>Function</a:t>
            </a:r>
            <a:endParaRPr lang="en-US" altLang="zh-CN" sz="3200" dirty="0"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15A89-C4FD-4183-9E71-7F570442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26" y="1576539"/>
            <a:ext cx="2056459" cy="19563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168B5E-EC26-4B81-93EB-64C4E955BE8E}"/>
              </a:ext>
            </a:extLst>
          </p:cNvPr>
          <p:cNvSpPr/>
          <p:nvPr/>
        </p:nvSpPr>
        <p:spPr>
          <a:xfrm>
            <a:off x="482491" y="4287198"/>
            <a:ext cx="8179018" cy="2042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altLang="zh-CN" sz="2400" dirty="0">
                <a:cs typeface="Calibri" panose="020F0502020204030204"/>
              </a:rPr>
              <a:t>This </a:t>
            </a:r>
            <a:r>
              <a:rPr lang="en-US" altLang="zh-CN" sz="2400" spc="-10" dirty="0">
                <a:cs typeface="Calibri" panose="020F0502020204030204"/>
              </a:rPr>
              <a:t>quadrative </a:t>
            </a:r>
            <a:r>
              <a:rPr lang="en-US" altLang="zh-CN" sz="2400" spc="-20" dirty="0">
                <a:cs typeface="Calibri" panose="020F0502020204030204"/>
              </a:rPr>
              <a:t>(convex) </a:t>
            </a:r>
            <a:r>
              <a:rPr lang="en-US" altLang="zh-CN" sz="2400" spc="-5" dirty="0">
                <a:cs typeface="Calibri" panose="020F0502020204030204"/>
              </a:rPr>
              <a:t>function </a:t>
            </a:r>
            <a:r>
              <a:rPr lang="en-US" altLang="zh-CN" sz="2400" dirty="0">
                <a:cs typeface="Calibri" panose="020F0502020204030204"/>
              </a:rPr>
              <a:t>is </a:t>
            </a:r>
            <a:r>
              <a:rPr lang="en-US" altLang="zh-CN" sz="2400" spc="-10" dirty="0">
                <a:cs typeface="Calibri" panose="020F0502020204030204"/>
              </a:rPr>
              <a:t>minimized at</a:t>
            </a:r>
            <a:r>
              <a:rPr lang="en-US" altLang="zh-CN" sz="2400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the </a:t>
            </a:r>
            <a:r>
              <a:rPr lang="en-US" altLang="zh-CN" sz="2400" dirty="0">
                <a:cs typeface="Calibri" panose="020F0502020204030204"/>
              </a:rPr>
              <a:t>unique  </a:t>
            </a:r>
            <a:r>
              <a:rPr lang="en-US" altLang="zh-CN" sz="2400" spc="-10" dirty="0">
                <a:cs typeface="Calibri" panose="020F0502020204030204"/>
              </a:rPr>
              <a:t>point </a:t>
            </a:r>
            <a:r>
              <a:rPr lang="en-US" altLang="zh-CN" sz="2400" spc="-5" dirty="0">
                <a:cs typeface="Calibri" panose="020F0502020204030204"/>
              </a:rPr>
              <a:t>whose </a:t>
            </a:r>
            <a:r>
              <a:rPr lang="en-US" altLang="zh-CN" sz="2400" spc="-10" dirty="0">
                <a:cs typeface="Calibri" panose="020F0502020204030204"/>
              </a:rPr>
              <a:t>derivative </a:t>
            </a:r>
            <a:r>
              <a:rPr lang="en-US" altLang="zh-CN" sz="2400" spc="-5" dirty="0">
                <a:cs typeface="Calibri" panose="020F0502020204030204"/>
              </a:rPr>
              <a:t>(slope) is </a:t>
            </a:r>
            <a:r>
              <a:rPr lang="en-US" altLang="zh-CN" sz="2400" spc="-20" dirty="0">
                <a:cs typeface="Calibri" panose="020F0502020204030204"/>
              </a:rPr>
              <a:t>zero.</a:t>
            </a:r>
            <a:endParaRPr lang="en-US" altLang="zh-CN" sz="2400" dirty="0">
              <a:cs typeface="Calibri" panose="020F0502020204030204"/>
            </a:endParaRPr>
          </a:p>
          <a:p>
            <a:pPr marL="12700" marR="140335">
              <a:lnSpc>
                <a:spcPct val="138000"/>
              </a:lnSpc>
              <a:spcBef>
                <a:spcPts val="1825"/>
              </a:spcBef>
            </a:pPr>
            <a:r>
              <a:rPr lang="en-US" altLang="zh-CN" sz="2400" dirty="0">
                <a:cs typeface="Times New Roman" panose="02020603050405020304"/>
              </a:rPr>
              <a:t>-&gt; </a:t>
            </a:r>
            <a:r>
              <a:rPr lang="en-US" altLang="zh-CN" sz="2400" dirty="0">
                <a:cs typeface="Calibri" panose="020F0502020204030204"/>
              </a:rPr>
              <a:t>When </a:t>
            </a:r>
            <a:r>
              <a:rPr lang="en-US" altLang="zh-CN" sz="2400" spc="-5" dirty="0">
                <a:cs typeface="Calibri" panose="020F0502020204030204"/>
              </a:rPr>
              <a:t>finding </a:t>
            </a:r>
            <a:r>
              <a:rPr lang="en-US" altLang="zh-CN" sz="2400" spc="-20" dirty="0">
                <a:cs typeface="Calibri" panose="020F0502020204030204"/>
              </a:rPr>
              <a:t>zeros </a:t>
            </a:r>
            <a:r>
              <a:rPr lang="en-US" altLang="zh-CN" sz="2400" spc="-5" dirty="0">
                <a:cs typeface="Calibri" panose="020F0502020204030204"/>
              </a:rPr>
              <a:t>of the </a:t>
            </a:r>
            <a:r>
              <a:rPr lang="en-US" altLang="zh-CN" sz="2400" spc="-10" dirty="0">
                <a:cs typeface="Calibri" panose="020F0502020204030204"/>
              </a:rPr>
              <a:t>derivative </a:t>
            </a:r>
            <a:r>
              <a:rPr lang="en-US" altLang="zh-CN" sz="2400" spc="-5" dirty="0">
                <a:cs typeface="Calibri" panose="020F0502020204030204"/>
              </a:rPr>
              <a:t>of this function, </a:t>
            </a:r>
            <a:r>
              <a:rPr lang="en-US" altLang="zh-CN" sz="2400" spc="-15" dirty="0">
                <a:cs typeface="Calibri" panose="020F0502020204030204"/>
              </a:rPr>
              <a:t>we  </a:t>
            </a:r>
            <a:r>
              <a:rPr lang="en-US" altLang="zh-CN" sz="2400" spc="-5" dirty="0">
                <a:cs typeface="Calibri" panose="020F0502020204030204"/>
              </a:rPr>
              <a:t>also </a:t>
            </a:r>
            <a:r>
              <a:rPr lang="en-US" altLang="zh-CN" sz="2400" dirty="0">
                <a:cs typeface="Calibri" panose="020F0502020204030204"/>
              </a:rPr>
              <a:t>find </a:t>
            </a:r>
            <a:r>
              <a:rPr lang="en-US" altLang="zh-CN" sz="2400" spc="-5" dirty="0">
                <a:cs typeface="Calibri" panose="020F0502020204030204"/>
              </a:rPr>
              <a:t>the minima (or </a:t>
            </a:r>
            <a:r>
              <a:rPr lang="en-US" altLang="zh-CN" sz="2400" spc="-10" dirty="0">
                <a:cs typeface="Calibri" panose="020F0502020204030204"/>
              </a:rPr>
              <a:t>maxima) </a:t>
            </a:r>
            <a:r>
              <a:rPr lang="en-US" altLang="zh-CN" sz="2400" spc="-5" dirty="0">
                <a:cs typeface="Calibri" panose="020F0502020204030204"/>
              </a:rPr>
              <a:t>of </a:t>
            </a:r>
            <a:r>
              <a:rPr lang="en-US" altLang="zh-CN" sz="2400" spc="-10" dirty="0">
                <a:cs typeface="Calibri" panose="020F0502020204030204"/>
              </a:rPr>
              <a:t>that </a:t>
            </a:r>
            <a:r>
              <a:rPr lang="en-US" altLang="zh-CN" sz="2400" spc="-5" dirty="0">
                <a:cs typeface="Calibri" panose="020F0502020204030204"/>
              </a:rPr>
              <a:t>function.</a:t>
            </a:r>
            <a:endParaRPr lang="en-US" altLang="zh-CN" sz="2400" dirty="0">
              <a:cs typeface="Calibri" panose="020F050202020403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58D4B4-6DF4-4355-AF0B-D9E5A600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6C87DC-584E-42C6-A40A-C0BC9E33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D203-6E2A-4462-92C3-8FD88EA87553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543E4C-7D7B-423C-A266-1E8BCE58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00023-9AFD-4970-AA91-8240BDA9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66B1DD-EA46-4135-9F0F-62BEC2A5EC33}"/>
              </a:ext>
            </a:extLst>
          </p:cNvPr>
          <p:cNvSpPr txBox="1"/>
          <p:nvPr/>
        </p:nvSpPr>
        <p:spPr>
          <a:xfrm>
            <a:off x="336331" y="157656"/>
            <a:ext cx="6121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One concrete example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B83A5-8ECD-438B-9947-37429779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" y="1758921"/>
            <a:ext cx="4013297" cy="318623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613B6E-0A93-42E1-8DAA-CEC5DE98C63E}"/>
              </a:ext>
            </a:extLst>
          </p:cNvPr>
          <p:cNvCxnSpPr>
            <a:cxnSpLocks/>
          </p:cNvCxnSpPr>
          <p:nvPr/>
        </p:nvCxnSpPr>
        <p:spPr>
          <a:xfrm flipV="1">
            <a:off x="525515" y="2123092"/>
            <a:ext cx="3300248" cy="1975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41D467F-9BE9-4983-99D0-F2A23C70DA27}"/>
              </a:ext>
            </a:extLst>
          </p:cNvPr>
          <p:cNvSpPr txBox="1"/>
          <p:nvPr/>
        </p:nvSpPr>
        <p:spPr>
          <a:xfrm>
            <a:off x="4361793" y="949624"/>
            <a:ext cx="117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’A’: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ADC51D-7E8B-4B5D-9772-15755A82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92394"/>
            <a:ext cx="4572000" cy="5302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5DF5DA-F9E3-4B0D-AB34-AB682CE7D945}"/>
              </a:ext>
            </a:extLst>
          </p:cNvPr>
          <p:cNvSpPr txBox="1"/>
          <p:nvPr/>
        </p:nvSpPr>
        <p:spPr>
          <a:xfrm>
            <a:off x="4361792" y="1961520"/>
            <a:ext cx="121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’B’: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8716DA-97AA-4E57-AB56-BF3A3CFEC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835" y="2428576"/>
            <a:ext cx="2974429" cy="6557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02D1374-1C35-4E2D-BEC6-8AAA6C43A63E}"/>
              </a:ext>
            </a:extLst>
          </p:cNvPr>
          <p:cNvSpPr txBox="1"/>
          <p:nvPr/>
        </p:nvSpPr>
        <p:spPr>
          <a:xfrm>
            <a:off x="4361791" y="2960490"/>
            <a:ext cx="121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’C’: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C3EE7E-CC53-47B9-8B3C-565F138FFD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56"/>
          <a:stretch/>
        </p:blipFill>
        <p:spPr>
          <a:xfrm>
            <a:off x="4361792" y="3443179"/>
            <a:ext cx="4759060" cy="133321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58D5A58-A17E-4AC8-A4C8-EA8345C92F0B}"/>
              </a:ext>
            </a:extLst>
          </p:cNvPr>
          <p:cNvSpPr txBox="1"/>
          <p:nvPr/>
        </p:nvSpPr>
        <p:spPr>
          <a:xfrm>
            <a:off x="4298699" y="4740523"/>
            <a:ext cx="123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’D’: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1A0304-BACC-493E-88B7-D9727C9E1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282" y="5221532"/>
            <a:ext cx="2057400" cy="121819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4E64CED-5822-40D3-9B57-1CB86106C0EE}"/>
              </a:ext>
            </a:extLst>
          </p:cNvPr>
          <p:cNvSpPr/>
          <p:nvPr/>
        </p:nvSpPr>
        <p:spPr>
          <a:xfrm>
            <a:off x="236483" y="51279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In Step [D], 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/>
              </a:rPr>
              <a:t>we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solve the 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/>
              </a:rPr>
              <a:t>matrix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equation 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/>
              </a:rPr>
              <a:t>via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Gaussian</a:t>
            </a:r>
            <a:r>
              <a:rPr lang="en-US" altLang="zh-CN" sz="2400" spc="60" dirty="0">
                <a:solidFill>
                  <a:srgbClr val="FF0000"/>
                </a:solidFill>
                <a:cs typeface="Tahoma" panose="020B0604030504040204"/>
              </a:rPr>
              <a:t>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Elimination</a:t>
            </a:r>
            <a:endParaRPr lang="en-US" altLang="zh-CN" sz="2400" dirty="0">
              <a:solidFill>
                <a:srgbClr val="FF0000"/>
              </a:solidFill>
              <a:cs typeface="Tahoma" panose="020B06040305040402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B842F3F-990C-4024-98A7-6B291E72A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1E07E-C8E0-42C5-A501-28306D93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7B1-03E3-47F0-9760-A1060D2E924D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95952-80FF-42CC-AC95-22C5213E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1BE9E-1D8F-460D-B84D-7BC3C90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0C9B7A-B3AE-4168-BB46-8BCBE283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2" y="1072056"/>
            <a:ext cx="8673073" cy="50870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B7E78F-E79F-4109-B4C9-BF605EEC27F4}"/>
              </a:ext>
            </a:extLst>
          </p:cNvPr>
          <p:cNvSpPr txBox="1"/>
          <p:nvPr/>
        </p:nvSpPr>
        <p:spPr>
          <a:xfrm>
            <a:off x="255183" y="223626"/>
            <a:ext cx="871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42889D-2A4E-42B4-ADE3-D1E8CDEA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203-A6CC-4276-8D3C-D97CDAE004AF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8401" r="5672" b="5259"/>
          <a:stretch/>
        </p:blipFill>
        <p:spPr>
          <a:xfrm>
            <a:off x="255183" y="1713132"/>
            <a:ext cx="5325110" cy="36288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B7E78F-E79F-4109-B4C9-BF605EEC27F4}"/>
              </a:ext>
            </a:extLst>
          </p:cNvPr>
          <p:cNvSpPr txBox="1"/>
          <p:nvPr/>
        </p:nvSpPr>
        <p:spPr>
          <a:xfrm>
            <a:off x="255183" y="223626"/>
            <a:ext cx="871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Review: Maxima &amp; Minima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80293" y="2117596"/>
                <a:ext cx="3384602" cy="190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To get maxima/minima: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293" y="2117596"/>
                <a:ext cx="3384602" cy="1902637"/>
              </a:xfrm>
              <a:prstGeom prst="rect">
                <a:avLst/>
              </a:prstGeom>
              <a:blipFill>
                <a:blip r:embed="rId4"/>
                <a:stretch>
                  <a:fillRect l="-2338" t="-1603" r="-4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99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43D7-2659-4B2E-8A08-05084071D47E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r="8235"/>
          <a:stretch/>
        </p:blipFill>
        <p:spPr>
          <a:xfrm>
            <a:off x="1260762" y="1566157"/>
            <a:ext cx="6636327" cy="41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FDEE5-6EDF-402C-B1A6-EBE18FC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DE1-5FE1-4A7B-A4B2-7177BC716E90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1573F1-F92E-47E3-9115-D91BA238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8862E-737E-4999-AB1A-CC0DB58B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27AC1F-3E46-496A-AEB4-CF538F6718D7}"/>
              </a:ext>
            </a:extLst>
          </p:cNvPr>
          <p:cNvSpPr/>
          <p:nvPr/>
        </p:nvSpPr>
        <p:spPr>
          <a:xfrm>
            <a:off x="300038" y="206248"/>
            <a:ext cx="88439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5" dirty="0">
                <a:cs typeface="Calibri Light" panose="020F0302020204030204"/>
              </a:rPr>
              <a:t>Method I: normal </a:t>
            </a:r>
            <a:r>
              <a:rPr lang="en-US" altLang="zh-CN" sz="3200" spc="-10" dirty="0">
                <a:cs typeface="Calibri Light" panose="020F0302020204030204"/>
              </a:rPr>
              <a:t>equations </a:t>
            </a:r>
            <a:r>
              <a:rPr lang="en-US" altLang="zh-CN" sz="3200" spc="-15" dirty="0">
                <a:cs typeface="Calibri Light" panose="020F0302020204030204"/>
              </a:rPr>
              <a:t>to minimize </a:t>
            </a:r>
            <a:r>
              <a:rPr lang="en-US" altLang="zh-CN" sz="3200" spc="-5" dirty="0">
                <a:cs typeface="Calibri Light" panose="020F0302020204030204"/>
              </a:rPr>
              <a:t>the</a:t>
            </a:r>
            <a:r>
              <a:rPr lang="en-US" altLang="zh-CN" sz="3200" spc="30" dirty="0">
                <a:cs typeface="Calibri Light" panose="020F0302020204030204"/>
              </a:rPr>
              <a:t> </a:t>
            </a:r>
            <a:r>
              <a:rPr lang="en-US" altLang="zh-CN" sz="3200" dirty="0">
                <a:cs typeface="Calibri Light" panose="020F0302020204030204"/>
              </a:rPr>
              <a:t>loss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38445EE-968D-4207-9671-4AE297E307BE}"/>
              </a:ext>
            </a:extLst>
          </p:cNvPr>
          <p:cNvSpPr txBox="1"/>
          <p:nvPr/>
        </p:nvSpPr>
        <p:spPr>
          <a:xfrm>
            <a:off x="239263" y="1006658"/>
            <a:ext cx="65924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z="2800" spc="-20" dirty="0">
                <a:latin typeface="Calibri" panose="020F0502020204030204"/>
                <a:cs typeface="Calibri" panose="020F0502020204030204"/>
              </a:rPr>
              <a:t>   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Write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cost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form: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4A7A9C-24A9-4365-B5F9-C58CE48E6007}"/>
              </a:ext>
            </a:extLst>
          </p:cNvPr>
          <p:cNvGrpSpPr/>
          <p:nvPr/>
        </p:nvGrpSpPr>
        <p:grpSpPr>
          <a:xfrm>
            <a:off x="239263" y="1450369"/>
            <a:ext cx="5211897" cy="2556724"/>
            <a:chOff x="252961" y="3117116"/>
            <a:chExt cx="4781051" cy="219288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A04B8E3-4230-4863-9082-F074BB37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961" y="3117116"/>
              <a:ext cx="4657754" cy="21928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54ABA64-B1DF-41D9-8F16-858FCD41D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1701" y="3429000"/>
              <a:ext cx="904775" cy="59249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1A72B96-C586-4765-A382-A73CC8177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0389" y="3117116"/>
              <a:ext cx="1423623" cy="157825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E07C2C0-05B9-4697-BACD-48DFC1A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529" y="4456497"/>
              <a:ext cx="2079434" cy="2388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2C9B349-2916-4BF8-935C-96155D7DE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1349355" y="3971947"/>
              <a:ext cx="270993" cy="189695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44238AA4-FDF3-4496-B03B-E9A86FC21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392"/>
          <a:stretch/>
        </p:blipFill>
        <p:spPr>
          <a:xfrm>
            <a:off x="5412722" y="1514626"/>
            <a:ext cx="2229452" cy="8681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204C11-4F9E-47BB-A4E9-E6EC36258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04"/>
          <a:stretch/>
        </p:blipFill>
        <p:spPr>
          <a:xfrm>
            <a:off x="5966668" y="2343611"/>
            <a:ext cx="3038916" cy="8882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1ACFD0-A4C1-47C5-8654-13AFF855C13D}"/>
              </a:ext>
            </a:extLst>
          </p:cNvPr>
          <p:cNvSpPr/>
          <p:nvPr/>
        </p:nvSpPr>
        <p:spPr>
          <a:xfrm>
            <a:off x="201251" y="3952006"/>
            <a:ext cx="756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lang="en-US" altLang="zh-CN" sz="2800" spc="-95" dirty="0">
                <a:cs typeface="Calibri" panose="020F0502020204030204"/>
              </a:rPr>
              <a:t>To </a:t>
            </a:r>
            <a:r>
              <a:rPr lang="en-US" altLang="zh-CN" sz="2800" spc="-10" dirty="0">
                <a:cs typeface="Calibri" panose="020F0502020204030204"/>
              </a:rPr>
              <a:t>minimize </a:t>
            </a:r>
            <a:r>
              <a:rPr lang="en-US" altLang="zh-CN" sz="2800" i="1" dirty="0">
                <a:cs typeface="Times New Roman" panose="02020603050405020304"/>
              </a:rPr>
              <a:t>J(θ), </a:t>
            </a:r>
            <a:r>
              <a:rPr lang="en-US" altLang="zh-CN" sz="2800" spc="-30" dirty="0">
                <a:cs typeface="Calibri" panose="020F0502020204030204"/>
              </a:rPr>
              <a:t>take </a:t>
            </a:r>
            <a:r>
              <a:rPr lang="en-US" altLang="zh-CN" sz="2800" spc="-10" dirty="0">
                <a:cs typeface="Calibri" panose="020F0502020204030204"/>
              </a:rPr>
              <a:t>derivative </a:t>
            </a:r>
            <a:r>
              <a:rPr lang="en-US" altLang="zh-CN" sz="2800" spc="-5" dirty="0">
                <a:cs typeface="Calibri" panose="020F0502020204030204"/>
              </a:rPr>
              <a:t>and set </a:t>
            </a:r>
            <a:r>
              <a:rPr lang="en-US" altLang="zh-CN" sz="2800" spc="-15" dirty="0">
                <a:cs typeface="Calibri" panose="020F0502020204030204"/>
              </a:rPr>
              <a:t>to</a:t>
            </a:r>
            <a:r>
              <a:rPr lang="en-US" altLang="zh-CN" sz="2800" spc="100" dirty="0">
                <a:cs typeface="Calibri" panose="020F0502020204030204"/>
              </a:rPr>
              <a:t> </a:t>
            </a:r>
            <a:r>
              <a:rPr lang="en-US" altLang="zh-CN" sz="2800" spc="-15" dirty="0">
                <a:cs typeface="Calibri" panose="020F0502020204030204"/>
              </a:rPr>
              <a:t>zero:</a:t>
            </a:r>
            <a:endParaRPr lang="en-US" altLang="zh-CN" sz="2800" dirty="0">
              <a:cs typeface="Calibri" panose="020F05020202040302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69600B-3D6D-4220-8141-C5A7CAF43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25" y="4612754"/>
            <a:ext cx="4247153" cy="951704"/>
          </a:xfrm>
          <a:prstGeom prst="rect">
            <a:avLst/>
          </a:prstGeom>
        </p:spPr>
      </p:pic>
      <p:sp>
        <p:nvSpPr>
          <p:cNvPr id="17" name="object 50">
            <a:extLst>
              <a:ext uri="{FF2B5EF4-FFF2-40B4-BE49-F238E27FC236}">
                <a16:creationId xmlns:a16="http://schemas.microsoft.com/office/drawing/2014/main" id="{D9CADC3F-F4F8-49FE-81C1-E155E7155363}"/>
              </a:ext>
            </a:extLst>
          </p:cNvPr>
          <p:cNvSpPr/>
          <p:nvPr/>
        </p:nvSpPr>
        <p:spPr>
          <a:xfrm>
            <a:off x="1253369" y="5516297"/>
            <a:ext cx="1886272" cy="1037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51">
            <a:extLst>
              <a:ext uri="{FF2B5EF4-FFF2-40B4-BE49-F238E27FC236}">
                <a16:creationId xmlns:a16="http://schemas.microsoft.com/office/drawing/2014/main" id="{5930963F-FF17-4A40-8A90-9444A16E6A24}"/>
              </a:ext>
            </a:extLst>
          </p:cNvPr>
          <p:cNvSpPr/>
          <p:nvPr/>
        </p:nvSpPr>
        <p:spPr>
          <a:xfrm>
            <a:off x="1253369" y="5516297"/>
            <a:ext cx="1886585" cy="1037590"/>
          </a:xfrm>
          <a:custGeom>
            <a:avLst/>
            <a:gdLst/>
            <a:ahLst/>
            <a:cxnLst/>
            <a:rect l="l" t="t" r="r" b="b"/>
            <a:pathLst>
              <a:path w="1886585" h="1037590">
                <a:moveTo>
                  <a:pt x="0" y="259323"/>
                </a:moveTo>
                <a:lnTo>
                  <a:pt x="1367628" y="259323"/>
                </a:lnTo>
                <a:lnTo>
                  <a:pt x="1367628" y="0"/>
                </a:lnTo>
                <a:lnTo>
                  <a:pt x="1886273" y="518645"/>
                </a:lnTo>
                <a:lnTo>
                  <a:pt x="1367628" y="1037291"/>
                </a:lnTo>
                <a:lnTo>
                  <a:pt x="1367628" y="777969"/>
                </a:lnTo>
                <a:lnTo>
                  <a:pt x="0" y="777969"/>
                </a:lnTo>
                <a:lnTo>
                  <a:pt x="0" y="259323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52">
            <a:extLst>
              <a:ext uri="{FF2B5EF4-FFF2-40B4-BE49-F238E27FC236}">
                <a16:creationId xmlns:a16="http://schemas.microsoft.com/office/drawing/2014/main" id="{35D02079-8E65-4686-BAF6-0AEAF0969513}"/>
              </a:ext>
            </a:extLst>
          </p:cNvPr>
          <p:cNvSpPr txBox="1"/>
          <p:nvPr/>
        </p:nvSpPr>
        <p:spPr>
          <a:xfrm>
            <a:off x="1494583" y="5734148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Closed</a:t>
            </a:r>
            <a:r>
              <a:rPr sz="18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form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53">
            <a:extLst>
              <a:ext uri="{FF2B5EF4-FFF2-40B4-BE49-F238E27FC236}">
                <a16:creationId xmlns:a16="http://schemas.microsoft.com/office/drawing/2014/main" id="{9219BBCB-8005-48FF-B04B-F2D315530EB8}"/>
              </a:ext>
            </a:extLst>
          </p:cNvPr>
          <p:cNvSpPr txBox="1"/>
          <p:nvPr/>
        </p:nvSpPr>
        <p:spPr>
          <a:xfrm>
            <a:off x="1677907" y="6002373"/>
            <a:ext cx="77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solution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CA09C42-055B-4CB4-B6DA-C02CE4432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557" y="5561883"/>
            <a:ext cx="2128195" cy="644249"/>
          </a:xfrm>
          <a:prstGeom prst="rect">
            <a:avLst/>
          </a:prstGeom>
        </p:spPr>
      </p:pic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C6D9C00-A788-4CEB-A473-1D80093F98C9}"/>
              </a:ext>
            </a:extLst>
          </p:cNvPr>
          <p:cNvCxnSpPr/>
          <p:nvPr/>
        </p:nvCxnSpPr>
        <p:spPr>
          <a:xfrm rot="10800000" flipV="1">
            <a:off x="5129048" y="3429000"/>
            <a:ext cx="1996966" cy="16790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6AB1A1B-934E-469C-BFD2-66F954E3DF9E}"/>
              </a:ext>
            </a:extLst>
          </p:cNvPr>
          <p:cNvSpPr txBox="1"/>
          <p:nvPr/>
        </p:nvSpPr>
        <p:spPr>
          <a:xfrm>
            <a:off x="5970400" y="4359905"/>
            <a:ext cx="111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Why?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97961F0-1D68-4DD8-8CA3-A66715E53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D53915-B960-4EBF-A863-0E570DD6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A647-4A1C-4293-93B1-C4805F61EAB5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49D555-07CD-4A0C-AF1B-9159B99C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5D552-9708-4341-B60A-D4AE911C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99EF83-C3D5-4A5F-8DD6-1A574C5107A5}"/>
              </a:ext>
            </a:extLst>
          </p:cNvPr>
          <p:cNvSpPr txBox="1"/>
          <p:nvPr/>
        </p:nvSpPr>
        <p:spPr>
          <a:xfrm>
            <a:off x="387374" y="70253"/>
            <a:ext cx="258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Derivation: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38CC54-A340-4F69-8782-CFB90EDAFCB6}"/>
              </a:ext>
            </a:extLst>
          </p:cNvPr>
          <p:cNvSpPr txBox="1"/>
          <p:nvPr/>
        </p:nvSpPr>
        <p:spPr>
          <a:xfrm>
            <a:off x="527936" y="1132434"/>
            <a:ext cx="382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We have known that: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61C6D8-F69B-4E79-80F7-DB0742F5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92"/>
          <a:stretch/>
        </p:blipFill>
        <p:spPr>
          <a:xfrm>
            <a:off x="831029" y="1670739"/>
            <a:ext cx="2229452" cy="868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DE36B4-DE1F-4B69-ACC2-C08474795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04"/>
          <a:stretch/>
        </p:blipFill>
        <p:spPr>
          <a:xfrm>
            <a:off x="3028950" y="1660682"/>
            <a:ext cx="3038916" cy="8882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9DEDD8-3191-4664-9FCA-2787547EF7B9}"/>
              </a:ext>
            </a:extLst>
          </p:cNvPr>
          <p:cNvSpPr txBox="1"/>
          <p:nvPr/>
        </p:nvSpPr>
        <p:spPr>
          <a:xfrm>
            <a:off x="515006" y="2758305"/>
            <a:ext cx="395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Hessian matrix of J(θ):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82D6A6-4F16-42E6-B5E2-9E139865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10" y="3289616"/>
            <a:ext cx="5710153" cy="85044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F12285-10CD-48FE-A2EE-B483772AD636}"/>
              </a:ext>
            </a:extLst>
          </p:cNvPr>
          <p:cNvCxnSpPr/>
          <p:nvPr/>
        </p:nvCxnSpPr>
        <p:spPr>
          <a:xfrm>
            <a:off x="3405351" y="4045471"/>
            <a:ext cx="0" cy="38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9393D41-A4DE-4066-841B-3AE65468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461" y="4337059"/>
            <a:ext cx="1403320" cy="471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620C4B-E159-4FBA-827E-38768F98E145}"/>
              </a:ext>
            </a:extLst>
          </p:cNvPr>
          <p:cNvSpPr txBox="1"/>
          <p:nvPr/>
        </p:nvSpPr>
        <p:spPr>
          <a:xfrm>
            <a:off x="515006" y="4294866"/>
            <a:ext cx="1120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For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D611BC-B377-4CE9-ABC7-97FDCCFB4CCE}"/>
              </a:ext>
            </a:extLst>
          </p:cNvPr>
          <p:cNvSpPr txBox="1"/>
          <p:nvPr/>
        </p:nvSpPr>
        <p:spPr>
          <a:xfrm>
            <a:off x="2972919" y="4316342"/>
            <a:ext cx="6161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We know that loss function J(θ) is convex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5B8A72-0667-487B-B89F-F7FA013B814F}"/>
              </a:ext>
            </a:extLst>
          </p:cNvPr>
          <p:cNvCxnSpPr/>
          <p:nvPr/>
        </p:nvCxnSpPr>
        <p:spPr>
          <a:xfrm>
            <a:off x="3405351" y="4839562"/>
            <a:ext cx="0" cy="38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8193E2-0AC7-456A-A9FA-DF38B3BA0417}"/>
              </a:ext>
            </a:extLst>
          </p:cNvPr>
          <p:cNvCxnSpPr/>
          <p:nvPr/>
        </p:nvCxnSpPr>
        <p:spPr>
          <a:xfrm>
            <a:off x="3405351" y="2538888"/>
            <a:ext cx="0" cy="38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4F041AF-19C0-4C9F-A789-239F1966B33F}"/>
              </a:ext>
            </a:extLst>
          </p:cNvPr>
          <p:cNvGrpSpPr/>
          <p:nvPr/>
        </p:nvGrpSpPr>
        <p:grpSpPr>
          <a:xfrm>
            <a:off x="992818" y="5124753"/>
            <a:ext cx="2705768" cy="820227"/>
            <a:chOff x="810548" y="5066166"/>
            <a:chExt cx="3237082" cy="90929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1E6A80C-3E1A-4AC4-A511-973B938F6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6874"/>
            <a:stretch/>
          </p:blipFill>
          <p:spPr>
            <a:xfrm>
              <a:off x="810548" y="5258877"/>
              <a:ext cx="3237082" cy="71658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88E0BDC-EC3B-4FF5-A247-443C049D5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7611" y="5066166"/>
              <a:ext cx="381020" cy="292115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A02E0DB-8A32-4E69-A71B-07E81B09C606}"/>
              </a:ext>
            </a:extLst>
          </p:cNvPr>
          <p:cNvSpPr txBox="1"/>
          <p:nvPr/>
        </p:nvSpPr>
        <p:spPr>
          <a:xfrm>
            <a:off x="3600378" y="5421760"/>
            <a:ext cx="3453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make J(θ) equals 0</a:t>
            </a:r>
          </a:p>
          <a:p>
            <a:r>
              <a:rPr lang="el-GR" altLang="zh-CN" sz="2800" dirty="0">
                <a:ea typeface="宋体" panose="02010600030101010101" pitchFamily="2" charset="-122"/>
              </a:rPr>
              <a:t>Θ</a:t>
            </a:r>
            <a:r>
              <a:rPr lang="en-US" altLang="zh-CN" sz="2800" dirty="0">
                <a:ea typeface="宋体" panose="02010600030101010101" pitchFamily="2" charset="-122"/>
              </a:rPr>
              <a:t>* can minimize J(θ)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EC46A91-1B72-4E29-9F0F-7ABADC925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030D4-42FB-4949-8635-55B2AB7F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F231-EA9D-4439-B22E-3DEACAFB06C4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A05900-BFD5-4F10-A2BA-4F9E0CA6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41B569-0ABC-49EE-9C4E-23DE1355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BE156D-72A2-40DC-AA6C-CEF08E9F4A7A}"/>
              </a:ext>
            </a:extLst>
          </p:cNvPr>
          <p:cNvSpPr txBox="1"/>
          <p:nvPr/>
        </p:nvSpPr>
        <p:spPr>
          <a:xfrm>
            <a:off x="438742" y="116874"/>
            <a:ext cx="5021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Review: Hessian Matrix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DB6B88D-850F-41D7-8E11-46ABBCE47183}"/>
              </a:ext>
            </a:extLst>
          </p:cNvPr>
          <p:cNvSpPr/>
          <p:nvPr/>
        </p:nvSpPr>
        <p:spPr>
          <a:xfrm>
            <a:off x="745678" y="1243033"/>
            <a:ext cx="7220843" cy="4341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AAF5BFA3-C45C-4490-BD99-2BFC7B6F455C}"/>
              </a:ext>
            </a:extLst>
          </p:cNvPr>
          <p:cNvSpPr txBox="1"/>
          <p:nvPr/>
        </p:nvSpPr>
        <p:spPr>
          <a:xfrm>
            <a:off x="5460117" y="5748407"/>
            <a:ext cx="227838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6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Positive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Definite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Hessian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EDD084-F506-4CE1-89B7-E1F86BAB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913C7-EA7F-4E16-935E-4A18238E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81A6-E3B7-453E-8583-F77A942D8D41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205204-AD00-437F-8AF2-9256CCC6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97455-D277-4C96-AA46-7EEC41E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22B0644-D4CE-455D-BEFD-9CE88C23E370}"/>
              </a:ext>
            </a:extLst>
          </p:cNvPr>
          <p:cNvSpPr txBox="1">
            <a:spLocks noGrp="1"/>
          </p:cNvSpPr>
          <p:nvPr/>
        </p:nvSpPr>
        <p:spPr>
          <a:xfrm>
            <a:off x="437264" y="162187"/>
            <a:ext cx="4815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Extra: </a:t>
            </a:r>
            <a:r>
              <a:rPr sz="4000" b="0" spc="-3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Convex</a:t>
            </a:r>
            <a:r>
              <a:rPr sz="4000" b="0" spc="-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function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576B07-85E2-4CBF-9308-906928A95609}"/>
              </a:ext>
            </a:extLst>
          </p:cNvPr>
          <p:cNvSpPr/>
          <p:nvPr/>
        </p:nvSpPr>
        <p:spPr>
          <a:xfrm>
            <a:off x="826826" y="4889783"/>
            <a:ext cx="4815840" cy="1325880"/>
          </a:xfrm>
          <a:custGeom>
            <a:avLst/>
            <a:gdLst/>
            <a:ahLst/>
            <a:cxnLst/>
            <a:rect l="l" t="t" r="r" b="b"/>
            <a:pathLst>
              <a:path w="4815840" h="1325879">
                <a:moveTo>
                  <a:pt x="0" y="220931"/>
                </a:moveTo>
                <a:lnTo>
                  <a:pt x="4488" y="176406"/>
                </a:lnTo>
                <a:lnTo>
                  <a:pt x="17361" y="134934"/>
                </a:lnTo>
                <a:lnTo>
                  <a:pt x="37731" y="97406"/>
                </a:lnTo>
                <a:lnTo>
                  <a:pt x="64709" y="64709"/>
                </a:lnTo>
                <a:lnTo>
                  <a:pt x="97406" y="37731"/>
                </a:lnTo>
                <a:lnTo>
                  <a:pt x="134934" y="17361"/>
                </a:lnTo>
                <a:lnTo>
                  <a:pt x="176406" y="4488"/>
                </a:lnTo>
                <a:lnTo>
                  <a:pt x="220931" y="0"/>
                </a:lnTo>
                <a:lnTo>
                  <a:pt x="4594909" y="0"/>
                </a:lnTo>
                <a:lnTo>
                  <a:pt x="4639434" y="4488"/>
                </a:lnTo>
                <a:lnTo>
                  <a:pt x="4680905" y="17361"/>
                </a:lnTo>
                <a:lnTo>
                  <a:pt x="4718433" y="37731"/>
                </a:lnTo>
                <a:lnTo>
                  <a:pt x="4751130" y="64709"/>
                </a:lnTo>
                <a:lnTo>
                  <a:pt x="4778108" y="97406"/>
                </a:lnTo>
                <a:lnTo>
                  <a:pt x="4798478" y="134934"/>
                </a:lnTo>
                <a:lnTo>
                  <a:pt x="4811351" y="176406"/>
                </a:lnTo>
                <a:lnTo>
                  <a:pt x="4815840" y="220931"/>
                </a:lnTo>
                <a:lnTo>
                  <a:pt x="4815840" y="1104631"/>
                </a:lnTo>
                <a:lnTo>
                  <a:pt x="4811351" y="1149156"/>
                </a:lnTo>
                <a:lnTo>
                  <a:pt x="4798478" y="1190627"/>
                </a:lnTo>
                <a:lnTo>
                  <a:pt x="4778108" y="1228156"/>
                </a:lnTo>
                <a:lnTo>
                  <a:pt x="4751130" y="1260853"/>
                </a:lnTo>
                <a:lnTo>
                  <a:pt x="4718433" y="1287831"/>
                </a:lnTo>
                <a:lnTo>
                  <a:pt x="4680905" y="1308201"/>
                </a:lnTo>
                <a:lnTo>
                  <a:pt x="4639434" y="1321074"/>
                </a:lnTo>
                <a:lnTo>
                  <a:pt x="4594909" y="1325563"/>
                </a:lnTo>
                <a:lnTo>
                  <a:pt x="220931" y="1325563"/>
                </a:lnTo>
                <a:lnTo>
                  <a:pt x="176406" y="1321074"/>
                </a:lnTo>
                <a:lnTo>
                  <a:pt x="134934" y="1308201"/>
                </a:lnTo>
                <a:lnTo>
                  <a:pt x="97406" y="1287831"/>
                </a:lnTo>
                <a:lnTo>
                  <a:pt x="64709" y="1260853"/>
                </a:lnTo>
                <a:lnTo>
                  <a:pt x="37731" y="1228156"/>
                </a:lnTo>
                <a:lnTo>
                  <a:pt x="17361" y="1190627"/>
                </a:lnTo>
                <a:lnTo>
                  <a:pt x="4488" y="1149156"/>
                </a:lnTo>
                <a:lnTo>
                  <a:pt x="0" y="1104631"/>
                </a:lnTo>
                <a:lnTo>
                  <a:pt x="0" y="22093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2" name="组合 11"/>
          <p:cNvGrpSpPr/>
          <p:nvPr/>
        </p:nvGrpSpPr>
        <p:grpSpPr>
          <a:xfrm>
            <a:off x="437264" y="921903"/>
            <a:ext cx="8676780" cy="5293760"/>
            <a:chOff x="437264" y="921903"/>
            <a:chExt cx="8676780" cy="529376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CF950E05-8057-40C6-ACD8-6914D70DEC76}"/>
                </a:ext>
              </a:extLst>
            </p:cNvPr>
            <p:cNvSpPr/>
            <p:nvPr/>
          </p:nvSpPr>
          <p:spPr>
            <a:xfrm>
              <a:off x="826826" y="4889783"/>
              <a:ext cx="4815840" cy="1325880"/>
            </a:xfrm>
            <a:custGeom>
              <a:avLst/>
              <a:gdLst/>
              <a:ahLst/>
              <a:cxnLst/>
              <a:rect l="l" t="t" r="r" b="b"/>
              <a:pathLst>
                <a:path w="4815840" h="1325879">
                  <a:moveTo>
                    <a:pt x="4594908" y="0"/>
                  </a:moveTo>
                  <a:lnTo>
                    <a:pt x="220931" y="0"/>
                  </a:lnTo>
                  <a:lnTo>
                    <a:pt x="176406" y="4488"/>
                  </a:lnTo>
                  <a:lnTo>
                    <a:pt x="134934" y="17362"/>
                  </a:lnTo>
                  <a:lnTo>
                    <a:pt x="97406" y="37731"/>
                  </a:lnTo>
                  <a:lnTo>
                    <a:pt x="64709" y="64709"/>
                  </a:lnTo>
                  <a:lnTo>
                    <a:pt x="37731" y="97407"/>
                  </a:lnTo>
                  <a:lnTo>
                    <a:pt x="17361" y="134935"/>
                  </a:lnTo>
                  <a:lnTo>
                    <a:pt x="4488" y="176406"/>
                  </a:lnTo>
                  <a:lnTo>
                    <a:pt x="0" y="220931"/>
                  </a:lnTo>
                  <a:lnTo>
                    <a:pt x="0" y="1104632"/>
                  </a:lnTo>
                  <a:lnTo>
                    <a:pt x="4488" y="1149157"/>
                  </a:lnTo>
                  <a:lnTo>
                    <a:pt x="17361" y="1190628"/>
                  </a:lnTo>
                  <a:lnTo>
                    <a:pt x="37731" y="1228156"/>
                  </a:lnTo>
                  <a:lnTo>
                    <a:pt x="64709" y="1260854"/>
                  </a:lnTo>
                  <a:lnTo>
                    <a:pt x="97406" y="1287831"/>
                  </a:lnTo>
                  <a:lnTo>
                    <a:pt x="134934" y="1308201"/>
                  </a:lnTo>
                  <a:lnTo>
                    <a:pt x="176406" y="1321075"/>
                  </a:lnTo>
                  <a:lnTo>
                    <a:pt x="220931" y="1325563"/>
                  </a:lnTo>
                  <a:lnTo>
                    <a:pt x="4594908" y="1325563"/>
                  </a:lnTo>
                  <a:lnTo>
                    <a:pt x="4639433" y="1321075"/>
                  </a:lnTo>
                  <a:lnTo>
                    <a:pt x="4680905" y="1308201"/>
                  </a:lnTo>
                  <a:lnTo>
                    <a:pt x="4718433" y="1287831"/>
                  </a:lnTo>
                  <a:lnTo>
                    <a:pt x="4751130" y="1260854"/>
                  </a:lnTo>
                  <a:lnTo>
                    <a:pt x="4778108" y="1228156"/>
                  </a:lnTo>
                  <a:lnTo>
                    <a:pt x="4798478" y="1190628"/>
                  </a:lnTo>
                  <a:lnTo>
                    <a:pt x="4811351" y="1149157"/>
                  </a:lnTo>
                  <a:lnTo>
                    <a:pt x="4815840" y="1104632"/>
                  </a:lnTo>
                  <a:lnTo>
                    <a:pt x="4815840" y="220931"/>
                  </a:lnTo>
                  <a:lnTo>
                    <a:pt x="4811351" y="176406"/>
                  </a:lnTo>
                  <a:lnTo>
                    <a:pt x="4798478" y="134935"/>
                  </a:lnTo>
                  <a:lnTo>
                    <a:pt x="4778108" y="97407"/>
                  </a:lnTo>
                  <a:lnTo>
                    <a:pt x="4751130" y="64709"/>
                  </a:lnTo>
                  <a:lnTo>
                    <a:pt x="4718433" y="37731"/>
                  </a:lnTo>
                  <a:lnTo>
                    <a:pt x="4680905" y="17362"/>
                  </a:lnTo>
                  <a:lnTo>
                    <a:pt x="4639433" y="4488"/>
                  </a:lnTo>
                  <a:lnTo>
                    <a:pt x="45949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DA2B370-9DC4-4AC8-96E7-52DA699F0655}"/>
                </a:ext>
              </a:extLst>
            </p:cNvPr>
            <p:cNvSpPr txBox="1"/>
            <p:nvPr/>
          </p:nvSpPr>
          <p:spPr>
            <a:xfrm>
              <a:off x="437264" y="921903"/>
              <a:ext cx="8676780" cy="50141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84150" marR="5080" indent="-171450">
                <a:lnSpc>
                  <a:spcPts val="3360"/>
                </a:lnSpc>
                <a:spcBef>
                  <a:spcPts val="36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4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a </a:t>
              </a:r>
              <a:r>
                <a:rPr sz="2400" spc="-20" dirty="0">
                  <a:latin typeface="Calibri" panose="020F0502020204030204"/>
                  <a:cs typeface="Calibri" panose="020F0502020204030204"/>
                </a:rPr>
                <a:t>convex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 </a:t>
              </a:r>
              <a:r>
                <a:rPr sz="2400" spc="-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(1D case)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has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a </a:t>
              </a:r>
              <a:r>
                <a:rPr sz="240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single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point </a:t>
              </a:r>
              <a:r>
                <a:rPr sz="2400" spc="-1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at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which the  </a:t>
              </a:r>
              <a:r>
                <a:rPr sz="2400" spc="-1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derivative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goes </a:t>
              </a:r>
              <a:r>
                <a:rPr sz="2400" spc="-1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to </a:t>
              </a:r>
              <a:r>
                <a:rPr sz="2400" spc="-2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zero</a:t>
              </a:r>
              <a:r>
                <a:rPr sz="2400" spc="-25" dirty="0">
                  <a:latin typeface="Calibri" panose="020F0502020204030204"/>
                  <a:cs typeface="Calibri" panose="020F0502020204030204"/>
                </a:rPr>
                <a:t>,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and this point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is a</a:t>
              </a:r>
              <a:r>
                <a:rPr sz="2400" spc="4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minimum.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 marL="184150" marR="402590" indent="-171450">
                <a:lnSpc>
                  <a:spcPts val="3360"/>
                </a:lnSpc>
                <a:spcBef>
                  <a:spcPts val="87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4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a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 </a:t>
              </a:r>
              <a:r>
                <a:rPr sz="240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f </a:t>
              </a:r>
              <a:r>
                <a:rPr sz="2400" spc="-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(1D case)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is </a:t>
              </a:r>
              <a:r>
                <a:rPr sz="2400" spc="-20" dirty="0">
                  <a:latin typeface="Calibri" panose="020F0502020204030204"/>
                  <a:cs typeface="Calibri" panose="020F0502020204030204"/>
                </a:rPr>
                <a:t>convex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on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the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range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[a,b]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if a  </a:t>
              </a:r>
              <a:r>
                <a:rPr sz="2400" spc="-20" dirty="0">
                  <a:latin typeface="Calibri" panose="020F0502020204030204"/>
                  <a:cs typeface="Calibri" panose="020F0502020204030204"/>
                </a:rPr>
                <a:t>function’s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second </a:t>
              </a:r>
              <a:r>
                <a:rPr sz="2400" spc="-1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derivative </a:t>
              </a:r>
              <a:r>
                <a:rPr sz="240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is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positive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every-where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in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that</a:t>
              </a:r>
              <a:r>
                <a:rPr sz="2400" spc="9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range.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>
                <a:lnSpc>
                  <a:spcPts val="3360"/>
                </a:lnSpc>
                <a:spcBef>
                  <a:spcPts val="10"/>
                </a:spcBef>
                <a:buFont typeface="Arial" panose="020B0604020202020204"/>
                <a:buChar char="•"/>
              </a:pP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 marL="184150" marR="911225" indent="-171450">
                <a:lnSpc>
                  <a:spcPts val="3360"/>
                </a:lnSpc>
                <a:spcBef>
                  <a:spcPts val="5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4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if a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multivariate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function's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Hessians </a:t>
              </a:r>
              <a:r>
                <a:rPr sz="240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is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pd (positive  definite!)</a:t>
              </a:r>
              <a:r>
                <a:rPr sz="2400" spc="-5" dirty="0">
                  <a:solidFill>
                    <a:srgbClr val="0000FF"/>
                  </a:solidFill>
                  <a:latin typeface="Calibri" panose="020F0502020204030204"/>
                  <a:cs typeface="Calibri" panose="020F0502020204030204"/>
                </a:rPr>
                <a:t>,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this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(multivariate)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is</a:t>
              </a:r>
              <a:r>
                <a:rPr sz="2400" spc="2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Convex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 marL="527050" marR="314325" lvl="1" indent="-171450">
                <a:lnSpc>
                  <a:spcPts val="1990"/>
                </a:lnSpc>
                <a:spcBef>
                  <a:spcPts val="360"/>
                </a:spcBef>
                <a:buFont typeface="Arial" panose="020B0604020202020204"/>
                <a:buChar char="•"/>
                <a:tabLst>
                  <a:tab pos="527050" algn="l"/>
                </a:tabLst>
              </a:pPr>
              <a:r>
                <a:rPr sz="20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we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can think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“Positive definite”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matrices 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as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analogy </a:t>
              </a:r>
              <a:r>
                <a:rPr sz="2000" spc="-15" dirty="0">
                  <a:latin typeface="Calibri" panose="020F0502020204030204"/>
                  <a:cs typeface="Calibri" panose="020F0502020204030204"/>
                </a:rPr>
                <a:t>to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positive 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numbers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in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matrix</a:t>
              </a:r>
              <a:r>
                <a:rPr sz="2000" spc="1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case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3200" dirty="0">
                <a:latin typeface="Calibri" panose="020F0502020204030204"/>
                <a:cs typeface="Calibri" panose="020F0502020204030204"/>
              </a:endParaRPr>
            </a:p>
            <a:p>
              <a:pPr marL="1089660" marR="2891155" indent="-295275">
                <a:lnSpc>
                  <a:spcPct val="100000"/>
                </a:lnSpc>
              </a:pPr>
              <a:r>
                <a:rPr sz="2400" spc="-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Our loss function J() </a:t>
              </a:r>
              <a:r>
                <a:rPr sz="2400" spc="-7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’s </a:t>
              </a:r>
              <a:r>
                <a:rPr sz="2400" spc="-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Hessian is  </a:t>
              </a:r>
            </a:p>
            <a:p>
              <a:pPr marL="1089660" marR="2891155" indent="-295275">
                <a:lnSpc>
                  <a:spcPct val="100000"/>
                </a:lnSpc>
              </a:pPr>
              <a:r>
                <a:rPr sz="2400" spc="-1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Positive </a:t>
              </a:r>
              <a:r>
                <a:rPr sz="2400" spc="-10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Semi-definite </a:t>
              </a:r>
              <a:r>
                <a:rPr sz="2400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-</a:t>
              </a:r>
              <a:r>
                <a:rPr sz="2400" spc="10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PSD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56C3F11-B4B5-4C3B-885C-0305B527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1D224-101D-4EFD-BA8D-89D625B6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18D-9DF4-4BC4-9F37-120E080A6197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DDAA9-14E9-45DB-ADBB-10D3D993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71A61-4581-4721-8BA2-89869753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CD71059-F63C-4C44-90E0-852E4D98A227}"/>
              </a:ext>
            </a:extLst>
          </p:cNvPr>
          <p:cNvSpPr txBox="1"/>
          <p:nvPr/>
        </p:nvSpPr>
        <p:spPr>
          <a:xfrm>
            <a:off x="472352" y="949741"/>
            <a:ext cx="7795259" cy="200426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sz="2800" spc="-25" dirty="0">
                <a:cs typeface="Calibri" panose="020F0502020204030204"/>
              </a:rPr>
              <a:t>Intuitively, </a:t>
            </a:r>
            <a:r>
              <a:rPr sz="2800" dirty="0">
                <a:cs typeface="Calibri" panose="020F0502020204030204"/>
              </a:rPr>
              <a:t>a </a:t>
            </a:r>
            <a:r>
              <a:rPr sz="2800" spc="-30" dirty="0">
                <a:cs typeface="Calibri" panose="020F0502020204030204"/>
              </a:rPr>
              <a:t>convex </a:t>
            </a:r>
            <a:r>
              <a:rPr sz="2800" spc="-5" dirty="0">
                <a:cs typeface="Calibri" panose="020F0502020204030204"/>
              </a:rPr>
              <a:t>function with PD hessian </a:t>
            </a:r>
            <a:r>
              <a:rPr sz="2800" dirty="0">
                <a:cs typeface="Calibri" panose="020F0502020204030204"/>
              </a:rPr>
              <a:t>is  </a:t>
            </a:r>
            <a:r>
              <a:rPr sz="2800" spc="-10" dirty="0">
                <a:cs typeface="Calibri" panose="020F0502020204030204"/>
              </a:rPr>
              <a:t>minimized </a:t>
            </a:r>
            <a:r>
              <a:rPr lang="en-US" sz="2800" spc="-10" dirty="0">
                <a:cs typeface="Calibri" panose="020F0502020204030204"/>
              </a:rPr>
              <a:t>at</a:t>
            </a:r>
            <a:r>
              <a:rPr sz="2800" dirty="0">
                <a:cs typeface="Calibri" panose="020F0502020204030204"/>
              </a:rPr>
              <a:t> </a:t>
            </a:r>
            <a:r>
              <a:rPr sz="2800" spc="-10" dirty="0">
                <a:cs typeface="Calibri" panose="020F0502020204030204"/>
              </a:rPr>
              <a:t>point</a:t>
            </a:r>
            <a:r>
              <a:rPr sz="2800" spc="15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whose</a:t>
            </a:r>
            <a:endParaRPr lang="en-US" altLang="zh-CN" sz="2800" dirty="0">
              <a:cs typeface="Calibri" panose="020F0502020204030204"/>
            </a:endParaRP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US" sz="2400" spc="-15" dirty="0">
                <a:cs typeface="Calibri" panose="020F0502020204030204"/>
              </a:rPr>
              <a:t>derivative </a:t>
            </a:r>
            <a:r>
              <a:rPr lang="en-US" sz="2400" spc="-5" dirty="0">
                <a:cs typeface="Calibri" panose="020F0502020204030204"/>
              </a:rPr>
              <a:t>(slope) </a:t>
            </a:r>
            <a:r>
              <a:rPr lang="en-US" sz="2400" dirty="0">
                <a:cs typeface="Calibri" panose="020F0502020204030204"/>
              </a:rPr>
              <a:t>is</a:t>
            </a:r>
            <a:r>
              <a:rPr lang="en-US" sz="2400" spc="5" dirty="0">
                <a:cs typeface="Calibri" panose="020F0502020204030204"/>
              </a:rPr>
              <a:t> </a:t>
            </a:r>
            <a:r>
              <a:rPr lang="en-US" sz="2400" spc="-35" dirty="0">
                <a:cs typeface="Calibri" panose="020F0502020204030204"/>
              </a:rPr>
              <a:t>zero</a:t>
            </a:r>
            <a:endParaRPr lang="en-US" altLang="zh-CN" sz="2400" spc="-35" dirty="0">
              <a:cs typeface="Calibri" panose="020F0502020204030204"/>
            </a:endParaRP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US" altLang="zh-CN" sz="2400" spc="-15" dirty="0">
                <a:cs typeface="Calibri" panose="020F0502020204030204"/>
              </a:rPr>
              <a:t>gradient </a:t>
            </a:r>
            <a:r>
              <a:rPr lang="en-US" altLang="zh-CN" sz="2400" dirty="0">
                <a:cs typeface="Calibri" panose="020F0502020204030204"/>
              </a:rPr>
              <a:t>is </a:t>
            </a:r>
            <a:r>
              <a:rPr lang="en-US" altLang="zh-CN" sz="2400" spc="-35" dirty="0">
                <a:cs typeface="Calibri" panose="020F0502020204030204"/>
              </a:rPr>
              <a:t>zero </a:t>
            </a:r>
            <a:r>
              <a:rPr lang="en-US" altLang="zh-CN" sz="2400" spc="-15" dirty="0">
                <a:cs typeface="Calibri" panose="020F0502020204030204"/>
              </a:rPr>
              <a:t>vector </a:t>
            </a:r>
            <a:r>
              <a:rPr lang="en-US" altLang="zh-CN" sz="2400" spc="-10" dirty="0">
                <a:cs typeface="Calibri" panose="020F0502020204030204"/>
              </a:rPr>
              <a:t>(multivariate</a:t>
            </a:r>
            <a:r>
              <a:rPr lang="en-US" altLang="zh-CN" sz="2400" spc="30" dirty="0">
                <a:cs typeface="Calibri" panose="020F0502020204030204"/>
              </a:rPr>
              <a:t> </a:t>
            </a:r>
            <a:r>
              <a:rPr lang="en-US" altLang="zh-CN" sz="2400" spc="-10" dirty="0">
                <a:cs typeface="Calibri" panose="020F0502020204030204"/>
              </a:rPr>
              <a:t>case)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950F22C-609B-4FD6-B842-59580BCB6789}"/>
              </a:ext>
            </a:extLst>
          </p:cNvPr>
          <p:cNvSpPr txBox="1"/>
          <p:nvPr/>
        </p:nvSpPr>
        <p:spPr>
          <a:xfrm>
            <a:off x="1223799" y="3464206"/>
            <a:ext cx="21456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cs typeface="Calibri Light" panose="020F0302020204030204"/>
              </a:rPr>
              <a:t>Gram</a:t>
            </a:r>
            <a:r>
              <a:rPr sz="3300" b="0" spc="-65" dirty="0">
                <a:cs typeface="Calibri Light" panose="020F0302020204030204"/>
              </a:rPr>
              <a:t> </a:t>
            </a:r>
            <a:r>
              <a:rPr sz="3300" b="0" spc="-10" dirty="0">
                <a:cs typeface="Calibri Light" panose="020F0302020204030204"/>
              </a:rPr>
              <a:t>Matrix</a:t>
            </a:r>
            <a:endParaRPr sz="3300" dirty="0">
              <a:cs typeface="Calibri Light" panose="020F030202020403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D4AEB0-549F-495C-9A2D-97524376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86" y="3445248"/>
            <a:ext cx="1656428" cy="547277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26F2C149-5E41-4BD9-A6BA-1D3569F2C0D5}"/>
              </a:ext>
            </a:extLst>
          </p:cNvPr>
          <p:cNvSpPr txBox="1"/>
          <p:nvPr/>
        </p:nvSpPr>
        <p:spPr>
          <a:xfrm>
            <a:off x="1223798" y="4144462"/>
            <a:ext cx="729155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cs typeface="Calibri Light" panose="020F0302020204030204"/>
              </a:rPr>
              <a:t>when </a:t>
            </a:r>
            <a:r>
              <a:rPr sz="3300" b="0" dirty="0">
                <a:cs typeface="Calibri Light" panose="020F0302020204030204"/>
              </a:rPr>
              <a:t>X </a:t>
            </a:r>
            <a:r>
              <a:rPr sz="3300" b="0" spc="-5" dirty="0">
                <a:cs typeface="Calibri Light" panose="020F0302020204030204"/>
              </a:rPr>
              <a:t>is full </a:t>
            </a:r>
            <a:r>
              <a:rPr sz="3300" b="0" spc="-20" dirty="0">
                <a:cs typeface="Calibri Light" panose="020F0302020204030204"/>
              </a:rPr>
              <a:t>rank, </a:t>
            </a:r>
            <a:r>
              <a:rPr sz="3300" b="0" dirty="0">
                <a:cs typeface="Calibri Light" panose="020F0302020204030204"/>
              </a:rPr>
              <a:t>H </a:t>
            </a:r>
            <a:r>
              <a:rPr sz="3300" b="0" spc="-5" dirty="0">
                <a:cs typeface="Calibri Light" panose="020F0302020204030204"/>
              </a:rPr>
              <a:t>is </a:t>
            </a:r>
            <a:r>
              <a:rPr sz="3300" b="0" spc="-10" dirty="0">
                <a:solidFill>
                  <a:schemeClr val="accent1"/>
                </a:solidFill>
                <a:cs typeface="Calibri Light" panose="020F0302020204030204"/>
              </a:rPr>
              <a:t>positive</a:t>
            </a:r>
            <a:r>
              <a:rPr sz="3300" b="0" spc="50" dirty="0">
                <a:solidFill>
                  <a:schemeClr val="accent1"/>
                </a:solidFill>
                <a:cs typeface="Calibri Light" panose="020F0302020204030204"/>
              </a:rPr>
              <a:t> </a:t>
            </a:r>
            <a:r>
              <a:rPr sz="3300" b="0" spc="-15" dirty="0">
                <a:solidFill>
                  <a:schemeClr val="accent1"/>
                </a:solidFill>
                <a:cs typeface="Calibri Light" panose="020F0302020204030204"/>
              </a:rPr>
              <a:t>definite!</a:t>
            </a:r>
            <a:endParaRPr sz="3300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8C4F70-BD6C-4EE2-A1C1-2CF01AD1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C0A9D-B8D3-47A3-AACC-32389FA1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63BE-BAFC-4995-9E12-66B79564DA96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7E56A-B0CB-4C72-87DE-AD5BDBF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62145-2FB0-44A9-8D02-0816478C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254D4C4-959D-4F25-80CC-4D2F555E5FA3}"/>
              </a:ext>
            </a:extLst>
          </p:cNvPr>
          <p:cNvSpPr txBox="1"/>
          <p:nvPr/>
        </p:nvSpPr>
        <p:spPr>
          <a:xfrm>
            <a:off x="666276" y="896768"/>
            <a:ext cx="3204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cs typeface="Calibri Light" panose="020F0302020204030204"/>
              </a:rPr>
              <a:t>Extra: </a:t>
            </a:r>
            <a:r>
              <a:rPr sz="3300" b="0" spc="-20" dirty="0">
                <a:cs typeface="Calibri Light" panose="020F0302020204030204"/>
              </a:rPr>
              <a:t>Gram</a:t>
            </a:r>
            <a:r>
              <a:rPr sz="3300" b="0" spc="-35" dirty="0">
                <a:cs typeface="Calibri Light" panose="020F0302020204030204"/>
              </a:rPr>
              <a:t> </a:t>
            </a:r>
            <a:r>
              <a:rPr sz="3300" b="0" spc="-10" dirty="0">
                <a:cs typeface="Calibri Light" panose="020F0302020204030204"/>
              </a:rPr>
              <a:t>Matrix</a:t>
            </a:r>
            <a:endParaRPr sz="3300" dirty="0"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3F4FD70-765C-4083-948D-AF5E39406466}"/>
              </a:ext>
            </a:extLst>
          </p:cNvPr>
          <p:cNvSpPr txBox="1"/>
          <p:nvPr/>
        </p:nvSpPr>
        <p:spPr>
          <a:xfrm>
            <a:off x="666276" y="1353968"/>
            <a:ext cx="768028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b="0" spc="-5" dirty="0">
                <a:cs typeface="Calibri Light" panose="020F0302020204030204"/>
              </a:rPr>
              <a:t>	</a:t>
            </a:r>
            <a:r>
              <a:rPr sz="3300" b="0" spc="-5" dirty="0">
                <a:cs typeface="Calibri Light" panose="020F0302020204030204"/>
              </a:rPr>
              <a:t>is </a:t>
            </a:r>
            <a:r>
              <a:rPr sz="3300" b="0" spc="-30" dirty="0">
                <a:cs typeface="Calibri Light" panose="020F0302020204030204"/>
              </a:rPr>
              <a:t>always </a:t>
            </a:r>
            <a:r>
              <a:rPr sz="3300" b="0" spc="-10" dirty="0">
                <a:solidFill>
                  <a:schemeClr val="accent1"/>
                </a:solidFill>
                <a:cs typeface="Calibri Light" panose="020F0302020204030204"/>
              </a:rPr>
              <a:t>positive semi-definite!</a:t>
            </a:r>
            <a:endParaRPr sz="3300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92FE89A-FD30-4AE8-BF75-04EF13A12F1C}"/>
              </a:ext>
            </a:extLst>
          </p:cNvPr>
          <p:cNvSpPr txBox="1"/>
          <p:nvPr/>
        </p:nvSpPr>
        <p:spPr>
          <a:xfrm>
            <a:off x="5181519" y="3408591"/>
            <a:ext cx="16700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Cambria" panose="02040503050406030204"/>
                <a:cs typeface="Cambria" panose="02040503050406030204"/>
              </a:rPr>
              <a:t>2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0821043-7439-4716-AAF0-520897F414AA}"/>
              </a:ext>
            </a:extLst>
          </p:cNvPr>
          <p:cNvSpPr txBox="1"/>
          <p:nvPr/>
        </p:nvSpPr>
        <p:spPr>
          <a:xfrm>
            <a:off x="2656520" y="3059999"/>
            <a:ext cx="3303904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450" i="1" spc="-30" dirty="0">
                <a:latin typeface="Cambria" panose="02040503050406030204"/>
                <a:cs typeface="Cambria" panose="02040503050406030204"/>
              </a:rPr>
              <a:t>a</a:t>
            </a:r>
            <a:r>
              <a:rPr sz="3000" i="1" spc="-44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000" i="1" spc="82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i="1" spc="180" dirty="0">
                <a:latin typeface="Cambria" panose="02040503050406030204"/>
                <a:cs typeface="Cambria" panose="02040503050406030204"/>
              </a:rPr>
              <a:t>X</a:t>
            </a:r>
            <a:r>
              <a:rPr sz="3000" i="1" spc="270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000" i="1" spc="89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i="1" spc="5" dirty="0">
                <a:latin typeface="Cambria" panose="02040503050406030204"/>
                <a:cs typeface="Cambria" panose="02040503050406030204"/>
              </a:rPr>
              <a:t>Xa</a:t>
            </a:r>
            <a:r>
              <a:rPr sz="3450" i="1" spc="-155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spc="-100" dirty="0">
                <a:latin typeface="Symbol" panose="05050102010706020507"/>
                <a:cs typeface="Symbol" panose="05050102010706020507"/>
              </a:rPr>
              <a:t></a:t>
            </a:r>
            <a:r>
              <a:rPr sz="3450" spc="-100" dirty="0">
                <a:latin typeface="Cambria" panose="02040503050406030204"/>
                <a:cs typeface="Cambria" panose="02040503050406030204"/>
              </a:rPr>
              <a:t>|</a:t>
            </a:r>
            <a:r>
              <a:rPr sz="3450" spc="-285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i="1" spc="-15" dirty="0">
                <a:latin typeface="Cambria" panose="02040503050406030204"/>
                <a:cs typeface="Cambria" panose="02040503050406030204"/>
              </a:rPr>
              <a:t>Xa</a:t>
            </a:r>
            <a:r>
              <a:rPr sz="3450" spc="-15" dirty="0">
                <a:latin typeface="Cambria" panose="02040503050406030204"/>
                <a:cs typeface="Cambria" panose="02040503050406030204"/>
              </a:rPr>
              <a:t>|</a:t>
            </a:r>
            <a:r>
              <a:rPr sz="3000" spc="-22" baseline="43000" dirty="0">
                <a:latin typeface="Cambria" panose="02040503050406030204"/>
                <a:cs typeface="Cambria" panose="02040503050406030204"/>
              </a:rPr>
              <a:t>2</a:t>
            </a:r>
            <a:r>
              <a:rPr sz="3000" spc="-247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spc="15" dirty="0">
                <a:latin typeface="Symbol" panose="05050102010706020507"/>
                <a:cs typeface="Symbol" panose="05050102010706020507"/>
              </a:rPr>
              <a:t></a:t>
            </a:r>
            <a:r>
              <a:rPr sz="34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15" dirty="0">
                <a:latin typeface="Cambria" panose="02040503050406030204"/>
                <a:cs typeface="Cambria" panose="02040503050406030204"/>
              </a:rPr>
              <a:t>0</a:t>
            </a:r>
            <a:endParaRPr sz="34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C23E60A-E201-4F47-BB3D-08BC100F1FF8}"/>
              </a:ext>
            </a:extLst>
          </p:cNvPr>
          <p:cNvSpPr txBox="1"/>
          <p:nvPr/>
        </p:nvSpPr>
        <p:spPr>
          <a:xfrm>
            <a:off x="2313080" y="2387182"/>
            <a:ext cx="3990782" cy="45012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0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0805">
              <a:lnSpc>
                <a:spcPct val="100000"/>
              </a:lnSpc>
              <a:spcBef>
                <a:spcPts val="150"/>
              </a:spcBef>
              <a:tabLst>
                <a:tab pos="449453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Because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any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</a:t>
            </a:r>
            <a:r>
              <a:rPr lang="en-US" altLang="zh-CN" sz="2800" spc="-15" dirty="0">
                <a:latin typeface="Calibri" panose="020F0502020204030204"/>
                <a:cs typeface="Calibri" panose="020F0502020204030204"/>
              </a:rPr>
              <a:t>    </a:t>
            </a:r>
            <a:r>
              <a:rPr lang="en-US" sz="2800" i="1" dirty="0">
                <a:latin typeface="Calibri" panose="020F0502020204030204"/>
                <a:cs typeface="Calibri" panose="020F0502020204030204"/>
              </a:rPr>
              <a:t>a</a:t>
            </a:r>
            <a:endParaRPr sz="2800" i="1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590057D-16A7-4DB2-9A6C-4F38AF4FEF73}"/>
              </a:ext>
            </a:extLst>
          </p:cNvPr>
          <p:cNvSpPr/>
          <p:nvPr/>
        </p:nvSpPr>
        <p:spPr>
          <a:xfrm>
            <a:off x="3403242" y="3819320"/>
            <a:ext cx="1467556" cy="945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8228203-C845-4394-97BA-798BB9992FF8}"/>
              </a:ext>
            </a:extLst>
          </p:cNvPr>
          <p:cNvSpPr txBox="1"/>
          <p:nvPr/>
        </p:nvSpPr>
        <p:spPr>
          <a:xfrm>
            <a:off x="1368245" y="4808174"/>
            <a:ext cx="5880453" cy="109324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ts val="4310"/>
              </a:lnSpc>
              <a:spcBef>
                <a:spcPts val="15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Besides, when </a:t>
            </a:r>
            <a:r>
              <a:rPr sz="2800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full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rank,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ts val="431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H is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Positive Definite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(PD) and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invertible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03215E-94F9-40B4-8AC1-4E880557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0" y="773264"/>
            <a:ext cx="1956532" cy="646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30F6E4-9B97-43A3-86AD-11FB82AA5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FEEABF-B5AB-4BB0-995E-90DC7F0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3ED8-3F04-4CB2-B30F-D76AABE1899E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0EA78C-2FA7-4615-A515-BA0FFD1F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CDB85-83F7-4976-9742-DB1284A5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15C1A8-1EFF-4368-A7B6-4DF26483EB86}"/>
              </a:ext>
            </a:extLst>
          </p:cNvPr>
          <p:cNvSpPr txBox="1"/>
          <p:nvPr/>
        </p:nvSpPr>
        <p:spPr>
          <a:xfrm>
            <a:off x="628650" y="1864226"/>
            <a:ext cx="7750809" cy="290784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34950" marR="43180" indent="-171450">
              <a:lnSpc>
                <a:spcPct val="9000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sz="2000" spc="-5" dirty="0">
                <a:latin typeface="Calibri" panose="020F0502020204030204"/>
                <a:cs typeface="Calibri" panose="020F0502020204030204"/>
              </a:rPr>
              <a:t>In most situations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of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practical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interest</a:t>
            </a:r>
            <a:r>
              <a:rPr lang="en-US" sz="2000" spc="-1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lang="en-US" sz="2000" spc="-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the number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lang="en-US" sz="2000" spc="-20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data </a:t>
            </a:r>
            <a:r>
              <a:rPr lang="en-US" sz="2000" spc="-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points </a:t>
            </a:r>
            <a:r>
              <a:rPr lang="en-US" sz="2000" i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lang="en-US" sz="2000" spc="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is  </a:t>
            </a:r>
            <a:r>
              <a:rPr lang="en-US" sz="2000" spc="-10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larger </a:t>
            </a:r>
            <a:r>
              <a:rPr lang="en-US" sz="2000" spc="-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than the dimensionality </a:t>
            </a:r>
            <a:r>
              <a:rPr lang="en-US" sz="2000" i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p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of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the input space and the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matrix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X 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is of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full column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rank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If this condition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holds,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then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it is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easy 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verify 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sz="2000" i="1" spc="-7" baseline="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necessarily</a:t>
            </a:r>
            <a:r>
              <a:rPr lang="en-US" sz="2000" spc="-5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invertible.</a:t>
            </a:r>
            <a:endParaRPr lang="en-US" sz="20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234950" marR="219710" indent="-171450">
              <a:lnSpc>
                <a:spcPct val="90000"/>
              </a:lnSpc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sz="2000" spc="-5" dirty="0">
                <a:latin typeface="Calibri" panose="020F0502020204030204"/>
                <a:cs typeface="Calibri" panose="020F0502020204030204"/>
              </a:rPr>
              <a:t>The assumption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sz="2000" i="1" spc="-7" baseline="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invertible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implies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it is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positive  definite, thus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the critical point (by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solving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gradient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to zero)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lang="en-US" sz="20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have  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found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a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minimum</a:t>
            </a:r>
            <a:r>
              <a:rPr lang="en-US" sz="2000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.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234950" indent="-171450">
              <a:lnSpc>
                <a:spcPct val="100000"/>
              </a:lnSpc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sz="2000" spc="-15" dirty="0">
                <a:latin typeface="Calibri" panose="020F0502020204030204"/>
                <a:cs typeface="Calibri" panose="020F0502020204030204"/>
              </a:rPr>
              <a:t>What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if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has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less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than full column 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rank? </a:t>
            </a:r>
            <a:r>
              <a:rPr lang="en-US" sz="20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regularization</a:t>
            </a:r>
            <a:r>
              <a:rPr lang="en-US" sz="2000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(later).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FED60B8-FE94-4A13-B426-2D6B7C35306B}"/>
              </a:ext>
            </a:extLst>
          </p:cNvPr>
          <p:cNvSpPr txBox="1">
            <a:spLocks noGrp="1"/>
          </p:cNvSpPr>
          <p:nvPr/>
        </p:nvSpPr>
        <p:spPr>
          <a:xfrm>
            <a:off x="336331" y="156634"/>
            <a:ext cx="8576249" cy="102399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Later: </a:t>
            </a: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Comments </a:t>
            </a:r>
            <a:r>
              <a:rPr sz="36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on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the normal</a:t>
            </a:r>
            <a:r>
              <a:rPr sz="3600" b="0" spc="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equation</a:t>
            </a:r>
            <a:endParaRPr sz="3600" dirty="0">
              <a:latin typeface="+mn-lt"/>
              <a:cs typeface="Calibri Light" panose="020F0302020204030204"/>
            </a:endParaRPr>
          </a:p>
          <a:p>
            <a:pPr marR="17780" algn="r">
              <a:lnSpc>
                <a:spcPct val="100000"/>
              </a:lnSpc>
              <a:spcBef>
                <a:spcPts val="425"/>
              </a:spcBef>
            </a:pPr>
            <a:endParaRPr sz="3600" baseline="34000" dirty="0">
              <a:latin typeface="+mn-lt"/>
              <a:cs typeface="Calibri" panose="020F050202020403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08928-DB01-409C-B887-69D17F4111C0}"/>
              </a:ext>
            </a:extLst>
          </p:cNvPr>
          <p:cNvSpPr txBox="1"/>
          <p:nvPr/>
        </p:nvSpPr>
        <p:spPr>
          <a:xfrm>
            <a:off x="1988289" y="1247519"/>
            <a:ext cx="239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When X full rank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742A14-A085-445C-AAE2-F87551D0E3A5}"/>
              </a:ext>
            </a:extLst>
          </p:cNvPr>
          <p:cNvGrpSpPr/>
          <p:nvPr/>
        </p:nvGrpSpPr>
        <p:grpSpPr>
          <a:xfrm>
            <a:off x="4325650" y="959267"/>
            <a:ext cx="2705768" cy="771184"/>
            <a:chOff x="810548" y="5066166"/>
            <a:chExt cx="3237082" cy="90929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9B6B552-4575-4219-B08F-EAC9BD538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874"/>
            <a:stretch/>
          </p:blipFill>
          <p:spPr>
            <a:xfrm>
              <a:off x="810548" y="5258877"/>
              <a:ext cx="3237082" cy="71658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EB0A068-1FCA-458E-BE1E-D2E6916B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7611" y="5066166"/>
              <a:ext cx="381020" cy="29211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11274BC-B7A9-48EB-98E4-2244ED007EC7}"/>
              </a:ext>
            </a:extLst>
          </p:cNvPr>
          <p:cNvSpPr txBox="1"/>
          <p:nvPr/>
        </p:nvSpPr>
        <p:spPr>
          <a:xfrm>
            <a:off x="783503" y="5010316"/>
            <a:ext cx="7190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When X not full rank , e.g.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When p&gt;n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 rank(X)</a:t>
            </a:r>
            <a:r>
              <a:rPr lang="en-US" altLang="zh-CN" sz="2400" baseline="-25000" dirty="0" err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nxp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&lt;p 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 rank(X</a:t>
            </a:r>
            <a:r>
              <a:rPr lang="en-US" altLang="zh-CN" sz="2400" baseline="300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X)</a:t>
            </a:r>
            <a:r>
              <a:rPr lang="en-US" altLang="zh-CN" sz="2400" baseline="-25000" dirty="0" err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pxp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&lt;=min{rank(X)}&lt;p  X</a:t>
            </a:r>
            <a:r>
              <a:rPr lang="en-US" altLang="zh-CN" sz="2400" baseline="300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X is not invertible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CD8246-891B-43DC-9123-B84C1554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7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D40633-BF5B-4E90-AE26-B76ABDEB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780A-9A9D-44B9-9A28-D5C1147AC9AD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6F40B-BD79-4C58-9D25-5800FADD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5A8AE-1F1C-4388-9FAB-99DDF53B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FC641-383F-4AE5-8D32-7A4F1375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44" y="1265274"/>
            <a:ext cx="7240599" cy="46807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103283-01A4-4EE1-B89B-0A89BC79CC53}"/>
              </a:ext>
            </a:extLst>
          </p:cNvPr>
          <p:cNvSpPr txBox="1"/>
          <p:nvPr/>
        </p:nvSpPr>
        <p:spPr>
          <a:xfrm>
            <a:off x="225225" y="243204"/>
            <a:ext cx="888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D43771-8272-4F42-947A-926286A4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25D0FF-F587-4E36-9678-97DA3BCD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A2CD-9442-44B1-8517-8468886ECCD7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94B0C9-7CD3-442C-B7FA-B9DDA606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EE588-FB87-4D2C-BC68-FCB08AFA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49996BB-394B-4968-999B-080D8336731B}"/>
              </a:ext>
            </a:extLst>
          </p:cNvPr>
          <p:cNvSpPr txBox="1">
            <a:spLocks noGrp="1"/>
          </p:cNvSpPr>
          <p:nvPr/>
        </p:nvSpPr>
        <p:spPr>
          <a:xfrm>
            <a:off x="571500" y="105540"/>
            <a:ext cx="71240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Computational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Cost 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(Naïve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Way)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DAABA4-7F0A-41E5-8ECE-F799757A7CAD}"/>
              </a:ext>
            </a:extLst>
          </p:cNvPr>
          <p:cNvGrpSpPr/>
          <p:nvPr/>
        </p:nvGrpSpPr>
        <p:grpSpPr>
          <a:xfrm>
            <a:off x="2072848" y="1458997"/>
            <a:ext cx="3321236" cy="1029022"/>
            <a:chOff x="810548" y="5066166"/>
            <a:chExt cx="3237082" cy="90929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56943C-C651-4909-915C-91CCA5272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874"/>
            <a:stretch/>
          </p:blipFill>
          <p:spPr>
            <a:xfrm>
              <a:off x="810548" y="5258877"/>
              <a:ext cx="3237082" cy="71658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BCC636E-B2B2-4C23-853D-A7D86286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7611" y="5066166"/>
              <a:ext cx="381020" cy="292115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E2EB132-7660-4F40-93F8-C15FD4A2E17B}"/>
              </a:ext>
            </a:extLst>
          </p:cNvPr>
          <p:cNvSpPr txBox="1"/>
          <p:nvPr/>
        </p:nvSpPr>
        <p:spPr>
          <a:xfrm>
            <a:off x="2910322" y="2244439"/>
            <a:ext cx="1227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  <a:ea typeface="宋体" panose="02010600030101010101" pitchFamily="2" charset="-122"/>
              </a:rPr>
              <a:t>pxn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i="1" dirty="0" err="1">
                <a:solidFill>
                  <a:srgbClr val="FF0000"/>
                </a:solidFill>
                <a:ea typeface="宋体" panose="02010600030101010101" pitchFamily="2" charset="-122"/>
              </a:rPr>
              <a:t>nxp</a:t>
            </a:r>
            <a:endParaRPr lang="zh-CN" altLang="en-US" sz="24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188A8-F212-4ADF-80EF-CACC1D5A324E}"/>
                  </a:ext>
                </a:extLst>
              </p:cNvPr>
              <p:cNvSpPr txBox="1"/>
              <p:nvPr/>
            </p:nvSpPr>
            <p:spPr>
              <a:xfrm>
                <a:off x="1924493" y="2880529"/>
                <a:ext cx="30351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    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36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188A8-F212-4ADF-80EF-CACC1D5A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93" y="2880529"/>
                <a:ext cx="303519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2FC20F-18DA-4A16-8E94-6B19778C9CA5}"/>
                  </a:ext>
                </a:extLst>
              </p:cNvPr>
              <p:cNvSpPr txBox="1"/>
              <p:nvPr/>
            </p:nvSpPr>
            <p:spPr>
              <a:xfrm>
                <a:off x="1677548" y="3625765"/>
                <a:ext cx="3894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     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36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2FC20F-18DA-4A16-8E94-6B19778C9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48" y="3625765"/>
                <a:ext cx="38947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号 11">
            <a:extLst>
              <a:ext uri="{FF2B5EF4-FFF2-40B4-BE49-F238E27FC236}">
                <a16:creationId xmlns:a16="http://schemas.microsoft.com/office/drawing/2014/main" id="{B49C40E6-736E-4A0A-8926-8B4C493923C7}"/>
              </a:ext>
            </a:extLst>
          </p:cNvPr>
          <p:cNvSpPr/>
          <p:nvPr/>
        </p:nvSpPr>
        <p:spPr>
          <a:xfrm>
            <a:off x="5572268" y="2955851"/>
            <a:ext cx="243741" cy="11589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68BDE0-6F2C-4306-BE1E-AD35092A6039}"/>
                  </a:ext>
                </a:extLst>
              </p:cNvPr>
              <p:cNvSpPr/>
              <p:nvPr/>
            </p:nvSpPr>
            <p:spPr>
              <a:xfrm>
                <a:off x="5910000" y="3242937"/>
                <a:ext cx="24936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68BDE0-6F2C-4306-BE1E-AD35092A6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000" y="3242937"/>
                <a:ext cx="24936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C3CC3B6C-E9ED-4843-891D-A320CF5F2CAC}"/>
              </a:ext>
            </a:extLst>
          </p:cNvPr>
          <p:cNvSpPr txBox="1"/>
          <p:nvPr/>
        </p:nvSpPr>
        <p:spPr>
          <a:xfrm>
            <a:off x="1208958" y="4488404"/>
            <a:ext cx="6726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When n&gt;&gt;p, matrix’s multiplication is slower than inversion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705C2B-56B7-41A3-9693-CDE7CCEEC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39098-233E-4357-B337-5FDD6EA2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1DFC-2AEE-4FCF-B4E8-FFE00DDF6941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33D16C-DED9-4362-96DB-21628719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6E47C-62B7-4BC5-9367-2D79493F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6DE6446-D635-4F9A-8FC8-FC1806BD7F1D}"/>
              </a:ext>
            </a:extLst>
          </p:cNvPr>
          <p:cNvSpPr txBox="1">
            <a:spLocks noGrp="1"/>
          </p:cNvSpPr>
          <p:nvPr/>
        </p:nvSpPr>
        <p:spPr>
          <a:xfrm>
            <a:off x="502253" y="148421"/>
            <a:ext cx="663803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Extra: Naïve Matrix</a:t>
            </a:r>
            <a:r>
              <a:rPr sz="4000" b="0" spc="-4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Multiply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3D1023D-391D-4FBD-9D7D-C81A551307F8}"/>
              </a:ext>
            </a:extLst>
          </p:cNvPr>
          <p:cNvSpPr txBox="1"/>
          <p:nvPr/>
        </p:nvSpPr>
        <p:spPr>
          <a:xfrm>
            <a:off x="951707" y="1072210"/>
            <a:ext cx="7929880" cy="1768475"/>
          </a:xfrm>
          <a:prstGeom prst="rect">
            <a:avLst/>
          </a:prstGeom>
          <a:ln w="9525">
            <a:solidFill>
              <a:srgbClr val="000099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0805">
              <a:lnSpc>
                <a:spcPts val="2150"/>
              </a:lnSpc>
            </a:pPr>
            <a:r>
              <a:rPr sz="20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{implements </a:t>
            </a:r>
            <a:r>
              <a:rPr sz="20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C = C +</a:t>
            </a:r>
            <a:r>
              <a:rPr sz="20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A*B}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90805">
              <a:lnSpc>
                <a:spcPct val="100000"/>
              </a:lnSpc>
              <a:spcBef>
                <a:spcPts val="40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i = 1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</a:p>
          <a:p>
            <a:pPr marL="776605" marR="5841365" indent="-285750">
              <a:lnSpc>
                <a:spcPts val="2710"/>
              </a:lnSpc>
              <a:spcBef>
                <a:spcPts val="12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j = 1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dirty="0">
                <a:latin typeface="Calibri" panose="020F0502020204030204"/>
                <a:cs typeface="Calibri" panose="020F0502020204030204"/>
              </a:rPr>
              <a:t>n 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k = 1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</a:p>
          <a:p>
            <a:pPr marL="1462405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C(i,j) </a:t>
            </a:r>
            <a:r>
              <a:rPr sz="2000" dirty="0">
                <a:latin typeface="Calibri" panose="020F0502020204030204"/>
                <a:cs typeface="Calibri" panose="020F0502020204030204"/>
              </a:rPr>
              <a:t>=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C(i,j) </a:t>
            </a:r>
            <a:r>
              <a:rPr sz="2000" dirty="0">
                <a:latin typeface="Calibri" panose="020F0502020204030204"/>
                <a:cs typeface="Calibri" panose="020F0502020204030204"/>
              </a:rPr>
              <a:t>+ A(i,k) *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B(k,j)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914C99A-460D-414E-B82E-0AD81AD5E345}"/>
              </a:ext>
            </a:extLst>
          </p:cNvPr>
          <p:cNvSpPr txBox="1"/>
          <p:nvPr/>
        </p:nvSpPr>
        <p:spPr>
          <a:xfrm>
            <a:off x="2749074" y="5177993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=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555522D-465B-45EB-82D4-1C3E5C07D363}"/>
              </a:ext>
            </a:extLst>
          </p:cNvPr>
          <p:cNvSpPr txBox="1"/>
          <p:nvPr/>
        </p:nvSpPr>
        <p:spPr>
          <a:xfrm>
            <a:off x="4712812" y="5177993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E635C7B-1999-407C-BF9A-F9348395BE33}"/>
              </a:ext>
            </a:extLst>
          </p:cNvPr>
          <p:cNvSpPr txBox="1"/>
          <p:nvPr/>
        </p:nvSpPr>
        <p:spPr>
          <a:xfrm>
            <a:off x="6260465" y="517799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*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80068E1-3791-4F55-9E09-2BA057EDCBAA}"/>
              </a:ext>
            </a:extLst>
          </p:cNvPr>
          <p:cNvSpPr/>
          <p:nvPr/>
        </p:nvSpPr>
        <p:spPr>
          <a:xfrm>
            <a:off x="1789272" y="5157165"/>
            <a:ext cx="135255" cy="152400"/>
          </a:xfrm>
          <a:custGeom>
            <a:avLst/>
            <a:gdLst/>
            <a:ahLst/>
            <a:cxnLst/>
            <a:rect l="l" t="t" r="r" b="b"/>
            <a:pathLst>
              <a:path w="135255" h="152400">
                <a:moveTo>
                  <a:pt x="134937" y="0"/>
                </a:moveTo>
                <a:lnTo>
                  <a:pt x="0" y="0"/>
                </a:lnTo>
                <a:lnTo>
                  <a:pt x="0" y="152400"/>
                </a:lnTo>
                <a:lnTo>
                  <a:pt x="134937" y="152400"/>
                </a:lnTo>
                <a:lnTo>
                  <a:pt x="13493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DD83735-AFBF-4FAD-A2A9-E57F39711865}"/>
              </a:ext>
            </a:extLst>
          </p:cNvPr>
          <p:cNvSpPr/>
          <p:nvPr/>
        </p:nvSpPr>
        <p:spPr>
          <a:xfrm>
            <a:off x="1789272" y="5157165"/>
            <a:ext cx="135255" cy="152400"/>
          </a:xfrm>
          <a:custGeom>
            <a:avLst/>
            <a:gdLst/>
            <a:ahLst/>
            <a:cxnLst/>
            <a:rect l="l" t="t" r="r" b="b"/>
            <a:pathLst>
              <a:path w="135255" h="152400">
                <a:moveTo>
                  <a:pt x="0" y="0"/>
                </a:moveTo>
                <a:lnTo>
                  <a:pt x="134938" y="0"/>
                </a:lnTo>
                <a:lnTo>
                  <a:pt x="134938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A608C6E-1362-4A68-8F23-E67D3B45EA8B}"/>
              </a:ext>
            </a:extLst>
          </p:cNvPr>
          <p:cNvSpPr/>
          <p:nvPr/>
        </p:nvSpPr>
        <p:spPr>
          <a:xfrm>
            <a:off x="3753009" y="5157165"/>
            <a:ext cx="136525" cy="152400"/>
          </a:xfrm>
          <a:custGeom>
            <a:avLst/>
            <a:gdLst/>
            <a:ahLst/>
            <a:cxnLst/>
            <a:rect l="l" t="t" r="r" b="b"/>
            <a:pathLst>
              <a:path w="136525" h="152400">
                <a:moveTo>
                  <a:pt x="136525" y="0"/>
                </a:moveTo>
                <a:lnTo>
                  <a:pt x="0" y="0"/>
                </a:lnTo>
                <a:lnTo>
                  <a:pt x="0" y="152400"/>
                </a:lnTo>
                <a:lnTo>
                  <a:pt x="136525" y="152400"/>
                </a:lnTo>
                <a:lnTo>
                  <a:pt x="13652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F43BC59-8CB5-48E0-925B-FE8C9EFB98D1}"/>
              </a:ext>
            </a:extLst>
          </p:cNvPr>
          <p:cNvSpPr/>
          <p:nvPr/>
        </p:nvSpPr>
        <p:spPr>
          <a:xfrm>
            <a:off x="3753009" y="5157165"/>
            <a:ext cx="136525" cy="152400"/>
          </a:xfrm>
          <a:custGeom>
            <a:avLst/>
            <a:gdLst/>
            <a:ahLst/>
            <a:cxnLst/>
            <a:rect l="l" t="t" r="r" b="b"/>
            <a:pathLst>
              <a:path w="136525" h="152400">
                <a:moveTo>
                  <a:pt x="0" y="0"/>
                </a:moveTo>
                <a:lnTo>
                  <a:pt x="136525" y="0"/>
                </a:lnTo>
                <a:lnTo>
                  <a:pt x="13652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2539D412-D92E-47A5-A226-EA1ABB0A4E24}"/>
              </a:ext>
            </a:extLst>
          </p:cNvPr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22" y="4617415"/>
            <a:ext cx="1170305" cy="1308100"/>
          </a:xfrm>
          <a:prstGeom prst="rect">
            <a:avLst/>
          </a:prstGeom>
        </p:spPr>
      </p:pic>
      <p:pic>
        <p:nvPicPr>
          <p:cNvPr id="15" name="table">
            <a:extLst>
              <a:ext uri="{FF2B5EF4-FFF2-40B4-BE49-F238E27FC236}">
                <a16:creationId xmlns:a16="http://schemas.microsoft.com/office/drawing/2014/main" id="{D341C643-4B8D-4057-944F-D549A91E7E23}"/>
              </a:ext>
            </a:extLst>
          </p:cNvPr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22" y="4617415"/>
            <a:ext cx="1171575" cy="1308100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8B56DF05-434D-45E0-BEE4-D2E332450220}"/>
              </a:ext>
            </a:extLst>
          </p:cNvPr>
          <p:cNvSpPr txBox="1"/>
          <p:nvPr/>
        </p:nvSpPr>
        <p:spPr>
          <a:xfrm>
            <a:off x="1332072" y="4623765"/>
            <a:ext cx="11512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C(i,j)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8A83CF2-05B0-4C87-B473-031326B53F5F}"/>
              </a:ext>
            </a:extLst>
          </p:cNvPr>
          <p:cNvSpPr txBox="1"/>
          <p:nvPr/>
        </p:nvSpPr>
        <p:spPr>
          <a:xfrm>
            <a:off x="3414872" y="4623765"/>
            <a:ext cx="11512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C(i,j)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7DB951E-2F51-472B-8866-E3D6F952EEBD}"/>
              </a:ext>
            </a:extLst>
          </p:cNvPr>
          <p:cNvSpPr txBox="1"/>
          <p:nvPr/>
        </p:nvSpPr>
        <p:spPr>
          <a:xfrm>
            <a:off x="1814672" y="3107385"/>
            <a:ext cx="49582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41300" marR="30480" indent="-203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Arial" panose="020B0604020202020204"/>
              </a:rPr>
              <a:t>Algorithm </a:t>
            </a:r>
            <a:r>
              <a:rPr sz="2400" dirty="0">
                <a:cs typeface="Arial" panose="020B0604020202020204"/>
              </a:rPr>
              <a:t>has </a:t>
            </a:r>
            <a:r>
              <a:rPr sz="2400" spc="-5" dirty="0">
                <a:cs typeface="Arial" panose="020B0604020202020204"/>
              </a:rPr>
              <a:t>2*n</a:t>
            </a:r>
            <a:r>
              <a:rPr sz="2400" spc="-7" baseline="26000" dirty="0">
                <a:cs typeface="Arial" panose="020B0604020202020204"/>
              </a:rPr>
              <a:t>3 </a:t>
            </a:r>
            <a:r>
              <a:rPr sz="2400" dirty="0">
                <a:cs typeface="Arial" panose="020B0604020202020204"/>
              </a:rPr>
              <a:t>= </a:t>
            </a:r>
            <a:r>
              <a:rPr sz="2400" spc="-5" dirty="0">
                <a:cs typeface="Arial" panose="020B0604020202020204"/>
              </a:rPr>
              <a:t>O(n</a:t>
            </a:r>
            <a:r>
              <a:rPr sz="2400" spc="-7" baseline="26000" dirty="0">
                <a:cs typeface="Arial" panose="020B0604020202020204"/>
              </a:rPr>
              <a:t>3</a:t>
            </a:r>
            <a:r>
              <a:rPr sz="2400" spc="-5" dirty="0">
                <a:cs typeface="Arial" panose="020B0604020202020204"/>
              </a:rPr>
              <a:t>) </a:t>
            </a:r>
            <a:r>
              <a:rPr sz="2400" dirty="0">
                <a:cs typeface="Arial" panose="020B0604020202020204"/>
              </a:rPr>
              <a:t>Flops and  </a:t>
            </a:r>
            <a:r>
              <a:rPr sz="2400" spc="-5" dirty="0">
                <a:cs typeface="Arial" panose="020B0604020202020204"/>
              </a:rPr>
              <a:t>operates </a:t>
            </a:r>
            <a:r>
              <a:rPr sz="2400" dirty="0">
                <a:cs typeface="Arial" panose="020B0604020202020204"/>
              </a:rPr>
              <a:t>on </a:t>
            </a:r>
            <a:r>
              <a:rPr sz="2400" spc="-5" dirty="0">
                <a:cs typeface="Arial" panose="020B0604020202020204"/>
              </a:rPr>
              <a:t>3*n</a:t>
            </a:r>
            <a:r>
              <a:rPr sz="2400" spc="-7" baseline="26000" dirty="0">
                <a:cs typeface="Arial" panose="020B0604020202020204"/>
              </a:rPr>
              <a:t>2 </a:t>
            </a:r>
            <a:r>
              <a:rPr sz="2400" dirty="0">
                <a:cs typeface="Arial" panose="020B0604020202020204"/>
              </a:rPr>
              <a:t>words of</a:t>
            </a:r>
            <a:r>
              <a:rPr sz="2400" spc="-235" dirty="0">
                <a:cs typeface="Arial" panose="020B0604020202020204"/>
              </a:rPr>
              <a:t> </a:t>
            </a:r>
            <a:r>
              <a:rPr sz="2400" spc="-5" dirty="0">
                <a:cs typeface="Arial" panose="020B0604020202020204"/>
              </a:rPr>
              <a:t>memory</a:t>
            </a:r>
            <a:endParaRPr sz="2400" dirty="0">
              <a:cs typeface="Arial" panose="020B06040202020202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5B032C-7B94-4522-BE7B-31D21E9B6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5BE2-139E-43CD-99F3-911CD5036C07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8446" y="1339861"/>
            <a:ext cx="81671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Dataset: 14 features about houses in suburban Boston</a:t>
            </a:r>
            <a:endParaRPr lang="zh-CN" altLang="en-US" sz="280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4424"/>
              </p:ext>
            </p:extLst>
          </p:nvPr>
        </p:nvGraphicFramePr>
        <p:xfrm>
          <a:off x="534317" y="1967231"/>
          <a:ext cx="807536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84">
                  <a:extLst>
                    <a:ext uri="{9D8B030D-6E8A-4147-A177-3AD203B41FA5}">
                      <a16:colId xmlns:a16="http://schemas.microsoft.com/office/drawing/2014/main" val="942768917"/>
                    </a:ext>
                  </a:extLst>
                </a:gridCol>
                <a:gridCol w="5258876">
                  <a:extLst>
                    <a:ext uri="{9D8B030D-6E8A-4147-A177-3AD203B41FA5}">
                      <a16:colId xmlns:a16="http://schemas.microsoft.com/office/drawing/2014/main" val="1629346316"/>
                    </a:ext>
                  </a:extLst>
                </a:gridCol>
                <a:gridCol w="1671206">
                  <a:extLst>
                    <a:ext uri="{9D8B030D-6E8A-4147-A177-3AD203B41FA5}">
                      <a16:colId xmlns:a16="http://schemas.microsoft.com/office/drawing/2014/main" val="208299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feature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description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type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4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CRIM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Crime rate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 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9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ZN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Proportion of residential land covering more than 25,000 square feet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 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INDUS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Proportion of non-retail commercial land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0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CHAS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Whether near the Charles River or not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discrete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3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NOX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Nitric oxide concentration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7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1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MEDV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Median of comparable home prices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0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BEAD49-5D1C-43B8-B52D-44A4021A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8B4A-F4C9-41AC-8122-A5699B7F0939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A8CA7-0EE8-462A-8F6C-0A166B42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9539B-715D-45E3-87DC-01A3E83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B8428B6-4544-41AC-B86D-2FA5659554E3}"/>
              </a:ext>
            </a:extLst>
          </p:cNvPr>
          <p:cNvSpPr txBox="1"/>
          <p:nvPr/>
        </p:nvSpPr>
        <p:spPr>
          <a:xfrm>
            <a:off x="918602" y="6462657"/>
            <a:ext cx="74422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  <a:tabLst>
                <a:tab pos="3251200" algn="l"/>
                <a:tab pos="7327265" algn="l"/>
              </a:tabLst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9	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Dr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un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i /	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38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00FDD50-F567-414C-87A6-8E38512989D4}"/>
              </a:ext>
            </a:extLst>
          </p:cNvPr>
          <p:cNvSpPr/>
          <p:nvPr/>
        </p:nvSpPr>
        <p:spPr>
          <a:xfrm>
            <a:off x="939406" y="0"/>
            <a:ext cx="814264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2F8575-9504-40B2-BE38-285797C855BC}"/>
              </a:ext>
            </a:extLst>
          </p:cNvPr>
          <p:cNvSpPr/>
          <p:nvPr/>
        </p:nvSpPr>
        <p:spPr>
          <a:xfrm>
            <a:off x="61954" y="4687088"/>
            <a:ext cx="2868295" cy="954405"/>
          </a:xfrm>
          <a:custGeom>
            <a:avLst/>
            <a:gdLst/>
            <a:ahLst/>
            <a:cxnLst/>
            <a:rect l="l" t="t" r="r" b="b"/>
            <a:pathLst>
              <a:path w="2868295" h="954404">
                <a:moveTo>
                  <a:pt x="2868172" y="0"/>
                </a:moveTo>
                <a:lnTo>
                  <a:pt x="0" y="0"/>
                </a:lnTo>
                <a:lnTo>
                  <a:pt x="0" y="954107"/>
                </a:lnTo>
                <a:lnTo>
                  <a:pt x="2868172" y="954107"/>
                </a:lnTo>
                <a:lnTo>
                  <a:pt x="28681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9274BBB-CE26-4698-89FE-5F11BE294DCC}"/>
              </a:ext>
            </a:extLst>
          </p:cNvPr>
          <p:cNvSpPr txBox="1">
            <a:spLocks noGrp="1"/>
          </p:cNvSpPr>
          <p:nvPr/>
        </p:nvSpPr>
        <p:spPr>
          <a:xfrm>
            <a:off x="140694" y="4694427"/>
            <a:ext cx="246126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280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Extra:</a:t>
            </a:r>
            <a:r>
              <a:rPr sz="2800" spc="-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Scalability  </a:t>
            </a:r>
            <a:r>
              <a:rPr sz="280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big </a:t>
            </a:r>
            <a:r>
              <a:rPr sz="280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data?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E5072F-9584-47C9-AA4A-A6C9C7A5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58C13B-0EB6-48B9-BA05-E74F303D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7928-F3ED-44B5-91D0-1FD95749991D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07103E-DC67-44D1-A539-C80FCF3B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FB36E-3CFA-4745-A8C1-2EDCC0CA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A4481-DB9E-4A87-A1D0-EEF774ED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56" y="1224218"/>
            <a:ext cx="7379087" cy="44095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030A1D-37DD-4E29-8D79-A2AF15359F8F}"/>
              </a:ext>
            </a:extLst>
          </p:cNvPr>
          <p:cNvSpPr txBox="1"/>
          <p:nvPr/>
        </p:nvSpPr>
        <p:spPr>
          <a:xfrm>
            <a:off x="188395" y="273158"/>
            <a:ext cx="888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703AEB-8A1D-49F0-B040-133425F2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6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C1DCD2-D2BA-4B21-87BB-F5FE36CB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2C6C-C10E-4B41-A49C-73801AA04AF0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CAC91E-9707-42AA-A04A-EF3192B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6DF56-0510-4432-A338-94AFF57A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A2ADD7-F56D-487B-B644-4EA1625FA1E1}"/>
              </a:ext>
            </a:extLst>
          </p:cNvPr>
          <p:cNvSpPr txBox="1">
            <a:spLocks noGrp="1"/>
          </p:cNvSpPr>
          <p:nvPr/>
        </p:nvSpPr>
        <p:spPr>
          <a:xfrm>
            <a:off x="547997" y="168402"/>
            <a:ext cx="77133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Next: More Regression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(supervised)</a:t>
            </a:r>
            <a:endParaRPr sz="4000" dirty="0">
              <a:solidFill>
                <a:schemeClr val="tx1"/>
              </a:solidFill>
              <a:latin typeface="+mn-lt"/>
              <a:cs typeface="Calibri Light" panose="020F0302020204030204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FDF7628-5A98-4D59-BFA9-BA7F17149D38}"/>
              </a:ext>
            </a:extLst>
          </p:cNvPr>
          <p:cNvSpPr txBox="1"/>
          <p:nvPr/>
        </p:nvSpPr>
        <p:spPr>
          <a:xfrm>
            <a:off x="628650" y="1175598"/>
            <a:ext cx="8206054" cy="50206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2800" dirty="0">
                <a:cs typeface="Times New Roman" panose="02020603050405020304"/>
              </a:rPr>
              <a:t> </a:t>
            </a:r>
            <a:r>
              <a:rPr sz="2800" spc="-10" dirty="0">
                <a:cs typeface="Calibri" panose="020F0502020204030204"/>
              </a:rPr>
              <a:t>Four </a:t>
            </a:r>
            <a:r>
              <a:rPr sz="2800" spc="-25" dirty="0">
                <a:cs typeface="Calibri" panose="020F0502020204030204"/>
              </a:rPr>
              <a:t>ways </a:t>
            </a:r>
            <a:r>
              <a:rPr sz="2800" spc="-15" dirty="0">
                <a:cs typeface="Calibri" panose="020F0502020204030204"/>
              </a:rPr>
              <a:t>to train </a:t>
            </a:r>
            <a:r>
              <a:rPr sz="2800" dirty="0">
                <a:cs typeface="Calibri" panose="020F0502020204030204"/>
              </a:rPr>
              <a:t>/ </a:t>
            </a:r>
            <a:r>
              <a:rPr sz="2800" spc="-10" dirty="0">
                <a:cs typeface="Calibri" panose="020F0502020204030204"/>
              </a:rPr>
              <a:t>perform optimization </a:t>
            </a:r>
            <a:r>
              <a:rPr sz="2800" spc="-15" dirty="0">
                <a:cs typeface="Calibri" panose="020F0502020204030204"/>
              </a:rPr>
              <a:t>for </a:t>
            </a:r>
            <a:r>
              <a:rPr sz="2800" spc="-5" dirty="0">
                <a:cs typeface="Calibri" panose="020F0502020204030204"/>
              </a:rPr>
              <a:t>linear regression</a:t>
            </a:r>
            <a:r>
              <a:rPr sz="2800" spc="4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models</a:t>
            </a:r>
            <a:endParaRPr sz="2800" dirty="0">
              <a:cs typeface="Calibri" panose="020F0502020204030204"/>
            </a:endParaRPr>
          </a:p>
          <a:p>
            <a:pPr marL="698500" indent="-342900">
              <a:lnSpc>
                <a:spcPct val="10000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accent5"/>
                </a:solidFill>
                <a:cs typeface="Times New Roman" panose="02020603050405020304"/>
              </a:rPr>
              <a:t> </a:t>
            </a:r>
            <a:r>
              <a:rPr sz="2400" spc="-5" dirty="0">
                <a:solidFill>
                  <a:schemeClr val="accent5"/>
                </a:solidFill>
                <a:cs typeface="Calibri" panose="020F0502020204030204"/>
              </a:rPr>
              <a:t>Normal</a:t>
            </a:r>
            <a:r>
              <a:rPr sz="2400" spc="-45" dirty="0">
                <a:solidFill>
                  <a:schemeClr val="accent5"/>
                </a:solidFill>
                <a:cs typeface="Calibri" panose="020F0502020204030204"/>
              </a:rPr>
              <a:t> </a:t>
            </a:r>
            <a:r>
              <a:rPr sz="2400" spc="-10" dirty="0">
                <a:solidFill>
                  <a:schemeClr val="accent5"/>
                </a:solidFill>
                <a:cs typeface="Calibri" panose="020F0502020204030204"/>
              </a:rPr>
              <a:t>Equation</a:t>
            </a:r>
            <a:endParaRPr sz="2400" dirty="0">
              <a:solidFill>
                <a:schemeClr val="accent5"/>
              </a:solidFill>
              <a:cs typeface="Calibri" panose="020F0502020204030204"/>
            </a:endParaRP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Times New Roman" panose="02020603050405020304"/>
              </a:rPr>
              <a:t> </a:t>
            </a:r>
            <a:r>
              <a:rPr sz="2400" spc="-10" dirty="0">
                <a:cs typeface="Calibri" panose="020F0502020204030204"/>
              </a:rPr>
              <a:t>Gradient </a:t>
            </a:r>
            <a:r>
              <a:rPr sz="2400" spc="-5" dirty="0">
                <a:cs typeface="Calibri" panose="020F0502020204030204"/>
              </a:rPr>
              <a:t>Descent</a:t>
            </a:r>
            <a:r>
              <a:rPr sz="2400" spc="-40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(GD)</a:t>
            </a:r>
          </a:p>
          <a:p>
            <a:pPr marL="6985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Times New Roman" panose="02020603050405020304"/>
              </a:rPr>
              <a:t> </a:t>
            </a:r>
            <a:r>
              <a:rPr sz="2400" spc="-10" dirty="0">
                <a:cs typeface="Calibri" panose="020F0502020204030204"/>
              </a:rPr>
              <a:t>Stochastic</a:t>
            </a:r>
            <a:r>
              <a:rPr sz="2400" spc="-4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GD</a:t>
            </a: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Times New Roman" panose="02020603050405020304"/>
              </a:rPr>
              <a:t> </a:t>
            </a:r>
            <a:r>
              <a:rPr sz="2400" spc="-20" dirty="0">
                <a:cs typeface="Calibri" panose="020F0502020204030204"/>
              </a:rPr>
              <a:t>Newton’s</a:t>
            </a:r>
            <a:r>
              <a:rPr sz="2400" spc="-50" dirty="0">
                <a:cs typeface="Calibri" panose="020F0502020204030204"/>
              </a:rPr>
              <a:t> </a:t>
            </a:r>
            <a:r>
              <a:rPr sz="2400" spc="-5" dirty="0">
                <a:cs typeface="Calibri" panose="020F0502020204030204"/>
              </a:rPr>
              <a:t>method</a:t>
            </a:r>
            <a:endParaRPr sz="24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3600" dirty="0"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dirty="0">
                <a:cs typeface="Calibri" panose="020F0502020204030204"/>
              </a:rPr>
              <a:t>Supervised </a:t>
            </a:r>
            <a:r>
              <a:rPr sz="2800" spc="-5" dirty="0">
                <a:cs typeface="Calibri" panose="020F0502020204030204"/>
              </a:rPr>
              <a:t>regression</a:t>
            </a:r>
            <a:r>
              <a:rPr sz="2800" spc="-15" dirty="0">
                <a:cs typeface="Calibri" panose="020F0502020204030204"/>
              </a:rPr>
              <a:t> </a:t>
            </a:r>
            <a:r>
              <a:rPr sz="2800" dirty="0">
                <a:cs typeface="Calibri" panose="020F0502020204030204"/>
              </a:rPr>
              <a:t>models</a:t>
            </a:r>
          </a:p>
          <a:p>
            <a:pPr marL="698500" indent="-342900">
              <a:lnSpc>
                <a:spcPct val="10000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accent5"/>
                </a:solidFill>
                <a:cs typeface="Calibri" panose="020F0502020204030204"/>
              </a:rPr>
              <a:t>Linear </a:t>
            </a:r>
            <a:r>
              <a:rPr sz="2400" spc="-10" dirty="0">
                <a:solidFill>
                  <a:schemeClr val="accent5"/>
                </a:solidFill>
                <a:cs typeface="Calibri" panose="020F0502020204030204"/>
              </a:rPr>
              <a:t>regression</a:t>
            </a:r>
            <a:r>
              <a:rPr sz="2400" spc="5" dirty="0">
                <a:solidFill>
                  <a:schemeClr val="accent5"/>
                </a:solidFill>
                <a:cs typeface="Calibri" panose="020F0502020204030204"/>
              </a:rPr>
              <a:t> </a:t>
            </a:r>
            <a:r>
              <a:rPr sz="2400" dirty="0">
                <a:solidFill>
                  <a:schemeClr val="accent5"/>
                </a:solidFill>
                <a:cs typeface="Calibri" panose="020F0502020204030204"/>
              </a:rPr>
              <a:t>(LR)</a:t>
            </a: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Calibri" panose="020F0502020204030204"/>
              </a:rPr>
              <a:t>LR </a:t>
            </a:r>
            <a:r>
              <a:rPr sz="2400" spc="-5" dirty="0">
                <a:cs typeface="Calibri" panose="020F0502020204030204"/>
              </a:rPr>
              <a:t>with non-linear basis</a:t>
            </a:r>
            <a:r>
              <a:rPr sz="2400" spc="1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functions</a:t>
            </a:r>
          </a:p>
          <a:p>
            <a:pPr marL="698500" indent="-3429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cs typeface="Calibri" panose="020F0502020204030204"/>
              </a:rPr>
              <a:t>Locally </a:t>
            </a:r>
            <a:r>
              <a:rPr sz="2400" spc="-10" dirty="0">
                <a:cs typeface="Calibri" panose="020F0502020204030204"/>
              </a:rPr>
              <a:t>weighted</a:t>
            </a:r>
            <a:r>
              <a:rPr sz="2400" spc="10" dirty="0">
                <a:cs typeface="Calibri" panose="020F0502020204030204"/>
              </a:rPr>
              <a:t> </a:t>
            </a:r>
            <a:r>
              <a:rPr sz="2400" spc="5" dirty="0">
                <a:cs typeface="Calibri" panose="020F0502020204030204"/>
              </a:rPr>
              <a:t>LR</a:t>
            </a:r>
            <a:endParaRPr sz="2400" dirty="0">
              <a:cs typeface="Calibri" panose="020F0502020204030204"/>
            </a:endParaRP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Calibri" panose="020F0502020204030204"/>
              </a:rPr>
              <a:t>LR </a:t>
            </a:r>
            <a:r>
              <a:rPr sz="2400" spc="-5" dirty="0">
                <a:cs typeface="Calibri" panose="020F0502020204030204"/>
              </a:rPr>
              <a:t>with</a:t>
            </a:r>
            <a:r>
              <a:rPr sz="2400" spc="5" dirty="0"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Regularizations</a:t>
            </a:r>
            <a:endParaRPr sz="2400" dirty="0"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1B1FE3-3CAA-496C-91B4-6EC957E4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6706C-3050-4DF2-9952-ACDD23AF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FD86-9400-4456-96FD-E8F1589F336C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746373-7BB3-4F5F-A3F6-5BD138E6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FD98-41FF-4C83-987D-6DE55E6A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DC9559C-4C48-413A-8056-559D11266294}"/>
              </a:ext>
            </a:extLst>
          </p:cNvPr>
          <p:cNvSpPr txBox="1">
            <a:spLocks noGrp="1"/>
          </p:cNvSpPr>
          <p:nvPr/>
        </p:nvSpPr>
        <p:spPr>
          <a:xfrm>
            <a:off x="366185" y="346399"/>
            <a:ext cx="6077585" cy="1010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>
              <a:lnSpc>
                <a:spcPts val="3600"/>
              </a:lnSpc>
              <a:spcBef>
                <a:spcPts val="520"/>
              </a:spcBef>
            </a:pP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Probabilistic </a:t>
            </a:r>
            <a:r>
              <a:rPr sz="36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Interpretation </a:t>
            </a:r>
            <a:r>
              <a:rPr sz="36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of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Linear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Regression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40" dirty="0">
                <a:solidFill>
                  <a:srgbClr val="FF0000"/>
                </a:solidFill>
                <a:latin typeface="+mn-lt"/>
                <a:cs typeface="Calibri Light" panose="020F0302020204030204"/>
              </a:rPr>
              <a:t>(LATER)</a:t>
            </a:r>
            <a:endParaRPr sz="36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E485EFF-88FE-4233-B6E3-AFB927ED99F1}"/>
              </a:ext>
            </a:extLst>
          </p:cNvPr>
          <p:cNvSpPr txBox="1"/>
          <p:nvPr/>
        </p:nvSpPr>
        <p:spPr>
          <a:xfrm>
            <a:off x="207448" y="5052512"/>
            <a:ext cx="40874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By </a:t>
            </a:r>
            <a:r>
              <a:rPr sz="2400" dirty="0">
                <a:latin typeface="Calibri" panose="020F0502020204030204"/>
                <a:cs typeface="Calibri" panose="020F0502020204030204"/>
              </a:rPr>
              <a:t>iid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(among samples)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assumption: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50">
            <a:extLst>
              <a:ext uri="{FF2B5EF4-FFF2-40B4-BE49-F238E27FC236}">
                <a16:creationId xmlns:a16="http://schemas.microsoft.com/office/drawing/2014/main" id="{8305D807-1C0E-44A9-A0B3-AD68977F6AB5}"/>
              </a:ext>
            </a:extLst>
          </p:cNvPr>
          <p:cNvSpPr/>
          <p:nvPr/>
        </p:nvSpPr>
        <p:spPr>
          <a:xfrm>
            <a:off x="6612045" y="40584"/>
            <a:ext cx="19812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53">
            <a:extLst>
              <a:ext uri="{FF2B5EF4-FFF2-40B4-BE49-F238E27FC236}">
                <a16:creationId xmlns:a16="http://schemas.microsoft.com/office/drawing/2014/main" id="{DDA6FC27-E309-4F07-9FC9-F2E21853C328}"/>
              </a:ext>
            </a:extLst>
          </p:cNvPr>
          <p:cNvSpPr/>
          <p:nvPr/>
        </p:nvSpPr>
        <p:spPr>
          <a:xfrm>
            <a:off x="6509583" y="3673887"/>
            <a:ext cx="2465070" cy="2080260"/>
          </a:xfrm>
          <a:custGeom>
            <a:avLst/>
            <a:gdLst/>
            <a:ahLst/>
            <a:cxnLst/>
            <a:rect l="l" t="t" r="r" b="b"/>
            <a:pathLst>
              <a:path w="2465070" h="2080260">
                <a:moveTo>
                  <a:pt x="303945" y="0"/>
                </a:moveTo>
                <a:lnTo>
                  <a:pt x="0" y="1040056"/>
                </a:lnTo>
                <a:lnTo>
                  <a:pt x="303945" y="2080109"/>
                </a:lnTo>
                <a:lnTo>
                  <a:pt x="303945" y="1811670"/>
                </a:lnTo>
                <a:lnTo>
                  <a:pt x="2464662" y="1811670"/>
                </a:lnTo>
                <a:lnTo>
                  <a:pt x="2464662" y="268439"/>
                </a:lnTo>
                <a:lnTo>
                  <a:pt x="303945" y="268439"/>
                </a:lnTo>
                <a:lnTo>
                  <a:pt x="30394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54">
            <a:extLst>
              <a:ext uri="{FF2B5EF4-FFF2-40B4-BE49-F238E27FC236}">
                <a16:creationId xmlns:a16="http://schemas.microsoft.com/office/drawing/2014/main" id="{5B59896D-3CD5-4D95-AB65-C9DE0C9C6BF2}"/>
              </a:ext>
            </a:extLst>
          </p:cNvPr>
          <p:cNvSpPr/>
          <p:nvPr/>
        </p:nvSpPr>
        <p:spPr>
          <a:xfrm>
            <a:off x="6509583" y="3673887"/>
            <a:ext cx="2465070" cy="2080260"/>
          </a:xfrm>
          <a:custGeom>
            <a:avLst/>
            <a:gdLst/>
            <a:ahLst/>
            <a:cxnLst/>
            <a:rect l="l" t="t" r="r" b="b"/>
            <a:pathLst>
              <a:path w="2465070" h="2080260">
                <a:moveTo>
                  <a:pt x="0" y="1040056"/>
                </a:moveTo>
                <a:lnTo>
                  <a:pt x="303945" y="0"/>
                </a:lnTo>
                <a:lnTo>
                  <a:pt x="303945" y="268439"/>
                </a:lnTo>
                <a:lnTo>
                  <a:pt x="2464662" y="268439"/>
                </a:lnTo>
                <a:lnTo>
                  <a:pt x="2464662" y="1811670"/>
                </a:lnTo>
                <a:lnTo>
                  <a:pt x="303945" y="1811670"/>
                </a:lnTo>
                <a:lnTo>
                  <a:pt x="303945" y="2080109"/>
                </a:lnTo>
                <a:lnTo>
                  <a:pt x="0" y="10400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55">
            <a:extLst>
              <a:ext uri="{FF2B5EF4-FFF2-40B4-BE49-F238E27FC236}">
                <a16:creationId xmlns:a16="http://schemas.microsoft.com/office/drawing/2014/main" id="{F9251EB4-A74B-4E1A-B4D9-A6C710BD31B7}"/>
              </a:ext>
            </a:extLst>
          </p:cNvPr>
          <p:cNvSpPr txBox="1"/>
          <p:nvPr/>
        </p:nvSpPr>
        <p:spPr>
          <a:xfrm>
            <a:off x="169348" y="1623512"/>
            <a:ext cx="8726805" cy="26571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21615" marR="815975" indent="-171450">
              <a:lnSpc>
                <a:spcPts val="336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22250" algn="l"/>
              </a:tabLst>
            </a:pPr>
            <a:r>
              <a:rPr lang="en-US" sz="2800" spc="-5" dirty="0">
                <a:latin typeface="Calibri" panose="020F0502020204030204"/>
                <a:cs typeface="Calibri" panose="020F0502020204030204"/>
              </a:rPr>
              <a:t>Let us assume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target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variable and the inputs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related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the  equation:</a:t>
            </a:r>
            <a:endParaRPr lang="en-US" altLang="zh-CN" sz="1650" dirty="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650" dirty="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ar-AE" sz="1650" dirty="0">
              <a:latin typeface="Cambria" panose="02040503050406030204"/>
              <a:cs typeface="Cambria" panose="02040503050406030204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where </a:t>
            </a:r>
            <a:r>
              <a:rPr lang="el-GR" sz="2400" i="1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ε 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an </a:t>
            </a:r>
            <a:r>
              <a:rPr lang="en-US" sz="2400" spc="-10" dirty="0">
                <a:latin typeface="Calibri" panose="020F0502020204030204"/>
                <a:cs typeface="Calibri" panose="020F0502020204030204"/>
              </a:rPr>
              <a:t>error term 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of 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unmodeled </a:t>
            </a:r>
            <a:r>
              <a:rPr lang="en-US" sz="2400" spc="-15" dirty="0">
                <a:latin typeface="Calibri" panose="020F0502020204030204"/>
                <a:cs typeface="Calibri" panose="020F0502020204030204"/>
              </a:rPr>
              <a:t>effects 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or </a:t>
            </a:r>
            <a:r>
              <a:rPr lang="en-US" sz="2400" spc="-10" dirty="0">
                <a:latin typeface="Calibri" panose="020F0502020204030204"/>
                <a:cs typeface="Calibri" panose="020F0502020204030204"/>
              </a:rPr>
              <a:t>random</a:t>
            </a:r>
            <a:r>
              <a:rPr lang="en-US" sz="2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noise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222250" indent="-171450">
              <a:lnSpc>
                <a:spcPct val="100000"/>
              </a:lnSpc>
              <a:buFont typeface="Arial" panose="020B0604020202020204"/>
              <a:buChar char="•"/>
              <a:tabLst>
                <a:tab pos="222250" algn="l"/>
              </a:tabLst>
            </a:pPr>
            <a:r>
              <a:rPr lang="en-US" sz="2800" spc="-5" dirty="0">
                <a:latin typeface="Calibri" panose="020F0502020204030204"/>
                <a:cs typeface="Calibri" panose="020F0502020204030204"/>
              </a:rPr>
              <a:t>Now assume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that </a:t>
            </a:r>
            <a:r>
              <a:rPr lang="el-GR" sz="2800" i="1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ε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follows </a:t>
            </a:r>
            <a:r>
              <a:rPr lang="en-US"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Gaussian </a:t>
            </a:r>
            <a:r>
              <a:rPr lang="en-US" sz="28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(0,</a:t>
            </a:r>
            <a:r>
              <a:rPr lang="el-GR" sz="2800" i="1" spc="-5" dirty="0">
                <a:latin typeface="Calibri" panose="020F0502020204030204"/>
                <a:cs typeface="Calibri" panose="020F0502020204030204"/>
              </a:rPr>
              <a:t>σ</a:t>
            </a:r>
            <a:r>
              <a:rPr lang="el-GR" sz="2800" spc="-5" dirty="0">
                <a:latin typeface="Calibri" panose="020F0502020204030204"/>
                <a:cs typeface="Calibri" panose="020F0502020204030204"/>
              </a:rPr>
              <a:t>),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then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lang="en-US"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have: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56">
            <a:extLst>
              <a:ext uri="{FF2B5EF4-FFF2-40B4-BE49-F238E27FC236}">
                <a16:creationId xmlns:a16="http://schemas.microsoft.com/office/drawing/2014/main" id="{9B5A54BD-9E43-4C0B-AD2F-9F3A96BE26D9}"/>
              </a:ext>
            </a:extLst>
          </p:cNvPr>
          <p:cNvSpPr txBox="1"/>
          <p:nvPr/>
        </p:nvSpPr>
        <p:spPr>
          <a:xfrm>
            <a:off x="6707702" y="4073669"/>
            <a:ext cx="2266950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spcBef>
                <a:spcPts val="100"/>
              </a:spcBef>
            </a:pPr>
            <a:r>
              <a:rPr lang="en-US" altLang="zh-CN" spc="-10" dirty="0">
                <a:solidFill>
                  <a:srgbClr val="FF0000"/>
                </a:solidFill>
                <a:cs typeface="Calibri" panose="020F0502020204030204"/>
              </a:rPr>
              <a:t>Many more</a:t>
            </a:r>
            <a:r>
              <a:rPr lang="en-US" altLang="zh-CN" spc="-35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altLang="zh-CN" spc="-10" dirty="0">
                <a:solidFill>
                  <a:srgbClr val="FF0000"/>
                </a:solidFill>
                <a:cs typeface="Calibri" panose="020F0502020204030204"/>
              </a:rPr>
              <a:t>variations</a:t>
            </a:r>
            <a:endParaRPr lang="en-US" altLang="zh-CN" sz="18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 LinearR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800" spc="-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this 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perspective,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e.g. 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binomial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poisson  </a:t>
            </a:r>
            <a:r>
              <a:rPr sz="18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(LATER)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310EA4-39A1-475D-8C3E-4334A445616A}"/>
                  </a:ext>
                </a:extLst>
              </p:cNvPr>
              <p:cNvSpPr txBox="1"/>
              <p:nvPr/>
            </p:nvSpPr>
            <p:spPr>
              <a:xfrm>
                <a:off x="3124643" y="2606253"/>
                <a:ext cx="1916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θ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ε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310EA4-39A1-475D-8C3E-4334A4456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43" y="2606253"/>
                <a:ext cx="1916870" cy="369332"/>
              </a:xfrm>
              <a:prstGeom prst="rect">
                <a:avLst/>
              </a:prstGeom>
              <a:blipFill>
                <a:blip r:embed="rId3"/>
                <a:stretch>
                  <a:fillRect l="-3822" t="-1667" r="-127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7D5447A0-67D7-4894-A4FC-9157C4D2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80" y="4076278"/>
            <a:ext cx="4401674" cy="8489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2154507-CDF9-4C95-B3F4-A99F20B7A6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180"/>
          <a:stretch/>
        </p:blipFill>
        <p:spPr>
          <a:xfrm>
            <a:off x="265005" y="5484312"/>
            <a:ext cx="2421046" cy="951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8621BBC-FE84-4BA2-8944-EA617C5BE3B4}"/>
                  </a:ext>
                </a:extLst>
              </p:cNvPr>
              <p:cNvSpPr txBox="1"/>
              <p:nvPr/>
            </p:nvSpPr>
            <p:spPr>
              <a:xfrm>
                <a:off x="2686050" y="5580220"/>
                <a:ext cx="4788427" cy="841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exp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8621BBC-FE84-4BA2-8944-EA617C5B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0" y="5580220"/>
                <a:ext cx="4788427" cy="841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CD56BCD-38CF-42DC-AE62-48D6087D5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480" r="26939" b="-8441"/>
          <a:stretch/>
        </p:blipFill>
        <p:spPr>
          <a:xfrm>
            <a:off x="274745" y="1346750"/>
            <a:ext cx="6077585" cy="2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CD09C-A9BA-4C4E-86AC-30E0CC38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8EB5-7110-493B-8FD3-3FA72A7808EC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15D75-68CE-4F9A-AF3F-36C495BE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42263-4C4D-4C9D-83A8-2A6E36EE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93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08F07-A482-4CDC-BE85-2859D6D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3BC7-0DFA-4528-BD59-6DC0FB967F05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F1FF6-F7D3-4516-B812-FA4899BA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A8103-392C-4D53-8E4A-D67A9565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78474E3-63A5-4F35-A7BB-F2FD75E4E4A9}"/>
              </a:ext>
            </a:extLst>
          </p:cNvPr>
          <p:cNvSpPr txBox="1">
            <a:spLocks noGrp="1"/>
          </p:cNvSpPr>
          <p:nvPr/>
        </p:nvSpPr>
        <p:spPr>
          <a:xfrm>
            <a:off x="611472" y="401203"/>
            <a:ext cx="304612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6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</a:t>
            </a:r>
            <a:r>
              <a:rPr sz="4000" b="0" spc="-4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-10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-5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nc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s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70CDAF4-2161-4744-9E10-75B176303D8B}"/>
              </a:ext>
            </a:extLst>
          </p:cNvPr>
          <p:cNvSpPr txBox="1"/>
          <p:nvPr/>
        </p:nvSpPr>
        <p:spPr>
          <a:xfrm>
            <a:off x="611472" y="1498482"/>
            <a:ext cx="7670800" cy="11541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Calibri" panose="020F0502020204030204"/>
                <a:sym typeface="+mn-ea"/>
              </a:rPr>
              <a:t>https://qiyanjun.github.io/2019f-UVA-CS6316-MachineLearning/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Calibri" panose="020F0502020204030204"/>
              </a:rPr>
              <a:t>https://www.numpy.org.cn/deep/basics/fit_a_line.html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2CDC3D-27D5-45DC-B7E2-928846EA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498007" y="1010970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C128E-7861-410A-A8E7-C88D3DB8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FB33-ACD1-4059-A503-837E67232E59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CBE6C-474D-4AF3-B9D1-99BB3D6F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55F7B-2B4B-42D7-BC7B-494E876F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DFA6C9-EFB5-44B9-BD6E-49EEA04C0AF4}"/>
              </a:ext>
            </a:extLst>
          </p:cNvPr>
          <p:cNvSpPr txBox="1"/>
          <p:nvPr/>
        </p:nvSpPr>
        <p:spPr>
          <a:xfrm>
            <a:off x="1233266" y="2762451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ea typeface="宋体" panose="02010600030101010101" pitchFamily="2" charset="-122"/>
              </a:rPr>
              <a:t>EXTRA</a:t>
            </a:r>
            <a:endParaRPr lang="zh-CN" altLang="en-US" sz="4800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BA223E-E527-4A8B-82D3-017AB584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F10CE8-3227-49F0-A9E6-4C7D4FF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164B-92D3-45D7-9BDD-A024D52AED5E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7CC63-B9DA-45DD-9923-6E75E9B3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2A4E7-D5D8-493B-B7B3-97FEC5E8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0F00BAC-14B0-49FD-AC2A-27BC21ED40DC}"/>
              </a:ext>
            </a:extLst>
          </p:cNvPr>
          <p:cNvSpPr txBox="1">
            <a:spLocks noGrp="1"/>
          </p:cNvSpPr>
          <p:nvPr/>
        </p:nvSpPr>
        <p:spPr>
          <a:xfrm>
            <a:off x="500619" y="164405"/>
            <a:ext cx="25283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</a:t>
            </a:r>
            <a:r>
              <a:rPr sz="4000" b="0" spc="-8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(I):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A5A2010-A34B-488C-9FA6-DA903FBD853C}"/>
              </a:ext>
            </a:extLst>
          </p:cNvPr>
          <p:cNvSpPr txBox="1"/>
          <p:nvPr/>
        </p:nvSpPr>
        <p:spPr>
          <a:xfrm>
            <a:off x="628650" y="1162036"/>
            <a:ext cx="8234147" cy="1034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23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z="2800" spc="-5" dirty="0">
                <a:latin typeface="Calibri" panose="020F0502020204030204"/>
                <a:cs typeface="Calibri" panose="020F0502020204030204"/>
              </a:rPr>
              <a:t>   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Sum 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Squared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Elements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a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equals 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product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itself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ABEC06-92AF-4D59-80E0-CB5A5AF6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73" y="2159667"/>
            <a:ext cx="3017334" cy="10345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45189-A595-4639-B951-8CD0B231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37" y="2316726"/>
            <a:ext cx="2971856" cy="22245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B5BABB-0949-40ED-9152-B6CCED61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37" y="4541273"/>
            <a:ext cx="5382195" cy="1085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732C32-6A19-4426-AD9A-D4A71ACC8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1B9382-977C-448B-880F-4E0AFA9E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E24D-1E18-48C4-A81B-10E0C4CC2548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F5095-6F6C-4BFD-B125-05726A2E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787C6-5A11-4D76-9699-CCDC083C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2656B-0CE5-467B-BD81-F58DCB83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17" y="1423795"/>
            <a:ext cx="4999159" cy="32447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09BA03-4B0E-4FCB-A0A9-EB439AC9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17" y="4668590"/>
            <a:ext cx="5556855" cy="982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B882DC-97BF-4BC4-8ECE-F359ED52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10F00BAC-14B0-49FD-AC2A-27BC21ED40DC}"/>
              </a:ext>
            </a:extLst>
          </p:cNvPr>
          <p:cNvSpPr txBox="1">
            <a:spLocks noGrp="1"/>
          </p:cNvSpPr>
          <p:nvPr/>
        </p:nvSpPr>
        <p:spPr>
          <a:xfrm>
            <a:off x="500619" y="164405"/>
            <a:ext cx="25283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</a:t>
            </a:r>
            <a:r>
              <a:rPr sz="4000" b="0" spc="-8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(I):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1C214-5E49-4887-A467-D9B65B99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2F31-267F-4A4E-A293-0FB1B55F7B4F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E9815-482C-4302-B810-96CEC297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F0912-A565-4F4C-9AB4-D1E57FC6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F6E70B4-C603-4078-9C04-6645ABC5CC9D}"/>
              </a:ext>
            </a:extLst>
          </p:cNvPr>
          <p:cNvSpPr txBox="1">
            <a:spLocks noGrp="1"/>
          </p:cNvSpPr>
          <p:nvPr/>
        </p:nvSpPr>
        <p:spPr>
          <a:xfrm>
            <a:off x="505434" y="131248"/>
            <a:ext cx="75781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(II): </a:t>
            </a: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gradient </a:t>
            </a:r>
            <a:r>
              <a:rPr sz="40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of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linear</a:t>
            </a:r>
            <a:r>
              <a:rPr sz="4000" b="0" spc="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form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68BB0B5-244D-4451-8B88-3253EB7306B8}"/>
              </a:ext>
            </a:extLst>
          </p:cNvPr>
          <p:cNvSpPr/>
          <p:nvPr/>
        </p:nvSpPr>
        <p:spPr>
          <a:xfrm>
            <a:off x="2541408" y="4458103"/>
            <a:ext cx="1293747" cy="2020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D1589CF-9D2B-463F-B9B8-59D7288E360C}"/>
              </a:ext>
            </a:extLst>
          </p:cNvPr>
          <p:cNvSpPr/>
          <p:nvPr/>
        </p:nvSpPr>
        <p:spPr>
          <a:xfrm>
            <a:off x="434982" y="2200627"/>
            <a:ext cx="1731010" cy="204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E33C4AB-CE68-428D-B796-F142C4207009}"/>
              </a:ext>
            </a:extLst>
          </p:cNvPr>
          <p:cNvSpPr/>
          <p:nvPr/>
        </p:nvSpPr>
        <p:spPr>
          <a:xfrm>
            <a:off x="434982" y="2200627"/>
            <a:ext cx="1731010" cy="2047240"/>
          </a:xfrm>
          <a:custGeom>
            <a:avLst/>
            <a:gdLst/>
            <a:ahLst/>
            <a:cxnLst/>
            <a:rect l="l" t="t" r="r" b="b"/>
            <a:pathLst>
              <a:path w="1731010" h="1819910">
                <a:moveTo>
                  <a:pt x="0" y="454948"/>
                </a:moveTo>
                <a:lnTo>
                  <a:pt x="865364" y="454948"/>
                </a:lnTo>
                <a:lnTo>
                  <a:pt x="865364" y="0"/>
                </a:lnTo>
                <a:lnTo>
                  <a:pt x="1730729" y="909897"/>
                </a:lnTo>
                <a:lnTo>
                  <a:pt x="865364" y="1819795"/>
                </a:lnTo>
                <a:lnTo>
                  <a:pt x="865364" y="1364846"/>
                </a:lnTo>
                <a:lnTo>
                  <a:pt x="0" y="1364846"/>
                </a:lnTo>
                <a:lnTo>
                  <a:pt x="0" y="454948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43FB8BE-4C31-4A99-9860-B7FA48A51B62}"/>
              </a:ext>
            </a:extLst>
          </p:cNvPr>
          <p:cNvSpPr txBox="1"/>
          <p:nvPr/>
        </p:nvSpPr>
        <p:spPr>
          <a:xfrm>
            <a:off x="652363" y="2786732"/>
            <a:ext cx="862965" cy="835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lnSpc>
                <a:spcPct val="9900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One 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Conc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Example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3570C8F-FA3C-43A1-9343-189A38C4ED9D}"/>
              </a:ext>
            </a:extLst>
          </p:cNvPr>
          <p:cNvSpPr/>
          <p:nvPr/>
        </p:nvSpPr>
        <p:spPr>
          <a:xfrm>
            <a:off x="4339390" y="4658879"/>
            <a:ext cx="717175" cy="1819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15D7517-CD3F-45E7-A38A-CEAFF6726DBF}"/>
              </a:ext>
            </a:extLst>
          </p:cNvPr>
          <p:cNvSpPr/>
          <p:nvPr/>
        </p:nvSpPr>
        <p:spPr>
          <a:xfrm>
            <a:off x="4339389" y="4658879"/>
            <a:ext cx="717550" cy="1819910"/>
          </a:xfrm>
          <a:custGeom>
            <a:avLst/>
            <a:gdLst/>
            <a:ahLst/>
            <a:cxnLst/>
            <a:rect l="l" t="t" r="r" b="b"/>
            <a:pathLst>
              <a:path w="717550" h="1819909">
                <a:moveTo>
                  <a:pt x="0" y="454948"/>
                </a:moveTo>
                <a:lnTo>
                  <a:pt x="358588" y="454948"/>
                </a:lnTo>
                <a:lnTo>
                  <a:pt x="358588" y="0"/>
                </a:lnTo>
                <a:lnTo>
                  <a:pt x="717176" y="909897"/>
                </a:lnTo>
                <a:lnTo>
                  <a:pt x="358588" y="1819795"/>
                </a:lnTo>
                <a:lnTo>
                  <a:pt x="358588" y="1364846"/>
                </a:lnTo>
                <a:lnTo>
                  <a:pt x="0" y="1364846"/>
                </a:lnTo>
                <a:lnTo>
                  <a:pt x="0" y="454948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612278F-CC77-466D-A563-2A5497548527}"/>
              </a:ext>
            </a:extLst>
          </p:cNvPr>
          <p:cNvSpPr txBox="1"/>
          <p:nvPr/>
        </p:nvSpPr>
        <p:spPr>
          <a:xfrm>
            <a:off x="4090975" y="1868465"/>
            <a:ext cx="40703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5" dirty="0">
                <a:latin typeface="Symbol" panose="05050102010706020507"/>
                <a:cs typeface="Symbol" panose="05050102010706020507"/>
              </a:rPr>
              <a:t></a:t>
            </a:r>
            <a:r>
              <a:rPr sz="3050" i="1" spc="-50" dirty="0">
                <a:latin typeface="Symbol" panose="05050102010706020507"/>
                <a:cs typeface="Symbol" panose="05050102010706020507"/>
              </a:rPr>
              <a:t></a:t>
            </a:r>
            <a:endParaRPr sz="3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E626595-28EC-4A32-8CFB-4436753E0F07}"/>
              </a:ext>
            </a:extLst>
          </p:cNvPr>
          <p:cNvSpPr/>
          <p:nvPr/>
        </p:nvSpPr>
        <p:spPr>
          <a:xfrm>
            <a:off x="3552197" y="1878047"/>
            <a:ext cx="1520190" cy="76200"/>
          </a:xfrm>
          <a:custGeom>
            <a:avLst/>
            <a:gdLst/>
            <a:ahLst/>
            <a:cxnLst/>
            <a:rect l="l" t="t" r="r" b="b"/>
            <a:pathLst>
              <a:path w="1520189">
                <a:moveTo>
                  <a:pt x="0" y="0"/>
                </a:moveTo>
                <a:lnTo>
                  <a:pt x="1519872" y="0"/>
                </a:lnTo>
              </a:path>
            </a:pathLst>
          </a:custGeom>
          <a:ln w="18574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CA2E918-D6C5-4974-A2EF-0890AE2DC230}"/>
              </a:ext>
            </a:extLst>
          </p:cNvPr>
          <p:cNvSpPr txBox="1"/>
          <p:nvPr/>
        </p:nvSpPr>
        <p:spPr>
          <a:xfrm>
            <a:off x="3533473" y="1332743"/>
            <a:ext cx="186753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950" spc="-110" dirty="0">
                <a:latin typeface="Symbol" panose="05050102010706020507"/>
                <a:cs typeface="Symbol" panose="05050102010706020507"/>
              </a:rPr>
              <a:t></a:t>
            </a:r>
            <a:r>
              <a:rPr sz="2950" spc="-110" dirty="0">
                <a:latin typeface="Cambria" panose="02040503050406030204"/>
                <a:cs typeface="Cambria" panose="02040503050406030204"/>
              </a:rPr>
              <a:t>(</a:t>
            </a:r>
            <a:r>
              <a:rPr sz="3050" i="1" spc="-110" dirty="0">
                <a:latin typeface="Symbol" panose="05050102010706020507"/>
                <a:cs typeface="Symbol" panose="05050102010706020507"/>
              </a:rPr>
              <a:t></a:t>
            </a:r>
            <a:r>
              <a:rPr sz="3050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7" baseline="42000" dirty="0">
                <a:latin typeface="Cambria" panose="02040503050406030204"/>
                <a:cs typeface="Cambria" panose="02040503050406030204"/>
              </a:rPr>
              <a:t>T </a:t>
            </a:r>
            <a:r>
              <a:rPr sz="2950" i="1" spc="150" dirty="0">
                <a:latin typeface="Cambria" panose="02040503050406030204"/>
                <a:cs typeface="Cambria" panose="02040503050406030204"/>
              </a:rPr>
              <a:t>X</a:t>
            </a:r>
            <a:r>
              <a:rPr sz="2550" i="1" spc="225" baseline="42000" dirty="0">
                <a:latin typeface="Cambria" panose="02040503050406030204"/>
                <a:cs typeface="Cambria" panose="02040503050406030204"/>
              </a:rPr>
              <a:t>T </a:t>
            </a:r>
            <a:r>
              <a:rPr sz="2950" i="1" spc="105" dirty="0">
                <a:latin typeface="Cambria" panose="02040503050406030204"/>
                <a:cs typeface="Cambria" panose="02040503050406030204"/>
              </a:rPr>
              <a:t>y</a:t>
            </a:r>
            <a:r>
              <a:rPr sz="2950" spc="105" dirty="0">
                <a:latin typeface="Cambria" panose="02040503050406030204"/>
                <a:cs typeface="Cambria" panose="02040503050406030204"/>
              </a:rPr>
              <a:t>)</a:t>
            </a:r>
            <a:r>
              <a:rPr sz="2950" spc="-240" dirty="0">
                <a:latin typeface="Cambria" panose="02040503050406030204"/>
                <a:cs typeface="Cambria" panose="02040503050406030204"/>
              </a:rPr>
              <a:t> </a:t>
            </a:r>
            <a:r>
              <a:rPr sz="4425" spc="7" baseline="-36000" dirty="0">
                <a:latin typeface="Symbol" panose="05050102010706020507"/>
                <a:cs typeface="Symbol" panose="05050102010706020507"/>
              </a:rPr>
              <a:t></a:t>
            </a:r>
            <a:endParaRPr sz="4425" baseline="-36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6F8D2D1-0097-4208-BE8B-01FBF6B89385}"/>
              </a:ext>
            </a:extLst>
          </p:cNvPr>
          <p:cNvSpPr txBox="1"/>
          <p:nvPr/>
        </p:nvSpPr>
        <p:spPr>
          <a:xfrm>
            <a:off x="5685323" y="1573108"/>
            <a:ext cx="15049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Cambria" panose="02040503050406030204"/>
                <a:cs typeface="Cambria" panose="02040503050406030204"/>
              </a:rPr>
              <a:t>T</a:t>
            </a:r>
            <a:endParaRPr sz="17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B1E015D-0A58-4BCD-97D0-6ED33E0C18D4}"/>
              </a:ext>
            </a:extLst>
          </p:cNvPr>
          <p:cNvSpPr txBox="1"/>
          <p:nvPr/>
        </p:nvSpPr>
        <p:spPr>
          <a:xfrm>
            <a:off x="5443280" y="1582884"/>
            <a:ext cx="655320" cy="466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950" i="1" spc="5" dirty="0">
                <a:latin typeface="Cambria" panose="02040503050406030204"/>
                <a:cs typeface="Cambria" panose="02040503050406030204"/>
              </a:rPr>
              <a:t>X	y</a:t>
            </a:r>
            <a:endParaRPr sz="29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F443E06-D64D-48F9-AB9D-5B80CE45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113" y="2359377"/>
            <a:ext cx="6762419" cy="176249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34F220B-AE1E-4745-B103-4BBAC6DD8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008" y="4530867"/>
            <a:ext cx="3239254" cy="15301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67385E-8B8F-423E-813F-7E71B4ACD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7E98-BEA4-49F4-B595-16FB6524329C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8446" y="1339861"/>
            <a:ext cx="81671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Dataset: 14 features about houses in suburban Boston</a:t>
            </a:r>
            <a:endParaRPr lang="zh-CN" altLang="en-US" sz="280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1505" r="7708" b="5800"/>
          <a:stretch/>
        </p:blipFill>
        <p:spPr>
          <a:xfrm>
            <a:off x="736940" y="2184468"/>
            <a:ext cx="7694468" cy="45370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34441" y="2815070"/>
            <a:ext cx="17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feature scale</a:t>
            </a:r>
            <a:endParaRPr lang="zh-CN" altLang="en-US" sz="240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2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0A9F74-D16A-4060-A613-E413E761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D2B-6BE0-495D-8C61-3B5294DBD195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44177-652C-43D1-A410-6064571B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76EF1-11CD-4150-B12A-9A074B76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0C3FF8E-EFF2-491C-8CC3-2139BB28D199}"/>
              </a:ext>
            </a:extLst>
          </p:cNvPr>
          <p:cNvSpPr txBox="1">
            <a:spLocks noGrp="1"/>
          </p:cNvSpPr>
          <p:nvPr/>
        </p:nvSpPr>
        <p:spPr>
          <a:xfrm>
            <a:off x="443865" y="112399"/>
            <a:ext cx="846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730" algn="l"/>
              </a:tabLst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(III): </a:t>
            </a: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Gradient </a:t>
            </a:r>
            <a:r>
              <a:rPr sz="40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of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Quadratic Form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7C888ED-479D-417D-9FE2-8B933B4D7B91}"/>
              </a:ext>
            </a:extLst>
          </p:cNvPr>
          <p:cNvSpPr txBox="1"/>
          <p:nvPr/>
        </p:nvSpPr>
        <p:spPr>
          <a:xfrm>
            <a:off x="628650" y="1719314"/>
            <a:ext cx="7086499" cy="51744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See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L2-note.pdf 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CBA12-6E72-4F9B-A3B2-D2BF60FA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2" y="2631711"/>
            <a:ext cx="7998853" cy="1670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7B3418-0064-4FA3-BCBA-618FA0F9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059F0-C6C6-4472-8ABF-4AADE5C7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FD0-D914-4489-8D51-D6C6D0F90DD8}" type="datetime1">
              <a:rPr lang="zh-CN" altLang="en-US" smtClean="0"/>
              <a:t>2021/3/8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29B0D-0C34-46B9-A58C-781BDC9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81C26-2230-4C4F-BC72-AC4FFD23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2F9BE-A09C-4DC3-9051-278400F3527B}"/>
              </a:ext>
            </a:extLst>
          </p:cNvPr>
          <p:cNvSpPr txBox="1">
            <a:spLocks noGrp="1"/>
          </p:cNvSpPr>
          <p:nvPr/>
        </p:nvSpPr>
        <p:spPr>
          <a:xfrm>
            <a:off x="451233" y="166733"/>
            <a:ext cx="80886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5825" algn="l"/>
              </a:tabLst>
            </a:pPr>
            <a:r>
              <a:rPr sz="3600" b="0" spc="-20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Review</a:t>
            </a:r>
            <a:r>
              <a:rPr sz="3600" b="0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(III):</a:t>
            </a:r>
            <a:r>
              <a:rPr lang="en-US" sz="3600" b="0" spc="-5" dirty="0">
                <a:solidFill>
                  <a:srgbClr val="0000FF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Single </a:t>
            </a:r>
            <a:r>
              <a:rPr sz="3600" b="0" spc="-4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Var-Func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to</a:t>
            </a: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Multivariate</a:t>
            </a:r>
            <a:endParaRPr sz="36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6236957-1B93-4970-A21B-AB7A82A946E7}"/>
              </a:ext>
            </a:extLst>
          </p:cNvPr>
          <p:cNvSpPr/>
          <p:nvPr/>
        </p:nvSpPr>
        <p:spPr>
          <a:xfrm>
            <a:off x="372445" y="1427194"/>
            <a:ext cx="2533650" cy="944880"/>
          </a:xfrm>
          <a:custGeom>
            <a:avLst/>
            <a:gdLst/>
            <a:ahLst/>
            <a:cxnLst/>
            <a:rect l="l" t="t" r="r" b="b"/>
            <a:pathLst>
              <a:path w="2533650" h="944880">
                <a:moveTo>
                  <a:pt x="2533333" y="0"/>
                </a:moveTo>
                <a:lnTo>
                  <a:pt x="0" y="0"/>
                </a:lnTo>
                <a:lnTo>
                  <a:pt x="0" y="944879"/>
                </a:lnTo>
                <a:lnTo>
                  <a:pt x="2533333" y="944879"/>
                </a:lnTo>
                <a:lnTo>
                  <a:pt x="253333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2BE1F1B-EAD3-4B99-BF68-630605A8E9C0}"/>
              </a:ext>
            </a:extLst>
          </p:cNvPr>
          <p:cNvSpPr/>
          <p:nvPr/>
        </p:nvSpPr>
        <p:spPr>
          <a:xfrm>
            <a:off x="2914826" y="1427194"/>
            <a:ext cx="5995035" cy="944880"/>
          </a:xfrm>
          <a:custGeom>
            <a:avLst/>
            <a:gdLst/>
            <a:ahLst/>
            <a:cxnLst/>
            <a:rect l="l" t="t" r="r" b="b"/>
            <a:pathLst>
              <a:path w="5995034" h="944880">
                <a:moveTo>
                  <a:pt x="5994722" y="0"/>
                </a:moveTo>
                <a:lnTo>
                  <a:pt x="0" y="0"/>
                </a:lnTo>
                <a:lnTo>
                  <a:pt x="0" y="944879"/>
                </a:lnTo>
                <a:lnTo>
                  <a:pt x="5994722" y="944879"/>
                </a:lnTo>
                <a:lnTo>
                  <a:pt x="599472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71959E-7C73-4EFE-BF3D-D3D725379ED7}"/>
              </a:ext>
            </a:extLst>
          </p:cNvPr>
          <p:cNvSpPr/>
          <p:nvPr/>
        </p:nvSpPr>
        <p:spPr>
          <a:xfrm>
            <a:off x="372445" y="2372073"/>
            <a:ext cx="2533650" cy="3505200"/>
          </a:xfrm>
          <a:custGeom>
            <a:avLst/>
            <a:gdLst/>
            <a:ahLst/>
            <a:cxnLst/>
            <a:rect l="l" t="t" r="r" b="b"/>
            <a:pathLst>
              <a:path w="2533650" h="3505200">
                <a:moveTo>
                  <a:pt x="2533333" y="0"/>
                </a:moveTo>
                <a:lnTo>
                  <a:pt x="0" y="0"/>
                </a:lnTo>
                <a:lnTo>
                  <a:pt x="0" y="3505199"/>
                </a:lnTo>
                <a:lnTo>
                  <a:pt x="2533333" y="3505199"/>
                </a:lnTo>
                <a:lnTo>
                  <a:pt x="253333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BF7BA7C-7DD4-44F6-B96A-1005E87D1700}"/>
              </a:ext>
            </a:extLst>
          </p:cNvPr>
          <p:cNvSpPr/>
          <p:nvPr/>
        </p:nvSpPr>
        <p:spPr>
          <a:xfrm>
            <a:off x="2905778" y="2372073"/>
            <a:ext cx="5995035" cy="3505200"/>
          </a:xfrm>
          <a:custGeom>
            <a:avLst/>
            <a:gdLst/>
            <a:ahLst/>
            <a:cxnLst/>
            <a:rect l="l" t="t" r="r" b="b"/>
            <a:pathLst>
              <a:path w="5995034" h="3505200">
                <a:moveTo>
                  <a:pt x="5994722" y="0"/>
                </a:moveTo>
                <a:lnTo>
                  <a:pt x="0" y="0"/>
                </a:lnTo>
                <a:lnTo>
                  <a:pt x="0" y="3505199"/>
                </a:lnTo>
                <a:lnTo>
                  <a:pt x="5994722" y="3505199"/>
                </a:lnTo>
                <a:lnTo>
                  <a:pt x="599472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A4F258F-4C4A-4873-AF1E-02A47AF2ACAC}"/>
              </a:ext>
            </a:extLst>
          </p:cNvPr>
          <p:cNvSpPr/>
          <p:nvPr/>
        </p:nvSpPr>
        <p:spPr>
          <a:xfrm>
            <a:off x="2905779" y="1420844"/>
            <a:ext cx="0" cy="4462780"/>
          </a:xfrm>
          <a:custGeom>
            <a:avLst/>
            <a:gdLst/>
            <a:ahLst/>
            <a:cxnLst/>
            <a:rect l="l" t="t" r="r" b="b"/>
            <a:pathLst>
              <a:path h="4462780">
                <a:moveTo>
                  <a:pt x="0" y="0"/>
                </a:moveTo>
                <a:lnTo>
                  <a:pt x="0" y="4462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03DEE67-2E99-4A5E-962A-B050E9CF741B}"/>
              </a:ext>
            </a:extLst>
          </p:cNvPr>
          <p:cNvSpPr/>
          <p:nvPr/>
        </p:nvSpPr>
        <p:spPr>
          <a:xfrm>
            <a:off x="366095" y="2372073"/>
            <a:ext cx="8540750" cy="0"/>
          </a:xfrm>
          <a:custGeom>
            <a:avLst/>
            <a:gdLst/>
            <a:ahLst/>
            <a:cxnLst/>
            <a:rect l="l" t="t" r="r" b="b"/>
            <a:pathLst>
              <a:path w="8540750">
                <a:moveTo>
                  <a:pt x="0" y="0"/>
                </a:moveTo>
                <a:lnTo>
                  <a:pt x="85407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5FD5325-9771-4532-87E4-7EA98EA98152}"/>
              </a:ext>
            </a:extLst>
          </p:cNvPr>
          <p:cNvSpPr/>
          <p:nvPr/>
        </p:nvSpPr>
        <p:spPr>
          <a:xfrm>
            <a:off x="372445" y="1420844"/>
            <a:ext cx="0" cy="4462780"/>
          </a:xfrm>
          <a:custGeom>
            <a:avLst/>
            <a:gdLst/>
            <a:ahLst/>
            <a:cxnLst/>
            <a:rect l="l" t="t" r="r" b="b"/>
            <a:pathLst>
              <a:path h="4462780">
                <a:moveTo>
                  <a:pt x="0" y="0"/>
                </a:moveTo>
                <a:lnTo>
                  <a:pt x="0" y="4462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5092762-D360-450A-8CF7-6EF9A578E0A3}"/>
              </a:ext>
            </a:extLst>
          </p:cNvPr>
          <p:cNvSpPr/>
          <p:nvPr/>
        </p:nvSpPr>
        <p:spPr>
          <a:xfrm>
            <a:off x="8900501" y="1420844"/>
            <a:ext cx="0" cy="4462780"/>
          </a:xfrm>
          <a:custGeom>
            <a:avLst/>
            <a:gdLst/>
            <a:ahLst/>
            <a:cxnLst/>
            <a:rect l="l" t="t" r="r" b="b"/>
            <a:pathLst>
              <a:path h="4462780">
                <a:moveTo>
                  <a:pt x="0" y="0"/>
                </a:moveTo>
                <a:lnTo>
                  <a:pt x="0" y="4462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7021FD1-D813-48D2-A469-82AEB301B10D}"/>
              </a:ext>
            </a:extLst>
          </p:cNvPr>
          <p:cNvSpPr/>
          <p:nvPr/>
        </p:nvSpPr>
        <p:spPr>
          <a:xfrm>
            <a:off x="366095" y="1427194"/>
            <a:ext cx="8540750" cy="0"/>
          </a:xfrm>
          <a:custGeom>
            <a:avLst/>
            <a:gdLst/>
            <a:ahLst/>
            <a:cxnLst/>
            <a:rect l="l" t="t" r="r" b="b"/>
            <a:pathLst>
              <a:path w="8540750">
                <a:moveTo>
                  <a:pt x="0" y="0"/>
                </a:moveTo>
                <a:lnTo>
                  <a:pt x="85407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B371BBF-BA1E-40FD-9A87-2F1E37AEA302}"/>
              </a:ext>
            </a:extLst>
          </p:cNvPr>
          <p:cNvSpPr/>
          <p:nvPr/>
        </p:nvSpPr>
        <p:spPr>
          <a:xfrm>
            <a:off x="366095" y="5877273"/>
            <a:ext cx="8540750" cy="0"/>
          </a:xfrm>
          <a:custGeom>
            <a:avLst/>
            <a:gdLst/>
            <a:ahLst/>
            <a:cxnLst/>
            <a:rect l="l" t="t" r="r" b="b"/>
            <a:pathLst>
              <a:path w="8540750">
                <a:moveTo>
                  <a:pt x="0" y="0"/>
                </a:moveTo>
                <a:lnTo>
                  <a:pt x="85407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6FE4726-5DE5-49A0-A0A9-E1D3AFD36A60}"/>
              </a:ext>
            </a:extLst>
          </p:cNvPr>
          <p:cNvSpPr txBox="1"/>
          <p:nvPr/>
        </p:nvSpPr>
        <p:spPr>
          <a:xfrm>
            <a:off x="451185" y="1433797"/>
            <a:ext cx="567690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1000"/>
              </a:lnSpc>
              <a:spcBef>
                <a:spcPts val="50"/>
              </a:spcBef>
              <a:tabLst>
                <a:tab pos="2545715" algn="l"/>
              </a:tabLst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Single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latin typeface="Calibri" panose="020F0502020204030204"/>
                <a:cs typeface="Calibri" panose="020F0502020204030204"/>
              </a:rPr>
              <a:t>Var-	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Multivariate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Calculus  Function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974A87F-7493-464D-986E-FD1D002BE046}"/>
              </a:ext>
            </a:extLst>
          </p:cNvPr>
          <p:cNvSpPr txBox="1"/>
          <p:nvPr/>
        </p:nvSpPr>
        <p:spPr>
          <a:xfrm>
            <a:off x="451185" y="2378677"/>
            <a:ext cx="197866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Derivative  </a:t>
            </a:r>
            <a:r>
              <a:rPr sz="280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d-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r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derivative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EE868D4-A2FC-42DE-88FA-74ADE083C136}"/>
              </a:ext>
            </a:extLst>
          </p:cNvPr>
          <p:cNvSpPr txBox="1"/>
          <p:nvPr/>
        </p:nvSpPr>
        <p:spPr>
          <a:xfrm>
            <a:off x="2984518" y="2378677"/>
            <a:ext cx="5620385" cy="3436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3141980">
              <a:lnSpc>
                <a:spcPct val="101000"/>
              </a:lnSpc>
              <a:spcBef>
                <a:spcPts val="50"/>
              </a:spcBef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Partial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Derivative  Gradient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 marR="1487805">
              <a:lnSpc>
                <a:spcPts val="3410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Directional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Partial Derivative 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Vector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Field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 marR="1784985">
              <a:lnSpc>
                <a:spcPts val="3290"/>
              </a:lnSpc>
              <a:spcBef>
                <a:spcPts val="9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Contour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map 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function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Surface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map 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function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270"/>
              </a:lnSpc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Hessian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matrix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Jacobian matrix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(vector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dirty="0">
                <a:latin typeface="Calibri" panose="020F0502020204030204"/>
                <a:cs typeface="Calibri" panose="020F0502020204030204"/>
              </a:rPr>
              <a:t>/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out)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FD21A95F-34C2-498A-9583-E9BBF71379EF}"/>
              </a:ext>
            </a:extLst>
          </p:cNvPr>
          <p:cNvSpPr/>
          <p:nvPr/>
        </p:nvSpPr>
        <p:spPr>
          <a:xfrm>
            <a:off x="2961574" y="2325589"/>
            <a:ext cx="3930015" cy="914400"/>
          </a:xfrm>
          <a:custGeom>
            <a:avLst/>
            <a:gdLst/>
            <a:ahLst/>
            <a:cxnLst/>
            <a:rect l="l" t="t" r="r" b="b"/>
            <a:pathLst>
              <a:path w="3930015" h="914400">
                <a:moveTo>
                  <a:pt x="0" y="0"/>
                </a:moveTo>
                <a:lnTo>
                  <a:pt x="3777127" y="0"/>
                </a:lnTo>
                <a:lnTo>
                  <a:pt x="3929529" y="152402"/>
                </a:lnTo>
                <a:lnTo>
                  <a:pt x="392952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9E702E0-6982-4405-8683-9BD0483A5610}"/>
              </a:ext>
            </a:extLst>
          </p:cNvPr>
          <p:cNvSpPr/>
          <p:nvPr/>
        </p:nvSpPr>
        <p:spPr>
          <a:xfrm>
            <a:off x="2928724" y="5009358"/>
            <a:ext cx="3930015" cy="380365"/>
          </a:xfrm>
          <a:custGeom>
            <a:avLst/>
            <a:gdLst/>
            <a:ahLst/>
            <a:cxnLst/>
            <a:rect l="l" t="t" r="r" b="b"/>
            <a:pathLst>
              <a:path w="3930015" h="380364">
                <a:moveTo>
                  <a:pt x="0" y="0"/>
                </a:moveTo>
                <a:lnTo>
                  <a:pt x="3866186" y="0"/>
                </a:lnTo>
                <a:lnTo>
                  <a:pt x="3929529" y="63344"/>
                </a:lnTo>
                <a:lnTo>
                  <a:pt x="3929529" y="380056"/>
                </a:lnTo>
                <a:lnTo>
                  <a:pt x="0" y="38005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42A12A18-A58B-479D-8B5F-614C13149945}"/>
              </a:ext>
            </a:extLst>
          </p:cNvPr>
          <p:cNvSpPr/>
          <p:nvPr/>
        </p:nvSpPr>
        <p:spPr>
          <a:xfrm>
            <a:off x="2106353" y="2667845"/>
            <a:ext cx="737870" cy="139065"/>
          </a:xfrm>
          <a:custGeom>
            <a:avLst/>
            <a:gdLst/>
            <a:ahLst/>
            <a:cxnLst/>
            <a:rect l="l" t="t" r="r" b="b"/>
            <a:pathLst>
              <a:path w="737869" h="139064">
                <a:moveTo>
                  <a:pt x="700791" y="100297"/>
                </a:moveTo>
                <a:lnTo>
                  <a:pt x="638037" y="127095"/>
                </a:lnTo>
                <a:lnTo>
                  <a:pt x="636539" y="130825"/>
                </a:lnTo>
                <a:lnTo>
                  <a:pt x="639293" y="137276"/>
                </a:lnTo>
                <a:lnTo>
                  <a:pt x="643025" y="138774"/>
                </a:lnTo>
                <a:lnTo>
                  <a:pt x="726300" y="103214"/>
                </a:lnTo>
                <a:lnTo>
                  <a:pt x="724098" y="103214"/>
                </a:lnTo>
                <a:lnTo>
                  <a:pt x="700791" y="100297"/>
                </a:lnTo>
                <a:close/>
              </a:path>
              <a:path w="737869" h="139064">
                <a:moveTo>
                  <a:pt x="712381" y="95348"/>
                </a:moveTo>
                <a:lnTo>
                  <a:pt x="700791" y="100297"/>
                </a:lnTo>
                <a:lnTo>
                  <a:pt x="724098" y="103214"/>
                </a:lnTo>
                <a:lnTo>
                  <a:pt x="724255" y="101958"/>
                </a:lnTo>
                <a:lnTo>
                  <a:pt x="721029" y="101958"/>
                </a:lnTo>
                <a:lnTo>
                  <a:pt x="712381" y="95348"/>
                </a:lnTo>
                <a:close/>
              </a:path>
              <a:path w="737869" h="139064">
                <a:moveTo>
                  <a:pt x="655864" y="36170"/>
                </a:moveTo>
                <a:lnTo>
                  <a:pt x="651879" y="36702"/>
                </a:lnTo>
                <a:lnTo>
                  <a:pt x="647619" y="42275"/>
                </a:lnTo>
                <a:lnTo>
                  <a:pt x="648153" y="46261"/>
                </a:lnTo>
                <a:lnTo>
                  <a:pt x="702367" y="87695"/>
                </a:lnTo>
                <a:lnTo>
                  <a:pt x="725675" y="90611"/>
                </a:lnTo>
                <a:lnTo>
                  <a:pt x="724098" y="103214"/>
                </a:lnTo>
                <a:lnTo>
                  <a:pt x="726300" y="103214"/>
                </a:lnTo>
                <a:lnTo>
                  <a:pt x="737391" y="98478"/>
                </a:lnTo>
                <a:lnTo>
                  <a:pt x="655864" y="36170"/>
                </a:lnTo>
                <a:close/>
              </a:path>
              <a:path w="737869" h="139064">
                <a:moveTo>
                  <a:pt x="722392" y="91072"/>
                </a:moveTo>
                <a:lnTo>
                  <a:pt x="712381" y="95348"/>
                </a:lnTo>
                <a:lnTo>
                  <a:pt x="721029" y="101958"/>
                </a:lnTo>
                <a:lnTo>
                  <a:pt x="722392" y="91072"/>
                </a:lnTo>
                <a:close/>
              </a:path>
              <a:path w="737869" h="139064">
                <a:moveTo>
                  <a:pt x="725617" y="91072"/>
                </a:moveTo>
                <a:lnTo>
                  <a:pt x="722392" y="91072"/>
                </a:lnTo>
                <a:lnTo>
                  <a:pt x="721029" y="101958"/>
                </a:lnTo>
                <a:lnTo>
                  <a:pt x="724255" y="101958"/>
                </a:lnTo>
                <a:lnTo>
                  <a:pt x="725617" y="91072"/>
                </a:lnTo>
                <a:close/>
              </a:path>
              <a:path w="737869" h="139064">
                <a:moveTo>
                  <a:pt x="1577" y="0"/>
                </a:moveTo>
                <a:lnTo>
                  <a:pt x="0" y="12600"/>
                </a:lnTo>
                <a:lnTo>
                  <a:pt x="700791" y="100297"/>
                </a:lnTo>
                <a:lnTo>
                  <a:pt x="712381" y="95348"/>
                </a:lnTo>
                <a:lnTo>
                  <a:pt x="702367" y="87695"/>
                </a:lnTo>
                <a:lnTo>
                  <a:pt x="1577" y="0"/>
                </a:lnTo>
                <a:close/>
              </a:path>
              <a:path w="737869" h="139064">
                <a:moveTo>
                  <a:pt x="702367" y="87695"/>
                </a:moveTo>
                <a:lnTo>
                  <a:pt x="712381" y="95348"/>
                </a:lnTo>
                <a:lnTo>
                  <a:pt x="722392" y="91072"/>
                </a:lnTo>
                <a:lnTo>
                  <a:pt x="725617" y="91072"/>
                </a:lnTo>
                <a:lnTo>
                  <a:pt x="725675" y="90611"/>
                </a:lnTo>
                <a:lnTo>
                  <a:pt x="702367" y="8769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CC2AB3C0-5D22-4CA6-9EE3-3F6F5C76CE1B}"/>
              </a:ext>
            </a:extLst>
          </p:cNvPr>
          <p:cNvSpPr/>
          <p:nvPr/>
        </p:nvSpPr>
        <p:spPr>
          <a:xfrm>
            <a:off x="1977153" y="3307519"/>
            <a:ext cx="879475" cy="2019300"/>
          </a:xfrm>
          <a:custGeom>
            <a:avLst/>
            <a:gdLst/>
            <a:ahLst/>
            <a:cxnLst/>
            <a:rect l="l" t="t" r="r" b="b"/>
            <a:pathLst>
              <a:path w="879475" h="2019300">
                <a:moveTo>
                  <a:pt x="791806" y="1947800"/>
                </a:moveTo>
                <a:lnTo>
                  <a:pt x="787829" y="1948385"/>
                </a:lnTo>
                <a:lnTo>
                  <a:pt x="783644" y="1954014"/>
                </a:lnTo>
                <a:lnTo>
                  <a:pt x="784228" y="1957992"/>
                </a:lnTo>
                <a:lnTo>
                  <a:pt x="866573" y="2019216"/>
                </a:lnTo>
                <a:lnTo>
                  <a:pt x="867709" y="2010145"/>
                </a:lnTo>
                <a:lnTo>
                  <a:pt x="855798" y="2010145"/>
                </a:lnTo>
                <a:lnTo>
                  <a:pt x="846566" y="1988514"/>
                </a:lnTo>
                <a:lnTo>
                  <a:pt x="791806" y="1947800"/>
                </a:lnTo>
                <a:close/>
              </a:path>
              <a:path w="879475" h="2019300">
                <a:moveTo>
                  <a:pt x="846566" y="1988514"/>
                </a:moveTo>
                <a:lnTo>
                  <a:pt x="855798" y="2010145"/>
                </a:lnTo>
                <a:lnTo>
                  <a:pt x="863556" y="2006834"/>
                </a:lnTo>
                <a:lnTo>
                  <a:pt x="855325" y="2006834"/>
                </a:lnTo>
                <a:lnTo>
                  <a:pt x="856679" y="1996033"/>
                </a:lnTo>
                <a:lnTo>
                  <a:pt x="846566" y="1988514"/>
                </a:lnTo>
                <a:close/>
              </a:path>
              <a:path w="879475" h="2019300">
                <a:moveTo>
                  <a:pt x="869906" y="1913355"/>
                </a:moveTo>
                <a:lnTo>
                  <a:pt x="866731" y="1915822"/>
                </a:lnTo>
                <a:lnTo>
                  <a:pt x="858246" y="1983530"/>
                </a:lnTo>
                <a:lnTo>
                  <a:pt x="867478" y="2005161"/>
                </a:lnTo>
                <a:lnTo>
                  <a:pt x="855798" y="2010145"/>
                </a:lnTo>
                <a:lnTo>
                  <a:pt x="867709" y="2010145"/>
                </a:lnTo>
                <a:lnTo>
                  <a:pt x="879334" y="1917402"/>
                </a:lnTo>
                <a:lnTo>
                  <a:pt x="876866" y="1914227"/>
                </a:lnTo>
                <a:lnTo>
                  <a:pt x="869906" y="1913355"/>
                </a:lnTo>
                <a:close/>
              </a:path>
              <a:path w="879475" h="2019300">
                <a:moveTo>
                  <a:pt x="856679" y="1996033"/>
                </a:moveTo>
                <a:lnTo>
                  <a:pt x="855325" y="2006834"/>
                </a:lnTo>
                <a:lnTo>
                  <a:pt x="865414" y="2002528"/>
                </a:lnTo>
                <a:lnTo>
                  <a:pt x="856679" y="1996033"/>
                </a:lnTo>
                <a:close/>
              </a:path>
              <a:path w="879475" h="2019300">
                <a:moveTo>
                  <a:pt x="858246" y="1983530"/>
                </a:moveTo>
                <a:lnTo>
                  <a:pt x="856679" y="1996033"/>
                </a:lnTo>
                <a:lnTo>
                  <a:pt x="865414" y="2002528"/>
                </a:lnTo>
                <a:lnTo>
                  <a:pt x="855325" y="2006834"/>
                </a:lnTo>
                <a:lnTo>
                  <a:pt x="863556" y="2006834"/>
                </a:lnTo>
                <a:lnTo>
                  <a:pt x="867478" y="2005161"/>
                </a:lnTo>
                <a:lnTo>
                  <a:pt x="858246" y="1983530"/>
                </a:lnTo>
                <a:close/>
              </a:path>
              <a:path w="879475" h="2019300">
                <a:moveTo>
                  <a:pt x="11680" y="0"/>
                </a:moveTo>
                <a:lnTo>
                  <a:pt x="0" y="4984"/>
                </a:lnTo>
                <a:lnTo>
                  <a:pt x="846566" y="1988514"/>
                </a:lnTo>
                <a:lnTo>
                  <a:pt x="856679" y="1996033"/>
                </a:lnTo>
                <a:lnTo>
                  <a:pt x="858246" y="1983530"/>
                </a:lnTo>
                <a:lnTo>
                  <a:pt x="1168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3F0B500-2E7A-4037-9EF2-7E4EB3BC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E48BF-BDD6-46B2-A047-E5665D0A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07A-4D65-4CE2-902C-073363CDA3D9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37801-A250-4769-8691-7C95EEF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B5F27-007B-4E6A-90A1-78F0754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D4FA9B7-C54C-43F1-8888-48B53C20DD4A}"/>
              </a:ext>
            </a:extLst>
          </p:cNvPr>
          <p:cNvSpPr txBox="1"/>
          <p:nvPr/>
        </p:nvSpPr>
        <p:spPr>
          <a:xfrm>
            <a:off x="355244" y="151930"/>
            <a:ext cx="8448954" cy="1010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600"/>
              </a:lnSpc>
              <a:spcBef>
                <a:spcPts val="520"/>
              </a:spcBef>
              <a:tabLst>
                <a:tab pos="2961640" algn="l"/>
                <a:tab pos="3304540" algn="l"/>
              </a:tabLst>
            </a:pPr>
            <a:r>
              <a:rPr sz="3600" b="0" spc="-20" dirty="0">
                <a:cs typeface="Calibri Light" panose="020F0302020204030204"/>
              </a:rPr>
              <a:t>Review </a:t>
            </a:r>
            <a:r>
              <a:rPr sz="3600" b="0" spc="-5" dirty="0">
                <a:cs typeface="Calibri Light" panose="020F0302020204030204"/>
              </a:rPr>
              <a:t>(IV) </a:t>
            </a:r>
            <a:r>
              <a:rPr sz="3600" b="0" dirty="0">
                <a:cs typeface="Calibri Light" panose="020F0302020204030204"/>
              </a:rPr>
              <a:t>: </a:t>
            </a:r>
            <a:r>
              <a:rPr sz="3600" b="0" spc="-10" dirty="0">
                <a:cs typeface="Calibri Light" panose="020F0302020204030204"/>
              </a:rPr>
              <a:t>Definitions </a:t>
            </a:r>
            <a:r>
              <a:rPr sz="3600" b="0" dirty="0">
                <a:cs typeface="Calibri Light" panose="020F0302020204030204"/>
              </a:rPr>
              <a:t>of </a:t>
            </a:r>
            <a:r>
              <a:rPr sz="3600" b="0" spc="-15" dirty="0">
                <a:cs typeface="Calibri Light" panose="020F0302020204030204"/>
              </a:rPr>
              <a:t>gradient  </a:t>
            </a:r>
            <a:r>
              <a:rPr sz="3600" b="0" dirty="0">
                <a:cs typeface="Calibri Light" panose="020F0302020204030204"/>
              </a:rPr>
              <a:t>(</a:t>
            </a:r>
            <a:r>
              <a:rPr sz="3600" b="0" spc="-5" dirty="0" err="1">
                <a:cs typeface="Calibri Light" panose="020F0302020204030204"/>
              </a:rPr>
              <a:t>M</a:t>
            </a:r>
            <a:r>
              <a:rPr sz="3600" b="0" spc="-40" dirty="0" err="1">
                <a:cs typeface="Calibri Light" panose="020F0302020204030204"/>
              </a:rPr>
              <a:t>a</a:t>
            </a:r>
            <a:r>
              <a:rPr sz="3600" b="0" dirty="0" err="1">
                <a:cs typeface="Calibri Light" panose="020F0302020204030204"/>
              </a:rPr>
              <a:t>t</a:t>
            </a:r>
            <a:r>
              <a:rPr sz="3600" b="0" spc="-5" dirty="0" err="1">
                <a:cs typeface="Calibri Light" panose="020F0302020204030204"/>
              </a:rPr>
              <a:t>ri</a:t>
            </a:r>
            <a:r>
              <a:rPr sz="3600" b="0" spc="-10" dirty="0" err="1">
                <a:cs typeface="Calibri Light" panose="020F0302020204030204"/>
              </a:rPr>
              <a:t>x_</a:t>
            </a:r>
            <a:r>
              <a:rPr sz="3600" b="0" spc="-35" dirty="0" err="1">
                <a:cs typeface="Calibri Light" panose="020F0302020204030204"/>
              </a:rPr>
              <a:t>c</a:t>
            </a:r>
            <a:r>
              <a:rPr sz="3600" b="0" spc="-5" dirty="0" err="1">
                <a:cs typeface="Calibri Light" panose="020F0302020204030204"/>
              </a:rPr>
              <a:t>al</a:t>
            </a:r>
            <a:r>
              <a:rPr sz="3600" b="0" spc="-10" dirty="0" err="1">
                <a:cs typeface="Calibri Light" panose="020F0302020204030204"/>
              </a:rPr>
              <a:t>c</a:t>
            </a:r>
            <a:r>
              <a:rPr sz="3600" b="0" spc="-5" dirty="0" err="1">
                <a:cs typeface="Calibri Light" panose="020F0302020204030204"/>
              </a:rPr>
              <a:t>ulu</a:t>
            </a:r>
            <a:r>
              <a:rPr sz="3600" b="0" dirty="0" err="1">
                <a:cs typeface="Calibri Light" panose="020F0302020204030204"/>
              </a:rPr>
              <a:t>s</a:t>
            </a:r>
            <a:r>
              <a:rPr lang="en-US" sz="3600" b="0" dirty="0">
                <a:cs typeface="Calibri Light" panose="020F0302020204030204"/>
              </a:rPr>
              <a:t> </a:t>
            </a:r>
            <a:r>
              <a:rPr sz="3600" b="0" dirty="0">
                <a:cs typeface="Calibri Light" panose="020F0302020204030204"/>
              </a:rPr>
              <a:t>/</a:t>
            </a:r>
            <a:r>
              <a:rPr lang="en-US" sz="3600" b="0" dirty="0">
                <a:cs typeface="Calibri Light" panose="020F0302020204030204"/>
              </a:rPr>
              <a:t> </a:t>
            </a:r>
            <a:r>
              <a:rPr sz="3600" b="0" spc="-10" dirty="0">
                <a:cs typeface="Calibri Light" panose="020F0302020204030204"/>
              </a:rPr>
              <a:t>S</a:t>
            </a:r>
            <a:r>
              <a:rPr sz="3600" b="0" spc="-40" dirty="0">
                <a:cs typeface="Calibri Light" panose="020F0302020204030204"/>
              </a:rPr>
              <a:t>c</a:t>
            </a:r>
            <a:r>
              <a:rPr sz="3600" b="0" spc="-5" dirty="0">
                <a:cs typeface="Calibri Light" panose="020F0302020204030204"/>
              </a:rPr>
              <a:t>ala</a:t>
            </a:r>
            <a:r>
              <a:rPr sz="3600" b="0" spc="-114" dirty="0">
                <a:cs typeface="Calibri Light" panose="020F0302020204030204"/>
              </a:rPr>
              <a:t>r</a:t>
            </a:r>
            <a:r>
              <a:rPr sz="3600" b="0" dirty="0">
                <a:cs typeface="Calibri Light" panose="020F0302020204030204"/>
              </a:rPr>
              <a:t>-</a:t>
            </a:r>
            <a:r>
              <a:rPr sz="3600" b="0" spc="-20" dirty="0">
                <a:cs typeface="Calibri Light" panose="020F0302020204030204"/>
              </a:rPr>
              <a:t>b</a:t>
            </a:r>
            <a:r>
              <a:rPr sz="3600" b="0" spc="-90" dirty="0">
                <a:cs typeface="Calibri Light" panose="020F0302020204030204"/>
              </a:rPr>
              <a:t>y</a:t>
            </a:r>
            <a:r>
              <a:rPr sz="3600" b="0" spc="-30" dirty="0">
                <a:cs typeface="Calibri Light" panose="020F0302020204030204"/>
              </a:rPr>
              <a:t>-</a:t>
            </a:r>
            <a:r>
              <a:rPr sz="3600" b="0" spc="-35" dirty="0">
                <a:cs typeface="Calibri Light" panose="020F0302020204030204"/>
              </a:rPr>
              <a:t>v</a:t>
            </a:r>
            <a:r>
              <a:rPr sz="3600" b="0" spc="-5" dirty="0">
                <a:cs typeface="Calibri Light" panose="020F0302020204030204"/>
              </a:rPr>
              <a:t>ec</a:t>
            </a:r>
            <a:r>
              <a:rPr sz="3600" b="0" spc="-30" dirty="0">
                <a:cs typeface="Calibri Light" panose="020F0302020204030204"/>
              </a:rPr>
              <a:t>t</a:t>
            </a:r>
            <a:r>
              <a:rPr sz="3600" b="0" dirty="0">
                <a:cs typeface="Calibri Light" panose="020F0302020204030204"/>
              </a:rPr>
              <a:t>o</a:t>
            </a:r>
            <a:r>
              <a:rPr sz="3600" b="0" spc="-5" dirty="0">
                <a:cs typeface="Calibri Light" panose="020F0302020204030204"/>
              </a:rPr>
              <a:t>r</a:t>
            </a:r>
            <a:r>
              <a:rPr sz="3600" b="0" dirty="0">
                <a:cs typeface="Calibri Light" panose="020F0302020204030204"/>
              </a:rPr>
              <a:t>)</a:t>
            </a:r>
            <a:endParaRPr sz="3600" dirty="0">
              <a:cs typeface="Calibri Light" panose="020F0302020204030204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DFF7ADE-C083-4A1C-80AE-04D486278DFC}"/>
              </a:ext>
            </a:extLst>
          </p:cNvPr>
          <p:cNvSpPr txBox="1"/>
          <p:nvPr/>
        </p:nvSpPr>
        <p:spPr>
          <a:xfrm>
            <a:off x="236395" y="1529298"/>
            <a:ext cx="8671210" cy="54168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69900" marR="5080" indent="-457200">
              <a:lnSpc>
                <a:spcPts val="43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Size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gradient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always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same </a:t>
            </a:r>
            <a:r>
              <a:rPr sz="2800" dirty="0">
                <a:latin typeface="Calibri" panose="020F0502020204030204"/>
                <a:cs typeface="Calibri" panose="020F0502020204030204"/>
              </a:rPr>
              <a:t>as 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size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E009E1A-144E-43B0-8565-B80083A37964}"/>
              </a:ext>
            </a:extLst>
          </p:cNvPr>
          <p:cNvSpPr/>
          <p:nvPr/>
        </p:nvSpPr>
        <p:spPr>
          <a:xfrm>
            <a:off x="236395" y="2548940"/>
            <a:ext cx="4000499" cy="290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9A12C95-FADF-4593-92F2-5845F2CC33F2}"/>
              </a:ext>
            </a:extLst>
          </p:cNvPr>
          <p:cNvSpPr/>
          <p:nvPr/>
        </p:nvSpPr>
        <p:spPr>
          <a:xfrm>
            <a:off x="4476269" y="3674956"/>
            <a:ext cx="1115881" cy="417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43D1C01-9651-4101-983D-2E6E45AD8616}"/>
              </a:ext>
            </a:extLst>
          </p:cNvPr>
          <p:cNvSpPr txBox="1"/>
          <p:nvPr/>
        </p:nvSpPr>
        <p:spPr>
          <a:xfrm>
            <a:off x="8311438" y="6185535"/>
            <a:ext cx="114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52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30BDA2D-A346-4475-A22A-9704E5E42F0D}"/>
              </a:ext>
            </a:extLst>
          </p:cNvPr>
          <p:cNvSpPr/>
          <p:nvPr/>
        </p:nvSpPr>
        <p:spPr>
          <a:xfrm>
            <a:off x="6708698" y="3574342"/>
            <a:ext cx="2095500" cy="546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BAEB73F-530A-41FF-8ACD-153A7735575B}"/>
              </a:ext>
            </a:extLst>
          </p:cNvPr>
          <p:cNvSpPr txBox="1"/>
          <p:nvPr/>
        </p:nvSpPr>
        <p:spPr>
          <a:xfrm>
            <a:off x="5039284" y="4712901"/>
            <a:ext cx="3386454" cy="1488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algn="just">
              <a:lnSpc>
                <a:spcPts val="2880"/>
              </a:lnSpc>
              <a:spcBef>
                <a:spcPts val="354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 principle,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gradients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natural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extension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partial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derivatives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lang="en-US" altLang="zh-CN"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multiple variables.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FB0325-F960-4C40-8AF0-1CDBB4B99718}"/>
              </a:ext>
            </a:extLst>
          </p:cNvPr>
          <p:cNvSpPr txBox="1"/>
          <p:nvPr/>
        </p:nvSpPr>
        <p:spPr>
          <a:xfrm>
            <a:off x="5900287" y="3273047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endParaRPr lang="zh-CN" altLang="en-US" sz="66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DFD343-A875-4502-A89E-A2F5EAB2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355244" y="1121394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1160F-2D64-453E-9CBE-AA3069ED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7D62-15CE-4F95-A66F-E10E2F703142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89BFA0-7E77-44AC-B207-6274619C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75326-03C6-4D3B-B259-DC413721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A3D804-1D52-4640-BDED-29A3E80265AB}"/>
              </a:ext>
            </a:extLst>
          </p:cNvPr>
          <p:cNvSpPr txBox="1">
            <a:spLocks noGrp="1"/>
          </p:cNvSpPr>
          <p:nvPr/>
        </p:nvSpPr>
        <p:spPr>
          <a:xfrm>
            <a:off x="485745" y="133550"/>
            <a:ext cx="67945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Review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(V): </a:t>
            </a:r>
            <a:r>
              <a:rPr sz="4000" b="0" spc="-10" dirty="0">
                <a:solidFill>
                  <a:schemeClr val="tx1"/>
                </a:solidFill>
                <a:latin typeface="+mn-lt"/>
                <a:cs typeface="Tahoma" panose="020B0604030504040204"/>
              </a:rPr>
              <a:t>Rank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Tahoma" panose="020B0604030504040204"/>
              </a:rPr>
              <a:t>of </a:t>
            </a:r>
            <a:r>
              <a:rPr sz="4000" b="0" dirty="0">
                <a:solidFill>
                  <a:schemeClr val="tx1"/>
                </a:solidFill>
                <a:latin typeface="+mn-lt"/>
                <a:cs typeface="Tahoma" panose="020B0604030504040204"/>
              </a:rPr>
              <a:t>a</a:t>
            </a:r>
            <a:r>
              <a:rPr sz="4000" b="0" spc="-15" dirty="0">
                <a:solidFill>
                  <a:schemeClr val="tx1"/>
                </a:solidFill>
                <a:latin typeface="+mn-lt"/>
                <a:cs typeface="Tahoma" panose="020B0604030504040204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Tahoma" panose="020B0604030504040204"/>
              </a:rPr>
              <a:t>Matrix</a:t>
            </a:r>
            <a:endParaRPr sz="4000" b="0" dirty="0">
              <a:solidFill>
                <a:schemeClr val="tx1"/>
              </a:solidFill>
              <a:latin typeface="+mn-lt"/>
              <a:cs typeface="Tahoma" panose="020B060403050404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4D6F595-4D80-4AA2-AC3A-DF324E60C75C}"/>
              </a:ext>
            </a:extLst>
          </p:cNvPr>
          <p:cNvSpPr txBox="1"/>
          <p:nvPr/>
        </p:nvSpPr>
        <p:spPr>
          <a:xfrm>
            <a:off x="368268" y="1184602"/>
            <a:ext cx="791908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spc="-10" dirty="0">
                <a:cs typeface="Tahoma" panose="020B0604030504040204"/>
              </a:rPr>
              <a:t>rank(A) </a:t>
            </a:r>
            <a:r>
              <a:rPr sz="2400" dirty="0">
                <a:cs typeface="Tahoma" panose="020B0604030504040204"/>
              </a:rPr>
              <a:t>(the </a:t>
            </a:r>
            <a:r>
              <a:rPr sz="2400" spc="-10" dirty="0">
                <a:cs typeface="Tahoma" panose="020B0604030504040204"/>
              </a:rPr>
              <a:t>rank </a:t>
            </a:r>
            <a:r>
              <a:rPr sz="2400" dirty="0">
                <a:cs typeface="Tahoma" panose="020B0604030504040204"/>
              </a:rPr>
              <a:t>of a </a:t>
            </a:r>
            <a:r>
              <a:rPr sz="2400" spc="-15" dirty="0">
                <a:cs typeface="Tahoma" panose="020B0604030504040204"/>
              </a:rPr>
              <a:t>m-by-n </a:t>
            </a:r>
            <a:r>
              <a:rPr sz="2400" spc="-5" dirty="0">
                <a:cs typeface="Tahoma" panose="020B0604030504040204"/>
              </a:rPr>
              <a:t>matrix A)</a:t>
            </a:r>
            <a:r>
              <a:rPr sz="2400" spc="35" dirty="0">
                <a:cs typeface="Tahoma" panose="020B0604030504040204"/>
              </a:rPr>
              <a:t> </a:t>
            </a:r>
            <a:r>
              <a:rPr sz="2400" spc="-5" dirty="0">
                <a:cs typeface="Tahoma" panose="020B0604030504040204"/>
              </a:rPr>
              <a:t>is</a:t>
            </a:r>
            <a:endParaRPr sz="24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cs typeface="Tahoma" panose="020B0604030504040204"/>
              </a:rPr>
              <a:t>= </a:t>
            </a:r>
            <a:r>
              <a:rPr sz="2400" spc="-5" dirty="0">
                <a:cs typeface="Tahoma" panose="020B0604030504040204"/>
              </a:rPr>
              <a:t>The maximal number of linearly independent columns</a:t>
            </a:r>
            <a:endParaRPr sz="24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cs typeface="Tahoma" panose="020B0604030504040204"/>
              </a:rPr>
              <a:t>=The maximal number of linearly independent rows</a:t>
            </a:r>
            <a:endParaRPr sz="2400" dirty="0">
              <a:cs typeface="Tahoma" panose="020B0604030504040204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5D1C9B4-C7A0-4D71-A986-888262AD04C8}"/>
              </a:ext>
            </a:extLst>
          </p:cNvPr>
          <p:cNvSpPr txBox="1"/>
          <p:nvPr/>
        </p:nvSpPr>
        <p:spPr>
          <a:xfrm>
            <a:off x="4140805" y="5270272"/>
            <a:ext cx="6794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Dr. Yanjun Qi</a:t>
            </a:r>
            <a:r>
              <a:rPr sz="900" spc="-9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9F58A3C-295F-41F3-A713-E5B94363C946}"/>
              </a:ext>
            </a:extLst>
          </p:cNvPr>
          <p:cNvSpPr/>
          <p:nvPr/>
        </p:nvSpPr>
        <p:spPr>
          <a:xfrm>
            <a:off x="6308757" y="2644087"/>
            <a:ext cx="971549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1AB1EAA-C46B-4B14-94EF-F8A5219E98F3}"/>
              </a:ext>
            </a:extLst>
          </p:cNvPr>
          <p:cNvSpPr/>
          <p:nvPr/>
        </p:nvSpPr>
        <p:spPr>
          <a:xfrm>
            <a:off x="7794657" y="2682187"/>
            <a:ext cx="981075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6D542C8-09A3-4FD2-8A2A-D56869EC04B6}"/>
              </a:ext>
            </a:extLst>
          </p:cNvPr>
          <p:cNvSpPr txBox="1"/>
          <p:nvPr/>
        </p:nvSpPr>
        <p:spPr>
          <a:xfrm>
            <a:off x="6427501" y="3865827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639A1DE3-5720-43D9-BDA7-BBEED38A9C00}"/>
              </a:ext>
            </a:extLst>
          </p:cNvPr>
          <p:cNvSpPr txBox="1"/>
          <p:nvPr/>
        </p:nvSpPr>
        <p:spPr>
          <a:xfrm>
            <a:off x="8004811" y="3865827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BBD1C26-030E-43FF-8DF8-E5E7786B905A}"/>
              </a:ext>
            </a:extLst>
          </p:cNvPr>
          <p:cNvSpPr txBox="1"/>
          <p:nvPr/>
        </p:nvSpPr>
        <p:spPr>
          <a:xfrm>
            <a:off x="1587743" y="4379415"/>
            <a:ext cx="5662295" cy="5232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dirty="0">
                <a:latin typeface="Calibri" panose="020F0502020204030204"/>
                <a:cs typeface="Calibri" panose="020F0502020204030204"/>
              </a:rPr>
              <a:t>n*n,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rank(A)=n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iff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invertible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4113172-FEA9-4E2E-9A61-A1BB3924BE7A}"/>
              </a:ext>
            </a:extLst>
          </p:cNvPr>
          <p:cNvSpPr txBox="1"/>
          <p:nvPr/>
        </p:nvSpPr>
        <p:spPr>
          <a:xfrm>
            <a:off x="1587743" y="5080838"/>
            <a:ext cx="5226943" cy="4507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rank(AB) </a:t>
            </a:r>
            <a:r>
              <a:rPr sz="2800" dirty="0">
                <a:latin typeface="Calibri" panose="020F0502020204030204"/>
                <a:cs typeface="Calibri" panose="020F0502020204030204"/>
              </a:rPr>
              <a:t>&lt;= min(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rank(A),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rank(B)</a:t>
            </a:r>
            <a:r>
              <a:rPr sz="2800" dirty="0">
                <a:latin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924088-41FA-4F9D-9A7C-0CBE9F5A1BCE}"/>
              </a:ext>
            </a:extLst>
          </p:cNvPr>
          <p:cNvSpPr txBox="1"/>
          <p:nvPr/>
        </p:nvSpPr>
        <p:spPr>
          <a:xfrm>
            <a:off x="368269" y="2565177"/>
            <a:ext cx="877573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40792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dirty="0">
                <a:cs typeface="Tahoma" panose="020B0604030504040204"/>
              </a:rPr>
              <a:t>If A </a:t>
            </a:r>
            <a:r>
              <a:rPr lang="en-US" altLang="zh-CN" sz="2400" spc="-5" dirty="0">
                <a:cs typeface="Tahoma" panose="020B0604030504040204"/>
              </a:rPr>
              <a:t>is </a:t>
            </a:r>
            <a:r>
              <a:rPr lang="en-US" altLang="zh-CN" sz="2400" dirty="0">
                <a:cs typeface="Tahoma" panose="020B0604030504040204"/>
              </a:rPr>
              <a:t>n </a:t>
            </a:r>
            <a:r>
              <a:rPr lang="en-US" altLang="zh-CN" sz="2400" spc="-5" dirty="0">
                <a:cs typeface="Tahoma" panose="020B0604030504040204"/>
              </a:rPr>
              <a:t>by m,</a:t>
            </a:r>
            <a:r>
              <a:rPr lang="en-US" altLang="zh-CN" sz="2400" spc="-75" dirty="0">
                <a:cs typeface="Tahoma" panose="020B0604030504040204"/>
              </a:rPr>
              <a:t> </a:t>
            </a:r>
            <a:r>
              <a:rPr lang="en-US" altLang="zh-CN" sz="2400" dirty="0">
                <a:cs typeface="Tahoma" panose="020B0604030504040204"/>
              </a:rPr>
              <a:t>then</a:t>
            </a:r>
          </a:p>
          <a:p>
            <a:pPr marL="800100" marR="240792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spc="-5" dirty="0">
                <a:cs typeface="Tahoma" panose="020B0604030504040204"/>
              </a:rPr>
              <a:t>rank(A)&lt;=</a:t>
            </a:r>
            <a:r>
              <a:rPr lang="en-US" altLang="zh-CN" sz="2400" spc="-75" dirty="0">
                <a:cs typeface="Tahoma" panose="020B0604030504040204"/>
              </a:rPr>
              <a:t> </a:t>
            </a:r>
            <a:r>
              <a:rPr lang="en-US" altLang="zh-CN" sz="2400" spc="-5" dirty="0">
                <a:cs typeface="Tahoma" panose="020B0604030504040204"/>
              </a:rPr>
              <a:t>min(</a:t>
            </a:r>
            <a:r>
              <a:rPr lang="en-US" altLang="zh-CN" sz="2400" spc="-5" dirty="0" err="1">
                <a:cs typeface="Tahoma" panose="020B0604030504040204"/>
              </a:rPr>
              <a:t>m,n</a:t>
            </a:r>
            <a:r>
              <a:rPr lang="en-US" altLang="zh-CN" sz="2400" spc="-5" dirty="0">
                <a:cs typeface="Tahoma" panose="020B0604030504040204"/>
              </a:rPr>
              <a:t>)</a:t>
            </a:r>
          </a:p>
          <a:p>
            <a:pPr marL="800100" marR="240792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dirty="0">
                <a:cs typeface="Tahoma" panose="020B0604030504040204"/>
              </a:rPr>
              <a:t>If </a:t>
            </a:r>
            <a:r>
              <a:rPr lang="en-US" altLang="zh-CN" sz="2400" spc="-5" dirty="0">
                <a:cs typeface="Tahoma" panose="020B0604030504040204"/>
              </a:rPr>
              <a:t>n=rank(A), then </a:t>
            </a:r>
            <a:r>
              <a:rPr lang="en-US" altLang="zh-CN" sz="2400" dirty="0">
                <a:cs typeface="Tahoma" panose="020B0604030504040204"/>
              </a:rPr>
              <a:t>A </a:t>
            </a:r>
            <a:r>
              <a:rPr lang="en-US" altLang="zh-CN" sz="2400" spc="-5" dirty="0">
                <a:cs typeface="Tahoma" panose="020B0604030504040204"/>
              </a:rPr>
              <a:t>has </a:t>
            </a:r>
            <a:r>
              <a:rPr lang="en-US" altLang="zh-CN" sz="2400" spc="-10" dirty="0">
                <a:cs typeface="Tahoma" panose="020B0604030504040204"/>
              </a:rPr>
              <a:t>full row</a:t>
            </a:r>
            <a:r>
              <a:rPr lang="en-US" altLang="zh-CN" sz="2400" spc="-45" dirty="0">
                <a:cs typeface="Tahoma" panose="020B0604030504040204"/>
              </a:rPr>
              <a:t> </a:t>
            </a:r>
            <a:r>
              <a:rPr lang="en-US" altLang="zh-CN" sz="2400" spc="-15" dirty="0">
                <a:cs typeface="Tahoma" panose="020B0604030504040204"/>
              </a:rPr>
              <a:t>rank</a:t>
            </a:r>
          </a:p>
          <a:p>
            <a:pPr marL="800100" marR="240792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dirty="0">
                <a:cs typeface="Tahoma" panose="020B0604030504040204"/>
              </a:rPr>
              <a:t>If </a:t>
            </a:r>
            <a:r>
              <a:rPr lang="en-US" altLang="zh-CN" sz="2400" spc="-5" dirty="0">
                <a:cs typeface="Tahoma" panose="020B0604030504040204"/>
              </a:rPr>
              <a:t>m=rank(A), then </a:t>
            </a:r>
            <a:r>
              <a:rPr lang="en-US" altLang="zh-CN" sz="2400" dirty="0">
                <a:cs typeface="Tahoma" panose="020B0604030504040204"/>
              </a:rPr>
              <a:t>A </a:t>
            </a:r>
            <a:r>
              <a:rPr lang="en-US" altLang="zh-CN" sz="2400" spc="-5" dirty="0">
                <a:cs typeface="Tahoma" panose="020B0604030504040204"/>
              </a:rPr>
              <a:t>has </a:t>
            </a:r>
            <a:r>
              <a:rPr lang="en-US" altLang="zh-CN" sz="2400" spc="-10" dirty="0">
                <a:cs typeface="Tahoma" panose="020B0604030504040204"/>
              </a:rPr>
              <a:t>full </a:t>
            </a:r>
            <a:r>
              <a:rPr lang="en-US" altLang="zh-CN" sz="2400" spc="-5" dirty="0">
                <a:cs typeface="Tahoma" panose="020B0604030504040204"/>
              </a:rPr>
              <a:t>column</a:t>
            </a:r>
            <a:r>
              <a:rPr lang="en-US" altLang="zh-CN" sz="2400" spc="-45" dirty="0">
                <a:cs typeface="Tahoma" panose="020B0604030504040204"/>
              </a:rPr>
              <a:t> </a:t>
            </a:r>
            <a:r>
              <a:rPr lang="en-US" altLang="zh-CN" sz="2400" spc="-15" dirty="0">
                <a:cs typeface="Tahoma" panose="020B0604030504040204"/>
              </a:rPr>
              <a:t>rank</a:t>
            </a:r>
            <a:endParaRPr lang="en-US" altLang="zh-CN" sz="2400" dirty="0">
              <a:cs typeface="Tahoma" panose="020B0604030504040204"/>
            </a:endParaRPr>
          </a:p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5D906C9-C7A0-4BD4-8550-51A25D9D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3BE32A-B41F-4E66-88B9-50128A80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663-1A8E-4026-A103-7193D9D45C9B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79E916-6772-4C39-980C-84548CBB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99906-E33B-4BC3-B2B3-13FB613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429A40-9EB7-420E-A60A-DA7E7DA14893}"/>
              </a:ext>
            </a:extLst>
          </p:cNvPr>
          <p:cNvSpPr txBox="1"/>
          <p:nvPr/>
        </p:nvSpPr>
        <p:spPr>
          <a:xfrm>
            <a:off x="379267" y="150047"/>
            <a:ext cx="6149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Extra: positive semi-definite!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08879-D993-4B08-909F-D31C0AF5FE2F}"/>
              </a:ext>
            </a:extLst>
          </p:cNvPr>
          <p:cNvSpPr txBox="1"/>
          <p:nvPr/>
        </p:nvSpPr>
        <p:spPr>
          <a:xfrm>
            <a:off x="628650" y="1078029"/>
            <a:ext cx="510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Derivation: How to prove that A is PSD?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FC456F-B938-47B9-B543-B71B8CD89F99}"/>
                  </a:ext>
                </a:extLst>
              </p:cNvPr>
              <p:cNvSpPr txBox="1"/>
              <p:nvPr/>
            </p:nvSpPr>
            <p:spPr>
              <a:xfrm>
                <a:off x="5874746" y="1106904"/>
                <a:ext cx="1307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FC456F-B938-47B9-B543-B71B8CD8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46" y="1106904"/>
                <a:ext cx="1307922" cy="369332"/>
              </a:xfrm>
              <a:prstGeom prst="rect">
                <a:avLst/>
              </a:prstGeom>
              <a:blipFill>
                <a:blip r:embed="rId2"/>
                <a:stretch>
                  <a:fillRect l="-514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2E0E48F-1F67-415F-A0B4-5D2800E3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33-34AE-49F4-BB97-C33D1A2039E7}" type="datetime1">
              <a:rPr lang="zh-CN" altLang="en-US" smtClean="0"/>
              <a:t>2021/3/8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BB6129-B62D-467D-9913-A7CA249F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9FE0-83E2-4C50-9D85-6948F35936D4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39985" y="1424163"/>
                <a:ext cx="8026904" cy="96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宋体" panose="02010600030101010101" pitchFamily="2" charset="-122"/>
                  </a:rPr>
                  <a:t>Thus, our model can be: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</m:oMath>
                  </m:oMathPara>
                </a14:m>
                <a:endParaRPr lang="en-US" altLang="zh-CN" sz="28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5" y="1424163"/>
                <a:ext cx="8026904" cy="965649"/>
              </a:xfrm>
              <a:prstGeom prst="rect">
                <a:avLst/>
              </a:prstGeom>
              <a:blipFill>
                <a:blip r:embed="rId3"/>
                <a:stretch>
                  <a:fillRect l="-1367" t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1514163" y="2593871"/>
            <a:ext cx="5156915" cy="3762480"/>
            <a:chOff x="115565" y="983969"/>
            <a:chExt cx="6566364" cy="4893323"/>
          </a:xfrm>
        </p:grpSpPr>
        <p:grpSp>
          <p:nvGrpSpPr>
            <p:cNvPr id="21" name="组合 20"/>
            <p:cNvGrpSpPr/>
            <p:nvPr/>
          </p:nvGrpSpPr>
          <p:grpSpPr>
            <a:xfrm>
              <a:off x="1440873" y="983969"/>
              <a:ext cx="5241056" cy="4893323"/>
              <a:chOff x="628650" y="1117003"/>
              <a:chExt cx="5241056" cy="4893323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50" y="1566157"/>
                <a:ext cx="5241056" cy="3979110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1205865" y="1117003"/>
                <a:ext cx="4421971" cy="60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z="2400" spc="-5" dirty="0">
                    <a:cs typeface="Century" panose="02040604050505020304"/>
                  </a:rPr>
                  <a:t>housing forecast in Boston</a:t>
                </a:r>
                <a:endParaRPr lang="en-US" altLang="zh-CN" sz="2400" dirty="0">
                  <a:cs typeface="Century" panose="02040604050505020304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117297" y="5610216"/>
                <a:ext cx="22637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z="2000" spc="-5" dirty="0">
                    <a:cs typeface="Century" panose="02040604050505020304"/>
                  </a:rPr>
                  <a:t>actual price ($1000)</a:t>
                </a:r>
                <a:endParaRPr lang="en-US" altLang="zh-CN" sz="2000" dirty="0">
                  <a:cs typeface="Century" panose="02040604050505020304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15565" y="2771302"/>
              <a:ext cx="1492178" cy="133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dirty="0"/>
                <a:t>forecast price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dirty="0">
                  <a:cs typeface="Century" panose="02040604050505020304"/>
                </a:rPr>
                <a:t>($1000)</a:t>
              </a:r>
              <a:endParaRPr lang="en-US" altLang="zh-CN" sz="2800" dirty="0">
                <a:cs typeface="Century" panose="02040604050505020304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6A91FDA-8B3D-4C53-BEF7-08E5F7C7E08E}"/>
                  </a:ext>
                </a:extLst>
              </p14:cNvPr>
              <p14:cNvContentPartPr/>
              <p14:nvPr/>
            </p14:nvContentPartPr>
            <p14:xfrm>
              <a:off x="8446062" y="4610354"/>
              <a:ext cx="22320" cy="45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6A91FDA-8B3D-4C53-BEF7-08E5F7C7E0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7062" y="4601714"/>
                <a:ext cx="3996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1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12D3-D38C-4597-9676-6EB82B349414}" type="datetime1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Why linear first?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985" y="1424163"/>
            <a:ext cx="802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Simple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ea typeface="宋体" panose="02010600030101010101" pitchFamily="2" charset="-122"/>
              </a:rPr>
              <a:t>Rich theory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Interpretable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8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36508F1-17C9-4767-9BCD-160106489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73"/>
          <a:stretch/>
        </p:blipFill>
        <p:spPr>
          <a:xfrm>
            <a:off x="432594" y="1163628"/>
            <a:ext cx="8489017" cy="4742731"/>
          </a:xfrm>
          <a:prstGeom prst="rect">
            <a:avLst/>
          </a:prstGeom>
        </p:spPr>
      </p:pic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1F8943C8-5A3D-4AD4-BE7A-B0B27C63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8C5DB5F-C58A-430D-A04F-6635F120CB85}" type="datetime1">
              <a:rPr lang="zh-CN" altLang="en-US" smtClean="0"/>
              <a:t>2021/3/8</a:t>
            </a:fld>
            <a:endParaRPr lang="zh-CN" altLang="en-US" dirty="0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F13574CB-389C-4571-81DC-0330844F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BA11ED1D-97EE-494B-8BDE-8232115E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C732E-B024-4AA7-829E-EAC2E92A0B07}"/>
              </a:ext>
            </a:extLst>
          </p:cNvPr>
          <p:cNvSpPr txBox="1"/>
          <p:nvPr/>
        </p:nvSpPr>
        <p:spPr>
          <a:xfrm>
            <a:off x="327491" y="287094"/>
            <a:ext cx="881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4FCCDE-B706-4313-A372-AF5DE684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5453146" y="391159"/>
            <a:ext cx="233870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sz="2800" b="0" dirty="0">
                <a:solidFill>
                  <a:srgbClr val="000000"/>
                </a:solidFill>
                <a:latin typeface="+mj-lt"/>
                <a:cs typeface="+mj-lt"/>
              </a:rPr>
              <a:t>A</a:t>
            </a:r>
            <a:r>
              <a:rPr sz="2800" b="0" spc="-5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+mj-lt"/>
                <a:cs typeface="+mj-lt"/>
              </a:rPr>
              <a:t>Dataset</a:t>
            </a:r>
            <a:endParaRPr sz="2800" dirty="0">
              <a:latin typeface="+mj-lt"/>
              <a:cs typeface="+mj-lt"/>
            </a:endParaRPr>
          </a:p>
          <a:p>
            <a:pPr marL="12700">
              <a:lnSpc>
                <a:spcPts val="3780"/>
              </a:lnSpc>
            </a:pPr>
            <a:r>
              <a:rPr sz="2800" b="0" spc="-25" dirty="0">
                <a:solidFill>
                  <a:srgbClr val="000000"/>
                </a:solidFill>
                <a:latin typeface="+mj-lt"/>
                <a:cs typeface="+mj-lt"/>
              </a:rPr>
              <a:t>for</a:t>
            </a:r>
            <a:r>
              <a:rPr sz="2800" b="0" spc="-7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800" b="0" spc="-15" dirty="0">
                <a:solidFill>
                  <a:srgbClr val="FF0000"/>
                </a:solidFill>
                <a:latin typeface="+mj-lt"/>
                <a:cs typeface="+mj-lt"/>
              </a:rPr>
              <a:t>regression</a:t>
            </a:r>
            <a:endParaRPr sz="2800" dirty="0">
              <a:latin typeface="+mj-lt"/>
              <a:cs typeface="+mj-lt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565983" y="305832"/>
            <a:ext cx="3213099" cy="375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5742957" y="2283101"/>
            <a:ext cx="2417585" cy="4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6348376" y="2216150"/>
            <a:ext cx="553720" cy="609600"/>
          </a:xfrm>
          <a:custGeom>
            <a:avLst/>
            <a:gdLst/>
            <a:ahLst/>
            <a:cxnLst/>
            <a:rect l="l" t="t" r="r" b="b"/>
            <a:pathLst>
              <a:path w="553720" h="609600">
                <a:moveTo>
                  <a:pt x="0" y="92220"/>
                </a:moveTo>
                <a:lnTo>
                  <a:pt x="7247" y="56324"/>
                </a:lnTo>
                <a:lnTo>
                  <a:pt x="27010" y="27010"/>
                </a:lnTo>
                <a:lnTo>
                  <a:pt x="56324" y="7247"/>
                </a:lnTo>
                <a:lnTo>
                  <a:pt x="92220" y="0"/>
                </a:lnTo>
                <a:lnTo>
                  <a:pt x="461091" y="0"/>
                </a:lnTo>
                <a:lnTo>
                  <a:pt x="496987" y="7247"/>
                </a:lnTo>
                <a:lnTo>
                  <a:pt x="526301" y="27010"/>
                </a:lnTo>
                <a:lnTo>
                  <a:pt x="546064" y="56324"/>
                </a:lnTo>
                <a:lnTo>
                  <a:pt x="553312" y="92220"/>
                </a:lnTo>
                <a:lnTo>
                  <a:pt x="553312" y="517379"/>
                </a:lnTo>
                <a:lnTo>
                  <a:pt x="546064" y="553275"/>
                </a:lnTo>
                <a:lnTo>
                  <a:pt x="526301" y="582589"/>
                </a:lnTo>
                <a:lnTo>
                  <a:pt x="496987" y="602352"/>
                </a:lnTo>
                <a:lnTo>
                  <a:pt x="461091" y="609600"/>
                </a:lnTo>
                <a:lnTo>
                  <a:pt x="92220" y="609600"/>
                </a:lnTo>
                <a:lnTo>
                  <a:pt x="56324" y="602352"/>
                </a:lnTo>
                <a:lnTo>
                  <a:pt x="27010" y="582589"/>
                </a:lnTo>
                <a:lnTo>
                  <a:pt x="7247" y="553275"/>
                </a:lnTo>
                <a:lnTo>
                  <a:pt x="0" y="517379"/>
                </a:lnTo>
                <a:lnTo>
                  <a:pt x="0" y="9222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7738819" y="2199902"/>
            <a:ext cx="602615" cy="609600"/>
          </a:xfrm>
          <a:custGeom>
            <a:avLst/>
            <a:gdLst/>
            <a:ahLst/>
            <a:cxnLst/>
            <a:rect l="l" t="t" r="r" b="b"/>
            <a:pathLst>
              <a:path w="602615" h="609600">
                <a:moveTo>
                  <a:pt x="0" y="100425"/>
                </a:moveTo>
                <a:lnTo>
                  <a:pt x="7891" y="61335"/>
                </a:lnTo>
                <a:lnTo>
                  <a:pt x="29413" y="29413"/>
                </a:lnTo>
                <a:lnTo>
                  <a:pt x="61335" y="7891"/>
                </a:lnTo>
                <a:lnTo>
                  <a:pt x="100425" y="0"/>
                </a:lnTo>
                <a:lnTo>
                  <a:pt x="502114" y="0"/>
                </a:lnTo>
                <a:lnTo>
                  <a:pt x="541204" y="7891"/>
                </a:lnTo>
                <a:lnTo>
                  <a:pt x="573126" y="29413"/>
                </a:lnTo>
                <a:lnTo>
                  <a:pt x="594648" y="61335"/>
                </a:lnTo>
                <a:lnTo>
                  <a:pt x="602540" y="100425"/>
                </a:lnTo>
                <a:lnTo>
                  <a:pt x="602540" y="509174"/>
                </a:lnTo>
                <a:lnTo>
                  <a:pt x="594648" y="548264"/>
                </a:lnTo>
                <a:lnTo>
                  <a:pt x="573126" y="580186"/>
                </a:lnTo>
                <a:lnTo>
                  <a:pt x="541204" y="601708"/>
                </a:lnTo>
                <a:lnTo>
                  <a:pt x="502114" y="609600"/>
                </a:lnTo>
                <a:lnTo>
                  <a:pt x="100425" y="609600"/>
                </a:lnTo>
                <a:lnTo>
                  <a:pt x="61335" y="601708"/>
                </a:lnTo>
                <a:lnTo>
                  <a:pt x="29413" y="580186"/>
                </a:lnTo>
                <a:lnTo>
                  <a:pt x="7891" y="548264"/>
                </a:lnTo>
                <a:lnTo>
                  <a:pt x="0" y="509174"/>
                </a:lnTo>
                <a:lnTo>
                  <a:pt x="0" y="10042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505055" y="600472"/>
            <a:ext cx="407670" cy="3642360"/>
          </a:xfrm>
          <a:custGeom>
            <a:avLst/>
            <a:gdLst/>
            <a:ahLst/>
            <a:cxnLst/>
            <a:rect l="l" t="t" r="r" b="b"/>
            <a:pathLst>
              <a:path w="407669" h="3642360">
                <a:moveTo>
                  <a:pt x="339680" y="0"/>
                </a:moveTo>
                <a:lnTo>
                  <a:pt x="67941" y="0"/>
                </a:lnTo>
                <a:lnTo>
                  <a:pt x="41495" y="5339"/>
                </a:lnTo>
                <a:lnTo>
                  <a:pt x="19899" y="19899"/>
                </a:lnTo>
                <a:lnTo>
                  <a:pt x="5339" y="41494"/>
                </a:lnTo>
                <a:lnTo>
                  <a:pt x="0" y="67939"/>
                </a:lnTo>
                <a:lnTo>
                  <a:pt x="0" y="3574420"/>
                </a:lnTo>
                <a:lnTo>
                  <a:pt x="5339" y="3600865"/>
                </a:lnTo>
                <a:lnTo>
                  <a:pt x="19899" y="3622460"/>
                </a:lnTo>
                <a:lnTo>
                  <a:pt x="41495" y="3637020"/>
                </a:lnTo>
                <a:lnTo>
                  <a:pt x="67941" y="3642360"/>
                </a:lnTo>
                <a:lnTo>
                  <a:pt x="339680" y="3642360"/>
                </a:lnTo>
                <a:lnTo>
                  <a:pt x="366125" y="3637020"/>
                </a:lnTo>
                <a:lnTo>
                  <a:pt x="387721" y="3622460"/>
                </a:lnTo>
                <a:lnTo>
                  <a:pt x="402281" y="3600865"/>
                </a:lnTo>
                <a:lnTo>
                  <a:pt x="407620" y="3574420"/>
                </a:lnTo>
                <a:lnTo>
                  <a:pt x="407620" y="67939"/>
                </a:lnTo>
                <a:lnTo>
                  <a:pt x="402281" y="41494"/>
                </a:lnTo>
                <a:lnTo>
                  <a:pt x="387721" y="19899"/>
                </a:lnTo>
                <a:lnTo>
                  <a:pt x="366125" y="5339"/>
                </a:lnTo>
                <a:lnTo>
                  <a:pt x="339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6381766" y="2804942"/>
            <a:ext cx="1959610" cy="1438275"/>
          </a:xfrm>
          <a:custGeom>
            <a:avLst/>
            <a:gdLst/>
            <a:ahLst/>
            <a:cxnLst/>
            <a:rect l="l" t="t" r="r" b="b"/>
            <a:pathLst>
              <a:path w="1959609" h="1438275">
                <a:moveTo>
                  <a:pt x="1621874" y="0"/>
                </a:moveTo>
                <a:lnTo>
                  <a:pt x="1201642" y="286763"/>
                </a:lnTo>
                <a:lnTo>
                  <a:pt x="1148508" y="280322"/>
                </a:lnTo>
                <a:lnTo>
                  <a:pt x="1095284" y="275666"/>
                </a:lnTo>
                <a:lnTo>
                  <a:pt x="1042079" y="272770"/>
                </a:lnTo>
                <a:lnTo>
                  <a:pt x="988999" y="271610"/>
                </a:lnTo>
                <a:lnTo>
                  <a:pt x="936152" y="272160"/>
                </a:lnTo>
                <a:lnTo>
                  <a:pt x="883646" y="274397"/>
                </a:lnTo>
                <a:lnTo>
                  <a:pt x="831590" y="278296"/>
                </a:lnTo>
                <a:lnTo>
                  <a:pt x="780091" y="283832"/>
                </a:lnTo>
                <a:lnTo>
                  <a:pt x="729256" y="290981"/>
                </a:lnTo>
                <a:lnTo>
                  <a:pt x="679194" y="299718"/>
                </a:lnTo>
                <a:lnTo>
                  <a:pt x="630012" y="310020"/>
                </a:lnTo>
                <a:lnTo>
                  <a:pt x="581819" y="321860"/>
                </a:lnTo>
                <a:lnTo>
                  <a:pt x="534722" y="335215"/>
                </a:lnTo>
                <a:lnTo>
                  <a:pt x="488829" y="350061"/>
                </a:lnTo>
                <a:lnTo>
                  <a:pt x="444247" y="366372"/>
                </a:lnTo>
                <a:lnTo>
                  <a:pt x="401085" y="384125"/>
                </a:lnTo>
                <a:lnTo>
                  <a:pt x="359450" y="403294"/>
                </a:lnTo>
                <a:lnTo>
                  <a:pt x="319451" y="423856"/>
                </a:lnTo>
                <a:lnTo>
                  <a:pt x="281195" y="445785"/>
                </a:lnTo>
                <a:lnTo>
                  <a:pt x="244790" y="469058"/>
                </a:lnTo>
                <a:lnTo>
                  <a:pt x="210343" y="493649"/>
                </a:lnTo>
                <a:lnTo>
                  <a:pt x="177963" y="519534"/>
                </a:lnTo>
                <a:lnTo>
                  <a:pt x="142633" y="551620"/>
                </a:lnTo>
                <a:lnTo>
                  <a:pt x="111284" y="584561"/>
                </a:lnTo>
                <a:lnTo>
                  <a:pt x="83883" y="618250"/>
                </a:lnTo>
                <a:lnTo>
                  <a:pt x="60399" y="652579"/>
                </a:lnTo>
                <a:lnTo>
                  <a:pt x="40801" y="687442"/>
                </a:lnTo>
                <a:lnTo>
                  <a:pt x="25058" y="722732"/>
                </a:lnTo>
                <a:lnTo>
                  <a:pt x="5008" y="794163"/>
                </a:lnTo>
                <a:lnTo>
                  <a:pt x="0" y="866015"/>
                </a:lnTo>
                <a:lnTo>
                  <a:pt x="3057" y="901832"/>
                </a:lnTo>
                <a:lnTo>
                  <a:pt x="20137" y="972711"/>
                </a:lnTo>
                <a:lnTo>
                  <a:pt x="51629" y="1041871"/>
                </a:lnTo>
                <a:lnTo>
                  <a:pt x="72701" y="1075539"/>
                </a:lnTo>
                <a:lnTo>
                  <a:pt x="97282" y="1108456"/>
                </a:lnTo>
                <a:lnTo>
                  <a:pt x="125339" y="1140515"/>
                </a:lnTo>
                <a:lnTo>
                  <a:pt x="156843" y="1171608"/>
                </a:lnTo>
                <a:lnTo>
                  <a:pt x="191761" y="1201630"/>
                </a:lnTo>
                <a:lnTo>
                  <a:pt x="230062" y="1230473"/>
                </a:lnTo>
                <a:lnTo>
                  <a:pt x="271715" y="1258029"/>
                </a:lnTo>
                <a:lnTo>
                  <a:pt x="316688" y="1284192"/>
                </a:lnTo>
                <a:lnTo>
                  <a:pt x="364949" y="1308855"/>
                </a:lnTo>
                <a:lnTo>
                  <a:pt x="416468" y="1331911"/>
                </a:lnTo>
                <a:lnTo>
                  <a:pt x="461292" y="1349597"/>
                </a:lnTo>
                <a:lnTo>
                  <a:pt x="507135" y="1365636"/>
                </a:lnTo>
                <a:lnTo>
                  <a:pt x="553892" y="1380040"/>
                </a:lnTo>
                <a:lnTo>
                  <a:pt x="601459" y="1392817"/>
                </a:lnTo>
                <a:lnTo>
                  <a:pt x="649732" y="1403980"/>
                </a:lnTo>
                <a:lnTo>
                  <a:pt x="698607" y="1413539"/>
                </a:lnTo>
                <a:lnTo>
                  <a:pt x="747979" y="1421506"/>
                </a:lnTo>
                <a:lnTo>
                  <a:pt x="797745" y="1427890"/>
                </a:lnTo>
                <a:lnTo>
                  <a:pt x="847801" y="1432703"/>
                </a:lnTo>
                <a:lnTo>
                  <a:pt x="898042" y="1435955"/>
                </a:lnTo>
                <a:lnTo>
                  <a:pt x="948364" y="1437658"/>
                </a:lnTo>
                <a:lnTo>
                  <a:pt x="998664" y="1437822"/>
                </a:lnTo>
                <a:lnTo>
                  <a:pt x="1048837" y="1436458"/>
                </a:lnTo>
                <a:lnTo>
                  <a:pt x="1098779" y="1433576"/>
                </a:lnTo>
                <a:lnTo>
                  <a:pt x="1148386" y="1429189"/>
                </a:lnTo>
                <a:lnTo>
                  <a:pt x="1197554" y="1423305"/>
                </a:lnTo>
                <a:lnTo>
                  <a:pt x="1246179" y="1415937"/>
                </a:lnTo>
                <a:lnTo>
                  <a:pt x="1294156" y="1407096"/>
                </a:lnTo>
                <a:lnTo>
                  <a:pt x="1341383" y="1396791"/>
                </a:lnTo>
                <a:lnTo>
                  <a:pt x="1387753" y="1385033"/>
                </a:lnTo>
                <a:lnTo>
                  <a:pt x="1433165" y="1371835"/>
                </a:lnTo>
                <a:lnTo>
                  <a:pt x="1477512" y="1357206"/>
                </a:lnTo>
                <a:lnTo>
                  <a:pt x="1520692" y="1341157"/>
                </a:lnTo>
                <a:lnTo>
                  <a:pt x="1562600" y="1323699"/>
                </a:lnTo>
                <a:lnTo>
                  <a:pt x="1603133" y="1304843"/>
                </a:lnTo>
                <a:lnTo>
                  <a:pt x="1642185" y="1284599"/>
                </a:lnTo>
                <a:lnTo>
                  <a:pt x="1679653" y="1262979"/>
                </a:lnTo>
                <a:lnTo>
                  <a:pt x="1715433" y="1239994"/>
                </a:lnTo>
                <a:lnTo>
                  <a:pt x="1749421" y="1215654"/>
                </a:lnTo>
                <a:lnTo>
                  <a:pt x="1781512" y="1189969"/>
                </a:lnTo>
                <a:lnTo>
                  <a:pt x="1816842" y="1157883"/>
                </a:lnTo>
                <a:lnTo>
                  <a:pt x="1848191" y="1124942"/>
                </a:lnTo>
                <a:lnTo>
                  <a:pt x="1875592" y="1091253"/>
                </a:lnTo>
                <a:lnTo>
                  <a:pt x="1899076" y="1056923"/>
                </a:lnTo>
                <a:lnTo>
                  <a:pt x="1918673" y="1022060"/>
                </a:lnTo>
                <a:lnTo>
                  <a:pt x="1934417" y="986771"/>
                </a:lnTo>
                <a:lnTo>
                  <a:pt x="1954466" y="915340"/>
                </a:lnTo>
                <a:lnTo>
                  <a:pt x="1959475" y="843488"/>
                </a:lnTo>
                <a:lnTo>
                  <a:pt x="1956418" y="807671"/>
                </a:lnTo>
                <a:lnTo>
                  <a:pt x="1939338" y="736792"/>
                </a:lnTo>
                <a:lnTo>
                  <a:pt x="1907846" y="667631"/>
                </a:lnTo>
                <a:lnTo>
                  <a:pt x="1886774" y="633964"/>
                </a:lnTo>
                <a:lnTo>
                  <a:pt x="1862193" y="601047"/>
                </a:lnTo>
                <a:lnTo>
                  <a:pt x="1834135" y="568988"/>
                </a:lnTo>
                <a:lnTo>
                  <a:pt x="1802631" y="537894"/>
                </a:lnTo>
                <a:lnTo>
                  <a:pt x="1767713" y="507873"/>
                </a:lnTo>
                <a:lnTo>
                  <a:pt x="1729412" y="479030"/>
                </a:lnTo>
                <a:lnTo>
                  <a:pt x="1687759" y="451474"/>
                </a:lnTo>
                <a:lnTo>
                  <a:pt x="1642786" y="425311"/>
                </a:lnTo>
                <a:lnTo>
                  <a:pt x="1594525" y="400648"/>
                </a:lnTo>
                <a:lnTo>
                  <a:pt x="1543006" y="377592"/>
                </a:lnTo>
                <a:lnTo>
                  <a:pt x="16218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6508767" y="2931942"/>
            <a:ext cx="1959610" cy="1438275"/>
          </a:xfrm>
          <a:custGeom>
            <a:avLst/>
            <a:gdLst/>
            <a:ahLst/>
            <a:cxnLst/>
            <a:rect l="l" t="t" r="r" b="b"/>
            <a:pathLst>
              <a:path w="1959609" h="1438275">
                <a:moveTo>
                  <a:pt x="1621875" y="0"/>
                </a:moveTo>
                <a:lnTo>
                  <a:pt x="1543006" y="377593"/>
                </a:lnTo>
                <a:lnTo>
                  <a:pt x="1594525" y="400648"/>
                </a:lnTo>
                <a:lnTo>
                  <a:pt x="1642787" y="425311"/>
                </a:lnTo>
                <a:lnTo>
                  <a:pt x="1687759" y="451474"/>
                </a:lnTo>
                <a:lnTo>
                  <a:pt x="1729412" y="479031"/>
                </a:lnTo>
                <a:lnTo>
                  <a:pt x="1767713" y="507873"/>
                </a:lnTo>
                <a:lnTo>
                  <a:pt x="1802631" y="537895"/>
                </a:lnTo>
                <a:lnTo>
                  <a:pt x="1834135" y="568989"/>
                </a:lnTo>
                <a:lnTo>
                  <a:pt x="1862193" y="601047"/>
                </a:lnTo>
                <a:lnTo>
                  <a:pt x="1886774" y="633964"/>
                </a:lnTo>
                <a:lnTo>
                  <a:pt x="1907845" y="667632"/>
                </a:lnTo>
                <a:lnTo>
                  <a:pt x="1925377" y="701944"/>
                </a:lnTo>
                <a:lnTo>
                  <a:pt x="1949695" y="772070"/>
                </a:lnTo>
                <a:lnTo>
                  <a:pt x="1959475" y="843488"/>
                </a:lnTo>
                <a:lnTo>
                  <a:pt x="1958835" y="879413"/>
                </a:lnTo>
                <a:lnTo>
                  <a:pt x="1946337" y="951162"/>
                </a:lnTo>
                <a:lnTo>
                  <a:pt x="1918673" y="1022061"/>
                </a:lnTo>
                <a:lnTo>
                  <a:pt x="1899075" y="1056924"/>
                </a:lnTo>
                <a:lnTo>
                  <a:pt x="1875591" y="1091253"/>
                </a:lnTo>
                <a:lnTo>
                  <a:pt x="1848190" y="1124942"/>
                </a:lnTo>
                <a:lnTo>
                  <a:pt x="1816841" y="1157883"/>
                </a:lnTo>
                <a:lnTo>
                  <a:pt x="1781511" y="1189970"/>
                </a:lnTo>
                <a:lnTo>
                  <a:pt x="1749420" y="1215654"/>
                </a:lnTo>
                <a:lnTo>
                  <a:pt x="1715432" y="1239994"/>
                </a:lnTo>
                <a:lnTo>
                  <a:pt x="1679652" y="1262980"/>
                </a:lnTo>
                <a:lnTo>
                  <a:pt x="1642184" y="1284600"/>
                </a:lnTo>
                <a:lnTo>
                  <a:pt x="1603132" y="1304843"/>
                </a:lnTo>
                <a:lnTo>
                  <a:pt x="1562600" y="1323699"/>
                </a:lnTo>
                <a:lnTo>
                  <a:pt x="1520691" y="1341157"/>
                </a:lnTo>
                <a:lnTo>
                  <a:pt x="1477512" y="1357206"/>
                </a:lnTo>
                <a:lnTo>
                  <a:pt x="1433164" y="1371835"/>
                </a:lnTo>
                <a:lnTo>
                  <a:pt x="1387753" y="1385034"/>
                </a:lnTo>
                <a:lnTo>
                  <a:pt x="1341382" y="1396791"/>
                </a:lnTo>
                <a:lnTo>
                  <a:pt x="1294156" y="1407096"/>
                </a:lnTo>
                <a:lnTo>
                  <a:pt x="1246178" y="1415938"/>
                </a:lnTo>
                <a:lnTo>
                  <a:pt x="1197554" y="1423306"/>
                </a:lnTo>
                <a:lnTo>
                  <a:pt x="1148386" y="1429189"/>
                </a:lnTo>
                <a:lnTo>
                  <a:pt x="1098779" y="1433576"/>
                </a:lnTo>
                <a:lnTo>
                  <a:pt x="1048837" y="1436458"/>
                </a:lnTo>
                <a:lnTo>
                  <a:pt x="998664" y="1437822"/>
                </a:lnTo>
                <a:lnTo>
                  <a:pt x="948364" y="1437658"/>
                </a:lnTo>
                <a:lnTo>
                  <a:pt x="898041" y="1435955"/>
                </a:lnTo>
                <a:lnTo>
                  <a:pt x="847800" y="1432703"/>
                </a:lnTo>
                <a:lnTo>
                  <a:pt x="797745" y="1427890"/>
                </a:lnTo>
                <a:lnTo>
                  <a:pt x="747979" y="1421506"/>
                </a:lnTo>
                <a:lnTo>
                  <a:pt x="698606" y="1413539"/>
                </a:lnTo>
                <a:lnTo>
                  <a:pt x="649732" y="1403980"/>
                </a:lnTo>
                <a:lnTo>
                  <a:pt x="601459" y="1392817"/>
                </a:lnTo>
                <a:lnTo>
                  <a:pt x="553892" y="1380039"/>
                </a:lnTo>
                <a:lnTo>
                  <a:pt x="507135" y="1365636"/>
                </a:lnTo>
                <a:lnTo>
                  <a:pt x="461293" y="1349597"/>
                </a:lnTo>
                <a:lnTo>
                  <a:pt x="416468" y="1331910"/>
                </a:lnTo>
                <a:lnTo>
                  <a:pt x="364949" y="1308855"/>
                </a:lnTo>
                <a:lnTo>
                  <a:pt x="316688" y="1284192"/>
                </a:lnTo>
                <a:lnTo>
                  <a:pt x="271715" y="1258029"/>
                </a:lnTo>
                <a:lnTo>
                  <a:pt x="230062" y="1230472"/>
                </a:lnTo>
                <a:lnTo>
                  <a:pt x="191761" y="1201630"/>
                </a:lnTo>
                <a:lnTo>
                  <a:pt x="156843" y="1171608"/>
                </a:lnTo>
                <a:lnTo>
                  <a:pt x="125339" y="1140514"/>
                </a:lnTo>
                <a:lnTo>
                  <a:pt x="97281" y="1108456"/>
                </a:lnTo>
                <a:lnTo>
                  <a:pt x="72701" y="1075539"/>
                </a:lnTo>
                <a:lnTo>
                  <a:pt x="51629" y="1041871"/>
                </a:lnTo>
                <a:lnTo>
                  <a:pt x="34097" y="1007560"/>
                </a:lnTo>
                <a:lnTo>
                  <a:pt x="9779" y="937433"/>
                </a:lnTo>
                <a:lnTo>
                  <a:pt x="0" y="866015"/>
                </a:lnTo>
                <a:lnTo>
                  <a:pt x="640" y="830090"/>
                </a:lnTo>
                <a:lnTo>
                  <a:pt x="13137" y="758341"/>
                </a:lnTo>
                <a:lnTo>
                  <a:pt x="40801" y="687443"/>
                </a:lnTo>
                <a:lnTo>
                  <a:pt x="60399" y="652580"/>
                </a:lnTo>
                <a:lnTo>
                  <a:pt x="83883" y="618250"/>
                </a:lnTo>
                <a:lnTo>
                  <a:pt x="111284" y="584561"/>
                </a:lnTo>
                <a:lnTo>
                  <a:pt x="142633" y="551620"/>
                </a:lnTo>
                <a:lnTo>
                  <a:pt x="177963" y="519534"/>
                </a:lnTo>
                <a:lnTo>
                  <a:pt x="210343" y="493649"/>
                </a:lnTo>
                <a:lnTo>
                  <a:pt x="244789" y="469058"/>
                </a:lnTo>
                <a:lnTo>
                  <a:pt x="281195" y="445785"/>
                </a:lnTo>
                <a:lnTo>
                  <a:pt x="319451" y="423856"/>
                </a:lnTo>
                <a:lnTo>
                  <a:pt x="359450" y="403294"/>
                </a:lnTo>
                <a:lnTo>
                  <a:pt x="401085" y="384125"/>
                </a:lnTo>
                <a:lnTo>
                  <a:pt x="444247" y="366373"/>
                </a:lnTo>
                <a:lnTo>
                  <a:pt x="488828" y="350061"/>
                </a:lnTo>
                <a:lnTo>
                  <a:pt x="534722" y="335215"/>
                </a:lnTo>
                <a:lnTo>
                  <a:pt x="581819" y="321860"/>
                </a:lnTo>
                <a:lnTo>
                  <a:pt x="630012" y="310020"/>
                </a:lnTo>
                <a:lnTo>
                  <a:pt x="679194" y="299718"/>
                </a:lnTo>
                <a:lnTo>
                  <a:pt x="729256" y="290981"/>
                </a:lnTo>
                <a:lnTo>
                  <a:pt x="780091" y="283832"/>
                </a:lnTo>
                <a:lnTo>
                  <a:pt x="831590" y="278296"/>
                </a:lnTo>
                <a:lnTo>
                  <a:pt x="883646" y="274397"/>
                </a:lnTo>
                <a:lnTo>
                  <a:pt x="936152" y="272160"/>
                </a:lnTo>
                <a:lnTo>
                  <a:pt x="988998" y="271610"/>
                </a:lnTo>
                <a:lnTo>
                  <a:pt x="1042079" y="272770"/>
                </a:lnTo>
                <a:lnTo>
                  <a:pt x="1095284" y="275666"/>
                </a:lnTo>
                <a:lnTo>
                  <a:pt x="1148508" y="280322"/>
                </a:lnTo>
                <a:lnTo>
                  <a:pt x="1201641" y="286763"/>
                </a:lnTo>
                <a:lnTo>
                  <a:pt x="1621875" y="0"/>
                </a:lnTo>
                <a:close/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535938" y="3177540"/>
            <a:ext cx="7411720" cy="2898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5094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nuous  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valued  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variable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84150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000" b="1" i="1" spc="-10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/points/instances/examples/samples/records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rows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 ]</a:t>
            </a:r>
          </a:p>
          <a:p>
            <a:pPr marL="184150" marR="1462405" indent="-171450">
              <a:lnSpc>
                <a:spcPts val="1800"/>
              </a:lnSpc>
              <a:spcBef>
                <a:spcPts val="73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/attributes/dimensions/independent  variables/covariates/predictors/regressors: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000" i="1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columns, </a:t>
            </a:r>
            <a:r>
              <a:rPr sz="2000" i="1" spc="-1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except </a:t>
            </a:r>
            <a:r>
              <a:rPr sz="2000" i="1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last]</a:t>
            </a:r>
            <a:endParaRPr sz="2000" i="1" dirty="0">
              <a:solidFill>
                <a:schemeClr val="accent5"/>
              </a:solidFill>
              <a:latin typeface="Calibri" panose="020F0502020204030204"/>
              <a:cs typeface="Calibri" panose="020F0502020204030204"/>
            </a:endParaRPr>
          </a:p>
          <a:p>
            <a:pPr marL="184150" marR="309880" indent="-171450">
              <a:lnSpc>
                <a:spcPts val="17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000" b="1" i="1" spc="-10" dirty="0">
                <a:latin typeface="Calibri" panose="020F0502020204030204"/>
                <a:cs typeface="Calibri" panose="020F0502020204030204"/>
              </a:rPr>
              <a:t>Target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/outcome/response/label/dependent variable: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special column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predicted </a:t>
            </a:r>
            <a:r>
              <a:rPr sz="2000" i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last </a:t>
            </a:r>
            <a:r>
              <a:rPr sz="2000" i="1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column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]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B425360-BDA9-47D5-840D-D331ECBC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595C1D9-5481-49F3-8364-EA4ED31C6512}" type="datetime1">
              <a:rPr lang="zh-CN" altLang="en-US" smtClean="0"/>
              <a:t>2021/3/8</a:t>
            </a:fld>
            <a:endParaRPr lang="zh-CN" altLang="en-US" dirty="0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0522F91A-AD11-4F46-9FCC-DC1C2196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6739FB4A-85A0-46EE-9BA4-D3DAF90F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711EBE3-FD44-43E7-9358-017DF5742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4273</TotalTime>
  <Words>2320</Words>
  <Application>Microsoft Office PowerPoint</Application>
  <PresentationFormat>全屏显示(4:3)</PresentationFormat>
  <Paragraphs>519</Paragraphs>
  <Slides>55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等线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336</cp:revision>
  <dcterms:created xsi:type="dcterms:W3CDTF">2019-04-07T06:41:00Z</dcterms:created>
  <dcterms:modified xsi:type="dcterms:W3CDTF">2021-03-08T06:04:53Z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