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71"/>
  </p:notesMasterIdLst>
  <p:sldIdLst>
    <p:sldId id="329" r:id="rId3"/>
    <p:sldId id="330" r:id="rId4"/>
    <p:sldId id="331" r:id="rId5"/>
    <p:sldId id="332" r:id="rId6"/>
    <p:sldId id="352" r:id="rId7"/>
    <p:sldId id="355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6" r:id="rId21"/>
    <p:sldId id="347" r:id="rId22"/>
    <p:sldId id="348" r:id="rId23"/>
    <p:sldId id="354" r:id="rId24"/>
    <p:sldId id="349" r:id="rId25"/>
    <p:sldId id="350" r:id="rId26"/>
    <p:sldId id="353" r:id="rId27"/>
    <p:sldId id="328" r:id="rId28"/>
    <p:sldId id="327" r:id="rId29"/>
    <p:sldId id="326" r:id="rId30"/>
    <p:sldId id="325" r:id="rId31"/>
    <p:sldId id="324" r:id="rId32"/>
    <p:sldId id="323" r:id="rId33"/>
    <p:sldId id="322" r:id="rId34"/>
    <p:sldId id="321" r:id="rId35"/>
    <p:sldId id="320" r:id="rId36"/>
    <p:sldId id="307" r:id="rId37"/>
    <p:sldId id="306" r:id="rId38"/>
    <p:sldId id="308" r:id="rId39"/>
    <p:sldId id="309" r:id="rId40"/>
    <p:sldId id="305" r:id="rId41"/>
    <p:sldId id="310" r:id="rId42"/>
    <p:sldId id="311" r:id="rId43"/>
    <p:sldId id="304" r:id="rId44"/>
    <p:sldId id="303" r:id="rId45"/>
    <p:sldId id="302" r:id="rId46"/>
    <p:sldId id="301" r:id="rId47"/>
    <p:sldId id="300" r:id="rId48"/>
    <p:sldId id="299" r:id="rId49"/>
    <p:sldId id="312" r:id="rId50"/>
    <p:sldId id="313" r:id="rId51"/>
    <p:sldId id="314" r:id="rId52"/>
    <p:sldId id="319" r:id="rId53"/>
    <p:sldId id="318" r:id="rId54"/>
    <p:sldId id="317" r:id="rId55"/>
    <p:sldId id="283" r:id="rId56"/>
    <p:sldId id="284" r:id="rId57"/>
    <p:sldId id="293" r:id="rId58"/>
    <p:sldId id="294" r:id="rId59"/>
    <p:sldId id="295" r:id="rId60"/>
    <p:sldId id="296" r:id="rId61"/>
    <p:sldId id="297" r:id="rId62"/>
    <p:sldId id="298" r:id="rId63"/>
    <p:sldId id="292" r:id="rId64"/>
    <p:sldId id="291" r:id="rId65"/>
    <p:sldId id="290" r:id="rId66"/>
    <p:sldId id="289" r:id="rId67"/>
    <p:sldId id="351" r:id="rId68"/>
    <p:sldId id="269" r:id="rId69"/>
    <p:sldId id="268" r:id="rId7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329"/>
            <p14:sldId id="330"/>
            <p14:sldId id="331"/>
            <p14:sldId id="332"/>
            <p14:sldId id="352"/>
            <p14:sldId id="355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6"/>
            <p14:sldId id="347"/>
            <p14:sldId id="348"/>
            <p14:sldId id="354"/>
            <p14:sldId id="349"/>
            <p14:sldId id="350"/>
            <p14:sldId id="353"/>
            <p14:sldId id="328"/>
            <p14:sldId id="327"/>
            <p14:sldId id="326"/>
            <p14:sldId id="325"/>
            <p14:sldId id="324"/>
            <p14:sldId id="323"/>
            <p14:sldId id="322"/>
            <p14:sldId id="321"/>
            <p14:sldId id="320"/>
            <p14:sldId id="307"/>
            <p14:sldId id="306"/>
            <p14:sldId id="308"/>
            <p14:sldId id="309"/>
            <p14:sldId id="305"/>
            <p14:sldId id="310"/>
            <p14:sldId id="311"/>
            <p14:sldId id="304"/>
            <p14:sldId id="303"/>
            <p14:sldId id="302"/>
            <p14:sldId id="301"/>
            <p14:sldId id="300"/>
            <p14:sldId id="299"/>
            <p14:sldId id="312"/>
            <p14:sldId id="313"/>
            <p14:sldId id="314"/>
            <p14:sldId id="319"/>
            <p14:sldId id="318"/>
            <p14:sldId id="317"/>
            <p14:sldId id="283"/>
            <p14:sldId id="284"/>
            <p14:sldId id="293"/>
            <p14:sldId id="294"/>
            <p14:sldId id="295"/>
            <p14:sldId id="296"/>
            <p14:sldId id="297"/>
            <p14:sldId id="298"/>
            <p14:sldId id="292"/>
            <p14:sldId id="291"/>
            <p14:sldId id="290"/>
            <p14:sldId id="289"/>
            <p14:sldId id="351"/>
          </p14:sldIdLst>
        </p14:section>
        <p14:section name="Final" id="{E1E3221E-6D36-4C82-B070-E76D7D2AEF93}">
          <p14:sldIdLst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ter cherish" initials="ac" lastIdx="1" clrIdx="0">
    <p:extLst>
      <p:ext uri="{19B8F6BF-5375-455C-9EA6-DF929625EA0E}">
        <p15:presenceInfo xmlns:p15="http://schemas.microsoft.com/office/powerpoint/2012/main" userId="07fcb5f569bc55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1601" autoAdjust="0"/>
  </p:normalViewPr>
  <p:slideViewPr>
    <p:cSldViewPr snapToGrid="0">
      <p:cViewPr varScale="1">
        <p:scale>
          <a:sx n="79" d="100"/>
          <a:sy n="79" d="100"/>
        </p:scale>
        <p:origin x="119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pPr/>
              <a:t>2021/3/14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0D7B1-066F-4CF3-A16F-4B901EF601C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686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38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386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08EF-B12D-4F97-81E4-BA9451226072}" type="datetime1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C1B5-29B4-4AB1-A66D-3DCCA3A82990}" type="datetime1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4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F93A-A5B7-4521-9DD6-A5F81EF63E90}" type="datetime1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39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9FC6-934E-4141-A843-3E38345A19D2}" type="datetime1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3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29D0-18E7-4110-9D6A-8AE0741CCA89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BA6F-BDFD-44F3-B5C0-31A1E89260C8}" type="datetime1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EA98-0E4B-4B75-B23A-A0D740263F27}" type="datetime1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F47-EF5C-4141-847A-9D737CEA74D3}" type="datetime1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10BC-DE93-4187-B1B2-184B63CF5F84}" type="datetime1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46CF-3843-444C-AB1B-C60513532C5E}" type="datetime1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AF31-69AC-4910-8F2E-6A56AA59384B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9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27E4-14C3-49AF-BDF5-CDB0187ABCA1}" type="datetime1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7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0376-F83B-4774-A442-FD35FFC4B096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8D18-7582-47DE-92D9-EF45BC2FAA4F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5EEF4-808A-4438-9BA1-5225289B8F6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2021/3/14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Dr. </a:t>
            </a:r>
            <a:r>
              <a:rPr kumimoji="0" lang="en-US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Beilun Wang</a:t>
            </a:r>
            <a:r>
              <a:rPr kumimoji="0" sz="24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12700" marR="5080" lvl="0" indent="82931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95170" algn="l"/>
              </a:tabLst>
              <a:defRPr/>
            </a:pP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        Southeast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University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 </a:t>
            </a:r>
          </a:p>
          <a:p>
            <a:pPr marL="0" marR="508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9517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              School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of  Computer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Science </a:t>
            </a:r>
          </a:p>
          <a:p>
            <a:pPr marL="0" marR="508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9517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57483" y="674369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 marR="0" lvl="0" indent="0" algn="ctr" defTabSz="914400" rtl="0" eaLnBrk="1" fontAlgn="auto" latinLnBrk="0" hangingPunct="1">
              <a:lnSpc>
                <a:spcPts val="607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Machine</a:t>
            </a:r>
            <a:r>
              <a:rPr kumimoji="0" lang="en-US" sz="53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</a:t>
            </a:r>
            <a:r>
              <a:rPr kumimoji="0" lang="en-US" sz="53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Learning</a:t>
            </a:r>
            <a:endParaRPr kumimoji="0" lang="en-US" sz="5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129539" y="1701800"/>
            <a:ext cx="8869680" cy="24590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300" b="0" i="0" u="none" strike="noStrike" kern="1200" cap="none" spc="3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 Light" panose="020F0302020204030204"/>
              </a:rPr>
              <a:t>Lecture </a:t>
            </a:r>
            <a:r>
              <a:rPr kumimoji="0" lang="en-US" sz="5300" b="0" i="0" u="none" strike="noStrike" kern="1200" cap="none" spc="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 Light" panose="020F0302020204030204"/>
              </a:rPr>
              <a:t>5</a:t>
            </a:r>
            <a:r>
              <a:rPr kumimoji="0" sz="5300" b="0" i="0" u="none" strike="noStrike" kern="1200" cap="none" spc="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 Light" panose="020F0302020204030204"/>
              </a:rPr>
              <a:t>:</a:t>
            </a:r>
            <a:r>
              <a:rPr kumimoji="0" lang="en-US" sz="5300" b="0" i="0" u="none" strike="noStrike" kern="1200" cap="none" spc="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 Light" panose="020F0302020204030204"/>
              </a:rPr>
              <a:t> Non-Linear Regression Models and </a:t>
            </a:r>
          </a:p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0" i="0" u="none" strike="noStrike" kern="1200" cap="none" spc="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 Light" panose="020F0302020204030204"/>
              </a:rPr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280891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e.g. (1) polynomial regression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AA8D69-BE6E-409F-98E1-4E4545B771C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2021/3/14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1037705" y="6462657"/>
            <a:ext cx="73863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09900" algn="l"/>
                <a:tab pos="7327265" algn="l"/>
              </a:tabLst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	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Dr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 /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U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	8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361638" y="1869897"/>
            <a:ext cx="1438275" cy="796925"/>
          </a:xfrm>
          <a:custGeom>
            <a:avLst/>
            <a:gdLst/>
            <a:ahLst/>
            <a:cxnLst/>
            <a:rect l="l" t="t" r="r" b="b"/>
            <a:pathLst>
              <a:path w="1438275" h="796925">
                <a:moveTo>
                  <a:pt x="0" y="132726"/>
                </a:moveTo>
                <a:lnTo>
                  <a:pt x="6766" y="90774"/>
                </a:lnTo>
                <a:lnTo>
                  <a:pt x="25608" y="54340"/>
                </a:lnTo>
                <a:lnTo>
                  <a:pt x="54339" y="25608"/>
                </a:lnTo>
                <a:lnTo>
                  <a:pt x="90774" y="6766"/>
                </a:lnTo>
                <a:lnTo>
                  <a:pt x="132726" y="0"/>
                </a:lnTo>
                <a:lnTo>
                  <a:pt x="1305419" y="0"/>
                </a:lnTo>
                <a:lnTo>
                  <a:pt x="1347370" y="6766"/>
                </a:lnTo>
                <a:lnTo>
                  <a:pt x="1383805" y="25608"/>
                </a:lnTo>
                <a:lnTo>
                  <a:pt x="1412536" y="54340"/>
                </a:lnTo>
                <a:lnTo>
                  <a:pt x="1431378" y="90774"/>
                </a:lnTo>
                <a:lnTo>
                  <a:pt x="1438145" y="132726"/>
                </a:lnTo>
                <a:lnTo>
                  <a:pt x="1438145" y="663617"/>
                </a:lnTo>
                <a:lnTo>
                  <a:pt x="1431378" y="705569"/>
                </a:lnTo>
                <a:lnTo>
                  <a:pt x="1412536" y="742004"/>
                </a:lnTo>
                <a:lnTo>
                  <a:pt x="1383805" y="770735"/>
                </a:lnTo>
                <a:lnTo>
                  <a:pt x="1347370" y="789577"/>
                </a:lnTo>
                <a:lnTo>
                  <a:pt x="1305419" y="796344"/>
                </a:lnTo>
                <a:lnTo>
                  <a:pt x="132726" y="796344"/>
                </a:lnTo>
                <a:lnTo>
                  <a:pt x="90774" y="789577"/>
                </a:lnTo>
                <a:lnTo>
                  <a:pt x="54339" y="770735"/>
                </a:lnTo>
                <a:lnTo>
                  <a:pt x="25608" y="742004"/>
                </a:lnTo>
                <a:lnTo>
                  <a:pt x="6766" y="705569"/>
                </a:lnTo>
                <a:lnTo>
                  <a:pt x="0" y="663617"/>
                </a:lnTo>
                <a:lnTo>
                  <a:pt x="0" y="132726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bject 11"/>
          <p:cNvSpPr txBox="1">
            <a:spLocks/>
          </p:cNvSpPr>
          <p:nvPr/>
        </p:nvSpPr>
        <p:spPr>
          <a:xfrm>
            <a:off x="6072698" y="1403910"/>
            <a:ext cx="1920875" cy="546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1" u="none" strike="noStrike" kern="1200" cap="none" spc="-6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宋体" panose="02010600030101010101" pitchFamily="2" charset="-122"/>
                <a:cs typeface="Cambria"/>
              </a:rPr>
              <a:t>y</a:t>
            </a:r>
            <a:r>
              <a:rPr kumimoji="0" lang="en-US" sz="4950" b="0" i="0" u="none" strike="noStrike" kern="1200" cap="none" spc="-944" normalizeH="0" baseline="505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宋体" panose="02010600030101010101" pitchFamily="2" charset="-122"/>
                <a:cs typeface="Cambria"/>
              </a:rPr>
              <a:t>ˆ</a:t>
            </a:r>
            <a:r>
              <a:rPr kumimoji="0" lang="en-US" sz="4950" b="0" i="0" u="none" strike="noStrike" kern="1200" cap="none" spc="-839" normalizeH="0" baseline="505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宋体" panose="02010600030101010101" pitchFamily="2" charset="-122"/>
                <a:cs typeface="Cambria"/>
              </a:rPr>
              <a:t> </a:t>
            </a:r>
            <a:r>
              <a:rPr kumimoji="0" lang="en-US" sz="33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宋体" panose="02010600030101010101" pitchFamily="2" charset="-122"/>
                <a:cs typeface="Symbol"/>
              </a:rPr>
              <a:t></a:t>
            </a:r>
            <a:r>
              <a:rPr kumimoji="0" lang="en-US" sz="3300" b="0" i="0" u="none" strike="noStrike" kern="1200" cap="none" spc="-4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sz="34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宋体" panose="02010600030101010101" pitchFamily="2" charset="-122"/>
                <a:cs typeface="Symbol"/>
              </a:rPr>
              <a:t></a:t>
            </a:r>
            <a:r>
              <a:rPr kumimoji="0" lang="en-US" sz="3400" b="0" i="1" u="none" strike="noStrike" kern="1200" cap="none" spc="-5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sz="2850" b="0" i="1" u="none" strike="noStrike" kern="1200" cap="none" spc="157" normalizeH="0" baseline="4385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宋体" panose="02010600030101010101" pitchFamily="2" charset="-122"/>
                <a:cs typeface="Cambria"/>
              </a:rPr>
              <a:t>T</a:t>
            </a:r>
            <a:r>
              <a:rPr kumimoji="0" lang="en-US" sz="3400" b="0" i="1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宋体" panose="02010600030101010101" pitchFamily="2" charset="-122"/>
                <a:cs typeface="Symbol"/>
              </a:rPr>
              <a:t></a:t>
            </a:r>
            <a:r>
              <a:rPr kumimoji="0" lang="en-US" sz="33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宋体" panose="02010600030101010101" pitchFamily="2" charset="-122"/>
                <a:cs typeface="Cambria"/>
              </a:rPr>
              <a:t>(</a:t>
            </a:r>
            <a:r>
              <a:rPr kumimoji="0" lang="en-US" sz="3300" b="1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宋体" panose="02010600030101010101" pitchFamily="2" charset="-122"/>
                <a:cs typeface="Cambria"/>
              </a:rPr>
              <a:t>x</a:t>
            </a:r>
            <a:r>
              <a:rPr kumimoji="0" lang="en-US" sz="33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宋体" panose="02010600030101010101" pitchFamily="2" charset="-122"/>
                <a:cs typeface="Cambria"/>
              </a:rPr>
              <a:t>)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宋体" panose="02010600030101010101" pitchFamily="2" charset="-122"/>
              <a:cs typeface="Cambria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3871904" y="1518944"/>
            <a:ext cx="1269941" cy="518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3684687" y="3774466"/>
            <a:ext cx="1269940" cy="518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3684687" y="3774466"/>
            <a:ext cx="1270000" cy="518159"/>
          </a:xfrm>
          <a:custGeom>
            <a:avLst/>
            <a:gdLst/>
            <a:ahLst/>
            <a:cxnLst/>
            <a:rect l="l" t="t" r="r" b="b"/>
            <a:pathLst>
              <a:path w="1270000" h="518160">
                <a:moveTo>
                  <a:pt x="0" y="129534"/>
                </a:moveTo>
                <a:lnTo>
                  <a:pt x="1010872" y="129534"/>
                </a:lnTo>
                <a:lnTo>
                  <a:pt x="1010872" y="0"/>
                </a:lnTo>
                <a:lnTo>
                  <a:pt x="1269941" y="259070"/>
                </a:lnTo>
                <a:lnTo>
                  <a:pt x="1010872" y="518139"/>
                </a:lnTo>
                <a:lnTo>
                  <a:pt x="1010872" y="388604"/>
                </a:lnTo>
                <a:lnTo>
                  <a:pt x="0" y="388604"/>
                </a:lnTo>
                <a:lnTo>
                  <a:pt x="0" y="129534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bject 24"/>
          <p:cNvSpPr/>
          <p:nvPr/>
        </p:nvSpPr>
        <p:spPr>
          <a:xfrm>
            <a:off x="7833045" y="44702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bject 30"/>
          <p:cNvSpPr/>
          <p:nvPr/>
        </p:nvSpPr>
        <p:spPr>
          <a:xfrm>
            <a:off x="1311964" y="2570858"/>
            <a:ext cx="345440" cy="408940"/>
          </a:xfrm>
          <a:custGeom>
            <a:avLst/>
            <a:gdLst/>
            <a:ahLst/>
            <a:cxnLst/>
            <a:rect l="l" t="t" r="r" b="b"/>
            <a:pathLst>
              <a:path w="345439" h="408939">
                <a:moveTo>
                  <a:pt x="0" y="0"/>
                </a:moveTo>
                <a:lnTo>
                  <a:pt x="345385" y="0"/>
                </a:lnTo>
                <a:lnTo>
                  <a:pt x="345385" y="408501"/>
                </a:lnTo>
                <a:lnTo>
                  <a:pt x="0" y="408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bject 2"/>
          <p:cNvSpPr/>
          <p:nvPr/>
        </p:nvSpPr>
        <p:spPr>
          <a:xfrm>
            <a:off x="1358931" y="2582386"/>
            <a:ext cx="6325147" cy="284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bject 4"/>
          <p:cNvSpPr txBox="1"/>
          <p:nvPr/>
        </p:nvSpPr>
        <p:spPr>
          <a:xfrm>
            <a:off x="1093551" y="6507401"/>
            <a:ext cx="73863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09900" algn="l"/>
                <a:tab pos="7327265" algn="l"/>
              </a:tabLst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	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Dr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 /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U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	8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object 5"/>
          <p:cNvSpPr/>
          <p:nvPr/>
        </p:nvSpPr>
        <p:spPr>
          <a:xfrm>
            <a:off x="929755" y="5365372"/>
            <a:ext cx="7646670" cy="1285240"/>
          </a:xfrm>
          <a:custGeom>
            <a:avLst/>
            <a:gdLst/>
            <a:ahLst/>
            <a:cxnLst/>
            <a:rect l="l" t="t" r="r" b="b"/>
            <a:pathLst>
              <a:path w="7646670" h="1285240">
                <a:moveTo>
                  <a:pt x="0" y="0"/>
                </a:moveTo>
                <a:lnTo>
                  <a:pt x="7646646" y="0"/>
                </a:lnTo>
                <a:lnTo>
                  <a:pt x="7646646" y="1284662"/>
                </a:lnTo>
                <a:lnTo>
                  <a:pt x="0" y="128466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bject 8"/>
          <p:cNvSpPr txBox="1"/>
          <p:nvPr/>
        </p:nvSpPr>
        <p:spPr>
          <a:xfrm>
            <a:off x="1064692" y="5291591"/>
            <a:ext cx="7637145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413384" lvl="0" indent="0" algn="l" defTabSz="914400" rtl="0" eaLnBrk="1" fontAlgn="auto" latinLnBrk="0" hangingPunct="1">
              <a:lnSpc>
                <a:spcPct val="1407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KEY: </a:t>
            </a:r>
            <a:r>
              <a:rPr kumimoji="0" sz="2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when </a:t>
            </a:r>
            <a:r>
              <a:rPr kumimoji="0" sz="2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bases </a:t>
            </a:r>
            <a:r>
              <a:rPr kumimoji="0" sz="2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 </a:t>
            </a:r>
            <a:r>
              <a:rPr kumimoji="0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given, </a:t>
            </a:r>
            <a:r>
              <a:rPr kumimoji="0" sz="2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problem </a:t>
            </a:r>
            <a:r>
              <a:rPr kumimoji="0" sz="2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 </a:t>
            </a:r>
            <a:r>
              <a:rPr kumimoji="0" sz="2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learning the </a:t>
            </a:r>
            <a:r>
              <a:rPr kumimoji="0" sz="2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parameters </a:t>
            </a:r>
            <a:r>
              <a:rPr kumimoji="0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 </a:t>
            </a:r>
            <a:r>
              <a:rPr kumimoji="0" sz="2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</a:t>
            </a:r>
            <a:r>
              <a:rPr kumimoji="0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still</a:t>
            </a:r>
            <a:r>
              <a:rPr kumimoji="0" sz="29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9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linear.</a:t>
            </a:r>
            <a:endParaRPr kumimoji="0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3" name="object 14"/>
          <p:cNvSpPr/>
          <p:nvPr/>
        </p:nvSpPr>
        <p:spPr>
          <a:xfrm>
            <a:off x="3871845" y="1503277"/>
            <a:ext cx="1270000" cy="518159"/>
          </a:xfrm>
          <a:custGeom>
            <a:avLst/>
            <a:gdLst/>
            <a:ahLst/>
            <a:cxnLst/>
            <a:rect l="l" t="t" r="r" b="b"/>
            <a:pathLst>
              <a:path w="1270000" h="518160">
                <a:moveTo>
                  <a:pt x="0" y="129534"/>
                </a:moveTo>
                <a:lnTo>
                  <a:pt x="1010872" y="129534"/>
                </a:lnTo>
                <a:lnTo>
                  <a:pt x="1010872" y="0"/>
                </a:lnTo>
                <a:lnTo>
                  <a:pt x="1269941" y="259070"/>
                </a:lnTo>
                <a:lnTo>
                  <a:pt x="1010872" y="518139"/>
                </a:lnTo>
                <a:lnTo>
                  <a:pt x="1010872" y="388604"/>
                </a:lnTo>
                <a:lnTo>
                  <a:pt x="0" y="388604"/>
                </a:lnTo>
                <a:lnTo>
                  <a:pt x="0" y="129534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bject 15"/>
          <p:cNvSpPr/>
          <p:nvPr/>
        </p:nvSpPr>
        <p:spPr>
          <a:xfrm>
            <a:off x="3837087" y="3926866"/>
            <a:ext cx="1269940" cy="518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bject 16"/>
          <p:cNvSpPr/>
          <p:nvPr/>
        </p:nvSpPr>
        <p:spPr>
          <a:xfrm>
            <a:off x="3837087" y="3926866"/>
            <a:ext cx="1270000" cy="518159"/>
          </a:xfrm>
          <a:custGeom>
            <a:avLst/>
            <a:gdLst/>
            <a:ahLst/>
            <a:cxnLst/>
            <a:rect l="l" t="t" r="r" b="b"/>
            <a:pathLst>
              <a:path w="1270000" h="518160">
                <a:moveTo>
                  <a:pt x="0" y="129534"/>
                </a:moveTo>
                <a:lnTo>
                  <a:pt x="1010872" y="129534"/>
                </a:lnTo>
                <a:lnTo>
                  <a:pt x="1010872" y="0"/>
                </a:lnTo>
                <a:lnTo>
                  <a:pt x="1269941" y="259070"/>
                </a:lnTo>
                <a:lnTo>
                  <a:pt x="1010872" y="518139"/>
                </a:lnTo>
                <a:lnTo>
                  <a:pt x="1010872" y="388604"/>
                </a:lnTo>
                <a:lnTo>
                  <a:pt x="0" y="388604"/>
                </a:lnTo>
                <a:lnTo>
                  <a:pt x="0" y="129534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bject 24"/>
          <p:cNvSpPr/>
          <p:nvPr/>
        </p:nvSpPr>
        <p:spPr>
          <a:xfrm>
            <a:off x="7985445" y="46226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bject 12"/>
          <p:cNvSpPr txBox="1"/>
          <p:nvPr/>
        </p:nvSpPr>
        <p:spPr>
          <a:xfrm>
            <a:off x="1484684" y="1182566"/>
            <a:ext cx="5047615" cy="762388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492759" marR="0" lvl="0" indent="0" algn="l" defTabSz="914400" rtl="0" eaLnBrk="1" fontAlgn="auto" latinLnBrk="0" hangingPunct="1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500" b="0" i="1" u="none" strike="noStrike" kern="1200" cap="none" spc="-5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</a:t>
            </a:r>
            <a:r>
              <a:rPr kumimoji="0" sz="5250" b="0" i="0" u="none" strike="noStrike" kern="1200" cap="none" spc="-885" normalizeH="0" baseline="31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ˆ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3500" b="0" i="0" u="none" strike="noStrike" kern="1200" cap="none" spc="-3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1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3600" b="0" i="1" u="none" strike="noStrike" kern="1200" cap="none" spc="-5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00" b="0" i="1" u="none" strike="noStrike" kern="1200" cap="none" spc="22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3000" b="0" i="1" u="none" strike="noStrike" kern="1200" cap="none" spc="-187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endParaRPr kumimoji="0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05432" y="2286938"/>
            <a:ext cx="6088425" cy="3090620"/>
            <a:chOff x="195483" y="1893126"/>
            <a:chExt cx="6088425" cy="3090620"/>
          </a:xfrm>
        </p:grpSpPr>
        <p:cxnSp>
          <p:nvCxnSpPr>
            <p:cNvPr id="42" name="直接箭头连接符 41"/>
            <p:cNvCxnSpPr/>
            <p:nvPr/>
          </p:nvCxnSpPr>
          <p:spPr>
            <a:xfrm flipH="1" flipV="1">
              <a:off x="628650" y="2103673"/>
              <a:ext cx="21781" cy="22532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2509459" y="4519957"/>
              <a:ext cx="1111758" cy="4554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3615038" y="4522081"/>
              <a:ext cx="2668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95483" y="1893126"/>
              <a:ext cx="2668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Y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 flipH="1" flipV="1">
            <a:off x="1193665" y="4817444"/>
            <a:ext cx="1179728" cy="6628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080775" y="5005912"/>
            <a:ext cx="266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X1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874693" y="4700561"/>
            <a:ext cx="266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X1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 flipV="1">
            <a:off x="5270600" y="4851477"/>
            <a:ext cx="1179728" cy="6628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4851549" y="2237776"/>
            <a:ext cx="4082260" cy="3082291"/>
            <a:chOff x="195483" y="1893126"/>
            <a:chExt cx="4082260" cy="3082291"/>
          </a:xfrm>
        </p:grpSpPr>
        <p:cxnSp>
          <p:nvCxnSpPr>
            <p:cNvPr id="56" name="直接箭头连接符 55"/>
            <p:cNvCxnSpPr/>
            <p:nvPr/>
          </p:nvCxnSpPr>
          <p:spPr>
            <a:xfrm flipH="1" flipV="1">
              <a:off x="628650" y="2103673"/>
              <a:ext cx="21781" cy="22532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2509459" y="4519957"/>
              <a:ext cx="1111758" cy="4554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3615038" y="4355911"/>
              <a:ext cx="662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95483" y="1893126"/>
              <a:ext cx="2668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Y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70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55"/>
          <a:stretch/>
        </p:blipFill>
        <p:spPr>
          <a:xfrm>
            <a:off x="2686050" y="1541685"/>
            <a:ext cx="5056371" cy="31340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Many Possible Basis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2335"/>
            <a:ext cx="7886700" cy="4561919"/>
          </a:xfrm>
        </p:spPr>
        <p:txBody>
          <a:bodyPr/>
          <a:lstStyle/>
          <a:p>
            <a:r>
              <a:rPr lang="en-US" altLang="zh-CN" dirty="0"/>
              <a:t>There are many basis functions, e.g.:</a:t>
            </a:r>
          </a:p>
          <a:p>
            <a:pPr lvl="1"/>
            <a:r>
              <a:rPr lang="en-US" altLang="zh-CN" dirty="0"/>
              <a:t>Polynomial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Radial basis functions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Sigmoidal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Splines,</a:t>
            </a:r>
          </a:p>
          <a:p>
            <a:pPr lvl="1"/>
            <a:r>
              <a:rPr lang="en-US" altLang="zh-CN" dirty="0"/>
              <a:t>Fourier,</a:t>
            </a:r>
          </a:p>
          <a:p>
            <a:pPr lvl="1"/>
            <a:r>
              <a:rPr lang="en-US" altLang="zh-CN" dirty="0"/>
              <a:t>Wavelets, </a:t>
            </a:r>
            <a:r>
              <a:rPr lang="en-US" altLang="zh-CN" dirty="0" err="1"/>
              <a:t>etc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AB634-EA97-47D2-8CDB-E5D7A5C1389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2021/3/14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282204" y="1794517"/>
                <a:ext cx="2291588" cy="376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[1,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𝑥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…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𝑑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04" y="1794517"/>
                <a:ext cx="2291588" cy="376385"/>
              </a:xfrm>
              <a:prstGeom prst="rect">
                <a:avLst/>
              </a:prstGeom>
              <a:blipFill>
                <a:blip r:embed="rId3"/>
                <a:stretch>
                  <a:fillRect l="-4533" t="-1613" r="-4533" b="-3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3918210" y="4675723"/>
            <a:ext cx="4730993" cy="1782707"/>
            <a:chOff x="3784357" y="4502258"/>
            <a:chExt cx="4730993" cy="178270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4357" y="4868842"/>
              <a:ext cx="4730993" cy="1416123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183488" y="4502258"/>
              <a:ext cx="4221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Poly                 RBF             Sigmoid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52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4A526-F8C7-4001-A64C-7A4A5BBB1D8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2021/3/14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object 15"/>
          <p:cNvSpPr txBox="1"/>
          <p:nvPr/>
        </p:nvSpPr>
        <p:spPr>
          <a:xfrm>
            <a:off x="502202" y="5307010"/>
            <a:ext cx="1321435" cy="362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30480" lvl="0" indent="0" algn="r" defTabSz="914400" rtl="0" eaLnBrk="1" fontAlgn="auto" latinLnBrk="0" hangingPunct="1">
              <a:lnSpc>
                <a:spcPts val="75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50" b="0" i="1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0" sz="12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</a:t>
            </a:r>
            <a:r>
              <a:rPr kumimoji="0" sz="1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12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8100" marR="0" lvl="0" indent="0" algn="l" defTabSz="914400" rtl="0" eaLnBrk="1" fontAlgn="auto" latinLnBrk="0" hangingPunct="1">
              <a:lnSpc>
                <a:spcPts val="18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</a:t>
            </a:r>
            <a:r>
              <a:rPr kumimoji="0" sz="2200" b="0" i="1" u="none" strike="noStrike" kern="1200" cap="none" spc="-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75" b="0" i="1" u="none" strike="noStrike" kern="1200" cap="none" spc="-7" normalizeH="0" baseline="-2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0" sz="1875" b="0" i="1" u="none" strike="noStrike" kern="1200" cap="none" spc="-97" normalizeH="0" baseline="-2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150" b="0" i="1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15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15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1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endParaRPr kumimoji="0" sz="2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23637" y="55873"/>
            <a:ext cx="6162895" cy="6563655"/>
            <a:chOff x="1823637" y="272784"/>
            <a:chExt cx="6162895" cy="656365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/>
            <a:srcRect l="4660" t="10934" r="62123" b="5188"/>
            <a:stretch/>
          </p:blipFill>
          <p:spPr>
            <a:xfrm>
              <a:off x="1877733" y="314798"/>
              <a:ext cx="2741885" cy="846370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1823637" y="1110446"/>
              <a:ext cx="6162895" cy="5725993"/>
              <a:chOff x="2147728" y="1132006"/>
              <a:chExt cx="6162895" cy="5725993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147728" y="1550052"/>
                <a:ext cx="6162895" cy="5307947"/>
                <a:chOff x="2147728" y="1550052"/>
                <a:chExt cx="6162895" cy="5307947"/>
              </a:xfrm>
            </p:grpSpPr>
            <p:sp>
              <p:nvSpPr>
                <p:cNvPr id="6" name="object 5"/>
                <p:cNvSpPr/>
                <p:nvPr/>
              </p:nvSpPr>
              <p:spPr>
                <a:xfrm>
                  <a:off x="2170361" y="1550052"/>
                  <a:ext cx="5737930" cy="2537930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bject 6"/>
                <p:cNvSpPr/>
                <p:nvPr/>
              </p:nvSpPr>
              <p:spPr>
                <a:xfrm>
                  <a:off x="2147728" y="4253500"/>
                  <a:ext cx="2871567" cy="2441808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object 7"/>
                <p:cNvSpPr/>
                <p:nvPr/>
              </p:nvSpPr>
              <p:spPr>
                <a:xfrm>
                  <a:off x="4931305" y="4161727"/>
                  <a:ext cx="3379318" cy="2696272"/>
                </a:xfrm>
                <a:prstGeom prst="rect">
                  <a:avLst/>
                </a:prstGeom>
                <a:blipFill>
                  <a:blip r:embed="rId5" cstate="print"/>
                  <a:srcRect/>
                  <a:stretch>
                    <a:fillRect l="1" r="-24662"/>
                  </a:stretch>
                </a:blipFill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" name="文本框 10"/>
              <p:cNvSpPr txBox="1"/>
              <p:nvPr/>
            </p:nvSpPr>
            <p:spPr>
              <a:xfrm>
                <a:off x="3330248" y="1132006"/>
                <a:ext cx="40428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RBF                                  Sigmoid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901143" y="4087982"/>
                <a:ext cx="4471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         even                          odd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l="66467" t="6269" r="7452" b="6555"/>
            <a:stretch/>
          </p:blipFill>
          <p:spPr>
            <a:xfrm>
              <a:off x="5298311" y="272784"/>
              <a:ext cx="2152892" cy="8796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90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224486"/>
            <a:ext cx="6127935" cy="1225587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37210" y="346961"/>
            <a:ext cx="7965161" cy="585111"/>
          </a:xfrm>
        </p:spPr>
        <p:txBody>
          <a:bodyPr/>
          <a:lstStyle/>
          <a:p>
            <a:r>
              <a:rPr lang="en-US" altLang="zh-CN" dirty="0"/>
              <a:t>e.g. (2) LR with radial-basis functions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37210" y="1330771"/>
            <a:ext cx="7886700" cy="4561919"/>
          </a:xfrm>
        </p:spPr>
        <p:txBody>
          <a:bodyPr/>
          <a:lstStyle/>
          <a:p>
            <a:r>
              <a:rPr lang="en-US" altLang="zh-CN" dirty="0"/>
              <a:t>E.g.: LR with RBF regression: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E.g. with four predefined RBF kernels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87D01C-3409-409F-B549-F85B5CA05C3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2021/3/14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14" y="1636171"/>
            <a:ext cx="4932091" cy="117663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43628" y="4262377"/>
            <a:ext cx="8155377" cy="586515"/>
            <a:chOff x="1226916" y="4377126"/>
            <a:chExt cx="8155377" cy="586515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4"/>
            <a:srcRect t="39954"/>
            <a:stretch/>
          </p:blipFill>
          <p:spPr>
            <a:xfrm>
              <a:off x="2014514" y="4377126"/>
              <a:ext cx="7367779" cy="58651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/>
            <a:srcRect l="2998" t="-5274" r="84456" b="59059"/>
            <a:stretch/>
          </p:blipFill>
          <p:spPr>
            <a:xfrm>
              <a:off x="1226916" y="4444678"/>
              <a:ext cx="960699" cy="451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362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927" y="1358619"/>
            <a:ext cx="7886700" cy="4561919"/>
          </a:xfrm>
        </p:spPr>
        <p:txBody>
          <a:bodyPr/>
          <a:lstStyle/>
          <a:p>
            <a:r>
              <a:rPr lang="en-US" altLang="zh-CN" dirty="0"/>
              <a:t>E.g.: LR with RBF regression: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D79559-F61D-493F-9E6D-6159C063E8B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2021/3/14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54" y="1967239"/>
            <a:ext cx="5250712" cy="815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1" t="3988" r="1969" b="12211"/>
          <a:stretch/>
        </p:blipFill>
        <p:spPr>
          <a:xfrm>
            <a:off x="771684" y="2841684"/>
            <a:ext cx="7106856" cy="825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282" y="5014436"/>
            <a:ext cx="3111660" cy="749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979519" y="4060544"/>
                <a:ext cx="4478431" cy="560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kumimoji="0" lang="zh-CN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zh-CN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𝜃</m:t>
                          </m:r>
                        </m:e>
                      </m:acc>
                      <m:r>
                        <a:rPr kumimoji="0" lang="en-US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[</m:t>
                          </m:r>
                          <m:sSub>
                            <m:sSubPr>
                              <m:ctrlP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4</m:t>
                              </m:r>
                            </m:sub>
                          </m:s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]</m:t>
                          </m:r>
                        </m:e>
                        <m:sup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519" y="4060544"/>
                <a:ext cx="4478431" cy="5602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标题 5"/>
          <p:cNvSpPr>
            <a:spLocks noGrp="1"/>
          </p:cNvSpPr>
          <p:nvPr>
            <p:ph type="title"/>
          </p:nvPr>
        </p:nvSpPr>
        <p:spPr>
          <a:xfrm>
            <a:off x="537210" y="346961"/>
            <a:ext cx="7965161" cy="585111"/>
          </a:xfrm>
        </p:spPr>
        <p:txBody>
          <a:bodyPr/>
          <a:lstStyle/>
          <a:p>
            <a:r>
              <a:rPr lang="en-US" altLang="zh-CN" dirty="0"/>
              <a:t>e.g. (2) LR with radial-basis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36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1"/>
          <a:stretch/>
        </p:blipFill>
        <p:spPr>
          <a:xfrm>
            <a:off x="435934" y="3670406"/>
            <a:ext cx="8360825" cy="2868507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94489" cy="585111"/>
          </a:xfrm>
        </p:spPr>
        <p:txBody>
          <a:bodyPr/>
          <a:lstStyle/>
          <a:p>
            <a:r>
              <a:rPr lang="en-US" altLang="zh-CN" dirty="0"/>
              <a:t>e.g. (2) LR with radial-basis functions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RBF / radial-basis function: a function which depends only on the radial distance from a center point</a:t>
            </a:r>
          </a:p>
          <a:p>
            <a:endParaRPr lang="en-US" altLang="zh-CN" dirty="0"/>
          </a:p>
          <a:p>
            <a:r>
              <a:rPr lang="en-US" altLang="zh-CN" dirty="0"/>
              <a:t>Gaussian RBF: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0B1946-662F-4393-9047-432F4FC90D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2021/3/14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75636" y="2865371"/>
            <a:ext cx="3341466" cy="1062259"/>
            <a:chOff x="5543115" y="1824207"/>
            <a:chExt cx="2972235" cy="9297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l="43048" t="31059" b="28074"/>
            <a:stretch/>
          </p:blipFill>
          <p:spPr>
            <a:xfrm>
              <a:off x="5543116" y="1824207"/>
              <a:ext cx="2972234" cy="92977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5543115" y="2511706"/>
              <a:ext cx="741937" cy="242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72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30" y="1820394"/>
            <a:ext cx="3876370" cy="1325885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85111"/>
          </a:xfrm>
        </p:spPr>
        <p:txBody>
          <a:bodyPr/>
          <a:lstStyle/>
          <a:p>
            <a:r>
              <a:rPr lang="en-US" altLang="zh-CN" dirty="0"/>
              <a:t>e.g. (2) LR with radial-basis functions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5CDE62-0BE3-47FB-824E-6ED3006D771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2021/3/14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5" t="2598" b="-1"/>
          <a:stretch/>
        </p:blipFill>
        <p:spPr>
          <a:xfrm>
            <a:off x="1657350" y="1421168"/>
            <a:ext cx="2325945" cy="2124338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51229"/>
              </p:ext>
            </p:extLst>
          </p:nvPr>
        </p:nvGraphicFramePr>
        <p:xfrm>
          <a:off x="1657350" y="3598142"/>
          <a:ext cx="6096000" cy="270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960">
                  <a:extLst>
                    <a:ext uri="{9D8B030D-6E8A-4147-A177-3AD203B41FA5}">
                      <a16:colId xmlns:a16="http://schemas.microsoft.com/office/drawing/2014/main" val="650708021"/>
                    </a:ext>
                  </a:extLst>
                </a:gridCol>
                <a:gridCol w="4003040">
                  <a:extLst>
                    <a:ext uri="{9D8B030D-6E8A-4147-A177-3AD203B41FA5}">
                      <a16:colId xmlns:a16="http://schemas.microsoft.com/office/drawing/2014/main" val="816541463"/>
                    </a:ext>
                  </a:extLst>
                </a:gridCol>
              </a:tblGrid>
              <a:tr h="541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X=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1" u="none" strike="noStrike" kern="1200" cap="none" spc="-1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K</a:t>
                      </a:r>
                      <a:r>
                        <a:rPr kumimoji="0" lang="en-US" altLang="zh-CN" sz="2800" b="0" i="1" u="none" strike="noStrike" kern="1200" cap="none" spc="-48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 </a:t>
                      </a:r>
                      <a:r>
                        <a:rPr kumimoji="0" lang="en-US" altLang="zh-CN" sz="2400" b="0" i="1" u="none" strike="noStrike" kern="1200" cap="none" spc="-22" normalizeH="0" baseline="-34391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ymbol"/>
                          <a:ea typeface="+mn-ea"/>
                          <a:cs typeface="Symbol"/>
                        </a:rPr>
                        <a:t></a:t>
                      </a:r>
                      <a:r>
                        <a:rPr kumimoji="0" lang="en-US" altLang="zh-CN" sz="2400" b="0" i="1" u="none" strike="noStrike" kern="1200" cap="none" spc="-300" normalizeH="0" baseline="-34391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12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(</a:t>
                      </a:r>
                      <a:r>
                        <a:rPr kumimoji="0" lang="en-US" altLang="zh-CN" sz="2800" b="0" i="1" u="none" strike="noStrike" kern="1200" cap="none" spc="12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x</a:t>
                      </a:r>
                      <a:r>
                        <a:rPr kumimoji="0" lang="en-US" altLang="zh-CN" sz="2800" b="0" i="1" u="none" strike="noStrike" kern="1200" cap="none" spc="-409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,</a:t>
                      </a:r>
                      <a:r>
                        <a:rPr kumimoji="0" lang="en-US" altLang="zh-CN" sz="2800" b="0" i="1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r</a:t>
                      </a:r>
                      <a:r>
                        <a:rPr kumimoji="0" lang="en-US" altLang="zh-CN" sz="2800" b="0" i="1" u="none" strike="noStrike" kern="1200" cap="none" spc="-48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-5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)</a:t>
                      </a:r>
                      <a:r>
                        <a:rPr kumimoji="0" lang="en-US" altLang="zh-CN" sz="2800" b="0" i="0" u="none" strike="noStrike" kern="1200" cap="none" spc="-395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-5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ymbol"/>
                          <a:ea typeface="+mn-ea"/>
                          <a:cs typeface="Symbol"/>
                        </a:rPr>
                        <a:t></a:t>
                      </a:r>
                      <a:endPara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ymbol"/>
                        <a:ea typeface="+mn-ea"/>
                        <a:cs typeface="Symbo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239510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937219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1" u="none" strike="noStrike" kern="1200" cap="none" spc="-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r </a:t>
                      </a:r>
                      <a:r>
                        <a:rPr kumimoji="0" lang="en-US" altLang="zh-CN" sz="28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/>
                          <a:ea typeface="+mn-ea"/>
                          <a:cs typeface="Symbol"/>
                        </a:rPr>
                        <a:t></a:t>
                      </a:r>
                      <a:r>
                        <a:rPr kumimoji="0" lang="en-US" altLang="zh-CN" sz="2800" b="0" i="0" u="none" strike="noStrike" kern="1200" cap="none" spc="-56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altLang="zh-CN" sz="2800" b="0" i="1" u="none" strike="noStrike" kern="1200" cap="none" spc="-8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/>
                          <a:ea typeface="+mn-ea"/>
                          <a:cs typeface="Symbol"/>
                        </a:rPr>
                        <a:t></a:t>
                      </a:r>
                      <a:endPara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/>
                        <a:ea typeface="+mn-ea"/>
                        <a:cs typeface="Symbo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spc="-5" dirty="0">
                          <a:latin typeface="+mn-lt"/>
                        </a:rPr>
                        <a:t>0.6065307</a:t>
                      </a:r>
                      <a:endParaRPr lang="zh-CN" altLang="en-US" sz="2800" b="0" dirty="0">
                        <a:latin typeface="+mn-lt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46948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0" i="1" u="none" strike="noStrike" kern="1200" cap="none" spc="-1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r </a:t>
                      </a:r>
                      <a:r>
                        <a:rPr kumimoji="0" lang="en-US" altLang="zh-CN" sz="2800" b="0" i="0" u="none" strike="noStrike" kern="1200" cap="none" spc="-1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/>
                          <a:ea typeface="+mn-ea"/>
                          <a:cs typeface="Symbol"/>
                        </a:rPr>
                        <a:t></a:t>
                      </a:r>
                      <a:r>
                        <a:rPr kumimoji="0" lang="en-US" altLang="zh-CN" sz="2800" b="0" i="0" u="none" strike="noStrike" kern="1200" cap="none" spc="-68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altLang="zh-CN" sz="2800" b="0" i="1" u="none" strike="noStrike" kern="1200" cap="none" spc="-6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2</a:t>
                      </a:r>
                      <a:r>
                        <a:rPr kumimoji="0" lang="en-US" altLang="zh-CN" sz="2800" b="0" i="1" u="none" strike="noStrike" kern="1200" cap="none" spc="-6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/>
                          <a:ea typeface="+mn-ea"/>
                          <a:cs typeface="Symbol"/>
                        </a:rPr>
                        <a:t>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spc="-5" dirty="0"/>
                        <a:t>0.1353353</a:t>
                      </a:r>
                      <a:endParaRPr lang="zh-CN" altLang="en-US" sz="2800" b="0" dirty="0">
                        <a:latin typeface="+mn-lt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608262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0" i="1" u="none" strike="noStrike" kern="1200" cap="none" spc="-1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r </a:t>
                      </a:r>
                      <a:r>
                        <a:rPr kumimoji="0" lang="en-US" altLang="zh-CN" sz="2800" b="0" i="0" u="none" strike="noStrike" kern="1200" cap="none" spc="-1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/>
                          <a:ea typeface="+mn-ea"/>
                          <a:cs typeface="Symbol"/>
                        </a:rPr>
                        <a:t></a:t>
                      </a:r>
                      <a:r>
                        <a:rPr kumimoji="0" lang="en-US" altLang="zh-CN" sz="2800" b="0" i="0" u="none" strike="noStrike" kern="1200" cap="none" spc="-68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-114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3</a:t>
                      </a:r>
                      <a:r>
                        <a:rPr kumimoji="0" lang="en-US" altLang="zh-CN" sz="2800" b="0" i="1" u="none" strike="noStrike" kern="1200" cap="none" spc="-114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/>
                          <a:ea typeface="+mn-ea"/>
                          <a:cs typeface="Symbol"/>
                        </a:rPr>
                        <a:t>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spc="-5" dirty="0">
                          <a:latin typeface="+mn-lt"/>
                        </a:rPr>
                        <a:t>0.0001234098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66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09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999" y="15989"/>
            <a:ext cx="8728001" cy="869779"/>
          </a:xfrm>
        </p:spPr>
        <p:txBody>
          <a:bodyPr/>
          <a:lstStyle/>
          <a:p>
            <a:r>
              <a:rPr lang="en-US" altLang="zh-CN" sz="3200" dirty="0"/>
              <a:t>e.g. another regression with 3 1D RBF basis functions (given 3 predefined </a:t>
            </a:r>
            <a:r>
              <a:rPr lang="en-US" altLang="zh-CN" sz="3200" dirty="0" err="1"/>
              <a:t>centres</a:t>
            </a:r>
            <a:r>
              <a:rPr lang="en-US" altLang="zh-CN" sz="3200" dirty="0"/>
              <a:t> and width)</a:t>
            </a:r>
            <a:br>
              <a:rPr lang="en-US" altLang="zh-CN" sz="3200" dirty="0"/>
            </a:br>
            <a:endParaRPr lang="zh-CN" altLang="en-US" sz="32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3"/>
          <a:stretch/>
        </p:blipFill>
        <p:spPr>
          <a:xfrm>
            <a:off x="960699" y="1561868"/>
            <a:ext cx="7218830" cy="1058175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D96DE-D534-4458-98DC-0521C30D3F5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2021/3/14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109" y="4258040"/>
            <a:ext cx="4132979" cy="1084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52144" y="3095469"/>
                <a:ext cx="7488935" cy="906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𝛾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)</m:t>
                      </m:r>
                      <m:r>
                        <a:rPr kumimoji="0" lang="en-US" altLang="zh-CN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zh-C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𝛾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144" y="3095469"/>
                <a:ext cx="7488935" cy="906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75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98569-B3AE-4869-9E08-F2A644FCD56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2021/3/14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20410" y="1158544"/>
            <a:ext cx="8703180" cy="5090761"/>
            <a:chOff x="166808" y="290442"/>
            <a:chExt cx="8703180" cy="509076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247" y="3987837"/>
              <a:ext cx="1414415" cy="69991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5488756" y="593932"/>
                  <a:ext cx="3120534" cy="9541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solidFill>
                              <a:srgbClr val="FF0000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CN" sz="2800" dirty="0" err="1">
                            <a:solidFill>
                              <a:srgbClr val="FF0000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2800" b="0" dirty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solidFill>
                              <a:srgbClr val="FF0000"/>
                            </a:solidFill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800" b="0" dirty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solidFill>
                              <a:srgbClr val="FF0000"/>
                            </a:solidFill>
                          </a:rPr>
                          <m:t>1, 2…, 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8756" y="593932"/>
                  <a:ext cx="3120534" cy="9541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751376" y="4603554"/>
                  <a:ext cx="8118612" cy="7776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𝑥</m:t>
                            </m:r>
                          </m:e>
                        </m:d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=−0.5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0" lang="en-US" altLang="zh-CN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+</m:t>
                        </m:r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𝛾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)</m:t>
                        </m:r>
                        <m:r>
                          <a:rPr kumimoji="0" lang="en-US" altLang="zh-CN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+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2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3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𝛾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3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376" y="4603554"/>
                  <a:ext cx="8118612" cy="7776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组合 12"/>
            <p:cNvGrpSpPr/>
            <p:nvPr/>
          </p:nvGrpSpPr>
          <p:grpSpPr>
            <a:xfrm>
              <a:off x="166808" y="290442"/>
              <a:ext cx="7514153" cy="3466582"/>
              <a:chOff x="166808" y="290442"/>
              <a:chExt cx="7514153" cy="346658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808" y="290442"/>
                <a:ext cx="5038484" cy="614814"/>
              </a:xfrm>
              <a:prstGeom prst="rect">
                <a:avLst/>
              </a:prstGeom>
            </p:spPr>
          </p:pic>
          <p:grpSp>
            <p:nvGrpSpPr>
              <p:cNvPr id="7" name="组合 6"/>
              <p:cNvGrpSpPr/>
              <p:nvPr/>
            </p:nvGrpSpPr>
            <p:grpSpPr>
              <a:xfrm>
                <a:off x="656743" y="704406"/>
                <a:ext cx="7024218" cy="3052618"/>
                <a:chOff x="195483" y="1893126"/>
                <a:chExt cx="7113802" cy="3163378"/>
              </a:xfrm>
            </p:grpSpPr>
            <p:cxnSp>
              <p:nvCxnSpPr>
                <p:cNvPr id="8" name="直接箭头连接符 7"/>
                <p:cNvCxnSpPr/>
                <p:nvPr/>
              </p:nvCxnSpPr>
              <p:spPr>
                <a:xfrm flipV="1">
                  <a:off x="628650" y="2103672"/>
                  <a:ext cx="0" cy="276586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箭头连接符 8"/>
                <p:cNvCxnSpPr/>
                <p:nvPr/>
              </p:nvCxnSpPr>
              <p:spPr>
                <a:xfrm flipV="1">
                  <a:off x="341571" y="4553831"/>
                  <a:ext cx="6967714" cy="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/>
                <p:cNvSpPr txBox="1"/>
                <p:nvPr/>
              </p:nvSpPr>
              <p:spPr>
                <a:xfrm>
                  <a:off x="6808479" y="4578088"/>
                  <a:ext cx="500806" cy="478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X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195483" y="1893126"/>
                  <a:ext cx="26688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Y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20" name="直接连接符 19"/>
              <p:cNvCxnSpPr/>
              <p:nvPr/>
            </p:nvCxnSpPr>
            <p:spPr>
              <a:xfrm>
                <a:off x="1084455" y="2798064"/>
                <a:ext cx="17741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1072579" y="3416808"/>
                <a:ext cx="17741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087501" y="1149907"/>
                <a:ext cx="17741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479868" y="1005170"/>
                <a:ext cx="90767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5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-0.5</a:t>
                </a:r>
              </a:p>
            </p:txBody>
          </p:sp>
          <p:sp>
            <p:nvSpPr>
              <p:cNvPr id="12" name="乘号 11"/>
              <p:cNvSpPr/>
              <p:nvPr/>
            </p:nvSpPr>
            <p:spPr>
              <a:xfrm>
                <a:off x="1741462" y="3287959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乘号 24"/>
              <p:cNvSpPr/>
              <p:nvPr/>
            </p:nvSpPr>
            <p:spPr>
              <a:xfrm>
                <a:off x="3719716" y="1013388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乘号 26"/>
              <p:cNvSpPr/>
              <p:nvPr/>
            </p:nvSpPr>
            <p:spPr>
              <a:xfrm>
                <a:off x="4844378" y="2613055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乘号 27"/>
              <p:cNvSpPr/>
              <p:nvPr/>
            </p:nvSpPr>
            <p:spPr>
              <a:xfrm>
                <a:off x="6437043" y="1914296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乘号 28"/>
              <p:cNvSpPr/>
              <p:nvPr/>
            </p:nvSpPr>
            <p:spPr>
              <a:xfrm>
                <a:off x="4036000" y="1166710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乘号 29"/>
              <p:cNvSpPr/>
              <p:nvPr/>
            </p:nvSpPr>
            <p:spPr>
              <a:xfrm>
                <a:off x="4339089" y="1431671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乘号 30"/>
              <p:cNvSpPr/>
              <p:nvPr/>
            </p:nvSpPr>
            <p:spPr>
              <a:xfrm>
                <a:off x="4577771" y="2109608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乘号 31"/>
              <p:cNvSpPr/>
              <p:nvPr/>
            </p:nvSpPr>
            <p:spPr>
              <a:xfrm>
                <a:off x="3096793" y="1332852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乘号 32"/>
              <p:cNvSpPr/>
              <p:nvPr/>
            </p:nvSpPr>
            <p:spPr>
              <a:xfrm>
                <a:off x="3399882" y="1145868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乘号 33"/>
              <p:cNvSpPr/>
              <p:nvPr/>
            </p:nvSpPr>
            <p:spPr>
              <a:xfrm>
                <a:off x="2630405" y="2398933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乘号 34"/>
              <p:cNvSpPr/>
              <p:nvPr/>
            </p:nvSpPr>
            <p:spPr>
              <a:xfrm>
                <a:off x="2823580" y="1797206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乘号 35"/>
              <p:cNvSpPr/>
              <p:nvPr/>
            </p:nvSpPr>
            <p:spPr>
              <a:xfrm>
                <a:off x="2453139" y="3022998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乘号 36"/>
              <p:cNvSpPr/>
              <p:nvPr/>
            </p:nvSpPr>
            <p:spPr>
              <a:xfrm>
                <a:off x="1495851" y="3206939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乘号 37"/>
              <p:cNvSpPr/>
              <p:nvPr/>
            </p:nvSpPr>
            <p:spPr>
              <a:xfrm>
                <a:off x="1249996" y="3170650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乘号 38"/>
              <p:cNvSpPr/>
              <p:nvPr/>
            </p:nvSpPr>
            <p:spPr>
              <a:xfrm>
                <a:off x="5236535" y="2547810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乘号 39"/>
              <p:cNvSpPr/>
              <p:nvPr/>
            </p:nvSpPr>
            <p:spPr>
              <a:xfrm>
                <a:off x="2150050" y="3282666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乘号 40"/>
              <p:cNvSpPr/>
              <p:nvPr/>
            </p:nvSpPr>
            <p:spPr>
              <a:xfrm>
                <a:off x="5632286" y="2373370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乘号 41"/>
              <p:cNvSpPr/>
              <p:nvPr/>
            </p:nvSpPr>
            <p:spPr>
              <a:xfrm>
                <a:off x="5937086" y="2224616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" name="标题 1"/>
          <p:cNvSpPr>
            <a:spLocks noGrp="1"/>
          </p:cNvSpPr>
          <p:nvPr>
            <p:ph type="title"/>
          </p:nvPr>
        </p:nvSpPr>
        <p:spPr>
          <a:xfrm>
            <a:off x="415999" y="15989"/>
            <a:ext cx="8728001" cy="869779"/>
          </a:xfrm>
        </p:spPr>
        <p:txBody>
          <a:bodyPr/>
          <a:lstStyle/>
          <a:p>
            <a:r>
              <a:rPr lang="en-US" altLang="zh-CN" sz="3200" dirty="0"/>
              <a:t>e.g. another regression with 3 1D RBF basis functions (given 3 predefined </a:t>
            </a:r>
            <a:r>
              <a:rPr lang="en-US" altLang="zh-CN" sz="3200" dirty="0" err="1"/>
              <a:t>centres</a:t>
            </a:r>
            <a:r>
              <a:rPr lang="en-US" altLang="zh-CN" sz="3200" dirty="0"/>
              <a:t> and width)</a:t>
            </a:r>
            <a:br>
              <a:rPr lang="en-US" altLang="zh-CN" sz="3200" dirty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112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176" y="0"/>
            <a:ext cx="8613648" cy="849654"/>
          </a:xfrm>
        </p:spPr>
        <p:txBody>
          <a:bodyPr/>
          <a:lstStyle/>
          <a:p>
            <a:r>
              <a:rPr lang="en-US" altLang="zh-CN" sz="3200" dirty="0"/>
              <a:t>e.g. Another dataset: even more possible</a:t>
            </a:r>
            <a:br>
              <a:rPr lang="en-US" altLang="zh-CN" sz="3200" dirty="0"/>
            </a:br>
            <a:r>
              <a:rPr lang="en-US" altLang="zh-CN" sz="3200" dirty="0"/>
              <a:t> basis function: RBF, or Piecewise Linear based?</a:t>
            </a:r>
            <a:endParaRPr lang="zh-CN" altLang="en-US" sz="32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968" y="1673157"/>
            <a:ext cx="6812279" cy="378255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0F3400-CC9C-48C8-9339-A4757D68E90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2021/3/14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2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077" y="4408702"/>
            <a:ext cx="3221923" cy="1816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Content Plan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2335"/>
            <a:ext cx="7886700" cy="4561919"/>
          </a:xfrm>
        </p:spPr>
        <p:txBody>
          <a:bodyPr/>
          <a:lstStyle/>
          <a:p>
            <a:r>
              <a:rPr lang="en-US" altLang="zh-CN" dirty="0"/>
              <a:t>Six major sections of this course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F92989-A1CB-42EB-9096-B2EFAEB32B7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2021/3/14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567903" y="1953157"/>
            <a:ext cx="4757420" cy="21990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Regression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(supervised)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Classification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(supervised)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Unsupervised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Learning</a:t>
            </a: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theory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567903" y="4501380"/>
            <a:ext cx="33451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Graphical</a:t>
            </a:r>
            <a:r>
              <a:rPr kumimoji="0" sz="32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567903" y="5385722"/>
            <a:ext cx="4335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Reinforcement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Learning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055" y="2064633"/>
            <a:ext cx="2344069" cy="23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0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64"/>
          <a:stretch/>
        </p:blipFill>
        <p:spPr>
          <a:xfrm>
            <a:off x="672084" y="1549746"/>
            <a:ext cx="8012430" cy="353485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5318-7BC3-4DAF-B153-509632D40A6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2021/3/14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06" y="1549746"/>
            <a:ext cx="568015" cy="8138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87" y="4216020"/>
            <a:ext cx="247663" cy="2349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841" y="4545958"/>
            <a:ext cx="914400" cy="436657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53885" y="1777379"/>
            <a:ext cx="7595205" cy="3438073"/>
            <a:chOff x="195483" y="1893126"/>
            <a:chExt cx="7595205" cy="3438073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628650" y="2103672"/>
              <a:ext cx="0" cy="27658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628650" y="4869533"/>
              <a:ext cx="716203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6825443" y="4869534"/>
              <a:ext cx="570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95483" y="1893126"/>
              <a:ext cx="2668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Y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265176" y="0"/>
            <a:ext cx="8613648" cy="849654"/>
          </a:xfrm>
        </p:spPr>
        <p:txBody>
          <a:bodyPr/>
          <a:lstStyle/>
          <a:p>
            <a:r>
              <a:rPr lang="en-US" altLang="zh-CN" sz="3200" dirty="0"/>
              <a:t>e.g. Another dataset: even more possible</a:t>
            </a:r>
            <a:br>
              <a:rPr lang="en-US" altLang="zh-CN" sz="3200" dirty="0"/>
            </a:br>
            <a:r>
              <a:rPr lang="en-US" altLang="zh-CN" sz="3200" dirty="0"/>
              <a:t> basis function: RBF, or Piecewise Linear based?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949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e.g. 2D Good &amp; Bad RBF Basis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Blue dots </a:t>
            </a:r>
            <a:r>
              <a:rPr lang="en-US" altLang="zh-CN" dirty="0"/>
              <a:t>denote coordinates of input vectors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5551-C27D-4F51-8263-70572C488CF7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504949" y="2068564"/>
            <a:ext cx="5048001" cy="4198093"/>
            <a:chOff x="504949" y="2068564"/>
            <a:chExt cx="5048001" cy="4198093"/>
          </a:xfrm>
        </p:grpSpPr>
        <p:grpSp>
          <p:nvGrpSpPr>
            <p:cNvPr id="33" name="组合 32"/>
            <p:cNvGrpSpPr/>
            <p:nvPr/>
          </p:nvGrpSpPr>
          <p:grpSpPr>
            <a:xfrm>
              <a:off x="504949" y="2068564"/>
              <a:ext cx="5048001" cy="4198093"/>
              <a:chOff x="216163" y="2117834"/>
              <a:chExt cx="5048001" cy="4198093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777766" y="5854262"/>
                <a:ext cx="446689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777766" y="2249214"/>
                <a:ext cx="0" cy="360504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>
                <a:off x="1366345" y="4971393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233447" y="3631326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31050" y="3274336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831018" y="3936126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025459" y="2848309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635912" y="4971393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135818" y="4240926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948148" y="5134303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556413" y="3783726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330259" y="3153109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2678367" y="4255261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2170382" y="2742250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4714590" y="5854262"/>
                    <a:ext cx="54957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4590" y="5854262"/>
                    <a:ext cx="549574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216163" y="2117834"/>
                    <a:ext cx="5566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163" y="2117834"/>
                    <a:ext cx="556691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椭圆 33"/>
            <p:cNvSpPr/>
            <p:nvPr/>
          </p:nvSpPr>
          <p:spPr>
            <a:xfrm>
              <a:off x="1807531" y="4565234"/>
              <a:ext cx="63062" cy="63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217518" y="3979455"/>
              <a:ext cx="63062" cy="63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880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e.g. 2D Good &amp; Bad RBF Basis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bad set of 2D predefined RBF basis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AFEC-1219-41E6-98B6-74A9658DC2A9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26211" y="3508555"/>
            <a:ext cx="215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Use every dot as centers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04949" y="2068564"/>
            <a:ext cx="5856987" cy="4198093"/>
            <a:chOff x="504949" y="2068564"/>
            <a:chExt cx="5856987" cy="4198093"/>
          </a:xfrm>
        </p:grpSpPr>
        <p:grpSp>
          <p:nvGrpSpPr>
            <p:cNvPr id="43" name="组合 42"/>
            <p:cNvGrpSpPr/>
            <p:nvPr/>
          </p:nvGrpSpPr>
          <p:grpSpPr>
            <a:xfrm>
              <a:off x="504949" y="2068564"/>
              <a:ext cx="5048001" cy="4198093"/>
              <a:chOff x="504949" y="2068564"/>
              <a:chExt cx="5048001" cy="4198093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504949" y="2068564"/>
                <a:ext cx="5048001" cy="4198093"/>
                <a:chOff x="504949" y="2068564"/>
                <a:chExt cx="5048001" cy="4198093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504949" y="2068564"/>
                  <a:ext cx="5048001" cy="4198093"/>
                  <a:chOff x="216163" y="2117834"/>
                  <a:chExt cx="5048001" cy="4198093"/>
                </a:xfrm>
              </p:grpSpPr>
              <p:cxnSp>
                <p:nvCxnSpPr>
                  <p:cNvPr id="9" name="直接箭头连接符 8"/>
                  <p:cNvCxnSpPr/>
                  <p:nvPr/>
                </p:nvCxnSpPr>
                <p:spPr>
                  <a:xfrm>
                    <a:off x="777766" y="5854262"/>
                    <a:ext cx="4466896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箭头连接符 9"/>
                  <p:cNvCxnSpPr/>
                  <p:nvPr/>
                </p:nvCxnSpPr>
                <p:spPr>
                  <a:xfrm flipV="1">
                    <a:off x="777766" y="2249214"/>
                    <a:ext cx="0" cy="3605049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椭圆 10"/>
                  <p:cNvSpPr/>
                  <p:nvPr/>
                </p:nvSpPr>
                <p:spPr>
                  <a:xfrm>
                    <a:off x="1366345" y="4971393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椭圆 11"/>
                  <p:cNvSpPr/>
                  <p:nvPr/>
                </p:nvSpPr>
                <p:spPr>
                  <a:xfrm>
                    <a:off x="2233447" y="3631326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椭圆 12"/>
                  <p:cNvSpPr/>
                  <p:nvPr/>
                </p:nvSpPr>
                <p:spPr>
                  <a:xfrm>
                    <a:off x="2731050" y="3274336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椭圆 13"/>
                  <p:cNvSpPr/>
                  <p:nvPr/>
                </p:nvSpPr>
                <p:spPr>
                  <a:xfrm>
                    <a:off x="3831018" y="3936126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椭圆 14"/>
                  <p:cNvSpPr/>
                  <p:nvPr/>
                </p:nvSpPr>
                <p:spPr>
                  <a:xfrm>
                    <a:off x="4025459" y="2848309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椭圆 15"/>
                  <p:cNvSpPr/>
                  <p:nvPr/>
                </p:nvSpPr>
                <p:spPr>
                  <a:xfrm>
                    <a:off x="3635912" y="4971393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/>
                  <p:cNvSpPr/>
                  <p:nvPr/>
                </p:nvSpPr>
                <p:spPr>
                  <a:xfrm>
                    <a:off x="4135818" y="4240926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椭圆 17"/>
                  <p:cNvSpPr/>
                  <p:nvPr/>
                </p:nvSpPr>
                <p:spPr>
                  <a:xfrm>
                    <a:off x="2948148" y="5134303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/>
                  <p:cNvSpPr/>
                  <p:nvPr/>
                </p:nvSpPr>
                <p:spPr>
                  <a:xfrm>
                    <a:off x="1556413" y="3783726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椭圆 19"/>
                  <p:cNvSpPr/>
                  <p:nvPr/>
                </p:nvSpPr>
                <p:spPr>
                  <a:xfrm>
                    <a:off x="4330259" y="3153109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/>
                  <p:cNvSpPr/>
                  <p:nvPr/>
                </p:nvSpPr>
                <p:spPr>
                  <a:xfrm>
                    <a:off x="2678367" y="4255261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椭圆 21"/>
                  <p:cNvSpPr/>
                  <p:nvPr/>
                </p:nvSpPr>
                <p:spPr>
                  <a:xfrm>
                    <a:off x="2170382" y="2742250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文本框 22"/>
                      <p:cNvSpPr txBox="1"/>
                      <p:nvPr/>
                    </p:nvSpPr>
                    <p:spPr>
                      <a:xfrm>
                        <a:off x="4714590" y="5854262"/>
                        <a:ext cx="54957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文本框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4590" y="5854262"/>
                        <a:ext cx="549574" cy="46166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文本框 23"/>
                      <p:cNvSpPr txBox="1"/>
                      <p:nvPr/>
                    </p:nvSpPr>
                    <p:spPr>
                      <a:xfrm>
                        <a:off x="216163" y="2117834"/>
                        <a:ext cx="5566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文本框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6163" y="2117834"/>
                        <a:ext cx="556691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1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5" name="椭圆 24"/>
                <p:cNvSpPr/>
                <p:nvPr/>
              </p:nvSpPr>
              <p:spPr>
                <a:xfrm>
                  <a:off x="2214880" y="2458720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2782127" y="2977203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1611040" y="3502878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4381725" y="2884779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2725379" y="3952331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3882095" y="3639291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4074407" y="2560320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3686989" y="4689494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2994619" y="4845296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417422" y="4680109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2285697" y="3352605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4182866" y="3962922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9" name="椭圆 38"/>
              <p:cNvSpPr/>
              <p:nvPr/>
            </p:nvSpPr>
            <p:spPr>
              <a:xfrm>
                <a:off x="1807531" y="4565234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569822" y="4314639"/>
                <a:ext cx="538480" cy="52832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2217518" y="3979455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969170" y="3736269"/>
                <a:ext cx="538480" cy="52832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5" name="直接连接符 44"/>
            <p:cNvCxnSpPr>
              <a:stCxn id="15" idx="5"/>
            </p:cNvCxnSpPr>
            <p:nvPr/>
          </p:nvCxnSpPr>
          <p:spPr>
            <a:xfrm flipV="1">
              <a:off x="4368072" y="2530229"/>
              <a:ext cx="1184878" cy="3226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505932" y="2264377"/>
              <a:ext cx="8560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ea typeface="宋体" panose="02010600030101010101" pitchFamily="2" charset="-122"/>
                </a:rPr>
                <a:t>center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67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e.g. 2D Good &amp; Bad RBF Basis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good set of 2D predefined RBF basis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9259-E68C-4FAA-B209-DF12DA5C797A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504949" y="2068564"/>
            <a:ext cx="6080025" cy="4198093"/>
            <a:chOff x="504949" y="2068564"/>
            <a:chExt cx="6080025" cy="4198093"/>
          </a:xfrm>
        </p:grpSpPr>
        <p:grpSp>
          <p:nvGrpSpPr>
            <p:cNvPr id="49" name="组合 48"/>
            <p:cNvGrpSpPr/>
            <p:nvPr/>
          </p:nvGrpSpPr>
          <p:grpSpPr>
            <a:xfrm>
              <a:off x="504949" y="2068564"/>
              <a:ext cx="5048001" cy="4198093"/>
              <a:chOff x="504949" y="2068564"/>
              <a:chExt cx="5048001" cy="4198093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504949" y="2068564"/>
                <a:ext cx="5048001" cy="4198093"/>
                <a:chOff x="216163" y="2117834"/>
                <a:chExt cx="5048001" cy="4198093"/>
              </a:xfrm>
            </p:grpSpPr>
            <p:cxnSp>
              <p:nvCxnSpPr>
                <p:cNvPr id="23" name="直接箭头连接符 22"/>
                <p:cNvCxnSpPr/>
                <p:nvPr/>
              </p:nvCxnSpPr>
              <p:spPr>
                <a:xfrm>
                  <a:off x="777766" y="5854262"/>
                  <a:ext cx="4466896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/>
                <p:cNvCxnSpPr/>
                <p:nvPr/>
              </p:nvCxnSpPr>
              <p:spPr>
                <a:xfrm flipV="1">
                  <a:off x="777766" y="2249214"/>
                  <a:ext cx="0" cy="360504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椭圆 24"/>
                <p:cNvSpPr/>
                <p:nvPr/>
              </p:nvSpPr>
              <p:spPr>
                <a:xfrm>
                  <a:off x="1366345" y="4971393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2233447" y="3631326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2731050" y="3274336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3831018" y="3936126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4025459" y="2848309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3635912" y="4971393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4135818" y="4240926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2948148" y="5134303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1556413" y="3783726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4330259" y="3153109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2678367" y="4255261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2170382" y="2742250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4714590" y="5854262"/>
                      <a:ext cx="54957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文本框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14590" y="5854262"/>
                      <a:ext cx="549574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文本框 37"/>
                    <p:cNvSpPr txBox="1"/>
                    <p:nvPr/>
                  </p:nvSpPr>
                  <p:spPr>
                    <a:xfrm>
                      <a:off x="216163" y="2117834"/>
                      <a:ext cx="5566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文本框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163" y="2117834"/>
                      <a:ext cx="556691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3" name="椭圆 42"/>
              <p:cNvSpPr/>
              <p:nvPr/>
            </p:nvSpPr>
            <p:spPr>
              <a:xfrm>
                <a:off x="1949638" y="2484718"/>
                <a:ext cx="1342201" cy="133312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1807531" y="4565234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2217518" y="3979455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椭圆 51"/>
            <p:cNvSpPr/>
            <p:nvPr/>
          </p:nvSpPr>
          <p:spPr>
            <a:xfrm>
              <a:off x="1130816" y="4099902"/>
              <a:ext cx="1342201" cy="133312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88614" y="3363735"/>
              <a:ext cx="1342201" cy="133312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820532" y="2352570"/>
              <a:ext cx="1342201" cy="133312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901808" y="4350496"/>
              <a:ext cx="1342201" cy="133312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559607" y="3105923"/>
              <a:ext cx="1342201" cy="133312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94908" y="4010208"/>
              <a:ext cx="1342201" cy="133312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443524" y="2951439"/>
              <a:ext cx="108156" cy="12122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2562870" y="3074261"/>
              <a:ext cx="108156" cy="12122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518830" y="4940582"/>
              <a:ext cx="108156" cy="12122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205091" y="3977951"/>
              <a:ext cx="108156" cy="12122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3011930" y="4684728"/>
              <a:ext cx="108156" cy="12122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193853" y="3723321"/>
              <a:ext cx="108156" cy="12122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746371" y="4709471"/>
              <a:ext cx="108156" cy="12122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59" idx="2"/>
            </p:cNvCxnSpPr>
            <p:nvPr/>
          </p:nvCxnSpPr>
          <p:spPr>
            <a:xfrm flipV="1">
              <a:off x="4443524" y="2530229"/>
              <a:ext cx="1327356" cy="4818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5728970" y="2269561"/>
              <a:ext cx="8560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ea typeface="宋体" panose="02010600030101010101" pitchFamily="2" charset="-122"/>
                </a:rPr>
                <a:t>center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20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7F64-BF35-4E1F-8C14-4A6A3BD35BB2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标题 32"/>
          <p:cNvSpPr>
            <a:spLocks noGrp="1"/>
          </p:cNvSpPr>
          <p:nvPr>
            <p:ph type="title"/>
          </p:nvPr>
        </p:nvSpPr>
        <p:spPr>
          <a:xfrm>
            <a:off x="232785" y="25667"/>
            <a:ext cx="7665605" cy="1151559"/>
          </a:xfrm>
        </p:spPr>
        <p:txBody>
          <a:bodyPr/>
          <a:lstStyle/>
          <a:p>
            <a:pPr algn="r"/>
            <a:r>
              <a:rPr lang="en-US" altLang="zh-CN" sz="3600" dirty="0"/>
              <a:t>Today : Multivariate Linear Regression  with basis Expansion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85" y="1517058"/>
            <a:ext cx="8685369" cy="483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 with non-linear basis functions</a:t>
            </a:r>
          </a:p>
          <a:p>
            <a:r>
              <a:rPr lang="en-US" altLang="zh-CN" spc="-5" dirty="0">
                <a:cs typeface="Calibri Light"/>
              </a:rPr>
              <a:t>Main issues: Model</a:t>
            </a:r>
            <a:r>
              <a:rPr lang="en-US" altLang="zh-CN" spc="-60" dirty="0">
                <a:cs typeface="Calibri Light"/>
              </a:rPr>
              <a:t> </a:t>
            </a:r>
            <a:r>
              <a:rPr lang="en-US" altLang="zh-CN" spc="-5" dirty="0">
                <a:cs typeface="Calibri Light"/>
              </a:rPr>
              <a:t>Selection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3DF9-8D7A-4289-ABFD-3CCB8AE303BD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7E21740-1296-4C4F-B4D6-E91B709EFF01}"/>
              </a:ext>
            </a:extLst>
          </p:cNvPr>
          <p:cNvSpPr/>
          <p:nvPr/>
        </p:nvSpPr>
        <p:spPr>
          <a:xfrm>
            <a:off x="154516" y="2079068"/>
            <a:ext cx="47413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pc="-5" dirty="0">
                <a:cs typeface="Calibri Light"/>
              </a:rPr>
              <a:t>Main issues: Model</a:t>
            </a:r>
            <a:r>
              <a:rPr lang="en-US" spc="-60" dirty="0">
                <a:cs typeface="Calibri Light"/>
              </a:rPr>
              <a:t> </a:t>
            </a:r>
            <a:r>
              <a:rPr lang="en-US" spc="-5" dirty="0">
                <a:cs typeface="Calibri Light"/>
              </a:rPr>
              <a:t>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/>
              </a:rPr>
              <a:t>How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spc="-5" dirty="0">
                <a:cs typeface="Calibri"/>
              </a:rPr>
              <a:t>select </a:t>
            </a:r>
            <a:r>
              <a:rPr lang="en-US" altLang="zh-CN" dirty="0">
                <a:cs typeface="Calibri"/>
              </a:rPr>
              <a:t>the </a:t>
            </a:r>
            <a:r>
              <a:rPr lang="en-US" altLang="zh-CN" spc="-10" dirty="0">
                <a:cs typeface="Calibri"/>
              </a:rPr>
              <a:t>right</a:t>
            </a:r>
            <a:r>
              <a:rPr lang="en-US" altLang="zh-CN" spc="2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model?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dirty="0">
                <a:cs typeface="Calibri"/>
              </a:rPr>
              <a:t>E.g. </a:t>
            </a:r>
            <a:r>
              <a:rPr lang="en-US" altLang="zh-CN" spc="-10" dirty="0">
                <a:cs typeface="Calibri"/>
              </a:rPr>
              <a:t>what </a:t>
            </a:r>
            <a:r>
              <a:rPr lang="en-US" altLang="zh-CN" spc="-5" dirty="0">
                <a:cs typeface="Calibri"/>
              </a:rPr>
              <a:t>polynomial degree </a:t>
            </a:r>
            <a:r>
              <a:rPr lang="en-US" altLang="zh-CN" dirty="0">
                <a:cs typeface="Calibri"/>
              </a:rPr>
              <a:t>d </a:t>
            </a:r>
            <a:r>
              <a:rPr lang="en-US" altLang="zh-CN" spc="-20" dirty="0">
                <a:cs typeface="Calibri"/>
              </a:rPr>
              <a:t>for </a:t>
            </a:r>
            <a:r>
              <a:rPr lang="en-US" altLang="zh-CN" spc="-5" dirty="0">
                <a:cs typeface="Calibri"/>
              </a:rPr>
              <a:t>polynomial</a:t>
            </a:r>
            <a:r>
              <a:rPr lang="en-US" altLang="zh-CN" spc="-20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regression?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dirty="0">
                <a:cs typeface="Calibri"/>
              </a:rPr>
              <a:t>E.g., </a:t>
            </a:r>
            <a:r>
              <a:rPr lang="en-US" altLang="zh-CN" spc="-10" dirty="0">
                <a:cs typeface="Calibri"/>
              </a:rPr>
              <a:t>where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dirty="0">
                <a:cs typeface="Calibri"/>
              </a:rPr>
              <a:t>put </a:t>
            </a:r>
            <a:r>
              <a:rPr lang="en-US" altLang="zh-CN" spc="-5" dirty="0">
                <a:cs typeface="Calibri"/>
              </a:rPr>
              <a:t>the </a:t>
            </a:r>
            <a:r>
              <a:rPr lang="en-US" altLang="zh-CN" spc="-15" dirty="0">
                <a:cs typeface="Calibri"/>
              </a:rPr>
              <a:t>centers </a:t>
            </a:r>
            <a:r>
              <a:rPr lang="en-US" altLang="zh-CN" spc="-20" dirty="0">
                <a:cs typeface="Calibri"/>
              </a:rPr>
              <a:t>for </a:t>
            </a:r>
            <a:r>
              <a:rPr lang="en-US" altLang="zh-CN" spc="-5" dirty="0">
                <a:cs typeface="Calibri"/>
              </a:rPr>
              <a:t>the RBF </a:t>
            </a:r>
            <a:r>
              <a:rPr lang="en-US" altLang="zh-CN" spc="-15" dirty="0">
                <a:cs typeface="Calibri"/>
              </a:rPr>
              <a:t>kernels? </a:t>
            </a:r>
            <a:r>
              <a:rPr lang="en-US" altLang="zh-CN" spc="-5" dirty="0">
                <a:cs typeface="Calibri"/>
              </a:rPr>
              <a:t>How</a:t>
            </a:r>
            <a:r>
              <a:rPr lang="en-US" altLang="zh-CN" spc="3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wide?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dirty="0">
                <a:cs typeface="Calibri"/>
              </a:rPr>
              <a:t>E.g. </a:t>
            </a:r>
            <a:r>
              <a:rPr lang="en-US" altLang="zh-CN" spc="-5" dirty="0">
                <a:cs typeface="Calibri"/>
              </a:rPr>
              <a:t>which basis </a:t>
            </a:r>
            <a:r>
              <a:rPr lang="en-US" altLang="zh-CN" dirty="0">
                <a:cs typeface="Calibri"/>
              </a:rPr>
              <a:t>type? </a:t>
            </a:r>
            <a:r>
              <a:rPr lang="en-US" altLang="zh-CN" spc="-10" dirty="0">
                <a:cs typeface="Calibri"/>
              </a:rPr>
              <a:t>Polynomial </a:t>
            </a:r>
            <a:r>
              <a:rPr lang="en-US" altLang="zh-CN" spc="-5" dirty="0">
                <a:cs typeface="Calibri"/>
              </a:rPr>
              <a:t>or</a:t>
            </a:r>
            <a:r>
              <a:rPr lang="en-US" altLang="zh-CN" spc="-3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RBF?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5E3E-3901-4A27-ADCA-90E78FA191D7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102" y="362579"/>
            <a:ext cx="7665605" cy="585111"/>
          </a:xfrm>
        </p:spPr>
        <p:txBody>
          <a:bodyPr/>
          <a:lstStyle/>
          <a:p>
            <a:r>
              <a:rPr lang="en-US" spc="-150" dirty="0">
                <a:cs typeface="Calibri Light"/>
              </a:rPr>
              <a:t>To </a:t>
            </a:r>
            <a:r>
              <a:rPr lang="en-US" spc="-20" dirty="0">
                <a:cs typeface="Calibri Light"/>
              </a:rPr>
              <a:t>avoid: </a:t>
            </a:r>
            <a:r>
              <a:rPr lang="en-US" spc="-15" dirty="0">
                <a:cs typeface="Calibri Light"/>
              </a:rPr>
              <a:t>Overfitting </a:t>
            </a:r>
            <a:r>
              <a:rPr lang="en-US" dirty="0">
                <a:cs typeface="Calibri Light"/>
              </a:rPr>
              <a:t>or</a:t>
            </a:r>
            <a:r>
              <a:rPr lang="en-US" spc="200" dirty="0">
                <a:cs typeface="Calibri Light"/>
              </a:rPr>
              <a:t> </a:t>
            </a:r>
            <a:r>
              <a:rPr lang="en-US" spc="-10" dirty="0" err="1">
                <a:cs typeface="Calibri Light"/>
              </a:rPr>
              <a:t>Underfitting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BA6C-C39C-440E-B206-6650965FC86A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628850" y="1651525"/>
            <a:ext cx="0" cy="3352800"/>
          </a:xfrm>
          <a:custGeom>
            <a:avLst/>
            <a:gdLst/>
            <a:ahLst/>
            <a:cxnLst/>
            <a:rect l="l" t="t" r="r" b="b"/>
            <a:pathLst>
              <a:path h="3352800">
                <a:moveTo>
                  <a:pt x="0" y="0"/>
                </a:moveTo>
                <a:lnTo>
                  <a:pt x="1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76450" y="4851925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0" y="0"/>
                </a:moveTo>
                <a:lnTo>
                  <a:pt x="39624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852687" y="393276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1233687" y="446616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1462287" y="324696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2148087" y="187536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2452887" y="278976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3138687" y="263736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3900687" y="446616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053087" y="385656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3824487" y="347556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 txBox="1"/>
          <p:nvPr/>
        </p:nvSpPr>
        <p:spPr>
          <a:xfrm>
            <a:off x="1240989" y="4871736"/>
            <a:ext cx="135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5"/>
          <p:cNvSpPr/>
          <p:nvPr/>
        </p:nvSpPr>
        <p:spPr>
          <a:xfrm>
            <a:off x="1543250" y="5042426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42862"/>
                </a:moveTo>
                <a:lnTo>
                  <a:pt x="457200" y="76200"/>
                </a:lnTo>
                <a:lnTo>
                  <a:pt x="523875" y="42862"/>
                </a:lnTo>
                <a:lnTo>
                  <a:pt x="457200" y="42862"/>
                </a:lnTo>
                <a:close/>
              </a:path>
              <a:path w="533400" h="76200">
                <a:moveTo>
                  <a:pt x="457200" y="33337"/>
                </a:moveTo>
                <a:lnTo>
                  <a:pt x="457200" y="42862"/>
                </a:lnTo>
                <a:lnTo>
                  <a:pt x="469900" y="42862"/>
                </a:lnTo>
                <a:lnTo>
                  <a:pt x="469900" y="33337"/>
                </a:lnTo>
                <a:lnTo>
                  <a:pt x="457200" y="33337"/>
                </a:lnTo>
                <a:close/>
              </a:path>
              <a:path w="533400" h="76200">
                <a:moveTo>
                  <a:pt x="457200" y="0"/>
                </a:moveTo>
                <a:lnTo>
                  <a:pt x="457200" y="33337"/>
                </a:lnTo>
                <a:lnTo>
                  <a:pt x="469900" y="33337"/>
                </a:lnTo>
                <a:lnTo>
                  <a:pt x="469900" y="42862"/>
                </a:lnTo>
                <a:lnTo>
                  <a:pt x="523877" y="42861"/>
                </a:lnTo>
                <a:lnTo>
                  <a:pt x="533400" y="38100"/>
                </a:lnTo>
                <a:lnTo>
                  <a:pt x="457200" y="0"/>
                </a:lnTo>
                <a:close/>
              </a:path>
              <a:path w="533400" h="76200">
                <a:moveTo>
                  <a:pt x="0" y="33336"/>
                </a:moveTo>
                <a:lnTo>
                  <a:pt x="0" y="42861"/>
                </a:lnTo>
                <a:lnTo>
                  <a:pt x="457200" y="42862"/>
                </a:lnTo>
                <a:lnTo>
                  <a:pt x="4572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 txBox="1"/>
          <p:nvPr/>
        </p:nvSpPr>
        <p:spPr>
          <a:xfrm>
            <a:off x="326590" y="3652536"/>
            <a:ext cx="140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362150" y="3023125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42862" y="63500"/>
                </a:moveTo>
                <a:lnTo>
                  <a:pt x="33337" y="63500"/>
                </a:lnTo>
                <a:lnTo>
                  <a:pt x="33336" y="609600"/>
                </a:lnTo>
                <a:lnTo>
                  <a:pt x="42861" y="609600"/>
                </a:lnTo>
                <a:lnTo>
                  <a:pt x="42862" y="63500"/>
                </a:lnTo>
                <a:close/>
              </a:path>
              <a:path w="76200" h="6096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96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 txBox="1"/>
          <p:nvPr/>
        </p:nvSpPr>
        <p:spPr>
          <a:xfrm>
            <a:off x="4662687" y="2053352"/>
            <a:ext cx="4330841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spc="-1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learn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regression 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data?</a:t>
            </a:r>
            <a:endParaRPr lang="en-US" sz="2400" spc="-1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15" dirty="0"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r>
              <a:rPr lang="en-US" altLang="zh-CN" sz="2400" spc="-15" dirty="0">
                <a:cs typeface="Calibri"/>
              </a:rPr>
              <a:t>Let’s </a:t>
            </a:r>
            <a:r>
              <a:rPr lang="en-US" altLang="zh-CN" sz="2400" spc="-5" dirty="0">
                <a:cs typeface="Calibri"/>
              </a:rPr>
              <a:t>consider </a:t>
            </a:r>
            <a:r>
              <a:rPr lang="en-US" altLang="zh-CN" sz="2400" spc="-10" dirty="0">
                <a:cs typeface="Calibri"/>
              </a:rPr>
              <a:t>three</a:t>
            </a:r>
            <a:r>
              <a:rPr lang="en-US" altLang="zh-CN" sz="2400" dirty="0">
                <a:cs typeface="Calibri"/>
              </a:rPr>
              <a:t> </a:t>
            </a:r>
            <a:r>
              <a:rPr lang="en-US" altLang="zh-CN" sz="2400" spc="-5" dirty="0">
                <a:cs typeface="Calibri"/>
              </a:rPr>
              <a:t>methods…</a:t>
            </a:r>
            <a:endParaRPr lang="en-US" altLang="zh-CN" sz="24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422" y="351506"/>
            <a:ext cx="7665605" cy="585111"/>
          </a:xfrm>
        </p:spPr>
        <p:txBody>
          <a:bodyPr/>
          <a:lstStyle/>
          <a:p>
            <a:r>
              <a:rPr lang="en-US" spc="-5" dirty="0">
                <a:cs typeface="Calibri Light"/>
              </a:rPr>
              <a:t>Linear</a:t>
            </a:r>
            <a:r>
              <a:rPr lang="en-US" spc="-75" dirty="0">
                <a:cs typeface="Calibri Light"/>
              </a:rPr>
              <a:t> </a:t>
            </a:r>
            <a:r>
              <a:rPr lang="en-US" spc="-15" dirty="0">
                <a:cs typeface="Calibri Light"/>
              </a:rPr>
              <a:t>Regression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D8A-67BA-4521-A40C-6FB30F7D73AC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619225" y="1709275"/>
            <a:ext cx="0" cy="3352800"/>
          </a:xfrm>
          <a:custGeom>
            <a:avLst/>
            <a:gdLst/>
            <a:ahLst/>
            <a:cxnLst/>
            <a:rect l="l" t="t" r="r" b="b"/>
            <a:pathLst>
              <a:path h="3352800">
                <a:moveTo>
                  <a:pt x="0" y="0"/>
                </a:moveTo>
                <a:lnTo>
                  <a:pt x="1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66825" y="4909675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0" y="0"/>
                </a:moveTo>
                <a:lnTo>
                  <a:pt x="39624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843062" y="399051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1224062" y="452391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1452662" y="330471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2138462" y="193311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2443262" y="284751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3129062" y="269511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3891062" y="452391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043462" y="391431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3814862" y="353331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 txBox="1"/>
          <p:nvPr/>
        </p:nvSpPr>
        <p:spPr>
          <a:xfrm>
            <a:off x="1231364" y="4929486"/>
            <a:ext cx="135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5"/>
          <p:cNvSpPr/>
          <p:nvPr/>
        </p:nvSpPr>
        <p:spPr>
          <a:xfrm>
            <a:off x="1533625" y="5100176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42862"/>
                </a:moveTo>
                <a:lnTo>
                  <a:pt x="457200" y="76200"/>
                </a:lnTo>
                <a:lnTo>
                  <a:pt x="523875" y="42862"/>
                </a:lnTo>
                <a:lnTo>
                  <a:pt x="457200" y="42862"/>
                </a:lnTo>
                <a:close/>
              </a:path>
              <a:path w="533400" h="76200">
                <a:moveTo>
                  <a:pt x="457200" y="33337"/>
                </a:moveTo>
                <a:lnTo>
                  <a:pt x="457200" y="42862"/>
                </a:lnTo>
                <a:lnTo>
                  <a:pt x="469900" y="42862"/>
                </a:lnTo>
                <a:lnTo>
                  <a:pt x="469900" y="33337"/>
                </a:lnTo>
                <a:lnTo>
                  <a:pt x="457200" y="33337"/>
                </a:lnTo>
                <a:close/>
              </a:path>
              <a:path w="533400" h="76200">
                <a:moveTo>
                  <a:pt x="457200" y="0"/>
                </a:moveTo>
                <a:lnTo>
                  <a:pt x="457200" y="33337"/>
                </a:lnTo>
                <a:lnTo>
                  <a:pt x="469900" y="33337"/>
                </a:lnTo>
                <a:lnTo>
                  <a:pt x="469900" y="42862"/>
                </a:lnTo>
                <a:lnTo>
                  <a:pt x="523877" y="42861"/>
                </a:lnTo>
                <a:lnTo>
                  <a:pt x="533400" y="38100"/>
                </a:lnTo>
                <a:lnTo>
                  <a:pt x="457200" y="0"/>
                </a:lnTo>
                <a:close/>
              </a:path>
              <a:path w="533400" h="76200">
                <a:moveTo>
                  <a:pt x="0" y="33336"/>
                </a:moveTo>
                <a:lnTo>
                  <a:pt x="0" y="42861"/>
                </a:lnTo>
                <a:lnTo>
                  <a:pt x="457200" y="42862"/>
                </a:lnTo>
                <a:lnTo>
                  <a:pt x="4572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 txBox="1"/>
          <p:nvPr/>
        </p:nvSpPr>
        <p:spPr>
          <a:xfrm>
            <a:off x="316965" y="3710286"/>
            <a:ext cx="140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352525" y="3080875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42862" y="63500"/>
                </a:moveTo>
                <a:lnTo>
                  <a:pt x="33337" y="63500"/>
                </a:lnTo>
                <a:lnTo>
                  <a:pt x="33336" y="609600"/>
                </a:lnTo>
                <a:lnTo>
                  <a:pt x="42861" y="609600"/>
                </a:lnTo>
                <a:lnTo>
                  <a:pt x="42862" y="63500"/>
                </a:lnTo>
                <a:close/>
              </a:path>
              <a:path w="76200" h="6096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96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466825" y="3080875"/>
            <a:ext cx="4114800" cy="685800"/>
          </a:xfrm>
          <a:custGeom>
            <a:avLst/>
            <a:gdLst/>
            <a:ahLst/>
            <a:cxnLst/>
            <a:rect l="l" t="t" r="r" b="b"/>
            <a:pathLst>
              <a:path w="4114800" h="685800">
                <a:moveTo>
                  <a:pt x="0" y="0"/>
                </a:moveTo>
                <a:lnTo>
                  <a:pt x="4114800" y="685800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297" y="326589"/>
            <a:ext cx="7665605" cy="585111"/>
          </a:xfrm>
        </p:spPr>
        <p:txBody>
          <a:bodyPr/>
          <a:lstStyle/>
          <a:p>
            <a:r>
              <a:rPr lang="en-US" spc="-15" dirty="0">
                <a:cs typeface="Calibri Light"/>
              </a:rPr>
              <a:t>Quadratic</a:t>
            </a:r>
            <a:r>
              <a:rPr lang="en-US" spc="-70" dirty="0">
                <a:cs typeface="Calibri Light"/>
              </a:rPr>
              <a:t> </a:t>
            </a:r>
            <a:r>
              <a:rPr lang="en-US" spc="-15" dirty="0">
                <a:cs typeface="Calibri Light"/>
              </a:rPr>
              <a:t>Regression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3E1E-DA3C-4E29-8FA6-E4004DDBCFF9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648100" y="1738150"/>
            <a:ext cx="0" cy="3352800"/>
          </a:xfrm>
          <a:custGeom>
            <a:avLst/>
            <a:gdLst/>
            <a:ahLst/>
            <a:cxnLst/>
            <a:rect l="l" t="t" r="r" b="b"/>
            <a:pathLst>
              <a:path h="3352800">
                <a:moveTo>
                  <a:pt x="0" y="0"/>
                </a:moveTo>
                <a:lnTo>
                  <a:pt x="1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700" y="493855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0" y="0"/>
                </a:moveTo>
                <a:lnTo>
                  <a:pt x="39624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871937" y="401938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1252937" y="455278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1481537" y="333358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2167337" y="196198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2472137" y="287638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3157937" y="272398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3919937" y="455278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072337" y="394318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3843737" y="356218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 txBox="1"/>
          <p:nvPr/>
        </p:nvSpPr>
        <p:spPr>
          <a:xfrm>
            <a:off x="1260239" y="4958361"/>
            <a:ext cx="135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5"/>
          <p:cNvSpPr/>
          <p:nvPr/>
        </p:nvSpPr>
        <p:spPr>
          <a:xfrm>
            <a:off x="1562500" y="512905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42862"/>
                </a:moveTo>
                <a:lnTo>
                  <a:pt x="457200" y="76200"/>
                </a:lnTo>
                <a:lnTo>
                  <a:pt x="523875" y="42862"/>
                </a:lnTo>
                <a:lnTo>
                  <a:pt x="457200" y="42862"/>
                </a:lnTo>
                <a:close/>
              </a:path>
              <a:path w="533400" h="76200">
                <a:moveTo>
                  <a:pt x="457200" y="33337"/>
                </a:moveTo>
                <a:lnTo>
                  <a:pt x="457200" y="42862"/>
                </a:lnTo>
                <a:lnTo>
                  <a:pt x="469900" y="42862"/>
                </a:lnTo>
                <a:lnTo>
                  <a:pt x="469900" y="33337"/>
                </a:lnTo>
                <a:lnTo>
                  <a:pt x="457200" y="33337"/>
                </a:lnTo>
                <a:close/>
              </a:path>
              <a:path w="533400" h="76200">
                <a:moveTo>
                  <a:pt x="457200" y="0"/>
                </a:moveTo>
                <a:lnTo>
                  <a:pt x="457200" y="33337"/>
                </a:lnTo>
                <a:lnTo>
                  <a:pt x="469900" y="33337"/>
                </a:lnTo>
                <a:lnTo>
                  <a:pt x="469900" y="42862"/>
                </a:lnTo>
                <a:lnTo>
                  <a:pt x="523877" y="42861"/>
                </a:lnTo>
                <a:lnTo>
                  <a:pt x="533400" y="38100"/>
                </a:lnTo>
                <a:lnTo>
                  <a:pt x="457200" y="0"/>
                </a:lnTo>
                <a:close/>
              </a:path>
              <a:path w="533400" h="76200">
                <a:moveTo>
                  <a:pt x="0" y="33336"/>
                </a:moveTo>
                <a:lnTo>
                  <a:pt x="0" y="42861"/>
                </a:lnTo>
                <a:lnTo>
                  <a:pt x="457200" y="42862"/>
                </a:lnTo>
                <a:lnTo>
                  <a:pt x="4572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 txBox="1"/>
          <p:nvPr/>
        </p:nvSpPr>
        <p:spPr>
          <a:xfrm>
            <a:off x="345840" y="3739161"/>
            <a:ext cx="140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381400" y="310975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42862" y="63500"/>
                </a:moveTo>
                <a:lnTo>
                  <a:pt x="33337" y="63500"/>
                </a:lnTo>
                <a:lnTo>
                  <a:pt x="33336" y="609600"/>
                </a:lnTo>
                <a:lnTo>
                  <a:pt x="42861" y="609600"/>
                </a:lnTo>
                <a:lnTo>
                  <a:pt x="42862" y="63500"/>
                </a:lnTo>
                <a:close/>
              </a:path>
              <a:path w="76200" h="6096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96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741332" y="3093433"/>
            <a:ext cx="3475354" cy="1104265"/>
          </a:xfrm>
          <a:custGeom>
            <a:avLst/>
            <a:gdLst/>
            <a:ahLst/>
            <a:cxnLst/>
            <a:rect l="l" t="t" r="r" b="b"/>
            <a:pathLst>
              <a:path w="3475354" h="1104264">
                <a:moveTo>
                  <a:pt x="3475008" y="1104000"/>
                </a:moveTo>
                <a:lnTo>
                  <a:pt x="3446709" y="1063979"/>
                </a:lnTo>
                <a:lnTo>
                  <a:pt x="3417641" y="1024461"/>
                </a:lnTo>
                <a:lnTo>
                  <a:pt x="3387812" y="985460"/>
                </a:lnTo>
                <a:lnTo>
                  <a:pt x="3357235" y="946989"/>
                </a:lnTo>
                <a:lnTo>
                  <a:pt x="3325921" y="909062"/>
                </a:lnTo>
                <a:lnTo>
                  <a:pt x="3293881" y="871691"/>
                </a:lnTo>
                <a:lnTo>
                  <a:pt x="3261125" y="834889"/>
                </a:lnTo>
                <a:lnTo>
                  <a:pt x="3227665" y="798670"/>
                </a:lnTo>
                <a:lnTo>
                  <a:pt x="3193512" y="763046"/>
                </a:lnTo>
                <a:lnTo>
                  <a:pt x="3158676" y="728032"/>
                </a:lnTo>
                <a:lnTo>
                  <a:pt x="3123170" y="693639"/>
                </a:lnTo>
                <a:lnTo>
                  <a:pt x="3084459" y="657545"/>
                </a:lnTo>
                <a:lnTo>
                  <a:pt x="3045266" y="622399"/>
                </a:lnTo>
                <a:lnTo>
                  <a:pt x="3005609" y="588205"/>
                </a:lnTo>
                <a:lnTo>
                  <a:pt x="2965506" y="554962"/>
                </a:lnTo>
                <a:lnTo>
                  <a:pt x="2924975" y="522672"/>
                </a:lnTo>
                <a:lnTo>
                  <a:pt x="2884034" y="491337"/>
                </a:lnTo>
                <a:lnTo>
                  <a:pt x="2842700" y="460958"/>
                </a:lnTo>
                <a:lnTo>
                  <a:pt x="2800993" y="431535"/>
                </a:lnTo>
                <a:lnTo>
                  <a:pt x="2758929" y="403071"/>
                </a:lnTo>
                <a:lnTo>
                  <a:pt x="2716527" y="375566"/>
                </a:lnTo>
                <a:lnTo>
                  <a:pt x="2673804" y="349022"/>
                </a:lnTo>
                <a:lnTo>
                  <a:pt x="2630779" y="323439"/>
                </a:lnTo>
                <a:lnTo>
                  <a:pt x="2587469" y="298820"/>
                </a:lnTo>
                <a:lnTo>
                  <a:pt x="2543893" y="275165"/>
                </a:lnTo>
                <a:lnTo>
                  <a:pt x="2500067" y="252476"/>
                </a:lnTo>
                <a:lnTo>
                  <a:pt x="2456012" y="230753"/>
                </a:lnTo>
                <a:lnTo>
                  <a:pt x="2411743" y="209999"/>
                </a:lnTo>
                <a:lnTo>
                  <a:pt x="2367279" y="190214"/>
                </a:lnTo>
                <a:lnTo>
                  <a:pt x="2322639" y="171400"/>
                </a:lnTo>
                <a:lnTo>
                  <a:pt x="2277839" y="153557"/>
                </a:lnTo>
                <a:lnTo>
                  <a:pt x="2232898" y="136688"/>
                </a:lnTo>
                <a:lnTo>
                  <a:pt x="2187835" y="120793"/>
                </a:lnTo>
                <a:lnTo>
                  <a:pt x="2142666" y="105873"/>
                </a:lnTo>
                <a:lnTo>
                  <a:pt x="2097409" y="91931"/>
                </a:lnTo>
                <a:lnTo>
                  <a:pt x="2052083" y="78966"/>
                </a:lnTo>
                <a:lnTo>
                  <a:pt x="2006706" y="66981"/>
                </a:lnTo>
                <a:lnTo>
                  <a:pt x="1961296" y="55976"/>
                </a:lnTo>
                <a:lnTo>
                  <a:pt x="1915869" y="45954"/>
                </a:lnTo>
                <a:lnTo>
                  <a:pt x="1870445" y="36914"/>
                </a:lnTo>
                <a:lnTo>
                  <a:pt x="1825042" y="28858"/>
                </a:lnTo>
                <a:lnTo>
                  <a:pt x="1779677" y="21789"/>
                </a:lnTo>
                <a:lnTo>
                  <a:pt x="1734367" y="15705"/>
                </a:lnTo>
                <a:lnTo>
                  <a:pt x="1689132" y="10610"/>
                </a:lnTo>
                <a:lnTo>
                  <a:pt x="1643989" y="6505"/>
                </a:lnTo>
                <a:lnTo>
                  <a:pt x="1598956" y="3389"/>
                </a:lnTo>
                <a:lnTo>
                  <a:pt x="1554051" y="1266"/>
                </a:lnTo>
                <a:lnTo>
                  <a:pt x="1509292" y="136"/>
                </a:lnTo>
                <a:lnTo>
                  <a:pt x="1464697" y="0"/>
                </a:lnTo>
                <a:lnTo>
                  <a:pt x="1420283" y="859"/>
                </a:lnTo>
                <a:lnTo>
                  <a:pt x="1376069" y="2715"/>
                </a:lnTo>
                <a:lnTo>
                  <a:pt x="1332072" y="5569"/>
                </a:lnTo>
                <a:lnTo>
                  <a:pt x="1288311" y="9423"/>
                </a:lnTo>
                <a:lnTo>
                  <a:pt x="1244804" y="14277"/>
                </a:lnTo>
                <a:lnTo>
                  <a:pt x="1201567" y="20132"/>
                </a:lnTo>
                <a:lnTo>
                  <a:pt x="1158621" y="26991"/>
                </a:lnTo>
                <a:lnTo>
                  <a:pt x="1115981" y="34854"/>
                </a:lnTo>
                <a:lnTo>
                  <a:pt x="1073667" y="43722"/>
                </a:lnTo>
                <a:lnTo>
                  <a:pt x="1031695" y="53597"/>
                </a:lnTo>
                <a:lnTo>
                  <a:pt x="990085" y="64480"/>
                </a:lnTo>
                <a:lnTo>
                  <a:pt x="948854" y="76372"/>
                </a:lnTo>
                <a:lnTo>
                  <a:pt x="908019" y="89275"/>
                </a:lnTo>
                <a:lnTo>
                  <a:pt x="867600" y="103190"/>
                </a:lnTo>
                <a:lnTo>
                  <a:pt x="827613" y="118117"/>
                </a:lnTo>
                <a:lnTo>
                  <a:pt x="788077" y="134059"/>
                </a:lnTo>
                <a:lnTo>
                  <a:pt x="749010" y="151016"/>
                </a:lnTo>
                <a:lnTo>
                  <a:pt x="710429" y="168989"/>
                </a:lnTo>
                <a:lnTo>
                  <a:pt x="672353" y="187981"/>
                </a:lnTo>
                <a:lnTo>
                  <a:pt x="634799" y="207992"/>
                </a:lnTo>
                <a:lnTo>
                  <a:pt x="597786" y="229023"/>
                </a:lnTo>
                <a:lnTo>
                  <a:pt x="561331" y="251076"/>
                </a:lnTo>
                <a:lnTo>
                  <a:pt x="525452" y="274152"/>
                </a:lnTo>
                <a:lnTo>
                  <a:pt x="490168" y="298252"/>
                </a:lnTo>
                <a:lnTo>
                  <a:pt x="455496" y="323377"/>
                </a:lnTo>
                <a:lnTo>
                  <a:pt x="421453" y="349529"/>
                </a:lnTo>
                <a:lnTo>
                  <a:pt x="388059" y="376709"/>
                </a:lnTo>
                <a:lnTo>
                  <a:pt x="355330" y="404918"/>
                </a:lnTo>
                <a:lnTo>
                  <a:pt x="323286" y="434158"/>
                </a:lnTo>
                <a:lnTo>
                  <a:pt x="291943" y="464429"/>
                </a:lnTo>
                <a:lnTo>
                  <a:pt x="261320" y="495733"/>
                </a:lnTo>
                <a:lnTo>
                  <a:pt x="227014" y="533048"/>
                </a:lnTo>
                <a:lnTo>
                  <a:pt x="193990" y="571482"/>
                </a:lnTo>
                <a:lnTo>
                  <a:pt x="162263" y="611009"/>
                </a:lnTo>
                <a:lnTo>
                  <a:pt x="131848" y="651606"/>
                </a:lnTo>
                <a:lnTo>
                  <a:pt x="102761" y="693247"/>
                </a:lnTo>
                <a:lnTo>
                  <a:pt x="75017" y="735907"/>
                </a:lnTo>
                <a:lnTo>
                  <a:pt x="48632" y="779562"/>
                </a:lnTo>
                <a:lnTo>
                  <a:pt x="23621" y="824188"/>
                </a:lnTo>
                <a:lnTo>
                  <a:pt x="0" y="869759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25870"/>
            <a:ext cx="8515350" cy="793404"/>
          </a:xfrm>
        </p:spPr>
        <p:txBody>
          <a:bodyPr/>
          <a:lstStyle/>
          <a:p>
            <a:pPr algn="r"/>
            <a:r>
              <a:rPr lang="en-US" altLang="zh-CN" sz="3200" dirty="0"/>
              <a:t>Last: Multivariate Linear Regression in a Nutshell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96DC7B-A949-4E98-9184-8BC74130A4B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2021/3/14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4370388" y="1190364"/>
            <a:ext cx="3124200" cy="42144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841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Regression: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continuous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80035" marR="195580" lvl="0" indent="0" algn="ctr" defTabSz="914400" rtl="0" eaLnBrk="1" fontAlgn="auto" latinLnBrk="0" hangingPunct="1">
              <a:lnSpc>
                <a:spcPts val="18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=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Weighted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linear</a:t>
            </a:r>
            <a:r>
              <a:rPr kumimoji="0" sz="1800" b="1" i="0" u="none" strike="noStrike" kern="1200" cap="none" spc="-8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 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1750" b="1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MS PGothic"/>
                <a:ea typeface="+mn-ea"/>
                <a:cs typeface="MS PGothic"/>
              </a:rPr>
              <a:t>’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7015" marR="494665" lvl="0" indent="0" algn="ctr" defTabSz="914400" rtl="0" eaLnBrk="1" fontAlgn="auto" latinLnBrk="0" hangingPunct="1">
              <a:lnSpc>
                <a:spcPct val="78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 of Squared</a:t>
            </a:r>
            <a:r>
              <a:rPr kumimoji="0" sz="1800" b="1" i="0" u="none" strike="noStrike" kern="1200" cap="none" spc="-8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Error  (Least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Squared)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" marR="0" lvl="0" indent="0" algn="l" defTabSz="914400" rtl="0" eaLnBrk="1" fontAlgn="auto" latinLnBrk="0" hangingPunct="1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Normal Equation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 GD /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SGD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74700" marR="1071245" lvl="0" indent="-635" algn="ctr" defTabSz="914400" rtl="0" eaLnBrk="1" fontAlgn="auto" latinLnBrk="0" hangingPunct="1">
              <a:lnSpc>
                <a:spcPct val="78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Regression  c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ff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icie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4"/>
          <p:cNvSpPr/>
          <p:nvPr/>
        </p:nvSpPr>
        <p:spPr>
          <a:xfrm>
            <a:off x="5684840" y="1773381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5684840" y="2611581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099" y="266700"/>
                </a:moveTo>
                <a:lnTo>
                  <a:pt x="0" y="266700"/>
                </a:lnTo>
                <a:lnTo>
                  <a:pt x="57150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099" y="266700"/>
                </a:lnTo>
                <a:close/>
              </a:path>
              <a:path w="114300" h="381000">
                <a:moveTo>
                  <a:pt x="76198" y="0"/>
                </a:moveTo>
                <a:lnTo>
                  <a:pt x="38098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198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199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bject 6"/>
          <p:cNvSpPr/>
          <p:nvPr/>
        </p:nvSpPr>
        <p:spPr>
          <a:xfrm>
            <a:off x="5684840" y="337358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bject 7"/>
          <p:cNvSpPr/>
          <p:nvPr/>
        </p:nvSpPr>
        <p:spPr>
          <a:xfrm>
            <a:off x="5684840" y="4182023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bject 8"/>
          <p:cNvSpPr/>
          <p:nvPr/>
        </p:nvSpPr>
        <p:spPr>
          <a:xfrm>
            <a:off x="712789" y="1190364"/>
            <a:ext cx="2743200" cy="4500880"/>
          </a:xfrm>
          <a:custGeom>
            <a:avLst/>
            <a:gdLst/>
            <a:ahLst/>
            <a:cxnLst/>
            <a:rect l="l" t="t" r="r" b="b"/>
            <a:pathLst>
              <a:path w="2743200" h="4500880">
                <a:moveTo>
                  <a:pt x="2743200" y="0"/>
                </a:moveTo>
                <a:lnTo>
                  <a:pt x="0" y="0"/>
                </a:lnTo>
                <a:lnTo>
                  <a:pt x="0" y="4500368"/>
                </a:lnTo>
                <a:lnTo>
                  <a:pt x="2743200" y="4500368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712789" y="1190364"/>
            <a:ext cx="2743200" cy="45008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90805" marR="230504" lvl="0" indent="775335" algn="l" defTabSz="914400" rtl="0" eaLnBrk="1" fontAlgn="auto" latinLnBrk="0" hangingPunct="1">
              <a:lnSpc>
                <a:spcPts val="59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37664" algn="l"/>
                <a:tab pos="2021839" algn="l"/>
              </a:tabLst>
              <a:defRPr/>
            </a:pPr>
            <a:r>
              <a:rPr kumimoji="0" sz="1800" b="1" i="0" u="none" strike="noStrike" kern="1200" cap="none" spc="-3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Task:	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Representation:	x,</a:t>
            </a:r>
            <a:r>
              <a:rPr kumimoji="0" sz="1800" b="1" i="0" u="none" strike="noStrike" kern="1200" cap="none" spc="-9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f()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182245" lvl="0" indent="-175260" algn="l" defTabSz="914400" rtl="0" eaLnBrk="1" fontAlgn="auto" latinLnBrk="0" hangingPunct="1">
              <a:lnSpc>
                <a:spcPts val="605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97405" algn="l"/>
              </a:tabLst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Score Function:	L()  Searc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/O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pt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imi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20750" marR="0" lvl="0" indent="0" algn="l" defTabSz="914400" rtl="0" eaLnBrk="1" fontAlgn="auto" latinLnBrk="0" hangingPunct="1">
              <a:lnSpc>
                <a:spcPts val="19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argmin()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541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Models, Parameters</a:t>
            </a:r>
            <a:r>
              <a:rPr kumimoji="0" sz="1800" b="1" i="0" u="none" strike="noStrike" kern="1200" cap="none" spc="-2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0"/>
          <p:cNvSpPr/>
          <p:nvPr/>
        </p:nvSpPr>
        <p:spPr>
          <a:xfrm>
            <a:off x="1951041" y="188841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ject 11"/>
          <p:cNvSpPr/>
          <p:nvPr/>
        </p:nvSpPr>
        <p:spPr>
          <a:xfrm>
            <a:off x="1951041" y="265041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bject 12"/>
          <p:cNvSpPr/>
          <p:nvPr/>
        </p:nvSpPr>
        <p:spPr>
          <a:xfrm>
            <a:off x="1951041" y="341241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bject 13"/>
          <p:cNvSpPr/>
          <p:nvPr/>
        </p:nvSpPr>
        <p:spPr>
          <a:xfrm>
            <a:off x="1912941" y="463193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899"/>
                </a:moveTo>
                <a:lnTo>
                  <a:pt x="0" y="342899"/>
                </a:lnTo>
                <a:lnTo>
                  <a:pt x="57150" y="457199"/>
                </a:lnTo>
                <a:lnTo>
                  <a:pt x="104775" y="361949"/>
                </a:lnTo>
                <a:lnTo>
                  <a:pt x="38100" y="361949"/>
                </a:lnTo>
                <a:lnTo>
                  <a:pt x="38099" y="342899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49"/>
                </a:lnTo>
                <a:lnTo>
                  <a:pt x="76200" y="361949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899"/>
                </a:moveTo>
                <a:lnTo>
                  <a:pt x="76199" y="342899"/>
                </a:lnTo>
                <a:lnTo>
                  <a:pt x="76200" y="361949"/>
                </a:lnTo>
                <a:lnTo>
                  <a:pt x="104775" y="361949"/>
                </a:lnTo>
                <a:lnTo>
                  <a:pt x="114300" y="34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bject 14"/>
          <p:cNvSpPr/>
          <p:nvPr/>
        </p:nvSpPr>
        <p:spPr>
          <a:xfrm>
            <a:off x="3449504" y="2537401"/>
            <a:ext cx="616084" cy="1128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bject 15"/>
          <p:cNvSpPr/>
          <p:nvPr/>
        </p:nvSpPr>
        <p:spPr>
          <a:xfrm>
            <a:off x="3449504" y="2537401"/>
            <a:ext cx="616585" cy="1129030"/>
          </a:xfrm>
          <a:custGeom>
            <a:avLst/>
            <a:gdLst/>
            <a:ahLst/>
            <a:cxnLst/>
            <a:rect l="l" t="t" r="r" b="b"/>
            <a:pathLst>
              <a:path w="616585" h="1129029">
                <a:moveTo>
                  <a:pt x="0" y="282102"/>
                </a:moveTo>
                <a:lnTo>
                  <a:pt x="308043" y="282102"/>
                </a:lnTo>
                <a:lnTo>
                  <a:pt x="308043" y="0"/>
                </a:lnTo>
                <a:lnTo>
                  <a:pt x="616085" y="564204"/>
                </a:lnTo>
                <a:lnTo>
                  <a:pt x="308043" y="1128409"/>
                </a:lnTo>
                <a:lnTo>
                  <a:pt x="308043" y="846306"/>
                </a:lnTo>
                <a:lnTo>
                  <a:pt x="0" y="846306"/>
                </a:lnTo>
                <a:lnTo>
                  <a:pt x="0" y="282102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bject 16"/>
          <p:cNvSpPr/>
          <p:nvPr/>
        </p:nvSpPr>
        <p:spPr>
          <a:xfrm>
            <a:off x="0" y="2335390"/>
            <a:ext cx="713105" cy="276225"/>
          </a:xfrm>
          <a:custGeom>
            <a:avLst/>
            <a:gdLst/>
            <a:ahLst/>
            <a:cxnLst/>
            <a:rect l="l" t="t" r="r" b="b"/>
            <a:pathLst>
              <a:path w="713105" h="276225">
                <a:moveTo>
                  <a:pt x="574877" y="0"/>
                </a:moveTo>
                <a:lnTo>
                  <a:pt x="574877" y="68955"/>
                </a:lnTo>
                <a:lnTo>
                  <a:pt x="0" y="68955"/>
                </a:lnTo>
                <a:lnTo>
                  <a:pt x="0" y="206869"/>
                </a:lnTo>
                <a:lnTo>
                  <a:pt x="574877" y="206869"/>
                </a:lnTo>
                <a:lnTo>
                  <a:pt x="574877" y="275826"/>
                </a:lnTo>
                <a:lnTo>
                  <a:pt x="712789" y="137913"/>
                </a:lnTo>
                <a:lnTo>
                  <a:pt x="57487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bject 17"/>
          <p:cNvSpPr/>
          <p:nvPr/>
        </p:nvSpPr>
        <p:spPr>
          <a:xfrm>
            <a:off x="0" y="2335390"/>
            <a:ext cx="713105" cy="276225"/>
          </a:xfrm>
          <a:custGeom>
            <a:avLst/>
            <a:gdLst/>
            <a:ahLst/>
            <a:cxnLst/>
            <a:rect l="l" t="t" r="r" b="b"/>
            <a:pathLst>
              <a:path w="713104" h="276225">
                <a:moveTo>
                  <a:pt x="0" y="68956"/>
                </a:moveTo>
                <a:lnTo>
                  <a:pt x="574877" y="68956"/>
                </a:lnTo>
                <a:lnTo>
                  <a:pt x="574877" y="0"/>
                </a:lnTo>
                <a:lnTo>
                  <a:pt x="712790" y="137913"/>
                </a:lnTo>
                <a:lnTo>
                  <a:pt x="574877" y="275827"/>
                </a:lnTo>
                <a:lnTo>
                  <a:pt x="574877" y="206870"/>
                </a:lnTo>
                <a:lnTo>
                  <a:pt x="0" y="206870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bject 18"/>
          <p:cNvSpPr txBox="1"/>
          <p:nvPr/>
        </p:nvSpPr>
        <p:spPr>
          <a:xfrm>
            <a:off x="7532199" y="2231273"/>
            <a:ext cx="153289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</a:t>
            </a:r>
            <a:r>
              <a:rPr kumimoji="0" sz="3000" b="0" i="0" u="none" strike="noStrike" kern="1200" cap="none" spc="-517" normalizeH="0" baseline="2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ˆ</a:t>
            </a:r>
            <a:r>
              <a:rPr kumimoji="0" sz="3000" b="0" i="0" u="none" strike="noStrike" kern="1200" cap="none" spc="-509" normalizeH="0" baseline="2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000" b="0" i="0" u="none" strike="noStrike" kern="1200" cap="none" spc="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sz="2000" b="0" i="1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000" b="0" i="1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0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0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0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50" b="0" i="1" u="none" strike="noStrike" kern="1200" cap="none" spc="-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25" b="0" i="1" u="none" strike="noStrike" kern="1200" cap="none" spc="0" normalizeH="0" baseline="4347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1725" b="0" i="1" u="none" strike="noStrike" kern="1200" cap="none" spc="-7" normalizeH="0" baseline="4347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686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597" y="338174"/>
            <a:ext cx="7665605" cy="585111"/>
          </a:xfrm>
        </p:spPr>
        <p:txBody>
          <a:bodyPr/>
          <a:lstStyle/>
          <a:p>
            <a:r>
              <a:rPr lang="en-US" spc="-5" dirty="0">
                <a:cs typeface="Calibri Light"/>
              </a:rPr>
              <a:t>Join-the-dots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0845-A178-4566-ACA4-46FD6764824D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725100" y="1757400"/>
            <a:ext cx="0" cy="3352800"/>
          </a:xfrm>
          <a:custGeom>
            <a:avLst/>
            <a:gdLst/>
            <a:ahLst/>
            <a:cxnLst/>
            <a:rect l="l" t="t" r="r" b="b"/>
            <a:pathLst>
              <a:path h="3352800">
                <a:moveTo>
                  <a:pt x="0" y="0"/>
                </a:moveTo>
                <a:lnTo>
                  <a:pt x="1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572700" y="49578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0" y="0"/>
                </a:moveTo>
                <a:lnTo>
                  <a:pt x="39624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948937" y="403863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1329937" y="457203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1558537" y="335283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2244337" y="198123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2549137" y="289563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3234937" y="274323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3996937" y="457203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149337" y="396243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3920737" y="358143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 txBox="1"/>
          <p:nvPr/>
        </p:nvSpPr>
        <p:spPr>
          <a:xfrm>
            <a:off x="1337239" y="4977611"/>
            <a:ext cx="135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5"/>
          <p:cNvSpPr/>
          <p:nvPr/>
        </p:nvSpPr>
        <p:spPr>
          <a:xfrm>
            <a:off x="1639500" y="514830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42862"/>
                </a:moveTo>
                <a:lnTo>
                  <a:pt x="457200" y="76200"/>
                </a:lnTo>
                <a:lnTo>
                  <a:pt x="523875" y="42862"/>
                </a:lnTo>
                <a:lnTo>
                  <a:pt x="457200" y="42862"/>
                </a:lnTo>
                <a:close/>
              </a:path>
              <a:path w="533400" h="76200">
                <a:moveTo>
                  <a:pt x="457200" y="33337"/>
                </a:moveTo>
                <a:lnTo>
                  <a:pt x="457200" y="42862"/>
                </a:lnTo>
                <a:lnTo>
                  <a:pt x="469900" y="42862"/>
                </a:lnTo>
                <a:lnTo>
                  <a:pt x="469900" y="33337"/>
                </a:lnTo>
                <a:lnTo>
                  <a:pt x="457200" y="33337"/>
                </a:lnTo>
                <a:close/>
              </a:path>
              <a:path w="533400" h="76200">
                <a:moveTo>
                  <a:pt x="457200" y="0"/>
                </a:moveTo>
                <a:lnTo>
                  <a:pt x="457200" y="33337"/>
                </a:lnTo>
                <a:lnTo>
                  <a:pt x="469900" y="33337"/>
                </a:lnTo>
                <a:lnTo>
                  <a:pt x="469900" y="42862"/>
                </a:lnTo>
                <a:lnTo>
                  <a:pt x="523877" y="42861"/>
                </a:lnTo>
                <a:lnTo>
                  <a:pt x="533400" y="38100"/>
                </a:lnTo>
                <a:lnTo>
                  <a:pt x="457200" y="0"/>
                </a:lnTo>
                <a:close/>
              </a:path>
              <a:path w="533400" h="76200">
                <a:moveTo>
                  <a:pt x="0" y="33336"/>
                </a:moveTo>
                <a:lnTo>
                  <a:pt x="0" y="42861"/>
                </a:lnTo>
                <a:lnTo>
                  <a:pt x="457200" y="42862"/>
                </a:lnTo>
                <a:lnTo>
                  <a:pt x="4572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 txBox="1"/>
          <p:nvPr/>
        </p:nvSpPr>
        <p:spPr>
          <a:xfrm>
            <a:off x="422840" y="3758411"/>
            <a:ext cx="140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458400" y="312900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42862" y="63500"/>
                </a:moveTo>
                <a:lnTo>
                  <a:pt x="33337" y="63500"/>
                </a:lnTo>
                <a:lnTo>
                  <a:pt x="33336" y="609600"/>
                </a:lnTo>
                <a:lnTo>
                  <a:pt x="42861" y="609600"/>
                </a:lnTo>
                <a:lnTo>
                  <a:pt x="42862" y="63500"/>
                </a:lnTo>
                <a:close/>
              </a:path>
              <a:path w="76200" h="6096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96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782250" y="2017750"/>
            <a:ext cx="3613150" cy="2603500"/>
          </a:xfrm>
          <a:custGeom>
            <a:avLst/>
            <a:gdLst/>
            <a:ahLst/>
            <a:cxnLst/>
            <a:rect l="l" t="t" r="r" b="b"/>
            <a:pathLst>
              <a:path w="3613150" h="2603500">
                <a:moveTo>
                  <a:pt x="0" y="1752600"/>
                </a:moveTo>
                <a:lnTo>
                  <a:pt x="590550" y="2603500"/>
                </a:lnTo>
                <a:lnTo>
                  <a:pt x="819150" y="1371600"/>
                </a:lnTo>
                <a:lnTo>
                  <a:pt x="1504950" y="0"/>
                </a:lnTo>
                <a:lnTo>
                  <a:pt x="1809750" y="927100"/>
                </a:lnTo>
                <a:lnTo>
                  <a:pt x="2501900" y="768350"/>
                </a:lnTo>
                <a:lnTo>
                  <a:pt x="3181350" y="1600200"/>
                </a:lnTo>
                <a:lnTo>
                  <a:pt x="3263900" y="2603500"/>
                </a:lnTo>
                <a:lnTo>
                  <a:pt x="3613150" y="1079500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 txBox="1"/>
          <p:nvPr/>
        </p:nvSpPr>
        <p:spPr>
          <a:xfrm>
            <a:off x="4535100" y="1687438"/>
            <a:ext cx="4021968" cy="74533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2400" spc="-5" dirty="0">
                <a:latin typeface="Calibri"/>
                <a:cs typeface="Calibri"/>
              </a:rPr>
              <a:t>Also known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0563C1"/>
                </a:solidFill>
                <a:latin typeface="Calibri"/>
                <a:cs typeface="Calibri"/>
              </a:rPr>
              <a:t>piecewise linear  </a:t>
            </a:r>
            <a:r>
              <a:rPr sz="2400" spc="-10" dirty="0">
                <a:solidFill>
                  <a:srgbClr val="0563C1"/>
                </a:solidFill>
                <a:latin typeface="Calibri"/>
                <a:cs typeface="Calibri"/>
              </a:rPr>
              <a:t>nonparametric regression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273" y="297750"/>
            <a:ext cx="7665605" cy="585111"/>
          </a:xfrm>
        </p:spPr>
        <p:txBody>
          <a:bodyPr/>
          <a:lstStyle/>
          <a:p>
            <a:r>
              <a:rPr lang="en-US" spc="-5" dirty="0">
                <a:cs typeface="Calibri Light"/>
              </a:rPr>
              <a:t>Which is</a:t>
            </a:r>
            <a:r>
              <a:rPr lang="en-US" spc="-55" dirty="0">
                <a:cs typeface="Calibri Light"/>
              </a:rPr>
              <a:t> </a:t>
            </a:r>
            <a:r>
              <a:rPr lang="en-US" spc="-15" dirty="0">
                <a:cs typeface="Calibri Light"/>
              </a:rPr>
              <a:t>best?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BDF6-E3B1-441C-8E93-FFD995A65142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508400" y="2173675"/>
            <a:ext cx="0" cy="2060575"/>
          </a:xfrm>
          <a:custGeom>
            <a:avLst/>
            <a:gdLst/>
            <a:ahLst/>
            <a:cxnLst/>
            <a:rect l="l" t="t" r="r" b="b"/>
            <a:pathLst>
              <a:path h="2060575">
                <a:moveTo>
                  <a:pt x="0" y="0"/>
                </a:moveTo>
                <a:lnTo>
                  <a:pt x="1" y="206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11563" y="4140587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>
                <a:moveTo>
                  <a:pt x="0" y="0"/>
                </a:moveTo>
                <a:lnTo>
                  <a:pt x="25019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652862" y="35786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1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1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6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652862" y="35786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892575" y="39056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9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9" y="44450"/>
                </a:lnTo>
                <a:lnTo>
                  <a:pt x="31979" y="42703"/>
                </a:lnTo>
                <a:lnTo>
                  <a:pt x="39295" y="37940"/>
                </a:lnTo>
                <a:lnTo>
                  <a:pt x="44229" y="30875"/>
                </a:lnTo>
                <a:lnTo>
                  <a:pt x="46038" y="22225"/>
                </a:lnTo>
                <a:lnTo>
                  <a:pt x="44229" y="13574"/>
                </a:lnTo>
                <a:lnTo>
                  <a:pt x="39295" y="6509"/>
                </a:lnTo>
                <a:lnTo>
                  <a:pt x="31979" y="1746"/>
                </a:lnTo>
                <a:lnTo>
                  <a:pt x="23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892575" y="39056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1037037" y="315633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1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1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6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1037037" y="315633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8"/>
                </a:moveTo>
                <a:lnTo>
                  <a:pt x="1808" y="14058"/>
                </a:lnTo>
                <a:lnTo>
                  <a:pt x="6741" y="6741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1"/>
                </a:lnTo>
                <a:lnTo>
                  <a:pt x="44228" y="14058"/>
                </a:lnTo>
                <a:lnTo>
                  <a:pt x="46037" y="23018"/>
                </a:lnTo>
                <a:lnTo>
                  <a:pt x="44228" y="31978"/>
                </a:lnTo>
                <a:lnTo>
                  <a:pt x="39295" y="39295"/>
                </a:lnTo>
                <a:lnTo>
                  <a:pt x="31978" y="44228"/>
                </a:lnTo>
                <a:lnTo>
                  <a:pt x="23018" y="46037"/>
                </a:lnTo>
                <a:lnTo>
                  <a:pt x="14058" y="44228"/>
                </a:lnTo>
                <a:lnTo>
                  <a:pt x="6741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1470425" y="23133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1470425" y="23133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9"/>
                </a:moveTo>
                <a:lnTo>
                  <a:pt x="1808" y="14058"/>
                </a:lnTo>
                <a:lnTo>
                  <a:pt x="6742" y="6742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2"/>
                </a:lnTo>
                <a:lnTo>
                  <a:pt x="44229" y="14058"/>
                </a:lnTo>
                <a:lnTo>
                  <a:pt x="46038" y="23019"/>
                </a:lnTo>
                <a:lnTo>
                  <a:pt x="44229" y="31979"/>
                </a:lnTo>
                <a:lnTo>
                  <a:pt x="39295" y="39295"/>
                </a:lnTo>
                <a:lnTo>
                  <a:pt x="31979" y="44229"/>
                </a:lnTo>
                <a:lnTo>
                  <a:pt x="23019" y="46038"/>
                </a:lnTo>
                <a:lnTo>
                  <a:pt x="14058" y="44229"/>
                </a:lnTo>
                <a:lnTo>
                  <a:pt x="6742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1662512" y="28753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1662512" y="28753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9"/>
                </a:moveTo>
                <a:lnTo>
                  <a:pt x="1808" y="14058"/>
                </a:lnTo>
                <a:lnTo>
                  <a:pt x="6741" y="6742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2"/>
                </a:lnTo>
                <a:lnTo>
                  <a:pt x="44228" y="14058"/>
                </a:lnTo>
                <a:lnTo>
                  <a:pt x="46037" y="23019"/>
                </a:lnTo>
                <a:lnTo>
                  <a:pt x="44228" y="31979"/>
                </a:lnTo>
                <a:lnTo>
                  <a:pt x="39295" y="39295"/>
                </a:lnTo>
                <a:lnTo>
                  <a:pt x="31978" y="44229"/>
                </a:lnTo>
                <a:lnTo>
                  <a:pt x="23018" y="46038"/>
                </a:lnTo>
                <a:lnTo>
                  <a:pt x="14058" y="44229"/>
                </a:lnTo>
                <a:lnTo>
                  <a:pt x="6741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/>
          <p:nvPr/>
        </p:nvSpPr>
        <p:spPr>
          <a:xfrm>
            <a:off x="2095900" y="278168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/>
          <p:nvPr/>
        </p:nvSpPr>
        <p:spPr>
          <a:xfrm>
            <a:off x="2095900" y="278168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8"/>
                </a:moveTo>
                <a:lnTo>
                  <a:pt x="1808" y="14058"/>
                </a:lnTo>
                <a:lnTo>
                  <a:pt x="6742" y="6741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1"/>
                </a:lnTo>
                <a:lnTo>
                  <a:pt x="44229" y="14058"/>
                </a:lnTo>
                <a:lnTo>
                  <a:pt x="46038" y="23018"/>
                </a:lnTo>
                <a:lnTo>
                  <a:pt x="44229" y="31978"/>
                </a:lnTo>
                <a:lnTo>
                  <a:pt x="39295" y="39295"/>
                </a:lnTo>
                <a:lnTo>
                  <a:pt x="31979" y="44228"/>
                </a:lnTo>
                <a:lnTo>
                  <a:pt x="23019" y="46037"/>
                </a:lnTo>
                <a:lnTo>
                  <a:pt x="14058" y="44228"/>
                </a:lnTo>
                <a:lnTo>
                  <a:pt x="6742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2576912" y="39056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576912" y="39056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2673750" y="353098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2673750" y="353098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2529287" y="3297625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2529287" y="3297625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 txBox="1"/>
          <p:nvPr/>
        </p:nvSpPr>
        <p:spPr>
          <a:xfrm>
            <a:off x="923689" y="4160463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5"/>
          <p:cNvSpPr/>
          <p:nvPr/>
        </p:nvSpPr>
        <p:spPr>
          <a:xfrm>
            <a:off x="411563" y="3016637"/>
            <a:ext cx="2599055" cy="421005"/>
          </a:xfrm>
          <a:custGeom>
            <a:avLst/>
            <a:gdLst/>
            <a:ahLst/>
            <a:cxnLst/>
            <a:rect l="l" t="t" r="r" b="b"/>
            <a:pathLst>
              <a:path w="2599055" h="421005">
                <a:moveTo>
                  <a:pt x="0" y="0"/>
                </a:moveTo>
                <a:lnTo>
                  <a:pt x="2598737" y="420687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3251600" y="2173675"/>
            <a:ext cx="0" cy="2060575"/>
          </a:xfrm>
          <a:custGeom>
            <a:avLst/>
            <a:gdLst/>
            <a:ahLst/>
            <a:cxnLst/>
            <a:rect l="l" t="t" r="r" b="b"/>
            <a:pathLst>
              <a:path h="2060575">
                <a:moveTo>
                  <a:pt x="0" y="0"/>
                </a:moveTo>
                <a:lnTo>
                  <a:pt x="1" y="206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3154762" y="4140587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>
                <a:moveTo>
                  <a:pt x="0" y="0"/>
                </a:moveTo>
                <a:lnTo>
                  <a:pt x="25019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/>
          <p:cNvSpPr/>
          <p:nvPr/>
        </p:nvSpPr>
        <p:spPr>
          <a:xfrm>
            <a:off x="3394475" y="3578612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9"/>
          <p:cNvSpPr/>
          <p:nvPr/>
        </p:nvSpPr>
        <p:spPr>
          <a:xfrm>
            <a:off x="3394475" y="3578612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/>
          <p:cNvSpPr/>
          <p:nvPr/>
        </p:nvSpPr>
        <p:spPr>
          <a:xfrm>
            <a:off x="3635775" y="39056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/>
          <p:cNvSpPr/>
          <p:nvPr/>
        </p:nvSpPr>
        <p:spPr>
          <a:xfrm>
            <a:off x="3635775" y="39056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/>
          <p:cNvSpPr/>
          <p:nvPr/>
        </p:nvSpPr>
        <p:spPr>
          <a:xfrm>
            <a:off x="3780237" y="315633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/>
          <p:cNvSpPr/>
          <p:nvPr/>
        </p:nvSpPr>
        <p:spPr>
          <a:xfrm>
            <a:off x="3780237" y="315633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1" y="6741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1"/>
                </a:lnTo>
                <a:lnTo>
                  <a:pt x="44228" y="14058"/>
                </a:lnTo>
                <a:lnTo>
                  <a:pt x="46037" y="23018"/>
                </a:lnTo>
                <a:lnTo>
                  <a:pt x="44228" y="31978"/>
                </a:lnTo>
                <a:lnTo>
                  <a:pt x="39295" y="39295"/>
                </a:lnTo>
                <a:lnTo>
                  <a:pt x="31978" y="44228"/>
                </a:lnTo>
                <a:lnTo>
                  <a:pt x="23018" y="46037"/>
                </a:lnTo>
                <a:lnTo>
                  <a:pt x="14058" y="44228"/>
                </a:lnTo>
                <a:lnTo>
                  <a:pt x="6741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4"/>
          <p:cNvSpPr/>
          <p:nvPr/>
        </p:nvSpPr>
        <p:spPr>
          <a:xfrm>
            <a:off x="4213625" y="23133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/>
          <p:cNvSpPr/>
          <p:nvPr/>
        </p:nvSpPr>
        <p:spPr>
          <a:xfrm>
            <a:off x="4213625" y="23133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2" y="6742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2"/>
                </a:lnTo>
                <a:lnTo>
                  <a:pt x="44229" y="14058"/>
                </a:lnTo>
                <a:lnTo>
                  <a:pt x="46038" y="23019"/>
                </a:lnTo>
                <a:lnTo>
                  <a:pt x="44229" y="31979"/>
                </a:lnTo>
                <a:lnTo>
                  <a:pt x="39295" y="39295"/>
                </a:lnTo>
                <a:lnTo>
                  <a:pt x="31979" y="44229"/>
                </a:lnTo>
                <a:lnTo>
                  <a:pt x="23019" y="46038"/>
                </a:lnTo>
                <a:lnTo>
                  <a:pt x="14058" y="44229"/>
                </a:lnTo>
                <a:lnTo>
                  <a:pt x="6742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6"/>
          <p:cNvSpPr/>
          <p:nvPr/>
        </p:nvSpPr>
        <p:spPr>
          <a:xfrm>
            <a:off x="4405712" y="28753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/>
          <p:cNvSpPr/>
          <p:nvPr/>
        </p:nvSpPr>
        <p:spPr>
          <a:xfrm>
            <a:off x="4405712" y="28753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1" y="6742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2"/>
                </a:lnTo>
                <a:lnTo>
                  <a:pt x="44228" y="14058"/>
                </a:lnTo>
                <a:lnTo>
                  <a:pt x="46037" y="23019"/>
                </a:lnTo>
                <a:lnTo>
                  <a:pt x="44228" y="31979"/>
                </a:lnTo>
                <a:lnTo>
                  <a:pt x="39295" y="39295"/>
                </a:lnTo>
                <a:lnTo>
                  <a:pt x="31978" y="44229"/>
                </a:lnTo>
                <a:lnTo>
                  <a:pt x="23018" y="46038"/>
                </a:lnTo>
                <a:lnTo>
                  <a:pt x="14058" y="44229"/>
                </a:lnTo>
                <a:lnTo>
                  <a:pt x="6741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/>
          <p:cNvSpPr/>
          <p:nvPr/>
        </p:nvSpPr>
        <p:spPr>
          <a:xfrm>
            <a:off x="4839100" y="278168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9"/>
          <p:cNvSpPr/>
          <p:nvPr/>
        </p:nvSpPr>
        <p:spPr>
          <a:xfrm>
            <a:off x="4839100" y="278168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2" y="6741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1"/>
                </a:lnTo>
                <a:lnTo>
                  <a:pt x="44229" y="14058"/>
                </a:lnTo>
                <a:lnTo>
                  <a:pt x="46038" y="23018"/>
                </a:lnTo>
                <a:lnTo>
                  <a:pt x="44229" y="31978"/>
                </a:lnTo>
                <a:lnTo>
                  <a:pt x="39295" y="39295"/>
                </a:lnTo>
                <a:lnTo>
                  <a:pt x="31979" y="44228"/>
                </a:lnTo>
                <a:lnTo>
                  <a:pt x="23019" y="46037"/>
                </a:lnTo>
                <a:lnTo>
                  <a:pt x="14058" y="44228"/>
                </a:lnTo>
                <a:lnTo>
                  <a:pt x="6742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/>
          <p:cNvSpPr/>
          <p:nvPr/>
        </p:nvSpPr>
        <p:spPr>
          <a:xfrm>
            <a:off x="5320112" y="39056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/>
          <p:cNvSpPr/>
          <p:nvPr/>
        </p:nvSpPr>
        <p:spPr>
          <a:xfrm>
            <a:off x="5320112" y="39056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/>
          <p:cNvSpPr/>
          <p:nvPr/>
        </p:nvSpPr>
        <p:spPr>
          <a:xfrm>
            <a:off x="5415362" y="3530987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3"/>
          <p:cNvSpPr/>
          <p:nvPr/>
        </p:nvSpPr>
        <p:spPr>
          <a:xfrm>
            <a:off x="5415362" y="3530987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/>
          <p:cNvSpPr/>
          <p:nvPr/>
        </p:nvSpPr>
        <p:spPr>
          <a:xfrm>
            <a:off x="5272487" y="3297625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/>
          <p:cNvSpPr/>
          <p:nvPr/>
        </p:nvSpPr>
        <p:spPr>
          <a:xfrm>
            <a:off x="5272487" y="3297625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6"/>
          <p:cNvSpPr txBox="1"/>
          <p:nvPr/>
        </p:nvSpPr>
        <p:spPr>
          <a:xfrm>
            <a:off x="3666890" y="4160463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47"/>
          <p:cNvSpPr txBox="1"/>
          <p:nvPr/>
        </p:nvSpPr>
        <p:spPr>
          <a:xfrm>
            <a:off x="3089039" y="3410654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48"/>
          <p:cNvSpPr/>
          <p:nvPr/>
        </p:nvSpPr>
        <p:spPr>
          <a:xfrm>
            <a:off x="3323478" y="2997089"/>
            <a:ext cx="2167890" cy="704850"/>
          </a:xfrm>
          <a:custGeom>
            <a:avLst/>
            <a:gdLst/>
            <a:ahLst/>
            <a:cxnLst/>
            <a:rect l="l" t="t" r="r" b="b"/>
            <a:pathLst>
              <a:path w="2167890" h="704850">
                <a:moveTo>
                  <a:pt x="2167812" y="704397"/>
                </a:moveTo>
                <a:lnTo>
                  <a:pt x="2139342" y="665010"/>
                </a:lnTo>
                <a:lnTo>
                  <a:pt x="2109707" y="626392"/>
                </a:lnTo>
                <a:lnTo>
                  <a:pt x="2078933" y="588576"/>
                </a:lnTo>
                <a:lnTo>
                  <a:pt x="2047048" y="551594"/>
                </a:lnTo>
                <a:lnTo>
                  <a:pt x="2014080" y="515477"/>
                </a:lnTo>
                <a:lnTo>
                  <a:pt x="1980055" y="480259"/>
                </a:lnTo>
                <a:lnTo>
                  <a:pt x="1945000" y="445970"/>
                </a:lnTo>
                <a:lnTo>
                  <a:pt x="1905645" y="409673"/>
                </a:lnTo>
                <a:lnTo>
                  <a:pt x="1865554" y="374887"/>
                </a:lnTo>
                <a:lnTo>
                  <a:pt x="1824775" y="341618"/>
                </a:lnTo>
                <a:lnTo>
                  <a:pt x="1783354" y="309869"/>
                </a:lnTo>
                <a:lnTo>
                  <a:pt x="1741337" y="279644"/>
                </a:lnTo>
                <a:lnTo>
                  <a:pt x="1698769" y="250946"/>
                </a:lnTo>
                <a:lnTo>
                  <a:pt x="1655698" y="223780"/>
                </a:lnTo>
                <a:lnTo>
                  <a:pt x="1612169" y="198149"/>
                </a:lnTo>
                <a:lnTo>
                  <a:pt x="1568229" y="174057"/>
                </a:lnTo>
                <a:lnTo>
                  <a:pt x="1523925" y="151509"/>
                </a:lnTo>
                <a:lnTo>
                  <a:pt x="1479301" y="130507"/>
                </a:lnTo>
                <a:lnTo>
                  <a:pt x="1434405" y="111056"/>
                </a:lnTo>
                <a:lnTo>
                  <a:pt x="1389282" y="93160"/>
                </a:lnTo>
                <a:lnTo>
                  <a:pt x="1343980" y="76822"/>
                </a:lnTo>
                <a:lnTo>
                  <a:pt x="1298543" y="62046"/>
                </a:lnTo>
                <a:lnTo>
                  <a:pt x="1253019" y="48837"/>
                </a:lnTo>
                <a:lnTo>
                  <a:pt x="1207453" y="37197"/>
                </a:lnTo>
                <a:lnTo>
                  <a:pt x="1161893" y="27131"/>
                </a:lnTo>
                <a:lnTo>
                  <a:pt x="1116383" y="18643"/>
                </a:lnTo>
                <a:lnTo>
                  <a:pt x="1070970" y="11736"/>
                </a:lnTo>
                <a:lnTo>
                  <a:pt x="1025701" y="6414"/>
                </a:lnTo>
                <a:lnTo>
                  <a:pt x="980622" y="2682"/>
                </a:lnTo>
                <a:lnTo>
                  <a:pt x="935779" y="542"/>
                </a:lnTo>
                <a:lnTo>
                  <a:pt x="891218" y="0"/>
                </a:lnTo>
                <a:lnTo>
                  <a:pt x="846985" y="1057"/>
                </a:lnTo>
                <a:lnTo>
                  <a:pt x="803127" y="3720"/>
                </a:lnTo>
                <a:lnTo>
                  <a:pt x="759690" y="7991"/>
                </a:lnTo>
                <a:lnTo>
                  <a:pt x="716719" y="13873"/>
                </a:lnTo>
                <a:lnTo>
                  <a:pt x="674263" y="21372"/>
                </a:lnTo>
                <a:lnTo>
                  <a:pt x="632365" y="30491"/>
                </a:lnTo>
                <a:lnTo>
                  <a:pt x="591074" y="41233"/>
                </a:lnTo>
                <a:lnTo>
                  <a:pt x="550434" y="53603"/>
                </a:lnTo>
                <a:lnTo>
                  <a:pt x="510493" y="67605"/>
                </a:lnTo>
                <a:lnTo>
                  <a:pt x="471296" y="83241"/>
                </a:lnTo>
                <a:lnTo>
                  <a:pt x="432890" y="100517"/>
                </a:lnTo>
                <a:lnTo>
                  <a:pt x="395320" y="119435"/>
                </a:lnTo>
                <a:lnTo>
                  <a:pt x="358634" y="140000"/>
                </a:lnTo>
                <a:lnTo>
                  <a:pt x="322877" y="162216"/>
                </a:lnTo>
                <a:lnTo>
                  <a:pt x="288096" y="186086"/>
                </a:lnTo>
                <a:lnTo>
                  <a:pt x="254336" y="211614"/>
                </a:lnTo>
                <a:lnTo>
                  <a:pt x="221645" y="238804"/>
                </a:lnTo>
                <a:lnTo>
                  <a:pt x="190068" y="267661"/>
                </a:lnTo>
                <a:lnTo>
                  <a:pt x="159651" y="298187"/>
                </a:lnTo>
                <a:lnTo>
                  <a:pt x="128363" y="332847"/>
                </a:lnTo>
                <a:lnTo>
                  <a:pt x="98905" y="369081"/>
                </a:lnTo>
                <a:lnTo>
                  <a:pt x="71307" y="406838"/>
                </a:lnTo>
                <a:lnTo>
                  <a:pt x="45603" y="446065"/>
                </a:lnTo>
                <a:lnTo>
                  <a:pt x="21823" y="486712"/>
                </a:lnTo>
                <a:lnTo>
                  <a:pt x="0" y="528727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9"/>
          <p:cNvSpPr/>
          <p:nvPr/>
        </p:nvSpPr>
        <p:spPr>
          <a:xfrm>
            <a:off x="5926537" y="2187962"/>
            <a:ext cx="0" cy="2060575"/>
          </a:xfrm>
          <a:custGeom>
            <a:avLst/>
            <a:gdLst/>
            <a:ahLst/>
            <a:cxnLst/>
            <a:rect l="l" t="t" r="r" b="b"/>
            <a:pathLst>
              <a:path h="2060575">
                <a:moveTo>
                  <a:pt x="0" y="0"/>
                </a:moveTo>
                <a:lnTo>
                  <a:pt x="1" y="206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0"/>
          <p:cNvSpPr/>
          <p:nvPr/>
        </p:nvSpPr>
        <p:spPr>
          <a:xfrm>
            <a:off x="5829700" y="4154875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>
                <a:moveTo>
                  <a:pt x="0" y="0"/>
                </a:moveTo>
                <a:lnTo>
                  <a:pt x="25019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1"/>
          <p:cNvSpPr/>
          <p:nvPr/>
        </p:nvSpPr>
        <p:spPr>
          <a:xfrm>
            <a:off x="6069412" y="3592900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2"/>
          <p:cNvSpPr/>
          <p:nvPr/>
        </p:nvSpPr>
        <p:spPr>
          <a:xfrm>
            <a:off x="6069412" y="3592900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3"/>
          <p:cNvSpPr/>
          <p:nvPr/>
        </p:nvSpPr>
        <p:spPr>
          <a:xfrm>
            <a:off x="6310712" y="3919925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4"/>
          <p:cNvSpPr/>
          <p:nvPr/>
        </p:nvSpPr>
        <p:spPr>
          <a:xfrm>
            <a:off x="6310712" y="3919925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5"/>
          <p:cNvSpPr/>
          <p:nvPr/>
        </p:nvSpPr>
        <p:spPr>
          <a:xfrm>
            <a:off x="6455175" y="317062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6"/>
          <p:cNvSpPr/>
          <p:nvPr/>
        </p:nvSpPr>
        <p:spPr>
          <a:xfrm>
            <a:off x="6455175" y="317062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2" y="6742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2"/>
                </a:lnTo>
                <a:lnTo>
                  <a:pt x="44229" y="14058"/>
                </a:lnTo>
                <a:lnTo>
                  <a:pt x="46038" y="23019"/>
                </a:lnTo>
                <a:lnTo>
                  <a:pt x="44229" y="31979"/>
                </a:lnTo>
                <a:lnTo>
                  <a:pt x="39295" y="39295"/>
                </a:lnTo>
                <a:lnTo>
                  <a:pt x="31979" y="44229"/>
                </a:lnTo>
                <a:lnTo>
                  <a:pt x="23019" y="46038"/>
                </a:lnTo>
                <a:lnTo>
                  <a:pt x="14058" y="44229"/>
                </a:lnTo>
                <a:lnTo>
                  <a:pt x="6742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7"/>
          <p:cNvSpPr/>
          <p:nvPr/>
        </p:nvSpPr>
        <p:spPr>
          <a:xfrm>
            <a:off x="6888562" y="23276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8"/>
          <p:cNvSpPr/>
          <p:nvPr/>
        </p:nvSpPr>
        <p:spPr>
          <a:xfrm>
            <a:off x="6888562" y="23276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1" y="6741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1"/>
                </a:lnTo>
                <a:lnTo>
                  <a:pt x="44228" y="14058"/>
                </a:lnTo>
                <a:lnTo>
                  <a:pt x="46037" y="23018"/>
                </a:lnTo>
                <a:lnTo>
                  <a:pt x="44228" y="31978"/>
                </a:lnTo>
                <a:lnTo>
                  <a:pt x="39295" y="39295"/>
                </a:lnTo>
                <a:lnTo>
                  <a:pt x="31978" y="44228"/>
                </a:lnTo>
                <a:lnTo>
                  <a:pt x="23018" y="46037"/>
                </a:lnTo>
                <a:lnTo>
                  <a:pt x="14058" y="44228"/>
                </a:lnTo>
                <a:lnTo>
                  <a:pt x="6741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9"/>
          <p:cNvSpPr/>
          <p:nvPr/>
        </p:nvSpPr>
        <p:spPr>
          <a:xfrm>
            <a:off x="7080650" y="288963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9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9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0"/>
          <p:cNvSpPr/>
          <p:nvPr/>
        </p:nvSpPr>
        <p:spPr>
          <a:xfrm>
            <a:off x="7080650" y="288963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2" y="6741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1"/>
                </a:lnTo>
                <a:lnTo>
                  <a:pt x="44229" y="14058"/>
                </a:lnTo>
                <a:lnTo>
                  <a:pt x="46038" y="23018"/>
                </a:lnTo>
                <a:lnTo>
                  <a:pt x="44229" y="31978"/>
                </a:lnTo>
                <a:lnTo>
                  <a:pt x="39295" y="39295"/>
                </a:lnTo>
                <a:lnTo>
                  <a:pt x="31979" y="44228"/>
                </a:lnTo>
                <a:lnTo>
                  <a:pt x="23019" y="46037"/>
                </a:lnTo>
                <a:lnTo>
                  <a:pt x="14058" y="44228"/>
                </a:lnTo>
                <a:lnTo>
                  <a:pt x="6742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1"/>
          <p:cNvSpPr/>
          <p:nvPr/>
        </p:nvSpPr>
        <p:spPr>
          <a:xfrm>
            <a:off x="7514037" y="27959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2"/>
          <p:cNvSpPr/>
          <p:nvPr/>
        </p:nvSpPr>
        <p:spPr>
          <a:xfrm>
            <a:off x="7514037" y="27959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1" y="6742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2"/>
                </a:lnTo>
                <a:lnTo>
                  <a:pt x="44228" y="14058"/>
                </a:lnTo>
                <a:lnTo>
                  <a:pt x="46037" y="23019"/>
                </a:lnTo>
                <a:lnTo>
                  <a:pt x="44228" y="31979"/>
                </a:lnTo>
                <a:lnTo>
                  <a:pt x="39295" y="39295"/>
                </a:lnTo>
                <a:lnTo>
                  <a:pt x="31978" y="44229"/>
                </a:lnTo>
                <a:lnTo>
                  <a:pt x="23018" y="46038"/>
                </a:lnTo>
                <a:lnTo>
                  <a:pt x="14058" y="44229"/>
                </a:lnTo>
                <a:lnTo>
                  <a:pt x="6741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3"/>
          <p:cNvSpPr/>
          <p:nvPr/>
        </p:nvSpPr>
        <p:spPr>
          <a:xfrm>
            <a:off x="7995050" y="3919925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9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9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4"/>
          <p:cNvSpPr/>
          <p:nvPr/>
        </p:nvSpPr>
        <p:spPr>
          <a:xfrm>
            <a:off x="7995050" y="3919925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5"/>
          <p:cNvSpPr/>
          <p:nvPr/>
        </p:nvSpPr>
        <p:spPr>
          <a:xfrm>
            <a:off x="8090300" y="3545275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6"/>
          <p:cNvSpPr/>
          <p:nvPr/>
        </p:nvSpPr>
        <p:spPr>
          <a:xfrm>
            <a:off x="8090300" y="3545275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7"/>
          <p:cNvSpPr/>
          <p:nvPr/>
        </p:nvSpPr>
        <p:spPr>
          <a:xfrm>
            <a:off x="7947425" y="33119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9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9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8"/>
          <p:cNvSpPr/>
          <p:nvPr/>
        </p:nvSpPr>
        <p:spPr>
          <a:xfrm>
            <a:off x="7947425" y="33119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9"/>
          <p:cNvSpPr/>
          <p:nvPr/>
        </p:nvSpPr>
        <p:spPr>
          <a:xfrm>
            <a:off x="5961462" y="2348300"/>
            <a:ext cx="2281555" cy="1598930"/>
          </a:xfrm>
          <a:custGeom>
            <a:avLst/>
            <a:gdLst/>
            <a:ahLst/>
            <a:cxnLst/>
            <a:rect l="l" t="t" r="r" b="b"/>
            <a:pathLst>
              <a:path w="2281554" h="1598930">
                <a:moveTo>
                  <a:pt x="0" y="1076139"/>
                </a:moveTo>
                <a:lnTo>
                  <a:pt x="372856" y="1598613"/>
                </a:lnTo>
                <a:lnTo>
                  <a:pt x="517187" y="842196"/>
                </a:lnTo>
                <a:lnTo>
                  <a:pt x="950181" y="0"/>
                </a:lnTo>
                <a:lnTo>
                  <a:pt x="1142623" y="569262"/>
                </a:lnTo>
                <a:lnTo>
                  <a:pt x="1579626" y="471785"/>
                </a:lnTo>
                <a:lnTo>
                  <a:pt x="2008611" y="982562"/>
                </a:lnTo>
                <a:lnTo>
                  <a:pt x="2060731" y="1598613"/>
                </a:lnTo>
                <a:lnTo>
                  <a:pt x="2281237" y="662839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0"/>
          <p:cNvSpPr txBox="1"/>
          <p:nvPr/>
        </p:nvSpPr>
        <p:spPr>
          <a:xfrm>
            <a:off x="411563" y="4873457"/>
            <a:ext cx="84335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Why </a:t>
            </a:r>
            <a:r>
              <a:rPr sz="2400" dirty="0">
                <a:latin typeface="Calibri"/>
                <a:cs typeface="Calibri"/>
              </a:rPr>
              <a:t>not </a:t>
            </a:r>
            <a:r>
              <a:rPr sz="2400" spc="-5" dirty="0">
                <a:latin typeface="Calibri"/>
                <a:cs typeface="Calibri"/>
              </a:rPr>
              <a:t>choose the method with the </a:t>
            </a:r>
            <a:r>
              <a:rPr sz="2400" spc="-10" dirty="0">
                <a:latin typeface="Calibri"/>
                <a:cs typeface="Calibri"/>
              </a:rPr>
              <a:t>best </a:t>
            </a:r>
            <a:r>
              <a:rPr sz="2400" spc="-5" dirty="0">
                <a:latin typeface="Calibri"/>
                <a:cs typeface="Calibri"/>
              </a:rPr>
              <a:t>fit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training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586" y="340493"/>
            <a:ext cx="7665605" cy="585111"/>
          </a:xfrm>
        </p:spPr>
        <p:txBody>
          <a:bodyPr/>
          <a:lstStyle/>
          <a:p>
            <a:r>
              <a:rPr lang="en-US" spc="-10" dirty="0">
                <a:cs typeface="Calibri Light"/>
              </a:rPr>
              <a:t>What </a:t>
            </a:r>
            <a:r>
              <a:rPr lang="en-US" spc="-5" dirty="0">
                <a:cs typeface="Calibri Light"/>
              </a:rPr>
              <a:t>do </a:t>
            </a:r>
            <a:r>
              <a:rPr lang="en-US" spc="-20" dirty="0">
                <a:cs typeface="Calibri Light"/>
              </a:rPr>
              <a:t>we </a:t>
            </a:r>
            <a:r>
              <a:rPr lang="en-US" spc="-15" dirty="0">
                <a:cs typeface="Calibri Light"/>
              </a:rPr>
              <a:t>really</a:t>
            </a:r>
            <a:r>
              <a:rPr lang="en-US" spc="-25" dirty="0">
                <a:cs typeface="Calibri Light"/>
              </a:rPr>
              <a:t> </a:t>
            </a:r>
            <a:r>
              <a:rPr lang="en-US" spc="-20" dirty="0">
                <a:cs typeface="Calibri Light"/>
              </a:rPr>
              <a:t>want?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821-3527-4BBF-A92F-0366D6B80084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469900" y="1490300"/>
            <a:ext cx="0" cy="2060575"/>
          </a:xfrm>
          <a:custGeom>
            <a:avLst/>
            <a:gdLst/>
            <a:ahLst/>
            <a:cxnLst/>
            <a:rect l="l" t="t" r="r" b="b"/>
            <a:pathLst>
              <a:path h="2060575">
                <a:moveTo>
                  <a:pt x="0" y="0"/>
                </a:moveTo>
                <a:lnTo>
                  <a:pt x="1" y="206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373063" y="3457212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>
                <a:moveTo>
                  <a:pt x="0" y="0"/>
                </a:moveTo>
                <a:lnTo>
                  <a:pt x="25019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614362" y="28952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1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1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6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614362" y="28952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854075" y="322226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9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9" y="44450"/>
                </a:lnTo>
                <a:lnTo>
                  <a:pt x="31979" y="42703"/>
                </a:lnTo>
                <a:lnTo>
                  <a:pt x="39295" y="37940"/>
                </a:lnTo>
                <a:lnTo>
                  <a:pt x="44229" y="30875"/>
                </a:lnTo>
                <a:lnTo>
                  <a:pt x="46038" y="22225"/>
                </a:lnTo>
                <a:lnTo>
                  <a:pt x="44229" y="13574"/>
                </a:lnTo>
                <a:lnTo>
                  <a:pt x="39295" y="6509"/>
                </a:lnTo>
                <a:lnTo>
                  <a:pt x="31979" y="1746"/>
                </a:lnTo>
                <a:lnTo>
                  <a:pt x="23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854075" y="322226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998537" y="24729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1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1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6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998537" y="24729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8"/>
                </a:moveTo>
                <a:lnTo>
                  <a:pt x="1808" y="14058"/>
                </a:lnTo>
                <a:lnTo>
                  <a:pt x="6741" y="6741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1"/>
                </a:lnTo>
                <a:lnTo>
                  <a:pt x="44228" y="14058"/>
                </a:lnTo>
                <a:lnTo>
                  <a:pt x="46037" y="23018"/>
                </a:lnTo>
                <a:lnTo>
                  <a:pt x="44228" y="31978"/>
                </a:lnTo>
                <a:lnTo>
                  <a:pt x="39295" y="39295"/>
                </a:lnTo>
                <a:lnTo>
                  <a:pt x="31978" y="44228"/>
                </a:lnTo>
                <a:lnTo>
                  <a:pt x="23018" y="46037"/>
                </a:lnTo>
                <a:lnTo>
                  <a:pt x="14058" y="44228"/>
                </a:lnTo>
                <a:lnTo>
                  <a:pt x="6741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1431925" y="163000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1431925" y="163000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9"/>
                </a:moveTo>
                <a:lnTo>
                  <a:pt x="1808" y="14058"/>
                </a:lnTo>
                <a:lnTo>
                  <a:pt x="6742" y="6742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2"/>
                </a:lnTo>
                <a:lnTo>
                  <a:pt x="44229" y="14058"/>
                </a:lnTo>
                <a:lnTo>
                  <a:pt x="46038" y="23019"/>
                </a:lnTo>
                <a:lnTo>
                  <a:pt x="44229" y="31979"/>
                </a:lnTo>
                <a:lnTo>
                  <a:pt x="39295" y="39295"/>
                </a:lnTo>
                <a:lnTo>
                  <a:pt x="31979" y="44229"/>
                </a:lnTo>
                <a:lnTo>
                  <a:pt x="23019" y="46038"/>
                </a:lnTo>
                <a:lnTo>
                  <a:pt x="14058" y="44229"/>
                </a:lnTo>
                <a:lnTo>
                  <a:pt x="6742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1624012" y="21919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1624012" y="21919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9"/>
                </a:moveTo>
                <a:lnTo>
                  <a:pt x="1808" y="14058"/>
                </a:lnTo>
                <a:lnTo>
                  <a:pt x="6741" y="6742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2"/>
                </a:lnTo>
                <a:lnTo>
                  <a:pt x="44228" y="14058"/>
                </a:lnTo>
                <a:lnTo>
                  <a:pt x="46037" y="23019"/>
                </a:lnTo>
                <a:lnTo>
                  <a:pt x="44228" y="31979"/>
                </a:lnTo>
                <a:lnTo>
                  <a:pt x="39295" y="39295"/>
                </a:lnTo>
                <a:lnTo>
                  <a:pt x="31978" y="44229"/>
                </a:lnTo>
                <a:lnTo>
                  <a:pt x="23018" y="46038"/>
                </a:lnTo>
                <a:lnTo>
                  <a:pt x="14058" y="44229"/>
                </a:lnTo>
                <a:lnTo>
                  <a:pt x="6741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/>
          <p:nvPr/>
        </p:nvSpPr>
        <p:spPr>
          <a:xfrm>
            <a:off x="2057400" y="209831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/>
          <p:nvPr/>
        </p:nvSpPr>
        <p:spPr>
          <a:xfrm>
            <a:off x="2057400" y="209831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8"/>
                </a:moveTo>
                <a:lnTo>
                  <a:pt x="1808" y="14058"/>
                </a:lnTo>
                <a:lnTo>
                  <a:pt x="6742" y="6741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1"/>
                </a:lnTo>
                <a:lnTo>
                  <a:pt x="44229" y="14058"/>
                </a:lnTo>
                <a:lnTo>
                  <a:pt x="46038" y="23018"/>
                </a:lnTo>
                <a:lnTo>
                  <a:pt x="44229" y="31978"/>
                </a:lnTo>
                <a:lnTo>
                  <a:pt x="39295" y="39295"/>
                </a:lnTo>
                <a:lnTo>
                  <a:pt x="31979" y="44228"/>
                </a:lnTo>
                <a:lnTo>
                  <a:pt x="23019" y="46037"/>
                </a:lnTo>
                <a:lnTo>
                  <a:pt x="14058" y="44228"/>
                </a:lnTo>
                <a:lnTo>
                  <a:pt x="6742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2538412" y="322226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538412" y="322226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2635250" y="28476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2635250" y="28476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2490787" y="261425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2490787" y="261425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 txBox="1"/>
          <p:nvPr/>
        </p:nvSpPr>
        <p:spPr>
          <a:xfrm>
            <a:off x="885189" y="3477088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4"/>
          <p:cNvSpPr txBox="1"/>
          <p:nvPr/>
        </p:nvSpPr>
        <p:spPr>
          <a:xfrm>
            <a:off x="307340" y="2727279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5"/>
          <p:cNvSpPr/>
          <p:nvPr/>
        </p:nvSpPr>
        <p:spPr>
          <a:xfrm>
            <a:off x="373063" y="2333262"/>
            <a:ext cx="2599055" cy="421005"/>
          </a:xfrm>
          <a:custGeom>
            <a:avLst/>
            <a:gdLst/>
            <a:ahLst/>
            <a:cxnLst/>
            <a:rect l="l" t="t" r="r" b="b"/>
            <a:pathLst>
              <a:path w="2599055" h="421005">
                <a:moveTo>
                  <a:pt x="0" y="0"/>
                </a:moveTo>
                <a:lnTo>
                  <a:pt x="2598737" y="420687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/>
          <p:nvPr/>
        </p:nvSpPr>
        <p:spPr>
          <a:xfrm>
            <a:off x="3213100" y="1490300"/>
            <a:ext cx="0" cy="2060575"/>
          </a:xfrm>
          <a:custGeom>
            <a:avLst/>
            <a:gdLst/>
            <a:ahLst/>
            <a:cxnLst/>
            <a:rect l="l" t="t" r="r" b="b"/>
            <a:pathLst>
              <a:path h="2060575">
                <a:moveTo>
                  <a:pt x="0" y="0"/>
                </a:moveTo>
                <a:lnTo>
                  <a:pt x="1" y="206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/>
          <p:cNvSpPr/>
          <p:nvPr/>
        </p:nvSpPr>
        <p:spPr>
          <a:xfrm>
            <a:off x="3116262" y="3457212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>
                <a:moveTo>
                  <a:pt x="0" y="0"/>
                </a:moveTo>
                <a:lnTo>
                  <a:pt x="25019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/>
          <p:cNvSpPr/>
          <p:nvPr/>
        </p:nvSpPr>
        <p:spPr>
          <a:xfrm>
            <a:off x="3355975" y="2895237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/>
          <p:cNvSpPr/>
          <p:nvPr/>
        </p:nvSpPr>
        <p:spPr>
          <a:xfrm>
            <a:off x="3355975" y="2895237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3597275" y="322226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3597275" y="322226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3741737" y="24729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/>
          <p:nvPr/>
        </p:nvSpPr>
        <p:spPr>
          <a:xfrm>
            <a:off x="3741737" y="24729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1" y="6741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1"/>
                </a:lnTo>
                <a:lnTo>
                  <a:pt x="44228" y="14058"/>
                </a:lnTo>
                <a:lnTo>
                  <a:pt x="46037" y="23018"/>
                </a:lnTo>
                <a:lnTo>
                  <a:pt x="44228" y="31978"/>
                </a:lnTo>
                <a:lnTo>
                  <a:pt x="39295" y="39295"/>
                </a:lnTo>
                <a:lnTo>
                  <a:pt x="31978" y="44228"/>
                </a:lnTo>
                <a:lnTo>
                  <a:pt x="23018" y="46037"/>
                </a:lnTo>
                <a:lnTo>
                  <a:pt x="14058" y="44228"/>
                </a:lnTo>
                <a:lnTo>
                  <a:pt x="6741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/>
          <p:cNvSpPr/>
          <p:nvPr/>
        </p:nvSpPr>
        <p:spPr>
          <a:xfrm>
            <a:off x="4175125" y="163000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5"/>
          <p:cNvSpPr/>
          <p:nvPr/>
        </p:nvSpPr>
        <p:spPr>
          <a:xfrm>
            <a:off x="4175125" y="163000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2" y="6742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2"/>
                </a:lnTo>
                <a:lnTo>
                  <a:pt x="44229" y="14058"/>
                </a:lnTo>
                <a:lnTo>
                  <a:pt x="46038" y="23019"/>
                </a:lnTo>
                <a:lnTo>
                  <a:pt x="44229" y="31979"/>
                </a:lnTo>
                <a:lnTo>
                  <a:pt x="39295" y="39295"/>
                </a:lnTo>
                <a:lnTo>
                  <a:pt x="31979" y="44229"/>
                </a:lnTo>
                <a:lnTo>
                  <a:pt x="23019" y="46038"/>
                </a:lnTo>
                <a:lnTo>
                  <a:pt x="14058" y="44229"/>
                </a:lnTo>
                <a:lnTo>
                  <a:pt x="6742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6"/>
          <p:cNvSpPr/>
          <p:nvPr/>
        </p:nvSpPr>
        <p:spPr>
          <a:xfrm>
            <a:off x="4367212" y="21919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7"/>
          <p:cNvSpPr/>
          <p:nvPr/>
        </p:nvSpPr>
        <p:spPr>
          <a:xfrm>
            <a:off x="4367212" y="21919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1" y="6742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2"/>
                </a:lnTo>
                <a:lnTo>
                  <a:pt x="44228" y="14058"/>
                </a:lnTo>
                <a:lnTo>
                  <a:pt x="46037" y="23019"/>
                </a:lnTo>
                <a:lnTo>
                  <a:pt x="44228" y="31979"/>
                </a:lnTo>
                <a:lnTo>
                  <a:pt x="39295" y="39295"/>
                </a:lnTo>
                <a:lnTo>
                  <a:pt x="31978" y="44229"/>
                </a:lnTo>
                <a:lnTo>
                  <a:pt x="23018" y="46038"/>
                </a:lnTo>
                <a:lnTo>
                  <a:pt x="14058" y="44229"/>
                </a:lnTo>
                <a:lnTo>
                  <a:pt x="6741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8"/>
          <p:cNvSpPr/>
          <p:nvPr/>
        </p:nvSpPr>
        <p:spPr>
          <a:xfrm>
            <a:off x="4800600" y="209831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/>
          <p:cNvSpPr/>
          <p:nvPr/>
        </p:nvSpPr>
        <p:spPr>
          <a:xfrm>
            <a:off x="4800600" y="209831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2" y="6741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1"/>
                </a:lnTo>
                <a:lnTo>
                  <a:pt x="44229" y="14058"/>
                </a:lnTo>
                <a:lnTo>
                  <a:pt x="46038" y="23018"/>
                </a:lnTo>
                <a:lnTo>
                  <a:pt x="44229" y="31978"/>
                </a:lnTo>
                <a:lnTo>
                  <a:pt x="39295" y="39295"/>
                </a:lnTo>
                <a:lnTo>
                  <a:pt x="31979" y="44228"/>
                </a:lnTo>
                <a:lnTo>
                  <a:pt x="23019" y="46037"/>
                </a:lnTo>
                <a:lnTo>
                  <a:pt x="14058" y="44228"/>
                </a:lnTo>
                <a:lnTo>
                  <a:pt x="6742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/>
          <p:cNvSpPr/>
          <p:nvPr/>
        </p:nvSpPr>
        <p:spPr>
          <a:xfrm>
            <a:off x="5281612" y="322226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1"/>
          <p:cNvSpPr/>
          <p:nvPr/>
        </p:nvSpPr>
        <p:spPr>
          <a:xfrm>
            <a:off x="5281612" y="322226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/>
          <p:cNvSpPr/>
          <p:nvPr/>
        </p:nvSpPr>
        <p:spPr>
          <a:xfrm>
            <a:off x="5376862" y="2847612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3"/>
          <p:cNvSpPr/>
          <p:nvPr/>
        </p:nvSpPr>
        <p:spPr>
          <a:xfrm>
            <a:off x="5376862" y="2847612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/>
          <p:nvPr/>
        </p:nvSpPr>
        <p:spPr>
          <a:xfrm>
            <a:off x="5233987" y="261425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5"/>
          <p:cNvSpPr/>
          <p:nvPr/>
        </p:nvSpPr>
        <p:spPr>
          <a:xfrm>
            <a:off x="5233987" y="261425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6"/>
          <p:cNvSpPr txBox="1"/>
          <p:nvPr/>
        </p:nvSpPr>
        <p:spPr>
          <a:xfrm>
            <a:off x="3628390" y="3477088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47"/>
          <p:cNvSpPr txBox="1"/>
          <p:nvPr/>
        </p:nvSpPr>
        <p:spPr>
          <a:xfrm>
            <a:off x="3050539" y="2727279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48"/>
          <p:cNvSpPr/>
          <p:nvPr/>
        </p:nvSpPr>
        <p:spPr>
          <a:xfrm>
            <a:off x="3284978" y="2313714"/>
            <a:ext cx="2167890" cy="704850"/>
          </a:xfrm>
          <a:custGeom>
            <a:avLst/>
            <a:gdLst/>
            <a:ahLst/>
            <a:cxnLst/>
            <a:rect l="l" t="t" r="r" b="b"/>
            <a:pathLst>
              <a:path w="2167890" h="704850">
                <a:moveTo>
                  <a:pt x="2167812" y="704397"/>
                </a:moveTo>
                <a:lnTo>
                  <a:pt x="2139342" y="665010"/>
                </a:lnTo>
                <a:lnTo>
                  <a:pt x="2109707" y="626392"/>
                </a:lnTo>
                <a:lnTo>
                  <a:pt x="2078933" y="588576"/>
                </a:lnTo>
                <a:lnTo>
                  <a:pt x="2047048" y="551594"/>
                </a:lnTo>
                <a:lnTo>
                  <a:pt x="2014080" y="515477"/>
                </a:lnTo>
                <a:lnTo>
                  <a:pt x="1980055" y="480259"/>
                </a:lnTo>
                <a:lnTo>
                  <a:pt x="1945000" y="445970"/>
                </a:lnTo>
                <a:lnTo>
                  <a:pt x="1905645" y="409673"/>
                </a:lnTo>
                <a:lnTo>
                  <a:pt x="1865554" y="374887"/>
                </a:lnTo>
                <a:lnTo>
                  <a:pt x="1824775" y="341618"/>
                </a:lnTo>
                <a:lnTo>
                  <a:pt x="1783354" y="309869"/>
                </a:lnTo>
                <a:lnTo>
                  <a:pt x="1741337" y="279644"/>
                </a:lnTo>
                <a:lnTo>
                  <a:pt x="1698769" y="250946"/>
                </a:lnTo>
                <a:lnTo>
                  <a:pt x="1655698" y="223780"/>
                </a:lnTo>
                <a:lnTo>
                  <a:pt x="1612169" y="198149"/>
                </a:lnTo>
                <a:lnTo>
                  <a:pt x="1568229" y="174057"/>
                </a:lnTo>
                <a:lnTo>
                  <a:pt x="1523925" y="151509"/>
                </a:lnTo>
                <a:lnTo>
                  <a:pt x="1479301" y="130507"/>
                </a:lnTo>
                <a:lnTo>
                  <a:pt x="1434405" y="111056"/>
                </a:lnTo>
                <a:lnTo>
                  <a:pt x="1389282" y="93160"/>
                </a:lnTo>
                <a:lnTo>
                  <a:pt x="1343980" y="76822"/>
                </a:lnTo>
                <a:lnTo>
                  <a:pt x="1298543" y="62046"/>
                </a:lnTo>
                <a:lnTo>
                  <a:pt x="1253019" y="48837"/>
                </a:lnTo>
                <a:lnTo>
                  <a:pt x="1207453" y="37197"/>
                </a:lnTo>
                <a:lnTo>
                  <a:pt x="1161893" y="27131"/>
                </a:lnTo>
                <a:lnTo>
                  <a:pt x="1116383" y="18643"/>
                </a:lnTo>
                <a:lnTo>
                  <a:pt x="1070970" y="11736"/>
                </a:lnTo>
                <a:lnTo>
                  <a:pt x="1025701" y="6414"/>
                </a:lnTo>
                <a:lnTo>
                  <a:pt x="980622" y="2682"/>
                </a:lnTo>
                <a:lnTo>
                  <a:pt x="935779" y="542"/>
                </a:lnTo>
                <a:lnTo>
                  <a:pt x="891218" y="0"/>
                </a:lnTo>
                <a:lnTo>
                  <a:pt x="846985" y="1057"/>
                </a:lnTo>
                <a:lnTo>
                  <a:pt x="803127" y="3720"/>
                </a:lnTo>
                <a:lnTo>
                  <a:pt x="759690" y="7991"/>
                </a:lnTo>
                <a:lnTo>
                  <a:pt x="716719" y="13873"/>
                </a:lnTo>
                <a:lnTo>
                  <a:pt x="674263" y="21372"/>
                </a:lnTo>
                <a:lnTo>
                  <a:pt x="632365" y="30491"/>
                </a:lnTo>
                <a:lnTo>
                  <a:pt x="591074" y="41233"/>
                </a:lnTo>
                <a:lnTo>
                  <a:pt x="550434" y="53603"/>
                </a:lnTo>
                <a:lnTo>
                  <a:pt x="510493" y="67605"/>
                </a:lnTo>
                <a:lnTo>
                  <a:pt x="471296" y="83241"/>
                </a:lnTo>
                <a:lnTo>
                  <a:pt x="432890" y="100517"/>
                </a:lnTo>
                <a:lnTo>
                  <a:pt x="395320" y="119435"/>
                </a:lnTo>
                <a:lnTo>
                  <a:pt x="358634" y="140000"/>
                </a:lnTo>
                <a:lnTo>
                  <a:pt x="322877" y="162216"/>
                </a:lnTo>
                <a:lnTo>
                  <a:pt x="288096" y="186086"/>
                </a:lnTo>
                <a:lnTo>
                  <a:pt x="254336" y="211614"/>
                </a:lnTo>
                <a:lnTo>
                  <a:pt x="221645" y="238804"/>
                </a:lnTo>
                <a:lnTo>
                  <a:pt x="190068" y="267661"/>
                </a:lnTo>
                <a:lnTo>
                  <a:pt x="159651" y="298187"/>
                </a:lnTo>
                <a:lnTo>
                  <a:pt x="128363" y="332847"/>
                </a:lnTo>
                <a:lnTo>
                  <a:pt x="98905" y="369081"/>
                </a:lnTo>
                <a:lnTo>
                  <a:pt x="71307" y="406838"/>
                </a:lnTo>
                <a:lnTo>
                  <a:pt x="45603" y="446065"/>
                </a:lnTo>
                <a:lnTo>
                  <a:pt x="21823" y="486712"/>
                </a:lnTo>
                <a:lnTo>
                  <a:pt x="0" y="528727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/>
          <p:cNvSpPr/>
          <p:nvPr/>
        </p:nvSpPr>
        <p:spPr>
          <a:xfrm>
            <a:off x="5888037" y="1504587"/>
            <a:ext cx="0" cy="2060575"/>
          </a:xfrm>
          <a:custGeom>
            <a:avLst/>
            <a:gdLst/>
            <a:ahLst/>
            <a:cxnLst/>
            <a:rect l="l" t="t" r="r" b="b"/>
            <a:pathLst>
              <a:path h="2060575">
                <a:moveTo>
                  <a:pt x="0" y="0"/>
                </a:moveTo>
                <a:lnTo>
                  <a:pt x="1" y="206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/>
          <p:cNvSpPr/>
          <p:nvPr/>
        </p:nvSpPr>
        <p:spPr>
          <a:xfrm>
            <a:off x="5791200" y="3471500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>
                <a:moveTo>
                  <a:pt x="0" y="0"/>
                </a:moveTo>
                <a:lnTo>
                  <a:pt x="25019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/>
          <p:cNvSpPr/>
          <p:nvPr/>
        </p:nvSpPr>
        <p:spPr>
          <a:xfrm>
            <a:off x="6030912" y="2909525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/>
          <p:cNvSpPr/>
          <p:nvPr/>
        </p:nvSpPr>
        <p:spPr>
          <a:xfrm>
            <a:off x="6030912" y="2909525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/>
          <p:cNvSpPr/>
          <p:nvPr/>
        </p:nvSpPr>
        <p:spPr>
          <a:xfrm>
            <a:off x="6272212" y="323655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/>
          <p:cNvSpPr/>
          <p:nvPr/>
        </p:nvSpPr>
        <p:spPr>
          <a:xfrm>
            <a:off x="6272212" y="323655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/>
          <p:nvPr/>
        </p:nvSpPr>
        <p:spPr>
          <a:xfrm>
            <a:off x="6416675" y="24872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/>
          <p:cNvSpPr/>
          <p:nvPr/>
        </p:nvSpPr>
        <p:spPr>
          <a:xfrm>
            <a:off x="6416675" y="24872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2" y="6742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2"/>
                </a:lnTo>
                <a:lnTo>
                  <a:pt x="44229" y="14058"/>
                </a:lnTo>
                <a:lnTo>
                  <a:pt x="46038" y="23019"/>
                </a:lnTo>
                <a:lnTo>
                  <a:pt x="44229" y="31979"/>
                </a:lnTo>
                <a:lnTo>
                  <a:pt x="39295" y="39295"/>
                </a:lnTo>
                <a:lnTo>
                  <a:pt x="31979" y="44229"/>
                </a:lnTo>
                <a:lnTo>
                  <a:pt x="23019" y="46038"/>
                </a:lnTo>
                <a:lnTo>
                  <a:pt x="14058" y="44229"/>
                </a:lnTo>
                <a:lnTo>
                  <a:pt x="6742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"/>
          <p:cNvSpPr/>
          <p:nvPr/>
        </p:nvSpPr>
        <p:spPr>
          <a:xfrm>
            <a:off x="6850062" y="164428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/>
          <p:cNvSpPr/>
          <p:nvPr/>
        </p:nvSpPr>
        <p:spPr>
          <a:xfrm>
            <a:off x="6850062" y="164428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1" y="6741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1"/>
                </a:lnTo>
                <a:lnTo>
                  <a:pt x="44228" y="14058"/>
                </a:lnTo>
                <a:lnTo>
                  <a:pt x="46037" y="23018"/>
                </a:lnTo>
                <a:lnTo>
                  <a:pt x="44228" y="31978"/>
                </a:lnTo>
                <a:lnTo>
                  <a:pt x="39295" y="39295"/>
                </a:lnTo>
                <a:lnTo>
                  <a:pt x="31978" y="44228"/>
                </a:lnTo>
                <a:lnTo>
                  <a:pt x="23018" y="46037"/>
                </a:lnTo>
                <a:lnTo>
                  <a:pt x="14058" y="44228"/>
                </a:lnTo>
                <a:lnTo>
                  <a:pt x="6741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9"/>
          <p:cNvSpPr/>
          <p:nvPr/>
        </p:nvSpPr>
        <p:spPr>
          <a:xfrm>
            <a:off x="7042150" y="22062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9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9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/>
          <p:cNvSpPr/>
          <p:nvPr/>
        </p:nvSpPr>
        <p:spPr>
          <a:xfrm>
            <a:off x="7042150" y="22062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2" y="6741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1"/>
                </a:lnTo>
                <a:lnTo>
                  <a:pt x="44229" y="14058"/>
                </a:lnTo>
                <a:lnTo>
                  <a:pt x="46038" y="23018"/>
                </a:lnTo>
                <a:lnTo>
                  <a:pt x="44229" y="31978"/>
                </a:lnTo>
                <a:lnTo>
                  <a:pt x="39295" y="39295"/>
                </a:lnTo>
                <a:lnTo>
                  <a:pt x="31979" y="44228"/>
                </a:lnTo>
                <a:lnTo>
                  <a:pt x="23019" y="46037"/>
                </a:lnTo>
                <a:lnTo>
                  <a:pt x="14058" y="44228"/>
                </a:lnTo>
                <a:lnTo>
                  <a:pt x="6742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1"/>
          <p:cNvSpPr/>
          <p:nvPr/>
        </p:nvSpPr>
        <p:spPr>
          <a:xfrm>
            <a:off x="7475537" y="211260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2"/>
          <p:cNvSpPr/>
          <p:nvPr/>
        </p:nvSpPr>
        <p:spPr>
          <a:xfrm>
            <a:off x="7475537" y="211260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1" y="6742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2"/>
                </a:lnTo>
                <a:lnTo>
                  <a:pt x="44228" y="14058"/>
                </a:lnTo>
                <a:lnTo>
                  <a:pt x="46037" y="23019"/>
                </a:lnTo>
                <a:lnTo>
                  <a:pt x="44228" y="31979"/>
                </a:lnTo>
                <a:lnTo>
                  <a:pt x="39295" y="39295"/>
                </a:lnTo>
                <a:lnTo>
                  <a:pt x="31978" y="44229"/>
                </a:lnTo>
                <a:lnTo>
                  <a:pt x="23018" y="46038"/>
                </a:lnTo>
                <a:lnTo>
                  <a:pt x="14058" y="44229"/>
                </a:lnTo>
                <a:lnTo>
                  <a:pt x="6741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3"/>
          <p:cNvSpPr/>
          <p:nvPr/>
        </p:nvSpPr>
        <p:spPr>
          <a:xfrm>
            <a:off x="7956550" y="323655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9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9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4"/>
          <p:cNvSpPr/>
          <p:nvPr/>
        </p:nvSpPr>
        <p:spPr>
          <a:xfrm>
            <a:off x="7956550" y="323655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5"/>
          <p:cNvSpPr/>
          <p:nvPr/>
        </p:nvSpPr>
        <p:spPr>
          <a:xfrm>
            <a:off x="8051800" y="2861900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6"/>
          <p:cNvSpPr/>
          <p:nvPr/>
        </p:nvSpPr>
        <p:spPr>
          <a:xfrm>
            <a:off x="8051800" y="2861900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7"/>
          <p:cNvSpPr/>
          <p:nvPr/>
        </p:nvSpPr>
        <p:spPr>
          <a:xfrm>
            <a:off x="7908925" y="26285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9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9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8"/>
          <p:cNvSpPr/>
          <p:nvPr/>
        </p:nvSpPr>
        <p:spPr>
          <a:xfrm>
            <a:off x="7908925" y="26285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9"/>
          <p:cNvSpPr/>
          <p:nvPr/>
        </p:nvSpPr>
        <p:spPr>
          <a:xfrm>
            <a:off x="5922962" y="1664925"/>
            <a:ext cx="2281555" cy="1598930"/>
          </a:xfrm>
          <a:custGeom>
            <a:avLst/>
            <a:gdLst/>
            <a:ahLst/>
            <a:cxnLst/>
            <a:rect l="l" t="t" r="r" b="b"/>
            <a:pathLst>
              <a:path w="2281554" h="1598930">
                <a:moveTo>
                  <a:pt x="0" y="1076139"/>
                </a:moveTo>
                <a:lnTo>
                  <a:pt x="372856" y="1598613"/>
                </a:lnTo>
                <a:lnTo>
                  <a:pt x="517187" y="842196"/>
                </a:lnTo>
                <a:lnTo>
                  <a:pt x="950181" y="0"/>
                </a:lnTo>
                <a:lnTo>
                  <a:pt x="1142623" y="569262"/>
                </a:lnTo>
                <a:lnTo>
                  <a:pt x="1579626" y="471785"/>
                </a:lnTo>
                <a:lnTo>
                  <a:pt x="2008611" y="982562"/>
                </a:lnTo>
                <a:lnTo>
                  <a:pt x="2060731" y="1598613"/>
                </a:lnTo>
                <a:lnTo>
                  <a:pt x="2281237" y="662839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0"/>
          <p:cNvSpPr txBox="1"/>
          <p:nvPr/>
        </p:nvSpPr>
        <p:spPr>
          <a:xfrm>
            <a:off x="764540" y="4178128"/>
            <a:ext cx="7750810" cy="29815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2400" spc="-15" dirty="0">
                <a:latin typeface="Calibri"/>
                <a:cs typeface="Calibri"/>
              </a:rPr>
              <a:t>Why </a:t>
            </a:r>
            <a:r>
              <a:rPr sz="2400" dirty="0">
                <a:latin typeface="Calibri"/>
                <a:cs typeface="Calibri"/>
              </a:rPr>
              <a:t>not </a:t>
            </a:r>
            <a:r>
              <a:rPr sz="2400" spc="-5" dirty="0">
                <a:latin typeface="Calibri"/>
                <a:cs typeface="Calibri"/>
              </a:rPr>
              <a:t>choose the method with the </a:t>
            </a:r>
            <a:r>
              <a:rPr sz="2400" spc="-10" dirty="0">
                <a:latin typeface="Calibri"/>
                <a:cs typeface="Calibri"/>
              </a:rPr>
              <a:t>best </a:t>
            </a:r>
            <a:r>
              <a:rPr sz="2400" spc="-5" dirty="0">
                <a:latin typeface="Calibri"/>
                <a:cs typeface="Calibri"/>
              </a:rPr>
              <a:t>fit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5" name="object 71"/>
          <p:cNvSpPr/>
          <p:nvPr/>
        </p:nvSpPr>
        <p:spPr>
          <a:xfrm>
            <a:off x="3200400" y="4544041"/>
            <a:ext cx="5638800" cy="1840230"/>
          </a:xfrm>
          <a:custGeom>
            <a:avLst/>
            <a:gdLst/>
            <a:ahLst/>
            <a:cxnLst/>
            <a:rect l="l" t="t" r="r" b="b"/>
            <a:pathLst>
              <a:path w="5638800" h="1840229">
                <a:moveTo>
                  <a:pt x="777930" y="0"/>
                </a:moveTo>
                <a:lnTo>
                  <a:pt x="939800" y="696908"/>
                </a:lnTo>
                <a:lnTo>
                  <a:pt x="0" y="696908"/>
                </a:lnTo>
                <a:lnTo>
                  <a:pt x="0" y="1839908"/>
                </a:lnTo>
                <a:lnTo>
                  <a:pt x="5638800" y="1839908"/>
                </a:lnTo>
                <a:lnTo>
                  <a:pt x="5638800" y="696908"/>
                </a:lnTo>
                <a:lnTo>
                  <a:pt x="2349500" y="696908"/>
                </a:lnTo>
                <a:lnTo>
                  <a:pt x="77793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2"/>
          <p:cNvSpPr/>
          <p:nvPr/>
        </p:nvSpPr>
        <p:spPr>
          <a:xfrm>
            <a:off x="3200400" y="4544041"/>
            <a:ext cx="5638800" cy="1840230"/>
          </a:xfrm>
          <a:custGeom>
            <a:avLst/>
            <a:gdLst/>
            <a:ahLst/>
            <a:cxnLst/>
            <a:rect l="l" t="t" r="r" b="b"/>
            <a:pathLst>
              <a:path w="5638800" h="1840229">
                <a:moveTo>
                  <a:pt x="0" y="696908"/>
                </a:moveTo>
                <a:lnTo>
                  <a:pt x="939800" y="696908"/>
                </a:lnTo>
                <a:lnTo>
                  <a:pt x="777931" y="0"/>
                </a:lnTo>
                <a:lnTo>
                  <a:pt x="2349500" y="696908"/>
                </a:lnTo>
                <a:lnTo>
                  <a:pt x="5638800" y="696908"/>
                </a:lnTo>
                <a:lnTo>
                  <a:pt x="5638800" y="887409"/>
                </a:lnTo>
                <a:lnTo>
                  <a:pt x="5638800" y="1173161"/>
                </a:lnTo>
                <a:lnTo>
                  <a:pt x="5638800" y="1839908"/>
                </a:lnTo>
                <a:lnTo>
                  <a:pt x="2349500" y="1839908"/>
                </a:lnTo>
                <a:lnTo>
                  <a:pt x="939800" y="1839908"/>
                </a:lnTo>
                <a:lnTo>
                  <a:pt x="0" y="1839908"/>
                </a:lnTo>
                <a:lnTo>
                  <a:pt x="0" y="1173161"/>
                </a:lnTo>
                <a:lnTo>
                  <a:pt x="0" y="887409"/>
                </a:lnTo>
                <a:lnTo>
                  <a:pt x="0" y="69690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3"/>
          <p:cNvSpPr txBox="1"/>
          <p:nvPr/>
        </p:nvSpPr>
        <p:spPr>
          <a:xfrm>
            <a:off x="3545840" y="5445226"/>
            <a:ext cx="5138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“How well </a:t>
            </a:r>
            <a:r>
              <a:rPr sz="2400" spc="-15" dirty="0">
                <a:latin typeface="Calibri"/>
                <a:cs typeface="Calibri"/>
              </a:rPr>
              <a:t>are you </a:t>
            </a:r>
            <a:r>
              <a:rPr sz="2400" spc="-10" dirty="0">
                <a:latin typeface="Calibri"/>
                <a:cs typeface="Calibri"/>
              </a:rPr>
              <a:t>going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predict </a:t>
            </a:r>
            <a:r>
              <a:rPr sz="2400" spc="-10" dirty="0">
                <a:latin typeface="Calibri"/>
                <a:cs typeface="Calibri"/>
              </a:rPr>
              <a:t>future  </a:t>
            </a:r>
            <a:r>
              <a:rPr sz="2400" spc="-15" dirty="0">
                <a:latin typeface="Calibri"/>
                <a:cs typeface="Calibri"/>
              </a:rPr>
              <a:t>data drawn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the same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distribution?”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0898" y="201498"/>
            <a:ext cx="7665605" cy="585111"/>
          </a:xfrm>
        </p:spPr>
        <p:txBody>
          <a:bodyPr/>
          <a:lstStyle/>
          <a:p>
            <a:r>
              <a:rPr lang="en-US" spc="-10" dirty="0">
                <a:cs typeface="Calibri Light"/>
              </a:rPr>
              <a:t>What </a:t>
            </a:r>
            <a:r>
              <a:rPr lang="en-US" spc="-5" dirty="0">
                <a:cs typeface="Calibri Light"/>
              </a:rPr>
              <a:t>Model </a:t>
            </a:r>
            <a:r>
              <a:rPr lang="en-US" spc="-50" dirty="0">
                <a:cs typeface="Calibri Light"/>
              </a:rPr>
              <a:t>Type </a:t>
            </a:r>
            <a:r>
              <a:rPr lang="en-US" spc="-15" dirty="0">
                <a:cs typeface="Calibri Light"/>
              </a:rPr>
              <a:t>to</a:t>
            </a:r>
            <a:r>
              <a:rPr lang="en-US" spc="20" dirty="0">
                <a:cs typeface="Calibri Light"/>
              </a:rPr>
              <a:t> </a:t>
            </a:r>
            <a:r>
              <a:rPr lang="en-US" spc="-10" dirty="0">
                <a:cs typeface="Calibri Light"/>
              </a:rPr>
              <a:t>Select?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BB20-FEDB-4493-8B20-580F3CA276C3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E1FB758-60BF-4E88-A44B-832C9297871E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488650" y="1810350"/>
            <a:ext cx="0" cy="2060575"/>
          </a:xfrm>
          <a:custGeom>
            <a:avLst/>
            <a:gdLst/>
            <a:ahLst/>
            <a:cxnLst/>
            <a:rect l="l" t="t" r="r" b="b"/>
            <a:pathLst>
              <a:path h="2060575">
                <a:moveTo>
                  <a:pt x="0" y="0"/>
                </a:moveTo>
                <a:lnTo>
                  <a:pt x="1" y="206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391812" y="3777262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>
                <a:moveTo>
                  <a:pt x="0" y="0"/>
                </a:moveTo>
                <a:lnTo>
                  <a:pt x="25019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633112" y="321528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1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1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6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633112" y="321528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872825" y="35423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9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9" y="44450"/>
                </a:lnTo>
                <a:lnTo>
                  <a:pt x="31979" y="42703"/>
                </a:lnTo>
                <a:lnTo>
                  <a:pt x="39295" y="37940"/>
                </a:lnTo>
                <a:lnTo>
                  <a:pt x="44229" y="30875"/>
                </a:lnTo>
                <a:lnTo>
                  <a:pt x="46038" y="22225"/>
                </a:lnTo>
                <a:lnTo>
                  <a:pt x="44229" y="13574"/>
                </a:lnTo>
                <a:lnTo>
                  <a:pt x="39295" y="6509"/>
                </a:lnTo>
                <a:lnTo>
                  <a:pt x="31979" y="1746"/>
                </a:lnTo>
                <a:lnTo>
                  <a:pt x="23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872825" y="35423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1017287" y="279301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1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1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6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1017287" y="279301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8"/>
                </a:moveTo>
                <a:lnTo>
                  <a:pt x="1808" y="14058"/>
                </a:lnTo>
                <a:lnTo>
                  <a:pt x="6741" y="6741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1"/>
                </a:lnTo>
                <a:lnTo>
                  <a:pt x="44228" y="14058"/>
                </a:lnTo>
                <a:lnTo>
                  <a:pt x="46037" y="23018"/>
                </a:lnTo>
                <a:lnTo>
                  <a:pt x="44228" y="31978"/>
                </a:lnTo>
                <a:lnTo>
                  <a:pt x="39295" y="39295"/>
                </a:lnTo>
                <a:lnTo>
                  <a:pt x="31978" y="44228"/>
                </a:lnTo>
                <a:lnTo>
                  <a:pt x="23018" y="46037"/>
                </a:lnTo>
                <a:lnTo>
                  <a:pt x="14058" y="44228"/>
                </a:lnTo>
                <a:lnTo>
                  <a:pt x="6741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1450675" y="19500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1450675" y="19500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9"/>
                </a:moveTo>
                <a:lnTo>
                  <a:pt x="1808" y="14058"/>
                </a:lnTo>
                <a:lnTo>
                  <a:pt x="6742" y="6742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2"/>
                </a:lnTo>
                <a:lnTo>
                  <a:pt x="44229" y="14058"/>
                </a:lnTo>
                <a:lnTo>
                  <a:pt x="46038" y="23019"/>
                </a:lnTo>
                <a:lnTo>
                  <a:pt x="44229" y="31979"/>
                </a:lnTo>
                <a:lnTo>
                  <a:pt x="39295" y="39295"/>
                </a:lnTo>
                <a:lnTo>
                  <a:pt x="31979" y="44229"/>
                </a:lnTo>
                <a:lnTo>
                  <a:pt x="23019" y="46038"/>
                </a:lnTo>
                <a:lnTo>
                  <a:pt x="14058" y="44229"/>
                </a:lnTo>
                <a:lnTo>
                  <a:pt x="6742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1642762" y="251202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1642762" y="251202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9"/>
                </a:moveTo>
                <a:lnTo>
                  <a:pt x="1808" y="14058"/>
                </a:lnTo>
                <a:lnTo>
                  <a:pt x="6741" y="6742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2"/>
                </a:lnTo>
                <a:lnTo>
                  <a:pt x="44228" y="14058"/>
                </a:lnTo>
                <a:lnTo>
                  <a:pt x="46037" y="23019"/>
                </a:lnTo>
                <a:lnTo>
                  <a:pt x="44228" y="31979"/>
                </a:lnTo>
                <a:lnTo>
                  <a:pt x="39295" y="39295"/>
                </a:lnTo>
                <a:lnTo>
                  <a:pt x="31978" y="44229"/>
                </a:lnTo>
                <a:lnTo>
                  <a:pt x="23018" y="46038"/>
                </a:lnTo>
                <a:lnTo>
                  <a:pt x="14058" y="44229"/>
                </a:lnTo>
                <a:lnTo>
                  <a:pt x="6741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/>
          <p:nvPr/>
        </p:nvSpPr>
        <p:spPr>
          <a:xfrm>
            <a:off x="2076150" y="24183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/>
          <p:nvPr/>
        </p:nvSpPr>
        <p:spPr>
          <a:xfrm>
            <a:off x="2076150" y="24183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8"/>
                </a:moveTo>
                <a:lnTo>
                  <a:pt x="1808" y="14058"/>
                </a:lnTo>
                <a:lnTo>
                  <a:pt x="6742" y="6741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1"/>
                </a:lnTo>
                <a:lnTo>
                  <a:pt x="44229" y="14058"/>
                </a:lnTo>
                <a:lnTo>
                  <a:pt x="46038" y="23018"/>
                </a:lnTo>
                <a:lnTo>
                  <a:pt x="44229" y="31978"/>
                </a:lnTo>
                <a:lnTo>
                  <a:pt x="39295" y="39295"/>
                </a:lnTo>
                <a:lnTo>
                  <a:pt x="31979" y="44228"/>
                </a:lnTo>
                <a:lnTo>
                  <a:pt x="23019" y="46037"/>
                </a:lnTo>
                <a:lnTo>
                  <a:pt x="14058" y="44228"/>
                </a:lnTo>
                <a:lnTo>
                  <a:pt x="6742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2557162" y="35423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557162" y="35423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2654000" y="316766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2654000" y="316766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2509537" y="293430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2509537" y="293430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 txBox="1"/>
          <p:nvPr/>
        </p:nvSpPr>
        <p:spPr>
          <a:xfrm>
            <a:off x="903939" y="3797138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4"/>
          <p:cNvSpPr txBox="1"/>
          <p:nvPr/>
        </p:nvSpPr>
        <p:spPr>
          <a:xfrm>
            <a:off x="326090" y="3047329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5"/>
          <p:cNvSpPr/>
          <p:nvPr/>
        </p:nvSpPr>
        <p:spPr>
          <a:xfrm>
            <a:off x="391812" y="2653312"/>
            <a:ext cx="2599055" cy="421005"/>
          </a:xfrm>
          <a:custGeom>
            <a:avLst/>
            <a:gdLst/>
            <a:ahLst/>
            <a:cxnLst/>
            <a:rect l="l" t="t" r="r" b="b"/>
            <a:pathLst>
              <a:path w="2599055" h="421005">
                <a:moveTo>
                  <a:pt x="0" y="0"/>
                </a:moveTo>
                <a:lnTo>
                  <a:pt x="2598737" y="420687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/>
          <p:nvPr/>
        </p:nvSpPr>
        <p:spPr>
          <a:xfrm>
            <a:off x="3231850" y="1810350"/>
            <a:ext cx="0" cy="2060575"/>
          </a:xfrm>
          <a:custGeom>
            <a:avLst/>
            <a:gdLst/>
            <a:ahLst/>
            <a:cxnLst/>
            <a:rect l="l" t="t" r="r" b="b"/>
            <a:pathLst>
              <a:path h="2060575">
                <a:moveTo>
                  <a:pt x="0" y="0"/>
                </a:moveTo>
                <a:lnTo>
                  <a:pt x="1" y="206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/>
          <p:cNvSpPr/>
          <p:nvPr/>
        </p:nvSpPr>
        <p:spPr>
          <a:xfrm>
            <a:off x="3135012" y="3777262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>
                <a:moveTo>
                  <a:pt x="0" y="0"/>
                </a:moveTo>
                <a:lnTo>
                  <a:pt x="25019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/>
          <p:cNvSpPr/>
          <p:nvPr/>
        </p:nvSpPr>
        <p:spPr>
          <a:xfrm>
            <a:off x="3374725" y="3215287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/>
          <p:cNvSpPr/>
          <p:nvPr/>
        </p:nvSpPr>
        <p:spPr>
          <a:xfrm>
            <a:off x="3374725" y="3215287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3616025" y="35423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3616025" y="35423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3760487" y="279301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/>
          <p:nvPr/>
        </p:nvSpPr>
        <p:spPr>
          <a:xfrm>
            <a:off x="3760487" y="279301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1" y="6741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1"/>
                </a:lnTo>
                <a:lnTo>
                  <a:pt x="44228" y="14058"/>
                </a:lnTo>
                <a:lnTo>
                  <a:pt x="46037" y="23018"/>
                </a:lnTo>
                <a:lnTo>
                  <a:pt x="44228" y="31978"/>
                </a:lnTo>
                <a:lnTo>
                  <a:pt x="39295" y="39295"/>
                </a:lnTo>
                <a:lnTo>
                  <a:pt x="31978" y="44228"/>
                </a:lnTo>
                <a:lnTo>
                  <a:pt x="23018" y="46037"/>
                </a:lnTo>
                <a:lnTo>
                  <a:pt x="14058" y="44228"/>
                </a:lnTo>
                <a:lnTo>
                  <a:pt x="6741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/>
          <p:cNvSpPr/>
          <p:nvPr/>
        </p:nvSpPr>
        <p:spPr>
          <a:xfrm>
            <a:off x="4193875" y="19500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5"/>
          <p:cNvSpPr/>
          <p:nvPr/>
        </p:nvSpPr>
        <p:spPr>
          <a:xfrm>
            <a:off x="4193875" y="19500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2" y="6742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2"/>
                </a:lnTo>
                <a:lnTo>
                  <a:pt x="44229" y="14058"/>
                </a:lnTo>
                <a:lnTo>
                  <a:pt x="46038" y="23019"/>
                </a:lnTo>
                <a:lnTo>
                  <a:pt x="44229" y="31979"/>
                </a:lnTo>
                <a:lnTo>
                  <a:pt x="39295" y="39295"/>
                </a:lnTo>
                <a:lnTo>
                  <a:pt x="31979" y="44229"/>
                </a:lnTo>
                <a:lnTo>
                  <a:pt x="23019" y="46038"/>
                </a:lnTo>
                <a:lnTo>
                  <a:pt x="14058" y="44229"/>
                </a:lnTo>
                <a:lnTo>
                  <a:pt x="6742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6"/>
          <p:cNvSpPr/>
          <p:nvPr/>
        </p:nvSpPr>
        <p:spPr>
          <a:xfrm>
            <a:off x="4385962" y="251202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7"/>
          <p:cNvSpPr/>
          <p:nvPr/>
        </p:nvSpPr>
        <p:spPr>
          <a:xfrm>
            <a:off x="4385962" y="251202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1" y="6742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2"/>
                </a:lnTo>
                <a:lnTo>
                  <a:pt x="44228" y="14058"/>
                </a:lnTo>
                <a:lnTo>
                  <a:pt x="46037" y="23019"/>
                </a:lnTo>
                <a:lnTo>
                  <a:pt x="44228" y="31979"/>
                </a:lnTo>
                <a:lnTo>
                  <a:pt x="39295" y="39295"/>
                </a:lnTo>
                <a:lnTo>
                  <a:pt x="31978" y="44229"/>
                </a:lnTo>
                <a:lnTo>
                  <a:pt x="23018" y="46038"/>
                </a:lnTo>
                <a:lnTo>
                  <a:pt x="14058" y="44229"/>
                </a:lnTo>
                <a:lnTo>
                  <a:pt x="6741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8"/>
          <p:cNvSpPr/>
          <p:nvPr/>
        </p:nvSpPr>
        <p:spPr>
          <a:xfrm>
            <a:off x="4819350" y="24183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/>
          <p:cNvSpPr/>
          <p:nvPr/>
        </p:nvSpPr>
        <p:spPr>
          <a:xfrm>
            <a:off x="4819350" y="24183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2" y="6741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1"/>
                </a:lnTo>
                <a:lnTo>
                  <a:pt x="44229" y="14058"/>
                </a:lnTo>
                <a:lnTo>
                  <a:pt x="46038" y="23018"/>
                </a:lnTo>
                <a:lnTo>
                  <a:pt x="44229" y="31978"/>
                </a:lnTo>
                <a:lnTo>
                  <a:pt x="39295" y="39295"/>
                </a:lnTo>
                <a:lnTo>
                  <a:pt x="31979" y="44228"/>
                </a:lnTo>
                <a:lnTo>
                  <a:pt x="23019" y="46037"/>
                </a:lnTo>
                <a:lnTo>
                  <a:pt x="14058" y="44228"/>
                </a:lnTo>
                <a:lnTo>
                  <a:pt x="6742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/>
          <p:cNvSpPr/>
          <p:nvPr/>
        </p:nvSpPr>
        <p:spPr>
          <a:xfrm>
            <a:off x="5300362" y="35423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1"/>
          <p:cNvSpPr/>
          <p:nvPr/>
        </p:nvSpPr>
        <p:spPr>
          <a:xfrm>
            <a:off x="5300362" y="35423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/>
          <p:cNvSpPr/>
          <p:nvPr/>
        </p:nvSpPr>
        <p:spPr>
          <a:xfrm>
            <a:off x="5395612" y="3167662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3"/>
          <p:cNvSpPr/>
          <p:nvPr/>
        </p:nvSpPr>
        <p:spPr>
          <a:xfrm>
            <a:off x="5395612" y="3167662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/>
          <p:nvPr/>
        </p:nvSpPr>
        <p:spPr>
          <a:xfrm>
            <a:off x="5252737" y="293430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5"/>
          <p:cNvSpPr/>
          <p:nvPr/>
        </p:nvSpPr>
        <p:spPr>
          <a:xfrm>
            <a:off x="5252737" y="293430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6"/>
          <p:cNvSpPr txBox="1"/>
          <p:nvPr/>
        </p:nvSpPr>
        <p:spPr>
          <a:xfrm>
            <a:off x="3647140" y="3797138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47"/>
          <p:cNvSpPr txBox="1"/>
          <p:nvPr/>
        </p:nvSpPr>
        <p:spPr>
          <a:xfrm>
            <a:off x="3069289" y="3047329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48"/>
          <p:cNvSpPr/>
          <p:nvPr/>
        </p:nvSpPr>
        <p:spPr>
          <a:xfrm>
            <a:off x="3303728" y="2633764"/>
            <a:ext cx="2167890" cy="704850"/>
          </a:xfrm>
          <a:custGeom>
            <a:avLst/>
            <a:gdLst/>
            <a:ahLst/>
            <a:cxnLst/>
            <a:rect l="l" t="t" r="r" b="b"/>
            <a:pathLst>
              <a:path w="2167890" h="704850">
                <a:moveTo>
                  <a:pt x="2167812" y="704397"/>
                </a:moveTo>
                <a:lnTo>
                  <a:pt x="2139342" y="665010"/>
                </a:lnTo>
                <a:lnTo>
                  <a:pt x="2109707" y="626392"/>
                </a:lnTo>
                <a:lnTo>
                  <a:pt x="2078933" y="588576"/>
                </a:lnTo>
                <a:lnTo>
                  <a:pt x="2047048" y="551594"/>
                </a:lnTo>
                <a:lnTo>
                  <a:pt x="2014080" y="515477"/>
                </a:lnTo>
                <a:lnTo>
                  <a:pt x="1980055" y="480259"/>
                </a:lnTo>
                <a:lnTo>
                  <a:pt x="1945000" y="445970"/>
                </a:lnTo>
                <a:lnTo>
                  <a:pt x="1905645" y="409673"/>
                </a:lnTo>
                <a:lnTo>
                  <a:pt x="1865554" y="374887"/>
                </a:lnTo>
                <a:lnTo>
                  <a:pt x="1824775" y="341618"/>
                </a:lnTo>
                <a:lnTo>
                  <a:pt x="1783354" y="309869"/>
                </a:lnTo>
                <a:lnTo>
                  <a:pt x="1741337" y="279644"/>
                </a:lnTo>
                <a:lnTo>
                  <a:pt x="1698769" y="250946"/>
                </a:lnTo>
                <a:lnTo>
                  <a:pt x="1655698" y="223780"/>
                </a:lnTo>
                <a:lnTo>
                  <a:pt x="1612169" y="198149"/>
                </a:lnTo>
                <a:lnTo>
                  <a:pt x="1568229" y="174057"/>
                </a:lnTo>
                <a:lnTo>
                  <a:pt x="1523925" y="151509"/>
                </a:lnTo>
                <a:lnTo>
                  <a:pt x="1479301" y="130507"/>
                </a:lnTo>
                <a:lnTo>
                  <a:pt x="1434405" y="111056"/>
                </a:lnTo>
                <a:lnTo>
                  <a:pt x="1389282" y="93160"/>
                </a:lnTo>
                <a:lnTo>
                  <a:pt x="1343980" y="76822"/>
                </a:lnTo>
                <a:lnTo>
                  <a:pt x="1298543" y="62046"/>
                </a:lnTo>
                <a:lnTo>
                  <a:pt x="1253019" y="48837"/>
                </a:lnTo>
                <a:lnTo>
                  <a:pt x="1207453" y="37197"/>
                </a:lnTo>
                <a:lnTo>
                  <a:pt x="1161893" y="27131"/>
                </a:lnTo>
                <a:lnTo>
                  <a:pt x="1116383" y="18643"/>
                </a:lnTo>
                <a:lnTo>
                  <a:pt x="1070970" y="11736"/>
                </a:lnTo>
                <a:lnTo>
                  <a:pt x="1025701" y="6414"/>
                </a:lnTo>
                <a:lnTo>
                  <a:pt x="980622" y="2682"/>
                </a:lnTo>
                <a:lnTo>
                  <a:pt x="935779" y="542"/>
                </a:lnTo>
                <a:lnTo>
                  <a:pt x="891218" y="0"/>
                </a:lnTo>
                <a:lnTo>
                  <a:pt x="846985" y="1057"/>
                </a:lnTo>
                <a:lnTo>
                  <a:pt x="803127" y="3720"/>
                </a:lnTo>
                <a:lnTo>
                  <a:pt x="759690" y="7991"/>
                </a:lnTo>
                <a:lnTo>
                  <a:pt x="716719" y="13873"/>
                </a:lnTo>
                <a:lnTo>
                  <a:pt x="674263" y="21372"/>
                </a:lnTo>
                <a:lnTo>
                  <a:pt x="632365" y="30491"/>
                </a:lnTo>
                <a:lnTo>
                  <a:pt x="591074" y="41233"/>
                </a:lnTo>
                <a:lnTo>
                  <a:pt x="550434" y="53603"/>
                </a:lnTo>
                <a:lnTo>
                  <a:pt x="510493" y="67605"/>
                </a:lnTo>
                <a:lnTo>
                  <a:pt x="471296" y="83241"/>
                </a:lnTo>
                <a:lnTo>
                  <a:pt x="432890" y="100517"/>
                </a:lnTo>
                <a:lnTo>
                  <a:pt x="395320" y="119435"/>
                </a:lnTo>
                <a:lnTo>
                  <a:pt x="358634" y="140000"/>
                </a:lnTo>
                <a:lnTo>
                  <a:pt x="322877" y="162216"/>
                </a:lnTo>
                <a:lnTo>
                  <a:pt x="288096" y="186086"/>
                </a:lnTo>
                <a:lnTo>
                  <a:pt x="254336" y="211614"/>
                </a:lnTo>
                <a:lnTo>
                  <a:pt x="221645" y="238804"/>
                </a:lnTo>
                <a:lnTo>
                  <a:pt x="190068" y="267661"/>
                </a:lnTo>
                <a:lnTo>
                  <a:pt x="159651" y="298187"/>
                </a:lnTo>
                <a:lnTo>
                  <a:pt x="128363" y="332847"/>
                </a:lnTo>
                <a:lnTo>
                  <a:pt x="98905" y="369081"/>
                </a:lnTo>
                <a:lnTo>
                  <a:pt x="71307" y="406838"/>
                </a:lnTo>
                <a:lnTo>
                  <a:pt x="45603" y="446065"/>
                </a:lnTo>
                <a:lnTo>
                  <a:pt x="21823" y="486712"/>
                </a:lnTo>
                <a:lnTo>
                  <a:pt x="0" y="528727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/>
          <p:cNvSpPr/>
          <p:nvPr/>
        </p:nvSpPr>
        <p:spPr>
          <a:xfrm>
            <a:off x="5906787" y="1824637"/>
            <a:ext cx="0" cy="2060575"/>
          </a:xfrm>
          <a:custGeom>
            <a:avLst/>
            <a:gdLst/>
            <a:ahLst/>
            <a:cxnLst/>
            <a:rect l="l" t="t" r="r" b="b"/>
            <a:pathLst>
              <a:path h="2060575">
                <a:moveTo>
                  <a:pt x="0" y="0"/>
                </a:moveTo>
                <a:lnTo>
                  <a:pt x="1" y="206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/>
          <p:cNvSpPr/>
          <p:nvPr/>
        </p:nvSpPr>
        <p:spPr>
          <a:xfrm>
            <a:off x="5809950" y="3791550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>
                <a:moveTo>
                  <a:pt x="0" y="0"/>
                </a:moveTo>
                <a:lnTo>
                  <a:pt x="25019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/>
          <p:cNvSpPr/>
          <p:nvPr/>
        </p:nvSpPr>
        <p:spPr>
          <a:xfrm>
            <a:off x="6049662" y="3229575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/>
          <p:cNvSpPr/>
          <p:nvPr/>
        </p:nvSpPr>
        <p:spPr>
          <a:xfrm>
            <a:off x="6049662" y="3229575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/>
          <p:cNvSpPr/>
          <p:nvPr/>
        </p:nvSpPr>
        <p:spPr>
          <a:xfrm>
            <a:off x="6290962" y="355660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/>
          <p:cNvSpPr/>
          <p:nvPr/>
        </p:nvSpPr>
        <p:spPr>
          <a:xfrm>
            <a:off x="6290962" y="355660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/>
          <p:nvPr/>
        </p:nvSpPr>
        <p:spPr>
          <a:xfrm>
            <a:off x="6435425" y="280730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/>
          <p:cNvSpPr/>
          <p:nvPr/>
        </p:nvSpPr>
        <p:spPr>
          <a:xfrm>
            <a:off x="6435425" y="280730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2" y="6742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2"/>
                </a:lnTo>
                <a:lnTo>
                  <a:pt x="44229" y="14058"/>
                </a:lnTo>
                <a:lnTo>
                  <a:pt x="46038" y="23019"/>
                </a:lnTo>
                <a:lnTo>
                  <a:pt x="44229" y="31979"/>
                </a:lnTo>
                <a:lnTo>
                  <a:pt x="39295" y="39295"/>
                </a:lnTo>
                <a:lnTo>
                  <a:pt x="31979" y="44229"/>
                </a:lnTo>
                <a:lnTo>
                  <a:pt x="23019" y="46038"/>
                </a:lnTo>
                <a:lnTo>
                  <a:pt x="14058" y="44229"/>
                </a:lnTo>
                <a:lnTo>
                  <a:pt x="6742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"/>
          <p:cNvSpPr/>
          <p:nvPr/>
        </p:nvSpPr>
        <p:spPr>
          <a:xfrm>
            <a:off x="6868812" y="196433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/>
          <p:cNvSpPr/>
          <p:nvPr/>
        </p:nvSpPr>
        <p:spPr>
          <a:xfrm>
            <a:off x="6868812" y="196433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1" y="6741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1"/>
                </a:lnTo>
                <a:lnTo>
                  <a:pt x="44228" y="14058"/>
                </a:lnTo>
                <a:lnTo>
                  <a:pt x="46037" y="23018"/>
                </a:lnTo>
                <a:lnTo>
                  <a:pt x="44228" y="31978"/>
                </a:lnTo>
                <a:lnTo>
                  <a:pt x="39295" y="39295"/>
                </a:lnTo>
                <a:lnTo>
                  <a:pt x="31978" y="44228"/>
                </a:lnTo>
                <a:lnTo>
                  <a:pt x="23018" y="46037"/>
                </a:lnTo>
                <a:lnTo>
                  <a:pt x="14058" y="44228"/>
                </a:lnTo>
                <a:lnTo>
                  <a:pt x="6741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9"/>
          <p:cNvSpPr/>
          <p:nvPr/>
        </p:nvSpPr>
        <p:spPr>
          <a:xfrm>
            <a:off x="7060900" y="252631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9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9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/>
          <p:cNvSpPr/>
          <p:nvPr/>
        </p:nvSpPr>
        <p:spPr>
          <a:xfrm>
            <a:off x="7060900" y="252631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2" y="6741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1"/>
                </a:lnTo>
                <a:lnTo>
                  <a:pt x="44229" y="14058"/>
                </a:lnTo>
                <a:lnTo>
                  <a:pt x="46038" y="23018"/>
                </a:lnTo>
                <a:lnTo>
                  <a:pt x="44229" y="31978"/>
                </a:lnTo>
                <a:lnTo>
                  <a:pt x="39295" y="39295"/>
                </a:lnTo>
                <a:lnTo>
                  <a:pt x="31979" y="44228"/>
                </a:lnTo>
                <a:lnTo>
                  <a:pt x="23019" y="46037"/>
                </a:lnTo>
                <a:lnTo>
                  <a:pt x="14058" y="44228"/>
                </a:lnTo>
                <a:lnTo>
                  <a:pt x="6742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1"/>
          <p:cNvSpPr/>
          <p:nvPr/>
        </p:nvSpPr>
        <p:spPr>
          <a:xfrm>
            <a:off x="7494287" y="24326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2"/>
          <p:cNvSpPr/>
          <p:nvPr/>
        </p:nvSpPr>
        <p:spPr>
          <a:xfrm>
            <a:off x="7494287" y="24326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1" y="6742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2"/>
                </a:lnTo>
                <a:lnTo>
                  <a:pt x="44228" y="14058"/>
                </a:lnTo>
                <a:lnTo>
                  <a:pt x="46037" y="23019"/>
                </a:lnTo>
                <a:lnTo>
                  <a:pt x="44228" y="31979"/>
                </a:lnTo>
                <a:lnTo>
                  <a:pt x="39295" y="39295"/>
                </a:lnTo>
                <a:lnTo>
                  <a:pt x="31978" y="44229"/>
                </a:lnTo>
                <a:lnTo>
                  <a:pt x="23018" y="46038"/>
                </a:lnTo>
                <a:lnTo>
                  <a:pt x="14058" y="44229"/>
                </a:lnTo>
                <a:lnTo>
                  <a:pt x="6741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3"/>
          <p:cNvSpPr/>
          <p:nvPr/>
        </p:nvSpPr>
        <p:spPr>
          <a:xfrm>
            <a:off x="7975300" y="355660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9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9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4"/>
          <p:cNvSpPr/>
          <p:nvPr/>
        </p:nvSpPr>
        <p:spPr>
          <a:xfrm>
            <a:off x="7975300" y="355660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5"/>
          <p:cNvSpPr/>
          <p:nvPr/>
        </p:nvSpPr>
        <p:spPr>
          <a:xfrm>
            <a:off x="8070550" y="3181950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6"/>
          <p:cNvSpPr/>
          <p:nvPr/>
        </p:nvSpPr>
        <p:spPr>
          <a:xfrm>
            <a:off x="8070550" y="3181950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7"/>
          <p:cNvSpPr/>
          <p:nvPr/>
        </p:nvSpPr>
        <p:spPr>
          <a:xfrm>
            <a:off x="7927675" y="294858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9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9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8"/>
          <p:cNvSpPr/>
          <p:nvPr/>
        </p:nvSpPr>
        <p:spPr>
          <a:xfrm>
            <a:off x="7927675" y="294858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9"/>
          <p:cNvSpPr/>
          <p:nvPr/>
        </p:nvSpPr>
        <p:spPr>
          <a:xfrm>
            <a:off x="5941712" y="1984975"/>
            <a:ext cx="2281555" cy="1598930"/>
          </a:xfrm>
          <a:custGeom>
            <a:avLst/>
            <a:gdLst/>
            <a:ahLst/>
            <a:cxnLst/>
            <a:rect l="l" t="t" r="r" b="b"/>
            <a:pathLst>
              <a:path w="2281554" h="1598929">
                <a:moveTo>
                  <a:pt x="0" y="1076139"/>
                </a:moveTo>
                <a:lnTo>
                  <a:pt x="372856" y="1598613"/>
                </a:lnTo>
                <a:lnTo>
                  <a:pt x="517187" y="842196"/>
                </a:lnTo>
                <a:lnTo>
                  <a:pt x="950181" y="0"/>
                </a:lnTo>
                <a:lnTo>
                  <a:pt x="1142623" y="569262"/>
                </a:lnTo>
                <a:lnTo>
                  <a:pt x="1579626" y="471785"/>
                </a:lnTo>
                <a:lnTo>
                  <a:pt x="2008611" y="982562"/>
                </a:lnTo>
                <a:lnTo>
                  <a:pt x="2060731" y="1598613"/>
                </a:lnTo>
                <a:lnTo>
                  <a:pt x="2281237" y="662839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0"/>
          <p:cNvSpPr txBox="1"/>
          <p:nvPr/>
        </p:nvSpPr>
        <p:spPr>
          <a:xfrm>
            <a:off x="783288" y="4498178"/>
            <a:ext cx="53905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Why </a:t>
            </a:r>
            <a:r>
              <a:rPr sz="2400" dirty="0">
                <a:latin typeface="Calibri"/>
                <a:cs typeface="Calibri"/>
              </a:rPr>
              <a:t>not </a:t>
            </a:r>
            <a:r>
              <a:rPr sz="2400" spc="-5" dirty="0">
                <a:latin typeface="Calibri"/>
                <a:cs typeface="Calibri"/>
              </a:rPr>
              <a:t>choose the method with the </a:t>
            </a:r>
            <a:r>
              <a:rPr sz="2400" spc="-10" dirty="0">
                <a:latin typeface="Calibri"/>
                <a:cs typeface="Calibri"/>
              </a:rPr>
              <a:t>best </a:t>
            </a:r>
            <a:r>
              <a:rPr sz="2400" spc="-5" dirty="0">
                <a:latin typeface="Calibri"/>
                <a:cs typeface="Calibri"/>
              </a:rPr>
              <a:t>fit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5" name="object 71"/>
          <p:cNvSpPr/>
          <p:nvPr/>
        </p:nvSpPr>
        <p:spPr>
          <a:xfrm>
            <a:off x="3219150" y="5075841"/>
            <a:ext cx="5288915" cy="1614478"/>
          </a:xfrm>
          <a:custGeom>
            <a:avLst/>
            <a:gdLst/>
            <a:ahLst/>
            <a:cxnLst/>
            <a:rect l="l" t="t" r="r" b="b"/>
            <a:pathLst>
              <a:path w="5638800" h="1840229">
                <a:moveTo>
                  <a:pt x="777930" y="0"/>
                </a:moveTo>
                <a:lnTo>
                  <a:pt x="939800" y="696908"/>
                </a:lnTo>
                <a:lnTo>
                  <a:pt x="0" y="696908"/>
                </a:lnTo>
                <a:lnTo>
                  <a:pt x="0" y="1839908"/>
                </a:lnTo>
                <a:lnTo>
                  <a:pt x="5638800" y="1839908"/>
                </a:lnTo>
                <a:lnTo>
                  <a:pt x="5638800" y="696908"/>
                </a:lnTo>
                <a:lnTo>
                  <a:pt x="2349500" y="696908"/>
                </a:lnTo>
                <a:lnTo>
                  <a:pt x="77793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3"/>
          <p:cNvSpPr/>
          <p:nvPr/>
        </p:nvSpPr>
        <p:spPr>
          <a:xfrm>
            <a:off x="1118338" y="1336215"/>
            <a:ext cx="1872044" cy="835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4"/>
          <p:cNvSpPr/>
          <p:nvPr/>
        </p:nvSpPr>
        <p:spPr>
          <a:xfrm>
            <a:off x="1118338" y="1336216"/>
            <a:ext cx="1872614" cy="835660"/>
          </a:xfrm>
          <a:custGeom>
            <a:avLst/>
            <a:gdLst/>
            <a:ahLst/>
            <a:cxnLst/>
            <a:rect l="l" t="t" r="r" b="b"/>
            <a:pathLst>
              <a:path w="1872614" h="835660">
                <a:moveTo>
                  <a:pt x="918534" y="835239"/>
                </a:moveTo>
                <a:lnTo>
                  <a:pt x="747396" y="608717"/>
                </a:lnTo>
                <a:lnTo>
                  <a:pt x="676302" y="602969"/>
                </a:lnTo>
                <a:lnTo>
                  <a:pt x="607822" y="595556"/>
                </a:lnTo>
                <a:lnTo>
                  <a:pt x="542121" y="586557"/>
                </a:lnTo>
                <a:lnTo>
                  <a:pt x="479358" y="576055"/>
                </a:lnTo>
                <a:lnTo>
                  <a:pt x="419697" y="564129"/>
                </a:lnTo>
                <a:lnTo>
                  <a:pt x="363299" y="550860"/>
                </a:lnTo>
                <a:lnTo>
                  <a:pt x="310327" y="536329"/>
                </a:lnTo>
                <a:lnTo>
                  <a:pt x="260941" y="520617"/>
                </a:lnTo>
                <a:lnTo>
                  <a:pt x="215304" y="503804"/>
                </a:lnTo>
                <a:lnTo>
                  <a:pt x="173579" y="485971"/>
                </a:lnTo>
                <a:lnTo>
                  <a:pt x="135926" y="467200"/>
                </a:lnTo>
                <a:lnTo>
                  <a:pt x="102508" y="447569"/>
                </a:lnTo>
                <a:lnTo>
                  <a:pt x="49024" y="406057"/>
                </a:lnTo>
                <a:lnTo>
                  <a:pt x="14423" y="362079"/>
                </a:lnTo>
                <a:lnTo>
                  <a:pt x="0" y="316282"/>
                </a:lnTo>
                <a:lnTo>
                  <a:pt x="759" y="292904"/>
                </a:lnTo>
                <a:lnTo>
                  <a:pt x="19031" y="245589"/>
                </a:lnTo>
                <a:lnTo>
                  <a:pt x="52998" y="205287"/>
                </a:lnTo>
                <a:lnTo>
                  <a:pt x="101931" y="167738"/>
                </a:lnTo>
                <a:lnTo>
                  <a:pt x="164515" y="133227"/>
                </a:lnTo>
                <a:lnTo>
                  <a:pt x="200513" y="117200"/>
                </a:lnTo>
                <a:lnTo>
                  <a:pt x="239430" y="102039"/>
                </a:lnTo>
                <a:lnTo>
                  <a:pt x="281101" y="87780"/>
                </a:lnTo>
                <a:lnTo>
                  <a:pt x="325361" y="74459"/>
                </a:lnTo>
                <a:lnTo>
                  <a:pt x="372046" y="62111"/>
                </a:lnTo>
                <a:lnTo>
                  <a:pt x="420990" y="50772"/>
                </a:lnTo>
                <a:lnTo>
                  <a:pt x="472030" y="40477"/>
                </a:lnTo>
                <a:lnTo>
                  <a:pt x="524999" y="31263"/>
                </a:lnTo>
                <a:lnTo>
                  <a:pt x="579735" y="23164"/>
                </a:lnTo>
                <a:lnTo>
                  <a:pt x="636072" y="16217"/>
                </a:lnTo>
                <a:lnTo>
                  <a:pt x="693845" y="10457"/>
                </a:lnTo>
                <a:lnTo>
                  <a:pt x="752890" y="5920"/>
                </a:lnTo>
                <a:lnTo>
                  <a:pt x="813043" y="2640"/>
                </a:lnTo>
                <a:lnTo>
                  <a:pt x="874137" y="655"/>
                </a:lnTo>
                <a:lnTo>
                  <a:pt x="936010" y="0"/>
                </a:lnTo>
                <a:lnTo>
                  <a:pt x="998496" y="709"/>
                </a:lnTo>
                <a:lnTo>
                  <a:pt x="1061430" y="2819"/>
                </a:lnTo>
                <a:lnTo>
                  <a:pt x="1124648" y="6366"/>
                </a:lnTo>
                <a:lnTo>
                  <a:pt x="1195742" y="12114"/>
                </a:lnTo>
                <a:lnTo>
                  <a:pt x="1264222" y="19527"/>
                </a:lnTo>
                <a:lnTo>
                  <a:pt x="1329924" y="28525"/>
                </a:lnTo>
                <a:lnTo>
                  <a:pt x="1392686" y="39028"/>
                </a:lnTo>
                <a:lnTo>
                  <a:pt x="1452347" y="50954"/>
                </a:lnTo>
                <a:lnTo>
                  <a:pt x="1508745" y="64223"/>
                </a:lnTo>
                <a:lnTo>
                  <a:pt x="1561718" y="78754"/>
                </a:lnTo>
                <a:lnTo>
                  <a:pt x="1611103" y="94466"/>
                </a:lnTo>
                <a:lnTo>
                  <a:pt x="1656740" y="111279"/>
                </a:lnTo>
                <a:lnTo>
                  <a:pt x="1698465" y="129111"/>
                </a:lnTo>
                <a:lnTo>
                  <a:pt x="1736118" y="147883"/>
                </a:lnTo>
                <a:lnTo>
                  <a:pt x="1769536" y="167513"/>
                </a:lnTo>
                <a:lnTo>
                  <a:pt x="1823020" y="209026"/>
                </a:lnTo>
                <a:lnTo>
                  <a:pt x="1857621" y="253004"/>
                </a:lnTo>
                <a:lnTo>
                  <a:pt x="1872044" y="298800"/>
                </a:lnTo>
                <a:lnTo>
                  <a:pt x="1871285" y="322179"/>
                </a:lnTo>
                <a:lnTo>
                  <a:pt x="1853013" y="369493"/>
                </a:lnTo>
                <a:lnTo>
                  <a:pt x="1814177" y="414150"/>
                </a:lnTo>
                <a:lnTo>
                  <a:pt x="1756430" y="455691"/>
                </a:lnTo>
                <a:lnTo>
                  <a:pt x="1720978" y="475128"/>
                </a:lnTo>
                <a:lnTo>
                  <a:pt x="1681413" y="493589"/>
                </a:lnTo>
                <a:lnTo>
                  <a:pt x="1637940" y="511007"/>
                </a:lnTo>
                <a:lnTo>
                  <a:pt x="1590764" y="527317"/>
                </a:lnTo>
                <a:lnTo>
                  <a:pt x="1540090" y="542453"/>
                </a:lnTo>
                <a:lnTo>
                  <a:pt x="1486123" y="556348"/>
                </a:lnTo>
                <a:lnTo>
                  <a:pt x="1429068" y="568938"/>
                </a:lnTo>
                <a:lnTo>
                  <a:pt x="1369130" y="580156"/>
                </a:lnTo>
                <a:lnTo>
                  <a:pt x="1306513" y="589937"/>
                </a:lnTo>
                <a:lnTo>
                  <a:pt x="1241424" y="598214"/>
                </a:lnTo>
                <a:lnTo>
                  <a:pt x="1174065" y="604921"/>
                </a:lnTo>
                <a:lnTo>
                  <a:pt x="1104644" y="609994"/>
                </a:lnTo>
                <a:lnTo>
                  <a:pt x="918534" y="835239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5"/>
          <p:cNvSpPr txBox="1"/>
          <p:nvPr/>
        </p:nvSpPr>
        <p:spPr>
          <a:xfrm>
            <a:off x="1651928" y="1480658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Underfit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76"/>
          <p:cNvSpPr/>
          <p:nvPr/>
        </p:nvSpPr>
        <p:spPr>
          <a:xfrm>
            <a:off x="3630535" y="1442782"/>
            <a:ext cx="1872044" cy="8352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7"/>
          <p:cNvSpPr/>
          <p:nvPr/>
        </p:nvSpPr>
        <p:spPr>
          <a:xfrm>
            <a:off x="3630536" y="1442781"/>
            <a:ext cx="1872614" cy="835660"/>
          </a:xfrm>
          <a:custGeom>
            <a:avLst/>
            <a:gdLst/>
            <a:ahLst/>
            <a:cxnLst/>
            <a:rect l="l" t="t" r="r" b="b"/>
            <a:pathLst>
              <a:path w="1872614" h="835660">
                <a:moveTo>
                  <a:pt x="918534" y="835239"/>
                </a:moveTo>
                <a:lnTo>
                  <a:pt x="747396" y="608717"/>
                </a:lnTo>
                <a:lnTo>
                  <a:pt x="676302" y="602969"/>
                </a:lnTo>
                <a:lnTo>
                  <a:pt x="607822" y="595556"/>
                </a:lnTo>
                <a:lnTo>
                  <a:pt x="542121" y="586557"/>
                </a:lnTo>
                <a:lnTo>
                  <a:pt x="479358" y="576055"/>
                </a:lnTo>
                <a:lnTo>
                  <a:pt x="419697" y="564129"/>
                </a:lnTo>
                <a:lnTo>
                  <a:pt x="363299" y="550860"/>
                </a:lnTo>
                <a:lnTo>
                  <a:pt x="310327" y="536329"/>
                </a:lnTo>
                <a:lnTo>
                  <a:pt x="260941" y="520617"/>
                </a:lnTo>
                <a:lnTo>
                  <a:pt x="215304" y="503804"/>
                </a:lnTo>
                <a:lnTo>
                  <a:pt x="173579" y="485971"/>
                </a:lnTo>
                <a:lnTo>
                  <a:pt x="135926" y="467200"/>
                </a:lnTo>
                <a:lnTo>
                  <a:pt x="102508" y="447569"/>
                </a:lnTo>
                <a:lnTo>
                  <a:pt x="49024" y="406057"/>
                </a:lnTo>
                <a:lnTo>
                  <a:pt x="14423" y="362079"/>
                </a:lnTo>
                <a:lnTo>
                  <a:pt x="0" y="316282"/>
                </a:lnTo>
                <a:lnTo>
                  <a:pt x="759" y="292904"/>
                </a:lnTo>
                <a:lnTo>
                  <a:pt x="19031" y="245589"/>
                </a:lnTo>
                <a:lnTo>
                  <a:pt x="52998" y="205287"/>
                </a:lnTo>
                <a:lnTo>
                  <a:pt x="101931" y="167738"/>
                </a:lnTo>
                <a:lnTo>
                  <a:pt x="164515" y="133227"/>
                </a:lnTo>
                <a:lnTo>
                  <a:pt x="200513" y="117200"/>
                </a:lnTo>
                <a:lnTo>
                  <a:pt x="239430" y="102039"/>
                </a:lnTo>
                <a:lnTo>
                  <a:pt x="281101" y="87780"/>
                </a:lnTo>
                <a:lnTo>
                  <a:pt x="325361" y="74459"/>
                </a:lnTo>
                <a:lnTo>
                  <a:pt x="372046" y="62111"/>
                </a:lnTo>
                <a:lnTo>
                  <a:pt x="420990" y="50772"/>
                </a:lnTo>
                <a:lnTo>
                  <a:pt x="472030" y="40477"/>
                </a:lnTo>
                <a:lnTo>
                  <a:pt x="524999" y="31263"/>
                </a:lnTo>
                <a:lnTo>
                  <a:pt x="579735" y="23164"/>
                </a:lnTo>
                <a:lnTo>
                  <a:pt x="636072" y="16217"/>
                </a:lnTo>
                <a:lnTo>
                  <a:pt x="693845" y="10457"/>
                </a:lnTo>
                <a:lnTo>
                  <a:pt x="752890" y="5920"/>
                </a:lnTo>
                <a:lnTo>
                  <a:pt x="813043" y="2640"/>
                </a:lnTo>
                <a:lnTo>
                  <a:pt x="874137" y="655"/>
                </a:lnTo>
                <a:lnTo>
                  <a:pt x="936010" y="0"/>
                </a:lnTo>
                <a:lnTo>
                  <a:pt x="998496" y="709"/>
                </a:lnTo>
                <a:lnTo>
                  <a:pt x="1061430" y="2819"/>
                </a:lnTo>
                <a:lnTo>
                  <a:pt x="1124648" y="6366"/>
                </a:lnTo>
                <a:lnTo>
                  <a:pt x="1195742" y="12114"/>
                </a:lnTo>
                <a:lnTo>
                  <a:pt x="1264222" y="19527"/>
                </a:lnTo>
                <a:lnTo>
                  <a:pt x="1329924" y="28525"/>
                </a:lnTo>
                <a:lnTo>
                  <a:pt x="1392686" y="39028"/>
                </a:lnTo>
                <a:lnTo>
                  <a:pt x="1452347" y="50954"/>
                </a:lnTo>
                <a:lnTo>
                  <a:pt x="1508745" y="64223"/>
                </a:lnTo>
                <a:lnTo>
                  <a:pt x="1561718" y="78754"/>
                </a:lnTo>
                <a:lnTo>
                  <a:pt x="1611103" y="94466"/>
                </a:lnTo>
                <a:lnTo>
                  <a:pt x="1656740" y="111279"/>
                </a:lnTo>
                <a:lnTo>
                  <a:pt x="1698465" y="129111"/>
                </a:lnTo>
                <a:lnTo>
                  <a:pt x="1736118" y="147883"/>
                </a:lnTo>
                <a:lnTo>
                  <a:pt x="1769536" y="167513"/>
                </a:lnTo>
                <a:lnTo>
                  <a:pt x="1823020" y="209026"/>
                </a:lnTo>
                <a:lnTo>
                  <a:pt x="1857621" y="253004"/>
                </a:lnTo>
                <a:lnTo>
                  <a:pt x="1872044" y="298800"/>
                </a:lnTo>
                <a:lnTo>
                  <a:pt x="1871285" y="322179"/>
                </a:lnTo>
                <a:lnTo>
                  <a:pt x="1853013" y="369493"/>
                </a:lnTo>
                <a:lnTo>
                  <a:pt x="1814177" y="414150"/>
                </a:lnTo>
                <a:lnTo>
                  <a:pt x="1756430" y="455691"/>
                </a:lnTo>
                <a:lnTo>
                  <a:pt x="1720978" y="475128"/>
                </a:lnTo>
                <a:lnTo>
                  <a:pt x="1681413" y="493589"/>
                </a:lnTo>
                <a:lnTo>
                  <a:pt x="1637940" y="511007"/>
                </a:lnTo>
                <a:lnTo>
                  <a:pt x="1590764" y="527317"/>
                </a:lnTo>
                <a:lnTo>
                  <a:pt x="1540090" y="542453"/>
                </a:lnTo>
                <a:lnTo>
                  <a:pt x="1486123" y="556348"/>
                </a:lnTo>
                <a:lnTo>
                  <a:pt x="1429068" y="568938"/>
                </a:lnTo>
                <a:lnTo>
                  <a:pt x="1369130" y="580156"/>
                </a:lnTo>
                <a:lnTo>
                  <a:pt x="1306513" y="589937"/>
                </a:lnTo>
                <a:lnTo>
                  <a:pt x="1241424" y="598214"/>
                </a:lnTo>
                <a:lnTo>
                  <a:pt x="1174065" y="604921"/>
                </a:lnTo>
                <a:lnTo>
                  <a:pt x="1104644" y="609994"/>
                </a:lnTo>
                <a:lnTo>
                  <a:pt x="918534" y="835239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8"/>
          <p:cNvSpPr txBox="1"/>
          <p:nvPr/>
        </p:nvSpPr>
        <p:spPr>
          <a:xfrm>
            <a:off x="4247469" y="1587338"/>
            <a:ext cx="638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Goo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3" name="object 79"/>
          <p:cNvSpPr/>
          <p:nvPr/>
        </p:nvSpPr>
        <p:spPr>
          <a:xfrm>
            <a:off x="6238797" y="1455876"/>
            <a:ext cx="1872045" cy="835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0"/>
          <p:cNvSpPr/>
          <p:nvPr/>
        </p:nvSpPr>
        <p:spPr>
          <a:xfrm>
            <a:off x="6238798" y="1455875"/>
            <a:ext cx="1872614" cy="835660"/>
          </a:xfrm>
          <a:custGeom>
            <a:avLst/>
            <a:gdLst/>
            <a:ahLst/>
            <a:cxnLst/>
            <a:rect l="l" t="t" r="r" b="b"/>
            <a:pathLst>
              <a:path w="1872615" h="835660">
                <a:moveTo>
                  <a:pt x="918534" y="835239"/>
                </a:moveTo>
                <a:lnTo>
                  <a:pt x="747396" y="608717"/>
                </a:lnTo>
                <a:lnTo>
                  <a:pt x="676302" y="602969"/>
                </a:lnTo>
                <a:lnTo>
                  <a:pt x="607822" y="595556"/>
                </a:lnTo>
                <a:lnTo>
                  <a:pt x="542121" y="586557"/>
                </a:lnTo>
                <a:lnTo>
                  <a:pt x="479358" y="576055"/>
                </a:lnTo>
                <a:lnTo>
                  <a:pt x="419697" y="564129"/>
                </a:lnTo>
                <a:lnTo>
                  <a:pt x="363299" y="550860"/>
                </a:lnTo>
                <a:lnTo>
                  <a:pt x="310327" y="536329"/>
                </a:lnTo>
                <a:lnTo>
                  <a:pt x="260941" y="520617"/>
                </a:lnTo>
                <a:lnTo>
                  <a:pt x="215304" y="503804"/>
                </a:lnTo>
                <a:lnTo>
                  <a:pt x="173579" y="485971"/>
                </a:lnTo>
                <a:lnTo>
                  <a:pt x="135926" y="467200"/>
                </a:lnTo>
                <a:lnTo>
                  <a:pt x="102508" y="447569"/>
                </a:lnTo>
                <a:lnTo>
                  <a:pt x="49024" y="406057"/>
                </a:lnTo>
                <a:lnTo>
                  <a:pt x="14423" y="362079"/>
                </a:lnTo>
                <a:lnTo>
                  <a:pt x="0" y="316282"/>
                </a:lnTo>
                <a:lnTo>
                  <a:pt x="759" y="292904"/>
                </a:lnTo>
                <a:lnTo>
                  <a:pt x="19031" y="245589"/>
                </a:lnTo>
                <a:lnTo>
                  <a:pt x="52998" y="205287"/>
                </a:lnTo>
                <a:lnTo>
                  <a:pt x="101931" y="167738"/>
                </a:lnTo>
                <a:lnTo>
                  <a:pt x="164515" y="133227"/>
                </a:lnTo>
                <a:lnTo>
                  <a:pt x="200513" y="117200"/>
                </a:lnTo>
                <a:lnTo>
                  <a:pt x="239430" y="102039"/>
                </a:lnTo>
                <a:lnTo>
                  <a:pt x="281101" y="87780"/>
                </a:lnTo>
                <a:lnTo>
                  <a:pt x="325361" y="74459"/>
                </a:lnTo>
                <a:lnTo>
                  <a:pt x="372046" y="62111"/>
                </a:lnTo>
                <a:lnTo>
                  <a:pt x="420990" y="50772"/>
                </a:lnTo>
                <a:lnTo>
                  <a:pt x="472030" y="40477"/>
                </a:lnTo>
                <a:lnTo>
                  <a:pt x="524999" y="31263"/>
                </a:lnTo>
                <a:lnTo>
                  <a:pt x="579735" y="23164"/>
                </a:lnTo>
                <a:lnTo>
                  <a:pt x="636072" y="16217"/>
                </a:lnTo>
                <a:lnTo>
                  <a:pt x="693845" y="10457"/>
                </a:lnTo>
                <a:lnTo>
                  <a:pt x="752890" y="5920"/>
                </a:lnTo>
                <a:lnTo>
                  <a:pt x="813043" y="2640"/>
                </a:lnTo>
                <a:lnTo>
                  <a:pt x="874137" y="655"/>
                </a:lnTo>
                <a:lnTo>
                  <a:pt x="936010" y="0"/>
                </a:lnTo>
                <a:lnTo>
                  <a:pt x="998496" y="709"/>
                </a:lnTo>
                <a:lnTo>
                  <a:pt x="1061430" y="2819"/>
                </a:lnTo>
                <a:lnTo>
                  <a:pt x="1124648" y="6366"/>
                </a:lnTo>
                <a:lnTo>
                  <a:pt x="1195742" y="12114"/>
                </a:lnTo>
                <a:lnTo>
                  <a:pt x="1264222" y="19527"/>
                </a:lnTo>
                <a:lnTo>
                  <a:pt x="1329924" y="28525"/>
                </a:lnTo>
                <a:lnTo>
                  <a:pt x="1392686" y="39028"/>
                </a:lnTo>
                <a:lnTo>
                  <a:pt x="1452347" y="50954"/>
                </a:lnTo>
                <a:lnTo>
                  <a:pt x="1508745" y="64223"/>
                </a:lnTo>
                <a:lnTo>
                  <a:pt x="1561718" y="78754"/>
                </a:lnTo>
                <a:lnTo>
                  <a:pt x="1611103" y="94466"/>
                </a:lnTo>
                <a:lnTo>
                  <a:pt x="1656740" y="111279"/>
                </a:lnTo>
                <a:lnTo>
                  <a:pt x="1698465" y="129111"/>
                </a:lnTo>
                <a:lnTo>
                  <a:pt x="1736118" y="147883"/>
                </a:lnTo>
                <a:lnTo>
                  <a:pt x="1769536" y="167513"/>
                </a:lnTo>
                <a:lnTo>
                  <a:pt x="1823020" y="209026"/>
                </a:lnTo>
                <a:lnTo>
                  <a:pt x="1857621" y="253004"/>
                </a:lnTo>
                <a:lnTo>
                  <a:pt x="1872044" y="298800"/>
                </a:lnTo>
                <a:lnTo>
                  <a:pt x="1871285" y="322179"/>
                </a:lnTo>
                <a:lnTo>
                  <a:pt x="1853013" y="369493"/>
                </a:lnTo>
                <a:lnTo>
                  <a:pt x="1814177" y="414150"/>
                </a:lnTo>
                <a:lnTo>
                  <a:pt x="1756430" y="455691"/>
                </a:lnTo>
                <a:lnTo>
                  <a:pt x="1720978" y="475128"/>
                </a:lnTo>
                <a:lnTo>
                  <a:pt x="1681413" y="493589"/>
                </a:lnTo>
                <a:lnTo>
                  <a:pt x="1637940" y="511007"/>
                </a:lnTo>
                <a:lnTo>
                  <a:pt x="1590764" y="527317"/>
                </a:lnTo>
                <a:lnTo>
                  <a:pt x="1540090" y="542453"/>
                </a:lnTo>
                <a:lnTo>
                  <a:pt x="1486123" y="556348"/>
                </a:lnTo>
                <a:lnTo>
                  <a:pt x="1429068" y="568938"/>
                </a:lnTo>
                <a:lnTo>
                  <a:pt x="1369130" y="580156"/>
                </a:lnTo>
                <a:lnTo>
                  <a:pt x="1306513" y="589937"/>
                </a:lnTo>
                <a:lnTo>
                  <a:pt x="1241424" y="598214"/>
                </a:lnTo>
                <a:lnTo>
                  <a:pt x="1174065" y="604921"/>
                </a:lnTo>
                <a:lnTo>
                  <a:pt x="1104644" y="609994"/>
                </a:lnTo>
                <a:lnTo>
                  <a:pt x="918534" y="835239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1"/>
          <p:cNvSpPr txBox="1"/>
          <p:nvPr/>
        </p:nvSpPr>
        <p:spPr>
          <a:xfrm>
            <a:off x="6840172" y="1599529"/>
            <a:ext cx="669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19150" y="5075840"/>
            <a:ext cx="5296200" cy="1614479"/>
            <a:chOff x="3219150" y="5075840"/>
            <a:chExt cx="5296200" cy="1614479"/>
          </a:xfrm>
        </p:grpSpPr>
        <p:sp>
          <p:nvSpPr>
            <p:cNvPr id="76" name="object 72"/>
            <p:cNvSpPr/>
            <p:nvPr/>
          </p:nvSpPr>
          <p:spPr>
            <a:xfrm>
              <a:off x="3219150" y="5075840"/>
              <a:ext cx="5288915" cy="1614479"/>
            </a:xfrm>
            <a:custGeom>
              <a:avLst/>
              <a:gdLst/>
              <a:ahLst/>
              <a:cxnLst/>
              <a:rect l="l" t="t" r="r" b="b"/>
              <a:pathLst>
                <a:path w="5638800" h="1840229">
                  <a:moveTo>
                    <a:pt x="0" y="696908"/>
                  </a:moveTo>
                  <a:lnTo>
                    <a:pt x="939800" y="696908"/>
                  </a:lnTo>
                  <a:lnTo>
                    <a:pt x="777931" y="0"/>
                  </a:lnTo>
                  <a:lnTo>
                    <a:pt x="2349500" y="696908"/>
                  </a:lnTo>
                  <a:lnTo>
                    <a:pt x="5638800" y="696908"/>
                  </a:lnTo>
                  <a:lnTo>
                    <a:pt x="5638800" y="887409"/>
                  </a:lnTo>
                  <a:lnTo>
                    <a:pt x="5638800" y="1173161"/>
                  </a:lnTo>
                  <a:lnTo>
                    <a:pt x="5638800" y="1839908"/>
                  </a:lnTo>
                  <a:lnTo>
                    <a:pt x="2349500" y="1839908"/>
                  </a:lnTo>
                  <a:lnTo>
                    <a:pt x="939800" y="1839908"/>
                  </a:lnTo>
                  <a:lnTo>
                    <a:pt x="0" y="1839908"/>
                  </a:lnTo>
                  <a:lnTo>
                    <a:pt x="0" y="1173161"/>
                  </a:lnTo>
                  <a:lnTo>
                    <a:pt x="0" y="887409"/>
                  </a:lnTo>
                  <a:lnTo>
                    <a:pt x="0" y="69690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4"/>
            <p:cNvSpPr txBox="1"/>
            <p:nvPr/>
          </p:nvSpPr>
          <p:spPr>
            <a:xfrm>
              <a:off x="3305175" y="5859217"/>
              <a:ext cx="5210175" cy="749564"/>
            </a:xfrm>
            <a:prstGeom prst="rect">
              <a:avLst/>
            </a:prstGeom>
          </p:spPr>
          <p:txBody>
            <a:bodyPr vert="horz" wrap="square" lIns="0" tIns="10795" rIns="0" bIns="0" rtlCol="0">
              <a:spAutoFit/>
            </a:bodyPr>
            <a:lstStyle/>
            <a:p>
              <a:pPr marL="12700" marR="76200">
                <a:lnSpc>
                  <a:spcPct val="100000"/>
                </a:lnSpc>
                <a:spcBef>
                  <a:spcPts val="1920"/>
                </a:spcBef>
              </a:pPr>
              <a:r>
                <a:rPr sz="2400" spc="-5" dirty="0">
                  <a:latin typeface="Calibri"/>
                  <a:cs typeface="Calibri"/>
                </a:rPr>
                <a:t>“How well </a:t>
              </a:r>
              <a:r>
                <a:rPr sz="2400" spc="-15" dirty="0">
                  <a:latin typeface="Calibri"/>
                  <a:cs typeface="Calibri"/>
                </a:rPr>
                <a:t>are you </a:t>
              </a:r>
              <a:r>
                <a:rPr sz="2400" spc="-10" dirty="0">
                  <a:latin typeface="Calibri"/>
                  <a:cs typeface="Calibri"/>
                </a:rPr>
                <a:t>going </a:t>
              </a:r>
              <a:r>
                <a:rPr sz="2400" spc="-15" dirty="0">
                  <a:latin typeface="Calibri"/>
                  <a:cs typeface="Calibri"/>
                </a:rPr>
                <a:t>to </a:t>
              </a:r>
              <a:r>
                <a:rPr sz="2400" spc="-5" dirty="0">
                  <a:latin typeface="Calibri"/>
                  <a:cs typeface="Calibri"/>
                </a:rPr>
                <a:t>predict </a:t>
              </a:r>
              <a:r>
                <a:rPr sz="2400" spc="-10" dirty="0">
                  <a:latin typeface="Calibri"/>
                  <a:cs typeface="Calibri"/>
                </a:rPr>
                <a:t>future  </a:t>
              </a:r>
              <a:r>
                <a:rPr sz="2400" spc="-15" dirty="0">
                  <a:latin typeface="Calibri"/>
                  <a:cs typeface="Calibri"/>
                </a:rPr>
                <a:t>data drawn </a:t>
              </a:r>
              <a:r>
                <a:rPr sz="2400" spc="-10" dirty="0">
                  <a:latin typeface="Calibri"/>
                  <a:cs typeface="Calibri"/>
                </a:rPr>
                <a:t>from </a:t>
              </a:r>
              <a:r>
                <a:rPr sz="2400" spc="-5" dirty="0">
                  <a:latin typeface="Calibri"/>
                  <a:cs typeface="Calibri"/>
                </a:rPr>
                <a:t>the same</a:t>
              </a:r>
              <a:r>
                <a:rPr sz="2400" dirty="0">
                  <a:latin typeface="Calibri"/>
                  <a:cs typeface="Calibri"/>
                </a:rPr>
                <a:t> </a:t>
              </a:r>
              <a:r>
                <a:rPr sz="2400" spc="-5" dirty="0">
                  <a:latin typeface="Calibri"/>
                  <a:cs typeface="Calibri"/>
                </a:rPr>
                <a:t>distribution?”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89" name="左箭头 88"/>
          <p:cNvSpPr/>
          <p:nvPr/>
        </p:nvSpPr>
        <p:spPr>
          <a:xfrm>
            <a:off x="6238797" y="3977605"/>
            <a:ext cx="2459468" cy="1768918"/>
          </a:xfrm>
          <a:prstGeom prst="leftArrow">
            <a:avLst>
              <a:gd name="adj1" fmla="val 77844"/>
              <a:gd name="adj2" fmla="val 50696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spc="-20" dirty="0">
                <a:solidFill>
                  <a:schemeClr val="bg1"/>
                </a:solidFill>
                <a:cs typeface="Calibri"/>
              </a:rPr>
              <a:t>K-fold</a:t>
            </a:r>
            <a:r>
              <a:rPr lang="en-US" altLang="zh-CN" sz="2400" spc="-8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zh-CN" sz="2400" spc="-15" dirty="0">
                <a:solidFill>
                  <a:schemeClr val="bg1"/>
                </a:solidFill>
                <a:cs typeface="Calibri"/>
              </a:rPr>
              <a:t>Cross  </a:t>
            </a:r>
            <a:r>
              <a:rPr lang="en-US" altLang="zh-CN" sz="2400" spc="-20" dirty="0">
                <a:solidFill>
                  <a:schemeClr val="bg1"/>
                </a:solidFill>
                <a:cs typeface="Calibri"/>
              </a:rPr>
              <a:t>Validation </a:t>
            </a:r>
            <a:r>
              <a:rPr lang="en-US" altLang="zh-CN" sz="2400" dirty="0">
                <a:solidFill>
                  <a:schemeClr val="bg1"/>
                </a:solidFill>
                <a:cs typeface="Calibri"/>
              </a:rPr>
              <a:t>/  </a:t>
            </a:r>
            <a:r>
              <a:rPr lang="en-US" altLang="zh-CN" sz="2400" spc="-45" dirty="0">
                <a:solidFill>
                  <a:schemeClr val="bg1"/>
                </a:solidFill>
                <a:cs typeface="Calibri"/>
              </a:rPr>
              <a:t>Train-Test</a:t>
            </a:r>
            <a:r>
              <a:rPr lang="en-US" altLang="zh-CN" sz="2400" spc="-55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cs typeface="Calibri"/>
              </a:rPr>
              <a:t>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021" y="239999"/>
            <a:ext cx="7665605" cy="585111"/>
          </a:xfrm>
        </p:spPr>
        <p:txBody>
          <a:bodyPr/>
          <a:lstStyle/>
          <a:p>
            <a:r>
              <a:rPr lang="en-US" spc="-10" dirty="0">
                <a:cs typeface="Calibri Light"/>
              </a:rPr>
              <a:t>What </a:t>
            </a:r>
            <a:r>
              <a:rPr lang="en-US" spc="-5" dirty="0">
                <a:cs typeface="Calibri Light"/>
              </a:rPr>
              <a:t>Model </a:t>
            </a:r>
            <a:r>
              <a:rPr lang="en-US" spc="-15" dirty="0">
                <a:cs typeface="Calibri Light"/>
              </a:rPr>
              <a:t>Order to</a:t>
            </a:r>
            <a:r>
              <a:rPr lang="en-US" spc="-25" dirty="0">
                <a:cs typeface="Calibri Light"/>
              </a:rPr>
              <a:t> </a:t>
            </a:r>
            <a:r>
              <a:rPr lang="en-US" spc="-10" dirty="0">
                <a:cs typeface="Calibri Light"/>
              </a:rPr>
              <a:t>Select?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2617-3741-478C-AF97-4AD7F7CB6C58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object 6"/>
          <p:cNvSpPr/>
          <p:nvPr/>
        </p:nvSpPr>
        <p:spPr>
          <a:xfrm>
            <a:off x="666550" y="2278171"/>
            <a:ext cx="7786986" cy="1957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1280302" y="4320908"/>
            <a:ext cx="445135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0"/>
              </a:spcBef>
              <a:tabLst>
                <a:tab pos="2407920" algn="l"/>
              </a:tabLst>
            </a:pPr>
            <a:r>
              <a:rPr sz="3375" i="1" baseline="1234" dirty="0">
                <a:latin typeface="Times New Roman"/>
                <a:cs typeface="Times New Roman"/>
              </a:rPr>
              <a:t>y </a:t>
            </a:r>
            <a:r>
              <a:rPr sz="3375" baseline="1234" dirty="0">
                <a:latin typeface="Symbol"/>
                <a:cs typeface="Symbol"/>
              </a:rPr>
              <a:t></a:t>
            </a:r>
            <a:r>
              <a:rPr sz="3375" baseline="1234" dirty="0">
                <a:latin typeface="Times New Roman"/>
                <a:cs typeface="Times New Roman"/>
              </a:rPr>
              <a:t> </a:t>
            </a:r>
            <a:r>
              <a:rPr sz="3525" i="1" spc="15" baseline="1182" dirty="0">
                <a:latin typeface="Symbol"/>
                <a:cs typeface="Symbol"/>
              </a:rPr>
              <a:t></a:t>
            </a:r>
            <a:r>
              <a:rPr sz="1950" spc="15" baseline="-21367" dirty="0">
                <a:latin typeface="Comic Sans MS"/>
                <a:cs typeface="Comic Sans MS"/>
              </a:rPr>
              <a:t>0</a:t>
            </a:r>
            <a:r>
              <a:rPr sz="1950" spc="-254" baseline="-21367" dirty="0">
                <a:latin typeface="Comic Sans MS"/>
                <a:cs typeface="Comic Sans MS"/>
              </a:rPr>
              <a:t> </a:t>
            </a:r>
            <a:r>
              <a:rPr sz="3375" spc="44" baseline="1234" dirty="0">
                <a:latin typeface="Symbol"/>
                <a:cs typeface="Symbol"/>
              </a:rPr>
              <a:t></a:t>
            </a:r>
            <a:r>
              <a:rPr sz="3525" i="1" spc="44" baseline="1182" dirty="0">
                <a:latin typeface="Symbol"/>
                <a:cs typeface="Symbol"/>
              </a:rPr>
              <a:t></a:t>
            </a:r>
            <a:r>
              <a:rPr sz="1950" spc="44" baseline="-21367" dirty="0">
                <a:latin typeface="Comic Sans MS"/>
                <a:cs typeface="Comic Sans MS"/>
              </a:rPr>
              <a:t>1</a:t>
            </a:r>
            <a:r>
              <a:rPr sz="1950" spc="-330" baseline="-21367" dirty="0">
                <a:latin typeface="Comic Sans MS"/>
                <a:cs typeface="Comic Sans MS"/>
              </a:rPr>
              <a:t> </a:t>
            </a:r>
            <a:r>
              <a:rPr sz="3375" i="1" baseline="1234" dirty="0">
                <a:latin typeface="Times New Roman"/>
                <a:cs typeface="Times New Roman"/>
              </a:rPr>
              <a:t>x	</a:t>
            </a:r>
            <a:r>
              <a:rPr sz="2200" i="1" spc="-10" dirty="0">
                <a:latin typeface="Times New Roman"/>
                <a:cs typeface="Times New Roman"/>
              </a:rPr>
              <a:t>y </a:t>
            </a:r>
            <a:r>
              <a:rPr sz="2200" spc="-10" dirty="0">
                <a:latin typeface="Symbol"/>
                <a:cs typeface="Symbol"/>
              </a:rPr>
              <a:t></a:t>
            </a:r>
            <a:r>
              <a:rPr sz="2200" spc="-265" dirty="0">
                <a:latin typeface="Times New Roman"/>
                <a:cs typeface="Times New Roman"/>
              </a:rPr>
              <a:t> </a:t>
            </a:r>
            <a:r>
              <a:rPr sz="2300" i="1" spc="20" dirty="0">
                <a:latin typeface="Symbol"/>
                <a:cs typeface="Symbol"/>
              </a:rPr>
              <a:t></a:t>
            </a:r>
            <a:r>
              <a:rPr sz="1875" spc="30" baseline="-24444" dirty="0">
                <a:latin typeface="Comic Sans MS"/>
                <a:cs typeface="Comic Sans MS"/>
              </a:rPr>
              <a:t>0</a:t>
            </a:r>
            <a:r>
              <a:rPr sz="1875" spc="307" baseline="-24444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Symbol"/>
                <a:cs typeface="Symbol"/>
              </a:rPr>
              <a:t></a:t>
            </a:r>
            <a:r>
              <a:rPr sz="2200" spc="-370" dirty="0">
                <a:latin typeface="Times New Roman"/>
                <a:cs typeface="Times New Roman"/>
              </a:rPr>
              <a:t> </a:t>
            </a:r>
            <a:r>
              <a:rPr sz="2300" i="1" spc="-20" dirty="0">
                <a:latin typeface="Symbol"/>
                <a:cs typeface="Symbol"/>
              </a:rPr>
              <a:t></a:t>
            </a:r>
            <a:r>
              <a:rPr sz="1875" spc="-30" baseline="-24444" dirty="0">
                <a:latin typeface="Comic Sans MS"/>
                <a:cs typeface="Comic Sans MS"/>
              </a:rPr>
              <a:t>1</a:t>
            </a:r>
            <a:r>
              <a:rPr sz="1875" spc="-292" baseline="-24444" dirty="0">
                <a:latin typeface="Comic Sans MS"/>
                <a:cs typeface="Comic Sans MS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x</a:t>
            </a:r>
            <a:r>
              <a:rPr sz="2200" i="1" spc="-1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Symbol"/>
                <a:cs typeface="Symbol"/>
              </a:rPr>
              <a:t></a:t>
            </a:r>
            <a:r>
              <a:rPr sz="2200" spc="-365" dirty="0">
                <a:latin typeface="Times New Roman"/>
                <a:cs typeface="Times New Roman"/>
              </a:rPr>
              <a:t> </a:t>
            </a:r>
            <a:r>
              <a:rPr sz="2300" i="1" spc="-10" dirty="0">
                <a:latin typeface="Symbol"/>
                <a:cs typeface="Symbol"/>
              </a:rPr>
              <a:t></a:t>
            </a:r>
            <a:r>
              <a:rPr sz="1875" spc="-15" baseline="-24444" dirty="0">
                <a:latin typeface="Comic Sans MS"/>
                <a:cs typeface="Comic Sans MS"/>
              </a:rPr>
              <a:t>2</a:t>
            </a:r>
            <a:r>
              <a:rPr sz="1875" spc="-300" baseline="-24444" dirty="0">
                <a:latin typeface="Comic Sans MS"/>
                <a:cs typeface="Comic Sans MS"/>
              </a:rPr>
              <a:t> </a:t>
            </a:r>
            <a:r>
              <a:rPr sz="2200" i="1" spc="25" dirty="0">
                <a:latin typeface="Times New Roman"/>
                <a:cs typeface="Times New Roman"/>
              </a:rPr>
              <a:t>x</a:t>
            </a:r>
            <a:r>
              <a:rPr sz="1875" spc="37" baseline="44444" dirty="0">
                <a:latin typeface="Comic Sans MS"/>
                <a:cs typeface="Comic Sans MS"/>
              </a:rPr>
              <a:t>2</a:t>
            </a:r>
            <a:endParaRPr sz="1875" baseline="44444">
              <a:latin typeface="Comic Sans MS"/>
              <a:cs typeface="Comic Sans MS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6903702" y="4269209"/>
            <a:ext cx="320675" cy="527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0" spc="-35" dirty="0">
                <a:latin typeface="Symbol"/>
                <a:cs typeface="Symbol"/>
              </a:rPr>
              <a:t>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7197558" y="4285739"/>
            <a:ext cx="12382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5" dirty="0">
                <a:latin typeface="Comic Sans MS"/>
                <a:cs typeface="Comic Sans MS"/>
              </a:rPr>
              <a:t>5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7235340" y="4576774"/>
            <a:ext cx="28003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dirty="0">
                <a:latin typeface="Times New Roman"/>
                <a:cs typeface="Times New Roman"/>
              </a:rPr>
              <a:t>j</a:t>
            </a:r>
            <a:r>
              <a:rPr sz="1250" i="1" spc="-240" dirty="0">
                <a:latin typeface="Times New Roman"/>
                <a:cs typeface="Times New Roman"/>
              </a:rPr>
              <a:t> </a:t>
            </a:r>
            <a:r>
              <a:rPr sz="1250" spc="35" dirty="0">
                <a:latin typeface="Symbol"/>
                <a:cs typeface="Symbol"/>
              </a:rPr>
              <a:t></a:t>
            </a:r>
            <a:r>
              <a:rPr sz="1250" spc="35" dirty="0">
                <a:latin typeface="Comic Sans MS"/>
                <a:cs typeface="Comic Sans MS"/>
              </a:rPr>
              <a:t>0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7697253" y="4529981"/>
            <a:ext cx="7048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dirty="0">
                <a:latin typeface="Times New Roman"/>
                <a:cs typeface="Times New Roman"/>
              </a:rPr>
              <a:t>j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6494245" y="4344532"/>
            <a:ext cx="37211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i="1" spc="-15" dirty="0">
                <a:latin typeface="Times New Roman"/>
                <a:cs typeface="Times New Roman"/>
              </a:rPr>
              <a:t>y</a:t>
            </a:r>
            <a:r>
              <a:rPr sz="2200" i="1" spc="-6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4" name="object 13"/>
          <p:cNvSpPr txBox="1"/>
          <p:nvPr/>
        </p:nvSpPr>
        <p:spPr>
          <a:xfrm>
            <a:off x="7481235" y="4329812"/>
            <a:ext cx="56261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08610" algn="l"/>
              </a:tabLst>
            </a:pPr>
            <a:r>
              <a:rPr sz="2300" i="1" spc="-70" dirty="0">
                <a:latin typeface="Symbol"/>
                <a:cs typeface="Symbol"/>
              </a:rPr>
              <a:t></a:t>
            </a:r>
            <a:r>
              <a:rPr sz="2300" spc="-70" dirty="0">
                <a:latin typeface="Times New Roman"/>
                <a:cs typeface="Times New Roman"/>
              </a:rPr>
              <a:t>	</a:t>
            </a:r>
            <a:r>
              <a:rPr sz="2200" i="1" spc="-15" dirty="0">
                <a:latin typeface="Times New Roman"/>
                <a:cs typeface="Times New Roman"/>
              </a:rPr>
              <a:t>x</a:t>
            </a:r>
            <a:r>
              <a:rPr sz="2200" i="1" spc="-225" dirty="0">
                <a:latin typeface="Times New Roman"/>
                <a:cs typeface="Times New Roman"/>
              </a:rPr>
              <a:t> </a:t>
            </a:r>
            <a:r>
              <a:rPr sz="1875" i="1" baseline="44444" dirty="0">
                <a:latin typeface="Times New Roman"/>
                <a:cs typeface="Times New Roman"/>
              </a:rPr>
              <a:t>j</a:t>
            </a:r>
            <a:endParaRPr sz="1875" baseline="44444">
              <a:latin typeface="Times New Roman"/>
              <a:cs typeface="Times New Roman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989535" y="5033033"/>
            <a:ext cx="4572000" cy="156972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 marR="214629">
              <a:lnSpc>
                <a:spcPct val="99700"/>
              </a:lnSpc>
              <a:spcBef>
                <a:spcPts val="260"/>
              </a:spcBef>
            </a:pPr>
            <a:r>
              <a:rPr sz="2400" spc="55" dirty="0">
                <a:solidFill>
                  <a:srgbClr val="0000CC"/>
                </a:solidFill>
                <a:cs typeface="Georgia"/>
              </a:rPr>
              <a:t>Generalisation</a:t>
            </a:r>
            <a:r>
              <a:rPr sz="2400" spc="5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learn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/  </a:t>
            </a:r>
            <a:r>
              <a:rPr sz="2400" spc="-10" dirty="0">
                <a:latin typeface="Calibri"/>
                <a:cs typeface="Calibri"/>
              </a:rPr>
              <a:t>hypothesis from </a:t>
            </a: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past </a:t>
            </a:r>
            <a:r>
              <a:rPr sz="2400" spc="-15" dirty="0">
                <a:solidFill>
                  <a:srgbClr val="CC00CC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order 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40" dirty="0">
                <a:latin typeface="Calibri"/>
                <a:cs typeface="Calibri"/>
              </a:rPr>
              <a:t>“explain”, </a:t>
            </a:r>
            <a:r>
              <a:rPr sz="2400" spc="-25" dirty="0">
                <a:latin typeface="Calibri"/>
                <a:cs typeface="Calibri"/>
              </a:rPr>
              <a:t>“predict”, </a:t>
            </a:r>
            <a:r>
              <a:rPr sz="2400" spc="-5" dirty="0">
                <a:latin typeface="Calibri"/>
                <a:cs typeface="Calibri"/>
              </a:rPr>
              <a:t>“model” or  </a:t>
            </a:r>
            <a:r>
              <a:rPr sz="2400" spc="-25" dirty="0">
                <a:latin typeface="Calibri"/>
                <a:cs typeface="Calibri"/>
              </a:rPr>
              <a:t>“control”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new</a:t>
            </a:r>
            <a:r>
              <a:rPr sz="2400" spc="-5" dirty="0">
                <a:solidFill>
                  <a:srgbClr val="DE2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1108859" y="1220915"/>
            <a:ext cx="1872045" cy="835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/>
          <p:cNvSpPr/>
          <p:nvPr/>
        </p:nvSpPr>
        <p:spPr>
          <a:xfrm>
            <a:off x="1108859" y="1220916"/>
            <a:ext cx="1872614" cy="835660"/>
          </a:xfrm>
          <a:custGeom>
            <a:avLst/>
            <a:gdLst/>
            <a:ahLst/>
            <a:cxnLst/>
            <a:rect l="l" t="t" r="r" b="b"/>
            <a:pathLst>
              <a:path w="1872614" h="835660">
                <a:moveTo>
                  <a:pt x="918534" y="835239"/>
                </a:moveTo>
                <a:lnTo>
                  <a:pt x="747396" y="608717"/>
                </a:lnTo>
                <a:lnTo>
                  <a:pt x="676302" y="602969"/>
                </a:lnTo>
                <a:lnTo>
                  <a:pt x="607822" y="595556"/>
                </a:lnTo>
                <a:lnTo>
                  <a:pt x="542121" y="586557"/>
                </a:lnTo>
                <a:lnTo>
                  <a:pt x="479358" y="576055"/>
                </a:lnTo>
                <a:lnTo>
                  <a:pt x="419697" y="564129"/>
                </a:lnTo>
                <a:lnTo>
                  <a:pt x="363299" y="550860"/>
                </a:lnTo>
                <a:lnTo>
                  <a:pt x="310327" y="536329"/>
                </a:lnTo>
                <a:lnTo>
                  <a:pt x="260941" y="520617"/>
                </a:lnTo>
                <a:lnTo>
                  <a:pt x="215304" y="503804"/>
                </a:lnTo>
                <a:lnTo>
                  <a:pt x="173579" y="485971"/>
                </a:lnTo>
                <a:lnTo>
                  <a:pt x="135926" y="467200"/>
                </a:lnTo>
                <a:lnTo>
                  <a:pt x="102508" y="447569"/>
                </a:lnTo>
                <a:lnTo>
                  <a:pt x="49024" y="406057"/>
                </a:lnTo>
                <a:lnTo>
                  <a:pt x="14423" y="362079"/>
                </a:lnTo>
                <a:lnTo>
                  <a:pt x="0" y="316282"/>
                </a:lnTo>
                <a:lnTo>
                  <a:pt x="759" y="292904"/>
                </a:lnTo>
                <a:lnTo>
                  <a:pt x="19031" y="245589"/>
                </a:lnTo>
                <a:lnTo>
                  <a:pt x="52998" y="205287"/>
                </a:lnTo>
                <a:lnTo>
                  <a:pt x="101931" y="167738"/>
                </a:lnTo>
                <a:lnTo>
                  <a:pt x="164515" y="133227"/>
                </a:lnTo>
                <a:lnTo>
                  <a:pt x="200513" y="117200"/>
                </a:lnTo>
                <a:lnTo>
                  <a:pt x="239430" y="102039"/>
                </a:lnTo>
                <a:lnTo>
                  <a:pt x="281101" y="87780"/>
                </a:lnTo>
                <a:lnTo>
                  <a:pt x="325361" y="74459"/>
                </a:lnTo>
                <a:lnTo>
                  <a:pt x="372046" y="62111"/>
                </a:lnTo>
                <a:lnTo>
                  <a:pt x="420990" y="50772"/>
                </a:lnTo>
                <a:lnTo>
                  <a:pt x="472030" y="40477"/>
                </a:lnTo>
                <a:lnTo>
                  <a:pt x="524999" y="31263"/>
                </a:lnTo>
                <a:lnTo>
                  <a:pt x="579735" y="23164"/>
                </a:lnTo>
                <a:lnTo>
                  <a:pt x="636072" y="16217"/>
                </a:lnTo>
                <a:lnTo>
                  <a:pt x="693845" y="10457"/>
                </a:lnTo>
                <a:lnTo>
                  <a:pt x="752890" y="5920"/>
                </a:lnTo>
                <a:lnTo>
                  <a:pt x="813043" y="2640"/>
                </a:lnTo>
                <a:lnTo>
                  <a:pt x="874137" y="655"/>
                </a:lnTo>
                <a:lnTo>
                  <a:pt x="936010" y="0"/>
                </a:lnTo>
                <a:lnTo>
                  <a:pt x="998496" y="709"/>
                </a:lnTo>
                <a:lnTo>
                  <a:pt x="1061430" y="2819"/>
                </a:lnTo>
                <a:lnTo>
                  <a:pt x="1124648" y="6366"/>
                </a:lnTo>
                <a:lnTo>
                  <a:pt x="1195742" y="12114"/>
                </a:lnTo>
                <a:lnTo>
                  <a:pt x="1264222" y="19527"/>
                </a:lnTo>
                <a:lnTo>
                  <a:pt x="1329924" y="28525"/>
                </a:lnTo>
                <a:lnTo>
                  <a:pt x="1392686" y="39028"/>
                </a:lnTo>
                <a:lnTo>
                  <a:pt x="1452347" y="50954"/>
                </a:lnTo>
                <a:lnTo>
                  <a:pt x="1508745" y="64223"/>
                </a:lnTo>
                <a:lnTo>
                  <a:pt x="1561718" y="78754"/>
                </a:lnTo>
                <a:lnTo>
                  <a:pt x="1611103" y="94466"/>
                </a:lnTo>
                <a:lnTo>
                  <a:pt x="1656740" y="111279"/>
                </a:lnTo>
                <a:lnTo>
                  <a:pt x="1698465" y="129111"/>
                </a:lnTo>
                <a:lnTo>
                  <a:pt x="1736118" y="147883"/>
                </a:lnTo>
                <a:lnTo>
                  <a:pt x="1769536" y="167513"/>
                </a:lnTo>
                <a:lnTo>
                  <a:pt x="1823020" y="209026"/>
                </a:lnTo>
                <a:lnTo>
                  <a:pt x="1857621" y="253004"/>
                </a:lnTo>
                <a:lnTo>
                  <a:pt x="1872044" y="298800"/>
                </a:lnTo>
                <a:lnTo>
                  <a:pt x="1871285" y="322179"/>
                </a:lnTo>
                <a:lnTo>
                  <a:pt x="1853013" y="369493"/>
                </a:lnTo>
                <a:lnTo>
                  <a:pt x="1814177" y="414150"/>
                </a:lnTo>
                <a:lnTo>
                  <a:pt x="1756430" y="455691"/>
                </a:lnTo>
                <a:lnTo>
                  <a:pt x="1720978" y="475128"/>
                </a:lnTo>
                <a:lnTo>
                  <a:pt x="1681413" y="493589"/>
                </a:lnTo>
                <a:lnTo>
                  <a:pt x="1637940" y="511007"/>
                </a:lnTo>
                <a:lnTo>
                  <a:pt x="1590764" y="527317"/>
                </a:lnTo>
                <a:lnTo>
                  <a:pt x="1540090" y="542453"/>
                </a:lnTo>
                <a:lnTo>
                  <a:pt x="1486123" y="556348"/>
                </a:lnTo>
                <a:lnTo>
                  <a:pt x="1429068" y="568938"/>
                </a:lnTo>
                <a:lnTo>
                  <a:pt x="1369130" y="580156"/>
                </a:lnTo>
                <a:lnTo>
                  <a:pt x="1306513" y="589937"/>
                </a:lnTo>
                <a:lnTo>
                  <a:pt x="1241424" y="598214"/>
                </a:lnTo>
                <a:lnTo>
                  <a:pt x="1174065" y="604921"/>
                </a:lnTo>
                <a:lnTo>
                  <a:pt x="1104644" y="609994"/>
                </a:lnTo>
                <a:lnTo>
                  <a:pt x="918534" y="835239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/>
          <p:cNvSpPr txBox="1"/>
          <p:nvPr/>
        </p:nvSpPr>
        <p:spPr>
          <a:xfrm>
            <a:off x="1616255" y="1367244"/>
            <a:ext cx="857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1"/>
          <p:cNvSpPr/>
          <p:nvPr/>
        </p:nvSpPr>
        <p:spPr>
          <a:xfrm>
            <a:off x="3621056" y="1327482"/>
            <a:ext cx="1872045" cy="835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/>
          <p:cNvSpPr/>
          <p:nvPr/>
        </p:nvSpPr>
        <p:spPr>
          <a:xfrm>
            <a:off x="3621056" y="1327481"/>
            <a:ext cx="1872614" cy="835660"/>
          </a:xfrm>
          <a:custGeom>
            <a:avLst/>
            <a:gdLst/>
            <a:ahLst/>
            <a:cxnLst/>
            <a:rect l="l" t="t" r="r" b="b"/>
            <a:pathLst>
              <a:path w="1872614" h="835660">
                <a:moveTo>
                  <a:pt x="918534" y="835239"/>
                </a:moveTo>
                <a:lnTo>
                  <a:pt x="747396" y="608717"/>
                </a:lnTo>
                <a:lnTo>
                  <a:pt x="676302" y="602969"/>
                </a:lnTo>
                <a:lnTo>
                  <a:pt x="607822" y="595556"/>
                </a:lnTo>
                <a:lnTo>
                  <a:pt x="542121" y="586557"/>
                </a:lnTo>
                <a:lnTo>
                  <a:pt x="479358" y="576055"/>
                </a:lnTo>
                <a:lnTo>
                  <a:pt x="419697" y="564129"/>
                </a:lnTo>
                <a:lnTo>
                  <a:pt x="363299" y="550860"/>
                </a:lnTo>
                <a:lnTo>
                  <a:pt x="310327" y="536329"/>
                </a:lnTo>
                <a:lnTo>
                  <a:pt x="260941" y="520617"/>
                </a:lnTo>
                <a:lnTo>
                  <a:pt x="215304" y="503804"/>
                </a:lnTo>
                <a:lnTo>
                  <a:pt x="173579" y="485971"/>
                </a:lnTo>
                <a:lnTo>
                  <a:pt x="135926" y="467200"/>
                </a:lnTo>
                <a:lnTo>
                  <a:pt x="102508" y="447569"/>
                </a:lnTo>
                <a:lnTo>
                  <a:pt x="49024" y="406057"/>
                </a:lnTo>
                <a:lnTo>
                  <a:pt x="14423" y="362079"/>
                </a:lnTo>
                <a:lnTo>
                  <a:pt x="0" y="316282"/>
                </a:lnTo>
                <a:lnTo>
                  <a:pt x="759" y="292904"/>
                </a:lnTo>
                <a:lnTo>
                  <a:pt x="19031" y="245589"/>
                </a:lnTo>
                <a:lnTo>
                  <a:pt x="52998" y="205287"/>
                </a:lnTo>
                <a:lnTo>
                  <a:pt x="101931" y="167738"/>
                </a:lnTo>
                <a:lnTo>
                  <a:pt x="164515" y="133227"/>
                </a:lnTo>
                <a:lnTo>
                  <a:pt x="200513" y="117200"/>
                </a:lnTo>
                <a:lnTo>
                  <a:pt x="239430" y="102039"/>
                </a:lnTo>
                <a:lnTo>
                  <a:pt x="281101" y="87780"/>
                </a:lnTo>
                <a:lnTo>
                  <a:pt x="325361" y="74459"/>
                </a:lnTo>
                <a:lnTo>
                  <a:pt x="372046" y="62111"/>
                </a:lnTo>
                <a:lnTo>
                  <a:pt x="420990" y="50772"/>
                </a:lnTo>
                <a:lnTo>
                  <a:pt x="472030" y="40477"/>
                </a:lnTo>
                <a:lnTo>
                  <a:pt x="524999" y="31263"/>
                </a:lnTo>
                <a:lnTo>
                  <a:pt x="579735" y="23164"/>
                </a:lnTo>
                <a:lnTo>
                  <a:pt x="636072" y="16217"/>
                </a:lnTo>
                <a:lnTo>
                  <a:pt x="693845" y="10457"/>
                </a:lnTo>
                <a:lnTo>
                  <a:pt x="752890" y="5920"/>
                </a:lnTo>
                <a:lnTo>
                  <a:pt x="813043" y="2640"/>
                </a:lnTo>
                <a:lnTo>
                  <a:pt x="874137" y="655"/>
                </a:lnTo>
                <a:lnTo>
                  <a:pt x="936010" y="0"/>
                </a:lnTo>
                <a:lnTo>
                  <a:pt x="998496" y="709"/>
                </a:lnTo>
                <a:lnTo>
                  <a:pt x="1061430" y="2819"/>
                </a:lnTo>
                <a:lnTo>
                  <a:pt x="1124648" y="6366"/>
                </a:lnTo>
                <a:lnTo>
                  <a:pt x="1195742" y="12114"/>
                </a:lnTo>
                <a:lnTo>
                  <a:pt x="1264222" y="19527"/>
                </a:lnTo>
                <a:lnTo>
                  <a:pt x="1329924" y="28525"/>
                </a:lnTo>
                <a:lnTo>
                  <a:pt x="1392686" y="39028"/>
                </a:lnTo>
                <a:lnTo>
                  <a:pt x="1452347" y="50954"/>
                </a:lnTo>
                <a:lnTo>
                  <a:pt x="1508745" y="64223"/>
                </a:lnTo>
                <a:lnTo>
                  <a:pt x="1561718" y="78754"/>
                </a:lnTo>
                <a:lnTo>
                  <a:pt x="1611103" y="94466"/>
                </a:lnTo>
                <a:lnTo>
                  <a:pt x="1656740" y="111279"/>
                </a:lnTo>
                <a:lnTo>
                  <a:pt x="1698465" y="129111"/>
                </a:lnTo>
                <a:lnTo>
                  <a:pt x="1736118" y="147883"/>
                </a:lnTo>
                <a:lnTo>
                  <a:pt x="1769536" y="167513"/>
                </a:lnTo>
                <a:lnTo>
                  <a:pt x="1823020" y="209026"/>
                </a:lnTo>
                <a:lnTo>
                  <a:pt x="1857621" y="253004"/>
                </a:lnTo>
                <a:lnTo>
                  <a:pt x="1872044" y="298800"/>
                </a:lnTo>
                <a:lnTo>
                  <a:pt x="1871285" y="322179"/>
                </a:lnTo>
                <a:lnTo>
                  <a:pt x="1853013" y="369493"/>
                </a:lnTo>
                <a:lnTo>
                  <a:pt x="1814177" y="414150"/>
                </a:lnTo>
                <a:lnTo>
                  <a:pt x="1756430" y="455691"/>
                </a:lnTo>
                <a:lnTo>
                  <a:pt x="1720978" y="475128"/>
                </a:lnTo>
                <a:lnTo>
                  <a:pt x="1681413" y="493589"/>
                </a:lnTo>
                <a:lnTo>
                  <a:pt x="1637940" y="511007"/>
                </a:lnTo>
                <a:lnTo>
                  <a:pt x="1590764" y="527317"/>
                </a:lnTo>
                <a:lnTo>
                  <a:pt x="1540090" y="542453"/>
                </a:lnTo>
                <a:lnTo>
                  <a:pt x="1486123" y="556348"/>
                </a:lnTo>
                <a:lnTo>
                  <a:pt x="1429068" y="568938"/>
                </a:lnTo>
                <a:lnTo>
                  <a:pt x="1369130" y="580156"/>
                </a:lnTo>
                <a:lnTo>
                  <a:pt x="1306513" y="589937"/>
                </a:lnTo>
                <a:lnTo>
                  <a:pt x="1241424" y="598214"/>
                </a:lnTo>
                <a:lnTo>
                  <a:pt x="1174065" y="604921"/>
                </a:lnTo>
                <a:lnTo>
                  <a:pt x="1104644" y="609994"/>
                </a:lnTo>
                <a:lnTo>
                  <a:pt x="918534" y="835239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 txBox="1"/>
          <p:nvPr/>
        </p:nvSpPr>
        <p:spPr>
          <a:xfrm>
            <a:off x="4019963" y="1473923"/>
            <a:ext cx="1073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Looks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4"/>
          <p:cNvSpPr/>
          <p:nvPr/>
        </p:nvSpPr>
        <p:spPr>
          <a:xfrm>
            <a:off x="6229318" y="1340576"/>
            <a:ext cx="1872044" cy="835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/>
          <p:cNvSpPr/>
          <p:nvPr/>
        </p:nvSpPr>
        <p:spPr>
          <a:xfrm>
            <a:off x="6229318" y="1340575"/>
            <a:ext cx="1872614" cy="835660"/>
          </a:xfrm>
          <a:custGeom>
            <a:avLst/>
            <a:gdLst/>
            <a:ahLst/>
            <a:cxnLst/>
            <a:rect l="l" t="t" r="r" b="b"/>
            <a:pathLst>
              <a:path w="1872615" h="835660">
                <a:moveTo>
                  <a:pt x="918534" y="835239"/>
                </a:moveTo>
                <a:lnTo>
                  <a:pt x="747396" y="608717"/>
                </a:lnTo>
                <a:lnTo>
                  <a:pt x="676302" y="602969"/>
                </a:lnTo>
                <a:lnTo>
                  <a:pt x="607822" y="595556"/>
                </a:lnTo>
                <a:lnTo>
                  <a:pt x="542121" y="586557"/>
                </a:lnTo>
                <a:lnTo>
                  <a:pt x="479358" y="576055"/>
                </a:lnTo>
                <a:lnTo>
                  <a:pt x="419697" y="564129"/>
                </a:lnTo>
                <a:lnTo>
                  <a:pt x="363299" y="550860"/>
                </a:lnTo>
                <a:lnTo>
                  <a:pt x="310327" y="536329"/>
                </a:lnTo>
                <a:lnTo>
                  <a:pt x="260941" y="520617"/>
                </a:lnTo>
                <a:lnTo>
                  <a:pt x="215304" y="503804"/>
                </a:lnTo>
                <a:lnTo>
                  <a:pt x="173579" y="485971"/>
                </a:lnTo>
                <a:lnTo>
                  <a:pt x="135926" y="467200"/>
                </a:lnTo>
                <a:lnTo>
                  <a:pt x="102508" y="447569"/>
                </a:lnTo>
                <a:lnTo>
                  <a:pt x="49024" y="406057"/>
                </a:lnTo>
                <a:lnTo>
                  <a:pt x="14423" y="362079"/>
                </a:lnTo>
                <a:lnTo>
                  <a:pt x="0" y="316282"/>
                </a:lnTo>
                <a:lnTo>
                  <a:pt x="759" y="292904"/>
                </a:lnTo>
                <a:lnTo>
                  <a:pt x="19031" y="245589"/>
                </a:lnTo>
                <a:lnTo>
                  <a:pt x="52998" y="205287"/>
                </a:lnTo>
                <a:lnTo>
                  <a:pt x="101931" y="167738"/>
                </a:lnTo>
                <a:lnTo>
                  <a:pt x="164515" y="133227"/>
                </a:lnTo>
                <a:lnTo>
                  <a:pt x="200513" y="117200"/>
                </a:lnTo>
                <a:lnTo>
                  <a:pt x="239430" y="102039"/>
                </a:lnTo>
                <a:lnTo>
                  <a:pt x="281101" y="87780"/>
                </a:lnTo>
                <a:lnTo>
                  <a:pt x="325361" y="74459"/>
                </a:lnTo>
                <a:lnTo>
                  <a:pt x="372046" y="62111"/>
                </a:lnTo>
                <a:lnTo>
                  <a:pt x="420990" y="50772"/>
                </a:lnTo>
                <a:lnTo>
                  <a:pt x="472030" y="40477"/>
                </a:lnTo>
                <a:lnTo>
                  <a:pt x="524999" y="31263"/>
                </a:lnTo>
                <a:lnTo>
                  <a:pt x="579735" y="23164"/>
                </a:lnTo>
                <a:lnTo>
                  <a:pt x="636072" y="16217"/>
                </a:lnTo>
                <a:lnTo>
                  <a:pt x="693845" y="10457"/>
                </a:lnTo>
                <a:lnTo>
                  <a:pt x="752890" y="5920"/>
                </a:lnTo>
                <a:lnTo>
                  <a:pt x="813043" y="2640"/>
                </a:lnTo>
                <a:lnTo>
                  <a:pt x="874137" y="655"/>
                </a:lnTo>
                <a:lnTo>
                  <a:pt x="936010" y="0"/>
                </a:lnTo>
                <a:lnTo>
                  <a:pt x="998496" y="709"/>
                </a:lnTo>
                <a:lnTo>
                  <a:pt x="1061430" y="2819"/>
                </a:lnTo>
                <a:lnTo>
                  <a:pt x="1124648" y="6366"/>
                </a:lnTo>
                <a:lnTo>
                  <a:pt x="1195742" y="12114"/>
                </a:lnTo>
                <a:lnTo>
                  <a:pt x="1264222" y="19527"/>
                </a:lnTo>
                <a:lnTo>
                  <a:pt x="1329924" y="28525"/>
                </a:lnTo>
                <a:lnTo>
                  <a:pt x="1392686" y="39028"/>
                </a:lnTo>
                <a:lnTo>
                  <a:pt x="1452347" y="50954"/>
                </a:lnTo>
                <a:lnTo>
                  <a:pt x="1508745" y="64223"/>
                </a:lnTo>
                <a:lnTo>
                  <a:pt x="1561718" y="78754"/>
                </a:lnTo>
                <a:lnTo>
                  <a:pt x="1611103" y="94466"/>
                </a:lnTo>
                <a:lnTo>
                  <a:pt x="1656740" y="111279"/>
                </a:lnTo>
                <a:lnTo>
                  <a:pt x="1698465" y="129111"/>
                </a:lnTo>
                <a:lnTo>
                  <a:pt x="1736118" y="147883"/>
                </a:lnTo>
                <a:lnTo>
                  <a:pt x="1769536" y="167513"/>
                </a:lnTo>
                <a:lnTo>
                  <a:pt x="1823020" y="209026"/>
                </a:lnTo>
                <a:lnTo>
                  <a:pt x="1857621" y="253004"/>
                </a:lnTo>
                <a:lnTo>
                  <a:pt x="1872044" y="298800"/>
                </a:lnTo>
                <a:lnTo>
                  <a:pt x="1871285" y="322179"/>
                </a:lnTo>
                <a:lnTo>
                  <a:pt x="1853013" y="369493"/>
                </a:lnTo>
                <a:lnTo>
                  <a:pt x="1814177" y="414150"/>
                </a:lnTo>
                <a:lnTo>
                  <a:pt x="1756430" y="455691"/>
                </a:lnTo>
                <a:lnTo>
                  <a:pt x="1720978" y="475128"/>
                </a:lnTo>
                <a:lnTo>
                  <a:pt x="1681413" y="493589"/>
                </a:lnTo>
                <a:lnTo>
                  <a:pt x="1637940" y="511007"/>
                </a:lnTo>
                <a:lnTo>
                  <a:pt x="1590764" y="527317"/>
                </a:lnTo>
                <a:lnTo>
                  <a:pt x="1540090" y="542453"/>
                </a:lnTo>
                <a:lnTo>
                  <a:pt x="1486123" y="556348"/>
                </a:lnTo>
                <a:lnTo>
                  <a:pt x="1429068" y="568938"/>
                </a:lnTo>
                <a:lnTo>
                  <a:pt x="1369130" y="580156"/>
                </a:lnTo>
                <a:lnTo>
                  <a:pt x="1306513" y="589937"/>
                </a:lnTo>
                <a:lnTo>
                  <a:pt x="1241424" y="598214"/>
                </a:lnTo>
                <a:lnTo>
                  <a:pt x="1174065" y="604921"/>
                </a:lnTo>
                <a:lnTo>
                  <a:pt x="1104644" y="609994"/>
                </a:lnTo>
                <a:lnTo>
                  <a:pt x="918534" y="835239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/>
          <p:cNvSpPr txBox="1"/>
          <p:nvPr/>
        </p:nvSpPr>
        <p:spPr>
          <a:xfrm>
            <a:off x="6804500" y="1486115"/>
            <a:ext cx="72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左箭头 27"/>
          <p:cNvSpPr/>
          <p:nvPr/>
        </p:nvSpPr>
        <p:spPr>
          <a:xfrm>
            <a:off x="5671158" y="4892129"/>
            <a:ext cx="2459468" cy="1768918"/>
          </a:xfrm>
          <a:prstGeom prst="leftArrow">
            <a:avLst>
              <a:gd name="adj1" fmla="val 77844"/>
              <a:gd name="adj2" fmla="val 50696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spc="-20" dirty="0">
                <a:solidFill>
                  <a:schemeClr val="bg1"/>
                </a:solidFill>
                <a:cs typeface="Calibri"/>
              </a:rPr>
              <a:t>K-fold</a:t>
            </a:r>
            <a:r>
              <a:rPr lang="en-US" altLang="zh-CN" sz="2400" spc="-8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zh-CN" sz="2400" spc="-15" dirty="0">
                <a:solidFill>
                  <a:schemeClr val="bg1"/>
                </a:solidFill>
                <a:cs typeface="Calibri"/>
              </a:rPr>
              <a:t>Cross  </a:t>
            </a:r>
            <a:r>
              <a:rPr lang="en-US" altLang="zh-CN" sz="2400" spc="-20" dirty="0">
                <a:solidFill>
                  <a:schemeClr val="bg1"/>
                </a:solidFill>
                <a:cs typeface="Calibri"/>
              </a:rPr>
              <a:t>Validation </a:t>
            </a:r>
            <a:r>
              <a:rPr lang="en-US" altLang="zh-CN" sz="2400" dirty="0">
                <a:solidFill>
                  <a:schemeClr val="bg1"/>
                </a:solidFill>
                <a:cs typeface="Calibri"/>
              </a:rPr>
              <a:t>/  </a:t>
            </a:r>
            <a:r>
              <a:rPr lang="en-US" altLang="zh-CN" sz="2400" spc="-45" dirty="0">
                <a:solidFill>
                  <a:schemeClr val="bg1"/>
                </a:solidFill>
                <a:cs typeface="Calibri"/>
              </a:rPr>
              <a:t>Train-Test</a:t>
            </a:r>
            <a:r>
              <a:rPr lang="en-US" altLang="zh-CN" sz="2400" spc="-55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cs typeface="Calibri"/>
              </a:rPr>
              <a:t>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10" dirty="0">
                <a:cs typeface="Georgia"/>
              </a:rPr>
              <a:t>Choice-I: </a:t>
            </a:r>
            <a:r>
              <a:rPr lang="en-US" sz="3600" spc="85" dirty="0">
                <a:cs typeface="Georgia"/>
              </a:rPr>
              <a:t>Train-Test </a:t>
            </a:r>
            <a:r>
              <a:rPr lang="en-US" sz="3600" spc="80" dirty="0">
                <a:cs typeface="Georgia"/>
              </a:rPr>
              <a:t>(Leave </a:t>
            </a:r>
            <a:r>
              <a:rPr lang="en-US" sz="3600" spc="25" dirty="0">
                <a:cs typeface="Georgia"/>
              </a:rPr>
              <a:t>m</a:t>
            </a:r>
            <a:r>
              <a:rPr lang="en-US" sz="3600" spc="254" dirty="0">
                <a:cs typeface="Georgia"/>
              </a:rPr>
              <a:t> </a:t>
            </a:r>
            <a:r>
              <a:rPr lang="en-US" sz="3600" spc="-5" dirty="0">
                <a:cs typeface="Georgia"/>
              </a:rPr>
              <a:t>out)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8ABC-7869-4ACE-A68A-5ACE911D8F48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35</a:t>
            </a:fld>
            <a:endParaRPr lang="zh-CN" altLang="en-US"/>
          </a:p>
        </p:txBody>
      </p:sp>
      <p:pic>
        <p:nvPicPr>
          <p:cNvPr id="1026" name="Picture 2" descr="C:\Users\E520\AppData\Roaming\Tencent\QQ\Temp\Capture\Polygon\_127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387" y="1186228"/>
            <a:ext cx="7421078" cy="5402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cs typeface="Calibri Light"/>
              </a:rPr>
              <a:t>The </a:t>
            </a:r>
            <a:r>
              <a:rPr lang="en-US" spc="-20" dirty="0">
                <a:cs typeface="Calibri Light"/>
              </a:rPr>
              <a:t>test </a:t>
            </a:r>
            <a:r>
              <a:rPr lang="en-US" spc="-10" dirty="0">
                <a:cs typeface="Calibri Light"/>
              </a:rPr>
              <a:t>set</a:t>
            </a:r>
            <a:r>
              <a:rPr lang="en-US" spc="-55" dirty="0">
                <a:cs typeface="Calibri Light"/>
              </a:rPr>
              <a:t> </a:t>
            </a:r>
            <a:r>
              <a:rPr lang="en-US" spc="-5" dirty="0">
                <a:cs typeface="Calibri Light"/>
              </a:rPr>
              <a:t>method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9E8-2C74-4DB3-8C3D-F9121924ACF6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36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84342" y="1507156"/>
            <a:ext cx="4112260" cy="3550411"/>
            <a:chOff x="307340" y="1295400"/>
            <a:chExt cx="4112260" cy="3550411"/>
          </a:xfrm>
        </p:grpSpPr>
        <p:sp>
          <p:nvSpPr>
            <p:cNvPr id="8" name="object 3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833437" y="3576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1214437" y="41100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1443037" y="28908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2128837" y="1519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2433637" y="2433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3119437" y="22812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/>
            <p:cNvSpPr/>
            <p:nvPr/>
          </p:nvSpPr>
          <p:spPr>
            <a:xfrm>
              <a:off x="3881437" y="41100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/>
            <p:cNvSpPr/>
            <p:nvPr/>
          </p:nvSpPr>
          <p:spPr>
            <a:xfrm>
              <a:off x="4033837" y="35004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3805237" y="3119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/>
            <p:cNvSpPr txBox="1"/>
            <p:nvPr/>
          </p:nvSpPr>
          <p:spPr>
            <a:xfrm>
              <a:off x="1221739" y="4515611"/>
              <a:ext cx="1358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x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20" name="object 15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22" name="object 17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8"/>
          <p:cNvSpPr txBox="1"/>
          <p:nvPr/>
        </p:nvSpPr>
        <p:spPr>
          <a:xfrm>
            <a:off x="4650740" y="1617979"/>
            <a:ext cx="4215468" cy="1506182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1. Randomly choose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</a:rPr>
              <a:t>some percentage like 30%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of the labeled data to be in a </a:t>
            </a:r>
            <a:r>
              <a:rPr lang="en-US" altLang="zh-CN" sz="2400" dirty="0">
                <a:solidFill>
                  <a:srgbClr val="0563C1"/>
                </a:solidFill>
                <a:latin typeface="Calibri" panose="020F0502020204030204" pitchFamily="34" charset="0"/>
              </a:rPr>
              <a:t>test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2. The remainder is a </a:t>
            </a:r>
            <a:r>
              <a:rPr lang="en-US" altLang="zh-CN" sz="2400" dirty="0">
                <a:solidFill>
                  <a:srgbClr val="954F72"/>
                </a:solidFill>
                <a:latin typeface="Calibri" panose="020F0502020204030204" pitchFamily="34" charset="0"/>
              </a:rPr>
              <a:t>training set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4" name="object 20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cs typeface="Calibri Light"/>
              </a:rPr>
              <a:t>The </a:t>
            </a:r>
            <a:r>
              <a:rPr lang="en-US" spc="-20" dirty="0">
                <a:cs typeface="Calibri Light"/>
              </a:rPr>
              <a:t>test </a:t>
            </a:r>
            <a:r>
              <a:rPr lang="en-US" spc="-10" dirty="0">
                <a:cs typeface="Calibri Light"/>
              </a:rPr>
              <a:t>set</a:t>
            </a:r>
            <a:r>
              <a:rPr lang="en-US" spc="-55" dirty="0">
                <a:cs typeface="Calibri Light"/>
              </a:rPr>
              <a:t> </a:t>
            </a:r>
            <a:r>
              <a:rPr lang="en-US" spc="-5" dirty="0">
                <a:cs typeface="Calibri Light"/>
              </a:rPr>
              <a:t>method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A46B-309C-4D3C-9F1B-EE14C50E180A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37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84340" y="1507150"/>
            <a:ext cx="4112260" cy="4525697"/>
            <a:chOff x="307340" y="1295400"/>
            <a:chExt cx="4112260" cy="4525697"/>
          </a:xfrm>
        </p:grpSpPr>
        <p:sp>
          <p:nvSpPr>
            <p:cNvPr id="25" name="object 3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"/>
            <p:cNvSpPr/>
            <p:nvPr/>
          </p:nvSpPr>
          <p:spPr>
            <a:xfrm>
              <a:off x="833437" y="3576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/>
            <p:cNvSpPr/>
            <p:nvPr/>
          </p:nvSpPr>
          <p:spPr>
            <a:xfrm>
              <a:off x="1214437" y="41100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7"/>
            <p:cNvSpPr/>
            <p:nvPr/>
          </p:nvSpPr>
          <p:spPr>
            <a:xfrm>
              <a:off x="1443037" y="28908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8"/>
            <p:cNvSpPr/>
            <p:nvPr/>
          </p:nvSpPr>
          <p:spPr>
            <a:xfrm>
              <a:off x="2128837" y="1519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9"/>
            <p:cNvSpPr/>
            <p:nvPr/>
          </p:nvSpPr>
          <p:spPr>
            <a:xfrm>
              <a:off x="2433637" y="2433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0"/>
            <p:cNvSpPr/>
            <p:nvPr/>
          </p:nvSpPr>
          <p:spPr>
            <a:xfrm>
              <a:off x="3119437" y="22812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1"/>
            <p:cNvSpPr/>
            <p:nvPr/>
          </p:nvSpPr>
          <p:spPr>
            <a:xfrm>
              <a:off x="3881437" y="41100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2"/>
            <p:cNvSpPr/>
            <p:nvPr/>
          </p:nvSpPr>
          <p:spPr>
            <a:xfrm>
              <a:off x="4033837" y="35004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3"/>
            <p:cNvSpPr/>
            <p:nvPr/>
          </p:nvSpPr>
          <p:spPr>
            <a:xfrm>
              <a:off x="3805237" y="3119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4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5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38" name="object 16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8"/>
            <p:cNvSpPr/>
            <p:nvPr/>
          </p:nvSpPr>
          <p:spPr>
            <a:xfrm>
              <a:off x="609600" y="2743200"/>
              <a:ext cx="3657600" cy="1295400"/>
            </a:xfrm>
            <a:custGeom>
              <a:avLst/>
              <a:gdLst/>
              <a:ahLst/>
              <a:cxnLst/>
              <a:rect l="l" t="t" r="r" b="b"/>
              <a:pathLst>
                <a:path w="3657600" h="1295400">
                  <a:moveTo>
                    <a:pt x="0" y="1295400"/>
                  </a:moveTo>
                  <a:lnTo>
                    <a:pt x="3657600" y="0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9"/>
            <p:cNvSpPr txBox="1"/>
            <p:nvPr/>
          </p:nvSpPr>
          <p:spPr>
            <a:xfrm>
              <a:off x="688340" y="4515611"/>
              <a:ext cx="3731260" cy="130548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461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latin typeface="Calibri"/>
                  <a:cs typeface="Calibri"/>
                </a:rPr>
                <a:t>x</a:t>
              </a:r>
            </a:p>
            <a:p>
              <a:pPr>
                <a:lnSpc>
                  <a:spcPct val="100000"/>
                </a:lnSpc>
                <a:spcBef>
                  <a:spcPts val="15"/>
                </a:spcBef>
              </a:pPr>
              <a:endParaRPr sz="3200" dirty="0">
                <a:latin typeface="Calibri"/>
                <a:cs typeface="Calibri"/>
              </a:endParaRPr>
            </a:p>
            <a:p>
              <a:pPr marL="12700">
                <a:lnSpc>
                  <a:spcPct val="100000"/>
                </a:lnSpc>
              </a:pPr>
              <a:r>
                <a:rPr sz="2400" dirty="0">
                  <a:solidFill>
                    <a:srgbClr val="33CC33"/>
                  </a:solidFill>
                  <a:latin typeface="Calibri"/>
                  <a:cs typeface="Calibri"/>
                </a:rPr>
                <a:t>(Linear </a:t>
              </a:r>
              <a:r>
                <a:rPr sz="2400" spc="-10" dirty="0">
                  <a:solidFill>
                    <a:srgbClr val="33CC33"/>
                  </a:solidFill>
                  <a:latin typeface="Calibri"/>
                  <a:cs typeface="Calibri"/>
                </a:rPr>
                <a:t>regression</a:t>
              </a:r>
              <a:r>
                <a:rPr sz="2400" spc="-45" dirty="0">
                  <a:solidFill>
                    <a:srgbClr val="33CC33"/>
                  </a:solidFill>
                  <a:latin typeface="Calibri"/>
                  <a:cs typeface="Calibri"/>
                </a:rPr>
                <a:t> </a:t>
              </a:r>
              <a:r>
                <a:rPr sz="2400" spc="-10" dirty="0">
                  <a:solidFill>
                    <a:srgbClr val="33CC33"/>
                  </a:solidFill>
                  <a:latin typeface="Calibri"/>
                  <a:cs typeface="Calibri"/>
                </a:rPr>
                <a:t>example)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42" name="object 20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3" name="object 18"/>
          <p:cNvSpPr txBox="1"/>
          <p:nvPr/>
        </p:nvSpPr>
        <p:spPr>
          <a:xfrm>
            <a:off x="4650739" y="1617979"/>
            <a:ext cx="4099721" cy="22448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1. Randomly choose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</a:rPr>
              <a:t>some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</a:rPr>
              <a:t>percentage like 30%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of the labeled data to be in a </a:t>
            </a:r>
            <a:r>
              <a:rPr lang="en-US" altLang="zh-CN" sz="2400" dirty="0">
                <a:solidFill>
                  <a:srgbClr val="0563C1"/>
                </a:solidFill>
                <a:latin typeface="Calibri" panose="020F0502020204030204" pitchFamily="34" charset="0"/>
              </a:rPr>
              <a:t>test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2. The remainder is a </a:t>
            </a:r>
            <a:r>
              <a:rPr lang="en-US" altLang="zh-CN" sz="2400" dirty="0">
                <a:solidFill>
                  <a:srgbClr val="954F72"/>
                </a:solidFill>
                <a:latin typeface="Calibri" panose="020F0502020204030204" pitchFamily="34" charset="0"/>
              </a:rPr>
              <a:t>training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954F72"/>
                </a:solidFill>
                <a:latin typeface="Calibri" panose="020F0502020204030204" pitchFamily="34" charset="0"/>
              </a:rPr>
              <a:t>3. Perform your regression on the training set</a:t>
            </a:r>
            <a:endParaRPr lang="en-US" altLang="zh-CN" sz="2400" dirty="0"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cs typeface="Calibri Light"/>
              </a:rPr>
              <a:t>The </a:t>
            </a:r>
            <a:r>
              <a:rPr lang="en-US" spc="-20" dirty="0">
                <a:cs typeface="Calibri Light"/>
              </a:rPr>
              <a:t>test </a:t>
            </a:r>
            <a:r>
              <a:rPr lang="en-US" spc="-10" dirty="0">
                <a:cs typeface="Calibri Light"/>
              </a:rPr>
              <a:t>set</a:t>
            </a:r>
            <a:r>
              <a:rPr lang="en-US" spc="-55" dirty="0">
                <a:cs typeface="Calibri Light"/>
              </a:rPr>
              <a:t> </a:t>
            </a:r>
            <a:r>
              <a:rPr lang="en-US" spc="-5" dirty="0">
                <a:cs typeface="Calibri Light"/>
              </a:rPr>
              <a:t>method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A90D-F9D9-4D6E-8382-CCEA3E00CE89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38</a:t>
            </a:fld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384340" y="1507150"/>
            <a:ext cx="4266398" cy="4694974"/>
            <a:chOff x="307340" y="1295400"/>
            <a:chExt cx="4266398" cy="4694974"/>
          </a:xfrm>
        </p:grpSpPr>
        <p:sp>
          <p:nvSpPr>
            <p:cNvPr id="43" name="object 3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"/>
            <p:cNvSpPr/>
            <p:nvPr/>
          </p:nvSpPr>
          <p:spPr>
            <a:xfrm>
              <a:off x="833437" y="3576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6"/>
            <p:cNvSpPr/>
            <p:nvPr/>
          </p:nvSpPr>
          <p:spPr>
            <a:xfrm>
              <a:off x="1214437" y="41100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7"/>
            <p:cNvSpPr/>
            <p:nvPr/>
          </p:nvSpPr>
          <p:spPr>
            <a:xfrm>
              <a:off x="1443037" y="28908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8"/>
            <p:cNvSpPr/>
            <p:nvPr/>
          </p:nvSpPr>
          <p:spPr>
            <a:xfrm>
              <a:off x="2128837" y="1519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9"/>
            <p:cNvSpPr/>
            <p:nvPr/>
          </p:nvSpPr>
          <p:spPr>
            <a:xfrm>
              <a:off x="2433637" y="2433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0"/>
            <p:cNvSpPr/>
            <p:nvPr/>
          </p:nvSpPr>
          <p:spPr>
            <a:xfrm>
              <a:off x="3119437" y="22812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1"/>
            <p:cNvSpPr/>
            <p:nvPr/>
          </p:nvSpPr>
          <p:spPr>
            <a:xfrm>
              <a:off x="3881437" y="41100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2"/>
            <p:cNvSpPr/>
            <p:nvPr/>
          </p:nvSpPr>
          <p:spPr>
            <a:xfrm>
              <a:off x="4033837" y="35004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3"/>
            <p:cNvSpPr/>
            <p:nvPr/>
          </p:nvSpPr>
          <p:spPr>
            <a:xfrm>
              <a:off x="3805237" y="3119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4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5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56" name="object 16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8"/>
            <p:cNvSpPr/>
            <p:nvPr/>
          </p:nvSpPr>
          <p:spPr>
            <a:xfrm>
              <a:off x="609600" y="2743200"/>
              <a:ext cx="3657600" cy="1295400"/>
            </a:xfrm>
            <a:custGeom>
              <a:avLst/>
              <a:gdLst/>
              <a:ahLst/>
              <a:cxnLst/>
              <a:rect l="l" t="t" r="r" b="b"/>
              <a:pathLst>
                <a:path w="3657600" h="1295400">
                  <a:moveTo>
                    <a:pt x="0" y="1295400"/>
                  </a:moveTo>
                  <a:lnTo>
                    <a:pt x="3657600" y="0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9"/>
            <p:cNvSpPr txBox="1"/>
            <p:nvPr/>
          </p:nvSpPr>
          <p:spPr>
            <a:xfrm>
              <a:off x="688339" y="4515611"/>
              <a:ext cx="3885399" cy="147476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461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latin typeface="Calibri"/>
                  <a:cs typeface="Calibri"/>
                </a:rPr>
                <a:t>x</a:t>
              </a:r>
            </a:p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3200" dirty="0">
                <a:latin typeface="Calibri"/>
                <a:cs typeface="Calibri"/>
              </a:endParaRPr>
            </a:p>
            <a:p>
              <a:pPr marL="12700" marR="5080">
                <a:lnSpc>
                  <a:spcPts val="2090"/>
                </a:lnSpc>
              </a:pPr>
              <a:r>
                <a:rPr sz="2400" dirty="0">
                  <a:solidFill>
                    <a:srgbClr val="33CC33"/>
                  </a:solidFill>
                  <a:latin typeface="Calibri"/>
                  <a:cs typeface="Calibri"/>
                </a:rPr>
                <a:t>(Linear </a:t>
              </a:r>
              <a:r>
                <a:rPr sz="2400" spc="-10" dirty="0">
                  <a:solidFill>
                    <a:srgbClr val="33CC33"/>
                  </a:solidFill>
                  <a:latin typeface="Calibri"/>
                  <a:cs typeface="Calibri"/>
                </a:rPr>
                <a:t>regression example)  </a:t>
              </a:r>
              <a:r>
                <a:rPr sz="2400" spc="-5" dirty="0">
                  <a:solidFill>
                    <a:srgbClr val="33CC33"/>
                  </a:solidFill>
                  <a:latin typeface="Calibri"/>
                  <a:cs typeface="Calibri"/>
                </a:rPr>
                <a:t>Mean Squared </a:t>
              </a:r>
              <a:r>
                <a:rPr sz="2400" spc="-10" dirty="0">
                  <a:solidFill>
                    <a:srgbClr val="33CC33"/>
                  </a:solidFill>
                  <a:latin typeface="Calibri"/>
                  <a:cs typeface="Calibri"/>
                </a:rPr>
                <a:t>Error </a:t>
              </a:r>
              <a:r>
                <a:rPr sz="2400" dirty="0">
                  <a:solidFill>
                    <a:srgbClr val="33CC33"/>
                  </a:solidFill>
                  <a:latin typeface="Calibri"/>
                  <a:cs typeface="Calibri"/>
                </a:rPr>
                <a:t>=</a:t>
              </a:r>
              <a:r>
                <a:rPr sz="2400" spc="10" dirty="0">
                  <a:solidFill>
                    <a:srgbClr val="33CC33"/>
                  </a:solidFill>
                  <a:latin typeface="Calibri"/>
                  <a:cs typeface="Calibri"/>
                </a:rPr>
                <a:t> </a:t>
              </a:r>
              <a:r>
                <a:rPr sz="2400" spc="-5" dirty="0">
                  <a:solidFill>
                    <a:srgbClr val="33CC33"/>
                  </a:solidFill>
                  <a:latin typeface="Calibri"/>
                  <a:cs typeface="Calibri"/>
                </a:rPr>
                <a:t>2.4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59" name="object 20"/>
            <p:cNvSpPr/>
            <p:nvPr/>
          </p:nvSpPr>
          <p:spPr>
            <a:xfrm>
              <a:off x="1485900" y="2895600"/>
              <a:ext cx="76200" cy="838200"/>
            </a:xfrm>
            <a:custGeom>
              <a:avLst/>
              <a:gdLst/>
              <a:ahLst/>
              <a:cxnLst/>
              <a:rect l="l" t="t" r="r" b="b"/>
              <a:pathLst>
                <a:path w="76200" h="838200">
                  <a:moveTo>
                    <a:pt x="41275" y="63500"/>
                  </a:moveTo>
                  <a:lnTo>
                    <a:pt x="34925" y="63500"/>
                  </a:lnTo>
                  <a:lnTo>
                    <a:pt x="34925" y="88900"/>
                  </a:lnTo>
                  <a:lnTo>
                    <a:pt x="41275" y="88900"/>
                  </a:lnTo>
                  <a:lnTo>
                    <a:pt x="41275" y="63500"/>
                  </a:lnTo>
                  <a:close/>
                </a:path>
                <a:path w="76200" h="838200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38200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838200">
                  <a:moveTo>
                    <a:pt x="41275" y="107950"/>
                  </a:moveTo>
                  <a:lnTo>
                    <a:pt x="34925" y="107950"/>
                  </a:lnTo>
                  <a:lnTo>
                    <a:pt x="34925" y="133350"/>
                  </a:lnTo>
                  <a:lnTo>
                    <a:pt x="41275" y="133350"/>
                  </a:lnTo>
                  <a:lnTo>
                    <a:pt x="41275" y="107950"/>
                  </a:lnTo>
                  <a:close/>
                </a:path>
                <a:path w="76200" h="838200">
                  <a:moveTo>
                    <a:pt x="41275" y="152400"/>
                  </a:moveTo>
                  <a:lnTo>
                    <a:pt x="34925" y="152400"/>
                  </a:lnTo>
                  <a:lnTo>
                    <a:pt x="34925" y="177800"/>
                  </a:lnTo>
                  <a:lnTo>
                    <a:pt x="41275" y="177800"/>
                  </a:lnTo>
                  <a:lnTo>
                    <a:pt x="41275" y="152400"/>
                  </a:lnTo>
                  <a:close/>
                </a:path>
                <a:path w="76200" h="838200">
                  <a:moveTo>
                    <a:pt x="41275" y="196850"/>
                  </a:moveTo>
                  <a:lnTo>
                    <a:pt x="34925" y="196850"/>
                  </a:lnTo>
                  <a:lnTo>
                    <a:pt x="34925" y="222250"/>
                  </a:lnTo>
                  <a:lnTo>
                    <a:pt x="41275" y="222250"/>
                  </a:lnTo>
                  <a:lnTo>
                    <a:pt x="41275" y="196850"/>
                  </a:lnTo>
                  <a:close/>
                </a:path>
                <a:path w="76200" h="838200">
                  <a:moveTo>
                    <a:pt x="41275" y="241300"/>
                  </a:moveTo>
                  <a:lnTo>
                    <a:pt x="34925" y="241300"/>
                  </a:lnTo>
                  <a:lnTo>
                    <a:pt x="34925" y="266700"/>
                  </a:lnTo>
                  <a:lnTo>
                    <a:pt x="41275" y="266700"/>
                  </a:lnTo>
                  <a:lnTo>
                    <a:pt x="41275" y="241300"/>
                  </a:lnTo>
                  <a:close/>
                </a:path>
                <a:path w="76200" h="838200">
                  <a:moveTo>
                    <a:pt x="41275" y="285750"/>
                  </a:moveTo>
                  <a:lnTo>
                    <a:pt x="34925" y="285750"/>
                  </a:lnTo>
                  <a:lnTo>
                    <a:pt x="34925" y="311150"/>
                  </a:lnTo>
                  <a:lnTo>
                    <a:pt x="41275" y="311150"/>
                  </a:lnTo>
                  <a:lnTo>
                    <a:pt x="41275" y="285750"/>
                  </a:lnTo>
                  <a:close/>
                </a:path>
                <a:path w="76200" h="838200">
                  <a:moveTo>
                    <a:pt x="41275" y="330200"/>
                  </a:moveTo>
                  <a:lnTo>
                    <a:pt x="34925" y="330200"/>
                  </a:lnTo>
                  <a:lnTo>
                    <a:pt x="34925" y="355600"/>
                  </a:lnTo>
                  <a:lnTo>
                    <a:pt x="41275" y="355600"/>
                  </a:lnTo>
                  <a:lnTo>
                    <a:pt x="41275" y="330200"/>
                  </a:lnTo>
                  <a:close/>
                </a:path>
                <a:path w="76200" h="838200">
                  <a:moveTo>
                    <a:pt x="41275" y="374650"/>
                  </a:moveTo>
                  <a:lnTo>
                    <a:pt x="34925" y="374650"/>
                  </a:lnTo>
                  <a:lnTo>
                    <a:pt x="34925" y="400050"/>
                  </a:lnTo>
                  <a:lnTo>
                    <a:pt x="41275" y="400050"/>
                  </a:lnTo>
                  <a:lnTo>
                    <a:pt x="41275" y="374650"/>
                  </a:lnTo>
                  <a:close/>
                </a:path>
                <a:path w="76200" h="838200">
                  <a:moveTo>
                    <a:pt x="41275" y="419100"/>
                  </a:moveTo>
                  <a:lnTo>
                    <a:pt x="34925" y="419100"/>
                  </a:lnTo>
                  <a:lnTo>
                    <a:pt x="34925" y="444500"/>
                  </a:lnTo>
                  <a:lnTo>
                    <a:pt x="41275" y="444500"/>
                  </a:lnTo>
                  <a:lnTo>
                    <a:pt x="41275" y="419100"/>
                  </a:lnTo>
                  <a:close/>
                </a:path>
                <a:path w="76200" h="838200">
                  <a:moveTo>
                    <a:pt x="41275" y="463550"/>
                  </a:moveTo>
                  <a:lnTo>
                    <a:pt x="34925" y="463550"/>
                  </a:lnTo>
                  <a:lnTo>
                    <a:pt x="34925" y="488950"/>
                  </a:lnTo>
                  <a:lnTo>
                    <a:pt x="41275" y="488950"/>
                  </a:lnTo>
                  <a:lnTo>
                    <a:pt x="41275" y="463550"/>
                  </a:lnTo>
                  <a:close/>
                </a:path>
                <a:path w="76200" h="838200">
                  <a:moveTo>
                    <a:pt x="41275" y="508000"/>
                  </a:moveTo>
                  <a:lnTo>
                    <a:pt x="34925" y="508000"/>
                  </a:lnTo>
                  <a:lnTo>
                    <a:pt x="34925" y="533400"/>
                  </a:lnTo>
                  <a:lnTo>
                    <a:pt x="41275" y="533400"/>
                  </a:lnTo>
                  <a:lnTo>
                    <a:pt x="41275" y="508000"/>
                  </a:lnTo>
                  <a:close/>
                </a:path>
                <a:path w="76200" h="838200">
                  <a:moveTo>
                    <a:pt x="41275" y="552450"/>
                  </a:moveTo>
                  <a:lnTo>
                    <a:pt x="34925" y="552450"/>
                  </a:lnTo>
                  <a:lnTo>
                    <a:pt x="34926" y="577850"/>
                  </a:lnTo>
                  <a:lnTo>
                    <a:pt x="41276" y="577850"/>
                  </a:lnTo>
                  <a:lnTo>
                    <a:pt x="41275" y="552450"/>
                  </a:lnTo>
                  <a:close/>
                </a:path>
                <a:path w="76200" h="838200">
                  <a:moveTo>
                    <a:pt x="41276" y="596900"/>
                  </a:moveTo>
                  <a:lnTo>
                    <a:pt x="34926" y="596900"/>
                  </a:lnTo>
                  <a:lnTo>
                    <a:pt x="34926" y="622300"/>
                  </a:lnTo>
                  <a:lnTo>
                    <a:pt x="41276" y="622300"/>
                  </a:lnTo>
                  <a:lnTo>
                    <a:pt x="41276" y="596900"/>
                  </a:lnTo>
                  <a:close/>
                </a:path>
                <a:path w="76200" h="838200">
                  <a:moveTo>
                    <a:pt x="41276" y="641350"/>
                  </a:moveTo>
                  <a:lnTo>
                    <a:pt x="34926" y="641350"/>
                  </a:lnTo>
                  <a:lnTo>
                    <a:pt x="34926" y="666750"/>
                  </a:lnTo>
                  <a:lnTo>
                    <a:pt x="41276" y="666750"/>
                  </a:lnTo>
                  <a:lnTo>
                    <a:pt x="41276" y="641350"/>
                  </a:lnTo>
                  <a:close/>
                </a:path>
                <a:path w="76200" h="838200">
                  <a:moveTo>
                    <a:pt x="41276" y="685800"/>
                  </a:moveTo>
                  <a:lnTo>
                    <a:pt x="34926" y="685800"/>
                  </a:lnTo>
                  <a:lnTo>
                    <a:pt x="34926" y="711200"/>
                  </a:lnTo>
                  <a:lnTo>
                    <a:pt x="41276" y="711200"/>
                  </a:lnTo>
                  <a:lnTo>
                    <a:pt x="41276" y="685800"/>
                  </a:lnTo>
                  <a:close/>
                </a:path>
                <a:path w="76200" h="838200">
                  <a:moveTo>
                    <a:pt x="41276" y="730250"/>
                  </a:moveTo>
                  <a:lnTo>
                    <a:pt x="34926" y="730250"/>
                  </a:lnTo>
                  <a:lnTo>
                    <a:pt x="34926" y="755650"/>
                  </a:lnTo>
                  <a:lnTo>
                    <a:pt x="41276" y="755650"/>
                  </a:lnTo>
                  <a:lnTo>
                    <a:pt x="41276" y="730250"/>
                  </a:lnTo>
                  <a:close/>
                </a:path>
                <a:path w="76200" h="838200">
                  <a:moveTo>
                    <a:pt x="76201" y="762000"/>
                  </a:moveTo>
                  <a:lnTo>
                    <a:pt x="1" y="762000"/>
                  </a:lnTo>
                  <a:lnTo>
                    <a:pt x="38101" y="838200"/>
                  </a:lnTo>
                  <a:lnTo>
                    <a:pt x="76201" y="762000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21"/>
            <p:cNvSpPr/>
            <p:nvPr/>
          </p:nvSpPr>
          <p:spPr>
            <a:xfrm>
              <a:off x="2135187" y="1565275"/>
              <a:ext cx="76200" cy="1900555"/>
            </a:xfrm>
            <a:custGeom>
              <a:avLst/>
              <a:gdLst/>
              <a:ahLst/>
              <a:cxnLst/>
              <a:rect l="l" t="t" r="r" b="b"/>
              <a:pathLst>
                <a:path w="76200" h="1900554">
                  <a:moveTo>
                    <a:pt x="41275" y="63500"/>
                  </a:moveTo>
                  <a:lnTo>
                    <a:pt x="34925" y="63500"/>
                  </a:lnTo>
                  <a:lnTo>
                    <a:pt x="34925" y="88900"/>
                  </a:lnTo>
                  <a:lnTo>
                    <a:pt x="41275" y="88900"/>
                  </a:lnTo>
                  <a:lnTo>
                    <a:pt x="41275" y="63500"/>
                  </a:lnTo>
                  <a:close/>
                </a:path>
                <a:path w="76200" h="1900554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900554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1900554">
                  <a:moveTo>
                    <a:pt x="41275" y="107950"/>
                  </a:moveTo>
                  <a:lnTo>
                    <a:pt x="34925" y="107950"/>
                  </a:lnTo>
                  <a:lnTo>
                    <a:pt x="34925" y="133350"/>
                  </a:lnTo>
                  <a:lnTo>
                    <a:pt x="41275" y="133350"/>
                  </a:lnTo>
                  <a:lnTo>
                    <a:pt x="41275" y="107950"/>
                  </a:lnTo>
                  <a:close/>
                </a:path>
                <a:path w="76200" h="1900554">
                  <a:moveTo>
                    <a:pt x="41275" y="152400"/>
                  </a:moveTo>
                  <a:lnTo>
                    <a:pt x="34925" y="152400"/>
                  </a:lnTo>
                  <a:lnTo>
                    <a:pt x="34925" y="177800"/>
                  </a:lnTo>
                  <a:lnTo>
                    <a:pt x="41275" y="177800"/>
                  </a:lnTo>
                  <a:lnTo>
                    <a:pt x="41275" y="152400"/>
                  </a:lnTo>
                  <a:close/>
                </a:path>
                <a:path w="76200" h="1900554">
                  <a:moveTo>
                    <a:pt x="41275" y="196850"/>
                  </a:moveTo>
                  <a:lnTo>
                    <a:pt x="34925" y="196850"/>
                  </a:lnTo>
                  <a:lnTo>
                    <a:pt x="34925" y="222250"/>
                  </a:lnTo>
                  <a:lnTo>
                    <a:pt x="41275" y="222250"/>
                  </a:lnTo>
                  <a:lnTo>
                    <a:pt x="41275" y="196850"/>
                  </a:lnTo>
                  <a:close/>
                </a:path>
                <a:path w="76200" h="1900554">
                  <a:moveTo>
                    <a:pt x="41275" y="241300"/>
                  </a:moveTo>
                  <a:lnTo>
                    <a:pt x="34925" y="241300"/>
                  </a:lnTo>
                  <a:lnTo>
                    <a:pt x="34925" y="266700"/>
                  </a:lnTo>
                  <a:lnTo>
                    <a:pt x="41275" y="266700"/>
                  </a:lnTo>
                  <a:lnTo>
                    <a:pt x="41275" y="241300"/>
                  </a:lnTo>
                  <a:close/>
                </a:path>
                <a:path w="76200" h="1900554">
                  <a:moveTo>
                    <a:pt x="41275" y="285750"/>
                  </a:moveTo>
                  <a:lnTo>
                    <a:pt x="34925" y="285750"/>
                  </a:lnTo>
                  <a:lnTo>
                    <a:pt x="34925" y="311150"/>
                  </a:lnTo>
                  <a:lnTo>
                    <a:pt x="41275" y="311150"/>
                  </a:lnTo>
                  <a:lnTo>
                    <a:pt x="41275" y="285750"/>
                  </a:lnTo>
                  <a:close/>
                </a:path>
                <a:path w="76200" h="1900554">
                  <a:moveTo>
                    <a:pt x="41275" y="330200"/>
                  </a:moveTo>
                  <a:lnTo>
                    <a:pt x="34925" y="330200"/>
                  </a:lnTo>
                  <a:lnTo>
                    <a:pt x="34925" y="355600"/>
                  </a:lnTo>
                  <a:lnTo>
                    <a:pt x="41275" y="355600"/>
                  </a:lnTo>
                  <a:lnTo>
                    <a:pt x="41275" y="330200"/>
                  </a:lnTo>
                  <a:close/>
                </a:path>
                <a:path w="76200" h="1900554">
                  <a:moveTo>
                    <a:pt x="41276" y="374650"/>
                  </a:moveTo>
                  <a:lnTo>
                    <a:pt x="34926" y="374650"/>
                  </a:lnTo>
                  <a:lnTo>
                    <a:pt x="34926" y="400050"/>
                  </a:lnTo>
                  <a:lnTo>
                    <a:pt x="41276" y="400050"/>
                  </a:lnTo>
                  <a:lnTo>
                    <a:pt x="41276" y="374650"/>
                  </a:lnTo>
                  <a:close/>
                </a:path>
                <a:path w="76200" h="1900554">
                  <a:moveTo>
                    <a:pt x="41276" y="419100"/>
                  </a:moveTo>
                  <a:lnTo>
                    <a:pt x="34926" y="419100"/>
                  </a:lnTo>
                  <a:lnTo>
                    <a:pt x="34926" y="444500"/>
                  </a:lnTo>
                  <a:lnTo>
                    <a:pt x="41276" y="444500"/>
                  </a:lnTo>
                  <a:lnTo>
                    <a:pt x="41276" y="419100"/>
                  </a:lnTo>
                  <a:close/>
                </a:path>
                <a:path w="76200" h="1900554">
                  <a:moveTo>
                    <a:pt x="41276" y="463550"/>
                  </a:moveTo>
                  <a:lnTo>
                    <a:pt x="34926" y="463550"/>
                  </a:lnTo>
                  <a:lnTo>
                    <a:pt x="34926" y="488950"/>
                  </a:lnTo>
                  <a:lnTo>
                    <a:pt x="41276" y="488950"/>
                  </a:lnTo>
                  <a:lnTo>
                    <a:pt x="41276" y="463550"/>
                  </a:lnTo>
                  <a:close/>
                </a:path>
                <a:path w="76200" h="1900554">
                  <a:moveTo>
                    <a:pt x="41276" y="508000"/>
                  </a:moveTo>
                  <a:lnTo>
                    <a:pt x="34926" y="508000"/>
                  </a:lnTo>
                  <a:lnTo>
                    <a:pt x="34926" y="533400"/>
                  </a:lnTo>
                  <a:lnTo>
                    <a:pt x="41276" y="533400"/>
                  </a:lnTo>
                  <a:lnTo>
                    <a:pt x="41276" y="508000"/>
                  </a:lnTo>
                  <a:close/>
                </a:path>
                <a:path w="76200" h="1900554">
                  <a:moveTo>
                    <a:pt x="41276" y="552450"/>
                  </a:moveTo>
                  <a:lnTo>
                    <a:pt x="34926" y="552450"/>
                  </a:lnTo>
                  <a:lnTo>
                    <a:pt x="34926" y="577850"/>
                  </a:lnTo>
                  <a:lnTo>
                    <a:pt x="41276" y="577850"/>
                  </a:lnTo>
                  <a:lnTo>
                    <a:pt x="41276" y="552450"/>
                  </a:lnTo>
                  <a:close/>
                </a:path>
                <a:path w="76200" h="1900554">
                  <a:moveTo>
                    <a:pt x="41276" y="596900"/>
                  </a:moveTo>
                  <a:lnTo>
                    <a:pt x="34926" y="596900"/>
                  </a:lnTo>
                  <a:lnTo>
                    <a:pt x="34926" y="622300"/>
                  </a:lnTo>
                  <a:lnTo>
                    <a:pt x="41276" y="622300"/>
                  </a:lnTo>
                  <a:lnTo>
                    <a:pt x="41276" y="596900"/>
                  </a:lnTo>
                  <a:close/>
                </a:path>
                <a:path w="76200" h="1900554">
                  <a:moveTo>
                    <a:pt x="41276" y="641350"/>
                  </a:moveTo>
                  <a:lnTo>
                    <a:pt x="34926" y="641350"/>
                  </a:lnTo>
                  <a:lnTo>
                    <a:pt x="34926" y="666750"/>
                  </a:lnTo>
                  <a:lnTo>
                    <a:pt x="41276" y="666750"/>
                  </a:lnTo>
                  <a:lnTo>
                    <a:pt x="41276" y="641350"/>
                  </a:lnTo>
                  <a:close/>
                </a:path>
                <a:path w="76200" h="1900554">
                  <a:moveTo>
                    <a:pt x="41276" y="685800"/>
                  </a:moveTo>
                  <a:lnTo>
                    <a:pt x="34926" y="685800"/>
                  </a:lnTo>
                  <a:lnTo>
                    <a:pt x="34926" y="711200"/>
                  </a:lnTo>
                  <a:lnTo>
                    <a:pt x="41276" y="711200"/>
                  </a:lnTo>
                  <a:lnTo>
                    <a:pt x="41276" y="685800"/>
                  </a:lnTo>
                  <a:close/>
                </a:path>
                <a:path w="76200" h="1900554">
                  <a:moveTo>
                    <a:pt x="41276" y="730250"/>
                  </a:moveTo>
                  <a:lnTo>
                    <a:pt x="34926" y="730250"/>
                  </a:lnTo>
                  <a:lnTo>
                    <a:pt x="34926" y="755650"/>
                  </a:lnTo>
                  <a:lnTo>
                    <a:pt x="41276" y="755650"/>
                  </a:lnTo>
                  <a:lnTo>
                    <a:pt x="41276" y="730250"/>
                  </a:lnTo>
                  <a:close/>
                </a:path>
                <a:path w="76200" h="1900554">
                  <a:moveTo>
                    <a:pt x="41276" y="774700"/>
                  </a:moveTo>
                  <a:lnTo>
                    <a:pt x="34926" y="774700"/>
                  </a:lnTo>
                  <a:lnTo>
                    <a:pt x="34926" y="800100"/>
                  </a:lnTo>
                  <a:lnTo>
                    <a:pt x="41276" y="800100"/>
                  </a:lnTo>
                  <a:lnTo>
                    <a:pt x="41276" y="774700"/>
                  </a:lnTo>
                  <a:close/>
                </a:path>
                <a:path w="76200" h="1900554">
                  <a:moveTo>
                    <a:pt x="41276" y="819150"/>
                  </a:moveTo>
                  <a:lnTo>
                    <a:pt x="34926" y="819150"/>
                  </a:lnTo>
                  <a:lnTo>
                    <a:pt x="34926" y="844550"/>
                  </a:lnTo>
                  <a:lnTo>
                    <a:pt x="41276" y="844550"/>
                  </a:lnTo>
                  <a:lnTo>
                    <a:pt x="41276" y="819150"/>
                  </a:lnTo>
                  <a:close/>
                </a:path>
                <a:path w="76200" h="1900554">
                  <a:moveTo>
                    <a:pt x="41276" y="863600"/>
                  </a:moveTo>
                  <a:lnTo>
                    <a:pt x="34926" y="863600"/>
                  </a:lnTo>
                  <a:lnTo>
                    <a:pt x="34926" y="889000"/>
                  </a:lnTo>
                  <a:lnTo>
                    <a:pt x="41276" y="889000"/>
                  </a:lnTo>
                  <a:lnTo>
                    <a:pt x="41276" y="863600"/>
                  </a:lnTo>
                  <a:close/>
                </a:path>
                <a:path w="76200" h="1900554">
                  <a:moveTo>
                    <a:pt x="41276" y="908050"/>
                  </a:moveTo>
                  <a:lnTo>
                    <a:pt x="34926" y="908050"/>
                  </a:lnTo>
                  <a:lnTo>
                    <a:pt x="34926" y="933450"/>
                  </a:lnTo>
                  <a:lnTo>
                    <a:pt x="41276" y="933450"/>
                  </a:lnTo>
                  <a:lnTo>
                    <a:pt x="41276" y="908050"/>
                  </a:lnTo>
                  <a:close/>
                </a:path>
                <a:path w="76200" h="1900554">
                  <a:moveTo>
                    <a:pt x="41276" y="952500"/>
                  </a:moveTo>
                  <a:lnTo>
                    <a:pt x="34926" y="952500"/>
                  </a:lnTo>
                  <a:lnTo>
                    <a:pt x="34926" y="977900"/>
                  </a:lnTo>
                  <a:lnTo>
                    <a:pt x="41276" y="977900"/>
                  </a:lnTo>
                  <a:lnTo>
                    <a:pt x="41276" y="952500"/>
                  </a:lnTo>
                  <a:close/>
                </a:path>
                <a:path w="76200" h="1900554">
                  <a:moveTo>
                    <a:pt x="41276" y="996950"/>
                  </a:moveTo>
                  <a:lnTo>
                    <a:pt x="34926" y="996950"/>
                  </a:lnTo>
                  <a:lnTo>
                    <a:pt x="34926" y="1022350"/>
                  </a:lnTo>
                  <a:lnTo>
                    <a:pt x="41276" y="1022350"/>
                  </a:lnTo>
                  <a:lnTo>
                    <a:pt x="41276" y="996950"/>
                  </a:lnTo>
                  <a:close/>
                </a:path>
                <a:path w="76200" h="1900554">
                  <a:moveTo>
                    <a:pt x="41276" y="1041400"/>
                  </a:moveTo>
                  <a:lnTo>
                    <a:pt x="34926" y="1041400"/>
                  </a:lnTo>
                  <a:lnTo>
                    <a:pt x="34926" y="1066800"/>
                  </a:lnTo>
                  <a:lnTo>
                    <a:pt x="41276" y="1066800"/>
                  </a:lnTo>
                  <a:lnTo>
                    <a:pt x="41276" y="1041400"/>
                  </a:lnTo>
                  <a:close/>
                </a:path>
                <a:path w="76200" h="1900554">
                  <a:moveTo>
                    <a:pt x="41276" y="1085850"/>
                  </a:moveTo>
                  <a:lnTo>
                    <a:pt x="34926" y="1085850"/>
                  </a:lnTo>
                  <a:lnTo>
                    <a:pt x="34926" y="1111250"/>
                  </a:lnTo>
                  <a:lnTo>
                    <a:pt x="41276" y="1111250"/>
                  </a:lnTo>
                  <a:lnTo>
                    <a:pt x="41276" y="1085850"/>
                  </a:lnTo>
                  <a:close/>
                </a:path>
                <a:path w="76200" h="1900554">
                  <a:moveTo>
                    <a:pt x="41276" y="1130300"/>
                  </a:moveTo>
                  <a:lnTo>
                    <a:pt x="34926" y="1130300"/>
                  </a:lnTo>
                  <a:lnTo>
                    <a:pt x="34926" y="1155700"/>
                  </a:lnTo>
                  <a:lnTo>
                    <a:pt x="41276" y="1155700"/>
                  </a:lnTo>
                  <a:lnTo>
                    <a:pt x="41276" y="1130300"/>
                  </a:lnTo>
                  <a:close/>
                </a:path>
                <a:path w="76200" h="1900554">
                  <a:moveTo>
                    <a:pt x="41276" y="1174750"/>
                  </a:moveTo>
                  <a:lnTo>
                    <a:pt x="34926" y="1174750"/>
                  </a:lnTo>
                  <a:lnTo>
                    <a:pt x="34926" y="1200150"/>
                  </a:lnTo>
                  <a:lnTo>
                    <a:pt x="41276" y="1200150"/>
                  </a:lnTo>
                  <a:lnTo>
                    <a:pt x="41276" y="1174750"/>
                  </a:lnTo>
                  <a:close/>
                </a:path>
                <a:path w="76200" h="1900554">
                  <a:moveTo>
                    <a:pt x="41276" y="1219200"/>
                  </a:moveTo>
                  <a:lnTo>
                    <a:pt x="34926" y="1219200"/>
                  </a:lnTo>
                  <a:lnTo>
                    <a:pt x="34926" y="1244600"/>
                  </a:lnTo>
                  <a:lnTo>
                    <a:pt x="41276" y="1244600"/>
                  </a:lnTo>
                  <a:lnTo>
                    <a:pt x="41276" y="1219200"/>
                  </a:lnTo>
                  <a:close/>
                </a:path>
                <a:path w="76200" h="1900554">
                  <a:moveTo>
                    <a:pt x="41276" y="1263650"/>
                  </a:moveTo>
                  <a:lnTo>
                    <a:pt x="34926" y="1263650"/>
                  </a:lnTo>
                  <a:lnTo>
                    <a:pt x="34926" y="1289050"/>
                  </a:lnTo>
                  <a:lnTo>
                    <a:pt x="41276" y="1289050"/>
                  </a:lnTo>
                  <a:lnTo>
                    <a:pt x="41276" y="1263650"/>
                  </a:lnTo>
                  <a:close/>
                </a:path>
                <a:path w="76200" h="1900554">
                  <a:moveTo>
                    <a:pt x="41276" y="1308100"/>
                  </a:moveTo>
                  <a:lnTo>
                    <a:pt x="34926" y="1308100"/>
                  </a:lnTo>
                  <a:lnTo>
                    <a:pt x="34926" y="1333500"/>
                  </a:lnTo>
                  <a:lnTo>
                    <a:pt x="41276" y="1333500"/>
                  </a:lnTo>
                  <a:lnTo>
                    <a:pt x="41276" y="1308100"/>
                  </a:lnTo>
                  <a:close/>
                </a:path>
                <a:path w="76200" h="1900554">
                  <a:moveTo>
                    <a:pt x="41276" y="1352550"/>
                  </a:moveTo>
                  <a:lnTo>
                    <a:pt x="34926" y="1352550"/>
                  </a:lnTo>
                  <a:lnTo>
                    <a:pt x="34926" y="1377950"/>
                  </a:lnTo>
                  <a:lnTo>
                    <a:pt x="41276" y="1377950"/>
                  </a:lnTo>
                  <a:lnTo>
                    <a:pt x="41276" y="1352550"/>
                  </a:lnTo>
                  <a:close/>
                </a:path>
                <a:path w="76200" h="1900554">
                  <a:moveTo>
                    <a:pt x="41276" y="1397000"/>
                  </a:moveTo>
                  <a:lnTo>
                    <a:pt x="34926" y="1397000"/>
                  </a:lnTo>
                  <a:lnTo>
                    <a:pt x="34926" y="1422400"/>
                  </a:lnTo>
                  <a:lnTo>
                    <a:pt x="41276" y="1422400"/>
                  </a:lnTo>
                  <a:lnTo>
                    <a:pt x="41276" y="1397000"/>
                  </a:lnTo>
                  <a:close/>
                </a:path>
                <a:path w="76200" h="1900554">
                  <a:moveTo>
                    <a:pt x="41276" y="1441450"/>
                  </a:moveTo>
                  <a:lnTo>
                    <a:pt x="34926" y="1441450"/>
                  </a:lnTo>
                  <a:lnTo>
                    <a:pt x="34926" y="1466850"/>
                  </a:lnTo>
                  <a:lnTo>
                    <a:pt x="41276" y="1466850"/>
                  </a:lnTo>
                  <a:lnTo>
                    <a:pt x="41276" y="1441450"/>
                  </a:lnTo>
                  <a:close/>
                </a:path>
                <a:path w="76200" h="1900554">
                  <a:moveTo>
                    <a:pt x="41276" y="1485900"/>
                  </a:moveTo>
                  <a:lnTo>
                    <a:pt x="34926" y="1485900"/>
                  </a:lnTo>
                  <a:lnTo>
                    <a:pt x="34926" y="1511300"/>
                  </a:lnTo>
                  <a:lnTo>
                    <a:pt x="41276" y="1511300"/>
                  </a:lnTo>
                  <a:lnTo>
                    <a:pt x="41276" y="1485900"/>
                  </a:lnTo>
                  <a:close/>
                </a:path>
                <a:path w="76200" h="1900554">
                  <a:moveTo>
                    <a:pt x="41276" y="1530350"/>
                  </a:moveTo>
                  <a:lnTo>
                    <a:pt x="34926" y="1530350"/>
                  </a:lnTo>
                  <a:lnTo>
                    <a:pt x="34926" y="1555750"/>
                  </a:lnTo>
                  <a:lnTo>
                    <a:pt x="41276" y="1555750"/>
                  </a:lnTo>
                  <a:lnTo>
                    <a:pt x="41276" y="1530350"/>
                  </a:lnTo>
                  <a:close/>
                </a:path>
                <a:path w="76200" h="1900554">
                  <a:moveTo>
                    <a:pt x="41276" y="1574800"/>
                  </a:moveTo>
                  <a:lnTo>
                    <a:pt x="34926" y="1574800"/>
                  </a:lnTo>
                  <a:lnTo>
                    <a:pt x="34926" y="1600200"/>
                  </a:lnTo>
                  <a:lnTo>
                    <a:pt x="41276" y="1600200"/>
                  </a:lnTo>
                  <a:lnTo>
                    <a:pt x="41276" y="1574800"/>
                  </a:lnTo>
                  <a:close/>
                </a:path>
                <a:path w="76200" h="1900554">
                  <a:moveTo>
                    <a:pt x="41276" y="1619250"/>
                  </a:moveTo>
                  <a:lnTo>
                    <a:pt x="34926" y="1619250"/>
                  </a:lnTo>
                  <a:lnTo>
                    <a:pt x="34926" y="1644650"/>
                  </a:lnTo>
                  <a:lnTo>
                    <a:pt x="41276" y="1644650"/>
                  </a:lnTo>
                  <a:lnTo>
                    <a:pt x="41276" y="1619250"/>
                  </a:lnTo>
                  <a:close/>
                </a:path>
                <a:path w="76200" h="1900554">
                  <a:moveTo>
                    <a:pt x="41276" y="1663700"/>
                  </a:moveTo>
                  <a:lnTo>
                    <a:pt x="34926" y="1663700"/>
                  </a:lnTo>
                  <a:lnTo>
                    <a:pt x="34926" y="1689100"/>
                  </a:lnTo>
                  <a:lnTo>
                    <a:pt x="41276" y="1689100"/>
                  </a:lnTo>
                  <a:lnTo>
                    <a:pt x="41276" y="1663700"/>
                  </a:lnTo>
                  <a:close/>
                </a:path>
                <a:path w="76200" h="1900554">
                  <a:moveTo>
                    <a:pt x="41276" y="1708150"/>
                  </a:moveTo>
                  <a:lnTo>
                    <a:pt x="34926" y="1708150"/>
                  </a:lnTo>
                  <a:lnTo>
                    <a:pt x="34926" y="1733550"/>
                  </a:lnTo>
                  <a:lnTo>
                    <a:pt x="41276" y="1733550"/>
                  </a:lnTo>
                  <a:lnTo>
                    <a:pt x="41276" y="1708150"/>
                  </a:lnTo>
                  <a:close/>
                </a:path>
                <a:path w="76200" h="1900554">
                  <a:moveTo>
                    <a:pt x="41276" y="1752600"/>
                  </a:moveTo>
                  <a:lnTo>
                    <a:pt x="34926" y="1752600"/>
                  </a:lnTo>
                  <a:lnTo>
                    <a:pt x="34926" y="1778000"/>
                  </a:lnTo>
                  <a:lnTo>
                    <a:pt x="41276" y="1778000"/>
                  </a:lnTo>
                  <a:lnTo>
                    <a:pt x="41276" y="1752600"/>
                  </a:lnTo>
                  <a:close/>
                </a:path>
                <a:path w="76200" h="1900554">
                  <a:moveTo>
                    <a:pt x="41276" y="1797050"/>
                  </a:moveTo>
                  <a:lnTo>
                    <a:pt x="34926" y="1797050"/>
                  </a:lnTo>
                  <a:lnTo>
                    <a:pt x="34926" y="1822450"/>
                  </a:lnTo>
                  <a:lnTo>
                    <a:pt x="41276" y="1822450"/>
                  </a:lnTo>
                  <a:lnTo>
                    <a:pt x="41276" y="1797050"/>
                  </a:lnTo>
                  <a:close/>
                </a:path>
                <a:path w="76200" h="1900554">
                  <a:moveTo>
                    <a:pt x="76201" y="1824037"/>
                  </a:moveTo>
                  <a:lnTo>
                    <a:pt x="1" y="1824037"/>
                  </a:lnTo>
                  <a:lnTo>
                    <a:pt x="38101" y="1900237"/>
                  </a:lnTo>
                  <a:lnTo>
                    <a:pt x="76201" y="1824037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22"/>
            <p:cNvSpPr/>
            <p:nvPr/>
          </p:nvSpPr>
          <p:spPr>
            <a:xfrm>
              <a:off x="3813175" y="2909887"/>
              <a:ext cx="762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20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18"/>
          <p:cNvSpPr txBox="1"/>
          <p:nvPr/>
        </p:nvSpPr>
        <p:spPr>
          <a:xfrm>
            <a:off x="4650739" y="1617979"/>
            <a:ext cx="4099721" cy="2614177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1. Randomly choose 30% of the data to be in a </a:t>
            </a:r>
            <a:r>
              <a:rPr lang="en-US" altLang="zh-CN" sz="2400" dirty="0">
                <a:solidFill>
                  <a:srgbClr val="0563C1"/>
                </a:solidFill>
                <a:latin typeface="Calibri" panose="020F0502020204030204" pitchFamily="34" charset="0"/>
              </a:rPr>
              <a:t>test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2. The remainder is a </a:t>
            </a:r>
            <a:r>
              <a:rPr lang="en-US" altLang="zh-CN" sz="2400" dirty="0">
                <a:solidFill>
                  <a:srgbClr val="954F72"/>
                </a:solidFill>
                <a:latin typeface="Calibri" panose="020F0502020204030204" pitchFamily="34" charset="0"/>
              </a:rPr>
              <a:t>training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954F72"/>
                </a:solidFill>
                <a:latin typeface="Calibri" panose="020F0502020204030204" pitchFamily="34" charset="0"/>
              </a:rPr>
              <a:t>3. Perform your regression on the training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563C1"/>
                </a:solidFill>
                <a:latin typeface="Calibri" panose="020F0502020204030204" pitchFamily="34" charset="0"/>
              </a:rPr>
              <a:t>4. Estimate your future performance with the test set</a:t>
            </a:r>
            <a:endParaRPr lang="en-US" altLang="zh-CN" sz="2400" dirty="0"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60" dirty="0">
                <a:cs typeface="Georgia"/>
              </a:rPr>
              <a:t>e.g. </a:t>
            </a:r>
            <a:r>
              <a:rPr lang="en-US" spc="5" dirty="0">
                <a:cs typeface="Georgia"/>
              </a:rPr>
              <a:t>for </a:t>
            </a:r>
            <a:r>
              <a:rPr lang="en-US" spc="-20" dirty="0">
                <a:cs typeface="Calibri Light"/>
              </a:rPr>
              <a:t>Regression</a:t>
            </a:r>
            <a:r>
              <a:rPr lang="en-US" spc="204" dirty="0">
                <a:cs typeface="Calibri Light"/>
              </a:rPr>
              <a:t> </a:t>
            </a:r>
            <a:r>
              <a:rPr lang="en-US" spc="-5" dirty="0">
                <a:cs typeface="Calibri Light"/>
              </a:rPr>
              <a:t>Models</a:t>
            </a:r>
            <a:br>
              <a:rPr lang="en-US" dirty="0">
                <a:latin typeface="Calibri Light"/>
                <a:cs typeface="Calibri Light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023" y="1432164"/>
            <a:ext cx="7886700" cy="666143"/>
          </a:xfrm>
        </p:spPr>
        <p:txBody>
          <a:bodyPr/>
          <a:lstStyle/>
          <a:p>
            <a:r>
              <a:rPr lang="en-US" spc="-50" dirty="0">
                <a:cs typeface="Calibri"/>
              </a:rPr>
              <a:t>Testing </a:t>
            </a:r>
            <a:r>
              <a:rPr lang="en-US" spc="-5" dirty="0">
                <a:cs typeface="Calibri"/>
              </a:rPr>
              <a:t>Mean </a:t>
            </a:r>
            <a:r>
              <a:rPr lang="en-US" spc="-10" dirty="0">
                <a:cs typeface="Calibri"/>
              </a:rPr>
              <a:t>Squared </a:t>
            </a:r>
            <a:r>
              <a:rPr lang="en-US" spc="-15" dirty="0">
                <a:cs typeface="Calibri"/>
              </a:rPr>
              <a:t>Error </a:t>
            </a:r>
            <a:r>
              <a:rPr lang="en-US" dirty="0">
                <a:cs typeface="Calibri"/>
              </a:rPr>
              <a:t>- MSE</a:t>
            </a:r>
            <a:r>
              <a:rPr lang="en-US" spc="-10" dirty="0">
                <a:cs typeface="Calibri"/>
              </a:rPr>
              <a:t>:</a:t>
            </a:r>
            <a:endParaRPr lang="en-US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855A-41BC-4A6D-B467-40F3F2335831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39</a:t>
            </a:fld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9991" y="2328007"/>
            <a:ext cx="6149676" cy="130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32"/>
          <p:cNvSpPr>
            <a:spLocks noGrp="1"/>
          </p:cNvSpPr>
          <p:nvPr>
            <p:ph type="title"/>
          </p:nvPr>
        </p:nvSpPr>
        <p:spPr>
          <a:xfrm>
            <a:off x="232785" y="25667"/>
            <a:ext cx="7665605" cy="1151559"/>
          </a:xfrm>
        </p:spPr>
        <p:txBody>
          <a:bodyPr/>
          <a:lstStyle/>
          <a:p>
            <a:pPr algn="r"/>
            <a:r>
              <a:rPr lang="en-US" altLang="zh-CN" sz="3600" dirty="0"/>
              <a:t>Today : Multivariate Linear Regression  with basis Expansion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07B36F-9D47-4CCF-B29F-8420F53E52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2021/3/14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370388" y="1190364"/>
            <a:ext cx="3124200" cy="42144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841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Regression: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continuous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80035" marR="195580" lvl="0" indent="0" algn="ctr" defTabSz="914400" rtl="0" eaLnBrk="1" fontAlgn="auto" latinLnBrk="0" hangingPunct="1">
              <a:lnSpc>
                <a:spcPct val="789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=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Weighted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linear</a:t>
            </a:r>
            <a:r>
              <a:rPr kumimoji="0" sz="1800" b="1" i="0" u="none" strike="noStrike" kern="1200" cap="none" spc="-8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 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(X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basis</a:t>
            </a:r>
            <a:r>
              <a:rPr kumimoji="0" sz="1800" b="1" i="0" u="none" strike="noStrike" kern="1200" cap="none" spc="-4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expansion)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7015" marR="494665" lvl="0" indent="0" algn="ctr" defTabSz="914400" rtl="0" eaLnBrk="1" fontAlgn="auto" latinLnBrk="0" hangingPunct="1">
              <a:lnSpc>
                <a:spcPct val="789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 of Squared</a:t>
            </a:r>
            <a:r>
              <a:rPr kumimoji="0" sz="1800" b="1" i="0" u="none" strike="noStrike" kern="1200" cap="none" spc="-8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Error  (Least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Squared)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Normal Equation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 GD /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SGD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74700" marR="1071245" lvl="0" indent="-635" algn="ctr" defTabSz="914400" rtl="0" eaLnBrk="1" fontAlgn="auto" latinLnBrk="0" hangingPunct="1">
              <a:lnSpc>
                <a:spcPct val="78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Regression  c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ff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icie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5684840" y="1773381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5684840" y="2611581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099" y="266700"/>
                </a:moveTo>
                <a:lnTo>
                  <a:pt x="0" y="266700"/>
                </a:lnTo>
                <a:lnTo>
                  <a:pt x="57150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099" y="266700"/>
                </a:lnTo>
                <a:close/>
              </a:path>
              <a:path w="114300" h="381000">
                <a:moveTo>
                  <a:pt x="76198" y="0"/>
                </a:moveTo>
                <a:lnTo>
                  <a:pt x="38098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198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199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5684840" y="337358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5684840" y="4182023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712711" y="1134196"/>
            <a:ext cx="2743200" cy="4500880"/>
          </a:xfrm>
          <a:custGeom>
            <a:avLst/>
            <a:gdLst/>
            <a:ahLst/>
            <a:cxnLst/>
            <a:rect l="l" t="t" r="r" b="b"/>
            <a:pathLst>
              <a:path w="2743200" h="4500880">
                <a:moveTo>
                  <a:pt x="2743200" y="0"/>
                </a:moveTo>
                <a:lnTo>
                  <a:pt x="0" y="0"/>
                </a:lnTo>
                <a:lnTo>
                  <a:pt x="0" y="4500368"/>
                </a:lnTo>
                <a:lnTo>
                  <a:pt x="2743200" y="4500368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bject 9"/>
          <p:cNvSpPr/>
          <p:nvPr/>
        </p:nvSpPr>
        <p:spPr>
          <a:xfrm>
            <a:off x="708646" y="1111331"/>
            <a:ext cx="2743200" cy="4500880"/>
          </a:xfrm>
          <a:custGeom>
            <a:avLst/>
            <a:gdLst/>
            <a:ahLst/>
            <a:cxnLst/>
            <a:rect l="l" t="t" r="r" b="b"/>
            <a:pathLst>
              <a:path w="2743200" h="4500880">
                <a:moveTo>
                  <a:pt x="0" y="0"/>
                </a:moveTo>
                <a:lnTo>
                  <a:pt x="2743200" y="0"/>
                </a:lnTo>
                <a:lnTo>
                  <a:pt x="2743200" y="4500368"/>
                </a:lnTo>
                <a:lnTo>
                  <a:pt x="0" y="450036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1567426" y="1553971"/>
            <a:ext cx="923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82955" algn="l"/>
              </a:tabLst>
              <a:defRPr/>
            </a:pPr>
            <a:r>
              <a:rPr kumimoji="0" sz="1800" b="1" i="0" u="none" strike="noStrike" kern="1200" cap="none" spc="-13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sk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	y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791529" y="2303779"/>
            <a:ext cx="176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Representation: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2722090" y="2303779"/>
            <a:ext cx="5086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x,</a:t>
            </a:r>
            <a:r>
              <a:rPr kumimoji="0" sz="1800" b="1" i="0" u="none" strike="noStrike" kern="1200" cap="none" spc="-8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f()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3"/>
          <p:cNvSpPr txBox="1"/>
          <p:nvPr/>
        </p:nvSpPr>
        <p:spPr>
          <a:xfrm>
            <a:off x="867729" y="3077971"/>
            <a:ext cx="2411095" cy="142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42464" algn="l"/>
              </a:tabLst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Score Function:	L()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4625" marR="0" lvl="0" indent="0" algn="ctr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Search/Optimization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4625" marR="0" lvl="0" indent="0" algn="ctr" defTabSz="914400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argmin()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4"/>
          <p:cNvSpPr txBox="1"/>
          <p:nvPr/>
        </p:nvSpPr>
        <p:spPr>
          <a:xfrm>
            <a:off x="846139" y="5098796"/>
            <a:ext cx="2323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Models, Parameters</a:t>
            </a:r>
            <a:r>
              <a:rPr kumimoji="0" sz="1800" b="1" i="0" u="none" strike="noStrike" kern="1200" cap="none" spc="-5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5"/>
          <p:cNvSpPr/>
          <p:nvPr/>
        </p:nvSpPr>
        <p:spPr>
          <a:xfrm>
            <a:off x="1951041" y="188841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bject 16"/>
          <p:cNvSpPr/>
          <p:nvPr/>
        </p:nvSpPr>
        <p:spPr>
          <a:xfrm>
            <a:off x="1951041" y="265041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bject 17"/>
          <p:cNvSpPr/>
          <p:nvPr/>
        </p:nvSpPr>
        <p:spPr>
          <a:xfrm>
            <a:off x="1951041" y="341241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1912941" y="463193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899"/>
                </a:moveTo>
                <a:lnTo>
                  <a:pt x="0" y="342899"/>
                </a:lnTo>
                <a:lnTo>
                  <a:pt x="57150" y="457199"/>
                </a:lnTo>
                <a:lnTo>
                  <a:pt x="104775" y="361949"/>
                </a:lnTo>
                <a:lnTo>
                  <a:pt x="38100" y="361949"/>
                </a:lnTo>
                <a:lnTo>
                  <a:pt x="38099" y="342899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49"/>
                </a:lnTo>
                <a:lnTo>
                  <a:pt x="76200" y="361949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899"/>
                </a:moveTo>
                <a:lnTo>
                  <a:pt x="76199" y="342899"/>
                </a:lnTo>
                <a:lnTo>
                  <a:pt x="76200" y="361949"/>
                </a:lnTo>
                <a:lnTo>
                  <a:pt x="104775" y="361949"/>
                </a:lnTo>
                <a:lnTo>
                  <a:pt x="114300" y="34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bject 19"/>
          <p:cNvSpPr/>
          <p:nvPr/>
        </p:nvSpPr>
        <p:spPr>
          <a:xfrm>
            <a:off x="3449504" y="2537401"/>
            <a:ext cx="616084" cy="1128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3449504" y="2537401"/>
            <a:ext cx="616585" cy="1129030"/>
          </a:xfrm>
          <a:custGeom>
            <a:avLst/>
            <a:gdLst/>
            <a:ahLst/>
            <a:cxnLst/>
            <a:rect l="l" t="t" r="r" b="b"/>
            <a:pathLst>
              <a:path w="616585" h="1129029">
                <a:moveTo>
                  <a:pt x="0" y="282102"/>
                </a:moveTo>
                <a:lnTo>
                  <a:pt x="308043" y="282102"/>
                </a:lnTo>
                <a:lnTo>
                  <a:pt x="308043" y="0"/>
                </a:lnTo>
                <a:lnTo>
                  <a:pt x="616085" y="564204"/>
                </a:lnTo>
                <a:lnTo>
                  <a:pt x="308043" y="1128409"/>
                </a:lnTo>
                <a:lnTo>
                  <a:pt x="308043" y="846306"/>
                </a:lnTo>
                <a:lnTo>
                  <a:pt x="0" y="846306"/>
                </a:lnTo>
                <a:lnTo>
                  <a:pt x="0" y="282102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bject 23"/>
          <p:cNvSpPr txBox="1"/>
          <p:nvPr/>
        </p:nvSpPr>
        <p:spPr>
          <a:xfrm>
            <a:off x="4191015" y="5554603"/>
            <a:ext cx="13271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ˆ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</p:txBody>
      </p:sp>
      <p:sp>
        <p:nvSpPr>
          <p:cNvPr id="25" name="object 24"/>
          <p:cNvSpPr txBox="1"/>
          <p:nvPr/>
        </p:nvSpPr>
        <p:spPr>
          <a:xfrm>
            <a:off x="4876749" y="5878308"/>
            <a:ext cx="14605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0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</p:txBody>
      </p:sp>
      <p:sp>
        <p:nvSpPr>
          <p:cNvPr id="26" name="object 25"/>
          <p:cNvSpPr txBox="1"/>
          <p:nvPr/>
        </p:nvSpPr>
        <p:spPr>
          <a:xfrm>
            <a:off x="4162606" y="5577360"/>
            <a:ext cx="1140460" cy="4851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>
                <a:tab pos="920750" algn="l"/>
              </a:tabLst>
              <a:defRPr/>
            </a:pPr>
            <a:r>
              <a:rPr kumimoji="0" sz="295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y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950" b="0" i="0" u="none" strike="noStrike" kern="1200" cap="none" spc="-4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00" b="0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27" name="object 26"/>
          <p:cNvSpPr txBox="1"/>
          <p:nvPr/>
        </p:nvSpPr>
        <p:spPr>
          <a:xfrm>
            <a:off x="6346178" y="5878308"/>
            <a:ext cx="41084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339725" algn="l"/>
              </a:tabLst>
              <a:defRPr/>
            </a:pPr>
            <a:r>
              <a:rPr kumimoji="0" sz="17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j	j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</p:txBody>
      </p:sp>
      <p:sp>
        <p:nvSpPr>
          <p:cNvPr id="28" name="object 27"/>
          <p:cNvSpPr txBox="1"/>
          <p:nvPr/>
        </p:nvSpPr>
        <p:spPr>
          <a:xfrm>
            <a:off x="5801510" y="5909508"/>
            <a:ext cx="3282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1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j</a:t>
            </a:r>
            <a:r>
              <a:rPr kumimoji="0" sz="17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7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1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</p:txBody>
      </p:sp>
      <p:sp>
        <p:nvSpPr>
          <p:cNvPr id="29" name="object 28"/>
          <p:cNvSpPr txBox="1"/>
          <p:nvPr/>
        </p:nvSpPr>
        <p:spPr>
          <a:xfrm>
            <a:off x="5766243" y="5492201"/>
            <a:ext cx="19939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m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</p:txBody>
      </p:sp>
      <p:sp>
        <p:nvSpPr>
          <p:cNvPr id="30" name="object 29"/>
          <p:cNvSpPr txBox="1"/>
          <p:nvPr/>
        </p:nvSpPr>
        <p:spPr>
          <a:xfrm>
            <a:off x="5331292" y="5472701"/>
            <a:ext cx="427990" cy="699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31" name="object 30"/>
          <p:cNvSpPr txBox="1"/>
          <p:nvPr/>
        </p:nvSpPr>
        <p:spPr>
          <a:xfrm>
            <a:off x="6072935" y="5577360"/>
            <a:ext cx="2630170" cy="4851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3000" b="0" i="1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</a:t>
            </a:r>
            <a:r>
              <a:rPr kumimoji="0" sz="3000" b="0" i="1" u="none" strike="noStrike" kern="1200" cap="none" spc="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(</a:t>
            </a:r>
            <a:r>
              <a:rPr kumimoji="0" sz="2950" b="0" i="1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x</a:t>
            </a:r>
            <a:r>
              <a:rPr kumimoji="0" sz="2950" b="0" i="1" u="none" strike="noStrike" kern="1200" cap="none" spc="-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)</a:t>
            </a:r>
            <a:r>
              <a:rPr kumimoji="0" sz="2950" b="0" i="0" u="none" strike="noStrike" kern="1200" cap="none" spc="-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950" b="0" i="0" u="none" strike="noStrike" kern="1200" cap="none" spc="-4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00" b="0" i="1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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(</a:t>
            </a:r>
            <a:r>
              <a:rPr kumimoji="0" sz="2950" b="0" i="1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x</a:t>
            </a:r>
            <a:r>
              <a:rPr kumimoji="0" sz="2950" b="0" i="1" u="none" strike="noStrike" kern="1200" cap="none" spc="-4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)</a:t>
            </a:r>
            <a:r>
              <a:rPr kumimoji="0" sz="2550" b="0" i="1" u="none" strike="noStrike" kern="1200" cap="none" spc="-127" normalizeH="0" baseline="4248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T</a:t>
            </a:r>
            <a:r>
              <a:rPr kumimoji="0" sz="2550" b="0" i="1" u="none" strike="noStrike" kern="1200" cap="none" spc="-217" normalizeH="0" baseline="4248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3000" b="0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35" name="object 21"/>
          <p:cNvSpPr/>
          <p:nvPr/>
        </p:nvSpPr>
        <p:spPr>
          <a:xfrm>
            <a:off x="31054" y="2312032"/>
            <a:ext cx="735965" cy="276225"/>
          </a:xfrm>
          <a:custGeom>
            <a:avLst/>
            <a:gdLst/>
            <a:ahLst/>
            <a:cxnLst/>
            <a:rect l="l" t="t" r="r" b="b"/>
            <a:pathLst>
              <a:path w="735965" h="276225">
                <a:moveTo>
                  <a:pt x="597686" y="0"/>
                </a:moveTo>
                <a:lnTo>
                  <a:pt x="597686" y="68957"/>
                </a:lnTo>
                <a:lnTo>
                  <a:pt x="0" y="68957"/>
                </a:lnTo>
                <a:lnTo>
                  <a:pt x="0" y="206870"/>
                </a:lnTo>
                <a:lnTo>
                  <a:pt x="597686" y="206870"/>
                </a:lnTo>
                <a:lnTo>
                  <a:pt x="597686" y="275826"/>
                </a:lnTo>
                <a:lnTo>
                  <a:pt x="735598" y="137913"/>
                </a:lnTo>
                <a:lnTo>
                  <a:pt x="59768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ject 22"/>
          <p:cNvSpPr/>
          <p:nvPr/>
        </p:nvSpPr>
        <p:spPr>
          <a:xfrm>
            <a:off x="16155" y="2315526"/>
            <a:ext cx="735965" cy="276225"/>
          </a:xfrm>
          <a:custGeom>
            <a:avLst/>
            <a:gdLst/>
            <a:ahLst/>
            <a:cxnLst/>
            <a:rect l="l" t="t" r="r" b="b"/>
            <a:pathLst>
              <a:path w="735965" h="276225">
                <a:moveTo>
                  <a:pt x="0" y="68956"/>
                </a:moveTo>
                <a:lnTo>
                  <a:pt x="597686" y="68956"/>
                </a:lnTo>
                <a:lnTo>
                  <a:pt x="597686" y="0"/>
                </a:lnTo>
                <a:lnTo>
                  <a:pt x="735599" y="137913"/>
                </a:lnTo>
                <a:lnTo>
                  <a:pt x="597686" y="275827"/>
                </a:lnTo>
                <a:lnTo>
                  <a:pt x="597686" y="206870"/>
                </a:lnTo>
                <a:lnTo>
                  <a:pt x="0" y="206870"/>
                </a:lnTo>
                <a:lnTo>
                  <a:pt x="0" y="68956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68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cs typeface="Calibri Light"/>
              </a:rPr>
              <a:t>The </a:t>
            </a:r>
            <a:r>
              <a:rPr lang="en-US" spc="-20" dirty="0">
                <a:cs typeface="Calibri Light"/>
              </a:rPr>
              <a:t>test </a:t>
            </a:r>
            <a:r>
              <a:rPr lang="en-US" spc="-10" dirty="0">
                <a:cs typeface="Calibri Light"/>
              </a:rPr>
              <a:t>set</a:t>
            </a:r>
            <a:r>
              <a:rPr lang="en-US" spc="-55" dirty="0">
                <a:cs typeface="Calibri Light"/>
              </a:rPr>
              <a:t> </a:t>
            </a:r>
            <a:r>
              <a:rPr lang="en-US" spc="-5" dirty="0">
                <a:cs typeface="Calibri Light"/>
              </a:rPr>
              <a:t>method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9630-62BB-4BCE-A66E-160A092B297A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23" name="object 18"/>
          <p:cNvSpPr txBox="1"/>
          <p:nvPr/>
        </p:nvSpPr>
        <p:spPr>
          <a:xfrm>
            <a:off x="4650740" y="1617979"/>
            <a:ext cx="4215468" cy="2614177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1. Randomly choose 30% of the data to be in a </a:t>
            </a:r>
            <a:r>
              <a:rPr lang="en-US" altLang="zh-CN" sz="2400" dirty="0">
                <a:solidFill>
                  <a:srgbClr val="0563C1"/>
                </a:solidFill>
                <a:latin typeface="Calibri" panose="020F0502020204030204" pitchFamily="34" charset="0"/>
              </a:rPr>
              <a:t>test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2. The remainder is a </a:t>
            </a:r>
            <a:r>
              <a:rPr lang="en-US" altLang="zh-CN" sz="2400" dirty="0">
                <a:solidFill>
                  <a:srgbClr val="954F72"/>
                </a:solidFill>
                <a:latin typeface="Calibri" panose="020F0502020204030204" pitchFamily="34" charset="0"/>
              </a:rPr>
              <a:t>training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954F72"/>
                </a:solidFill>
                <a:latin typeface="Calibri" panose="020F0502020204030204" pitchFamily="34" charset="0"/>
              </a:rPr>
              <a:t>3. Perform your regression on the training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563C1"/>
                </a:solidFill>
                <a:latin typeface="Calibri" panose="020F0502020204030204" pitchFamily="34" charset="0"/>
              </a:rPr>
              <a:t>4. Estimate your future performance with the test set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84340" y="1507150"/>
            <a:ext cx="4266400" cy="4694974"/>
            <a:chOff x="307340" y="1295400"/>
            <a:chExt cx="4266400" cy="4694974"/>
          </a:xfrm>
        </p:grpSpPr>
        <p:sp>
          <p:nvSpPr>
            <p:cNvPr id="30" name="object 3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4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"/>
            <p:cNvSpPr/>
            <p:nvPr/>
          </p:nvSpPr>
          <p:spPr>
            <a:xfrm>
              <a:off x="833437" y="3576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6"/>
            <p:cNvSpPr/>
            <p:nvPr/>
          </p:nvSpPr>
          <p:spPr>
            <a:xfrm>
              <a:off x="1214437" y="41100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7"/>
            <p:cNvSpPr/>
            <p:nvPr/>
          </p:nvSpPr>
          <p:spPr>
            <a:xfrm>
              <a:off x="1443037" y="28908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8"/>
            <p:cNvSpPr/>
            <p:nvPr/>
          </p:nvSpPr>
          <p:spPr>
            <a:xfrm>
              <a:off x="2128837" y="1519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9"/>
            <p:cNvSpPr/>
            <p:nvPr/>
          </p:nvSpPr>
          <p:spPr>
            <a:xfrm>
              <a:off x="2433637" y="2433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0"/>
            <p:cNvSpPr/>
            <p:nvPr/>
          </p:nvSpPr>
          <p:spPr>
            <a:xfrm>
              <a:off x="3119437" y="22812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1"/>
            <p:cNvSpPr/>
            <p:nvPr/>
          </p:nvSpPr>
          <p:spPr>
            <a:xfrm>
              <a:off x="3881437" y="41100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2"/>
            <p:cNvSpPr/>
            <p:nvPr/>
          </p:nvSpPr>
          <p:spPr>
            <a:xfrm>
              <a:off x="4033837" y="35004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3"/>
            <p:cNvSpPr/>
            <p:nvPr/>
          </p:nvSpPr>
          <p:spPr>
            <a:xfrm>
              <a:off x="3805237" y="3119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4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5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64" name="object 16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8"/>
            <p:cNvSpPr txBox="1"/>
            <p:nvPr/>
          </p:nvSpPr>
          <p:spPr>
            <a:xfrm>
              <a:off x="453389" y="4515611"/>
              <a:ext cx="4120351" cy="147476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78105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latin typeface="Calibri"/>
                  <a:cs typeface="Calibri"/>
                </a:rPr>
                <a:t>x</a:t>
              </a:r>
            </a:p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3200" dirty="0">
                <a:latin typeface="Calibri"/>
                <a:cs typeface="Calibri"/>
              </a:endParaRPr>
            </a:p>
            <a:p>
              <a:pPr marL="12700" marR="5080">
                <a:lnSpc>
                  <a:spcPts val="2090"/>
                </a:lnSpc>
              </a:pPr>
              <a:r>
                <a:rPr sz="2400" spc="-10" dirty="0">
                  <a:solidFill>
                    <a:srgbClr val="33CC33"/>
                  </a:solidFill>
                  <a:latin typeface="Calibri"/>
                  <a:cs typeface="Calibri"/>
                </a:rPr>
                <a:t>(Quadratic regression example)  </a:t>
              </a:r>
              <a:r>
                <a:rPr sz="2400" spc="-5" dirty="0">
                  <a:solidFill>
                    <a:srgbClr val="33CC33"/>
                  </a:solidFill>
                  <a:latin typeface="Calibri"/>
                  <a:cs typeface="Calibri"/>
                </a:rPr>
                <a:t>Mean Squared </a:t>
              </a:r>
              <a:r>
                <a:rPr sz="2400" spc="-10" dirty="0">
                  <a:solidFill>
                    <a:srgbClr val="33CC33"/>
                  </a:solidFill>
                  <a:latin typeface="Calibri"/>
                  <a:cs typeface="Calibri"/>
                </a:rPr>
                <a:t>Error </a:t>
              </a:r>
              <a:r>
                <a:rPr sz="2400" dirty="0">
                  <a:solidFill>
                    <a:srgbClr val="33CC33"/>
                  </a:solidFill>
                  <a:latin typeface="Calibri"/>
                  <a:cs typeface="Calibri"/>
                </a:rPr>
                <a:t>=</a:t>
              </a:r>
              <a:r>
                <a:rPr sz="2400" spc="25" dirty="0">
                  <a:solidFill>
                    <a:srgbClr val="33CC33"/>
                  </a:solidFill>
                  <a:latin typeface="Calibri"/>
                  <a:cs typeface="Calibri"/>
                </a:rPr>
                <a:t> </a:t>
              </a:r>
              <a:r>
                <a:rPr sz="2400" spc="-5" dirty="0">
                  <a:solidFill>
                    <a:srgbClr val="33CC33"/>
                  </a:solidFill>
                  <a:latin typeface="Calibri"/>
                  <a:cs typeface="Calibri"/>
                </a:rPr>
                <a:t>0.9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66" name="object 19"/>
            <p:cNvSpPr/>
            <p:nvPr/>
          </p:nvSpPr>
          <p:spPr>
            <a:xfrm>
              <a:off x="1485900" y="2895600"/>
              <a:ext cx="76200" cy="485775"/>
            </a:xfrm>
            <a:custGeom>
              <a:avLst/>
              <a:gdLst/>
              <a:ahLst/>
              <a:cxnLst/>
              <a:rect l="l" t="t" r="r" b="b"/>
              <a:pathLst>
                <a:path w="76200" h="485775">
                  <a:moveTo>
                    <a:pt x="41275" y="63500"/>
                  </a:moveTo>
                  <a:lnTo>
                    <a:pt x="34925" y="63500"/>
                  </a:lnTo>
                  <a:lnTo>
                    <a:pt x="34925" y="88900"/>
                  </a:lnTo>
                  <a:lnTo>
                    <a:pt x="41275" y="88900"/>
                  </a:lnTo>
                  <a:lnTo>
                    <a:pt x="41275" y="63500"/>
                  </a:lnTo>
                  <a:close/>
                </a:path>
                <a:path w="76200" h="485775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85775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485775">
                  <a:moveTo>
                    <a:pt x="41275" y="107950"/>
                  </a:moveTo>
                  <a:lnTo>
                    <a:pt x="34925" y="107950"/>
                  </a:lnTo>
                  <a:lnTo>
                    <a:pt x="34925" y="133350"/>
                  </a:lnTo>
                  <a:lnTo>
                    <a:pt x="41275" y="133350"/>
                  </a:lnTo>
                  <a:lnTo>
                    <a:pt x="41275" y="107950"/>
                  </a:lnTo>
                  <a:close/>
                </a:path>
                <a:path w="76200" h="485775">
                  <a:moveTo>
                    <a:pt x="41275" y="152400"/>
                  </a:moveTo>
                  <a:lnTo>
                    <a:pt x="34925" y="152400"/>
                  </a:lnTo>
                  <a:lnTo>
                    <a:pt x="34925" y="177800"/>
                  </a:lnTo>
                  <a:lnTo>
                    <a:pt x="41275" y="177800"/>
                  </a:lnTo>
                  <a:lnTo>
                    <a:pt x="41275" y="152400"/>
                  </a:lnTo>
                  <a:close/>
                </a:path>
                <a:path w="76200" h="485775">
                  <a:moveTo>
                    <a:pt x="41275" y="196850"/>
                  </a:moveTo>
                  <a:lnTo>
                    <a:pt x="34925" y="196850"/>
                  </a:lnTo>
                  <a:lnTo>
                    <a:pt x="34925" y="222250"/>
                  </a:lnTo>
                  <a:lnTo>
                    <a:pt x="41275" y="222250"/>
                  </a:lnTo>
                  <a:lnTo>
                    <a:pt x="41275" y="196850"/>
                  </a:lnTo>
                  <a:close/>
                </a:path>
                <a:path w="76200" h="485775">
                  <a:moveTo>
                    <a:pt x="41275" y="241300"/>
                  </a:moveTo>
                  <a:lnTo>
                    <a:pt x="34925" y="241300"/>
                  </a:lnTo>
                  <a:lnTo>
                    <a:pt x="34925" y="266700"/>
                  </a:lnTo>
                  <a:lnTo>
                    <a:pt x="41275" y="266700"/>
                  </a:lnTo>
                  <a:lnTo>
                    <a:pt x="41275" y="241300"/>
                  </a:lnTo>
                  <a:close/>
                </a:path>
                <a:path w="76200" h="485775">
                  <a:moveTo>
                    <a:pt x="41275" y="285750"/>
                  </a:moveTo>
                  <a:lnTo>
                    <a:pt x="34925" y="285750"/>
                  </a:lnTo>
                  <a:lnTo>
                    <a:pt x="34925" y="311150"/>
                  </a:lnTo>
                  <a:lnTo>
                    <a:pt x="41275" y="311150"/>
                  </a:lnTo>
                  <a:lnTo>
                    <a:pt x="41275" y="285750"/>
                  </a:lnTo>
                  <a:close/>
                </a:path>
                <a:path w="76200" h="485775">
                  <a:moveTo>
                    <a:pt x="41276" y="330200"/>
                  </a:moveTo>
                  <a:lnTo>
                    <a:pt x="34926" y="330200"/>
                  </a:lnTo>
                  <a:lnTo>
                    <a:pt x="34926" y="355600"/>
                  </a:lnTo>
                  <a:lnTo>
                    <a:pt x="41276" y="355600"/>
                  </a:lnTo>
                  <a:lnTo>
                    <a:pt x="41276" y="330200"/>
                  </a:lnTo>
                  <a:close/>
                </a:path>
                <a:path w="76200" h="485775">
                  <a:moveTo>
                    <a:pt x="41276" y="374650"/>
                  </a:moveTo>
                  <a:lnTo>
                    <a:pt x="34926" y="374650"/>
                  </a:lnTo>
                  <a:lnTo>
                    <a:pt x="34926" y="400050"/>
                  </a:lnTo>
                  <a:lnTo>
                    <a:pt x="41276" y="400050"/>
                  </a:lnTo>
                  <a:lnTo>
                    <a:pt x="41276" y="374650"/>
                  </a:lnTo>
                  <a:close/>
                </a:path>
                <a:path w="76200" h="485775">
                  <a:moveTo>
                    <a:pt x="76201" y="409575"/>
                  </a:moveTo>
                  <a:lnTo>
                    <a:pt x="1" y="409575"/>
                  </a:lnTo>
                  <a:lnTo>
                    <a:pt x="38101" y="485775"/>
                  </a:lnTo>
                  <a:lnTo>
                    <a:pt x="69851" y="422275"/>
                  </a:lnTo>
                  <a:lnTo>
                    <a:pt x="34926" y="422275"/>
                  </a:lnTo>
                  <a:lnTo>
                    <a:pt x="34926" y="419100"/>
                  </a:lnTo>
                  <a:lnTo>
                    <a:pt x="71438" y="419100"/>
                  </a:lnTo>
                  <a:lnTo>
                    <a:pt x="76201" y="409575"/>
                  </a:lnTo>
                  <a:close/>
                </a:path>
                <a:path w="76200" h="485775">
                  <a:moveTo>
                    <a:pt x="41276" y="419100"/>
                  </a:moveTo>
                  <a:lnTo>
                    <a:pt x="34926" y="419100"/>
                  </a:lnTo>
                  <a:lnTo>
                    <a:pt x="34926" y="422275"/>
                  </a:lnTo>
                  <a:lnTo>
                    <a:pt x="41276" y="422275"/>
                  </a:lnTo>
                  <a:lnTo>
                    <a:pt x="41276" y="419100"/>
                  </a:lnTo>
                  <a:close/>
                </a:path>
                <a:path w="76200" h="485775">
                  <a:moveTo>
                    <a:pt x="71438" y="419100"/>
                  </a:moveTo>
                  <a:lnTo>
                    <a:pt x="41276" y="419100"/>
                  </a:lnTo>
                  <a:lnTo>
                    <a:pt x="41276" y="422275"/>
                  </a:lnTo>
                  <a:lnTo>
                    <a:pt x="69851" y="422275"/>
                  </a:lnTo>
                  <a:lnTo>
                    <a:pt x="71438" y="419100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20"/>
            <p:cNvSpPr/>
            <p:nvPr/>
          </p:nvSpPr>
          <p:spPr>
            <a:xfrm>
              <a:off x="2135187" y="1565275"/>
              <a:ext cx="76200" cy="1443355"/>
            </a:xfrm>
            <a:custGeom>
              <a:avLst/>
              <a:gdLst/>
              <a:ahLst/>
              <a:cxnLst/>
              <a:rect l="l" t="t" r="r" b="b"/>
              <a:pathLst>
                <a:path w="76200" h="1443355">
                  <a:moveTo>
                    <a:pt x="41275" y="63500"/>
                  </a:moveTo>
                  <a:lnTo>
                    <a:pt x="34925" y="63500"/>
                  </a:lnTo>
                  <a:lnTo>
                    <a:pt x="34925" y="88900"/>
                  </a:lnTo>
                  <a:lnTo>
                    <a:pt x="41275" y="88900"/>
                  </a:lnTo>
                  <a:lnTo>
                    <a:pt x="41275" y="63500"/>
                  </a:lnTo>
                  <a:close/>
                </a:path>
                <a:path w="76200" h="1443355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43355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1443355">
                  <a:moveTo>
                    <a:pt x="41275" y="107950"/>
                  </a:moveTo>
                  <a:lnTo>
                    <a:pt x="34925" y="107950"/>
                  </a:lnTo>
                  <a:lnTo>
                    <a:pt x="34925" y="133350"/>
                  </a:lnTo>
                  <a:lnTo>
                    <a:pt x="41275" y="133350"/>
                  </a:lnTo>
                  <a:lnTo>
                    <a:pt x="41275" y="107950"/>
                  </a:lnTo>
                  <a:close/>
                </a:path>
                <a:path w="76200" h="1443355">
                  <a:moveTo>
                    <a:pt x="41275" y="152400"/>
                  </a:moveTo>
                  <a:lnTo>
                    <a:pt x="34925" y="152400"/>
                  </a:lnTo>
                  <a:lnTo>
                    <a:pt x="34925" y="177800"/>
                  </a:lnTo>
                  <a:lnTo>
                    <a:pt x="41275" y="177800"/>
                  </a:lnTo>
                  <a:lnTo>
                    <a:pt x="41275" y="152400"/>
                  </a:lnTo>
                  <a:close/>
                </a:path>
                <a:path w="76200" h="1443355">
                  <a:moveTo>
                    <a:pt x="41275" y="196850"/>
                  </a:moveTo>
                  <a:lnTo>
                    <a:pt x="34925" y="196850"/>
                  </a:lnTo>
                  <a:lnTo>
                    <a:pt x="34925" y="222250"/>
                  </a:lnTo>
                  <a:lnTo>
                    <a:pt x="41275" y="222250"/>
                  </a:lnTo>
                  <a:lnTo>
                    <a:pt x="41275" y="196850"/>
                  </a:lnTo>
                  <a:close/>
                </a:path>
                <a:path w="76200" h="1443355">
                  <a:moveTo>
                    <a:pt x="41275" y="241300"/>
                  </a:moveTo>
                  <a:lnTo>
                    <a:pt x="34925" y="241300"/>
                  </a:lnTo>
                  <a:lnTo>
                    <a:pt x="34925" y="266700"/>
                  </a:lnTo>
                  <a:lnTo>
                    <a:pt x="41275" y="266700"/>
                  </a:lnTo>
                  <a:lnTo>
                    <a:pt x="41275" y="241300"/>
                  </a:lnTo>
                  <a:close/>
                </a:path>
                <a:path w="76200" h="1443355">
                  <a:moveTo>
                    <a:pt x="41276" y="285750"/>
                  </a:moveTo>
                  <a:lnTo>
                    <a:pt x="34926" y="285750"/>
                  </a:lnTo>
                  <a:lnTo>
                    <a:pt x="34926" y="311150"/>
                  </a:lnTo>
                  <a:lnTo>
                    <a:pt x="41276" y="311150"/>
                  </a:lnTo>
                  <a:lnTo>
                    <a:pt x="41276" y="285750"/>
                  </a:lnTo>
                  <a:close/>
                </a:path>
                <a:path w="76200" h="1443355">
                  <a:moveTo>
                    <a:pt x="41276" y="330200"/>
                  </a:moveTo>
                  <a:lnTo>
                    <a:pt x="34926" y="330200"/>
                  </a:lnTo>
                  <a:lnTo>
                    <a:pt x="34926" y="355600"/>
                  </a:lnTo>
                  <a:lnTo>
                    <a:pt x="41276" y="355600"/>
                  </a:lnTo>
                  <a:lnTo>
                    <a:pt x="41276" y="330200"/>
                  </a:lnTo>
                  <a:close/>
                </a:path>
                <a:path w="76200" h="1443355">
                  <a:moveTo>
                    <a:pt x="41276" y="374650"/>
                  </a:moveTo>
                  <a:lnTo>
                    <a:pt x="34926" y="374650"/>
                  </a:lnTo>
                  <a:lnTo>
                    <a:pt x="34926" y="400050"/>
                  </a:lnTo>
                  <a:lnTo>
                    <a:pt x="41276" y="400050"/>
                  </a:lnTo>
                  <a:lnTo>
                    <a:pt x="41276" y="374650"/>
                  </a:lnTo>
                  <a:close/>
                </a:path>
                <a:path w="76200" h="1443355">
                  <a:moveTo>
                    <a:pt x="41276" y="419100"/>
                  </a:moveTo>
                  <a:lnTo>
                    <a:pt x="34926" y="419100"/>
                  </a:lnTo>
                  <a:lnTo>
                    <a:pt x="34926" y="444500"/>
                  </a:lnTo>
                  <a:lnTo>
                    <a:pt x="41276" y="444500"/>
                  </a:lnTo>
                  <a:lnTo>
                    <a:pt x="41276" y="419100"/>
                  </a:lnTo>
                  <a:close/>
                </a:path>
                <a:path w="76200" h="1443355">
                  <a:moveTo>
                    <a:pt x="41276" y="463550"/>
                  </a:moveTo>
                  <a:lnTo>
                    <a:pt x="34926" y="463550"/>
                  </a:lnTo>
                  <a:lnTo>
                    <a:pt x="34926" y="488950"/>
                  </a:lnTo>
                  <a:lnTo>
                    <a:pt x="41276" y="488950"/>
                  </a:lnTo>
                  <a:lnTo>
                    <a:pt x="41276" y="463550"/>
                  </a:lnTo>
                  <a:close/>
                </a:path>
                <a:path w="76200" h="1443355">
                  <a:moveTo>
                    <a:pt x="41276" y="508000"/>
                  </a:moveTo>
                  <a:lnTo>
                    <a:pt x="34926" y="508000"/>
                  </a:lnTo>
                  <a:lnTo>
                    <a:pt x="34926" y="533400"/>
                  </a:lnTo>
                  <a:lnTo>
                    <a:pt x="41276" y="533400"/>
                  </a:lnTo>
                  <a:lnTo>
                    <a:pt x="41276" y="508000"/>
                  </a:lnTo>
                  <a:close/>
                </a:path>
                <a:path w="76200" h="1443355">
                  <a:moveTo>
                    <a:pt x="41276" y="552450"/>
                  </a:moveTo>
                  <a:lnTo>
                    <a:pt x="34926" y="552450"/>
                  </a:lnTo>
                  <a:lnTo>
                    <a:pt x="34926" y="577850"/>
                  </a:lnTo>
                  <a:lnTo>
                    <a:pt x="41276" y="577850"/>
                  </a:lnTo>
                  <a:lnTo>
                    <a:pt x="41276" y="552450"/>
                  </a:lnTo>
                  <a:close/>
                </a:path>
                <a:path w="76200" h="1443355">
                  <a:moveTo>
                    <a:pt x="41276" y="596900"/>
                  </a:moveTo>
                  <a:lnTo>
                    <a:pt x="34926" y="596900"/>
                  </a:lnTo>
                  <a:lnTo>
                    <a:pt x="34926" y="622300"/>
                  </a:lnTo>
                  <a:lnTo>
                    <a:pt x="41276" y="622300"/>
                  </a:lnTo>
                  <a:lnTo>
                    <a:pt x="41276" y="596900"/>
                  </a:lnTo>
                  <a:close/>
                </a:path>
                <a:path w="76200" h="1443355">
                  <a:moveTo>
                    <a:pt x="41276" y="641350"/>
                  </a:moveTo>
                  <a:lnTo>
                    <a:pt x="34926" y="641350"/>
                  </a:lnTo>
                  <a:lnTo>
                    <a:pt x="34926" y="666750"/>
                  </a:lnTo>
                  <a:lnTo>
                    <a:pt x="41276" y="666750"/>
                  </a:lnTo>
                  <a:lnTo>
                    <a:pt x="41276" y="641350"/>
                  </a:lnTo>
                  <a:close/>
                </a:path>
                <a:path w="76200" h="1443355">
                  <a:moveTo>
                    <a:pt x="41276" y="685800"/>
                  </a:moveTo>
                  <a:lnTo>
                    <a:pt x="34926" y="685800"/>
                  </a:lnTo>
                  <a:lnTo>
                    <a:pt x="34926" y="711200"/>
                  </a:lnTo>
                  <a:lnTo>
                    <a:pt x="41276" y="711200"/>
                  </a:lnTo>
                  <a:lnTo>
                    <a:pt x="41276" y="685800"/>
                  </a:lnTo>
                  <a:close/>
                </a:path>
                <a:path w="76200" h="1443355">
                  <a:moveTo>
                    <a:pt x="41276" y="730250"/>
                  </a:moveTo>
                  <a:lnTo>
                    <a:pt x="34926" y="730250"/>
                  </a:lnTo>
                  <a:lnTo>
                    <a:pt x="34926" y="755650"/>
                  </a:lnTo>
                  <a:lnTo>
                    <a:pt x="41276" y="755650"/>
                  </a:lnTo>
                  <a:lnTo>
                    <a:pt x="41276" y="730250"/>
                  </a:lnTo>
                  <a:close/>
                </a:path>
                <a:path w="76200" h="1443355">
                  <a:moveTo>
                    <a:pt x="41276" y="774700"/>
                  </a:moveTo>
                  <a:lnTo>
                    <a:pt x="34926" y="774700"/>
                  </a:lnTo>
                  <a:lnTo>
                    <a:pt x="34926" y="800100"/>
                  </a:lnTo>
                  <a:lnTo>
                    <a:pt x="41276" y="800100"/>
                  </a:lnTo>
                  <a:lnTo>
                    <a:pt x="41276" y="774700"/>
                  </a:lnTo>
                  <a:close/>
                </a:path>
                <a:path w="76200" h="1443355">
                  <a:moveTo>
                    <a:pt x="41276" y="819150"/>
                  </a:moveTo>
                  <a:lnTo>
                    <a:pt x="34926" y="819150"/>
                  </a:lnTo>
                  <a:lnTo>
                    <a:pt x="34926" y="844550"/>
                  </a:lnTo>
                  <a:lnTo>
                    <a:pt x="41276" y="844550"/>
                  </a:lnTo>
                  <a:lnTo>
                    <a:pt x="41276" y="819150"/>
                  </a:lnTo>
                  <a:close/>
                </a:path>
                <a:path w="76200" h="1443355">
                  <a:moveTo>
                    <a:pt x="41276" y="863600"/>
                  </a:moveTo>
                  <a:lnTo>
                    <a:pt x="34926" y="863600"/>
                  </a:lnTo>
                  <a:lnTo>
                    <a:pt x="34926" y="889000"/>
                  </a:lnTo>
                  <a:lnTo>
                    <a:pt x="41276" y="889000"/>
                  </a:lnTo>
                  <a:lnTo>
                    <a:pt x="41276" y="863600"/>
                  </a:lnTo>
                  <a:close/>
                </a:path>
                <a:path w="76200" h="1443355">
                  <a:moveTo>
                    <a:pt x="41276" y="908050"/>
                  </a:moveTo>
                  <a:lnTo>
                    <a:pt x="34926" y="908050"/>
                  </a:lnTo>
                  <a:lnTo>
                    <a:pt x="34926" y="933450"/>
                  </a:lnTo>
                  <a:lnTo>
                    <a:pt x="41276" y="933450"/>
                  </a:lnTo>
                  <a:lnTo>
                    <a:pt x="41276" y="908050"/>
                  </a:lnTo>
                  <a:close/>
                </a:path>
                <a:path w="76200" h="1443355">
                  <a:moveTo>
                    <a:pt x="41276" y="952500"/>
                  </a:moveTo>
                  <a:lnTo>
                    <a:pt x="34926" y="952500"/>
                  </a:lnTo>
                  <a:lnTo>
                    <a:pt x="34926" y="977900"/>
                  </a:lnTo>
                  <a:lnTo>
                    <a:pt x="41276" y="977900"/>
                  </a:lnTo>
                  <a:lnTo>
                    <a:pt x="41276" y="952500"/>
                  </a:lnTo>
                  <a:close/>
                </a:path>
                <a:path w="76200" h="1443355">
                  <a:moveTo>
                    <a:pt x="41276" y="996950"/>
                  </a:moveTo>
                  <a:lnTo>
                    <a:pt x="34926" y="996950"/>
                  </a:lnTo>
                  <a:lnTo>
                    <a:pt x="34926" y="1022350"/>
                  </a:lnTo>
                  <a:lnTo>
                    <a:pt x="41276" y="1022350"/>
                  </a:lnTo>
                  <a:lnTo>
                    <a:pt x="41276" y="996950"/>
                  </a:lnTo>
                  <a:close/>
                </a:path>
                <a:path w="76200" h="1443355">
                  <a:moveTo>
                    <a:pt x="41276" y="1041400"/>
                  </a:moveTo>
                  <a:lnTo>
                    <a:pt x="34926" y="1041400"/>
                  </a:lnTo>
                  <a:lnTo>
                    <a:pt x="34926" y="1066800"/>
                  </a:lnTo>
                  <a:lnTo>
                    <a:pt x="41276" y="1066800"/>
                  </a:lnTo>
                  <a:lnTo>
                    <a:pt x="41276" y="1041400"/>
                  </a:lnTo>
                  <a:close/>
                </a:path>
                <a:path w="76200" h="1443355">
                  <a:moveTo>
                    <a:pt x="41276" y="1085850"/>
                  </a:moveTo>
                  <a:lnTo>
                    <a:pt x="34926" y="1085850"/>
                  </a:lnTo>
                  <a:lnTo>
                    <a:pt x="34926" y="1111250"/>
                  </a:lnTo>
                  <a:lnTo>
                    <a:pt x="41276" y="1111250"/>
                  </a:lnTo>
                  <a:lnTo>
                    <a:pt x="41276" y="1085850"/>
                  </a:lnTo>
                  <a:close/>
                </a:path>
                <a:path w="76200" h="1443355">
                  <a:moveTo>
                    <a:pt x="41276" y="1130300"/>
                  </a:moveTo>
                  <a:lnTo>
                    <a:pt x="34926" y="1130300"/>
                  </a:lnTo>
                  <a:lnTo>
                    <a:pt x="34926" y="1155700"/>
                  </a:lnTo>
                  <a:lnTo>
                    <a:pt x="41276" y="1155700"/>
                  </a:lnTo>
                  <a:lnTo>
                    <a:pt x="41276" y="1130300"/>
                  </a:lnTo>
                  <a:close/>
                </a:path>
                <a:path w="76200" h="1443355">
                  <a:moveTo>
                    <a:pt x="41276" y="1174750"/>
                  </a:moveTo>
                  <a:lnTo>
                    <a:pt x="34926" y="1174750"/>
                  </a:lnTo>
                  <a:lnTo>
                    <a:pt x="34926" y="1200150"/>
                  </a:lnTo>
                  <a:lnTo>
                    <a:pt x="41276" y="1200150"/>
                  </a:lnTo>
                  <a:lnTo>
                    <a:pt x="41276" y="1174750"/>
                  </a:lnTo>
                  <a:close/>
                </a:path>
                <a:path w="76200" h="1443355">
                  <a:moveTo>
                    <a:pt x="41276" y="1219200"/>
                  </a:moveTo>
                  <a:lnTo>
                    <a:pt x="34926" y="1219200"/>
                  </a:lnTo>
                  <a:lnTo>
                    <a:pt x="34926" y="1244600"/>
                  </a:lnTo>
                  <a:lnTo>
                    <a:pt x="41276" y="1244600"/>
                  </a:lnTo>
                  <a:lnTo>
                    <a:pt x="41276" y="1219200"/>
                  </a:lnTo>
                  <a:close/>
                </a:path>
                <a:path w="76200" h="1443355">
                  <a:moveTo>
                    <a:pt x="41276" y="1263650"/>
                  </a:moveTo>
                  <a:lnTo>
                    <a:pt x="34926" y="1263650"/>
                  </a:lnTo>
                  <a:lnTo>
                    <a:pt x="34926" y="1289050"/>
                  </a:lnTo>
                  <a:lnTo>
                    <a:pt x="41276" y="1289050"/>
                  </a:lnTo>
                  <a:lnTo>
                    <a:pt x="41276" y="1263650"/>
                  </a:lnTo>
                  <a:close/>
                </a:path>
                <a:path w="76200" h="1443355">
                  <a:moveTo>
                    <a:pt x="41276" y="1308100"/>
                  </a:moveTo>
                  <a:lnTo>
                    <a:pt x="34926" y="1308100"/>
                  </a:lnTo>
                  <a:lnTo>
                    <a:pt x="34926" y="1333500"/>
                  </a:lnTo>
                  <a:lnTo>
                    <a:pt x="41276" y="1333500"/>
                  </a:lnTo>
                  <a:lnTo>
                    <a:pt x="41276" y="1308100"/>
                  </a:lnTo>
                  <a:close/>
                </a:path>
                <a:path w="76200" h="1443355">
                  <a:moveTo>
                    <a:pt x="34926" y="1366837"/>
                  </a:moveTo>
                  <a:lnTo>
                    <a:pt x="1" y="1366837"/>
                  </a:lnTo>
                  <a:lnTo>
                    <a:pt x="38101" y="1443037"/>
                  </a:lnTo>
                  <a:lnTo>
                    <a:pt x="70645" y="1377950"/>
                  </a:lnTo>
                  <a:lnTo>
                    <a:pt x="34926" y="1377950"/>
                  </a:lnTo>
                  <a:lnTo>
                    <a:pt x="34926" y="1366837"/>
                  </a:lnTo>
                  <a:close/>
                </a:path>
                <a:path w="76200" h="1443355">
                  <a:moveTo>
                    <a:pt x="41276" y="1352550"/>
                  </a:moveTo>
                  <a:lnTo>
                    <a:pt x="34926" y="1352550"/>
                  </a:lnTo>
                  <a:lnTo>
                    <a:pt x="34926" y="1377950"/>
                  </a:lnTo>
                  <a:lnTo>
                    <a:pt x="41276" y="1377950"/>
                  </a:lnTo>
                  <a:lnTo>
                    <a:pt x="41276" y="1352550"/>
                  </a:lnTo>
                  <a:close/>
                </a:path>
                <a:path w="76200" h="1443355">
                  <a:moveTo>
                    <a:pt x="76201" y="1366837"/>
                  </a:moveTo>
                  <a:lnTo>
                    <a:pt x="41276" y="1366837"/>
                  </a:lnTo>
                  <a:lnTo>
                    <a:pt x="41276" y="1377950"/>
                  </a:lnTo>
                  <a:lnTo>
                    <a:pt x="70645" y="1377950"/>
                  </a:lnTo>
                  <a:lnTo>
                    <a:pt x="76201" y="1366837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21"/>
            <p:cNvSpPr/>
            <p:nvPr/>
          </p:nvSpPr>
          <p:spPr>
            <a:xfrm>
              <a:off x="3813175" y="3106737"/>
              <a:ext cx="76200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22"/>
            <p:cNvSpPr/>
            <p:nvPr/>
          </p:nvSpPr>
          <p:spPr>
            <a:xfrm>
              <a:off x="808845" y="2907307"/>
              <a:ext cx="3556635" cy="1238250"/>
            </a:xfrm>
            <a:custGeom>
              <a:avLst/>
              <a:gdLst/>
              <a:ahLst/>
              <a:cxnLst/>
              <a:rect l="l" t="t" r="r" b="b"/>
              <a:pathLst>
                <a:path w="3556635" h="1238250">
                  <a:moveTo>
                    <a:pt x="3556289" y="818591"/>
                  </a:moveTo>
                  <a:lnTo>
                    <a:pt x="3529712" y="773682"/>
                  </a:lnTo>
                  <a:lnTo>
                    <a:pt x="3501800" y="729792"/>
                  </a:lnTo>
                  <a:lnTo>
                    <a:pt x="3472570" y="686943"/>
                  </a:lnTo>
                  <a:lnTo>
                    <a:pt x="3442038" y="645157"/>
                  </a:lnTo>
                  <a:lnTo>
                    <a:pt x="3410221" y="604453"/>
                  </a:lnTo>
                  <a:lnTo>
                    <a:pt x="3377135" y="564855"/>
                  </a:lnTo>
                  <a:lnTo>
                    <a:pt x="3342796" y="526384"/>
                  </a:lnTo>
                  <a:lnTo>
                    <a:pt x="3307221" y="489060"/>
                  </a:lnTo>
                  <a:lnTo>
                    <a:pt x="3270425" y="452906"/>
                  </a:lnTo>
                  <a:lnTo>
                    <a:pt x="3238179" y="423080"/>
                  </a:lnTo>
                  <a:lnTo>
                    <a:pt x="3205289" y="394288"/>
                  </a:lnTo>
                  <a:lnTo>
                    <a:pt x="3171771" y="366528"/>
                  </a:lnTo>
                  <a:lnTo>
                    <a:pt x="3137643" y="339799"/>
                  </a:lnTo>
                  <a:lnTo>
                    <a:pt x="3102922" y="314097"/>
                  </a:lnTo>
                  <a:lnTo>
                    <a:pt x="3067623" y="289422"/>
                  </a:lnTo>
                  <a:lnTo>
                    <a:pt x="3031765" y="265770"/>
                  </a:lnTo>
                  <a:lnTo>
                    <a:pt x="2995363" y="243142"/>
                  </a:lnTo>
                  <a:lnTo>
                    <a:pt x="2958435" y="221533"/>
                  </a:lnTo>
                  <a:lnTo>
                    <a:pt x="2920997" y="200943"/>
                  </a:lnTo>
                  <a:lnTo>
                    <a:pt x="2883067" y="181369"/>
                  </a:lnTo>
                  <a:lnTo>
                    <a:pt x="2844661" y="162810"/>
                  </a:lnTo>
                  <a:lnTo>
                    <a:pt x="2805796" y="145264"/>
                  </a:lnTo>
                  <a:lnTo>
                    <a:pt x="2766489" y="128728"/>
                  </a:lnTo>
                  <a:lnTo>
                    <a:pt x="2726757" y="113200"/>
                  </a:lnTo>
                  <a:lnTo>
                    <a:pt x="2686616" y="98680"/>
                  </a:lnTo>
                  <a:lnTo>
                    <a:pt x="2646084" y="85164"/>
                  </a:lnTo>
                  <a:lnTo>
                    <a:pt x="2605177" y="72651"/>
                  </a:lnTo>
                  <a:lnTo>
                    <a:pt x="2563912" y="61138"/>
                  </a:lnTo>
                  <a:lnTo>
                    <a:pt x="2522306" y="50625"/>
                  </a:lnTo>
                  <a:lnTo>
                    <a:pt x="2480375" y="41108"/>
                  </a:lnTo>
                  <a:lnTo>
                    <a:pt x="2438138" y="32587"/>
                  </a:lnTo>
                  <a:lnTo>
                    <a:pt x="2395609" y="25058"/>
                  </a:lnTo>
                  <a:lnTo>
                    <a:pt x="2352807" y="18521"/>
                  </a:lnTo>
                  <a:lnTo>
                    <a:pt x="2309748" y="12973"/>
                  </a:lnTo>
                  <a:lnTo>
                    <a:pt x="2266449" y="8412"/>
                  </a:lnTo>
                  <a:lnTo>
                    <a:pt x="2222927" y="4836"/>
                  </a:lnTo>
                  <a:lnTo>
                    <a:pt x="2179198" y="2243"/>
                  </a:lnTo>
                  <a:lnTo>
                    <a:pt x="2135280" y="632"/>
                  </a:lnTo>
                  <a:lnTo>
                    <a:pt x="2091190" y="0"/>
                  </a:lnTo>
                  <a:lnTo>
                    <a:pt x="2046943" y="345"/>
                  </a:lnTo>
                  <a:lnTo>
                    <a:pt x="2002557" y="1666"/>
                  </a:lnTo>
                  <a:lnTo>
                    <a:pt x="1958049" y="3960"/>
                  </a:lnTo>
                  <a:lnTo>
                    <a:pt x="1913436" y="7226"/>
                  </a:lnTo>
                  <a:lnTo>
                    <a:pt x="1868735" y="11461"/>
                  </a:lnTo>
                  <a:lnTo>
                    <a:pt x="1823961" y="16665"/>
                  </a:lnTo>
                  <a:lnTo>
                    <a:pt x="1779133" y="22833"/>
                  </a:lnTo>
                  <a:lnTo>
                    <a:pt x="1734267" y="29966"/>
                  </a:lnTo>
                  <a:lnTo>
                    <a:pt x="1689380" y="38060"/>
                  </a:lnTo>
                  <a:lnTo>
                    <a:pt x="1644488" y="47114"/>
                  </a:lnTo>
                  <a:lnTo>
                    <a:pt x="1599609" y="57126"/>
                  </a:lnTo>
                  <a:lnTo>
                    <a:pt x="1554760" y="68094"/>
                  </a:lnTo>
                  <a:lnTo>
                    <a:pt x="1509956" y="80016"/>
                  </a:lnTo>
                  <a:lnTo>
                    <a:pt x="1465216" y="92890"/>
                  </a:lnTo>
                  <a:lnTo>
                    <a:pt x="1420555" y="106714"/>
                  </a:lnTo>
                  <a:lnTo>
                    <a:pt x="1375992" y="121486"/>
                  </a:lnTo>
                  <a:lnTo>
                    <a:pt x="1331541" y="137205"/>
                  </a:lnTo>
                  <a:lnTo>
                    <a:pt x="1287222" y="153867"/>
                  </a:lnTo>
                  <a:lnTo>
                    <a:pt x="1243049" y="171472"/>
                  </a:lnTo>
                  <a:lnTo>
                    <a:pt x="1199041" y="190017"/>
                  </a:lnTo>
                  <a:lnTo>
                    <a:pt x="1155214" y="209500"/>
                  </a:lnTo>
                  <a:lnTo>
                    <a:pt x="1111584" y="229920"/>
                  </a:lnTo>
                  <a:lnTo>
                    <a:pt x="1068169" y="251275"/>
                  </a:lnTo>
                  <a:lnTo>
                    <a:pt x="1024985" y="273561"/>
                  </a:lnTo>
                  <a:lnTo>
                    <a:pt x="982050" y="296779"/>
                  </a:lnTo>
                  <a:lnTo>
                    <a:pt x="939380" y="320925"/>
                  </a:lnTo>
                  <a:lnTo>
                    <a:pt x="896992" y="345997"/>
                  </a:lnTo>
                  <a:lnTo>
                    <a:pt x="854902" y="371995"/>
                  </a:lnTo>
                  <a:lnTo>
                    <a:pt x="813129" y="398915"/>
                  </a:lnTo>
                  <a:lnTo>
                    <a:pt x="771687" y="426755"/>
                  </a:lnTo>
                  <a:lnTo>
                    <a:pt x="730595" y="455515"/>
                  </a:lnTo>
                  <a:lnTo>
                    <a:pt x="689870" y="485191"/>
                  </a:lnTo>
                  <a:lnTo>
                    <a:pt x="649527" y="515783"/>
                  </a:lnTo>
                  <a:lnTo>
                    <a:pt x="609584" y="547287"/>
                  </a:lnTo>
                  <a:lnTo>
                    <a:pt x="570058" y="579703"/>
                  </a:lnTo>
                  <a:lnTo>
                    <a:pt x="530965" y="613027"/>
                  </a:lnTo>
                  <a:lnTo>
                    <a:pt x="492323" y="647259"/>
                  </a:lnTo>
                  <a:lnTo>
                    <a:pt x="454148" y="682396"/>
                  </a:lnTo>
                  <a:lnTo>
                    <a:pt x="416457" y="718436"/>
                  </a:lnTo>
                  <a:lnTo>
                    <a:pt x="379267" y="755377"/>
                  </a:lnTo>
                  <a:lnTo>
                    <a:pt x="342594" y="793217"/>
                  </a:lnTo>
                  <a:lnTo>
                    <a:pt x="307565" y="830764"/>
                  </a:lnTo>
                  <a:lnTo>
                    <a:pt x="273278" y="868940"/>
                  </a:lnTo>
                  <a:lnTo>
                    <a:pt x="239746" y="907729"/>
                  </a:lnTo>
                  <a:lnTo>
                    <a:pt x="206979" y="947117"/>
                  </a:lnTo>
                  <a:lnTo>
                    <a:pt x="174989" y="987085"/>
                  </a:lnTo>
                  <a:lnTo>
                    <a:pt x="143787" y="1027620"/>
                  </a:lnTo>
                  <a:lnTo>
                    <a:pt x="113385" y="1068704"/>
                  </a:lnTo>
                  <a:lnTo>
                    <a:pt x="83794" y="1110321"/>
                  </a:lnTo>
                  <a:lnTo>
                    <a:pt x="55025" y="1152457"/>
                  </a:lnTo>
                  <a:lnTo>
                    <a:pt x="27090" y="1195095"/>
                  </a:lnTo>
                  <a:lnTo>
                    <a:pt x="0" y="1238218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20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cs typeface="Calibri Light"/>
              </a:rPr>
              <a:t>The </a:t>
            </a:r>
            <a:r>
              <a:rPr lang="en-US" spc="-20" dirty="0">
                <a:cs typeface="Calibri Light"/>
              </a:rPr>
              <a:t>test </a:t>
            </a:r>
            <a:r>
              <a:rPr lang="en-US" spc="-10" dirty="0">
                <a:cs typeface="Calibri Light"/>
              </a:rPr>
              <a:t>set</a:t>
            </a:r>
            <a:r>
              <a:rPr lang="en-US" spc="-55" dirty="0">
                <a:cs typeface="Calibri Light"/>
              </a:rPr>
              <a:t> </a:t>
            </a:r>
            <a:r>
              <a:rPr lang="en-US" spc="-5" dirty="0">
                <a:cs typeface="Calibri Light"/>
              </a:rPr>
              <a:t>method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8490-7461-4C8C-B226-FD4A00861FCA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70" name="object 20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84340" y="1507150"/>
            <a:ext cx="4112260" cy="4694974"/>
            <a:chOff x="307340" y="1295400"/>
            <a:chExt cx="4112260" cy="4694974"/>
          </a:xfrm>
        </p:grpSpPr>
        <p:sp>
          <p:nvSpPr>
            <p:cNvPr id="44" name="object 3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5"/>
            <p:cNvSpPr/>
            <p:nvPr/>
          </p:nvSpPr>
          <p:spPr>
            <a:xfrm>
              <a:off x="833437" y="3576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6"/>
            <p:cNvSpPr/>
            <p:nvPr/>
          </p:nvSpPr>
          <p:spPr>
            <a:xfrm>
              <a:off x="1214437" y="41100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7"/>
            <p:cNvSpPr/>
            <p:nvPr/>
          </p:nvSpPr>
          <p:spPr>
            <a:xfrm>
              <a:off x="1443037" y="28908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8"/>
            <p:cNvSpPr/>
            <p:nvPr/>
          </p:nvSpPr>
          <p:spPr>
            <a:xfrm>
              <a:off x="2128837" y="1519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9"/>
            <p:cNvSpPr/>
            <p:nvPr/>
          </p:nvSpPr>
          <p:spPr>
            <a:xfrm>
              <a:off x="2433637" y="2433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0"/>
            <p:cNvSpPr/>
            <p:nvPr/>
          </p:nvSpPr>
          <p:spPr>
            <a:xfrm>
              <a:off x="3119437" y="22812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1"/>
            <p:cNvSpPr/>
            <p:nvPr/>
          </p:nvSpPr>
          <p:spPr>
            <a:xfrm>
              <a:off x="3881437" y="41100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2"/>
            <p:cNvSpPr/>
            <p:nvPr/>
          </p:nvSpPr>
          <p:spPr>
            <a:xfrm>
              <a:off x="4033837" y="35004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3"/>
            <p:cNvSpPr/>
            <p:nvPr/>
          </p:nvSpPr>
          <p:spPr>
            <a:xfrm>
              <a:off x="3805237" y="3119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4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5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57" name="object 16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8"/>
            <p:cNvSpPr txBox="1"/>
            <p:nvPr/>
          </p:nvSpPr>
          <p:spPr>
            <a:xfrm>
              <a:off x="807402" y="4515611"/>
              <a:ext cx="3612198" cy="147476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2672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latin typeface="Calibri"/>
                  <a:cs typeface="Calibri"/>
                </a:rPr>
                <a:t>x</a:t>
              </a:r>
            </a:p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3200" dirty="0">
                <a:latin typeface="Calibri"/>
                <a:cs typeface="Calibri"/>
              </a:endParaRPr>
            </a:p>
            <a:p>
              <a:pPr marL="12700" marR="5080">
                <a:lnSpc>
                  <a:spcPts val="2090"/>
                </a:lnSpc>
              </a:pPr>
              <a:r>
                <a:rPr sz="2400" dirty="0">
                  <a:solidFill>
                    <a:srgbClr val="33CC33"/>
                  </a:solidFill>
                  <a:latin typeface="Calibri"/>
                  <a:cs typeface="Calibri"/>
                </a:rPr>
                <a:t>(Join </a:t>
              </a:r>
              <a:r>
                <a:rPr sz="2400" spc="-5" dirty="0">
                  <a:solidFill>
                    <a:srgbClr val="33CC33"/>
                  </a:solidFill>
                  <a:latin typeface="Calibri"/>
                  <a:cs typeface="Calibri"/>
                </a:rPr>
                <a:t>the dots </a:t>
              </a:r>
              <a:r>
                <a:rPr sz="2400" spc="-10" dirty="0">
                  <a:solidFill>
                    <a:srgbClr val="33CC33"/>
                  </a:solidFill>
                  <a:latin typeface="Calibri"/>
                  <a:cs typeface="Calibri"/>
                </a:rPr>
                <a:t>example)  </a:t>
              </a:r>
              <a:r>
                <a:rPr sz="2400" spc="-5" dirty="0">
                  <a:solidFill>
                    <a:srgbClr val="33CC33"/>
                  </a:solidFill>
                  <a:latin typeface="Calibri"/>
                  <a:cs typeface="Calibri"/>
                </a:rPr>
                <a:t>Mean Squared </a:t>
              </a:r>
              <a:r>
                <a:rPr sz="2400" spc="-10" dirty="0">
                  <a:solidFill>
                    <a:srgbClr val="33CC33"/>
                  </a:solidFill>
                  <a:latin typeface="Calibri"/>
                  <a:cs typeface="Calibri"/>
                </a:rPr>
                <a:t>Error </a:t>
              </a:r>
              <a:r>
                <a:rPr sz="2400" dirty="0">
                  <a:solidFill>
                    <a:srgbClr val="33CC33"/>
                  </a:solidFill>
                  <a:latin typeface="Calibri"/>
                  <a:cs typeface="Calibri"/>
                </a:rPr>
                <a:t>=</a:t>
              </a:r>
              <a:r>
                <a:rPr sz="2400" spc="-20" dirty="0">
                  <a:solidFill>
                    <a:srgbClr val="33CC33"/>
                  </a:solidFill>
                  <a:latin typeface="Calibri"/>
                  <a:cs typeface="Calibri"/>
                </a:rPr>
                <a:t> </a:t>
              </a:r>
              <a:r>
                <a:rPr sz="2400" spc="-5" dirty="0">
                  <a:solidFill>
                    <a:srgbClr val="33CC33"/>
                  </a:solidFill>
                  <a:latin typeface="Calibri"/>
                  <a:cs typeface="Calibri"/>
                </a:rPr>
                <a:t>2.2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59" name="object 19"/>
            <p:cNvSpPr/>
            <p:nvPr/>
          </p:nvSpPr>
          <p:spPr>
            <a:xfrm>
              <a:off x="1485900" y="2895600"/>
              <a:ext cx="76200" cy="885825"/>
            </a:xfrm>
            <a:custGeom>
              <a:avLst/>
              <a:gdLst/>
              <a:ahLst/>
              <a:cxnLst/>
              <a:rect l="l" t="t" r="r" b="b"/>
              <a:pathLst>
                <a:path w="76200" h="885825">
                  <a:moveTo>
                    <a:pt x="41275" y="63500"/>
                  </a:moveTo>
                  <a:lnTo>
                    <a:pt x="34925" y="63500"/>
                  </a:lnTo>
                  <a:lnTo>
                    <a:pt x="34925" y="88900"/>
                  </a:lnTo>
                  <a:lnTo>
                    <a:pt x="41275" y="88900"/>
                  </a:lnTo>
                  <a:lnTo>
                    <a:pt x="41275" y="63500"/>
                  </a:lnTo>
                  <a:close/>
                </a:path>
                <a:path w="76200" h="885825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85825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885825">
                  <a:moveTo>
                    <a:pt x="41275" y="107950"/>
                  </a:moveTo>
                  <a:lnTo>
                    <a:pt x="34925" y="107950"/>
                  </a:lnTo>
                  <a:lnTo>
                    <a:pt x="34925" y="133350"/>
                  </a:lnTo>
                  <a:lnTo>
                    <a:pt x="41275" y="133350"/>
                  </a:lnTo>
                  <a:lnTo>
                    <a:pt x="41275" y="107950"/>
                  </a:lnTo>
                  <a:close/>
                </a:path>
                <a:path w="76200" h="885825">
                  <a:moveTo>
                    <a:pt x="41275" y="152400"/>
                  </a:moveTo>
                  <a:lnTo>
                    <a:pt x="34925" y="152400"/>
                  </a:lnTo>
                  <a:lnTo>
                    <a:pt x="34925" y="177800"/>
                  </a:lnTo>
                  <a:lnTo>
                    <a:pt x="41275" y="177800"/>
                  </a:lnTo>
                  <a:lnTo>
                    <a:pt x="41275" y="152400"/>
                  </a:lnTo>
                  <a:close/>
                </a:path>
                <a:path w="76200" h="885825">
                  <a:moveTo>
                    <a:pt x="41275" y="196850"/>
                  </a:moveTo>
                  <a:lnTo>
                    <a:pt x="34925" y="196850"/>
                  </a:lnTo>
                  <a:lnTo>
                    <a:pt x="34925" y="222250"/>
                  </a:lnTo>
                  <a:lnTo>
                    <a:pt x="41275" y="222250"/>
                  </a:lnTo>
                  <a:lnTo>
                    <a:pt x="41275" y="196850"/>
                  </a:lnTo>
                  <a:close/>
                </a:path>
                <a:path w="76200" h="885825">
                  <a:moveTo>
                    <a:pt x="41275" y="241300"/>
                  </a:moveTo>
                  <a:lnTo>
                    <a:pt x="34925" y="241300"/>
                  </a:lnTo>
                  <a:lnTo>
                    <a:pt x="34925" y="266700"/>
                  </a:lnTo>
                  <a:lnTo>
                    <a:pt x="41275" y="266700"/>
                  </a:lnTo>
                  <a:lnTo>
                    <a:pt x="41275" y="241300"/>
                  </a:lnTo>
                  <a:close/>
                </a:path>
                <a:path w="76200" h="885825">
                  <a:moveTo>
                    <a:pt x="41275" y="285750"/>
                  </a:moveTo>
                  <a:lnTo>
                    <a:pt x="34925" y="285750"/>
                  </a:lnTo>
                  <a:lnTo>
                    <a:pt x="34925" y="311150"/>
                  </a:lnTo>
                  <a:lnTo>
                    <a:pt x="41275" y="311150"/>
                  </a:lnTo>
                  <a:lnTo>
                    <a:pt x="41275" y="285750"/>
                  </a:lnTo>
                  <a:close/>
                </a:path>
                <a:path w="76200" h="885825">
                  <a:moveTo>
                    <a:pt x="41275" y="330200"/>
                  </a:moveTo>
                  <a:lnTo>
                    <a:pt x="34925" y="330200"/>
                  </a:lnTo>
                  <a:lnTo>
                    <a:pt x="34925" y="355600"/>
                  </a:lnTo>
                  <a:lnTo>
                    <a:pt x="41275" y="355600"/>
                  </a:lnTo>
                  <a:lnTo>
                    <a:pt x="41275" y="330200"/>
                  </a:lnTo>
                  <a:close/>
                </a:path>
                <a:path w="76200" h="885825">
                  <a:moveTo>
                    <a:pt x="41275" y="374650"/>
                  </a:moveTo>
                  <a:lnTo>
                    <a:pt x="34925" y="374650"/>
                  </a:lnTo>
                  <a:lnTo>
                    <a:pt x="34925" y="400050"/>
                  </a:lnTo>
                  <a:lnTo>
                    <a:pt x="41275" y="400050"/>
                  </a:lnTo>
                  <a:lnTo>
                    <a:pt x="41275" y="374650"/>
                  </a:lnTo>
                  <a:close/>
                </a:path>
                <a:path w="76200" h="885825">
                  <a:moveTo>
                    <a:pt x="41275" y="419100"/>
                  </a:moveTo>
                  <a:lnTo>
                    <a:pt x="34925" y="419100"/>
                  </a:lnTo>
                  <a:lnTo>
                    <a:pt x="34925" y="444500"/>
                  </a:lnTo>
                  <a:lnTo>
                    <a:pt x="41275" y="444500"/>
                  </a:lnTo>
                  <a:lnTo>
                    <a:pt x="41275" y="419100"/>
                  </a:lnTo>
                  <a:close/>
                </a:path>
                <a:path w="76200" h="885825">
                  <a:moveTo>
                    <a:pt x="41275" y="463550"/>
                  </a:moveTo>
                  <a:lnTo>
                    <a:pt x="34925" y="463550"/>
                  </a:lnTo>
                  <a:lnTo>
                    <a:pt x="34925" y="488950"/>
                  </a:lnTo>
                  <a:lnTo>
                    <a:pt x="41275" y="488950"/>
                  </a:lnTo>
                  <a:lnTo>
                    <a:pt x="41275" y="463550"/>
                  </a:lnTo>
                  <a:close/>
                </a:path>
                <a:path w="76200" h="885825">
                  <a:moveTo>
                    <a:pt x="41275" y="508000"/>
                  </a:moveTo>
                  <a:lnTo>
                    <a:pt x="34925" y="508000"/>
                  </a:lnTo>
                  <a:lnTo>
                    <a:pt x="34925" y="533400"/>
                  </a:lnTo>
                  <a:lnTo>
                    <a:pt x="41275" y="533400"/>
                  </a:lnTo>
                  <a:lnTo>
                    <a:pt x="41275" y="508000"/>
                  </a:lnTo>
                  <a:close/>
                </a:path>
                <a:path w="76200" h="885825">
                  <a:moveTo>
                    <a:pt x="41275" y="552450"/>
                  </a:moveTo>
                  <a:lnTo>
                    <a:pt x="34925" y="552450"/>
                  </a:lnTo>
                  <a:lnTo>
                    <a:pt x="34925" y="577850"/>
                  </a:lnTo>
                  <a:lnTo>
                    <a:pt x="41275" y="577850"/>
                  </a:lnTo>
                  <a:lnTo>
                    <a:pt x="41275" y="552450"/>
                  </a:lnTo>
                  <a:close/>
                </a:path>
                <a:path w="76200" h="885825">
                  <a:moveTo>
                    <a:pt x="41276" y="596900"/>
                  </a:moveTo>
                  <a:lnTo>
                    <a:pt x="34926" y="596900"/>
                  </a:lnTo>
                  <a:lnTo>
                    <a:pt x="34926" y="622300"/>
                  </a:lnTo>
                  <a:lnTo>
                    <a:pt x="41276" y="622300"/>
                  </a:lnTo>
                  <a:lnTo>
                    <a:pt x="41276" y="596900"/>
                  </a:lnTo>
                  <a:close/>
                </a:path>
                <a:path w="76200" h="885825">
                  <a:moveTo>
                    <a:pt x="41276" y="641350"/>
                  </a:moveTo>
                  <a:lnTo>
                    <a:pt x="34926" y="641350"/>
                  </a:lnTo>
                  <a:lnTo>
                    <a:pt x="34926" y="666750"/>
                  </a:lnTo>
                  <a:lnTo>
                    <a:pt x="41276" y="666750"/>
                  </a:lnTo>
                  <a:lnTo>
                    <a:pt x="41276" y="641350"/>
                  </a:lnTo>
                  <a:close/>
                </a:path>
                <a:path w="76200" h="885825">
                  <a:moveTo>
                    <a:pt x="41276" y="685800"/>
                  </a:moveTo>
                  <a:lnTo>
                    <a:pt x="34926" y="685800"/>
                  </a:lnTo>
                  <a:lnTo>
                    <a:pt x="34926" y="711200"/>
                  </a:lnTo>
                  <a:lnTo>
                    <a:pt x="41276" y="711200"/>
                  </a:lnTo>
                  <a:lnTo>
                    <a:pt x="41276" y="685800"/>
                  </a:lnTo>
                  <a:close/>
                </a:path>
                <a:path w="76200" h="885825">
                  <a:moveTo>
                    <a:pt x="41276" y="730250"/>
                  </a:moveTo>
                  <a:lnTo>
                    <a:pt x="34926" y="730250"/>
                  </a:lnTo>
                  <a:lnTo>
                    <a:pt x="34926" y="755650"/>
                  </a:lnTo>
                  <a:lnTo>
                    <a:pt x="41276" y="755650"/>
                  </a:lnTo>
                  <a:lnTo>
                    <a:pt x="41276" y="730250"/>
                  </a:lnTo>
                  <a:close/>
                </a:path>
                <a:path w="76200" h="885825">
                  <a:moveTo>
                    <a:pt x="41276" y="774700"/>
                  </a:moveTo>
                  <a:lnTo>
                    <a:pt x="34926" y="774700"/>
                  </a:lnTo>
                  <a:lnTo>
                    <a:pt x="34926" y="800100"/>
                  </a:lnTo>
                  <a:lnTo>
                    <a:pt x="41276" y="800100"/>
                  </a:lnTo>
                  <a:lnTo>
                    <a:pt x="41276" y="774700"/>
                  </a:lnTo>
                  <a:close/>
                </a:path>
                <a:path w="76200" h="885825">
                  <a:moveTo>
                    <a:pt x="76201" y="809625"/>
                  </a:moveTo>
                  <a:lnTo>
                    <a:pt x="1" y="809625"/>
                  </a:lnTo>
                  <a:lnTo>
                    <a:pt x="38101" y="885825"/>
                  </a:lnTo>
                  <a:lnTo>
                    <a:pt x="69851" y="822325"/>
                  </a:lnTo>
                  <a:lnTo>
                    <a:pt x="34926" y="822325"/>
                  </a:lnTo>
                  <a:lnTo>
                    <a:pt x="34926" y="819150"/>
                  </a:lnTo>
                  <a:lnTo>
                    <a:pt x="71438" y="819150"/>
                  </a:lnTo>
                  <a:lnTo>
                    <a:pt x="76201" y="809625"/>
                  </a:lnTo>
                  <a:close/>
                </a:path>
                <a:path w="76200" h="885825">
                  <a:moveTo>
                    <a:pt x="41276" y="819150"/>
                  </a:moveTo>
                  <a:lnTo>
                    <a:pt x="34926" y="819150"/>
                  </a:lnTo>
                  <a:lnTo>
                    <a:pt x="34926" y="822325"/>
                  </a:lnTo>
                  <a:lnTo>
                    <a:pt x="41276" y="822325"/>
                  </a:lnTo>
                  <a:lnTo>
                    <a:pt x="41276" y="819150"/>
                  </a:lnTo>
                  <a:close/>
                </a:path>
                <a:path w="76200" h="885825">
                  <a:moveTo>
                    <a:pt x="71438" y="819150"/>
                  </a:moveTo>
                  <a:lnTo>
                    <a:pt x="41276" y="819150"/>
                  </a:lnTo>
                  <a:lnTo>
                    <a:pt x="41276" y="822325"/>
                  </a:lnTo>
                  <a:lnTo>
                    <a:pt x="69851" y="822325"/>
                  </a:lnTo>
                  <a:lnTo>
                    <a:pt x="71438" y="819150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20"/>
            <p:cNvSpPr/>
            <p:nvPr/>
          </p:nvSpPr>
          <p:spPr>
            <a:xfrm>
              <a:off x="2135187" y="1565275"/>
              <a:ext cx="76200" cy="1310005"/>
            </a:xfrm>
            <a:custGeom>
              <a:avLst/>
              <a:gdLst/>
              <a:ahLst/>
              <a:cxnLst/>
              <a:rect l="l" t="t" r="r" b="b"/>
              <a:pathLst>
                <a:path w="76200" h="1310005">
                  <a:moveTo>
                    <a:pt x="41275" y="63500"/>
                  </a:moveTo>
                  <a:lnTo>
                    <a:pt x="34925" y="63500"/>
                  </a:lnTo>
                  <a:lnTo>
                    <a:pt x="34925" y="88900"/>
                  </a:lnTo>
                  <a:lnTo>
                    <a:pt x="41275" y="88900"/>
                  </a:lnTo>
                  <a:lnTo>
                    <a:pt x="41275" y="63500"/>
                  </a:lnTo>
                  <a:close/>
                </a:path>
                <a:path w="76200" h="1310005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310005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1310005">
                  <a:moveTo>
                    <a:pt x="41275" y="107950"/>
                  </a:moveTo>
                  <a:lnTo>
                    <a:pt x="34925" y="107950"/>
                  </a:lnTo>
                  <a:lnTo>
                    <a:pt x="34925" y="133350"/>
                  </a:lnTo>
                  <a:lnTo>
                    <a:pt x="41275" y="133350"/>
                  </a:lnTo>
                  <a:lnTo>
                    <a:pt x="41275" y="107950"/>
                  </a:lnTo>
                  <a:close/>
                </a:path>
                <a:path w="76200" h="1310005">
                  <a:moveTo>
                    <a:pt x="41275" y="152400"/>
                  </a:moveTo>
                  <a:lnTo>
                    <a:pt x="34925" y="152400"/>
                  </a:lnTo>
                  <a:lnTo>
                    <a:pt x="34925" y="177800"/>
                  </a:lnTo>
                  <a:lnTo>
                    <a:pt x="41275" y="177800"/>
                  </a:lnTo>
                  <a:lnTo>
                    <a:pt x="41275" y="152400"/>
                  </a:lnTo>
                  <a:close/>
                </a:path>
                <a:path w="76200" h="1310005">
                  <a:moveTo>
                    <a:pt x="41275" y="196850"/>
                  </a:moveTo>
                  <a:lnTo>
                    <a:pt x="34925" y="196850"/>
                  </a:lnTo>
                  <a:lnTo>
                    <a:pt x="34925" y="222250"/>
                  </a:lnTo>
                  <a:lnTo>
                    <a:pt x="41275" y="222250"/>
                  </a:lnTo>
                  <a:lnTo>
                    <a:pt x="41275" y="196850"/>
                  </a:lnTo>
                  <a:close/>
                </a:path>
                <a:path w="76200" h="1310005">
                  <a:moveTo>
                    <a:pt x="41275" y="241300"/>
                  </a:moveTo>
                  <a:lnTo>
                    <a:pt x="34925" y="241300"/>
                  </a:lnTo>
                  <a:lnTo>
                    <a:pt x="34926" y="266700"/>
                  </a:lnTo>
                  <a:lnTo>
                    <a:pt x="41276" y="266700"/>
                  </a:lnTo>
                  <a:lnTo>
                    <a:pt x="41275" y="241300"/>
                  </a:lnTo>
                  <a:close/>
                </a:path>
                <a:path w="76200" h="1310005">
                  <a:moveTo>
                    <a:pt x="41276" y="285750"/>
                  </a:moveTo>
                  <a:lnTo>
                    <a:pt x="34926" y="285750"/>
                  </a:lnTo>
                  <a:lnTo>
                    <a:pt x="34926" y="311150"/>
                  </a:lnTo>
                  <a:lnTo>
                    <a:pt x="41276" y="311150"/>
                  </a:lnTo>
                  <a:lnTo>
                    <a:pt x="41276" y="285750"/>
                  </a:lnTo>
                  <a:close/>
                </a:path>
                <a:path w="76200" h="1310005">
                  <a:moveTo>
                    <a:pt x="41276" y="330200"/>
                  </a:moveTo>
                  <a:lnTo>
                    <a:pt x="34926" y="330200"/>
                  </a:lnTo>
                  <a:lnTo>
                    <a:pt x="34926" y="355600"/>
                  </a:lnTo>
                  <a:lnTo>
                    <a:pt x="41276" y="355600"/>
                  </a:lnTo>
                  <a:lnTo>
                    <a:pt x="41276" y="330200"/>
                  </a:lnTo>
                  <a:close/>
                </a:path>
                <a:path w="76200" h="1310005">
                  <a:moveTo>
                    <a:pt x="41276" y="374650"/>
                  </a:moveTo>
                  <a:lnTo>
                    <a:pt x="34926" y="374650"/>
                  </a:lnTo>
                  <a:lnTo>
                    <a:pt x="34926" y="400050"/>
                  </a:lnTo>
                  <a:lnTo>
                    <a:pt x="41276" y="400050"/>
                  </a:lnTo>
                  <a:lnTo>
                    <a:pt x="41276" y="374650"/>
                  </a:lnTo>
                  <a:close/>
                </a:path>
                <a:path w="76200" h="1310005">
                  <a:moveTo>
                    <a:pt x="41276" y="419100"/>
                  </a:moveTo>
                  <a:lnTo>
                    <a:pt x="34926" y="419100"/>
                  </a:lnTo>
                  <a:lnTo>
                    <a:pt x="34926" y="444500"/>
                  </a:lnTo>
                  <a:lnTo>
                    <a:pt x="41276" y="444500"/>
                  </a:lnTo>
                  <a:lnTo>
                    <a:pt x="41276" y="419100"/>
                  </a:lnTo>
                  <a:close/>
                </a:path>
                <a:path w="76200" h="1310005">
                  <a:moveTo>
                    <a:pt x="41276" y="463550"/>
                  </a:moveTo>
                  <a:lnTo>
                    <a:pt x="34926" y="463550"/>
                  </a:lnTo>
                  <a:lnTo>
                    <a:pt x="34926" y="488950"/>
                  </a:lnTo>
                  <a:lnTo>
                    <a:pt x="41276" y="488950"/>
                  </a:lnTo>
                  <a:lnTo>
                    <a:pt x="41276" y="463550"/>
                  </a:lnTo>
                  <a:close/>
                </a:path>
                <a:path w="76200" h="1310005">
                  <a:moveTo>
                    <a:pt x="41276" y="508000"/>
                  </a:moveTo>
                  <a:lnTo>
                    <a:pt x="34926" y="508000"/>
                  </a:lnTo>
                  <a:lnTo>
                    <a:pt x="34926" y="533400"/>
                  </a:lnTo>
                  <a:lnTo>
                    <a:pt x="41276" y="533400"/>
                  </a:lnTo>
                  <a:lnTo>
                    <a:pt x="41276" y="508000"/>
                  </a:lnTo>
                  <a:close/>
                </a:path>
                <a:path w="76200" h="1310005">
                  <a:moveTo>
                    <a:pt x="41276" y="552450"/>
                  </a:moveTo>
                  <a:lnTo>
                    <a:pt x="34926" y="552450"/>
                  </a:lnTo>
                  <a:lnTo>
                    <a:pt x="34926" y="577850"/>
                  </a:lnTo>
                  <a:lnTo>
                    <a:pt x="41276" y="577850"/>
                  </a:lnTo>
                  <a:lnTo>
                    <a:pt x="41276" y="552450"/>
                  </a:lnTo>
                  <a:close/>
                </a:path>
                <a:path w="76200" h="1310005">
                  <a:moveTo>
                    <a:pt x="41276" y="596900"/>
                  </a:moveTo>
                  <a:lnTo>
                    <a:pt x="34926" y="596900"/>
                  </a:lnTo>
                  <a:lnTo>
                    <a:pt x="34926" y="622300"/>
                  </a:lnTo>
                  <a:lnTo>
                    <a:pt x="41276" y="622300"/>
                  </a:lnTo>
                  <a:lnTo>
                    <a:pt x="41276" y="596900"/>
                  </a:lnTo>
                  <a:close/>
                </a:path>
                <a:path w="76200" h="1310005">
                  <a:moveTo>
                    <a:pt x="41276" y="641350"/>
                  </a:moveTo>
                  <a:lnTo>
                    <a:pt x="34926" y="641350"/>
                  </a:lnTo>
                  <a:lnTo>
                    <a:pt x="34926" y="666750"/>
                  </a:lnTo>
                  <a:lnTo>
                    <a:pt x="41276" y="666750"/>
                  </a:lnTo>
                  <a:lnTo>
                    <a:pt x="41276" y="641350"/>
                  </a:lnTo>
                  <a:close/>
                </a:path>
                <a:path w="76200" h="1310005">
                  <a:moveTo>
                    <a:pt x="41276" y="685800"/>
                  </a:moveTo>
                  <a:lnTo>
                    <a:pt x="34926" y="685800"/>
                  </a:lnTo>
                  <a:lnTo>
                    <a:pt x="34926" y="711200"/>
                  </a:lnTo>
                  <a:lnTo>
                    <a:pt x="41276" y="711200"/>
                  </a:lnTo>
                  <a:lnTo>
                    <a:pt x="41276" y="685800"/>
                  </a:lnTo>
                  <a:close/>
                </a:path>
                <a:path w="76200" h="1310005">
                  <a:moveTo>
                    <a:pt x="41276" y="730250"/>
                  </a:moveTo>
                  <a:lnTo>
                    <a:pt x="34926" y="730250"/>
                  </a:lnTo>
                  <a:lnTo>
                    <a:pt x="34926" y="755650"/>
                  </a:lnTo>
                  <a:lnTo>
                    <a:pt x="41276" y="755650"/>
                  </a:lnTo>
                  <a:lnTo>
                    <a:pt x="41276" y="730250"/>
                  </a:lnTo>
                  <a:close/>
                </a:path>
                <a:path w="76200" h="1310005">
                  <a:moveTo>
                    <a:pt x="41276" y="774700"/>
                  </a:moveTo>
                  <a:lnTo>
                    <a:pt x="34926" y="774700"/>
                  </a:lnTo>
                  <a:lnTo>
                    <a:pt x="34926" y="800100"/>
                  </a:lnTo>
                  <a:lnTo>
                    <a:pt x="41276" y="800100"/>
                  </a:lnTo>
                  <a:lnTo>
                    <a:pt x="41276" y="774700"/>
                  </a:lnTo>
                  <a:close/>
                </a:path>
                <a:path w="76200" h="1310005">
                  <a:moveTo>
                    <a:pt x="41276" y="819150"/>
                  </a:moveTo>
                  <a:lnTo>
                    <a:pt x="34926" y="819150"/>
                  </a:lnTo>
                  <a:lnTo>
                    <a:pt x="34926" y="844550"/>
                  </a:lnTo>
                  <a:lnTo>
                    <a:pt x="41276" y="844550"/>
                  </a:lnTo>
                  <a:lnTo>
                    <a:pt x="41276" y="819150"/>
                  </a:lnTo>
                  <a:close/>
                </a:path>
                <a:path w="76200" h="1310005">
                  <a:moveTo>
                    <a:pt x="41276" y="863600"/>
                  </a:moveTo>
                  <a:lnTo>
                    <a:pt x="34926" y="863600"/>
                  </a:lnTo>
                  <a:lnTo>
                    <a:pt x="34926" y="889000"/>
                  </a:lnTo>
                  <a:lnTo>
                    <a:pt x="41276" y="889000"/>
                  </a:lnTo>
                  <a:lnTo>
                    <a:pt x="41276" y="863600"/>
                  </a:lnTo>
                  <a:close/>
                </a:path>
                <a:path w="76200" h="1310005">
                  <a:moveTo>
                    <a:pt x="41276" y="908050"/>
                  </a:moveTo>
                  <a:lnTo>
                    <a:pt x="34926" y="908050"/>
                  </a:lnTo>
                  <a:lnTo>
                    <a:pt x="34926" y="933450"/>
                  </a:lnTo>
                  <a:lnTo>
                    <a:pt x="41276" y="933450"/>
                  </a:lnTo>
                  <a:lnTo>
                    <a:pt x="41276" y="908050"/>
                  </a:lnTo>
                  <a:close/>
                </a:path>
                <a:path w="76200" h="1310005">
                  <a:moveTo>
                    <a:pt x="41276" y="952500"/>
                  </a:moveTo>
                  <a:lnTo>
                    <a:pt x="34926" y="952500"/>
                  </a:lnTo>
                  <a:lnTo>
                    <a:pt x="34926" y="977900"/>
                  </a:lnTo>
                  <a:lnTo>
                    <a:pt x="41276" y="977900"/>
                  </a:lnTo>
                  <a:lnTo>
                    <a:pt x="41276" y="952500"/>
                  </a:lnTo>
                  <a:close/>
                </a:path>
                <a:path w="76200" h="1310005">
                  <a:moveTo>
                    <a:pt x="41276" y="996950"/>
                  </a:moveTo>
                  <a:lnTo>
                    <a:pt x="34926" y="996950"/>
                  </a:lnTo>
                  <a:lnTo>
                    <a:pt x="34926" y="1022350"/>
                  </a:lnTo>
                  <a:lnTo>
                    <a:pt x="41276" y="1022350"/>
                  </a:lnTo>
                  <a:lnTo>
                    <a:pt x="41276" y="996950"/>
                  </a:lnTo>
                  <a:close/>
                </a:path>
                <a:path w="76200" h="1310005">
                  <a:moveTo>
                    <a:pt x="41276" y="1041400"/>
                  </a:moveTo>
                  <a:lnTo>
                    <a:pt x="34926" y="1041400"/>
                  </a:lnTo>
                  <a:lnTo>
                    <a:pt x="34926" y="1066800"/>
                  </a:lnTo>
                  <a:lnTo>
                    <a:pt x="41276" y="1066800"/>
                  </a:lnTo>
                  <a:lnTo>
                    <a:pt x="41276" y="1041400"/>
                  </a:lnTo>
                  <a:close/>
                </a:path>
                <a:path w="76200" h="1310005">
                  <a:moveTo>
                    <a:pt x="41276" y="1085850"/>
                  </a:moveTo>
                  <a:lnTo>
                    <a:pt x="34926" y="1085850"/>
                  </a:lnTo>
                  <a:lnTo>
                    <a:pt x="34926" y="1111250"/>
                  </a:lnTo>
                  <a:lnTo>
                    <a:pt x="41276" y="1111250"/>
                  </a:lnTo>
                  <a:lnTo>
                    <a:pt x="41276" y="1085850"/>
                  </a:lnTo>
                  <a:close/>
                </a:path>
                <a:path w="76200" h="1310005">
                  <a:moveTo>
                    <a:pt x="41276" y="1130300"/>
                  </a:moveTo>
                  <a:lnTo>
                    <a:pt x="34926" y="1130300"/>
                  </a:lnTo>
                  <a:lnTo>
                    <a:pt x="34926" y="1155700"/>
                  </a:lnTo>
                  <a:lnTo>
                    <a:pt x="41276" y="1155700"/>
                  </a:lnTo>
                  <a:lnTo>
                    <a:pt x="41276" y="1130300"/>
                  </a:lnTo>
                  <a:close/>
                </a:path>
                <a:path w="76200" h="1310005">
                  <a:moveTo>
                    <a:pt x="41276" y="1174750"/>
                  </a:moveTo>
                  <a:lnTo>
                    <a:pt x="34926" y="1174750"/>
                  </a:lnTo>
                  <a:lnTo>
                    <a:pt x="34926" y="1200150"/>
                  </a:lnTo>
                  <a:lnTo>
                    <a:pt x="41276" y="1200150"/>
                  </a:lnTo>
                  <a:lnTo>
                    <a:pt x="41276" y="1174750"/>
                  </a:lnTo>
                  <a:close/>
                </a:path>
                <a:path w="76200" h="1310005">
                  <a:moveTo>
                    <a:pt x="34926" y="1233487"/>
                  </a:moveTo>
                  <a:lnTo>
                    <a:pt x="1" y="1233487"/>
                  </a:lnTo>
                  <a:lnTo>
                    <a:pt x="38101" y="1309687"/>
                  </a:lnTo>
                  <a:lnTo>
                    <a:pt x="70645" y="1244600"/>
                  </a:lnTo>
                  <a:lnTo>
                    <a:pt x="34926" y="1244600"/>
                  </a:lnTo>
                  <a:lnTo>
                    <a:pt x="34926" y="1233487"/>
                  </a:lnTo>
                  <a:close/>
                </a:path>
                <a:path w="76200" h="1310005">
                  <a:moveTo>
                    <a:pt x="41276" y="1219200"/>
                  </a:moveTo>
                  <a:lnTo>
                    <a:pt x="34926" y="1219200"/>
                  </a:lnTo>
                  <a:lnTo>
                    <a:pt x="34926" y="1244600"/>
                  </a:lnTo>
                  <a:lnTo>
                    <a:pt x="41276" y="1244600"/>
                  </a:lnTo>
                  <a:lnTo>
                    <a:pt x="41276" y="1219200"/>
                  </a:lnTo>
                  <a:close/>
                </a:path>
                <a:path w="76200" h="1310005">
                  <a:moveTo>
                    <a:pt x="76201" y="1233487"/>
                  </a:moveTo>
                  <a:lnTo>
                    <a:pt x="41276" y="1233487"/>
                  </a:lnTo>
                  <a:lnTo>
                    <a:pt x="41276" y="1244600"/>
                  </a:lnTo>
                  <a:lnTo>
                    <a:pt x="70645" y="1244600"/>
                  </a:lnTo>
                  <a:lnTo>
                    <a:pt x="76201" y="1233487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21"/>
            <p:cNvSpPr/>
            <p:nvPr/>
          </p:nvSpPr>
          <p:spPr>
            <a:xfrm>
              <a:off x="3813175" y="3182937"/>
              <a:ext cx="76200" cy="847725"/>
            </a:xfrm>
            <a:custGeom>
              <a:avLst/>
              <a:gdLst/>
              <a:ahLst/>
              <a:cxnLst/>
              <a:rect l="l" t="t" r="r" b="b"/>
              <a:pathLst>
                <a:path w="76200" h="847725">
                  <a:moveTo>
                    <a:pt x="34925" y="771525"/>
                  </a:moveTo>
                  <a:lnTo>
                    <a:pt x="0" y="771525"/>
                  </a:lnTo>
                  <a:lnTo>
                    <a:pt x="38100" y="847725"/>
                  </a:lnTo>
                  <a:lnTo>
                    <a:pt x="69850" y="784225"/>
                  </a:lnTo>
                  <a:lnTo>
                    <a:pt x="34925" y="784225"/>
                  </a:lnTo>
                  <a:lnTo>
                    <a:pt x="34925" y="771525"/>
                  </a:lnTo>
                  <a:close/>
                </a:path>
                <a:path w="76200" h="847725">
                  <a:moveTo>
                    <a:pt x="41275" y="758825"/>
                  </a:moveTo>
                  <a:lnTo>
                    <a:pt x="34925" y="758825"/>
                  </a:lnTo>
                  <a:lnTo>
                    <a:pt x="34925" y="784225"/>
                  </a:lnTo>
                  <a:lnTo>
                    <a:pt x="41275" y="784225"/>
                  </a:lnTo>
                  <a:lnTo>
                    <a:pt x="41275" y="758825"/>
                  </a:lnTo>
                  <a:close/>
                </a:path>
                <a:path w="76200" h="847725">
                  <a:moveTo>
                    <a:pt x="76200" y="771525"/>
                  </a:moveTo>
                  <a:lnTo>
                    <a:pt x="41275" y="771525"/>
                  </a:lnTo>
                  <a:lnTo>
                    <a:pt x="41275" y="784225"/>
                  </a:lnTo>
                  <a:lnTo>
                    <a:pt x="69850" y="784225"/>
                  </a:lnTo>
                  <a:lnTo>
                    <a:pt x="76200" y="771525"/>
                  </a:lnTo>
                  <a:close/>
                </a:path>
                <a:path w="76200" h="847725">
                  <a:moveTo>
                    <a:pt x="41275" y="714375"/>
                  </a:moveTo>
                  <a:lnTo>
                    <a:pt x="34925" y="714375"/>
                  </a:lnTo>
                  <a:lnTo>
                    <a:pt x="34925" y="739775"/>
                  </a:lnTo>
                  <a:lnTo>
                    <a:pt x="41275" y="739775"/>
                  </a:lnTo>
                  <a:lnTo>
                    <a:pt x="41275" y="714375"/>
                  </a:lnTo>
                  <a:close/>
                </a:path>
                <a:path w="76200" h="847725">
                  <a:moveTo>
                    <a:pt x="41275" y="669925"/>
                  </a:moveTo>
                  <a:lnTo>
                    <a:pt x="34925" y="669925"/>
                  </a:lnTo>
                  <a:lnTo>
                    <a:pt x="34925" y="695325"/>
                  </a:lnTo>
                  <a:lnTo>
                    <a:pt x="41275" y="695325"/>
                  </a:lnTo>
                  <a:lnTo>
                    <a:pt x="41275" y="669925"/>
                  </a:lnTo>
                  <a:close/>
                </a:path>
                <a:path w="76200" h="847725">
                  <a:moveTo>
                    <a:pt x="41275" y="625475"/>
                  </a:moveTo>
                  <a:lnTo>
                    <a:pt x="34925" y="625475"/>
                  </a:lnTo>
                  <a:lnTo>
                    <a:pt x="34925" y="650875"/>
                  </a:lnTo>
                  <a:lnTo>
                    <a:pt x="41275" y="650875"/>
                  </a:lnTo>
                  <a:lnTo>
                    <a:pt x="41275" y="625475"/>
                  </a:lnTo>
                  <a:close/>
                </a:path>
                <a:path w="76200" h="847725">
                  <a:moveTo>
                    <a:pt x="41275" y="581025"/>
                  </a:moveTo>
                  <a:lnTo>
                    <a:pt x="34925" y="581025"/>
                  </a:lnTo>
                  <a:lnTo>
                    <a:pt x="34925" y="606425"/>
                  </a:lnTo>
                  <a:lnTo>
                    <a:pt x="41275" y="606425"/>
                  </a:lnTo>
                  <a:lnTo>
                    <a:pt x="41275" y="581025"/>
                  </a:lnTo>
                  <a:close/>
                </a:path>
                <a:path w="76200" h="847725">
                  <a:moveTo>
                    <a:pt x="41275" y="536575"/>
                  </a:moveTo>
                  <a:lnTo>
                    <a:pt x="34925" y="536575"/>
                  </a:lnTo>
                  <a:lnTo>
                    <a:pt x="34925" y="561975"/>
                  </a:lnTo>
                  <a:lnTo>
                    <a:pt x="41275" y="561975"/>
                  </a:lnTo>
                  <a:lnTo>
                    <a:pt x="41275" y="536575"/>
                  </a:lnTo>
                  <a:close/>
                </a:path>
                <a:path w="76200" h="847725">
                  <a:moveTo>
                    <a:pt x="41275" y="492125"/>
                  </a:moveTo>
                  <a:lnTo>
                    <a:pt x="34925" y="492125"/>
                  </a:lnTo>
                  <a:lnTo>
                    <a:pt x="34925" y="517525"/>
                  </a:lnTo>
                  <a:lnTo>
                    <a:pt x="41275" y="517525"/>
                  </a:lnTo>
                  <a:lnTo>
                    <a:pt x="41275" y="492125"/>
                  </a:lnTo>
                  <a:close/>
                </a:path>
                <a:path w="76200" h="847725">
                  <a:moveTo>
                    <a:pt x="41275" y="447675"/>
                  </a:moveTo>
                  <a:lnTo>
                    <a:pt x="34925" y="447675"/>
                  </a:lnTo>
                  <a:lnTo>
                    <a:pt x="34925" y="473075"/>
                  </a:lnTo>
                  <a:lnTo>
                    <a:pt x="41275" y="473075"/>
                  </a:lnTo>
                  <a:lnTo>
                    <a:pt x="41275" y="447675"/>
                  </a:lnTo>
                  <a:close/>
                </a:path>
                <a:path w="76200" h="847725">
                  <a:moveTo>
                    <a:pt x="41275" y="403225"/>
                  </a:moveTo>
                  <a:lnTo>
                    <a:pt x="34925" y="403225"/>
                  </a:lnTo>
                  <a:lnTo>
                    <a:pt x="34925" y="428625"/>
                  </a:lnTo>
                  <a:lnTo>
                    <a:pt x="41275" y="428625"/>
                  </a:lnTo>
                  <a:lnTo>
                    <a:pt x="41275" y="403225"/>
                  </a:lnTo>
                  <a:close/>
                </a:path>
                <a:path w="76200" h="847725">
                  <a:moveTo>
                    <a:pt x="41275" y="358775"/>
                  </a:moveTo>
                  <a:lnTo>
                    <a:pt x="34925" y="358775"/>
                  </a:lnTo>
                  <a:lnTo>
                    <a:pt x="34925" y="384175"/>
                  </a:lnTo>
                  <a:lnTo>
                    <a:pt x="41275" y="384175"/>
                  </a:lnTo>
                  <a:lnTo>
                    <a:pt x="41275" y="358775"/>
                  </a:lnTo>
                  <a:close/>
                </a:path>
                <a:path w="76200" h="847725">
                  <a:moveTo>
                    <a:pt x="41275" y="314325"/>
                  </a:moveTo>
                  <a:lnTo>
                    <a:pt x="34925" y="314325"/>
                  </a:lnTo>
                  <a:lnTo>
                    <a:pt x="34925" y="339725"/>
                  </a:lnTo>
                  <a:lnTo>
                    <a:pt x="41275" y="339725"/>
                  </a:lnTo>
                  <a:lnTo>
                    <a:pt x="41275" y="314325"/>
                  </a:lnTo>
                  <a:close/>
                </a:path>
                <a:path w="76200" h="847725">
                  <a:moveTo>
                    <a:pt x="41275" y="269875"/>
                  </a:moveTo>
                  <a:lnTo>
                    <a:pt x="34925" y="269875"/>
                  </a:lnTo>
                  <a:lnTo>
                    <a:pt x="34925" y="295275"/>
                  </a:lnTo>
                  <a:lnTo>
                    <a:pt x="41275" y="295275"/>
                  </a:lnTo>
                  <a:lnTo>
                    <a:pt x="41275" y="269875"/>
                  </a:lnTo>
                  <a:close/>
                </a:path>
                <a:path w="76200" h="847725">
                  <a:moveTo>
                    <a:pt x="41275" y="225425"/>
                  </a:moveTo>
                  <a:lnTo>
                    <a:pt x="34925" y="225425"/>
                  </a:lnTo>
                  <a:lnTo>
                    <a:pt x="34925" y="250825"/>
                  </a:lnTo>
                  <a:lnTo>
                    <a:pt x="41275" y="250825"/>
                  </a:lnTo>
                  <a:lnTo>
                    <a:pt x="41275" y="225425"/>
                  </a:lnTo>
                  <a:close/>
                </a:path>
                <a:path w="76200" h="847725">
                  <a:moveTo>
                    <a:pt x="41275" y="180975"/>
                  </a:moveTo>
                  <a:lnTo>
                    <a:pt x="34925" y="180975"/>
                  </a:lnTo>
                  <a:lnTo>
                    <a:pt x="34925" y="206375"/>
                  </a:lnTo>
                  <a:lnTo>
                    <a:pt x="41275" y="206375"/>
                  </a:lnTo>
                  <a:lnTo>
                    <a:pt x="41275" y="180975"/>
                  </a:lnTo>
                  <a:close/>
                </a:path>
                <a:path w="76200" h="847725">
                  <a:moveTo>
                    <a:pt x="41275" y="136525"/>
                  </a:moveTo>
                  <a:lnTo>
                    <a:pt x="34925" y="136525"/>
                  </a:lnTo>
                  <a:lnTo>
                    <a:pt x="34925" y="161925"/>
                  </a:lnTo>
                  <a:lnTo>
                    <a:pt x="41275" y="161925"/>
                  </a:lnTo>
                  <a:lnTo>
                    <a:pt x="41275" y="136525"/>
                  </a:lnTo>
                  <a:close/>
                </a:path>
                <a:path w="76200" h="847725">
                  <a:moveTo>
                    <a:pt x="41276" y="92075"/>
                  </a:moveTo>
                  <a:lnTo>
                    <a:pt x="34926" y="92075"/>
                  </a:lnTo>
                  <a:lnTo>
                    <a:pt x="34926" y="117475"/>
                  </a:lnTo>
                  <a:lnTo>
                    <a:pt x="41276" y="117475"/>
                  </a:lnTo>
                  <a:lnTo>
                    <a:pt x="41276" y="92075"/>
                  </a:lnTo>
                  <a:close/>
                </a:path>
                <a:path w="76200" h="847725">
                  <a:moveTo>
                    <a:pt x="38101" y="0"/>
                  </a:moveTo>
                  <a:lnTo>
                    <a:pt x="1" y="76200"/>
                  </a:lnTo>
                  <a:lnTo>
                    <a:pt x="76201" y="76200"/>
                  </a:lnTo>
                  <a:lnTo>
                    <a:pt x="74613" y="73025"/>
                  </a:lnTo>
                  <a:lnTo>
                    <a:pt x="34926" y="73025"/>
                  </a:lnTo>
                  <a:lnTo>
                    <a:pt x="34926" y="63500"/>
                  </a:lnTo>
                  <a:lnTo>
                    <a:pt x="69851" y="63500"/>
                  </a:lnTo>
                  <a:lnTo>
                    <a:pt x="38101" y="0"/>
                  </a:lnTo>
                  <a:close/>
                </a:path>
                <a:path w="76200" h="847725">
                  <a:moveTo>
                    <a:pt x="41276" y="63500"/>
                  </a:moveTo>
                  <a:lnTo>
                    <a:pt x="34926" y="63500"/>
                  </a:lnTo>
                  <a:lnTo>
                    <a:pt x="34926" y="73025"/>
                  </a:lnTo>
                  <a:lnTo>
                    <a:pt x="41276" y="73025"/>
                  </a:lnTo>
                  <a:lnTo>
                    <a:pt x="41276" y="63500"/>
                  </a:lnTo>
                  <a:close/>
                </a:path>
                <a:path w="76200" h="847725">
                  <a:moveTo>
                    <a:pt x="69851" y="63500"/>
                  </a:moveTo>
                  <a:lnTo>
                    <a:pt x="41276" y="63500"/>
                  </a:lnTo>
                  <a:lnTo>
                    <a:pt x="41276" y="73025"/>
                  </a:lnTo>
                  <a:lnTo>
                    <a:pt x="74613" y="73025"/>
                  </a:lnTo>
                  <a:lnTo>
                    <a:pt x="69851" y="63500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22"/>
            <p:cNvSpPr/>
            <p:nvPr/>
          </p:nvSpPr>
          <p:spPr>
            <a:xfrm>
              <a:off x="685800" y="2324100"/>
              <a:ext cx="3486150" cy="1828800"/>
            </a:xfrm>
            <a:custGeom>
              <a:avLst/>
              <a:gdLst/>
              <a:ahLst/>
              <a:cxnLst/>
              <a:rect l="l" t="t" r="r" b="b"/>
              <a:pathLst>
                <a:path w="3486150" h="1828800">
                  <a:moveTo>
                    <a:pt x="0" y="1009650"/>
                  </a:moveTo>
                  <a:lnTo>
                    <a:pt x="571500" y="1828800"/>
                  </a:lnTo>
                  <a:lnTo>
                    <a:pt x="1781175" y="152400"/>
                  </a:lnTo>
                  <a:lnTo>
                    <a:pt x="2486025" y="0"/>
                  </a:lnTo>
                  <a:lnTo>
                    <a:pt x="3238500" y="1828800"/>
                  </a:lnTo>
                  <a:lnTo>
                    <a:pt x="3486150" y="809625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矩形 2"/>
          <p:cNvSpPr/>
          <p:nvPr/>
        </p:nvSpPr>
        <p:spPr>
          <a:xfrm>
            <a:off x="4572000" y="156475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1. Randomly choose 30% of the data to be in a </a:t>
            </a:r>
            <a:r>
              <a:rPr lang="en-US" altLang="zh-CN" sz="2400" dirty="0">
                <a:solidFill>
                  <a:srgbClr val="0563C1"/>
                </a:solidFill>
                <a:latin typeface="Calibri" panose="020F0502020204030204" pitchFamily="34" charset="0"/>
              </a:rPr>
              <a:t>test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2. The remainder is a </a:t>
            </a:r>
            <a:r>
              <a:rPr lang="en-US" altLang="zh-CN" sz="2400" dirty="0">
                <a:solidFill>
                  <a:srgbClr val="954F72"/>
                </a:solidFill>
                <a:latin typeface="Calibri" panose="020F0502020204030204" pitchFamily="34" charset="0"/>
              </a:rPr>
              <a:t>training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954F72"/>
                </a:solidFill>
                <a:latin typeface="Calibri" panose="020F0502020204030204" pitchFamily="34" charset="0"/>
              </a:rPr>
              <a:t>3. Perform your regression on the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954F72"/>
                </a:solidFill>
                <a:latin typeface="Calibri" panose="020F0502020204030204" pitchFamily="34" charset="0"/>
              </a:rPr>
              <a:t>training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563C1"/>
                </a:solidFill>
                <a:latin typeface="Calibri" panose="020F0502020204030204" pitchFamily="34" charset="0"/>
              </a:rPr>
              <a:t>4. Estimate your future performance with the test set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cs typeface="Calibri Light"/>
              </a:rPr>
              <a:t>The </a:t>
            </a:r>
            <a:r>
              <a:rPr lang="en-US" spc="-20" dirty="0">
                <a:cs typeface="Calibri Light"/>
              </a:rPr>
              <a:t>test </a:t>
            </a:r>
            <a:r>
              <a:rPr lang="en-US" spc="-10" dirty="0">
                <a:cs typeface="Calibri Light"/>
              </a:rPr>
              <a:t>set</a:t>
            </a:r>
            <a:r>
              <a:rPr lang="en-US" spc="-55" dirty="0">
                <a:cs typeface="Calibri Light"/>
              </a:rPr>
              <a:t> </a:t>
            </a:r>
            <a:r>
              <a:rPr lang="en-US" spc="-5" dirty="0">
                <a:cs typeface="Calibri Light"/>
              </a:rPr>
              <a:t>method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8081-2891-43B2-A2A6-06439701D66F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816610" y="1602708"/>
            <a:ext cx="6134735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Good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news:</a:t>
            </a:r>
            <a:endParaRPr sz="2800" dirty="0">
              <a:latin typeface="Calibri"/>
              <a:cs typeface="Calibri"/>
            </a:endParaRPr>
          </a:p>
          <a:p>
            <a:pPr marL="927100" lvl="1" indent="-457200">
              <a:lnSpc>
                <a:spcPts val="3325"/>
              </a:lnSpc>
              <a:spcBef>
                <a:spcPts val="45"/>
              </a:spcBef>
              <a:buSzPct val="96428"/>
              <a:buFont typeface="Arial" panose="020B0604020202020204" pitchFamily="34" charset="0"/>
              <a:buChar char="•"/>
              <a:tabLst>
                <a:tab pos="190500" algn="l"/>
              </a:tabLst>
            </a:pP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Very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very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simple</a:t>
            </a:r>
            <a:endParaRPr sz="2800" dirty="0">
              <a:latin typeface="Calibri"/>
              <a:cs typeface="Calibri"/>
            </a:endParaRPr>
          </a:p>
          <a:p>
            <a:pPr marL="927100" marR="5080" lvl="1" indent="-457200">
              <a:lnSpc>
                <a:spcPts val="3410"/>
              </a:lnSpc>
              <a:spcBef>
                <a:spcPts val="40"/>
              </a:spcBef>
              <a:buSzPct val="96428"/>
              <a:buFont typeface="Arial" panose="020B0604020202020204" pitchFamily="34" charset="0"/>
              <a:buChar char="•"/>
              <a:tabLst>
                <a:tab pos="19050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Can then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simply choose the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method with 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best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test-set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score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816610" y="3502770"/>
            <a:ext cx="6267096" cy="3032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spc="-5" dirty="0">
                <a:solidFill>
                  <a:srgbClr val="0563C1"/>
                </a:solidFill>
                <a:latin typeface="Calibri"/>
                <a:cs typeface="Calibri"/>
              </a:rPr>
              <a:t>Bad</a:t>
            </a:r>
            <a:r>
              <a:rPr sz="280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563C1"/>
                </a:solidFill>
                <a:latin typeface="Calibri"/>
                <a:cs typeface="Calibri"/>
              </a:rPr>
              <a:t>news:</a:t>
            </a:r>
            <a:endParaRPr sz="2800" dirty="0">
              <a:latin typeface="Calibri"/>
              <a:cs typeface="Calibri"/>
            </a:endParaRPr>
          </a:p>
          <a:p>
            <a:pPr marL="927100" marR="5080" lvl="1" indent="-457200">
              <a:lnSpc>
                <a:spcPts val="3290"/>
              </a:lnSpc>
              <a:spcBef>
                <a:spcPts val="215"/>
              </a:spcBef>
              <a:buSzPct val="96428"/>
              <a:buFont typeface="Arial" panose="020B0604020202020204" pitchFamily="34" charset="0"/>
              <a:buChar char="•"/>
              <a:tabLst>
                <a:tab pos="190500" algn="l"/>
              </a:tabLst>
            </a:pPr>
            <a:r>
              <a:rPr sz="2800" spc="-35" dirty="0">
                <a:solidFill>
                  <a:srgbClr val="0563C1"/>
                </a:solidFill>
                <a:latin typeface="Calibri"/>
                <a:cs typeface="Calibri"/>
              </a:rPr>
              <a:t>Wastes </a:t>
            </a:r>
            <a:r>
              <a:rPr sz="2800" spc="-15" dirty="0">
                <a:solidFill>
                  <a:srgbClr val="0563C1"/>
                </a:solidFill>
                <a:latin typeface="Calibri"/>
                <a:cs typeface="Calibri"/>
              </a:rPr>
              <a:t>data: we </a:t>
            </a:r>
            <a:r>
              <a:rPr sz="2800" spc="-20" dirty="0">
                <a:solidFill>
                  <a:srgbClr val="0563C1"/>
                </a:solidFill>
                <a:latin typeface="Calibri"/>
                <a:cs typeface="Calibri"/>
              </a:rPr>
              <a:t>get </a:t>
            </a:r>
            <a:r>
              <a:rPr sz="2800" spc="-5" dirty="0">
                <a:solidFill>
                  <a:srgbClr val="0563C1"/>
                </a:solidFill>
                <a:latin typeface="Calibri"/>
                <a:cs typeface="Calibri"/>
              </a:rPr>
              <a:t>an </a:t>
            </a:r>
            <a:r>
              <a:rPr sz="2800" spc="-15" dirty="0">
                <a:solidFill>
                  <a:srgbClr val="0563C1"/>
                </a:solidFill>
                <a:latin typeface="Calibri"/>
                <a:cs typeface="Calibri"/>
              </a:rPr>
              <a:t>estimate </a:t>
            </a:r>
            <a:r>
              <a:rPr sz="2800" spc="-5" dirty="0">
                <a:solidFill>
                  <a:srgbClr val="0563C1"/>
                </a:solidFill>
                <a:latin typeface="Calibri"/>
                <a:cs typeface="Calibri"/>
              </a:rPr>
              <a:t>of the </a:t>
            </a:r>
            <a:r>
              <a:rPr sz="2800" spc="-10" dirty="0">
                <a:solidFill>
                  <a:srgbClr val="0563C1"/>
                </a:solidFill>
                <a:latin typeface="Calibri"/>
                <a:cs typeface="Calibri"/>
              </a:rPr>
              <a:t>best  </a:t>
            </a:r>
            <a:r>
              <a:rPr sz="2800" spc="-5" dirty="0">
                <a:solidFill>
                  <a:srgbClr val="0563C1"/>
                </a:solidFill>
                <a:latin typeface="Calibri"/>
                <a:cs typeface="Calibri"/>
              </a:rPr>
              <a:t>method </a:t>
            </a:r>
            <a:r>
              <a:rPr sz="2800" spc="-15" dirty="0">
                <a:solidFill>
                  <a:srgbClr val="0563C1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563C1"/>
                </a:solidFill>
                <a:latin typeface="Calibri"/>
                <a:cs typeface="Calibri"/>
              </a:rPr>
              <a:t>apply </a:t>
            </a:r>
            <a:r>
              <a:rPr sz="2800" spc="-15" dirty="0">
                <a:solidFill>
                  <a:srgbClr val="0563C1"/>
                </a:solidFill>
                <a:latin typeface="Calibri"/>
                <a:cs typeface="Calibri"/>
              </a:rPr>
              <a:t>to </a:t>
            </a:r>
            <a:r>
              <a:rPr sz="2800" dirty="0">
                <a:solidFill>
                  <a:srgbClr val="0563C1"/>
                </a:solidFill>
                <a:latin typeface="Calibri"/>
                <a:cs typeface="Calibri"/>
              </a:rPr>
              <a:t>30% </a:t>
            </a:r>
            <a:r>
              <a:rPr sz="2800" spc="-5" dirty="0">
                <a:solidFill>
                  <a:srgbClr val="0563C1"/>
                </a:solidFill>
                <a:latin typeface="Calibri"/>
                <a:cs typeface="Calibri"/>
              </a:rPr>
              <a:t>less</a:t>
            </a:r>
            <a:r>
              <a:rPr sz="2800" spc="45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563C1"/>
                </a:solidFill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927100" marR="560070" lvl="1" indent="-457200">
              <a:lnSpc>
                <a:spcPts val="3410"/>
              </a:lnSpc>
              <a:spcBef>
                <a:spcPts val="20"/>
              </a:spcBef>
              <a:buSzPct val="96428"/>
              <a:buFont typeface="Arial" panose="020B0604020202020204" pitchFamily="34" charset="0"/>
              <a:buChar char="•"/>
              <a:tabLst>
                <a:tab pos="190500" algn="l"/>
              </a:tabLst>
            </a:pPr>
            <a:r>
              <a:rPr sz="2800" spc="-5" dirty="0">
                <a:solidFill>
                  <a:srgbClr val="0563C1"/>
                </a:solidFill>
                <a:latin typeface="Calibri"/>
                <a:cs typeface="Calibri"/>
              </a:rPr>
              <a:t>If </a:t>
            </a:r>
            <a:r>
              <a:rPr sz="2800" spc="-15" dirty="0">
                <a:solidFill>
                  <a:srgbClr val="0563C1"/>
                </a:solidFill>
                <a:latin typeface="Calibri"/>
                <a:cs typeface="Calibri"/>
              </a:rPr>
              <a:t>we </a:t>
            </a:r>
            <a:r>
              <a:rPr sz="2800" spc="-5" dirty="0">
                <a:solidFill>
                  <a:srgbClr val="0563C1"/>
                </a:solidFill>
                <a:latin typeface="Calibri"/>
                <a:cs typeface="Calibri"/>
              </a:rPr>
              <a:t>don’t </a:t>
            </a:r>
            <a:r>
              <a:rPr sz="2800" spc="-25" dirty="0">
                <a:solidFill>
                  <a:srgbClr val="0563C1"/>
                </a:solidFill>
                <a:latin typeface="Calibri"/>
                <a:cs typeface="Calibri"/>
              </a:rPr>
              <a:t>have </a:t>
            </a:r>
            <a:r>
              <a:rPr sz="2800" dirty="0">
                <a:solidFill>
                  <a:srgbClr val="0563C1"/>
                </a:solidFill>
                <a:latin typeface="Calibri"/>
                <a:cs typeface="Calibri"/>
              </a:rPr>
              <a:t>much </a:t>
            </a:r>
            <a:r>
              <a:rPr sz="2800" spc="-15" dirty="0">
                <a:solidFill>
                  <a:srgbClr val="0563C1"/>
                </a:solidFill>
                <a:latin typeface="Calibri"/>
                <a:cs typeface="Calibri"/>
              </a:rPr>
              <a:t>data, </a:t>
            </a:r>
            <a:r>
              <a:rPr sz="2800" spc="-5" dirty="0">
                <a:solidFill>
                  <a:srgbClr val="0563C1"/>
                </a:solidFill>
                <a:latin typeface="Calibri"/>
                <a:cs typeface="Calibri"/>
              </a:rPr>
              <a:t>our </a:t>
            </a:r>
            <a:r>
              <a:rPr sz="2800" spc="-25" dirty="0">
                <a:solidFill>
                  <a:srgbClr val="0563C1"/>
                </a:solidFill>
                <a:latin typeface="Calibri"/>
                <a:cs typeface="Calibri"/>
              </a:rPr>
              <a:t>test-set </a:t>
            </a:r>
            <a:r>
              <a:rPr sz="2800" spc="-10" dirty="0">
                <a:solidFill>
                  <a:srgbClr val="0563C1"/>
                </a:solidFill>
                <a:latin typeface="Calibri"/>
                <a:cs typeface="Calibri"/>
              </a:rPr>
              <a:t>might just </a:t>
            </a:r>
            <a:r>
              <a:rPr sz="2800" dirty="0">
                <a:solidFill>
                  <a:srgbClr val="0563C1"/>
                </a:solidFill>
                <a:latin typeface="Calibri"/>
                <a:cs typeface="Calibri"/>
              </a:rPr>
              <a:t>be </a:t>
            </a:r>
            <a:r>
              <a:rPr sz="2800" spc="-5" dirty="0">
                <a:solidFill>
                  <a:srgbClr val="0563C1"/>
                </a:solidFill>
                <a:latin typeface="Calibri"/>
                <a:cs typeface="Calibri"/>
              </a:rPr>
              <a:t>lucky or</a:t>
            </a:r>
            <a:r>
              <a:rPr sz="2800" spc="25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563C1"/>
                </a:solidFill>
                <a:latin typeface="Calibri"/>
                <a:cs typeface="Calibri"/>
              </a:rPr>
              <a:t>unlucky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6847706" y="4311253"/>
            <a:ext cx="2055495" cy="1998980"/>
          </a:xfrm>
          <a:custGeom>
            <a:avLst/>
            <a:gdLst/>
            <a:ahLst/>
            <a:cxnLst/>
            <a:rect l="l" t="t" r="r" b="b"/>
            <a:pathLst>
              <a:path w="2055495" h="1998979">
                <a:moveTo>
                  <a:pt x="2054993" y="0"/>
                </a:moveTo>
                <a:lnTo>
                  <a:pt x="299218" y="0"/>
                </a:lnTo>
                <a:lnTo>
                  <a:pt x="299218" y="1166007"/>
                </a:lnTo>
                <a:lnTo>
                  <a:pt x="0" y="1523858"/>
                </a:lnTo>
                <a:lnTo>
                  <a:pt x="299218" y="1665725"/>
                </a:lnTo>
                <a:lnTo>
                  <a:pt x="299218" y="1998870"/>
                </a:lnTo>
                <a:lnTo>
                  <a:pt x="2054993" y="1998870"/>
                </a:lnTo>
                <a:lnTo>
                  <a:pt x="2054993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6847706" y="4311253"/>
            <a:ext cx="2055495" cy="1998980"/>
          </a:xfrm>
          <a:custGeom>
            <a:avLst/>
            <a:gdLst/>
            <a:ahLst/>
            <a:cxnLst/>
            <a:rect l="l" t="t" r="r" b="b"/>
            <a:pathLst>
              <a:path w="2055495" h="1998979">
                <a:moveTo>
                  <a:pt x="299218" y="0"/>
                </a:moveTo>
                <a:lnTo>
                  <a:pt x="591848" y="0"/>
                </a:lnTo>
                <a:lnTo>
                  <a:pt x="1030791" y="0"/>
                </a:lnTo>
                <a:lnTo>
                  <a:pt x="2054993" y="0"/>
                </a:lnTo>
                <a:lnTo>
                  <a:pt x="2054993" y="1166007"/>
                </a:lnTo>
                <a:lnTo>
                  <a:pt x="2054993" y="1665725"/>
                </a:lnTo>
                <a:lnTo>
                  <a:pt x="2054993" y="1998870"/>
                </a:lnTo>
                <a:lnTo>
                  <a:pt x="1030791" y="1998870"/>
                </a:lnTo>
                <a:lnTo>
                  <a:pt x="591848" y="1998870"/>
                </a:lnTo>
                <a:lnTo>
                  <a:pt x="299218" y="1998870"/>
                </a:lnTo>
                <a:lnTo>
                  <a:pt x="299218" y="1665725"/>
                </a:lnTo>
                <a:lnTo>
                  <a:pt x="0" y="1523859"/>
                </a:lnTo>
                <a:lnTo>
                  <a:pt x="299218" y="1166007"/>
                </a:lnTo>
                <a:lnTo>
                  <a:pt x="299218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 txBox="1"/>
          <p:nvPr/>
        </p:nvSpPr>
        <p:spPr>
          <a:xfrm>
            <a:off x="7225665" y="4332732"/>
            <a:ext cx="14497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say </a:t>
            </a:r>
            <a:r>
              <a:rPr sz="2000" spc="-5" dirty="0">
                <a:latin typeface="Arial"/>
                <a:cs typeface="Arial"/>
              </a:rPr>
              <a:t>the  “test-set  estimator </a:t>
            </a:r>
            <a:r>
              <a:rPr sz="2000" dirty="0">
                <a:latin typeface="Arial"/>
                <a:cs typeface="Arial"/>
              </a:rPr>
              <a:t>of  pe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rm</a:t>
            </a:r>
            <a:r>
              <a:rPr sz="2000" dirty="0">
                <a:latin typeface="Arial"/>
                <a:cs typeface="Arial"/>
              </a:rPr>
              <a:t>ance  has high  variance”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>
                <a:cs typeface="Georgia"/>
              </a:rPr>
              <a:t>Choice-II: </a:t>
            </a:r>
            <a:r>
              <a:rPr lang="en-US" spc="35" dirty="0">
                <a:cs typeface="Georgia"/>
              </a:rPr>
              <a:t>k-Fold </a:t>
            </a:r>
            <a:r>
              <a:rPr lang="en-US" spc="85" dirty="0">
                <a:cs typeface="Georgia"/>
              </a:rPr>
              <a:t>Cross</a:t>
            </a:r>
            <a:r>
              <a:rPr lang="en-US" spc="290" dirty="0">
                <a:cs typeface="Georgia"/>
              </a:rPr>
              <a:t> </a:t>
            </a:r>
            <a:r>
              <a:rPr lang="en-US" spc="80" dirty="0">
                <a:cs typeface="Georgia"/>
              </a:rPr>
              <a:t>Validation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757C-AD4E-4A53-9957-FD0B563B9DFB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628649" y="1647444"/>
            <a:ext cx="8096303" cy="39471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265" marR="5080" indent="-457200">
              <a:lnSpc>
                <a:spcPts val="35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sz="2800" spc="-10" dirty="0">
                <a:latin typeface="Calibri"/>
                <a:cs typeface="Calibri"/>
              </a:rPr>
              <a:t>Problem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train-test: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many </a:t>
            </a:r>
            <a:r>
              <a:rPr sz="2800" spc="-10" dirty="0">
                <a:latin typeface="Calibri"/>
                <a:cs typeface="Calibri"/>
              </a:rPr>
              <a:t>cases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dirty="0">
                <a:latin typeface="Calibri"/>
                <a:cs typeface="Calibri"/>
              </a:rPr>
              <a:t>don’t </a:t>
            </a:r>
            <a:r>
              <a:rPr sz="2800" spc="-20" dirty="0">
                <a:latin typeface="Calibri"/>
                <a:cs typeface="Calibri"/>
              </a:rPr>
              <a:t>have  </a:t>
            </a:r>
            <a:r>
              <a:rPr sz="2800" dirty="0">
                <a:latin typeface="Calibri"/>
                <a:cs typeface="Calibri"/>
              </a:rPr>
              <a:t>enough </a:t>
            </a:r>
            <a:r>
              <a:rPr sz="2800" spc="-15" dirty="0">
                <a:latin typeface="Calibri"/>
                <a:cs typeface="Calibri"/>
              </a:rPr>
              <a:t>data to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dirty="0">
                <a:latin typeface="Calibri"/>
                <a:cs typeface="Calibri"/>
              </a:rPr>
              <a:t>aside a </a:t>
            </a:r>
            <a:r>
              <a:rPr sz="2800" spc="-20" dirty="0">
                <a:latin typeface="Calibri"/>
                <a:cs typeface="Calibri"/>
              </a:rPr>
              <a:t>test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endParaRPr sz="2800" dirty="0">
              <a:latin typeface="Calibri"/>
              <a:cs typeface="Calibri"/>
            </a:endParaRPr>
          </a:p>
          <a:p>
            <a:pPr marL="469265" marR="109220" indent="-457200">
              <a:lnSpc>
                <a:spcPts val="3410"/>
              </a:lnSpc>
              <a:spcBef>
                <a:spcPts val="3465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sz="2800" spc="-5" dirty="0">
                <a:latin typeface="Calibri"/>
                <a:cs typeface="Calibri"/>
              </a:rPr>
              <a:t>Solution: </a:t>
            </a:r>
            <a:r>
              <a:rPr sz="2800" spc="-15" dirty="0">
                <a:latin typeface="Calibri"/>
                <a:cs typeface="Calibri"/>
              </a:rPr>
              <a:t>Each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point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used both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train </a:t>
            </a:r>
            <a:r>
              <a:rPr sz="2800" spc="5" dirty="0">
                <a:latin typeface="Calibri"/>
                <a:cs typeface="Calibri"/>
              </a:rPr>
              <a:t>and  </a:t>
            </a:r>
            <a:r>
              <a:rPr sz="2800" spc="-25" dirty="0">
                <a:latin typeface="Calibri"/>
                <a:cs typeface="Calibri"/>
              </a:rPr>
              <a:t>test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ts val="3715"/>
              </a:lnSpc>
              <a:spcBef>
                <a:spcPts val="3025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sz="2800" dirty="0">
                <a:latin typeface="Calibri"/>
                <a:cs typeface="Calibri"/>
              </a:rPr>
              <a:t>Common</a:t>
            </a:r>
            <a:r>
              <a:rPr sz="2800" spc="-5" dirty="0">
                <a:latin typeface="Calibri"/>
                <a:cs typeface="Calibri"/>
              </a:rPr>
              <a:t> types:</a:t>
            </a:r>
            <a:endParaRPr sz="2800" dirty="0">
              <a:latin typeface="Calibri"/>
              <a:cs typeface="Calibri"/>
            </a:endParaRPr>
          </a:p>
          <a:p>
            <a:pPr marL="812800" lvl="1" indent="-457200">
              <a:lnSpc>
                <a:spcPts val="3160"/>
              </a:lnSpc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400" spc="-25" dirty="0">
                <a:latin typeface="Calibri"/>
                <a:cs typeface="Calibri"/>
              </a:rPr>
              <a:t>K-fold </a:t>
            </a:r>
            <a:r>
              <a:rPr sz="2400" spc="-15" dirty="0">
                <a:latin typeface="Calibri"/>
                <a:cs typeface="Calibri"/>
              </a:rPr>
              <a:t>cross-validation </a:t>
            </a:r>
            <a:r>
              <a:rPr sz="2400" dirty="0">
                <a:latin typeface="Calibri"/>
                <a:cs typeface="Calibri"/>
              </a:rPr>
              <a:t>(e.g. K=5,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K=10)</a:t>
            </a:r>
          </a:p>
          <a:p>
            <a:pPr marL="812800" lvl="1" indent="-457200">
              <a:lnSpc>
                <a:spcPts val="3290"/>
              </a:lnSpc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Leave-one-out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cross-validation 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(LOOCV,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i.e.,</a:t>
            </a:r>
            <a:r>
              <a:rPr sz="2400" spc="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k=n)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>
                <a:cs typeface="Calibri Light"/>
              </a:rPr>
              <a:t>e.g. </a:t>
            </a:r>
            <a:r>
              <a:rPr lang="en-US" spc="-20" dirty="0">
                <a:cs typeface="Calibri Light"/>
              </a:rPr>
              <a:t>By </a:t>
            </a:r>
            <a:r>
              <a:rPr lang="en-US" spc="-5" dirty="0">
                <a:cs typeface="Calibri Light"/>
              </a:rPr>
              <a:t>k=10 </a:t>
            </a:r>
            <a:r>
              <a:rPr lang="en-US" spc="-25" dirty="0">
                <a:cs typeface="Calibri Light"/>
              </a:rPr>
              <a:t>fold </a:t>
            </a:r>
            <a:r>
              <a:rPr lang="en-US" spc="-15" dirty="0">
                <a:cs typeface="Calibri Light"/>
              </a:rPr>
              <a:t>Cross</a:t>
            </a:r>
            <a:r>
              <a:rPr lang="en-US" spc="-20" dirty="0">
                <a:cs typeface="Calibri Light"/>
              </a:rPr>
              <a:t> </a:t>
            </a:r>
            <a:r>
              <a:rPr lang="en-US" spc="-25" dirty="0">
                <a:cs typeface="Calibri Light"/>
              </a:rPr>
              <a:t>Validation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C8C1-A5B1-41F2-990E-C37468A52D21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44</a:t>
            </a:fld>
            <a:endParaRPr lang="zh-CN" altLang="en-US"/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22633"/>
              </p:ext>
            </p:extLst>
          </p:nvPr>
        </p:nvGraphicFramePr>
        <p:xfrm>
          <a:off x="4514126" y="1769079"/>
          <a:ext cx="4406596" cy="457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6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6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6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96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96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144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30" dirty="0">
                          <a:latin typeface="Arial"/>
                          <a:cs typeface="Arial"/>
                        </a:rPr>
                        <a:t>model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5" dirty="0">
                          <a:latin typeface="Arial"/>
                          <a:cs typeface="Arial"/>
                        </a:rPr>
                        <a:t>P1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35" dirty="0">
                          <a:latin typeface="Arial"/>
                          <a:cs typeface="Arial"/>
                        </a:rPr>
                        <a:t>P2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35" dirty="0">
                          <a:latin typeface="Arial"/>
                          <a:cs typeface="Arial"/>
                        </a:rPr>
                        <a:t>P3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35" dirty="0">
                          <a:latin typeface="Arial"/>
                          <a:cs typeface="Arial"/>
                        </a:rPr>
                        <a:t>P4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5" dirty="0">
                          <a:latin typeface="Arial"/>
                          <a:cs typeface="Arial"/>
                        </a:rPr>
                        <a:t>P5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35" dirty="0">
                          <a:latin typeface="Arial"/>
                          <a:cs typeface="Arial"/>
                        </a:rPr>
                        <a:t>P6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35" dirty="0">
                          <a:latin typeface="Arial"/>
                          <a:cs typeface="Arial"/>
                        </a:rPr>
                        <a:t>P7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35" dirty="0">
                          <a:latin typeface="Arial"/>
                          <a:cs typeface="Arial"/>
                        </a:rPr>
                        <a:t>P8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35" dirty="0">
                          <a:latin typeface="Arial"/>
                          <a:cs typeface="Arial"/>
                        </a:rPr>
                        <a:t>P9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5" dirty="0">
                          <a:latin typeface="Arial"/>
                          <a:cs typeface="Arial"/>
                        </a:rPr>
                        <a:t>P10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6045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25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9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latin typeface="Arial"/>
                          <a:cs typeface="Arial"/>
                        </a:rPr>
                        <a:t>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6045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624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latin typeface="Arial"/>
                          <a:cs typeface="Arial"/>
                        </a:rPr>
                        <a:t>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6045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624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latin typeface="Arial"/>
                          <a:cs typeface="Arial"/>
                        </a:rPr>
                        <a:t>4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6045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777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9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latin typeface="Arial"/>
                          <a:cs typeface="Arial"/>
                        </a:rPr>
                        <a:t>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6045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7624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latin typeface="Arial"/>
                          <a:cs typeface="Arial"/>
                        </a:rPr>
                        <a:t>6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6045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23189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65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7624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9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latin typeface="Arial"/>
                          <a:cs typeface="Arial"/>
                        </a:rPr>
                        <a:t>7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6045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7624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9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latin typeface="Arial"/>
                          <a:cs typeface="Arial"/>
                        </a:rPr>
                        <a:t>8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6045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7703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9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latin typeface="Arial"/>
                          <a:cs typeface="Arial"/>
                        </a:rPr>
                        <a:t>9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6045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7778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39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650" b="1" dirty="0">
                          <a:latin typeface="Arial"/>
                          <a:cs typeface="Arial"/>
                        </a:rPr>
                        <a:t>10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R="123189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65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1" name="object 7"/>
          <p:cNvSpPr txBox="1"/>
          <p:nvPr/>
        </p:nvSpPr>
        <p:spPr>
          <a:xfrm>
            <a:off x="418182" y="1769079"/>
            <a:ext cx="4095944" cy="397095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27050" marR="45085" indent="-514350">
              <a:lnSpc>
                <a:spcPts val="3790"/>
              </a:lnSpc>
              <a:spcBef>
                <a:spcPts val="265"/>
              </a:spcBef>
              <a:buFont typeface="+mj-lt"/>
              <a:buAutoNum type="arabicPeriod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Divide </a:t>
            </a:r>
            <a:r>
              <a:rPr sz="2800" spc="-15" dirty="0">
                <a:latin typeface="Calibri"/>
                <a:cs typeface="Calibri"/>
              </a:rPr>
              <a:t>data into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 equal</a:t>
            </a:r>
            <a:r>
              <a:rPr sz="2800" spc="-5" dirty="0">
                <a:latin typeface="Calibri"/>
                <a:cs typeface="Calibri"/>
              </a:rPr>
              <a:t> pieces</a:t>
            </a:r>
            <a:endParaRPr sz="2800" dirty="0">
              <a:latin typeface="Calibri"/>
              <a:cs typeface="Calibri"/>
            </a:endParaRPr>
          </a:p>
          <a:p>
            <a:pPr marL="527050" marR="5080" indent="-514350">
              <a:lnSpc>
                <a:spcPts val="3790"/>
              </a:lnSpc>
              <a:spcBef>
                <a:spcPts val="125"/>
              </a:spcBef>
              <a:buFont typeface="+mj-lt"/>
              <a:buAutoNum type="arabicPeriod"/>
              <a:tabLst>
                <a:tab pos="469265" algn="l"/>
                <a:tab pos="469900" algn="l"/>
              </a:tabLst>
            </a:pPr>
            <a:r>
              <a:rPr sz="2800" b="1" dirty="0">
                <a:latin typeface="Calibri"/>
                <a:cs typeface="Calibri"/>
              </a:rPr>
              <a:t>9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pieces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training</a:t>
            </a:r>
            <a:r>
              <a:rPr sz="2800" spc="-10" dirty="0">
                <a:latin typeface="Calibri"/>
                <a:cs typeface="Calibri"/>
              </a:rPr>
              <a:t> set,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rest </a:t>
            </a:r>
            <a:r>
              <a:rPr sz="2800" b="1" dirty="0">
                <a:latin typeface="Calibri"/>
                <a:cs typeface="Calibri"/>
              </a:rPr>
              <a:t>1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test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endParaRPr sz="2800" dirty="0">
              <a:latin typeface="Calibri"/>
              <a:cs typeface="Calibri"/>
            </a:endParaRPr>
          </a:p>
          <a:p>
            <a:pPr marL="527050" marR="252729" indent="-514350">
              <a:lnSpc>
                <a:spcPts val="3790"/>
              </a:lnSpc>
              <a:spcBef>
                <a:spcPts val="145"/>
              </a:spcBef>
              <a:buFont typeface="+mj-lt"/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Collect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scores from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test</a:t>
            </a:r>
            <a:endParaRPr sz="2800" dirty="0">
              <a:latin typeface="Calibri"/>
              <a:cs typeface="Calibri"/>
            </a:endParaRPr>
          </a:p>
          <a:p>
            <a:pPr marL="527050" marR="384175" indent="-514350">
              <a:lnSpc>
                <a:spcPts val="3790"/>
              </a:lnSpc>
              <a:spcBef>
                <a:spcPts val="125"/>
              </a:spcBef>
              <a:buFont typeface="+mj-lt"/>
              <a:buAutoNum type="arabicPeriod"/>
              <a:tabLst>
                <a:tab pos="469265" algn="l"/>
                <a:tab pos="469900" algn="l"/>
              </a:tabLst>
            </a:pPr>
            <a:r>
              <a:rPr sz="2800" spc="-60" dirty="0">
                <a:latin typeface="Calibri"/>
                <a:cs typeface="Calibri"/>
              </a:rPr>
              <a:t>We </a:t>
            </a:r>
            <a:r>
              <a:rPr sz="2800" dirty="0">
                <a:latin typeface="Calibri"/>
                <a:cs typeface="Calibri"/>
              </a:rPr>
              <a:t>normally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 the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mean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scores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B4A7-04BD-441A-8E2B-16B27B03DE8C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7" name="object 4"/>
          <p:cNvSpPr/>
          <p:nvPr/>
        </p:nvSpPr>
        <p:spPr>
          <a:xfrm>
            <a:off x="0" y="1588354"/>
            <a:ext cx="9144000" cy="3322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>
                <a:cs typeface="Calibri Light"/>
              </a:rPr>
              <a:t>e.g. </a:t>
            </a:r>
            <a:r>
              <a:rPr lang="en-US" spc="-20" dirty="0">
                <a:cs typeface="Calibri Light"/>
              </a:rPr>
              <a:t>By </a:t>
            </a:r>
            <a:r>
              <a:rPr lang="en-US" spc="-5" dirty="0">
                <a:cs typeface="Calibri Light"/>
              </a:rPr>
              <a:t>k=10 </a:t>
            </a:r>
            <a:r>
              <a:rPr lang="en-US" spc="-25" dirty="0">
                <a:cs typeface="Calibri Light"/>
              </a:rPr>
              <a:t>fold </a:t>
            </a:r>
            <a:r>
              <a:rPr lang="en-US" spc="-15" dirty="0">
                <a:cs typeface="Calibri Light"/>
              </a:rPr>
              <a:t>Cross</a:t>
            </a:r>
            <a:r>
              <a:rPr lang="en-US" spc="-20" dirty="0">
                <a:cs typeface="Calibri Light"/>
              </a:rPr>
              <a:t> </a:t>
            </a:r>
            <a:r>
              <a:rPr lang="en-US" spc="-25" dirty="0">
                <a:cs typeface="Calibri Light"/>
              </a:rPr>
              <a:t>Validation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DEF-1DFF-46AA-B6A5-E1DECC5EB729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08250" y="347166"/>
            <a:ext cx="89275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5" dirty="0">
                <a:solidFill>
                  <a:srgbClr val="ED7D31"/>
                </a:solidFill>
                <a:cs typeface="Calibri Light"/>
              </a:rPr>
              <a:t>e.g. </a:t>
            </a:r>
            <a:r>
              <a:rPr sz="3200" b="0" spc="-15" dirty="0">
                <a:cs typeface="Calibri Light"/>
              </a:rPr>
              <a:t>Leave-one-out </a:t>
            </a:r>
            <a:r>
              <a:rPr sz="3200" b="0" dirty="0">
                <a:cs typeface="Calibri Light"/>
              </a:rPr>
              <a:t>/</a:t>
            </a:r>
            <a:r>
              <a:rPr sz="3200" b="0" spc="5" dirty="0">
                <a:cs typeface="Calibri Light"/>
              </a:rPr>
              <a:t> </a:t>
            </a:r>
            <a:r>
              <a:rPr sz="3200" b="0" spc="-20" dirty="0">
                <a:cs typeface="Calibri Light"/>
              </a:rPr>
              <a:t>LOOCV</a:t>
            </a:r>
            <a:r>
              <a:rPr lang="en-US" sz="3200" spc="-20" dirty="0">
                <a:cs typeface="Calibri Light"/>
              </a:rPr>
              <a:t>(n-fold </a:t>
            </a:r>
            <a:r>
              <a:rPr lang="en-US" sz="3200" spc="-15" dirty="0">
                <a:cs typeface="Calibri Light"/>
              </a:rPr>
              <a:t>cross</a:t>
            </a:r>
            <a:r>
              <a:rPr lang="en-US" sz="3200" spc="-5" dirty="0">
                <a:cs typeface="Calibri Light"/>
              </a:rPr>
              <a:t> </a:t>
            </a:r>
            <a:r>
              <a:rPr lang="en-US" sz="3200" spc="-15" dirty="0">
                <a:cs typeface="Calibri Light"/>
              </a:rPr>
              <a:t>validation)</a:t>
            </a:r>
            <a:br>
              <a:rPr lang="en-US" sz="3200" dirty="0">
                <a:cs typeface="Calibri Light"/>
              </a:rPr>
            </a:br>
            <a:endParaRPr sz="3200" dirty="0">
              <a:cs typeface="Calibri Light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1675600" y="2520811"/>
            <a:ext cx="6324600" cy="304800"/>
          </a:xfrm>
          <a:custGeom>
            <a:avLst/>
            <a:gdLst/>
            <a:ahLst/>
            <a:cxnLst/>
            <a:rect l="l" t="t" r="r" b="b"/>
            <a:pathLst>
              <a:path w="6324600" h="304800">
                <a:moveTo>
                  <a:pt x="6324600" y="0"/>
                </a:moveTo>
                <a:lnTo>
                  <a:pt x="0" y="0"/>
                </a:lnTo>
                <a:lnTo>
                  <a:pt x="0" y="304800"/>
                </a:lnTo>
                <a:lnTo>
                  <a:pt x="6324600" y="304800"/>
                </a:lnTo>
                <a:lnTo>
                  <a:pt x="63246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1675600" y="2520811"/>
            <a:ext cx="6324600" cy="304800"/>
          </a:xfrm>
          <a:custGeom>
            <a:avLst/>
            <a:gdLst/>
            <a:ahLst/>
            <a:cxnLst/>
            <a:rect l="l" t="t" r="r" b="b"/>
            <a:pathLst>
              <a:path w="6324600" h="304800">
                <a:moveTo>
                  <a:pt x="0" y="0"/>
                </a:moveTo>
                <a:lnTo>
                  <a:pt x="6324600" y="0"/>
                </a:lnTo>
                <a:lnTo>
                  <a:pt x="6324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1142200" y="252081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29" y="7769"/>
                </a:lnTo>
                <a:lnTo>
                  <a:pt x="62394" y="29404"/>
                </a:lnTo>
                <a:lnTo>
                  <a:pt x="29404" y="62394"/>
                </a:lnTo>
                <a:lnTo>
                  <a:pt x="7769" y="104229"/>
                </a:lnTo>
                <a:lnTo>
                  <a:pt x="0" y="152400"/>
                </a:lnTo>
                <a:lnTo>
                  <a:pt x="7769" y="200570"/>
                </a:lnTo>
                <a:lnTo>
                  <a:pt x="29404" y="242405"/>
                </a:lnTo>
                <a:lnTo>
                  <a:pt x="62394" y="275395"/>
                </a:lnTo>
                <a:lnTo>
                  <a:pt x="104229" y="297030"/>
                </a:lnTo>
                <a:lnTo>
                  <a:pt x="152400" y="304800"/>
                </a:lnTo>
                <a:lnTo>
                  <a:pt x="200570" y="297030"/>
                </a:lnTo>
                <a:lnTo>
                  <a:pt x="242405" y="275395"/>
                </a:lnTo>
                <a:lnTo>
                  <a:pt x="275395" y="242405"/>
                </a:lnTo>
                <a:lnTo>
                  <a:pt x="297030" y="200570"/>
                </a:lnTo>
                <a:lnTo>
                  <a:pt x="304800" y="152400"/>
                </a:lnTo>
                <a:lnTo>
                  <a:pt x="297030" y="104229"/>
                </a:lnTo>
                <a:lnTo>
                  <a:pt x="275395" y="62394"/>
                </a:lnTo>
                <a:lnTo>
                  <a:pt x="242405" y="29404"/>
                </a:lnTo>
                <a:lnTo>
                  <a:pt x="200570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1142200" y="252081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9" y="104229"/>
                </a:lnTo>
                <a:lnTo>
                  <a:pt x="29404" y="62394"/>
                </a:lnTo>
                <a:lnTo>
                  <a:pt x="62394" y="29404"/>
                </a:lnTo>
                <a:lnTo>
                  <a:pt x="104229" y="7769"/>
                </a:lnTo>
                <a:lnTo>
                  <a:pt x="152400" y="0"/>
                </a:lnTo>
                <a:lnTo>
                  <a:pt x="200570" y="7769"/>
                </a:lnTo>
                <a:lnTo>
                  <a:pt x="242405" y="29404"/>
                </a:lnTo>
                <a:lnTo>
                  <a:pt x="275395" y="62394"/>
                </a:lnTo>
                <a:lnTo>
                  <a:pt x="297030" y="104229"/>
                </a:lnTo>
                <a:lnTo>
                  <a:pt x="304800" y="152400"/>
                </a:lnTo>
                <a:lnTo>
                  <a:pt x="297030" y="200570"/>
                </a:lnTo>
                <a:lnTo>
                  <a:pt x="275395" y="242405"/>
                </a:lnTo>
                <a:lnTo>
                  <a:pt x="242405" y="275395"/>
                </a:lnTo>
                <a:lnTo>
                  <a:pt x="200570" y="297030"/>
                </a:lnTo>
                <a:lnTo>
                  <a:pt x="152400" y="304800"/>
                </a:lnTo>
                <a:lnTo>
                  <a:pt x="104229" y="297030"/>
                </a:lnTo>
                <a:lnTo>
                  <a:pt x="62394" y="275395"/>
                </a:lnTo>
                <a:lnTo>
                  <a:pt x="29404" y="242405"/>
                </a:lnTo>
                <a:lnTo>
                  <a:pt x="7769" y="20057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2209000" y="2978011"/>
            <a:ext cx="5791200" cy="304800"/>
          </a:xfrm>
          <a:custGeom>
            <a:avLst/>
            <a:gdLst/>
            <a:ahLst/>
            <a:cxnLst/>
            <a:rect l="l" t="t" r="r" b="b"/>
            <a:pathLst>
              <a:path w="5791200" h="304800">
                <a:moveTo>
                  <a:pt x="5791200" y="0"/>
                </a:moveTo>
                <a:lnTo>
                  <a:pt x="0" y="0"/>
                </a:lnTo>
                <a:lnTo>
                  <a:pt x="0" y="304800"/>
                </a:lnTo>
                <a:lnTo>
                  <a:pt x="5791200" y="304800"/>
                </a:lnTo>
                <a:lnTo>
                  <a:pt x="5791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2209000" y="2978011"/>
            <a:ext cx="5791200" cy="304800"/>
          </a:xfrm>
          <a:custGeom>
            <a:avLst/>
            <a:gdLst/>
            <a:ahLst/>
            <a:cxnLst/>
            <a:rect l="l" t="t" r="r" b="b"/>
            <a:pathLst>
              <a:path w="5791200" h="304800">
                <a:moveTo>
                  <a:pt x="0" y="0"/>
                </a:moveTo>
                <a:lnTo>
                  <a:pt x="5791200" y="0"/>
                </a:lnTo>
                <a:lnTo>
                  <a:pt x="5791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1675600" y="297801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29" y="7769"/>
                </a:lnTo>
                <a:lnTo>
                  <a:pt x="62394" y="29404"/>
                </a:lnTo>
                <a:lnTo>
                  <a:pt x="29404" y="62394"/>
                </a:lnTo>
                <a:lnTo>
                  <a:pt x="7769" y="104229"/>
                </a:lnTo>
                <a:lnTo>
                  <a:pt x="0" y="152400"/>
                </a:lnTo>
                <a:lnTo>
                  <a:pt x="7769" y="200570"/>
                </a:lnTo>
                <a:lnTo>
                  <a:pt x="29404" y="242405"/>
                </a:lnTo>
                <a:lnTo>
                  <a:pt x="62394" y="275395"/>
                </a:lnTo>
                <a:lnTo>
                  <a:pt x="104229" y="297030"/>
                </a:lnTo>
                <a:lnTo>
                  <a:pt x="152400" y="304800"/>
                </a:lnTo>
                <a:lnTo>
                  <a:pt x="200570" y="297030"/>
                </a:lnTo>
                <a:lnTo>
                  <a:pt x="242405" y="275395"/>
                </a:lnTo>
                <a:lnTo>
                  <a:pt x="275395" y="242405"/>
                </a:lnTo>
                <a:lnTo>
                  <a:pt x="297030" y="200570"/>
                </a:lnTo>
                <a:lnTo>
                  <a:pt x="304800" y="152400"/>
                </a:lnTo>
                <a:lnTo>
                  <a:pt x="297030" y="104229"/>
                </a:lnTo>
                <a:lnTo>
                  <a:pt x="275395" y="62394"/>
                </a:lnTo>
                <a:lnTo>
                  <a:pt x="242405" y="29404"/>
                </a:lnTo>
                <a:lnTo>
                  <a:pt x="200570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1675600" y="297801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9" y="104229"/>
                </a:lnTo>
                <a:lnTo>
                  <a:pt x="29404" y="62394"/>
                </a:lnTo>
                <a:lnTo>
                  <a:pt x="62394" y="29404"/>
                </a:lnTo>
                <a:lnTo>
                  <a:pt x="104229" y="7769"/>
                </a:lnTo>
                <a:lnTo>
                  <a:pt x="152400" y="0"/>
                </a:lnTo>
                <a:lnTo>
                  <a:pt x="200570" y="7769"/>
                </a:lnTo>
                <a:lnTo>
                  <a:pt x="242405" y="29404"/>
                </a:lnTo>
                <a:lnTo>
                  <a:pt x="275395" y="62394"/>
                </a:lnTo>
                <a:lnTo>
                  <a:pt x="297030" y="104229"/>
                </a:lnTo>
                <a:lnTo>
                  <a:pt x="304800" y="152400"/>
                </a:lnTo>
                <a:lnTo>
                  <a:pt x="297030" y="200570"/>
                </a:lnTo>
                <a:lnTo>
                  <a:pt x="275395" y="242405"/>
                </a:lnTo>
                <a:lnTo>
                  <a:pt x="242405" y="275395"/>
                </a:lnTo>
                <a:lnTo>
                  <a:pt x="200570" y="297030"/>
                </a:lnTo>
                <a:lnTo>
                  <a:pt x="152400" y="304800"/>
                </a:lnTo>
                <a:lnTo>
                  <a:pt x="104229" y="297030"/>
                </a:lnTo>
                <a:lnTo>
                  <a:pt x="62394" y="275395"/>
                </a:lnTo>
                <a:lnTo>
                  <a:pt x="29404" y="242405"/>
                </a:lnTo>
                <a:lnTo>
                  <a:pt x="7769" y="20057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/>
          <p:cNvSpPr/>
          <p:nvPr/>
        </p:nvSpPr>
        <p:spPr>
          <a:xfrm>
            <a:off x="1142200" y="297801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/>
          <p:cNvSpPr/>
          <p:nvPr/>
        </p:nvSpPr>
        <p:spPr>
          <a:xfrm>
            <a:off x="1142200" y="297801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/>
          <p:nvPr/>
        </p:nvSpPr>
        <p:spPr>
          <a:xfrm>
            <a:off x="3956837" y="3354248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5"/>
          <p:cNvSpPr/>
          <p:nvPr/>
        </p:nvSpPr>
        <p:spPr>
          <a:xfrm>
            <a:off x="3956837" y="3506648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/>
          <p:cNvSpPr/>
          <p:nvPr/>
        </p:nvSpPr>
        <p:spPr>
          <a:xfrm>
            <a:off x="3956837" y="3659048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7"/>
          <p:cNvSpPr/>
          <p:nvPr/>
        </p:nvSpPr>
        <p:spPr>
          <a:xfrm>
            <a:off x="1142200" y="5094174"/>
            <a:ext cx="6324600" cy="304800"/>
          </a:xfrm>
          <a:custGeom>
            <a:avLst/>
            <a:gdLst/>
            <a:ahLst/>
            <a:cxnLst/>
            <a:rect l="l" t="t" r="r" b="b"/>
            <a:pathLst>
              <a:path w="6324600" h="304800">
                <a:moveTo>
                  <a:pt x="6324600" y="0"/>
                </a:moveTo>
                <a:lnTo>
                  <a:pt x="0" y="0"/>
                </a:lnTo>
                <a:lnTo>
                  <a:pt x="0" y="304799"/>
                </a:lnTo>
                <a:lnTo>
                  <a:pt x="6324600" y="304799"/>
                </a:lnTo>
                <a:lnTo>
                  <a:pt x="63246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/>
          <p:cNvSpPr/>
          <p:nvPr/>
        </p:nvSpPr>
        <p:spPr>
          <a:xfrm>
            <a:off x="1142200" y="5094174"/>
            <a:ext cx="6324600" cy="304800"/>
          </a:xfrm>
          <a:custGeom>
            <a:avLst/>
            <a:gdLst/>
            <a:ahLst/>
            <a:cxnLst/>
            <a:rect l="l" t="t" r="r" b="b"/>
            <a:pathLst>
              <a:path w="6324600" h="304800">
                <a:moveTo>
                  <a:pt x="0" y="0"/>
                </a:moveTo>
                <a:lnTo>
                  <a:pt x="6324600" y="0"/>
                </a:lnTo>
                <a:lnTo>
                  <a:pt x="6324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/>
          <p:cNvSpPr/>
          <p:nvPr/>
        </p:nvSpPr>
        <p:spPr>
          <a:xfrm>
            <a:off x="7695400" y="509417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29" y="7769"/>
                </a:lnTo>
                <a:lnTo>
                  <a:pt x="62394" y="29404"/>
                </a:lnTo>
                <a:lnTo>
                  <a:pt x="29404" y="62394"/>
                </a:lnTo>
                <a:lnTo>
                  <a:pt x="7769" y="104229"/>
                </a:lnTo>
                <a:lnTo>
                  <a:pt x="0" y="152399"/>
                </a:lnTo>
                <a:lnTo>
                  <a:pt x="7769" y="200570"/>
                </a:lnTo>
                <a:lnTo>
                  <a:pt x="29404" y="242405"/>
                </a:lnTo>
                <a:lnTo>
                  <a:pt x="62394" y="275395"/>
                </a:lnTo>
                <a:lnTo>
                  <a:pt x="104229" y="297030"/>
                </a:lnTo>
                <a:lnTo>
                  <a:pt x="152400" y="304799"/>
                </a:lnTo>
                <a:lnTo>
                  <a:pt x="200570" y="297030"/>
                </a:lnTo>
                <a:lnTo>
                  <a:pt x="242405" y="275395"/>
                </a:lnTo>
                <a:lnTo>
                  <a:pt x="275395" y="242405"/>
                </a:lnTo>
                <a:lnTo>
                  <a:pt x="297030" y="200570"/>
                </a:lnTo>
                <a:lnTo>
                  <a:pt x="304800" y="152399"/>
                </a:lnTo>
                <a:lnTo>
                  <a:pt x="297030" y="104229"/>
                </a:lnTo>
                <a:lnTo>
                  <a:pt x="275395" y="62394"/>
                </a:lnTo>
                <a:lnTo>
                  <a:pt x="242405" y="29404"/>
                </a:lnTo>
                <a:lnTo>
                  <a:pt x="200570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/>
          <p:cNvSpPr/>
          <p:nvPr/>
        </p:nvSpPr>
        <p:spPr>
          <a:xfrm>
            <a:off x="7695400" y="509417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9" y="104229"/>
                </a:lnTo>
                <a:lnTo>
                  <a:pt x="29404" y="62394"/>
                </a:lnTo>
                <a:lnTo>
                  <a:pt x="62394" y="29404"/>
                </a:lnTo>
                <a:lnTo>
                  <a:pt x="104229" y="7769"/>
                </a:lnTo>
                <a:lnTo>
                  <a:pt x="152400" y="0"/>
                </a:lnTo>
                <a:lnTo>
                  <a:pt x="200570" y="7769"/>
                </a:lnTo>
                <a:lnTo>
                  <a:pt x="242405" y="29404"/>
                </a:lnTo>
                <a:lnTo>
                  <a:pt x="275395" y="62394"/>
                </a:lnTo>
                <a:lnTo>
                  <a:pt x="297030" y="104229"/>
                </a:lnTo>
                <a:lnTo>
                  <a:pt x="304800" y="152400"/>
                </a:lnTo>
                <a:lnTo>
                  <a:pt x="297030" y="200570"/>
                </a:lnTo>
                <a:lnTo>
                  <a:pt x="275395" y="242405"/>
                </a:lnTo>
                <a:lnTo>
                  <a:pt x="242405" y="275395"/>
                </a:lnTo>
                <a:lnTo>
                  <a:pt x="200570" y="297030"/>
                </a:lnTo>
                <a:lnTo>
                  <a:pt x="152400" y="304800"/>
                </a:lnTo>
                <a:lnTo>
                  <a:pt x="104229" y="297030"/>
                </a:lnTo>
                <a:lnTo>
                  <a:pt x="62394" y="275395"/>
                </a:lnTo>
                <a:lnTo>
                  <a:pt x="29404" y="242405"/>
                </a:lnTo>
                <a:lnTo>
                  <a:pt x="7769" y="20057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1"/>
          <p:cNvSpPr/>
          <p:nvPr/>
        </p:nvSpPr>
        <p:spPr>
          <a:xfrm>
            <a:off x="3964554" y="3820130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2"/>
          <p:cNvSpPr/>
          <p:nvPr/>
        </p:nvSpPr>
        <p:spPr>
          <a:xfrm>
            <a:off x="3964554" y="3972530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3"/>
          <p:cNvSpPr/>
          <p:nvPr/>
        </p:nvSpPr>
        <p:spPr>
          <a:xfrm>
            <a:off x="3964554" y="4124930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/>
          <p:cNvSpPr/>
          <p:nvPr/>
        </p:nvSpPr>
        <p:spPr>
          <a:xfrm>
            <a:off x="3988667" y="4503359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5"/>
          <p:cNvSpPr/>
          <p:nvPr/>
        </p:nvSpPr>
        <p:spPr>
          <a:xfrm>
            <a:off x="3988667" y="4655759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6"/>
          <p:cNvSpPr/>
          <p:nvPr/>
        </p:nvSpPr>
        <p:spPr>
          <a:xfrm>
            <a:off x="3988667" y="4808159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-20" dirty="0">
                <a:cs typeface="Calibri Light"/>
              </a:rPr>
              <a:t>LOOCV </a:t>
            </a:r>
            <a:r>
              <a:rPr lang="en-US" sz="3200" spc="-10" dirty="0">
                <a:cs typeface="Calibri Light"/>
              </a:rPr>
              <a:t>(Leave-one-out </a:t>
            </a:r>
            <a:r>
              <a:rPr lang="en-US" sz="3200" spc="-15" dirty="0">
                <a:cs typeface="Calibri Light"/>
              </a:rPr>
              <a:t>Cross</a:t>
            </a:r>
            <a:r>
              <a:rPr lang="en-US" sz="3200" spc="35" dirty="0">
                <a:cs typeface="Calibri Light"/>
              </a:rPr>
              <a:t> </a:t>
            </a:r>
            <a:r>
              <a:rPr lang="en-US" sz="3200" spc="-20" dirty="0">
                <a:cs typeface="Calibri Light"/>
              </a:rPr>
              <a:t>Validation)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9728-63A1-4026-925E-64994E19479D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47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36215" y="1632275"/>
            <a:ext cx="4112260" cy="3550411"/>
            <a:chOff x="307340" y="1295400"/>
            <a:chExt cx="4112260" cy="3550411"/>
          </a:xfrm>
        </p:grpSpPr>
        <p:sp>
          <p:nvSpPr>
            <p:cNvPr id="8" name="object 3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833437" y="3576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1214437" y="41100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1443037" y="28908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2128837" y="1519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2433637" y="24336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3119437" y="2281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/>
            <p:cNvSpPr/>
            <p:nvPr/>
          </p:nvSpPr>
          <p:spPr>
            <a:xfrm>
              <a:off x="3881437" y="41100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/>
            <p:cNvSpPr/>
            <p:nvPr/>
          </p:nvSpPr>
          <p:spPr>
            <a:xfrm>
              <a:off x="4033837" y="3500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3805237" y="3119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/>
            <p:cNvSpPr txBox="1"/>
            <p:nvPr/>
          </p:nvSpPr>
          <p:spPr>
            <a:xfrm>
              <a:off x="1221739" y="4515611"/>
              <a:ext cx="1358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x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20" name="object 15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22" name="object 17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8"/>
          <p:cNvSpPr txBox="1"/>
          <p:nvPr/>
        </p:nvSpPr>
        <p:spPr>
          <a:xfrm>
            <a:off x="4509737" y="1347188"/>
            <a:ext cx="4122420" cy="114109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10"/>
              </a:spcBef>
            </a:pPr>
            <a:r>
              <a:rPr sz="2400" spc="-5" dirty="0">
                <a:latin typeface="Arial"/>
                <a:cs typeface="Arial"/>
              </a:rPr>
              <a:t>For k=1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</a:p>
          <a:p>
            <a:pPr marL="142875">
              <a:lnSpc>
                <a:spcPct val="100000"/>
              </a:lnSpc>
              <a:spcBef>
                <a:spcPts val="1515"/>
              </a:spcBef>
            </a:pP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1. Let 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(x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the </a:t>
            </a:r>
            <a:r>
              <a:rPr sz="2400" i="1" dirty="0">
                <a:solidFill>
                  <a:srgbClr val="954F72"/>
                </a:solidFill>
                <a:latin typeface="Arial"/>
                <a:cs typeface="Arial"/>
              </a:rPr>
              <a:t>k</a:t>
            </a:r>
            <a:r>
              <a:rPr sz="2400" baseline="24305" dirty="0">
                <a:solidFill>
                  <a:srgbClr val="954F72"/>
                </a:solidFill>
                <a:latin typeface="Arial"/>
                <a:cs typeface="Arial"/>
              </a:rPr>
              <a:t>th</a:t>
            </a:r>
            <a:r>
              <a:rPr sz="2400" spc="209" baseline="2430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record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-20" dirty="0">
                <a:cs typeface="Calibri Light"/>
              </a:rPr>
              <a:t>LOOCV </a:t>
            </a:r>
            <a:r>
              <a:rPr lang="en-US" sz="3200" spc="-10" dirty="0">
                <a:cs typeface="Calibri Light"/>
              </a:rPr>
              <a:t>(Leave-one-out </a:t>
            </a:r>
            <a:r>
              <a:rPr lang="en-US" sz="3200" spc="-15" dirty="0">
                <a:cs typeface="Calibri Light"/>
              </a:rPr>
              <a:t>Cross</a:t>
            </a:r>
            <a:r>
              <a:rPr lang="en-US" sz="3200" spc="35" dirty="0">
                <a:cs typeface="Calibri Light"/>
              </a:rPr>
              <a:t> </a:t>
            </a:r>
            <a:r>
              <a:rPr lang="en-US" sz="3200" spc="-20" dirty="0">
                <a:cs typeface="Calibri Light"/>
              </a:rPr>
              <a:t>Validation)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9BE2-09AF-4082-8C99-E2CCDCCDE3CA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48</a:t>
            </a:fld>
            <a:endParaRPr lang="zh-CN" altLang="en-US"/>
          </a:p>
        </p:txBody>
      </p:sp>
      <p:grpSp>
        <p:nvGrpSpPr>
          <p:cNvPr id="3" name="组合 6"/>
          <p:cNvGrpSpPr/>
          <p:nvPr/>
        </p:nvGrpSpPr>
        <p:grpSpPr>
          <a:xfrm>
            <a:off x="336215" y="1632275"/>
            <a:ext cx="4112260" cy="3550411"/>
            <a:chOff x="307340" y="1295400"/>
            <a:chExt cx="4112260" cy="3550411"/>
          </a:xfrm>
        </p:grpSpPr>
        <p:sp>
          <p:nvSpPr>
            <p:cNvPr id="8" name="object 3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833437" y="3576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1214437" y="41100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1443037" y="28908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2128837" y="1519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2433637" y="24336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3119437" y="2281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/>
            <p:cNvSpPr/>
            <p:nvPr/>
          </p:nvSpPr>
          <p:spPr>
            <a:xfrm>
              <a:off x="3881437" y="41100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/>
            <p:cNvSpPr/>
            <p:nvPr/>
          </p:nvSpPr>
          <p:spPr>
            <a:xfrm>
              <a:off x="4033837" y="3500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3805237" y="3119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/>
            <p:cNvSpPr txBox="1"/>
            <p:nvPr/>
          </p:nvSpPr>
          <p:spPr>
            <a:xfrm>
              <a:off x="1221739" y="4515611"/>
              <a:ext cx="1358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x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20" name="object 15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22" name="object 17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8"/>
          <p:cNvSpPr txBox="1"/>
          <p:nvPr/>
        </p:nvSpPr>
        <p:spPr>
          <a:xfrm>
            <a:off x="4509737" y="1347188"/>
            <a:ext cx="4122420" cy="2617383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10"/>
              </a:spcBef>
            </a:pPr>
            <a:r>
              <a:rPr sz="2400" spc="-5" dirty="0">
                <a:latin typeface="Arial"/>
                <a:cs typeface="Arial"/>
              </a:rPr>
              <a:t>For k=1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</a:p>
          <a:p>
            <a:pPr marL="142875">
              <a:lnSpc>
                <a:spcPct val="100000"/>
              </a:lnSpc>
              <a:spcBef>
                <a:spcPts val="1515"/>
              </a:spcBef>
            </a:pP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1. Let 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(x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the </a:t>
            </a:r>
            <a:r>
              <a:rPr sz="2400" i="1" dirty="0">
                <a:solidFill>
                  <a:srgbClr val="954F72"/>
                </a:solidFill>
                <a:latin typeface="Arial"/>
                <a:cs typeface="Arial"/>
              </a:rPr>
              <a:t>k</a:t>
            </a:r>
            <a:r>
              <a:rPr sz="2400" baseline="24305" dirty="0">
                <a:solidFill>
                  <a:srgbClr val="954F72"/>
                </a:solidFill>
                <a:latin typeface="Arial"/>
                <a:cs typeface="Arial"/>
              </a:rPr>
              <a:t>th</a:t>
            </a:r>
            <a:r>
              <a:rPr sz="2400" spc="209" baseline="2430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record</a:t>
            </a:r>
            <a:endParaRPr lang="en-US" sz="2400" dirty="0">
              <a:solidFill>
                <a:srgbClr val="954F72"/>
              </a:solidFill>
              <a:latin typeface="Arial"/>
              <a:cs typeface="Arial"/>
            </a:endParaRPr>
          </a:p>
          <a:p>
            <a:pPr marL="474980" indent="-332740">
              <a:lnSpc>
                <a:spcPct val="100000"/>
              </a:lnSpc>
              <a:spcBef>
                <a:spcPts val="1415"/>
              </a:spcBef>
              <a:tabLst>
                <a:tab pos="475615" algn="l"/>
              </a:tabLst>
            </a:pPr>
            <a:r>
              <a:rPr lang="en-US" sz="2400" spc="-25" dirty="0">
                <a:solidFill>
                  <a:srgbClr val="954F72"/>
                </a:solidFill>
                <a:latin typeface="Arial"/>
                <a:cs typeface="Arial"/>
              </a:rPr>
              <a:t>2. Temporarily </a:t>
            </a:r>
            <a:r>
              <a:rPr lang="en-US" sz="2400" dirty="0">
                <a:solidFill>
                  <a:srgbClr val="954F72"/>
                </a:solidFill>
                <a:latin typeface="Arial"/>
                <a:cs typeface="Arial"/>
              </a:rPr>
              <a:t>remove</a:t>
            </a:r>
            <a:r>
              <a:rPr lang="en-US" sz="2400" spc="-3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sz="2400" i="1" spc="-5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lang="en-US" sz="2400" i="1" spc="-5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lang="en-US" sz="2400" i="1" spc="-7" baseline="-17361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sz="2400" i="1" spc="-5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lang="en-US" sz="2400" i="1" spc="-7" baseline="-17361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sz="2400" i="1" spc="-5" dirty="0">
                <a:solidFill>
                  <a:srgbClr val="0563C1"/>
                </a:solidFill>
                <a:latin typeface="Arial"/>
                <a:cs typeface="Arial"/>
              </a:rPr>
              <a:t>)</a:t>
            </a:r>
            <a:endParaRPr lang="en-US" sz="2400" dirty="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5"/>
              </a:spcBef>
            </a:pPr>
            <a:r>
              <a:rPr lang="en-US" sz="2400" spc="-5" dirty="0">
                <a:solidFill>
                  <a:srgbClr val="954F72"/>
                </a:solidFill>
                <a:latin typeface="Arial"/>
                <a:cs typeface="Arial"/>
              </a:rPr>
              <a:t>from the</a:t>
            </a:r>
            <a:r>
              <a:rPr lang="en-US" sz="2400" spc="-1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954F72"/>
                </a:solidFill>
                <a:latin typeface="Arial"/>
                <a:cs typeface="Arial"/>
              </a:rPr>
              <a:t>dataset</a:t>
            </a:r>
            <a:endParaRPr lang="en-US" sz="2400" dirty="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1515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24" name="object 17"/>
          <p:cNvSpPr/>
          <p:nvPr/>
        </p:nvSpPr>
        <p:spPr>
          <a:xfrm>
            <a:off x="448377" y="2766461"/>
            <a:ext cx="4127500" cy="1103630"/>
          </a:xfrm>
          <a:custGeom>
            <a:avLst/>
            <a:gdLst/>
            <a:ahLst/>
            <a:cxnLst/>
            <a:rect l="l" t="t" r="r" b="b"/>
            <a:pathLst>
              <a:path w="4127500" h="1103629">
                <a:moveTo>
                  <a:pt x="0" y="0"/>
                </a:moveTo>
                <a:lnTo>
                  <a:pt x="4127500" y="1103312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9"/>
          <p:cNvSpPr txBox="1"/>
          <p:nvPr/>
        </p:nvSpPr>
        <p:spPr>
          <a:xfrm>
            <a:off x="4624138" y="3245455"/>
            <a:ext cx="4004945" cy="917174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77825" marR="59690" indent="-339725">
              <a:lnSpc>
                <a:spcPct val="100800"/>
              </a:lnSpc>
              <a:spcBef>
                <a:spcPts val="1390"/>
              </a:spcBef>
              <a:buAutoNum type="arabicPeriod" startAt="3"/>
              <a:tabLst>
                <a:tab pos="370840" algn="l"/>
              </a:tabLst>
            </a:pPr>
            <a:r>
              <a:rPr sz="2400" spc="-20" dirty="0">
                <a:solidFill>
                  <a:srgbClr val="954F72"/>
                </a:solidFill>
                <a:latin typeface="Arial"/>
                <a:cs typeface="Arial"/>
              </a:rPr>
              <a:t>Train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remaining</a:t>
            </a:r>
            <a:r>
              <a:rPr sz="2400" spc="-5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n-1  datapoints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-20" dirty="0">
                <a:cs typeface="Calibri Light"/>
              </a:rPr>
              <a:t>LOOCV </a:t>
            </a:r>
            <a:r>
              <a:rPr lang="en-US" sz="3200" spc="-10" dirty="0">
                <a:cs typeface="Calibri Light"/>
              </a:rPr>
              <a:t>(Leave-one-out </a:t>
            </a:r>
            <a:r>
              <a:rPr lang="en-US" sz="3200" spc="-15" dirty="0">
                <a:cs typeface="Calibri Light"/>
              </a:rPr>
              <a:t>Cross</a:t>
            </a:r>
            <a:r>
              <a:rPr lang="en-US" sz="3200" spc="35" dirty="0">
                <a:cs typeface="Calibri Light"/>
              </a:rPr>
              <a:t> </a:t>
            </a:r>
            <a:r>
              <a:rPr lang="en-US" sz="3200" spc="-20" dirty="0">
                <a:cs typeface="Calibri Light"/>
              </a:rPr>
              <a:t>Validation)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C50E-E881-4EC3-9BD6-559583405327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49</a:t>
            </a:fld>
            <a:endParaRPr lang="zh-CN" altLang="en-US"/>
          </a:p>
        </p:txBody>
      </p:sp>
      <p:grpSp>
        <p:nvGrpSpPr>
          <p:cNvPr id="3" name="组合 6"/>
          <p:cNvGrpSpPr/>
          <p:nvPr/>
        </p:nvGrpSpPr>
        <p:grpSpPr>
          <a:xfrm>
            <a:off x="336215" y="1632275"/>
            <a:ext cx="4112260" cy="3550411"/>
            <a:chOff x="307340" y="1295400"/>
            <a:chExt cx="4112260" cy="3550411"/>
          </a:xfrm>
        </p:grpSpPr>
        <p:sp>
          <p:nvSpPr>
            <p:cNvPr id="8" name="object 3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833437" y="3576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1214437" y="41100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1443037" y="28908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2128837" y="1519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2433637" y="24336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3119437" y="2281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/>
            <p:cNvSpPr/>
            <p:nvPr/>
          </p:nvSpPr>
          <p:spPr>
            <a:xfrm>
              <a:off x="3881437" y="41100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/>
            <p:cNvSpPr/>
            <p:nvPr/>
          </p:nvSpPr>
          <p:spPr>
            <a:xfrm>
              <a:off x="4033837" y="3500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3805237" y="3119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/>
            <p:cNvSpPr txBox="1"/>
            <p:nvPr/>
          </p:nvSpPr>
          <p:spPr>
            <a:xfrm>
              <a:off x="1221739" y="4515611"/>
              <a:ext cx="1358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x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20" name="object 15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22" name="object 17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8"/>
          <p:cNvSpPr txBox="1"/>
          <p:nvPr/>
        </p:nvSpPr>
        <p:spPr>
          <a:xfrm>
            <a:off x="4509737" y="1347188"/>
            <a:ext cx="4122420" cy="2617383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10"/>
              </a:spcBef>
            </a:pPr>
            <a:r>
              <a:rPr sz="2400" spc="-5" dirty="0">
                <a:latin typeface="Arial"/>
                <a:cs typeface="Arial"/>
              </a:rPr>
              <a:t>For k=1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</a:p>
          <a:p>
            <a:pPr marL="142875">
              <a:lnSpc>
                <a:spcPct val="100000"/>
              </a:lnSpc>
              <a:spcBef>
                <a:spcPts val="1515"/>
              </a:spcBef>
            </a:pP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1. Let 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(x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the </a:t>
            </a:r>
            <a:r>
              <a:rPr sz="2400" i="1" dirty="0">
                <a:solidFill>
                  <a:srgbClr val="954F72"/>
                </a:solidFill>
                <a:latin typeface="Arial"/>
                <a:cs typeface="Arial"/>
              </a:rPr>
              <a:t>k</a:t>
            </a:r>
            <a:r>
              <a:rPr sz="2400" baseline="24305" dirty="0">
                <a:solidFill>
                  <a:srgbClr val="954F72"/>
                </a:solidFill>
                <a:latin typeface="Arial"/>
                <a:cs typeface="Arial"/>
              </a:rPr>
              <a:t>th</a:t>
            </a:r>
            <a:r>
              <a:rPr sz="2400" spc="209" baseline="2430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record</a:t>
            </a:r>
            <a:endParaRPr lang="en-US" sz="2400" dirty="0">
              <a:solidFill>
                <a:srgbClr val="954F72"/>
              </a:solidFill>
              <a:latin typeface="Arial"/>
              <a:cs typeface="Arial"/>
            </a:endParaRPr>
          </a:p>
          <a:p>
            <a:pPr marL="474980" indent="-332740">
              <a:lnSpc>
                <a:spcPct val="100000"/>
              </a:lnSpc>
              <a:spcBef>
                <a:spcPts val="1415"/>
              </a:spcBef>
              <a:tabLst>
                <a:tab pos="475615" algn="l"/>
              </a:tabLst>
            </a:pPr>
            <a:r>
              <a:rPr lang="en-US" sz="2400" spc="-25" dirty="0">
                <a:solidFill>
                  <a:srgbClr val="954F72"/>
                </a:solidFill>
                <a:latin typeface="Arial"/>
                <a:cs typeface="Arial"/>
              </a:rPr>
              <a:t>2. Temporarily </a:t>
            </a:r>
            <a:r>
              <a:rPr lang="en-US" sz="2400" dirty="0">
                <a:solidFill>
                  <a:srgbClr val="954F72"/>
                </a:solidFill>
                <a:latin typeface="Arial"/>
                <a:cs typeface="Arial"/>
              </a:rPr>
              <a:t>remove</a:t>
            </a:r>
            <a:r>
              <a:rPr lang="en-US" sz="2400" spc="-3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sz="2400" i="1" spc="-5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lang="en-US" sz="2400" i="1" spc="-5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lang="en-US" sz="2400" i="1" spc="-7" baseline="-17361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sz="2400" i="1" spc="-5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lang="en-US" sz="2400" i="1" spc="-7" baseline="-17361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sz="2400" i="1" spc="-5" dirty="0">
                <a:solidFill>
                  <a:srgbClr val="0563C1"/>
                </a:solidFill>
                <a:latin typeface="Arial"/>
                <a:cs typeface="Arial"/>
              </a:rPr>
              <a:t>)</a:t>
            </a:r>
            <a:endParaRPr lang="en-US" sz="2400" dirty="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5"/>
              </a:spcBef>
            </a:pPr>
            <a:r>
              <a:rPr lang="en-US" sz="2400" spc="-5" dirty="0">
                <a:solidFill>
                  <a:srgbClr val="954F72"/>
                </a:solidFill>
                <a:latin typeface="Arial"/>
                <a:cs typeface="Arial"/>
              </a:rPr>
              <a:t>from the</a:t>
            </a:r>
            <a:r>
              <a:rPr lang="en-US" sz="2400" spc="-1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954F72"/>
                </a:solidFill>
                <a:latin typeface="Arial"/>
                <a:cs typeface="Arial"/>
              </a:rPr>
              <a:t>dataset</a:t>
            </a:r>
            <a:endParaRPr lang="en-US" sz="2400" dirty="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1515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24" name="object 17"/>
          <p:cNvSpPr/>
          <p:nvPr/>
        </p:nvSpPr>
        <p:spPr>
          <a:xfrm>
            <a:off x="448377" y="2766461"/>
            <a:ext cx="4127500" cy="1103630"/>
          </a:xfrm>
          <a:custGeom>
            <a:avLst/>
            <a:gdLst/>
            <a:ahLst/>
            <a:cxnLst/>
            <a:rect l="l" t="t" r="r" b="b"/>
            <a:pathLst>
              <a:path w="4127500" h="1103629">
                <a:moveTo>
                  <a:pt x="0" y="0"/>
                </a:moveTo>
                <a:lnTo>
                  <a:pt x="4127500" y="1103312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9"/>
          <p:cNvSpPr txBox="1"/>
          <p:nvPr/>
        </p:nvSpPr>
        <p:spPr>
          <a:xfrm>
            <a:off x="4624138" y="3245455"/>
            <a:ext cx="4004945" cy="917174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77825" marR="59690" indent="-339725">
              <a:lnSpc>
                <a:spcPct val="100800"/>
              </a:lnSpc>
              <a:spcBef>
                <a:spcPts val="1390"/>
              </a:spcBef>
              <a:buAutoNum type="arabicPeriod" startAt="3"/>
              <a:tabLst>
                <a:tab pos="370840" algn="l"/>
              </a:tabLst>
            </a:pPr>
            <a:r>
              <a:rPr sz="2400" spc="-20" dirty="0">
                <a:solidFill>
                  <a:srgbClr val="954F72"/>
                </a:solidFill>
                <a:latin typeface="Arial"/>
                <a:cs typeface="Arial"/>
              </a:rPr>
              <a:t>Train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remaining</a:t>
            </a:r>
            <a:r>
              <a:rPr sz="2400" spc="-5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n-1  datapoints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6" name="object 21"/>
          <p:cNvSpPr/>
          <p:nvPr/>
        </p:nvSpPr>
        <p:spPr>
          <a:xfrm>
            <a:off x="865488" y="2876875"/>
            <a:ext cx="76200" cy="1078230"/>
          </a:xfrm>
          <a:custGeom>
            <a:avLst/>
            <a:gdLst/>
            <a:ahLst/>
            <a:cxnLst/>
            <a:rect l="l" t="t" r="r" b="b"/>
            <a:pathLst>
              <a:path w="76200" h="1078229">
                <a:moveTo>
                  <a:pt x="31749" y="1001712"/>
                </a:moveTo>
                <a:lnTo>
                  <a:pt x="0" y="1001712"/>
                </a:lnTo>
                <a:lnTo>
                  <a:pt x="38099" y="1077912"/>
                </a:lnTo>
                <a:lnTo>
                  <a:pt x="69849" y="1014412"/>
                </a:lnTo>
                <a:lnTo>
                  <a:pt x="31749" y="1014412"/>
                </a:lnTo>
                <a:lnTo>
                  <a:pt x="31749" y="1001712"/>
                </a:lnTo>
                <a:close/>
              </a:path>
              <a:path w="76200" h="1078229">
                <a:moveTo>
                  <a:pt x="44450" y="963612"/>
                </a:moveTo>
                <a:lnTo>
                  <a:pt x="31750" y="963612"/>
                </a:lnTo>
                <a:lnTo>
                  <a:pt x="31749" y="1014412"/>
                </a:lnTo>
                <a:lnTo>
                  <a:pt x="44449" y="1014412"/>
                </a:lnTo>
                <a:lnTo>
                  <a:pt x="44450" y="963612"/>
                </a:lnTo>
                <a:close/>
              </a:path>
              <a:path w="76200" h="1078229">
                <a:moveTo>
                  <a:pt x="76200" y="1001712"/>
                </a:moveTo>
                <a:lnTo>
                  <a:pt x="44449" y="1001712"/>
                </a:lnTo>
                <a:lnTo>
                  <a:pt x="44449" y="1014412"/>
                </a:lnTo>
                <a:lnTo>
                  <a:pt x="69849" y="1014412"/>
                </a:lnTo>
                <a:lnTo>
                  <a:pt x="76200" y="1001712"/>
                </a:lnTo>
                <a:close/>
              </a:path>
              <a:path w="76200" h="1078229">
                <a:moveTo>
                  <a:pt x="44450" y="874712"/>
                </a:moveTo>
                <a:lnTo>
                  <a:pt x="31750" y="874712"/>
                </a:lnTo>
                <a:lnTo>
                  <a:pt x="31750" y="925512"/>
                </a:lnTo>
                <a:lnTo>
                  <a:pt x="44450" y="925512"/>
                </a:lnTo>
                <a:lnTo>
                  <a:pt x="44450" y="874712"/>
                </a:lnTo>
                <a:close/>
              </a:path>
              <a:path w="76200" h="1078229">
                <a:moveTo>
                  <a:pt x="44450" y="785812"/>
                </a:moveTo>
                <a:lnTo>
                  <a:pt x="31750" y="785812"/>
                </a:lnTo>
                <a:lnTo>
                  <a:pt x="31750" y="836612"/>
                </a:lnTo>
                <a:lnTo>
                  <a:pt x="44450" y="836612"/>
                </a:lnTo>
                <a:lnTo>
                  <a:pt x="44450" y="785812"/>
                </a:lnTo>
                <a:close/>
              </a:path>
              <a:path w="76200" h="1078229">
                <a:moveTo>
                  <a:pt x="44450" y="696912"/>
                </a:moveTo>
                <a:lnTo>
                  <a:pt x="31750" y="696912"/>
                </a:lnTo>
                <a:lnTo>
                  <a:pt x="31750" y="747712"/>
                </a:lnTo>
                <a:lnTo>
                  <a:pt x="44450" y="747712"/>
                </a:lnTo>
                <a:lnTo>
                  <a:pt x="44450" y="696912"/>
                </a:lnTo>
                <a:close/>
              </a:path>
              <a:path w="76200" h="1078229">
                <a:moveTo>
                  <a:pt x="44450" y="608012"/>
                </a:moveTo>
                <a:lnTo>
                  <a:pt x="31750" y="608012"/>
                </a:lnTo>
                <a:lnTo>
                  <a:pt x="31750" y="658812"/>
                </a:lnTo>
                <a:lnTo>
                  <a:pt x="44450" y="658812"/>
                </a:lnTo>
                <a:lnTo>
                  <a:pt x="44450" y="608012"/>
                </a:lnTo>
                <a:close/>
              </a:path>
              <a:path w="76200" h="1078229">
                <a:moveTo>
                  <a:pt x="44450" y="519112"/>
                </a:moveTo>
                <a:lnTo>
                  <a:pt x="31750" y="519112"/>
                </a:lnTo>
                <a:lnTo>
                  <a:pt x="31750" y="569912"/>
                </a:lnTo>
                <a:lnTo>
                  <a:pt x="44450" y="569912"/>
                </a:lnTo>
                <a:lnTo>
                  <a:pt x="44450" y="519112"/>
                </a:lnTo>
                <a:close/>
              </a:path>
              <a:path w="76200" h="1078229">
                <a:moveTo>
                  <a:pt x="44450" y="430212"/>
                </a:moveTo>
                <a:lnTo>
                  <a:pt x="31750" y="430212"/>
                </a:lnTo>
                <a:lnTo>
                  <a:pt x="31750" y="481012"/>
                </a:lnTo>
                <a:lnTo>
                  <a:pt x="44450" y="481012"/>
                </a:lnTo>
                <a:lnTo>
                  <a:pt x="44450" y="430212"/>
                </a:lnTo>
                <a:close/>
              </a:path>
              <a:path w="76200" h="1078229">
                <a:moveTo>
                  <a:pt x="44450" y="341312"/>
                </a:moveTo>
                <a:lnTo>
                  <a:pt x="31750" y="341312"/>
                </a:lnTo>
                <a:lnTo>
                  <a:pt x="31750" y="392112"/>
                </a:lnTo>
                <a:lnTo>
                  <a:pt x="44450" y="392112"/>
                </a:lnTo>
                <a:lnTo>
                  <a:pt x="44450" y="341312"/>
                </a:lnTo>
                <a:close/>
              </a:path>
              <a:path w="76200" h="1078229">
                <a:moveTo>
                  <a:pt x="44450" y="252412"/>
                </a:moveTo>
                <a:lnTo>
                  <a:pt x="31750" y="252412"/>
                </a:lnTo>
                <a:lnTo>
                  <a:pt x="31750" y="303212"/>
                </a:lnTo>
                <a:lnTo>
                  <a:pt x="44450" y="303212"/>
                </a:lnTo>
                <a:lnTo>
                  <a:pt x="44450" y="252412"/>
                </a:lnTo>
                <a:close/>
              </a:path>
              <a:path w="76200" h="1078229">
                <a:moveTo>
                  <a:pt x="44450" y="163512"/>
                </a:moveTo>
                <a:lnTo>
                  <a:pt x="31750" y="163512"/>
                </a:lnTo>
                <a:lnTo>
                  <a:pt x="31750" y="214312"/>
                </a:lnTo>
                <a:lnTo>
                  <a:pt x="44450" y="214312"/>
                </a:lnTo>
                <a:lnTo>
                  <a:pt x="44450" y="163512"/>
                </a:lnTo>
                <a:close/>
              </a:path>
              <a:path w="76200" h="1078229">
                <a:moveTo>
                  <a:pt x="44450" y="74612"/>
                </a:moveTo>
                <a:lnTo>
                  <a:pt x="31750" y="74612"/>
                </a:lnTo>
                <a:lnTo>
                  <a:pt x="31750" y="125412"/>
                </a:lnTo>
                <a:lnTo>
                  <a:pt x="44450" y="125412"/>
                </a:lnTo>
                <a:lnTo>
                  <a:pt x="44450" y="74612"/>
                </a:lnTo>
                <a:close/>
              </a:path>
              <a:path w="76200" h="1078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74612"/>
                </a:lnTo>
                <a:lnTo>
                  <a:pt x="75407" y="74612"/>
                </a:lnTo>
                <a:lnTo>
                  <a:pt x="38100" y="0"/>
                </a:lnTo>
                <a:close/>
              </a:path>
              <a:path w="76200" h="1078229">
                <a:moveTo>
                  <a:pt x="75407" y="74612"/>
                </a:moveTo>
                <a:lnTo>
                  <a:pt x="44450" y="74612"/>
                </a:lnTo>
                <a:lnTo>
                  <a:pt x="44450" y="76200"/>
                </a:lnTo>
                <a:lnTo>
                  <a:pt x="76200" y="76200"/>
                </a:lnTo>
                <a:lnTo>
                  <a:pt x="75407" y="74612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4"/>
          <p:cNvSpPr txBox="1"/>
          <p:nvPr/>
        </p:nvSpPr>
        <p:spPr>
          <a:xfrm>
            <a:off x="4633764" y="3967353"/>
            <a:ext cx="4026535" cy="563616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75920" indent="-338455">
              <a:lnSpc>
                <a:spcPct val="100000"/>
              </a:lnSpc>
              <a:spcBef>
                <a:spcPts val="1420"/>
              </a:spcBef>
              <a:tabLst>
                <a:tab pos="376555" algn="l"/>
              </a:tabLst>
            </a:pPr>
            <a:r>
              <a:rPr lang="en-US" sz="2400" spc="-5" dirty="0">
                <a:solidFill>
                  <a:srgbClr val="954F72"/>
                </a:solidFill>
                <a:latin typeface="Arial"/>
                <a:cs typeface="Arial"/>
              </a:rPr>
              <a:t>4.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Note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your error</a:t>
            </a:r>
            <a:r>
              <a:rPr sz="2400" spc="-2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(x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 with non-linear basis functions</a:t>
            </a:r>
          </a:p>
          <a:p>
            <a:r>
              <a:rPr lang="en-US" altLang="zh-CN" spc="-5" dirty="0">
                <a:cs typeface="Calibri Light"/>
              </a:rPr>
              <a:t>Main issues: Model</a:t>
            </a:r>
            <a:r>
              <a:rPr lang="en-US" altLang="zh-CN" spc="-60" dirty="0">
                <a:cs typeface="Calibri Light"/>
              </a:rPr>
              <a:t> </a:t>
            </a:r>
            <a:r>
              <a:rPr lang="en-US" altLang="zh-CN" spc="-5" dirty="0">
                <a:cs typeface="Calibri Light"/>
              </a:rPr>
              <a:t>Selection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8313-DB17-4548-9B29-CF3FFDD2BAA1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7E21740-1296-4C4F-B4D6-E91B709EFF01}"/>
              </a:ext>
            </a:extLst>
          </p:cNvPr>
          <p:cNvSpPr/>
          <p:nvPr/>
        </p:nvSpPr>
        <p:spPr>
          <a:xfrm>
            <a:off x="162277" y="1615044"/>
            <a:ext cx="47413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-20" dirty="0">
                <a:cs typeface="Calibri Light"/>
              </a:rPr>
              <a:t>LOOCV </a:t>
            </a:r>
            <a:r>
              <a:rPr lang="en-US" sz="3200" spc="-10" dirty="0">
                <a:cs typeface="Calibri Light"/>
              </a:rPr>
              <a:t>(Leave-one-out </a:t>
            </a:r>
            <a:r>
              <a:rPr lang="en-US" sz="3200" spc="-15" dirty="0">
                <a:cs typeface="Calibri Light"/>
              </a:rPr>
              <a:t>Cross</a:t>
            </a:r>
            <a:r>
              <a:rPr lang="en-US" sz="3200" spc="35" dirty="0">
                <a:cs typeface="Calibri Light"/>
              </a:rPr>
              <a:t> </a:t>
            </a:r>
            <a:r>
              <a:rPr lang="en-US" sz="3200" spc="-20" dirty="0">
                <a:cs typeface="Calibri Light"/>
              </a:rPr>
              <a:t>Validation)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82CD-26BA-4A4E-BFAB-60B449EABB69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50</a:t>
            </a:fld>
            <a:endParaRPr lang="zh-CN" altLang="en-US"/>
          </a:p>
        </p:txBody>
      </p:sp>
      <p:grpSp>
        <p:nvGrpSpPr>
          <p:cNvPr id="3" name="组合 6"/>
          <p:cNvGrpSpPr/>
          <p:nvPr/>
        </p:nvGrpSpPr>
        <p:grpSpPr>
          <a:xfrm>
            <a:off x="336215" y="1632275"/>
            <a:ext cx="4112260" cy="3550411"/>
            <a:chOff x="307340" y="1295400"/>
            <a:chExt cx="4112260" cy="3550411"/>
          </a:xfrm>
        </p:grpSpPr>
        <p:sp>
          <p:nvSpPr>
            <p:cNvPr id="8" name="object 3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833437" y="3576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1214437" y="41100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1443037" y="28908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2128837" y="1519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2433637" y="24336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3119437" y="2281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/>
            <p:cNvSpPr/>
            <p:nvPr/>
          </p:nvSpPr>
          <p:spPr>
            <a:xfrm>
              <a:off x="3881437" y="41100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/>
            <p:cNvSpPr/>
            <p:nvPr/>
          </p:nvSpPr>
          <p:spPr>
            <a:xfrm>
              <a:off x="4033837" y="3500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3805237" y="3119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/>
            <p:cNvSpPr txBox="1"/>
            <p:nvPr/>
          </p:nvSpPr>
          <p:spPr>
            <a:xfrm>
              <a:off x="1221739" y="4515611"/>
              <a:ext cx="1358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x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20" name="object 15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22" name="object 17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8"/>
          <p:cNvSpPr txBox="1"/>
          <p:nvPr/>
        </p:nvSpPr>
        <p:spPr>
          <a:xfrm>
            <a:off x="4509737" y="1347188"/>
            <a:ext cx="4122420" cy="2617383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10"/>
              </a:spcBef>
            </a:pPr>
            <a:r>
              <a:rPr sz="2400" spc="-5" dirty="0">
                <a:latin typeface="Arial"/>
                <a:cs typeface="Arial"/>
              </a:rPr>
              <a:t>For k=1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lang="en-US" altLang="zh-CN" sz="2400" spc="-15" dirty="0"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1515"/>
              </a:spcBef>
            </a:pP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1. Let 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(x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the </a:t>
            </a:r>
            <a:r>
              <a:rPr sz="2400" i="1" dirty="0">
                <a:solidFill>
                  <a:srgbClr val="954F72"/>
                </a:solidFill>
                <a:latin typeface="Arial"/>
                <a:cs typeface="Arial"/>
              </a:rPr>
              <a:t>k</a:t>
            </a:r>
            <a:r>
              <a:rPr sz="2400" baseline="24305" dirty="0">
                <a:solidFill>
                  <a:srgbClr val="954F72"/>
                </a:solidFill>
                <a:latin typeface="Arial"/>
                <a:cs typeface="Arial"/>
              </a:rPr>
              <a:t>th</a:t>
            </a:r>
            <a:r>
              <a:rPr sz="2400" spc="209" baseline="2430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record</a:t>
            </a:r>
            <a:endParaRPr lang="en-US" sz="2400" dirty="0">
              <a:solidFill>
                <a:srgbClr val="954F72"/>
              </a:solidFill>
              <a:latin typeface="Arial"/>
              <a:cs typeface="Arial"/>
            </a:endParaRPr>
          </a:p>
          <a:p>
            <a:pPr marL="474980" indent="-332740">
              <a:lnSpc>
                <a:spcPct val="100000"/>
              </a:lnSpc>
              <a:spcBef>
                <a:spcPts val="1415"/>
              </a:spcBef>
              <a:tabLst>
                <a:tab pos="475615" algn="l"/>
              </a:tabLst>
            </a:pPr>
            <a:r>
              <a:rPr lang="en-US" sz="2400" spc="-25" dirty="0">
                <a:solidFill>
                  <a:srgbClr val="954F72"/>
                </a:solidFill>
                <a:latin typeface="Arial"/>
                <a:cs typeface="Arial"/>
              </a:rPr>
              <a:t>2. Temporarily </a:t>
            </a:r>
            <a:r>
              <a:rPr lang="en-US" sz="2400" dirty="0">
                <a:solidFill>
                  <a:srgbClr val="954F72"/>
                </a:solidFill>
                <a:latin typeface="Arial"/>
                <a:cs typeface="Arial"/>
              </a:rPr>
              <a:t>remove</a:t>
            </a:r>
            <a:r>
              <a:rPr lang="en-US" sz="2400" spc="-3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sz="2400" i="1" spc="-5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lang="en-US" sz="2400" i="1" spc="-5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lang="en-US" sz="2400" i="1" spc="-7" baseline="-17361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sz="2400" i="1" spc="-5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lang="en-US" sz="2400" i="1" spc="-7" baseline="-17361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sz="2400" i="1" spc="-5" dirty="0">
                <a:solidFill>
                  <a:srgbClr val="0563C1"/>
                </a:solidFill>
                <a:latin typeface="Arial"/>
                <a:cs typeface="Arial"/>
              </a:rPr>
              <a:t>)</a:t>
            </a:r>
            <a:endParaRPr lang="en-US" sz="2400" dirty="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5"/>
              </a:spcBef>
            </a:pPr>
            <a:r>
              <a:rPr lang="en-US" sz="2400" spc="-5" dirty="0">
                <a:solidFill>
                  <a:srgbClr val="954F72"/>
                </a:solidFill>
                <a:latin typeface="Arial"/>
                <a:cs typeface="Arial"/>
              </a:rPr>
              <a:t>from the</a:t>
            </a:r>
            <a:r>
              <a:rPr lang="en-US" sz="2400" spc="-1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954F72"/>
                </a:solidFill>
                <a:latin typeface="Arial"/>
                <a:cs typeface="Arial"/>
              </a:rPr>
              <a:t>dataset</a:t>
            </a:r>
            <a:endParaRPr lang="en-US" sz="2400" dirty="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1515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24" name="object 17"/>
          <p:cNvSpPr/>
          <p:nvPr/>
        </p:nvSpPr>
        <p:spPr>
          <a:xfrm>
            <a:off x="448377" y="2766461"/>
            <a:ext cx="4127500" cy="1103630"/>
          </a:xfrm>
          <a:custGeom>
            <a:avLst/>
            <a:gdLst/>
            <a:ahLst/>
            <a:cxnLst/>
            <a:rect l="l" t="t" r="r" b="b"/>
            <a:pathLst>
              <a:path w="4127500" h="1103629">
                <a:moveTo>
                  <a:pt x="0" y="0"/>
                </a:moveTo>
                <a:lnTo>
                  <a:pt x="4127500" y="1103312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9"/>
          <p:cNvSpPr txBox="1"/>
          <p:nvPr/>
        </p:nvSpPr>
        <p:spPr>
          <a:xfrm>
            <a:off x="4624138" y="3245455"/>
            <a:ext cx="4004945" cy="917174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77825" marR="59690" indent="-339725">
              <a:lnSpc>
                <a:spcPct val="100800"/>
              </a:lnSpc>
              <a:spcBef>
                <a:spcPts val="1390"/>
              </a:spcBef>
              <a:buAutoNum type="arabicPeriod" startAt="3"/>
              <a:tabLst>
                <a:tab pos="370840" algn="l"/>
              </a:tabLst>
            </a:pPr>
            <a:r>
              <a:rPr sz="2400" spc="-20" dirty="0">
                <a:solidFill>
                  <a:srgbClr val="954F72"/>
                </a:solidFill>
                <a:latin typeface="Arial"/>
                <a:cs typeface="Arial"/>
              </a:rPr>
              <a:t>Train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remaining</a:t>
            </a:r>
            <a:r>
              <a:rPr sz="2400" spc="-5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n-1  datapoints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4633764" y="3967353"/>
            <a:ext cx="4026535" cy="563616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75920" indent="-338455">
              <a:lnSpc>
                <a:spcPct val="100000"/>
              </a:lnSpc>
              <a:spcBef>
                <a:spcPts val="1420"/>
              </a:spcBef>
              <a:tabLst>
                <a:tab pos="376555" algn="l"/>
              </a:tabLst>
            </a:pPr>
            <a:r>
              <a:rPr lang="en-US" sz="2400" spc="-5" dirty="0">
                <a:solidFill>
                  <a:srgbClr val="954F72"/>
                </a:solidFill>
                <a:latin typeface="Arial"/>
                <a:cs typeface="Arial"/>
              </a:rPr>
              <a:t>4.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Note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your error</a:t>
            </a:r>
            <a:r>
              <a:rPr sz="2400" spc="-2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(x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4602915" y="4679621"/>
            <a:ext cx="4144010" cy="932948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8100" marR="19621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When </a:t>
            </a:r>
            <a:r>
              <a:rPr sz="2400" dirty="0">
                <a:latin typeface="Arial"/>
                <a:cs typeface="Arial"/>
              </a:rPr>
              <a:t>you’ve done all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points,  </a:t>
            </a:r>
            <a:r>
              <a:rPr sz="2400" dirty="0">
                <a:latin typeface="Arial"/>
                <a:cs typeface="Arial"/>
              </a:rPr>
              <a:t>report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mean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error.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273" y="288125"/>
            <a:ext cx="7665605" cy="585111"/>
          </a:xfrm>
        </p:spPr>
        <p:txBody>
          <a:bodyPr/>
          <a:lstStyle/>
          <a:p>
            <a:r>
              <a:rPr lang="en-US" sz="4400" spc="-20" dirty="0">
                <a:cs typeface="Calibri Light"/>
              </a:rPr>
              <a:t>LOOCV </a:t>
            </a:r>
            <a:r>
              <a:rPr lang="en-US" spc="-25" dirty="0">
                <a:cs typeface="Calibri Light"/>
              </a:rPr>
              <a:t>for </a:t>
            </a:r>
            <a:r>
              <a:rPr lang="en-US" dirty="0">
                <a:cs typeface="Calibri Light"/>
              </a:rPr>
              <a:t>Linear</a:t>
            </a:r>
            <a:r>
              <a:rPr lang="en-US" spc="-5" dirty="0">
                <a:cs typeface="Calibri Light"/>
              </a:rPr>
              <a:t> </a:t>
            </a:r>
            <a:r>
              <a:rPr lang="en-US" spc="-15" dirty="0">
                <a:cs typeface="Calibri Light"/>
              </a:rPr>
              <a:t>Regression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F61F-0DB8-4642-93A7-B84C6A564400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7175192" y="1188159"/>
            <a:ext cx="1869752" cy="4349524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40"/>
              </a:spcBef>
            </a:pPr>
            <a:r>
              <a:rPr sz="1600" spc="-5" dirty="0">
                <a:latin typeface="Arial"/>
                <a:cs typeface="Arial"/>
              </a:rPr>
              <a:t>For k=1 to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</a:t>
            </a:r>
            <a:endParaRPr lang="en-US" sz="16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940"/>
              </a:spcBef>
            </a:pPr>
            <a:r>
              <a:rPr sz="1600" spc="-5" dirty="0">
                <a:solidFill>
                  <a:srgbClr val="954F72"/>
                </a:solidFill>
                <a:latin typeface="Arial"/>
                <a:cs typeface="Arial"/>
              </a:rPr>
              <a:t>1. Let</a:t>
            </a:r>
            <a:r>
              <a:rPr sz="1600" spc="-3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sz="1600" i="1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1600" i="1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1600" i="1" dirty="0">
                <a:solidFill>
                  <a:srgbClr val="0563C1"/>
                </a:solidFill>
                <a:latin typeface="Arial"/>
                <a:cs typeface="Arial"/>
              </a:rPr>
              <a:t>)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954F72"/>
                </a:solidFill>
                <a:latin typeface="Arial"/>
                <a:cs typeface="Arial"/>
              </a:rPr>
              <a:t>be the</a:t>
            </a:r>
            <a:r>
              <a:rPr sz="1600" spc="-6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1600" i="1" spc="5" dirty="0">
                <a:solidFill>
                  <a:srgbClr val="954F72"/>
                </a:solidFill>
                <a:latin typeface="Arial"/>
                <a:cs typeface="Arial"/>
              </a:rPr>
              <a:t>k</a:t>
            </a:r>
            <a:r>
              <a:rPr sz="1400" spc="7" baseline="24691" dirty="0">
                <a:solidFill>
                  <a:srgbClr val="954F72"/>
                </a:solidFill>
                <a:latin typeface="Arial"/>
                <a:cs typeface="Arial"/>
              </a:rPr>
              <a:t>th</a:t>
            </a:r>
            <a:r>
              <a:rPr lang="en-US" sz="1400" baseline="24691" dirty="0">
                <a:latin typeface="Arial"/>
                <a:cs typeface="Arial"/>
              </a:rPr>
              <a:t> </a:t>
            </a:r>
            <a:r>
              <a:rPr lang="en-US" sz="1600" spc="-5" dirty="0">
                <a:solidFill>
                  <a:srgbClr val="954F72"/>
                </a:solidFill>
                <a:latin typeface="Arial"/>
                <a:cs typeface="Arial"/>
              </a:rPr>
              <a:t>r</a:t>
            </a:r>
            <a:r>
              <a:rPr sz="1600" spc="-5" dirty="0">
                <a:solidFill>
                  <a:srgbClr val="954F72"/>
                </a:solidFill>
                <a:latin typeface="Arial"/>
                <a:cs typeface="Arial"/>
              </a:rPr>
              <a:t>ecord</a:t>
            </a:r>
            <a:endParaRPr lang="en-US" sz="1600" dirty="0">
              <a:latin typeface="Arial"/>
              <a:cs typeface="Arial"/>
            </a:endParaRPr>
          </a:p>
          <a:p>
            <a:pPr marL="508000">
              <a:lnSpc>
                <a:spcPts val="1645"/>
              </a:lnSpc>
            </a:pPr>
            <a:endParaRPr lang="en-US" sz="1600" spc="-5" dirty="0">
              <a:solidFill>
                <a:srgbClr val="954F72"/>
              </a:solidFill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2.</a:t>
            </a:r>
            <a:r>
              <a:rPr lang="en-US" altLang="zh-CN" sz="1600" spc="-7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20" dirty="0">
                <a:solidFill>
                  <a:srgbClr val="954F72"/>
                </a:solidFill>
                <a:latin typeface="Arial"/>
                <a:cs typeface="Arial"/>
              </a:rPr>
              <a:t>Temporarily</a:t>
            </a:r>
            <a:r>
              <a:rPr lang="en-US" altLang="zh-CN" sz="1600" dirty="0"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remove 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) 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from</a:t>
            </a:r>
            <a:r>
              <a:rPr lang="en-US" altLang="zh-CN" sz="1600" spc="-9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the dataset</a:t>
            </a:r>
            <a:endParaRPr lang="en-US" altLang="zh-CN" sz="1600" dirty="0"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endParaRPr lang="en-US" altLang="zh-CN" sz="1600" spc="-15" dirty="0">
              <a:solidFill>
                <a:srgbClr val="954F72"/>
              </a:solidFill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r>
              <a:rPr lang="en-US" altLang="zh-CN" sz="1600" spc="-15" dirty="0">
                <a:solidFill>
                  <a:srgbClr val="954F72"/>
                </a:solidFill>
                <a:latin typeface="Arial"/>
                <a:cs typeface="Arial"/>
              </a:rPr>
              <a:t>3. Train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on</a:t>
            </a:r>
            <a:r>
              <a:rPr lang="en-US" altLang="zh-CN" sz="1600" spc="-7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the rema</a:t>
            </a:r>
            <a:r>
              <a:rPr lang="en-US" altLang="zh-CN" sz="1600" dirty="0">
                <a:solidFill>
                  <a:srgbClr val="954F72"/>
                </a:solidFill>
                <a:latin typeface="Arial"/>
                <a:cs typeface="Arial"/>
              </a:rPr>
              <a:t>i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n</a:t>
            </a:r>
            <a:r>
              <a:rPr lang="en-US" altLang="zh-CN" sz="1600" dirty="0">
                <a:solidFill>
                  <a:srgbClr val="954F72"/>
                </a:solidFill>
                <a:latin typeface="Arial"/>
                <a:cs typeface="Arial"/>
              </a:rPr>
              <a:t>i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ng n-1 data point</a:t>
            </a:r>
            <a:r>
              <a:rPr lang="en-US" altLang="zh-CN" sz="1600" dirty="0">
                <a:solidFill>
                  <a:srgbClr val="954F72"/>
                </a:solidFill>
                <a:latin typeface="Arial"/>
                <a:cs typeface="Arial"/>
              </a:rPr>
              <a:t>s</a:t>
            </a:r>
            <a:endParaRPr lang="en-US" altLang="zh-CN" sz="1600" dirty="0"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endParaRPr lang="en-US" altLang="zh-CN" sz="1600" spc="-5" dirty="0">
              <a:solidFill>
                <a:srgbClr val="954F72"/>
              </a:solidFill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4. Note</a:t>
            </a:r>
            <a:r>
              <a:rPr lang="en-US" altLang="zh-CN" sz="1600" spc="-8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your error </a:t>
            </a:r>
            <a:r>
              <a:rPr lang="en-US" altLang="zh-CN" sz="1600" spc="-5" dirty="0">
                <a:solidFill>
                  <a:srgbClr val="0563C1"/>
                </a:solidFill>
                <a:latin typeface="Arial"/>
                <a:cs typeface="Arial"/>
              </a:rPr>
              <a:t> 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latin typeface="Arial"/>
              <a:cs typeface="Arial"/>
            </a:endParaRPr>
          </a:p>
          <a:p>
            <a:pPr marL="38100" marR="30480">
              <a:lnSpc>
                <a:spcPct val="101000"/>
              </a:lnSpc>
              <a:spcBef>
                <a:spcPts val="800"/>
              </a:spcBef>
            </a:pPr>
            <a:r>
              <a:rPr lang="en-US" altLang="zh-CN" sz="1600" spc="-5" dirty="0">
                <a:latin typeface="Arial"/>
                <a:cs typeface="Arial"/>
              </a:rPr>
              <a:t>When you’ve done all points, report the</a:t>
            </a:r>
            <a:r>
              <a:rPr lang="en-US" altLang="zh-CN" sz="1600" spc="-100" dirty="0">
                <a:latin typeface="Arial"/>
                <a:cs typeface="Arial"/>
              </a:rPr>
              <a:t> </a:t>
            </a:r>
            <a:r>
              <a:rPr lang="en-US" altLang="zh-CN" sz="1600" spc="-5" dirty="0">
                <a:latin typeface="Arial"/>
                <a:cs typeface="Arial"/>
              </a:rPr>
              <a:t>mean </a:t>
            </a:r>
            <a:r>
              <a:rPr lang="en-US" altLang="zh-CN" sz="1600" spc="-20" dirty="0">
                <a:latin typeface="Arial"/>
                <a:cs typeface="Arial"/>
              </a:rPr>
              <a:t>error.</a:t>
            </a:r>
            <a:endParaRPr lang="en-US" altLang="zh-CN" sz="1600" dirty="0">
              <a:latin typeface="Arial"/>
              <a:cs typeface="Arial"/>
            </a:endParaRPr>
          </a:p>
          <a:p>
            <a:pPr marL="508000">
              <a:lnSpc>
                <a:spcPts val="1645"/>
              </a:lnSpc>
            </a:pPr>
            <a:endParaRPr lang="en-US" sz="1600" spc="-5" dirty="0">
              <a:solidFill>
                <a:srgbClr val="954F72"/>
              </a:solidFill>
              <a:latin typeface="Arial"/>
              <a:cs typeface="Arial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6228" y="1124432"/>
            <a:ext cx="6591617" cy="5517387"/>
            <a:chOff x="571188" y="1001025"/>
            <a:chExt cx="6591617" cy="5517387"/>
          </a:xfrm>
        </p:grpSpPr>
        <p:sp>
          <p:nvSpPr>
            <p:cNvPr id="10" name="object 6"/>
            <p:cNvSpPr/>
            <p:nvPr/>
          </p:nvSpPr>
          <p:spPr>
            <a:xfrm>
              <a:off x="726762" y="1001025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5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648975" y="2632975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842650" y="21662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/>
            <p:nvPr/>
          </p:nvSpPr>
          <p:spPr>
            <a:xfrm>
              <a:off x="1037912" y="24393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55" y="0"/>
                  </a:moveTo>
                  <a:lnTo>
                    <a:pt x="11149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49" y="35077"/>
                  </a:lnTo>
                  <a:lnTo>
                    <a:pt x="18255" y="36512"/>
                  </a:lnTo>
                  <a:lnTo>
                    <a:pt x="25362" y="35077"/>
                  </a:lnTo>
                  <a:lnTo>
                    <a:pt x="31164" y="31165"/>
                  </a:lnTo>
                  <a:lnTo>
                    <a:pt x="35077" y="25362"/>
                  </a:lnTo>
                  <a:lnTo>
                    <a:pt x="36511" y="18256"/>
                  </a:lnTo>
                  <a:lnTo>
                    <a:pt x="35077" y="11150"/>
                  </a:lnTo>
                  <a:lnTo>
                    <a:pt x="31164" y="5347"/>
                  </a:lnTo>
                  <a:lnTo>
                    <a:pt x="25362" y="1434"/>
                  </a:lnTo>
                  <a:lnTo>
                    <a:pt x="18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1037912" y="24393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/>
            <p:cNvSpPr/>
            <p:nvPr/>
          </p:nvSpPr>
          <p:spPr>
            <a:xfrm>
              <a:off x="1153800" y="18170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/>
            <p:cNvSpPr/>
            <p:nvPr/>
          </p:nvSpPr>
          <p:spPr>
            <a:xfrm>
              <a:off x="1153800" y="18170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/>
            <p:cNvSpPr/>
            <p:nvPr/>
          </p:nvSpPr>
          <p:spPr>
            <a:xfrm>
              <a:off x="1504637" y="11169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/>
            <p:cNvSpPr/>
            <p:nvPr/>
          </p:nvSpPr>
          <p:spPr>
            <a:xfrm>
              <a:off x="1504637" y="11169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/>
            <p:cNvSpPr/>
            <p:nvPr/>
          </p:nvSpPr>
          <p:spPr>
            <a:xfrm>
              <a:off x="1660212" y="15836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/>
            <p:cNvSpPr/>
            <p:nvPr/>
          </p:nvSpPr>
          <p:spPr>
            <a:xfrm>
              <a:off x="1660212" y="15836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/>
            <p:cNvSpPr/>
            <p:nvPr/>
          </p:nvSpPr>
          <p:spPr>
            <a:xfrm>
              <a:off x="2011050" y="15058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/>
            <p:cNvSpPr/>
            <p:nvPr/>
          </p:nvSpPr>
          <p:spPr>
            <a:xfrm>
              <a:off x="2011050" y="15058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/>
            <p:cNvSpPr/>
            <p:nvPr/>
          </p:nvSpPr>
          <p:spPr>
            <a:xfrm>
              <a:off x="2399987" y="24393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/>
            <p:cNvSpPr/>
            <p:nvPr/>
          </p:nvSpPr>
          <p:spPr>
            <a:xfrm>
              <a:off x="2399987" y="24393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/>
            <p:cNvSpPr/>
            <p:nvPr/>
          </p:nvSpPr>
          <p:spPr>
            <a:xfrm>
              <a:off x="2477775" y="21281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/>
            <p:cNvSpPr/>
            <p:nvPr/>
          </p:nvSpPr>
          <p:spPr>
            <a:xfrm>
              <a:off x="2477775" y="21281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/>
            <p:cNvSpPr/>
            <p:nvPr/>
          </p:nvSpPr>
          <p:spPr>
            <a:xfrm>
              <a:off x="2360300" y="19328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4"/>
            <p:cNvSpPr/>
            <p:nvPr/>
          </p:nvSpPr>
          <p:spPr>
            <a:xfrm>
              <a:off x="2360300" y="19328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/>
            <p:cNvSpPr txBox="1"/>
            <p:nvPr/>
          </p:nvSpPr>
          <p:spPr>
            <a:xfrm>
              <a:off x="1048389" y="2652533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30" name="object 26"/>
            <p:cNvSpPr/>
            <p:nvPr/>
          </p:nvSpPr>
          <p:spPr>
            <a:xfrm>
              <a:off x="1193487" y="2712350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80" h="76200">
                  <a:moveTo>
                    <a:pt x="195262" y="42863"/>
                  </a:moveTo>
                  <a:lnTo>
                    <a:pt x="195262" y="76200"/>
                  </a:lnTo>
                  <a:lnTo>
                    <a:pt x="261937" y="42863"/>
                  </a:lnTo>
                  <a:lnTo>
                    <a:pt x="195262" y="42863"/>
                  </a:lnTo>
                  <a:close/>
                </a:path>
                <a:path w="271780" h="76200">
                  <a:moveTo>
                    <a:pt x="195262" y="33338"/>
                  </a:moveTo>
                  <a:lnTo>
                    <a:pt x="195262" y="42863"/>
                  </a:lnTo>
                  <a:lnTo>
                    <a:pt x="207962" y="42863"/>
                  </a:lnTo>
                  <a:lnTo>
                    <a:pt x="207962" y="33338"/>
                  </a:lnTo>
                  <a:lnTo>
                    <a:pt x="195262" y="33338"/>
                  </a:lnTo>
                  <a:close/>
                </a:path>
                <a:path w="271780" h="76200">
                  <a:moveTo>
                    <a:pt x="195262" y="0"/>
                  </a:moveTo>
                  <a:lnTo>
                    <a:pt x="195262" y="33338"/>
                  </a:lnTo>
                  <a:lnTo>
                    <a:pt x="207962" y="33338"/>
                  </a:lnTo>
                  <a:lnTo>
                    <a:pt x="207962" y="42863"/>
                  </a:lnTo>
                  <a:lnTo>
                    <a:pt x="261939" y="42862"/>
                  </a:lnTo>
                  <a:lnTo>
                    <a:pt x="271462" y="38101"/>
                  </a:lnTo>
                  <a:lnTo>
                    <a:pt x="195262" y="0"/>
                  </a:lnTo>
                  <a:close/>
                </a:path>
                <a:path w="271780" h="76200">
                  <a:moveTo>
                    <a:pt x="0" y="33337"/>
                  </a:moveTo>
                  <a:lnTo>
                    <a:pt x="0" y="42862"/>
                  </a:lnTo>
                  <a:lnTo>
                    <a:pt x="195262" y="42863"/>
                  </a:lnTo>
                  <a:lnTo>
                    <a:pt x="195262" y="33338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7"/>
            <p:cNvSpPr txBox="1"/>
            <p:nvPr/>
          </p:nvSpPr>
          <p:spPr>
            <a:xfrm>
              <a:off x="581665" y="2033789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32" name="object 28"/>
            <p:cNvSpPr/>
            <p:nvPr/>
          </p:nvSpPr>
          <p:spPr>
            <a:xfrm>
              <a:off x="571188" y="1701112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8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8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8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9"/>
            <p:cNvSpPr/>
            <p:nvPr/>
          </p:nvSpPr>
          <p:spPr>
            <a:xfrm>
              <a:off x="636275" y="1574112"/>
              <a:ext cx="2106930" cy="561975"/>
            </a:xfrm>
            <a:custGeom>
              <a:avLst/>
              <a:gdLst/>
              <a:ahLst/>
              <a:cxnLst/>
              <a:rect l="l" t="t" r="r" b="b"/>
              <a:pathLst>
                <a:path w="2106930" h="561975">
                  <a:moveTo>
                    <a:pt x="0" y="0"/>
                  </a:moveTo>
                  <a:lnTo>
                    <a:pt x="2106613" y="561975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0"/>
            <p:cNvSpPr/>
            <p:nvPr/>
          </p:nvSpPr>
          <p:spPr>
            <a:xfrm>
              <a:off x="726762" y="2829825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1"/>
            <p:cNvSpPr/>
            <p:nvPr/>
          </p:nvSpPr>
          <p:spPr>
            <a:xfrm>
              <a:off x="648975" y="4461775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2"/>
            <p:cNvSpPr/>
            <p:nvPr/>
          </p:nvSpPr>
          <p:spPr>
            <a:xfrm>
              <a:off x="842650" y="3995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4" y="36602"/>
                  </a:lnTo>
                  <a:lnTo>
                    <a:pt x="19050" y="38100"/>
                  </a:lnTo>
                  <a:lnTo>
                    <a:pt x="26465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5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3"/>
            <p:cNvSpPr/>
            <p:nvPr/>
          </p:nvSpPr>
          <p:spPr>
            <a:xfrm>
              <a:off x="842650" y="3995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4"/>
            <p:cNvSpPr/>
            <p:nvPr/>
          </p:nvSpPr>
          <p:spPr>
            <a:xfrm>
              <a:off x="1037912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5" y="0"/>
                  </a:moveTo>
                  <a:lnTo>
                    <a:pt x="11149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49" y="35077"/>
                  </a:lnTo>
                  <a:lnTo>
                    <a:pt x="18255" y="36512"/>
                  </a:lnTo>
                  <a:lnTo>
                    <a:pt x="25362" y="35077"/>
                  </a:lnTo>
                  <a:lnTo>
                    <a:pt x="31164" y="31165"/>
                  </a:lnTo>
                  <a:lnTo>
                    <a:pt x="35077" y="25362"/>
                  </a:lnTo>
                  <a:lnTo>
                    <a:pt x="36511" y="18256"/>
                  </a:lnTo>
                  <a:lnTo>
                    <a:pt x="35077" y="11150"/>
                  </a:lnTo>
                  <a:lnTo>
                    <a:pt x="31164" y="5347"/>
                  </a:lnTo>
                  <a:lnTo>
                    <a:pt x="25362" y="1434"/>
                  </a:lnTo>
                  <a:lnTo>
                    <a:pt x="18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5"/>
            <p:cNvSpPr/>
            <p:nvPr/>
          </p:nvSpPr>
          <p:spPr>
            <a:xfrm>
              <a:off x="1037912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1153800" y="36458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1153800" y="36458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8"/>
            <p:cNvSpPr/>
            <p:nvPr/>
          </p:nvSpPr>
          <p:spPr>
            <a:xfrm>
              <a:off x="1504637" y="29457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9"/>
            <p:cNvSpPr/>
            <p:nvPr/>
          </p:nvSpPr>
          <p:spPr>
            <a:xfrm>
              <a:off x="1660212" y="34124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0"/>
            <p:cNvSpPr/>
            <p:nvPr/>
          </p:nvSpPr>
          <p:spPr>
            <a:xfrm>
              <a:off x="1660212" y="34124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1"/>
            <p:cNvSpPr/>
            <p:nvPr/>
          </p:nvSpPr>
          <p:spPr>
            <a:xfrm>
              <a:off x="2011050" y="33346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2"/>
            <p:cNvSpPr/>
            <p:nvPr/>
          </p:nvSpPr>
          <p:spPr>
            <a:xfrm>
              <a:off x="2011050" y="33346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3"/>
            <p:cNvSpPr/>
            <p:nvPr/>
          </p:nvSpPr>
          <p:spPr>
            <a:xfrm>
              <a:off x="2399987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4"/>
            <p:cNvSpPr/>
            <p:nvPr/>
          </p:nvSpPr>
          <p:spPr>
            <a:xfrm>
              <a:off x="2399987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5"/>
            <p:cNvSpPr/>
            <p:nvPr/>
          </p:nvSpPr>
          <p:spPr>
            <a:xfrm>
              <a:off x="2477775" y="39569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6"/>
            <p:cNvSpPr/>
            <p:nvPr/>
          </p:nvSpPr>
          <p:spPr>
            <a:xfrm>
              <a:off x="2477775" y="39569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7"/>
            <p:cNvSpPr/>
            <p:nvPr/>
          </p:nvSpPr>
          <p:spPr>
            <a:xfrm>
              <a:off x="2360300" y="37616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8"/>
            <p:cNvSpPr/>
            <p:nvPr/>
          </p:nvSpPr>
          <p:spPr>
            <a:xfrm>
              <a:off x="2360300" y="37616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9"/>
            <p:cNvSpPr txBox="1"/>
            <p:nvPr/>
          </p:nvSpPr>
          <p:spPr>
            <a:xfrm>
              <a:off x="1048389" y="4481332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54" name="object 50"/>
            <p:cNvSpPr/>
            <p:nvPr/>
          </p:nvSpPr>
          <p:spPr>
            <a:xfrm>
              <a:off x="1193487" y="4541151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80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80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80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40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80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1"/>
            <p:cNvSpPr txBox="1"/>
            <p:nvPr/>
          </p:nvSpPr>
          <p:spPr>
            <a:xfrm>
              <a:off x="581665" y="3862589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56" name="object 52"/>
            <p:cNvSpPr/>
            <p:nvPr/>
          </p:nvSpPr>
          <p:spPr>
            <a:xfrm>
              <a:off x="571188" y="3529912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3"/>
            <p:cNvSpPr/>
            <p:nvPr/>
          </p:nvSpPr>
          <p:spPr>
            <a:xfrm>
              <a:off x="625162" y="3804550"/>
              <a:ext cx="2021205" cy="49530"/>
            </a:xfrm>
            <a:custGeom>
              <a:avLst/>
              <a:gdLst/>
              <a:ahLst/>
              <a:cxnLst/>
              <a:rect l="l" t="t" r="r" b="b"/>
              <a:pathLst>
                <a:path w="2021205" h="49529">
                  <a:moveTo>
                    <a:pt x="0" y="0"/>
                  </a:moveTo>
                  <a:lnTo>
                    <a:pt x="2020887" y="49213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4"/>
            <p:cNvSpPr/>
            <p:nvPr/>
          </p:nvSpPr>
          <p:spPr>
            <a:xfrm>
              <a:off x="726762" y="4658625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5"/>
            <p:cNvSpPr/>
            <p:nvPr/>
          </p:nvSpPr>
          <p:spPr>
            <a:xfrm>
              <a:off x="648975" y="6290574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6"/>
            <p:cNvSpPr/>
            <p:nvPr/>
          </p:nvSpPr>
          <p:spPr>
            <a:xfrm>
              <a:off x="842650" y="582384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4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2"/>
                  </a:lnTo>
                  <a:lnTo>
                    <a:pt x="19050" y="38100"/>
                  </a:lnTo>
                  <a:lnTo>
                    <a:pt x="26465" y="36602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4"/>
                  </a:lnTo>
                  <a:lnTo>
                    <a:pt x="32520" y="5579"/>
                  </a:lnTo>
                  <a:lnTo>
                    <a:pt x="26465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7"/>
            <p:cNvSpPr/>
            <p:nvPr/>
          </p:nvSpPr>
          <p:spPr>
            <a:xfrm>
              <a:off x="842650" y="582384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8"/>
            <p:cNvSpPr/>
            <p:nvPr/>
          </p:nvSpPr>
          <p:spPr>
            <a:xfrm>
              <a:off x="1037912" y="60969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5" y="0"/>
                  </a:moveTo>
                  <a:lnTo>
                    <a:pt x="11149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49" y="35078"/>
                  </a:lnTo>
                  <a:lnTo>
                    <a:pt x="18255" y="36513"/>
                  </a:lnTo>
                  <a:lnTo>
                    <a:pt x="25362" y="35078"/>
                  </a:lnTo>
                  <a:lnTo>
                    <a:pt x="31164" y="31165"/>
                  </a:lnTo>
                  <a:lnTo>
                    <a:pt x="35077" y="25362"/>
                  </a:lnTo>
                  <a:lnTo>
                    <a:pt x="36511" y="18256"/>
                  </a:lnTo>
                  <a:lnTo>
                    <a:pt x="35077" y="11150"/>
                  </a:lnTo>
                  <a:lnTo>
                    <a:pt x="31164" y="5347"/>
                  </a:lnTo>
                  <a:lnTo>
                    <a:pt x="25362" y="1434"/>
                  </a:lnTo>
                  <a:lnTo>
                    <a:pt x="18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9"/>
            <p:cNvSpPr/>
            <p:nvPr/>
          </p:nvSpPr>
          <p:spPr>
            <a:xfrm>
              <a:off x="1037912" y="60969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0"/>
            <p:cNvSpPr/>
            <p:nvPr/>
          </p:nvSpPr>
          <p:spPr>
            <a:xfrm>
              <a:off x="1153800" y="54746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1"/>
            <p:cNvSpPr/>
            <p:nvPr/>
          </p:nvSpPr>
          <p:spPr>
            <a:xfrm>
              <a:off x="1153800" y="54746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2"/>
            <p:cNvSpPr/>
            <p:nvPr/>
          </p:nvSpPr>
          <p:spPr>
            <a:xfrm>
              <a:off x="1504637" y="4774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3"/>
            <p:cNvSpPr/>
            <p:nvPr/>
          </p:nvSpPr>
          <p:spPr>
            <a:xfrm>
              <a:off x="1504637" y="4774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4"/>
            <p:cNvSpPr/>
            <p:nvPr/>
          </p:nvSpPr>
          <p:spPr>
            <a:xfrm>
              <a:off x="1660212" y="52412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5"/>
            <p:cNvSpPr/>
            <p:nvPr/>
          </p:nvSpPr>
          <p:spPr>
            <a:xfrm>
              <a:off x="1660212" y="52412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6"/>
            <p:cNvSpPr/>
            <p:nvPr/>
          </p:nvSpPr>
          <p:spPr>
            <a:xfrm>
              <a:off x="2011050" y="51634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7"/>
            <p:cNvSpPr/>
            <p:nvPr/>
          </p:nvSpPr>
          <p:spPr>
            <a:xfrm>
              <a:off x="2011050" y="51634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8"/>
            <p:cNvSpPr/>
            <p:nvPr/>
          </p:nvSpPr>
          <p:spPr>
            <a:xfrm>
              <a:off x="2399987" y="60969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9"/>
            <p:cNvSpPr/>
            <p:nvPr/>
          </p:nvSpPr>
          <p:spPr>
            <a:xfrm>
              <a:off x="2399987" y="60969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0"/>
            <p:cNvSpPr/>
            <p:nvPr/>
          </p:nvSpPr>
          <p:spPr>
            <a:xfrm>
              <a:off x="2477775" y="5785749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/>
            <p:cNvSpPr/>
            <p:nvPr/>
          </p:nvSpPr>
          <p:spPr>
            <a:xfrm>
              <a:off x="2477775" y="5785749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2360300" y="55904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3"/>
            <p:cNvSpPr txBox="1"/>
            <p:nvPr/>
          </p:nvSpPr>
          <p:spPr>
            <a:xfrm>
              <a:off x="1048389" y="6310133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78" name="object 74"/>
            <p:cNvSpPr/>
            <p:nvPr/>
          </p:nvSpPr>
          <p:spPr>
            <a:xfrm>
              <a:off x="1193487" y="6369950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80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80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80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39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80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5"/>
            <p:cNvSpPr txBox="1"/>
            <p:nvPr/>
          </p:nvSpPr>
          <p:spPr>
            <a:xfrm>
              <a:off x="581665" y="5691389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80" name="object 76"/>
            <p:cNvSpPr/>
            <p:nvPr/>
          </p:nvSpPr>
          <p:spPr>
            <a:xfrm>
              <a:off x="571188" y="5358712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7"/>
            <p:cNvSpPr/>
            <p:nvPr/>
          </p:nvSpPr>
          <p:spPr>
            <a:xfrm>
              <a:off x="661675" y="5341250"/>
              <a:ext cx="2043430" cy="659130"/>
            </a:xfrm>
            <a:custGeom>
              <a:avLst/>
              <a:gdLst/>
              <a:ahLst/>
              <a:cxnLst/>
              <a:rect l="l" t="t" r="r" b="b"/>
              <a:pathLst>
                <a:path w="2043430" h="659129">
                  <a:moveTo>
                    <a:pt x="0" y="0"/>
                  </a:moveTo>
                  <a:lnTo>
                    <a:pt x="2043113" y="658813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8"/>
            <p:cNvSpPr/>
            <p:nvPr/>
          </p:nvSpPr>
          <p:spPr>
            <a:xfrm>
              <a:off x="2936562" y="1001025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5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9"/>
            <p:cNvSpPr/>
            <p:nvPr/>
          </p:nvSpPr>
          <p:spPr>
            <a:xfrm>
              <a:off x="2858775" y="2632975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0"/>
            <p:cNvSpPr/>
            <p:nvPr/>
          </p:nvSpPr>
          <p:spPr>
            <a:xfrm>
              <a:off x="3052450" y="21662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1"/>
            <p:cNvSpPr/>
            <p:nvPr/>
          </p:nvSpPr>
          <p:spPr>
            <a:xfrm>
              <a:off x="3052450" y="21662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2"/>
            <p:cNvSpPr/>
            <p:nvPr/>
          </p:nvSpPr>
          <p:spPr>
            <a:xfrm>
              <a:off x="3247712" y="24393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3"/>
            <p:cNvSpPr/>
            <p:nvPr/>
          </p:nvSpPr>
          <p:spPr>
            <a:xfrm>
              <a:off x="3363600" y="18170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4"/>
            <p:cNvSpPr/>
            <p:nvPr/>
          </p:nvSpPr>
          <p:spPr>
            <a:xfrm>
              <a:off x="3363600" y="18170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5"/>
            <p:cNvSpPr/>
            <p:nvPr/>
          </p:nvSpPr>
          <p:spPr>
            <a:xfrm>
              <a:off x="3714437" y="11169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6"/>
            <p:cNvSpPr/>
            <p:nvPr/>
          </p:nvSpPr>
          <p:spPr>
            <a:xfrm>
              <a:off x="3714437" y="11169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7"/>
            <p:cNvSpPr/>
            <p:nvPr/>
          </p:nvSpPr>
          <p:spPr>
            <a:xfrm>
              <a:off x="3870012" y="15836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88"/>
            <p:cNvSpPr/>
            <p:nvPr/>
          </p:nvSpPr>
          <p:spPr>
            <a:xfrm>
              <a:off x="3870012" y="15836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/>
            <p:cNvSpPr/>
            <p:nvPr/>
          </p:nvSpPr>
          <p:spPr>
            <a:xfrm>
              <a:off x="4220850" y="15058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/>
            <p:cNvSpPr/>
            <p:nvPr/>
          </p:nvSpPr>
          <p:spPr>
            <a:xfrm>
              <a:off x="4220850" y="15058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1"/>
            <p:cNvSpPr/>
            <p:nvPr/>
          </p:nvSpPr>
          <p:spPr>
            <a:xfrm>
              <a:off x="4609787" y="24393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2"/>
            <p:cNvSpPr/>
            <p:nvPr/>
          </p:nvSpPr>
          <p:spPr>
            <a:xfrm>
              <a:off x="4609787" y="24393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3"/>
            <p:cNvSpPr/>
            <p:nvPr/>
          </p:nvSpPr>
          <p:spPr>
            <a:xfrm>
              <a:off x="4687575" y="21281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4"/>
            <p:cNvSpPr/>
            <p:nvPr/>
          </p:nvSpPr>
          <p:spPr>
            <a:xfrm>
              <a:off x="4687575" y="21281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5"/>
            <p:cNvSpPr/>
            <p:nvPr/>
          </p:nvSpPr>
          <p:spPr>
            <a:xfrm>
              <a:off x="4570100" y="19328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6"/>
            <p:cNvSpPr/>
            <p:nvPr/>
          </p:nvSpPr>
          <p:spPr>
            <a:xfrm>
              <a:off x="4570100" y="19328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7"/>
            <p:cNvSpPr txBox="1"/>
            <p:nvPr/>
          </p:nvSpPr>
          <p:spPr>
            <a:xfrm>
              <a:off x="3258190" y="2652533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02" name="object 98"/>
            <p:cNvSpPr/>
            <p:nvPr/>
          </p:nvSpPr>
          <p:spPr>
            <a:xfrm>
              <a:off x="3403287" y="2712350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3"/>
                  </a:moveTo>
                  <a:lnTo>
                    <a:pt x="195262" y="76200"/>
                  </a:lnTo>
                  <a:lnTo>
                    <a:pt x="261937" y="42863"/>
                  </a:lnTo>
                  <a:lnTo>
                    <a:pt x="195262" y="42863"/>
                  </a:lnTo>
                  <a:close/>
                </a:path>
                <a:path w="271779" h="76200">
                  <a:moveTo>
                    <a:pt x="195262" y="33338"/>
                  </a:moveTo>
                  <a:lnTo>
                    <a:pt x="195262" y="42863"/>
                  </a:lnTo>
                  <a:lnTo>
                    <a:pt x="207962" y="42863"/>
                  </a:lnTo>
                  <a:lnTo>
                    <a:pt x="207962" y="33338"/>
                  </a:lnTo>
                  <a:lnTo>
                    <a:pt x="195262" y="33338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8"/>
                  </a:lnTo>
                  <a:lnTo>
                    <a:pt x="207962" y="33338"/>
                  </a:lnTo>
                  <a:lnTo>
                    <a:pt x="207962" y="42863"/>
                  </a:lnTo>
                  <a:lnTo>
                    <a:pt x="261939" y="42862"/>
                  </a:lnTo>
                  <a:lnTo>
                    <a:pt x="271462" y="38101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7"/>
                  </a:moveTo>
                  <a:lnTo>
                    <a:pt x="0" y="42862"/>
                  </a:lnTo>
                  <a:lnTo>
                    <a:pt x="195262" y="42863"/>
                  </a:lnTo>
                  <a:lnTo>
                    <a:pt x="195262" y="33338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99"/>
            <p:cNvSpPr txBox="1"/>
            <p:nvPr/>
          </p:nvSpPr>
          <p:spPr>
            <a:xfrm>
              <a:off x="2791464" y="2033789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04" name="object 100"/>
            <p:cNvSpPr/>
            <p:nvPr/>
          </p:nvSpPr>
          <p:spPr>
            <a:xfrm>
              <a:off x="2780988" y="1701112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8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8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8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1"/>
            <p:cNvSpPr/>
            <p:nvPr/>
          </p:nvSpPr>
          <p:spPr>
            <a:xfrm>
              <a:off x="2865125" y="1458225"/>
              <a:ext cx="2098675" cy="751205"/>
            </a:xfrm>
            <a:custGeom>
              <a:avLst/>
              <a:gdLst/>
              <a:ahLst/>
              <a:cxnLst/>
              <a:rect l="l" t="t" r="r" b="b"/>
              <a:pathLst>
                <a:path w="2098675" h="751205">
                  <a:moveTo>
                    <a:pt x="0" y="0"/>
                  </a:moveTo>
                  <a:lnTo>
                    <a:pt x="2098675" y="750888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2"/>
            <p:cNvSpPr/>
            <p:nvPr/>
          </p:nvSpPr>
          <p:spPr>
            <a:xfrm>
              <a:off x="2936562" y="2829825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3"/>
            <p:cNvSpPr/>
            <p:nvPr/>
          </p:nvSpPr>
          <p:spPr>
            <a:xfrm>
              <a:off x="2858775" y="4461775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4"/>
            <p:cNvSpPr/>
            <p:nvPr/>
          </p:nvSpPr>
          <p:spPr>
            <a:xfrm>
              <a:off x="3052450" y="3995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5"/>
            <p:cNvSpPr/>
            <p:nvPr/>
          </p:nvSpPr>
          <p:spPr>
            <a:xfrm>
              <a:off x="3052450" y="3995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6"/>
            <p:cNvSpPr/>
            <p:nvPr/>
          </p:nvSpPr>
          <p:spPr>
            <a:xfrm>
              <a:off x="3247712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7"/>
            <p:cNvSpPr/>
            <p:nvPr/>
          </p:nvSpPr>
          <p:spPr>
            <a:xfrm>
              <a:off x="3247712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8"/>
            <p:cNvSpPr/>
            <p:nvPr/>
          </p:nvSpPr>
          <p:spPr>
            <a:xfrm>
              <a:off x="3363600" y="36458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9"/>
            <p:cNvSpPr/>
            <p:nvPr/>
          </p:nvSpPr>
          <p:spPr>
            <a:xfrm>
              <a:off x="3363600" y="36458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0"/>
            <p:cNvSpPr/>
            <p:nvPr/>
          </p:nvSpPr>
          <p:spPr>
            <a:xfrm>
              <a:off x="3714437" y="29457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1"/>
            <p:cNvSpPr/>
            <p:nvPr/>
          </p:nvSpPr>
          <p:spPr>
            <a:xfrm>
              <a:off x="3714437" y="29457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2"/>
            <p:cNvSpPr/>
            <p:nvPr/>
          </p:nvSpPr>
          <p:spPr>
            <a:xfrm>
              <a:off x="3870012" y="34124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3"/>
            <p:cNvSpPr/>
            <p:nvPr/>
          </p:nvSpPr>
          <p:spPr>
            <a:xfrm>
              <a:off x="4220850" y="33346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4"/>
            <p:cNvSpPr/>
            <p:nvPr/>
          </p:nvSpPr>
          <p:spPr>
            <a:xfrm>
              <a:off x="4220850" y="33346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5"/>
            <p:cNvSpPr/>
            <p:nvPr/>
          </p:nvSpPr>
          <p:spPr>
            <a:xfrm>
              <a:off x="4609787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6"/>
            <p:cNvSpPr/>
            <p:nvPr/>
          </p:nvSpPr>
          <p:spPr>
            <a:xfrm>
              <a:off x="4609787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17"/>
            <p:cNvSpPr/>
            <p:nvPr/>
          </p:nvSpPr>
          <p:spPr>
            <a:xfrm>
              <a:off x="4687575" y="39569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18"/>
            <p:cNvSpPr/>
            <p:nvPr/>
          </p:nvSpPr>
          <p:spPr>
            <a:xfrm>
              <a:off x="4687575" y="39569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19"/>
            <p:cNvSpPr/>
            <p:nvPr/>
          </p:nvSpPr>
          <p:spPr>
            <a:xfrm>
              <a:off x="4570100" y="37616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0"/>
            <p:cNvSpPr/>
            <p:nvPr/>
          </p:nvSpPr>
          <p:spPr>
            <a:xfrm>
              <a:off x="4570100" y="37616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1"/>
            <p:cNvSpPr txBox="1"/>
            <p:nvPr/>
          </p:nvSpPr>
          <p:spPr>
            <a:xfrm>
              <a:off x="3258190" y="4481332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26" name="object 122"/>
            <p:cNvSpPr/>
            <p:nvPr/>
          </p:nvSpPr>
          <p:spPr>
            <a:xfrm>
              <a:off x="3403287" y="4541151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40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3"/>
            <p:cNvSpPr txBox="1"/>
            <p:nvPr/>
          </p:nvSpPr>
          <p:spPr>
            <a:xfrm>
              <a:off x="2791464" y="3862589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28" name="object 124"/>
            <p:cNvSpPr/>
            <p:nvPr/>
          </p:nvSpPr>
          <p:spPr>
            <a:xfrm>
              <a:off x="2780988" y="3529912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5"/>
            <p:cNvSpPr/>
            <p:nvPr/>
          </p:nvSpPr>
          <p:spPr>
            <a:xfrm>
              <a:off x="2846075" y="3609287"/>
              <a:ext cx="2046605" cy="354330"/>
            </a:xfrm>
            <a:custGeom>
              <a:avLst/>
              <a:gdLst/>
              <a:ahLst/>
              <a:cxnLst/>
              <a:rect l="l" t="t" r="r" b="b"/>
              <a:pathLst>
                <a:path w="2046604" h="354329">
                  <a:moveTo>
                    <a:pt x="0" y="0"/>
                  </a:moveTo>
                  <a:lnTo>
                    <a:pt x="2046288" y="354012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6"/>
            <p:cNvSpPr/>
            <p:nvPr/>
          </p:nvSpPr>
          <p:spPr>
            <a:xfrm>
              <a:off x="2936562" y="4658625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27"/>
            <p:cNvSpPr/>
            <p:nvPr/>
          </p:nvSpPr>
          <p:spPr>
            <a:xfrm>
              <a:off x="2858775" y="6290574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28"/>
            <p:cNvSpPr/>
            <p:nvPr/>
          </p:nvSpPr>
          <p:spPr>
            <a:xfrm>
              <a:off x="3052450" y="582384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4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4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29"/>
            <p:cNvSpPr/>
            <p:nvPr/>
          </p:nvSpPr>
          <p:spPr>
            <a:xfrm>
              <a:off x="3052450" y="582384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0"/>
            <p:cNvSpPr/>
            <p:nvPr/>
          </p:nvSpPr>
          <p:spPr>
            <a:xfrm>
              <a:off x="3247712" y="60969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1"/>
            <p:cNvSpPr/>
            <p:nvPr/>
          </p:nvSpPr>
          <p:spPr>
            <a:xfrm>
              <a:off x="3247712" y="60969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2"/>
            <p:cNvSpPr/>
            <p:nvPr/>
          </p:nvSpPr>
          <p:spPr>
            <a:xfrm>
              <a:off x="3363600" y="54746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3"/>
            <p:cNvSpPr/>
            <p:nvPr/>
          </p:nvSpPr>
          <p:spPr>
            <a:xfrm>
              <a:off x="3363600" y="54746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4"/>
            <p:cNvSpPr/>
            <p:nvPr/>
          </p:nvSpPr>
          <p:spPr>
            <a:xfrm>
              <a:off x="3714437" y="4774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5"/>
            <p:cNvSpPr/>
            <p:nvPr/>
          </p:nvSpPr>
          <p:spPr>
            <a:xfrm>
              <a:off x="3714437" y="4774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36"/>
            <p:cNvSpPr/>
            <p:nvPr/>
          </p:nvSpPr>
          <p:spPr>
            <a:xfrm>
              <a:off x="3870012" y="52412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37"/>
            <p:cNvSpPr/>
            <p:nvPr/>
          </p:nvSpPr>
          <p:spPr>
            <a:xfrm>
              <a:off x="3870012" y="52412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38"/>
            <p:cNvSpPr/>
            <p:nvPr/>
          </p:nvSpPr>
          <p:spPr>
            <a:xfrm>
              <a:off x="4220850" y="51634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39"/>
            <p:cNvSpPr/>
            <p:nvPr/>
          </p:nvSpPr>
          <p:spPr>
            <a:xfrm>
              <a:off x="4220850" y="51634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0"/>
            <p:cNvSpPr/>
            <p:nvPr/>
          </p:nvSpPr>
          <p:spPr>
            <a:xfrm>
              <a:off x="4609787" y="60969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1"/>
            <p:cNvSpPr/>
            <p:nvPr/>
          </p:nvSpPr>
          <p:spPr>
            <a:xfrm>
              <a:off x="4687575" y="5785749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2"/>
            <p:cNvSpPr/>
            <p:nvPr/>
          </p:nvSpPr>
          <p:spPr>
            <a:xfrm>
              <a:off x="4687575" y="5785749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3"/>
            <p:cNvSpPr/>
            <p:nvPr/>
          </p:nvSpPr>
          <p:spPr>
            <a:xfrm>
              <a:off x="4570100" y="55904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4"/>
            <p:cNvSpPr/>
            <p:nvPr/>
          </p:nvSpPr>
          <p:spPr>
            <a:xfrm>
              <a:off x="4570100" y="55904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5"/>
            <p:cNvSpPr txBox="1"/>
            <p:nvPr/>
          </p:nvSpPr>
          <p:spPr>
            <a:xfrm>
              <a:off x="3258190" y="6310133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50" name="object 146"/>
            <p:cNvSpPr/>
            <p:nvPr/>
          </p:nvSpPr>
          <p:spPr>
            <a:xfrm>
              <a:off x="3403287" y="6369950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39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47"/>
            <p:cNvSpPr txBox="1"/>
            <p:nvPr/>
          </p:nvSpPr>
          <p:spPr>
            <a:xfrm>
              <a:off x="2791464" y="5691389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52" name="object 148"/>
            <p:cNvSpPr/>
            <p:nvPr/>
          </p:nvSpPr>
          <p:spPr>
            <a:xfrm>
              <a:off x="2780988" y="5358712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49"/>
            <p:cNvSpPr/>
            <p:nvPr/>
          </p:nvSpPr>
          <p:spPr>
            <a:xfrm>
              <a:off x="2846075" y="5390462"/>
              <a:ext cx="2057400" cy="330200"/>
            </a:xfrm>
            <a:custGeom>
              <a:avLst/>
              <a:gdLst/>
              <a:ahLst/>
              <a:cxnLst/>
              <a:rect l="l" t="t" r="r" b="b"/>
              <a:pathLst>
                <a:path w="2057400" h="330200">
                  <a:moveTo>
                    <a:pt x="0" y="0"/>
                  </a:moveTo>
                  <a:lnTo>
                    <a:pt x="2057400" y="330200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0"/>
            <p:cNvSpPr/>
            <p:nvPr/>
          </p:nvSpPr>
          <p:spPr>
            <a:xfrm>
              <a:off x="5146362" y="4658625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1"/>
            <p:cNvSpPr/>
            <p:nvPr/>
          </p:nvSpPr>
          <p:spPr>
            <a:xfrm>
              <a:off x="5068575" y="6290574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2"/>
            <p:cNvSpPr/>
            <p:nvPr/>
          </p:nvSpPr>
          <p:spPr>
            <a:xfrm>
              <a:off x="5262250" y="582384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4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4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3"/>
            <p:cNvSpPr/>
            <p:nvPr/>
          </p:nvSpPr>
          <p:spPr>
            <a:xfrm>
              <a:off x="5262250" y="582384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4"/>
            <p:cNvSpPr/>
            <p:nvPr/>
          </p:nvSpPr>
          <p:spPr>
            <a:xfrm>
              <a:off x="5457512" y="60969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5"/>
            <p:cNvSpPr/>
            <p:nvPr/>
          </p:nvSpPr>
          <p:spPr>
            <a:xfrm>
              <a:off x="5457512" y="60969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56"/>
            <p:cNvSpPr/>
            <p:nvPr/>
          </p:nvSpPr>
          <p:spPr>
            <a:xfrm>
              <a:off x="5573400" y="54746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57"/>
            <p:cNvSpPr/>
            <p:nvPr/>
          </p:nvSpPr>
          <p:spPr>
            <a:xfrm>
              <a:off x="5573400" y="54746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58"/>
            <p:cNvSpPr/>
            <p:nvPr/>
          </p:nvSpPr>
          <p:spPr>
            <a:xfrm>
              <a:off x="5924237" y="4774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59"/>
            <p:cNvSpPr/>
            <p:nvPr/>
          </p:nvSpPr>
          <p:spPr>
            <a:xfrm>
              <a:off x="5924237" y="4774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0"/>
            <p:cNvSpPr/>
            <p:nvPr/>
          </p:nvSpPr>
          <p:spPr>
            <a:xfrm>
              <a:off x="6079812" y="52412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1"/>
            <p:cNvSpPr/>
            <p:nvPr/>
          </p:nvSpPr>
          <p:spPr>
            <a:xfrm>
              <a:off x="6079812" y="52412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2"/>
            <p:cNvSpPr/>
            <p:nvPr/>
          </p:nvSpPr>
          <p:spPr>
            <a:xfrm>
              <a:off x="6430650" y="51634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3"/>
            <p:cNvSpPr/>
            <p:nvPr/>
          </p:nvSpPr>
          <p:spPr>
            <a:xfrm>
              <a:off x="6430650" y="51634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4"/>
            <p:cNvSpPr/>
            <p:nvPr/>
          </p:nvSpPr>
          <p:spPr>
            <a:xfrm>
              <a:off x="6819587" y="60969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5"/>
            <p:cNvSpPr/>
            <p:nvPr/>
          </p:nvSpPr>
          <p:spPr>
            <a:xfrm>
              <a:off x="6819587" y="60969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66"/>
            <p:cNvSpPr/>
            <p:nvPr/>
          </p:nvSpPr>
          <p:spPr>
            <a:xfrm>
              <a:off x="6897375" y="5785749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67"/>
            <p:cNvSpPr/>
            <p:nvPr/>
          </p:nvSpPr>
          <p:spPr>
            <a:xfrm>
              <a:off x="6779900" y="55904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68"/>
            <p:cNvSpPr/>
            <p:nvPr/>
          </p:nvSpPr>
          <p:spPr>
            <a:xfrm>
              <a:off x="6779900" y="55904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69"/>
            <p:cNvSpPr txBox="1"/>
            <p:nvPr/>
          </p:nvSpPr>
          <p:spPr>
            <a:xfrm>
              <a:off x="5467990" y="6310133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74" name="object 170"/>
            <p:cNvSpPr/>
            <p:nvPr/>
          </p:nvSpPr>
          <p:spPr>
            <a:xfrm>
              <a:off x="5613087" y="6369950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39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1"/>
            <p:cNvSpPr txBox="1"/>
            <p:nvPr/>
          </p:nvSpPr>
          <p:spPr>
            <a:xfrm>
              <a:off x="5001265" y="5691389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76" name="object 172"/>
            <p:cNvSpPr/>
            <p:nvPr/>
          </p:nvSpPr>
          <p:spPr>
            <a:xfrm>
              <a:off x="4990788" y="5358712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3"/>
            <p:cNvSpPr/>
            <p:nvPr/>
          </p:nvSpPr>
          <p:spPr>
            <a:xfrm>
              <a:off x="5055875" y="5280925"/>
              <a:ext cx="1997075" cy="622300"/>
            </a:xfrm>
            <a:custGeom>
              <a:avLst/>
              <a:gdLst/>
              <a:ahLst/>
              <a:cxnLst/>
              <a:rect l="l" t="t" r="r" b="b"/>
              <a:pathLst>
                <a:path w="1997075" h="622300">
                  <a:moveTo>
                    <a:pt x="0" y="0"/>
                  </a:moveTo>
                  <a:lnTo>
                    <a:pt x="1997075" y="622300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4"/>
            <p:cNvSpPr/>
            <p:nvPr/>
          </p:nvSpPr>
          <p:spPr>
            <a:xfrm>
              <a:off x="5146362" y="2829825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5"/>
            <p:cNvSpPr/>
            <p:nvPr/>
          </p:nvSpPr>
          <p:spPr>
            <a:xfrm>
              <a:off x="5068575" y="4461775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76"/>
            <p:cNvSpPr/>
            <p:nvPr/>
          </p:nvSpPr>
          <p:spPr>
            <a:xfrm>
              <a:off x="5262250" y="3995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77"/>
            <p:cNvSpPr/>
            <p:nvPr/>
          </p:nvSpPr>
          <p:spPr>
            <a:xfrm>
              <a:off x="5262250" y="3995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78"/>
            <p:cNvSpPr/>
            <p:nvPr/>
          </p:nvSpPr>
          <p:spPr>
            <a:xfrm>
              <a:off x="5457512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79"/>
            <p:cNvSpPr/>
            <p:nvPr/>
          </p:nvSpPr>
          <p:spPr>
            <a:xfrm>
              <a:off x="5457512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0"/>
            <p:cNvSpPr/>
            <p:nvPr/>
          </p:nvSpPr>
          <p:spPr>
            <a:xfrm>
              <a:off x="5573400" y="36458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1"/>
            <p:cNvSpPr/>
            <p:nvPr/>
          </p:nvSpPr>
          <p:spPr>
            <a:xfrm>
              <a:off x="5573400" y="36458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2"/>
            <p:cNvSpPr/>
            <p:nvPr/>
          </p:nvSpPr>
          <p:spPr>
            <a:xfrm>
              <a:off x="5924237" y="29457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3"/>
            <p:cNvSpPr/>
            <p:nvPr/>
          </p:nvSpPr>
          <p:spPr>
            <a:xfrm>
              <a:off x="5924237" y="29457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4"/>
            <p:cNvSpPr/>
            <p:nvPr/>
          </p:nvSpPr>
          <p:spPr>
            <a:xfrm>
              <a:off x="6079812" y="34124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5"/>
            <p:cNvSpPr/>
            <p:nvPr/>
          </p:nvSpPr>
          <p:spPr>
            <a:xfrm>
              <a:off x="6079812" y="34124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86"/>
            <p:cNvSpPr/>
            <p:nvPr/>
          </p:nvSpPr>
          <p:spPr>
            <a:xfrm>
              <a:off x="6430650" y="33346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87"/>
            <p:cNvSpPr/>
            <p:nvPr/>
          </p:nvSpPr>
          <p:spPr>
            <a:xfrm>
              <a:off x="6819587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88"/>
            <p:cNvSpPr/>
            <p:nvPr/>
          </p:nvSpPr>
          <p:spPr>
            <a:xfrm>
              <a:off x="6819587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89"/>
            <p:cNvSpPr/>
            <p:nvPr/>
          </p:nvSpPr>
          <p:spPr>
            <a:xfrm>
              <a:off x="6897375" y="39569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0"/>
            <p:cNvSpPr/>
            <p:nvPr/>
          </p:nvSpPr>
          <p:spPr>
            <a:xfrm>
              <a:off x="6897375" y="39569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1"/>
            <p:cNvSpPr/>
            <p:nvPr/>
          </p:nvSpPr>
          <p:spPr>
            <a:xfrm>
              <a:off x="6779900" y="37616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2"/>
            <p:cNvSpPr/>
            <p:nvPr/>
          </p:nvSpPr>
          <p:spPr>
            <a:xfrm>
              <a:off x="6779900" y="37616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3"/>
            <p:cNvSpPr txBox="1"/>
            <p:nvPr/>
          </p:nvSpPr>
          <p:spPr>
            <a:xfrm>
              <a:off x="5467990" y="4481332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98" name="object 194"/>
            <p:cNvSpPr/>
            <p:nvPr/>
          </p:nvSpPr>
          <p:spPr>
            <a:xfrm>
              <a:off x="5613087" y="4541151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40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5"/>
            <p:cNvSpPr txBox="1"/>
            <p:nvPr/>
          </p:nvSpPr>
          <p:spPr>
            <a:xfrm>
              <a:off x="5001265" y="3862589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00" name="object 196"/>
            <p:cNvSpPr/>
            <p:nvPr/>
          </p:nvSpPr>
          <p:spPr>
            <a:xfrm>
              <a:off x="4990788" y="3529912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197"/>
            <p:cNvSpPr/>
            <p:nvPr/>
          </p:nvSpPr>
          <p:spPr>
            <a:xfrm>
              <a:off x="5043175" y="3587062"/>
              <a:ext cx="2119630" cy="377825"/>
            </a:xfrm>
            <a:custGeom>
              <a:avLst/>
              <a:gdLst/>
              <a:ahLst/>
              <a:cxnLst/>
              <a:rect l="l" t="t" r="r" b="b"/>
              <a:pathLst>
                <a:path w="2119629" h="377825">
                  <a:moveTo>
                    <a:pt x="0" y="0"/>
                  </a:moveTo>
                  <a:lnTo>
                    <a:pt x="2119313" y="377825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198"/>
            <p:cNvSpPr/>
            <p:nvPr/>
          </p:nvSpPr>
          <p:spPr>
            <a:xfrm>
              <a:off x="5146362" y="1001025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5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199"/>
            <p:cNvSpPr/>
            <p:nvPr/>
          </p:nvSpPr>
          <p:spPr>
            <a:xfrm>
              <a:off x="5068575" y="2632975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0"/>
            <p:cNvSpPr/>
            <p:nvPr/>
          </p:nvSpPr>
          <p:spPr>
            <a:xfrm>
              <a:off x="5262250" y="21662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1"/>
            <p:cNvSpPr/>
            <p:nvPr/>
          </p:nvSpPr>
          <p:spPr>
            <a:xfrm>
              <a:off x="5262250" y="21662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2"/>
            <p:cNvSpPr/>
            <p:nvPr/>
          </p:nvSpPr>
          <p:spPr>
            <a:xfrm>
              <a:off x="5457512" y="24393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3"/>
            <p:cNvSpPr/>
            <p:nvPr/>
          </p:nvSpPr>
          <p:spPr>
            <a:xfrm>
              <a:off x="5457512" y="24393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4"/>
            <p:cNvSpPr/>
            <p:nvPr/>
          </p:nvSpPr>
          <p:spPr>
            <a:xfrm>
              <a:off x="5573400" y="18170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5"/>
            <p:cNvSpPr/>
            <p:nvPr/>
          </p:nvSpPr>
          <p:spPr>
            <a:xfrm>
              <a:off x="5924237" y="11169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06"/>
            <p:cNvSpPr/>
            <p:nvPr/>
          </p:nvSpPr>
          <p:spPr>
            <a:xfrm>
              <a:off x="5924237" y="11169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07"/>
            <p:cNvSpPr/>
            <p:nvPr/>
          </p:nvSpPr>
          <p:spPr>
            <a:xfrm>
              <a:off x="6079812" y="15836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08"/>
            <p:cNvSpPr/>
            <p:nvPr/>
          </p:nvSpPr>
          <p:spPr>
            <a:xfrm>
              <a:off x="6079812" y="15836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09"/>
            <p:cNvSpPr/>
            <p:nvPr/>
          </p:nvSpPr>
          <p:spPr>
            <a:xfrm>
              <a:off x="6430650" y="15058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0"/>
            <p:cNvSpPr/>
            <p:nvPr/>
          </p:nvSpPr>
          <p:spPr>
            <a:xfrm>
              <a:off x="6430650" y="15058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1"/>
            <p:cNvSpPr/>
            <p:nvPr/>
          </p:nvSpPr>
          <p:spPr>
            <a:xfrm>
              <a:off x="6819587" y="24393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2"/>
            <p:cNvSpPr/>
            <p:nvPr/>
          </p:nvSpPr>
          <p:spPr>
            <a:xfrm>
              <a:off x="6819587" y="24393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3"/>
            <p:cNvSpPr/>
            <p:nvPr/>
          </p:nvSpPr>
          <p:spPr>
            <a:xfrm>
              <a:off x="6897375" y="21281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4"/>
            <p:cNvSpPr/>
            <p:nvPr/>
          </p:nvSpPr>
          <p:spPr>
            <a:xfrm>
              <a:off x="6897375" y="21281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5"/>
            <p:cNvSpPr/>
            <p:nvPr/>
          </p:nvSpPr>
          <p:spPr>
            <a:xfrm>
              <a:off x="6779900" y="19328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16"/>
            <p:cNvSpPr/>
            <p:nvPr/>
          </p:nvSpPr>
          <p:spPr>
            <a:xfrm>
              <a:off x="6779900" y="19328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17"/>
            <p:cNvSpPr txBox="1"/>
            <p:nvPr/>
          </p:nvSpPr>
          <p:spPr>
            <a:xfrm>
              <a:off x="5467990" y="2652533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22" name="object 218"/>
            <p:cNvSpPr/>
            <p:nvPr/>
          </p:nvSpPr>
          <p:spPr>
            <a:xfrm>
              <a:off x="5613087" y="2712350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3"/>
                  </a:moveTo>
                  <a:lnTo>
                    <a:pt x="195262" y="76200"/>
                  </a:lnTo>
                  <a:lnTo>
                    <a:pt x="261937" y="42863"/>
                  </a:lnTo>
                  <a:lnTo>
                    <a:pt x="195262" y="42863"/>
                  </a:lnTo>
                  <a:close/>
                </a:path>
                <a:path w="271779" h="76200">
                  <a:moveTo>
                    <a:pt x="195262" y="33338"/>
                  </a:moveTo>
                  <a:lnTo>
                    <a:pt x="195262" y="42863"/>
                  </a:lnTo>
                  <a:lnTo>
                    <a:pt x="207962" y="42863"/>
                  </a:lnTo>
                  <a:lnTo>
                    <a:pt x="207962" y="33338"/>
                  </a:lnTo>
                  <a:lnTo>
                    <a:pt x="195262" y="33338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8"/>
                  </a:lnTo>
                  <a:lnTo>
                    <a:pt x="207962" y="33338"/>
                  </a:lnTo>
                  <a:lnTo>
                    <a:pt x="207962" y="42863"/>
                  </a:lnTo>
                  <a:lnTo>
                    <a:pt x="261939" y="42862"/>
                  </a:lnTo>
                  <a:lnTo>
                    <a:pt x="271462" y="38101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7"/>
                  </a:moveTo>
                  <a:lnTo>
                    <a:pt x="0" y="42862"/>
                  </a:lnTo>
                  <a:lnTo>
                    <a:pt x="195262" y="42863"/>
                  </a:lnTo>
                  <a:lnTo>
                    <a:pt x="195262" y="33338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19"/>
            <p:cNvSpPr txBox="1"/>
            <p:nvPr/>
          </p:nvSpPr>
          <p:spPr>
            <a:xfrm>
              <a:off x="5001265" y="2033789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24" name="object 220"/>
            <p:cNvSpPr/>
            <p:nvPr/>
          </p:nvSpPr>
          <p:spPr>
            <a:xfrm>
              <a:off x="4990788" y="1701112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8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8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8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1"/>
            <p:cNvSpPr/>
            <p:nvPr/>
          </p:nvSpPr>
          <p:spPr>
            <a:xfrm>
              <a:off x="5106675" y="1902725"/>
              <a:ext cx="2043430" cy="147955"/>
            </a:xfrm>
            <a:custGeom>
              <a:avLst/>
              <a:gdLst/>
              <a:ahLst/>
              <a:cxnLst/>
              <a:rect l="l" t="t" r="r" b="b"/>
              <a:pathLst>
                <a:path w="2043429" h="147955">
                  <a:moveTo>
                    <a:pt x="0" y="0"/>
                  </a:moveTo>
                  <a:lnTo>
                    <a:pt x="2043113" y="147638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6" name="object 222"/>
          <p:cNvSpPr txBox="1"/>
          <p:nvPr/>
        </p:nvSpPr>
        <p:spPr>
          <a:xfrm>
            <a:off x="7155183" y="5621583"/>
            <a:ext cx="179260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-10" dirty="0">
                <a:solidFill>
                  <a:srgbClr val="002060"/>
                </a:solidFill>
                <a:latin typeface="Calibri"/>
                <a:cs typeface="Calibri"/>
              </a:rPr>
              <a:t>MSE</a:t>
            </a:r>
            <a:r>
              <a:rPr sz="2000" b="1" i="1" spc="-15" baseline="-13888" dirty="0">
                <a:solidFill>
                  <a:srgbClr val="002060"/>
                </a:solidFill>
                <a:latin typeface="Calibri"/>
                <a:cs typeface="Calibri"/>
              </a:rPr>
              <a:t>LOOCV </a:t>
            </a:r>
            <a:r>
              <a:rPr sz="2000" b="1" i="1" dirty="0">
                <a:solidFill>
                  <a:srgbClr val="002060"/>
                </a:solidFill>
                <a:latin typeface="Calibri"/>
                <a:cs typeface="Calibri"/>
              </a:rPr>
              <a:t>=</a:t>
            </a:r>
            <a:r>
              <a:rPr sz="2000" b="1" i="1" spc="-4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002060"/>
                </a:solidFill>
                <a:latin typeface="Calibri"/>
                <a:cs typeface="Calibri"/>
              </a:rPr>
              <a:t>2.12</a:t>
            </a:r>
            <a:endParaRPr sz="2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27" name="object 223"/>
          <p:cNvSpPr txBox="1"/>
          <p:nvPr/>
        </p:nvSpPr>
        <p:spPr>
          <a:xfrm>
            <a:off x="6269619" y="6530583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023" y="230374"/>
            <a:ext cx="7665605" cy="585111"/>
          </a:xfrm>
        </p:spPr>
        <p:txBody>
          <a:bodyPr/>
          <a:lstStyle/>
          <a:p>
            <a:r>
              <a:rPr lang="en-US" spc="-20" dirty="0">
                <a:cs typeface="Calibri Light"/>
              </a:rPr>
              <a:t>LOOCV </a:t>
            </a:r>
            <a:r>
              <a:rPr lang="en-US" spc="-25" dirty="0">
                <a:cs typeface="Calibri Light"/>
              </a:rPr>
              <a:t>for </a:t>
            </a:r>
            <a:r>
              <a:rPr lang="en-US" spc="-15" dirty="0">
                <a:cs typeface="Calibri Light"/>
              </a:rPr>
              <a:t>Quadratic</a:t>
            </a:r>
            <a:r>
              <a:rPr lang="en-US" spc="-25" dirty="0">
                <a:cs typeface="Calibri Light"/>
              </a:rPr>
              <a:t> </a:t>
            </a:r>
            <a:r>
              <a:rPr lang="en-US" spc="-15" dirty="0">
                <a:cs typeface="Calibri Light"/>
              </a:rPr>
              <a:t>Regression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52C8-0CDF-43CE-B955-83AF739E465A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221" name="object 217"/>
          <p:cNvSpPr txBox="1"/>
          <p:nvPr/>
        </p:nvSpPr>
        <p:spPr>
          <a:xfrm>
            <a:off x="7100062" y="5602011"/>
            <a:ext cx="182606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-10" dirty="0">
                <a:solidFill>
                  <a:srgbClr val="002060"/>
                </a:solidFill>
                <a:latin typeface="Calibri"/>
                <a:cs typeface="Calibri"/>
              </a:rPr>
              <a:t>MSE</a:t>
            </a:r>
            <a:r>
              <a:rPr sz="2000" b="1" i="1" spc="-15" baseline="-13888" dirty="0">
                <a:solidFill>
                  <a:srgbClr val="002060"/>
                </a:solidFill>
                <a:latin typeface="Calibri"/>
                <a:cs typeface="Calibri"/>
              </a:rPr>
              <a:t>LOOCV</a:t>
            </a:r>
            <a:r>
              <a:rPr sz="2000" b="1" i="1" spc="-10" dirty="0">
                <a:solidFill>
                  <a:srgbClr val="002060"/>
                </a:solidFill>
                <a:latin typeface="Calibri"/>
                <a:cs typeface="Calibri"/>
              </a:rPr>
              <a:t>=0.962</a:t>
            </a:r>
            <a:endParaRPr sz="2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2187" y="1193622"/>
            <a:ext cx="6533309" cy="5527854"/>
            <a:chOff x="754063" y="914400"/>
            <a:chExt cx="6533309" cy="5527854"/>
          </a:xfrm>
        </p:grpSpPr>
        <p:sp>
          <p:nvSpPr>
            <p:cNvPr id="8" name="object 4"/>
            <p:cNvSpPr/>
            <p:nvPr/>
          </p:nvSpPr>
          <p:spPr>
            <a:xfrm>
              <a:off x="909637" y="9144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5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831850" y="25463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/>
            <p:cNvSpPr/>
            <p:nvPr/>
          </p:nvSpPr>
          <p:spPr>
            <a:xfrm>
              <a:off x="1025525" y="20796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1220787" y="23526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55" y="0"/>
                  </a:moveTo>
                  <a:lnTo>
                    <a:pt x="11149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49" y="35077"/>
                  </a:lnTo>
                  <a:lnTo>
                    <a:pt x="18255" y="36512"/>
                  </a:lnTo>
                  <a:lnTo>
                    <a:pt x="25362" y="35077"/>
                  </a:lnTo>
                  <a:lnTo>
                    <a:pt x="31164" y="31165"/>
                  </a:lnTo>
                  <a:lnTo>
                    <a:pt x="35077" y="25362"/>
                  </a:lnTo>
                  <a:lnTo>
                    <a:pt x="36511" y="18256"/>
                  </a:lnTo>
                  <a:lnTo>
                    <a:pt x="35077" y="11150"/>
                  </a:lnTo>
                  <a:lnTo>
                    <a:pt x="31164" y="5347"/>
                  </a:lnTo>
                  <a:lnTo>
                    <a:pt x="25362" y="1434"/>
                  </a:lnTo>
                  <a:lnTo>
                    <a:pt x="18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1220787" y="23526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/>
            <p:nvPr/>
          </p:nvSpPr>
          <p:spPr>
            <a:xfrm>
              <a:off x="1336675" y="17303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1336675" y="17303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/>
            <p:cNvSpPr/>
            <p:nvPr/>
          </p:nvSpPr>
          <p:spPr>
            <a:xfrm>
              <a:off x="1687512" y="10302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/>
            <p:cNvSpPr/>
            <p:nvPr/>
          </p:nvSpPr>
          <p:spPr>
            <a:xfrm>
              <a:off x="1687512" y="10302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/>
            <p:cNvSpPr/>
            <p:nvPr/>
          </p:nvSpPr>
          <p:spPr>
            <a:xfrm>
              <a:off x="1843087" y="14970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/>
            <p:cNvSpPr/>
            <p:nvPr/>
          </p:nvSpPr>
          <p:spPr>
            <a:xfrm>
              <a:off x="1843087" y="14970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/>
            <p:cNvSpPr/>
            <p:nvPr/>
          </p:nvSpPr>
          <p:spPr>
            <a:xfrm>
              <a:off x="2193925" y="14192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/>
            <p:cNvSpPr/>
            <p:nvPr/>
          </p:nvSpPr>
          <p:spPr>
            <a:xfrm>
              <a:off x="2193925" y="14192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/>
            <p:cNvSpPr/>
            <p:nvPr/>
          </p:nvSpPr>
          <p:spPr>
            <a:xfrm>
              <a:off x="2582862" y="23526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/>
            <p:cNvSpPr/>
            <p:nvPr/>
          </p:nvSpPr>
          <p:spPr>
            <a:xfrm>
              <a:off x="2582862" y="23526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/>
            <p:cNvSpPr/>
            <p:nvPr/>
          </p:nvSpPr>
          <p:spPr>
            <a:xfrm>
              <a:off x="2660650" y="20415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/>
            <p:cNvSpPr/>
            <p:nvPr/>
          </p:nvSpPr>
          <p:spPr>
            <a:xfrm>
              <a:off x="2660650" y="20415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/>
            <p:cNvSpPr/>
            <p:nvPr/>
          </p:nvSpPr>
          <p:spPr>
            <a:xfrm>
              <a:off x="2543175" y="18462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/>
            <p:cNvSpPr/>
            <p:nvPr/>
          </p:nvSpPr>
          <p:spPr>
            <a:xfrm>
              <a:off x="2543175" y="18462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/>
            <p:cNvSpPr txBox="1"/>
            <p:nvPr/>
          </p:nvSpPr>
          <p:spPr>
            <a:xfrm>
              <a:off x="1231264" y="2565908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8" name="object 24"/>
            <p:cNvSpPr/>
            <p:nvPr/>
          </p:nvSpPr>
          <p:spPr>
            <a:xfrm>
              <a:off x="1376362" y="26257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80" h="76200">
                  <a:moveTo>
                    <a:pt x="195262" y="42863"/>
                  </a:moveTo>
                  <a:lnTo>
                    <a:pt x="195262" y="76200"/>
                  </a:lnTo>
                  <a:lnTo>
                    <a:pt x="261937" y="42863"/>
                  </a:lnTo>
                  <a:lnTo>
                    <a:pt x="195262" y="42863"/>
                  </a:lnTo>
                  <a:close/>
                </a:path>
                <a:path w="271780" h="76200">
                  <a:moveTo>
                    <a:pt x="195262" y="33338"/>
                  </a:moveTo>
                  <a:lnTo>
                    <a:pt x="195262" y="42863"/>
                  </a:lnTo>
                  <a:lnTo>
                    <a:pt x="207962" y="42863"/>
                  </a:lnTo>
                  <a:lnTo>
                    <a:pt x="207962" y="33338"/>
                  </a:lnTo>
                  <a:lnTo>
                    <a:pt x="195262" y="33338"/>
                  </a:lnTo>
                  <a:close/>
                </a:path>
                <a:path w="271780" h="76200">
                  <a:moveTo>
                    <a:pt x="195262" y="0"/>
                  </a:moveTo>
                  <a:lnTo>
                    <a:pt x="195262" y="33338"/>
                  </a:lnTo>
                  <a:lnTo>
                    <a:pt x="207962" y="33338"/>
                  </a:lnTo>
                  <a:lnTo>
                    <a:pt x="207962" y="42863"/>
                  </a:lnTo>
                  <a:lnTo>
                    <a:pt x="261939" y="42862"/>
                  </a:lnTo>
                  <a:lnTo>
                    <a:pt x="271462" y="38101"/>
                  </a:lnTo>
                  <a:lnTo>
                    <a:pt x="195262" y="0"/>
                  </a:lnTo>
                  <a:close/>
                </a:path>
                <a:path w="271780" h="76200">
                  <a:moveTo>
                    <a:pt x="0" y="33337"/>
                  </a:moveTo>
                  <a:lnTo>
                    <a:pt x="0" y="42862"/>
                  </a:lnTo>
                  <a:lnTo>
                    <a:pt x="195262" y="42863"/>
                  </a:lnTo>
                  <a:lnTo>
                    <a:pt x="195262" y="33338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/>
            <p:cNvSpPr txBox="1"/>
            <p:nvPr/>
          </p:nvSpPr>
          <p:spPr>
            <a:xfrm>
              <a:off x="764540" y="19471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30" name="object 26"/>
            <p:cNvSpPr/>
            <p:nvPr/>
          </p:nvSpPr>
          <p:spPr>
            <a:xfrm>
              <a:off x="754063" y="16144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8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8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8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7"/>
            <p:cNvSpPr/>
            <p:nvPr/>
          </p:nvSpPr>
          <p:spPr>
            <a:xfrm>
              <a:off x="909637" y="27432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8"/>
            <p:cNvSpPr/>
            <p:nvPr/>
          </p:nvSpPr>
          <p:spPr>
            <a:xfrm>
              <a:off x="831850" y="43751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9"/>
            <p:cNvSpPr/>
            <p:nvPr/>
          </p:nvSpPr>
          <p:spPr>
            <a:xfrm>
              <a:off x="1025525" y="3908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4" y="36602"/>
                  </a:lnTo>
                  <a:lnTo>
                    <a:pt x="19050" y="38100"/>
                  </a:lnTo>
                  <a:lnTo>
                    <a:pt x="26465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5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0"/>
            <p:cNvSpPr/>
            <p:nvPr/>
          </p:nvSpPr>
          <p:spPr>
            <a:xfrm>
              <a:off x="1025525" y="3908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1"/>
            <p:cNvSpPr/>
            <p:nvPr/>
          </p:nvSpPr>
          <p:spPr>
            <a:xfrm>
              <a:off x="1220787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5" y="0"/>
                  </a:moveTo>
                  <a:lnTo>
                    <a:pt x="11149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49" y="35077"/>
                  </a:lnTo>
                  <a:lnTo>
                    <a:pt x="18255" y="36512"/>
                  </a:lnTo>
                  <a:lnTo>
                    <a:pt x="25362" y="35077"/>
                  </a:lnTo>
                  <a:lnTo>
                    <a:pt x="31164" y="31165"/>
                  </a:lnTo>
                  <a:lnTo>
                    <a:pt x="35077" y="25362"/>
                  </a:lnTo>
                  <a:lnTo>
                    <a:pt x="36511" y="18256"/>
                  </a:lnTo>
                  <a:lnTo>
                    <a:pt x="35077" y="11150"/>
                  </a:lnTo>
                  <a:lnTo>
                    <a:pt x="31164" y="5347"/>
                  </a:lnTo>
                  <a:lnTo>
                    <a:pt x="25362" y="1434"/>
                  </a:lnTo>
                  <a:lnTo>
                    <a:pt x="18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2"/>
            <p:cNvSpPr/>
            <p:nvPr/>
          </p:nvSpPr>
          <p:spPr>
            <a:xfrm>
              <a:off x="1220787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3"/>
            <p:cNvSpPr/>
            <p:nvPr/>
          </p:nvSpPr>
          <p:spPr>
            <a:xfrm>
              <a:off x="1336675" y="35591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4"/>
            <p:cNvSpPr/>
            <p:nvPr/>
          </p:nvSpPr>
          <p:spPr>
            <a:xfrm>
              <a:off x="1336675" y="35591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5"/>
            <p:cNvSpPr/>
            <p:nvPr/>
          </p:nvSpPr>
          <p:spPr>
            <a:xfrm>
              <a:off x="1687512" y="28590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1843087" y="33258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1843087" y="33258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8"/>
            <p:cNvSpPr/>
            <p:nvPr/>
          </p:nvSpPr>
          <p:spPr>
            <a:xfrm>
              <a:off x="2193925" y="32480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9"/>
            <p:cNvSpPr/>
            <p:nvPr/>
          </p:nvSpPr>
          <p:spPr>
            <a:xfrm>
              <a:off x="2193925" y="32480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0"/>
            <p:cNvSpPr/>
            <p:nvPr/>
          </p:nvSpPr>
          <p:spPr>
            <a:xfrm>
              <a:off x="2582862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1"/>
            <p:cNvSpPr/>
            <p:nvPr/>
          </p:nvSpPr>
          <p:spPr>
            <a:xfrm>
              <a:off x="2582862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2"/>
            <p:cNvSpPr/>
            <p:nvPr/>
          </p:nvSpPr>
          <p:spPr>
            <a:xfrm>
              <a:off x="2660650" y="38703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3"/>
            <p:cNvSpPr/>
            <p:nvPr/>
          </p:nvSpPr>
          <p:spPr>
            <a:xfrm>
              <a:off x="2660650" y="38703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4"/>
            <p:cNvSpPr/>
            <p:nvPr/>
          </p:nvSpPr>
          <p:spPr>
            <a:xfrm>
              <a:off x="2543175" y="36750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5"/>
            <p:cNvSpPr/>
            <p:nvPr/>
          </p:nvSpPr>
          <p:spPr>
            <a:xfrm>
              <a:off x="2543175" y="36750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6"/>
            <p:cNvSpPr txBox="1"/>
            <p:nvPr/>
          </p:nvSpPr>
          <p:spPr>
            <a:xfrm>
              <a:off x="1231264" y="4394707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51" name="object 47"/>
            <p:cNvSpPr/>
            <p:nvPr/>
          </p:nvSpPr>
          <p:spPr>
            <a:xfrm>
              <a:off x="1376362" y="4454526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80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80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80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40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80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8"/>
            <p:cNvSpPr txBox="1"/>
            <p:nvPr/>
          </p:nvSpPr>
          <p:spPr>
            <a:xfrm>
              <a:off x="764540" y="37759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53" name="object 49"/>
            <p:cNvSpPr/>
            <p:nvPr/>
          </p:nvSpPr>
          <p:spPr>
            <a:xfrm>
              <a:off x="754063" y="34432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0"/>
            <p:cNvSpPr/>
            <p:nvPr/>
          </p:nvSpPr>
          <p:spPr>
            <a:xfrm>
              <a:off x="909637" y="45720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1"/>
            <p:cNvSpPr/>
            <p:nvPr/>
          </p:nvSpPr>
          <p:spPr>
            <a:xfrm>
              <a:off x="831850" y="6203949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2"/>
            <p:cNvSpPr/>
            <p:nvPr/>
          </p:nvSpPr>
          <p:spPr>
            <a:xfrm>
              <a:off x="1025525" y="57372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4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2"/>
                  </a:lnTo>
                  <a:lnTo>
                    <a:pt x="19050" y="38100"/>
                  </a:lnTo>
                  <a:lnTo>
                    <a:pt x="26465" y="36602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4"/>
                  </a:lnTo>
                  <a:lnTo>
                    <a:pt x="32520" y="5579"/>
                  </a:lnTo>
                  <a:lnTo>
                    <a:pt x="26465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3"/>
            <p:cNvSpPr/>
            <p:nvPr/>
          </p:nvSpPr>
          <p:spPr>
            <a:xfrm>
              <a:off x="1025525" y="57372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4"/>
            <p:cNvSpPr/>
            <p:nvPr/>
          </p:nvSpPr>
          <p:spPr>
            <a:xfrm>
              <a:off x="1220787" y="60102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5" y="0"/>
                  </a:moveTo>
                  <a:lnTo>
                    <a:pt x="11149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49" y="35078"/>
                  </a:lnTo>
                  <a:lnTo>
                    <a:pt x="18255" y="36513"/>
                  </a:lnTo>
                  <a:lnTo>
                    <a:pt x="25362" y="35078"/>
                  </a:lnTo>
                  <a:lnTo>
                    <a:pt x="31164" y="31165"/>
                  </a:lnTo>
                  <a:lnTo>
                    <a:pt x="35077" y="25362"/>
                  </a:lnTo>
                  <a:lnTo>
                    <a:pt x="36511" y="18256"/>
                  </a:lnTo>
                  <a:lnTo>
                    <a:pt x="35077" y="11150"/>
                  </a:lnTo>
                  <a:lnTo>
                    <a:pt x="31164" y="5347"/>
                  </a:lnTo>
                  <a:lnTo>
                    <a:pt x="25362" y="1434"/>
                  </a:lnTo>
                  <a:lnTo>
                    <a:pt x="18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5"/>
            <p:cNvSpPr/>
            <p:nvPr/>
          </p:nvSpPr>
          <p:spPr>
            <a:xfrm>
              <a:off x="1220787" y="60102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6"/>
            <p:cNvSpPr/>
            <p:nvPr/>
          </p:nvSpPr>
          <p:spPr>
            <a:xfrm>
              <a:off x="1336675" y="53879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7"/>
            <p:cNvSpPr/>
            <p:nvPr/>
          </p:nvSpPr>
          <p:spPr>
            <a:xfrm>
              <a:off x="1336675" y="53879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8"/>
            <p:cNvSpPr/>
            <p:nvPr/>
          </p:nvSpPr>
          <p:spPr>
            <a:xfrm>
              <a:off x="1687512" y="46878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9"/>
            <p:cNvSpPr/>
            <p:nvPr/>
          </p:nvSpPr>
          <p:spPr>
            <a:xfrm>
              <a:off x="1687512" y="46878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0"/>
            <p:cNvSpPr/>
            <p:nvPr/>
          </p:nvSpPr>
          <p:spPr>
            <a:xfrm>
              <a:off x="1843087" y="51546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1"/>
            <p:cNvSpPr/>
            <p:nvPr/>
          </p:nvSpPr>
          <p:spPr>
            <a:xfrm>
              <a:off x="1843087" y="51546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2"/>
            <p:cNvSpPr/>
            <p:nvPr/>
          </p:nvSpPr>
          <p:spPr>
            <a:xfrm>
              <a:off x="2193925" y="50768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3"/>
            <p:cNvSpPr/>
            <p:nvPr/>
          </p:nvSpPr>
          <p:spPr>
            <a:xfrm>
              <a:off x="2193925" y="50768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4"/>
            <p:cNvSpPr/>
            <p:nvPr/>
          </p:nvSpPr>
          <p:spPr>
            <a:xfrm>
              <a:off x="2582862" y="60102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5"/>
            <p:cNvSpPr/>
            <p:nvPr/>
          </p:nvSpPr>
          <p:spPr>
            <a:xfrm>
              <a:off x="2582862" y="60102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6"/>
            <p:cNvSpPr/>
            <p:nvPr/>
          </p:nvSpPr>
          <p:spPr>
            <a:xfrm>
              <a:off x="2660650" y="569912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7"/>
            <p:cNvSpPr/>
            <p:nvPr/>
          </p:nvSpPr>
          <p:spPr>
            <a:xfrm>
              <a:off x="2660650" y="569912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8"/>
            <p:cNvSpPr/>
            <p:nvPr/>
          </p:nvSpPr>
          <p:spPr>
            <a:xfrm>
              <a:off x="2543175" y="55038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9"/>
            <p:cNvSpPr/>
            <p:nvPr/>
          </p:nvSpPr>
          <p:spPr>
            <a:xfrm>
              <a:off x="1376362" y="62833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80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80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80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39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80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0"/>
            <p:cNvSpPr txBox="1"/>
            <p:nvPr/>
          </p:nvSpPr>
          <p:spPr>
            <a:xfrm>
              <a:off x="764540" y="56047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75" name="object 71"/>
            <p:cNvSpPr/>
            <p:nvPr/>
          </p:nvSpPr>
          <p:spPr>
            <a:xfrm>
              <a:off x="754063" y="52720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3119437" y="9144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5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3"/>
            <p:cNvSpPr/>
            <p:nvPr/>
          </p:nvSpPr>
          <p:spPr>
            <a:xfrm>
              <a:off x="3041650" y="25463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4"/>
            <p:cNvSpPr/>
            <p:nvPr/>
          </p:nvSpPr>
          <p:spPr>
            <a:xfrm>
              <a:off x="3235325" y="20796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5"/>
            <p:cNvSpPr/>
            <p:nvPr/>
          </p:nvSpPr>
          <p:spPr>
            <a:xfrm>
              <a:off x="3235325" y="20796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6"/>
            <p:cNvSpPr/>
            <p:nvPr/>
          </p:nvSpPr>
          <p:spPr>
            <a:xfrm>
              <a:off x="3430587" y="23526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7"/>
            <p:cNvSpPr/>
            <p:nvPr/>
          </p:nvSpPr>
          <p:spPr>
            <a:xfrm>
              <a:off x="3546475" y="17303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8"/>
            <p:cNvSpPr/>
            <p:nvPr/>
          </p:nvSpPr>
          <p:spPr>
            <a:xfrm>
              <a:off x="3546475" y="17303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9"/>
            <p:cNvSpPr/>
            <p:nvPr/>
          </p:nvSpPr>
          <p:spPr>
            <a:xfrm>
              <a:off x="3897312" y="10302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0"/>
            <p:cNvSpPr/>
            <p:nvPr/>
          </p:nvSpPr>
          <p:spPr>
            <a:xfrm>
              <a:off x="3897312" y="10302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1"/>
            <p:cNvSpPr/>
            <p:nvPr/>
          </p:nvSpPr>
          <p:spPr>
            <a:xfrm>
              <a:off x="4052887" y="14970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2"/>
            <p:cNvSpPr/>
            <p:nvPr/>
          </p:nvSpPr>
          <p:spPr>
            <a:xfrm>
              <a:off x="4052887" y="14970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3"/>
            <p:cNvSpPr/>
            <p:nvPr/>
          </p:nvSpPr>
          <p:spPr>
            <a:xfrm>
              <a:off x="4403725" y="14192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4"/>
            <p:cNvSpPr/>
            <p:nvPr/>
          </p:nvSpPr>
          <p:spPr>
            <a:xfrm>
              <a:off x="4403725" y="14192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5"/>
            <p:cNvSpPr/>
            <p:nvPr/>
          </p:nvSpPr>
          <p:spPr>
            <a:xfrm>
              <a:off x="4792662" y="23526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6"/>
            <p:cNvSpPr/>
            <p:nvPr/>
          </p:nvSpPr>
          <p:spPr>
            <a:xfrm>
              <a:off x="4792662" y="23526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7"/>
            <p:cNvSpPr/>
            <p:nvPr/>
          </p:nvSpPr>
          <p:spPr>
            <a:xfrm>
              <a:off x="4870450" y="20415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88"/>
            <p:cNvSpPr/>
            <p:nvPr/>
          </p:nvSpPr>
          <p:spPr>
            <a:xfrm>
              <a:off x="4870450" y="20415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/>
            <p:cNvSpPr/>
            <p:nvPr/>
          </p:nvSpPr>
          <p:spPr>
            <a:xfrm>
              <a:off x="4752975" y="18462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/>
            <p:cNvSpPr/>
            <p:nvPr/>
          </p:nvSpPr>
          <p:spPr>
            <a:xfrm>
              <a:off x="4752975" y="18462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1"/>
            <p:cNvSpPr txBox="1"/>
            <p:nvPr/>
          </p:nvSpPr>
          <p:spPr>
            <a:xfrm>
              <a:off x="3441065" y="2565908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96" name="object 92"/>
            <p:cNvSpPr/>
            <p:nvPr/>
          </p:nvSpPr>
          <p:spPr>
            <a:xfrm>
              <a:off x="3586162" y="26257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3"/>
                  </a:moveTo>
                  <a:lnTo>
                    <a:pt x="195262" y="76200"/>
                  </a:lnTo>
                  <a:lnTo>
                    <a:pt x="261937" y="42863"/>
                  </a:lnTo>
                  <a:lnTo>
                    <a:pt x="195262" y="42863"/>
                  </a:lnTo>
                  <a:close/>
                </a:path>
                <a:path w="271779" h="76200">
                  <a:moveTo>
                    <a:pt x="195262" y="33338"/>
                  </a:moveTo>
                  <a:lnTo>
                    <a:pt x="195262" y="42863"/>
                  </a:lnTo>
                  <a:lnTo>
                    <a:pt x="207962" y="42863"/>
                  </a:lnTo>
                  <a:lnTo>
                    <a:pt x="207962" y="33338"/>
                  </a:lnTo>
                  <a:lnTo>
                    <a:pt x="195262" y="33338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8"/>
                  </a:lnTo>
                  <a:lnTo>
                    <a:pt x="207962" y="33338"/>
                  </a:lnTo>
                  <a:lnTo>
                    <a:pt x="207962" y="42863"/>
                  </a:lnTo>
                  <a:lnTo>
                    <a:pt x="261939" y="42862"/>
                  </a:lnTo>
                  <a:lnTo>
                    <a:pt x="271462" y="38101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7"/>
                  </a:moveTo>
                  <a:lnTo>
                    <a:pt x="0" y="42862"/>
                  </a:lnTo>
                  <a:lnTo>
                    <a:pt x="195262" y="42863"/>
                  </a:lnTo>
                  <a:lnTo>
                    <a:pt x="195262" y="33338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3"/>
            <p:cNvSpPr txBox="1"/>
            <p:nvPr/>
          </p:nvSpPr>
          <p:spPr>
            <a:xfrm>
              <a:off x="2974339" y="19471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98" name="object 94"/>
            <p:cNvSpPr/>
            <p:nvPr/>
          </p:nvSpPr>
          <p:spPr>
            <a:xfrm>
              <a:off x="2963863" y="16144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8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8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8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5"/>
            <p:cNvSpPr/>
            <p:nvPr/>
          </p:nvSpPr>
          <p:spPr>
            <a:xfrm>
              <a:off x="3119437" y="27432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6"/>
            <p:cNvSpPr/>
            <p:nvPr/>
          </p:nvSpPr>
          <p:spPr>
            <a:xfrm>
              <a:off x="3041650" y="43751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7"/>
            <p:cNvSpPr/>
            <p:nvPr/>
          </p:nvSpPr>
          <p:spPr>
            <a:xfrm>
              <a:off x="3235325" y="3908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98"/>
            <p:cNvSpPr/>
            <p:nvPr/>
          </p:nvSpPr>
          <p:spPr>
            <a:xfrm>
              <a:off x="3235325" y="3908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99"/>
            <p:cNvSpPr/>
            <p:nvPr/>
          </p:nvSpPr>
          <p:spPr>
            <a:xfrm>
              <a:off x="3430587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0"/>
            <p:cNvSpPr/>
            <p:nvPr/>
          </p:nvSpPr>
          <p:spPr>
            <a:xfrm>
              <a:off x="3430587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1"/>
            <p:cNvSpPr/>
            <p:nvPr/>
          </p:nvSpPr>
          <p:spPr>
            <a:xfrm>
              <a:off x="3546475" y="35591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2"/>
            <p:cNvSpPr/>
            <p:nvPr/>
          </p:nvSpPr>
          <p:spPr>
            <a:xfrm>
              <a:off x="3546475" y="35591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3"/>
            <p:cNvSpPr/>
            <p:nvPr/>
          </p:nvSpPr>
          <p:spPr>
            <a:xfrm>
              <a:off x="3897312" y="28590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4"/>
            <p:cNvSpPr/>
            <p:nvPr/>
          </p:nvSpPr>
          <p:spPr>
            <a:xfrm>
              <a:off x="3897312" y="28590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5"/>
            <p:cNvSpPr/>
            <p:nvPr/>
          </p:nvSpPr>
          <p:spPr>
            <a:xfrm>
              <a:off x="4052887" y="33258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6"/>
            <p:cNvSpPr/>
            <p:nvPr/>
          </p:nvSpPr>
          <p:spPr>
            <a:xfrm>
              <a:off x="4403725" y="32480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7"/>
            <p:cNvSpPr/>
            <p:nvPr/>
          </p:nvSpPr>
          <p:spPr>
            <a:xfrm>
              <a:off x="4403725" y="32480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8"/>
            <p:cNvSpPr/>
            <p:nvPr/>
          </p:nvSpPr>
          <p:spPr>
            <a:xfrm>
              <a:off x="4792662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9"/>
            <p:cNvSpPr/>
            <p:nvPr/>
          </p:nvSpPr>
          <p:spPr>
            <a:xfrm>
              <a:off x="4792662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0"/>
            <p:cNvSpPr/>
            <p:nvPr/>
          </p:nvSpPr>
          <p:spPr>
            <a:xfrm>
              <a:off x="4870450" y="38703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1"/>
            <p:cNvSpPr/>
            <p:nvPr/>
          </p:nvSpPr>
          <p:spPr>
            <a:xfrm>
              <a:off x="4870450" y="38703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2"/>
            <p:cNvSpPr/>
            <p:nvPr/>
          </p:nvSpPr>
          <p:spPr>
            <a:xfrm>
              <a:off x="4752975" y="36750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3"/>
            <p:cNvSpPr/>
            <p:nvPr/>
          </p:nvSpPr>
          <p:spPr>
            <a:xfrm>
              <a:off x="4752975" y="36750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4"/>
            <p:cNvSpPr txBox="1"/>
            <p:nvPr/>
          </p:nvSpPr>
          <p:spPr>
            <a:xfrm>
              <a:off x="3441065" y="4394707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19" name="object 115"/>
            <p:cNvSpPr/>
            <p:nvPr/>
          </p:nvSpPr>
          <p:spPr>
            <a:xfrm>
              <a:off x="3586162" y="4454526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40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6"/>
            <p:cNvSpPr txBox="1"/>
            <p:nvPr/>
          </p:nvSpPr>
          <p:spPr>
            <a:xfrm>
              <a:off x="2974339" y="37759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21" name="object 117"/>
            <p:cNvSpPr/>
            <p:nvPr/>
          </p:nvSpPr>
          <p:spPr>
            <a:xfrm>
              <a:off x="2963863" y="34432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18"/>
            <p:cNvSpPr/>
            <p:nvPr/>
          </p:nvSpPr>
          <p:spPr>
            <a:xfrm>
              <a:off x="3119437" y="45720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19"/>
            <p:cNvSpPr/>
            <p:nvPr/>
          </p:nvSpPr>
          <p:spPr>
            <a:xfrm>
              <a:off x="3041650" y="6203949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0"/>
            <p:cNvSpPr/>
            <p:nvPr/>
          </p:nvSpPr>
          <p:spPr>
            <a:xfrm>
              <a:off x="3235325" y="57372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4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4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1"/>
            <p:cNvSpPr/>
            <p:nvPr/>
          </p:nvSpPr>
          <p:spPr>
            <a:xfrm>
              <a:off x="3235325" y="57372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2"/>
            <p:cNvSpPr/>
            <p:nvPr/>
          </p:nvSpPr>
          <p:spPr>
            <a:xfrm>
              <a:off x="3430587" y="60102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3"/>
            <p:cNvSpPr/>
            <p:nvPr/>
          </p:nvSpPr>
          <p:spPr>
            <a:xfrm>
              <a:off x="3430587" y="60102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4"/>
            <p:cNvSpPr/>
            <p:nvPr/>
          </p:nvSpPr>
          <p:spPr>
            <a:xfrm>
              <a:off x="3546475" y="53879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5"/>
            <p:cNvSpPr/>
            <p:nvPr/>
          </p:nvSpPr>
          <p:spPr>
            <a:xfrm>
              <a:off x="3546475" y="53879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6"/>
            <p:cNvSpPr/>
            <p:nvPr/>
          </p:nvSpPr>
          <p:spPr>
            <a:xfrm>
              <a:off x="3897312" y="46878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27"/>
            <p:cNvSpPr/>
            <p:nvPr/>
          </p:nvSpPr>
          <p:spPr>
            <a:xfrm>
              <a:off x="3897312" y="46878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28"/>
            <p:cNvSpPr/>
            <p:nvPr/>
          </p:nvSpPr>
          <p:spPr>
            <a:xfrm>
              <a:off x="4052887" y="51546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29"/>
            <p:cNvSpPr/>
            <p:nvPr/>
          </p:nvSpPr>
          <p:spPr>
            <a:xfrm>
              <a:off x="4052887" y="51546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0"/>
            <p:cNvSpPr/>
            <p:nvPr/>
          </p:nvSpPr>
          <p:spPr>
            <a:xfrm>
              <a:off x="4403725" y="50768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1"/>
            <p:cNvSpPr/>
            <p:nvPr/>
          </p:nvSpPr>
          <p:spPr>
            <a:xfrm>
              <a:off x="4403725" y="50768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2"/>
            <p:cNvSpPr/>
            <p:nvPr/>
          </p:nvSpPr>
          <p:spPr>
            <a:xfrm>
              <a:off x="4792662" y="60102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3"/>
            <p:cNvSpPr/>
            <p:nvPr/>
          </p:nvSpPr>
          <p:spPr>
            <a:xfrm>
              <a:off x="4870450" y="569912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4"/>
            <p:cNvSpPr/>
            <p:nvPr/>
          </p:nvSpPr>
          <p:spPr>
            <a:xfrm>
              <a:off x="4870450" y="569912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5"/>
            <p:cNvSpPr/>
            <p:nvPr/>
          </p:nvSpPr>
          <p:spPr>
            <a:xfrm>
              <a:off x="4752975" y="55038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36"/>
            <p:cNvSpPr/>
            <p:nvPr/>
          </p:nvSpPr>
          <p:spPr>
            <a:xfrm>
              <a:off x="4752975" y="55038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37"/>
            <p:cNvSpPr/>
            <p:nvPr/>
          </p:nvSpPr>
          <p:spPr>
            <a:xfrm>
              <a:off x="3586162" y="62833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39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38"/>
            <p:cNvSpPr txBox="1"/>
            <p:nvPr/>
          </p:nvSpPr>
          <p:spPr>
            <a:xfrm>
              <a:off x="2974339" y="56047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43" name="object 139"/>
            <p:cNvSpPr/>
            <p:nvPr/>
          </p:nvSpPr>
          <p:spPr>
            <a:xfrm>
              <a:off x="2963863" y="52720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0"/>
            <p:cNvSpPr/>
            <p:nvPr/>
          </p:nvSpPr>
          <p:spPr>
            <a:xfrm>
              <a:off x="5329237" y="45720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1"/>
            <p:cNvSpPr/>
            <p:nvPr/>
          </p:nvSpPr>
          <p:spPr>
            <a:xfrm>
              <a:off x="5251450" y="6203949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2"/>
            <p:cNvSpPr/>
            <p:nvPr/>
          </p:nvSpPr>
          <p:spPr>
            <a:xfrm>
              <a:off x="5445125" y="57372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4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4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3"/>
            <p:cNvSpPr/>
            <p:nvPr/>
          </p:nvSpPr>
          <p:spPr>
            <a:xfrm>
              <a:off x="5445125" y="57372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4"/>
            <p:cNvSpPr/>
            <p:nvPr/>
          </p:nvSpPr>
          <p:spPr>
            <a:xfrm>
              <a:off x="5640387" y="60102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5"/>
            <p:cNvSpPr/>
            <p:nvPr/>
          </p:nvSpPr>
          <p:spPr>
            <a:xfrm>
              <a:off x="5640387" y="60102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46"/>
            <p:cNvSpPr/>
            <p:nvPr/>
          </p:nvSpPr>
          <p:spPr>
            <a:xfrm>
              <a:off x="5756275" y="53879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47"/>
            <p:cNvSpPr/>
            <p:nvPr/>
          </p:nvSpPr>
          <p:spPr>
            <a:xfrm>
              <a:off x="5756275" y="53879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48"/>
            <p:cNvSpPr/>
            <p:nvPr/>
          </p:nvSpPr>
          <p:spPr>
            <a:xfrm>
              <a:off x="6107112" y="46878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49"/>
            <p:cNvSpPr/>
            <p:nvPr/>
          </p:nvSpPr>
          <p:spPr>
            <a:xfrm>
              <a:off x="6107112" y="46878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0"/>
            <p:cNvSpPr/>
            <p:nvPr/>
          </p:nvSpPr>
          <p:spPr>
            <a:xfrm>
              <a:off x="6262687" y="51546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1"/>
            <p:cNvSpPr/>
            <p:nvPr/>
          </p:nvSpPr>
          <p:spPr>
            <a:xfrm>
              <a:off x="6262687" y="51546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2"/>
            <p:cNvSpPr/>
            <p:nvPr/>
          </p:nvSpPr>
          <p:spPr>
            <a:xfrm>
              <a:off x="6613525" y="50768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3"/>
            <p:cNvSpPr/>
            <p:nvPr/>
          </p:nvSpPr>
          <p:spPr>
            <a:xfrm>
              <a:off x="6613525" y="50768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4"/>
            <p:cNvSpPr/>
            <p:nvPr/>
          </p:nvSpPr>
          <p:spPr>
            <a:xfrm>
              <a:off x="7002462" y="60102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5"/>
            <p:cNvSpPr/>
            <p:nvPr/>
          </p:nvSpPr>
          <p:spPr>
            <a:xfrm>
              <a:off x="7002462" y="60102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56"/>
            <p:cNvSpPr/>
            <p:nvPr/>
          </p:nvSpPr>
          <p:spPr>
            <a:xfrm>
              <a:off x="7080250" y="569912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57"/>
            <p:cNvSpPr/>
            <p:nvPr/>
          </p:nvSpPr>
          <p:spPr>
            <a:xfrm>
              <a:off x="6962775" y="55038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58"/>
            <p:cNvSpPr/>
            <p:nvPr/>
          </p:nvSpPr>
          <p:spPr>
            <a:xfrm>
              <a:off x="6962775" y="55038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59"/>
            <p:cNvSpPr/>
            <p:nvPr/>
          </p:nvSpPr>
          <p:spPr>
            <a:xfrm>
              <a:off x="5795962" y="62833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39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0"/>
            <p:cNvSpPr txBox="1"/>
            <p:nvPr/>
          </p:nvSpPr>
          <p:spPr>
            <a:xfrm>
              <a:off x="5184140" y="56047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65" name="object 161"/>
            <p:cNvSpPr/>
            <p:nvPr/>
          </p:nvSpPr>
          <p:spPr>
            <a:xfrm>
              <a:off x="5173663" y="52720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2"/>
            <p:cNvSpPr/>
            <p:nvPr/>
          </p:nvSpPr>
          <p:spPr>
            <a:xfrm>
              <a:off x="5329237" y="27432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3"/>
            <p:cNvSpPr/>
            <p:nvPr/>
          </p:nvSpPr>
          <p:spPr>
            <a:xfrm>
              <a:off x="5251450" y="43751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4"/>
            <p:cNvSpPr/>
            <p:nvPr/>
          </p:nvSpPr>
          <p:spPr>
            <a:xfrm>
              <a:off x="5445125" y="3908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5"/>
            <p:cNvSpPr/>
            <p:nvPr/>
          </p:nvSpPr>
          <p:spPr>
            <a:xfrm>
              <a:off x="5445125" y="3908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66"/>
            <p:cNvSpPr/>
            <p:nvPr/>
          </p:nvSpPr>
          <p:spPr>
            <a:xfrm>
              <a:off x="5640387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67"/>
            <p:cNvSpPr/>
            <p:nvPr/>
          </p:nvSpPr>
          <p:spPr>
            <a:xfrm>
              <a:off x="5640387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68"/>
            <p:cNvSpPr/>
            <p:nvPr/>
          </p:nvSpPr>
          <p:spPr>
            <a:xfrm>
              <a:off x="5756275" y="35591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69"/>
            <p:cNvSpPr/>
            <p:nvPr/>
          </p:nvSpPr>
          <p:spPr>
            <a:xfrm>
              <a:off x="5756275" y="35591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0"/>
            <p:cNvSpPr/>
            <p:nvPr/>
          </p:nvSpPr>
          <p:spPr>
            <a:xfrm>
              <a:off x="6107112" y="28590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1"/>
            <p:cNvSpPr/>
            <p:nvPr/>
          </p:nvSpPr>
          <p:spPr>
            <a:xfrm>
              <a:off x="6107112" y="28590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2"/>
            <p:cNvSpPr/>
            <p:nvPr/>
          </p:nvSpPr>
          <p:spPr>
            <a:xfrm>
              <a:off x="6262687" y="33258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3"/>
            <p:cNvSpPr/>
            <p:nvPr/>
          </p:nvSpPr>
          <p:spPr>
            <a:xfrm>
              <a:off x="6262687" y="33258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4"/>
            <p:cNvSpPr/>
            <p:nvPr/>
          </p:nvSpPr>
          <p:spPr>
            <a:xfrm>
              <a:off x="6613525" y="32480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5"/>
            <p:cNvSpPr/>
            <p:nvPr/>
          </p:nvSpPr>
          <p:spPr>
            <a:xfrm>
              <a:off x="7002462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76"/>
            <p:cNvSpPr/>
            <p:nvPr/>
          </p:nvSpPr>
          <p:spPr>
            <a:xfrm>
              <a:off x="7002462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77"/>
            <p:cNvSpPr/>
            <p:nvPr/>
          </p:nvSpPr>
          <p:spPr>
            <a:xfrm>
              <a:off x="7080250" y="38703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78"/>
            <p:cNvSpPr/>
            <p:nvPr/>
          </p:nvSpPr>
          <p:spPr>
            <a:xfrm>
              <a:off x="7080250" y="38703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79"/>
            <p:cNvSpPr/>
            <p:nvPr/>
          </p:nvSpPr>
          <p:spPr>
            <a:xfrm>
              <a:off x="6962775" y="36750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0"/>
            <p:cNvSpPr/>
            <p:nvPr/>
          </p:nvSpPr>
          <p:spPr>
            <a:xfrm>
              <a:off x="6962775" y="36750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1"/>
            <p:cNvSpPr txBox="1"/>
            <p:nvPr/>
          </p:nvSpPr>
          <p:spPr>
            <a:xfrm>
              <a:off x="5650865" y="4394707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86" name="object 182"/>
            <p:cNvSpPr/>
            <p:nvPr/>
          </p:nvSpPr>
          <p:spPr>
            <a:xfrm>
              <a:off x="5795962" y="4454526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40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3"/>
            <p:cNvSpPr txBox="1"/>
            <p:nvPr/>
          </p:nvSpPr>
          <p:spPr>
            <a:xfrm>
              <a:off x="5184140" y="37759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88" name="object 184"/>
            <p:cNvSpPr/>
            <p:nvPr/>
          </p:nvSpPr>
          <p:spPr>
            <a:xfrm>
              <a:off x="5173663" y="34432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5"/>
            <p:cNvSpPr/>
            <p:nvPr/>
          </p:nvSpPr>
          <p:spPr>
            <a:xfrm>
              <a:off x="5329237" y="9144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5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86"/>
            <p:cNvSpPr/>
            <p:nvPr/>
          </p:nvSpPr>
          <p:spPr>
            <a:xfrm>
              <a:off x="5251450" y="25463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87"/>
            <p:cNvSpPr/>
            <p:nvPr/>
          </p:nvSpPr>
          <p:spPr>
            <a:xfrm>
              <a:off x="5445125" y="20796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88"/>
            <p:cNvSpPr/>
            <p:nvPr/>
          </p:nvSpPr>
          <p:spPr>
            <a:xfrm>
              <a:off x="5445125" y="20796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89"/>
            <p:cNvSpPr/>
            <p:nvPr/>
          </p:nvSpPr>
          <p:spPr>
            <a:xfrm>
              <a:off x="5640387" y="23526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0"/>
            <p:cNvSpPr/>
            <p:nvPr/>
          </p:nvSpPr>
          <p:spPr>
            <a:xfrm>
              <a:off x="5640387" y="23526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1"/>
            <p:cNvSpPr/>
            <p:nvPr/>
          </p:nvSpPr>
          <p:spPr>
            <a:xfrm>
              <a:off x="5756275" y="17303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2"/>
            <p:cNvSpPr/>
            <p:nvPr/>
          </p:nvSpPr>
          <p:spPr>
            <a:xfrm>
              <a:off x="6107112" y="10302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3"/>
            <p:cNvSpPr/>
            <p:nvPr/>
          </p:nvSpPr>
          <p:spPr>
            <a:xfrm>
              <a:off x="6107112" y="10302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4"/>
            <p:cNvSpPr/>
            <p:nvPr/>
          </p:nvSpPr>
          <p:spPr>
            <a:xfrm>
              <a:off x="6262687" y="14970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5"/>
            <p:cNvSpPr/>
            <p:nvPr/>
          </p:nvSpPr>
          <p:spPr>
            <a:xfrm>
              <a:off x="6262687" y="14970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196"/>
            <p:cNvSpPr/>
            <p:nvPr/>
          </p:nvSpPr>
          <p:spPr>
            <a:xfrm>
              <a:off x="6613525" y="14192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197"/>
            <p:cNvSpPr/>
            <p:nvPr/>
          </p:nvSpPr>
          <p:spPr>
            <a:xfrm>
              <a:off x="6613525" y="14192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198"/>
            <p:cNvSpPr/>
            <p:nvPr/>
          </p:nvSpPr>
          <p:spPr>
            <a:xfrm>
              <a:off x="7002462" y="23526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199"/>
            <p:cNvSpPr/>
            <p:nvPr/>
          </p:nvSpPr>
          <p:spPr>
            <a:xfrm>
              <a:off x="7002462" y="23526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0"/>
            <p:cNvSpPr/>
            <p:nvPr/>
          </p:nvSpPr>
          <p:spPr>
            <a:xfrm>
              <a:off x="7080250" y="20415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1"/>
            <p:cNvSpPr/>
            <p:nvPr/>
          </p:nvSpPr>
          <p:spPr>
            <a:xfrm>
              <a:off x="7080250" y="20415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2"/>
            <p:cNvSpPr/>
            <p:nvPr/>
          </p:nvSpPr>
          <p:spPr>
            <a:xfrm>
              <a:off x="6962775" y="18462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3"/>
            <p:cNvSpPr/>
            <p:nvPr/>
          </p:nvSpPr>
          <p:spPr>
            <a:xfrm>
              <a:off x="6962775" y="18462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4"/>
            <p:cNvSpPr txBox="1"/>
            <p:nvPr/>
          </p:nvSpPr>
          <p:spPr>
            <a:xfrm>
              <a:off x="5650865" y="2565908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09" name="object 205"/>
            <p:cNvSpPr/>
            <p:nvPr/>
          </p:nvSpPr>
          <p:spPr>
            <a:xfrm>
              <a:off x="5795962" y="26257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3"/>
                  </a:moveTo>
                  <a:lnTo>
                    <a:pt x="195262" y="76200"/>
                  </a:lnTo>
                  <a:lnTo>
                    <a:pt x="261937" y="42863"/>
                  </a:lnTo>
                  <a:lnTo>
                    <a:pt x="195262" y="42863"/>
                  </a:lnTo>
                  <a:close/>
                </a:path>
                <a:path w="271779" h="76200">
                  <a:moveTo>
                    <a:pt x="195262" y="33338"/>
                  </a:moveTo>
                  <a:lnTo>
                    <a:pt x="195262" y="42863"/>
                  </a:lnTo>
                  <a:lnTo>
                    <a:pt x="207962" y="42863"/>
                  </a:lnTo>
                  <a:lnTo>
                    <a:pt x="207962" y="33338"/>
                  </a:lnTo>
                  <a:lnTo>
                    <a:pt x="195262" y="33338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8"/>
                  </a:lnTo>
                  <a:lnTo>
                    <a:pt x="207962" y="33338"/>
                  </a:lnTo>
                  <a:lnTo>
                    <a:pt x="207962" y="42863"/>
                  </a:lnTo>
                  <a:lnTo>
                    <a:pt x="261939" y="42862"/>
                  </a:lnTo>
                  <a:lnTo>
                    <a:pt x="271462" y="38101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7"/>
                  </a:moveTo>
                  <a:lnTo>
                    <a:pt x="0" y="42862"/>
                  </a:lnTo>
                  <a:lnTo>
                    <a:pt x="195262" y="42863"/>
                  </a:lnTo>
                  <a:lnTo>
                    <a:pt x="195262" y="33338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06"/>
            <p:cNvSpPr txBox="1"/>
            <p:nvPr/>
          </p:nvSpPr>
          <p:spPr>
            <a:xfrm>
              <a:off x="5184140" y="19471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11" name="object 207"/>
            <p:cNvSpPr/>
            <p:nvPr/>
          </p:nvSpPr>
          <p:spPr>
            <a:xfrm>
              <a:off x="5173663" y="16144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8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8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8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08"/>
            <p:cNvSpPr/>
            <p:nvPr/>
          </p:nvSpPr>
          <p:spPr>
            <a:xfrm>
              <a:off x="968984" y="1589199"/>
              <a:ext cx="1793239" cy="738505"/>
            </a:xfrm>
            <a:custGeom>
              <a:avLst/>
              <a:gdLst/>
              <a:ahLst/>
              <a:cxnLst/>
              <a:rect l="l" t="t" r="r" b="b"/>
              <a:pathLst>
                <a:path w="1793239" h="738505">
                  <a:moveTo>
                    <a:pt x="1792756" y="343235"/>
                  </a:moveTo>
                  <a:lnTo>
                    <a:pt x="1766998" y="296324"/>
                  </a:lnTo>
                  <a:lnTo>
                    <a:pt x="1737682" y="252389"/>
                  </a:lnTo>
                  <a:lnTo>
                    <a:pt x="1704889" y="211544"/>
                  </a:lnTo>
                  <a:lnTo>
                    <a:pt x="1668699" y="173903"/>
                  </a:lnTo>
                  <a:lnTo>
                    <a:pt x="1639651" y="148047"/>
                  </a:lnTo>
                  <a:lnTo>
                    <a:pt x="1609195" y="124322"/>
                  </a:lnTo>
                  <a:lnTo>
                    <a:pt x="1577397" y="102713"/>
                  </a:lnTo>
                  <a:lnTo>
                    <a:pt x="1544323" y="83207"/>
                  </a:lnTo>
                  <a:lnTo>
                    <a:pt x="1510036" y="65790"/>
                  </a:lnTo>
                  <a:lnTo>
                    <a:pt x="1474601" y="50448"/>
                  </a:lnTo>
                  <a:lnTo>
                    <a:pt x="1438084" y="37167"/>
                  </a:lnTo>
                  <a:lnTo>
                    <a:pt x="1400549" y="25934"/>
                  </a:lnTo>
                  <a:lnTo>
                    <a:pt x="1362060" y="16735"/>
                  </a:lnTo>
                  <a:lnTo>
                    <a:pt x="1322684" y="9555"/>
                  </a:lnTo>
                  <a:lnTo>
                    <a:pt x="1282484" y="4382"/>
                  </a:lnTo>
                  <a:lnTo>
                    <a:pt x="1241526" y="1202"/>
                  </a:lnTo>
                  <a:lnTo>
                    <a:pt x="1199874" y="0"/>
                  </a:lnTo>
                  <a:lnTo>
                    <a:pt x="1157593" y="762"/>
                  </a:lnTo>
                  <a:lnTo>
                    <a:pt x="1114747" y="3476"/>
                  </a:lnTo>
                  <a:lnTo>
                    <a:pt x="1071403" y="8127"/>
                  </a:lnTo>
                  <a:lnTo>
                    <a:pt x="1027624" y="14702"/>
                  </a:lnTo>
                  <a:lnTo>
                    <a:pt x="983475" y="23187"/>
                  </a:lnTo>
                  <a:lnTo>
                    <a:pt x="939022" y="33567"/>
                  </a:lnTo>
                  <a:lnTo>
                    <a:pt x="894328" y="45830"/>
                  </a:lnTo>
                  <a:lnTo>
                    <a:pt x="849460" y="59961"/>
                  </a:lnTo>
                  <a:lnTo>
                    <a:pt x="804481" y="75946"/>
                  </a:lnTo>
                  <a:lnTo>
                    <a:pt x="759456" y="93772"/>
                  </a:lnTo>
                  <a:lnTo>
                    <a:pt x="714451" y="113426"/>
                  </a:lnTo>
                  <a:lnTo>
                    <a:pt x="669530" y="134892"/>
                  </a:lnTo>
                  <a:lnTo>
                    <a:pt x="624758" y="158158"/>
                  </a:lnTo>
                  <a:lnTo>
                    <a:pt x="580199" y="183210"/>
                  </a:lnTo>
                  <a:lnTo>
                    <a:pt x="535919" y="210033"/>
                  </a:lnTo>
                  <a:lnTo>
                    <a:pt x="491983" y="238615"/>
                  </a:lnTo>
                  <a:lnTo>
                    <a:pt x="448454" y="268941"/>
                  </a:lnTo>
                  <a:lnTo>
                    <a:pt x="405399" y="300998"/>
                  </a:lnTo>
                  <a:lnTo>
                    <a:pt x="362882" y="334771"/>
                  </a:lnTo>
                  <a:lnTo>
                    <a:pt x="320967" y="370247"/>
                  </a:lnTo>
                  <a:lnTo>
                    <a:pt x="279720" y="407412"/>
                  </a:lnTo>
                  <a:lnTo>
                    <a:pt x="239205" y="446253"/>
                  </a:lnTo>
                  <a:lnTo>
                    <a:pt x="199487" y="486755"/>
                  </a:lnTo>
                  <a:lnTo>
                    <a:pt x="162908" y="526397"/>
                  </a:lnTo>
                  <a:lnTo>
                    <a:pt x="127597" y="567041"/>
                  </a:lnTo>
                  <a:lnTo>
                    <a:pt x="93602" y="608624"/>
                  </a:lnTo>
                  <a:lnTo>
                    <a:pt x="60972" y="651082"/>
                  </a:lnTo>
                  <a:lnTo>
                    <a:pt x="29755" y="694353"/>
                  </a:lnTo>
                  <a:lnTo>
                    <a:pt x="0" y="738371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09"/>
            <p:cNvSpPr/>
            <p:nvPr/>
          </p:nvSpPr>
          <p:spPr>
            <a:xfrm>
              <a:off x="5302762" y="5339298"/>
              <a:ext cx="1882139" cy="614680"/>
            </a:xfrm>
            <a:custGeom>
              <a:avLst/>
              <a:gdLst/>
              <a:ahLst/>
              <a:cxnLst/>
              <a:rect l="l" t="t" r="r" b="b"/>
              <a:pathLst>
                <a:path w="1882140" h="614679">
                  <a:moveTo>
                    <a:pt x="1882121" y="614097"/>
                  </a:moveTo>
                  <a:lnTo>
                    <a:pt x="1853099" y="574277"/>
                  </a:lnTo>
                  <a:lnTo>
                    <a:pt x="1822714" y="535364"/>
                  </a:lnTo>
                  <a:lnTo>
                    <a:pt x="1791003" y="497402"/>
                  </a:lnTo>
                  <a:lnTo>
                    <a:pt x="1758002" y="460434"/>
                  </a:lnTo>
                  <a:lnTo>
                    <a:pt x="1723751" y="424507"/>
                  </a:lnTo>
                  <a:lnTo>
                    <a:pt x="1688287" y="389663"/>
                  </a:lnTo>
                  <a:lnTo>
                    <a:pt x="1648477" y="353116"/>
                  </a:lnTo>
                  <a:lnTo>
                    <a:pt x="1607825" y="318334"/>
                  </a:lnTo>
                  <a:lnTo>
                    <a:pt x="1566394" y="285321"/>
                  </a:lnTo>
                  <a:lnTo>
                    <a:pt x="1524245" y="254084"/>
                  </a:lnTo>
                  <a:lnTo>
                    <a:pt x="1481441" y="224627"/>
                  </a:lnTo>
                  <a:lnTo>
                    <a:pt x="1438047" y="196957"/>
                  </a:lnTo>
                  <a:lnTo>
                    <a:pt x="1394124" y="171079"/>
                  </a:lnTo>
                  <a:lnTo>
                    <a:pt x="1349735" y="146998"/>
                  </a:lnTo>
                  <a:lnTo>
                    <a:pt x="1304943" y="124720"/>
                  </a:lnTo>
                  <a:lnTo>
                    <a:pt x="1259811" y="104251"/>
                  </a:lnTo>
                  <a:lnTo>
                    <a:pt x="1214402" y="85595"/>
                  </a:lnTo>
                  <a:lnTo>
                    <a:pt x="1168778" y="68758"/>
                  </a:lnTo>
                  <a:lnTo>
                    <a:pt x="1123003" y="53746"/>
                  </a:lnTo>
                  <a:lnTo>
                    <a:pt x="1077139" y="40564"/>
                  </a:lnTo>
                  <a:lnTo>
                    <a:pt x="1031249" y="29218"/>
                  </a:lnTo>
                  <a:lnTo>
                    <a:pt x="985397" y="19713"/>
                  </a:lnTo>
                  <a:lnTo>
                    <a:pt x="939643" y="12055"/>
                  </a:lnTo>
                  <a:lnTo>
                    <a:pt x="894053" y="6249"/>
                  </a:lnTo>
                  <a:lnTo>
                    <a:pt x="848688" y="2301"/>
                  </a:lnTo>
                  <a:lnTo>
                    <a:pt x="803611" y="216"/>
                  </a:lnTo>
                  <a:lnTo>
                    <a:pt x="758885" y="0"/>
                  </a:lnTo>
                  <a:lnTo>
                    <a:pt x="714573" y="1657"/>
                  </a:lnTo>
                  <a:lnTo>
                    <a:pt x="670738" y="5194"/>
                  </a:lnTo>
                  <a:lnTo>
                    <a:pt x="627442" y="10617"/>
                  </a:lnTo>
                  <a:lnTo>
                    <a:pt x="584749" y="17930"/>
                  </a:lnTo>
                  <a:lnTo>
                    <a:pt x="542721" y="27139"/>
                  </a:lnTo>
                  <a:lnTo>
                    <a:pt x="501421" y="38249"/>
                  </a:lnTo>
                  <a:lnTo>
                    <a:pt x="460912" y="51267"/>
                  </a:lnTo>
                  <a:lnTo>
                    <a:pt x="421257" y="66197"/>
                  </a:lnTo>
                  <a:lnTo>
                    <a:pt x="382518" y="83045"/>
                  </a:lnTo>
                  <a:lnTo>
                    <a:pt x="344759" y="101816"/>
                  </a:lnTo>
                  <a:lnTo>
                    <a:pt x="308042" y="122517"/>
                  </a:lnTo>
                  <a:lnTo>
                    <a:pt x="272430" y="145152"/>
                  </a:lnTo>
                  <a:lnTo>
                    <a:pt x="237986" y="169726"/>
                  </a:lnTo>
                  <a:lnTo>
                    <a:pt x="204773" y="196247"/>
                  </a:lnTo>
                  <a:lnTo>
                    <a:pt x="172853" y="224718"/>
                  </a:lnTo>
                  <a:lnTo>
                    <a:pt x="142289" y="255146"/>
                  </a:lnTo>
                  <a:lnTo>
                    <a:pt x="108669" y="292914"/>
                  </a:lnTo>
                  <a:lnTo>
                    <a:pt x="77571" y="332830"/>
                  </a:lnTo>
                  <a:lnTo>
                    <a:pt x="49054" y="374799"/>
                  </a:lnTo>
                  <a:lnTo>
                    <a:pt x="23178" y="418730"/>
                  </a:lnTo>
                  <a:lnTo>
                    <a:pt x="0" y="464529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0"/>
            <p:cNvSpPr/>
            <p:nvPr/>
          </p:nvSpPr>
          <p:spPr>
            <a:xfrm>
              <a:off x="3224827" y="5251948"/>
              <a:ext cx="1674495" cy="578485"/>
            </a:xfrm>
            <a:custGeom>
              <a:avLst/>
              <a:gdLst/>
              <a:ahLst/>
              <a:cxnLst/>
              <a:rect l="l" t="t" r="r" b="b"/>
              <a:pathLst>
                <a:path w="1674495" h="578485">
                  <a:moveTo>
                    <a:pt x="1674045" y="393170"/>
                  </a:moveTo>
                  <a:lnTo>
                    <a:pt x="1644454" y="346060"/>
                  </a:lnTo>
                  <a:lnTo>
                    <a:pt x="1611772" y="301394"/>
                  </a:lnTo>
                  <a:lnTo>
                    <a:pt x="1576087" y="259285"/>
                  </a:lnTo>
                  <a:lnTo>
                    <a:pt x="1537489" y="219851"/>
                  </a:lnTo>
                  <a:lnTo>
                    <a:pt x="1504135" y="189913"/>
                  </a:lnTo>
                  <a:lnTo>
                    <a:pt x="1469452" y="162196"/>
                  </a:lnTo>
                  <a:lnTo>
                    <a:pt x="1433520" y="136694"/>
                  </a:lnTo>
                  <a:lnTo>
                    <a:pt x="1396415" y="113398"/>
                  </a:lnTo>
                  <a:lnTo>
                    <a:pt x="1358219" y="92301"/>
                  </a:lnTo>
                  <a:lnTo>
                    <a:pt x="1319008" y="73393"/>
                  </a:lnTo>
                  <a:lnTo>
                    <a:pt x="1278862" y="56667"/>
                  </a:lnTo>
                  <a:lnTo>
                    <a:pt x="1237859" y="42114"/>
                  </a:lnTo>
                  <a:lnTo>
                    <a:pt x="1196078" y="29728"/>
                  </a:lnTo>
                  <a:lnTo>
                    <a:pt x="1153598" y="19499"/>
                  </a:lnTo>
                  <a:lnTo>
                    <a:pt x="1110496" y="11420"/>
                  </a:lnTo>
                  <a:lnTo>
                    <a:pt x="1066853" y="5482"/>
                  </a:lnTo>
                  <a:lnTo>
                    <a:pt x="1022746" y="1678"/>
                  </a:lnTo>
                  <a:lnTo>
                    <a:pt x="978255" y="0"/>
                  </a:lnTo>
                  <a:lnTo>
                    <a:pt x="933457" y="438"/>
                  </a:lnTo>
                  <a:lnTo>
                    <a:pt x="888432" y="2986"/>
                  </a:lnTo>
                  <a:lnTo>
                    <a:pt x="843258" y="7635"/>
                  </a:lnTo>
                  <a:lnTo>
                    <a:pt x="798014" y="14377"/>
                  </a:lnTo>
                  <a:lnTo>
                    <a:pt x="752778" y="23204"/>
                  </a:lnTo>
                  <a:lnTo>
                    <a:pt x="707629" y="34108"/>
                  </a:lnTo>
                  <a:lnTo>
                    <a:pt x="662646" y="47081"/>
                  </a:lnTo>
                  <a:lnTo>
                    <a:pt x="617907" y="62114"/>
                  </a:lnTo>
                  <a:lnTo>
                    <a:pt x="573492" y="79201"/>
                  </a:lnTo>
                  <a:lnTo>
                    <a:pt x="529478" y="98332"/>
                  </a:lnTo>
                  <a:lnTo>
                    <a:pt x="485945" y="119500"/>
                  </a:lnTo>
                  <a:lnTo>
                    <a:pt x="442970" y="142696"/>
                  </a:lnTo>
                  <a:lnTo>
                    <a:pt x="400633" y="167912"/>
                  </a:lnTo>
                  <a:lnTo>
                    <a:pt x="359013" y="195141"/>
                  </a:lnTo>
                  <a:lnTo>
                    <a:pt x="318187" y="224374"/>
                  </a:lnTo>
                  <a:lnTo>
                    <a:pt x="278235" y="255604"/>
                  </a:lnTo>
                  <a:lnTo>
                    <a:pt x="239236" y="288822"/>
                  </a:lnTo>
                  <a:lnTo>
                    <a:pt x="201267" y="324019"/>
                  </a:lnTo>
                  <a:lnTo>
                    <a:pt x="164408" y="361189"/>
                  </a:lnTo>
                  <a:lnTo>
                    <a:pt x="127569" y="401716"/>
                  </a:lnTo>
                  <a:lnTo>
                    <a:pt x="92639" y="443786"/>
                  </a:lnTo>
                  <a:lnTo>
                    <a:pt x="59689" y="487304"/>
                  </a:lnTo>
                  <a:lnTo>
                    <a:pt x="28786" y="532174"/>
                  </a:lnTo>
                  <a:lnTo>
                    <a:pt x="0" y="578301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1"/>
            <p:cNvSpPr/>
            <p:nvPr/>
          </p:nvSpPr>
          <p:spPr>
            <a:xfrm>
              <a:off x="985863" y="5219696"/>
              <a:ext cx="1793239" cy="707390"/>
            </a:xfrm>
            <a:custGeom>
              <a:avLst/>
              <a:gdLst/>
              <a:ahLst/>
              <a:cxnLst/>
              <a:rect l="l" t="t" r="r" b="b"/>
              <a:pathLst>
                <a:path w="1793239" h="707389">
                  <a:moveTo>
                    <a:pt x="1792731" y="706824"/>
                  </a:moveTo>
                  <a:lnTo>
                    <a:pt x="1762525" y="662829"/>
                  </a:lnTo>
                  <a:lnTo>
                    <a:pt x="1730730" y="619634"/>
                  </a:lnTo>
                  <a:lnTo>
                    <a:pt x="1697397" y="577303"/>
                  </a:lnTo>
                  <a:lnTo>
                    <a:pt x="1662581" y="535901"/>
                  </a:lnTo>
                  <a:lnTo>
                    <a:pt x="1626332" y="495490"/>
                  </a:lnTo>
                  <a:lnTo>
                    <a:pt x="1588704" y="456135"/>
                  </a:lnTo>
                  <a:lnTo>
                    <a:pt x="1549749" y="417899"/>
                  </a:lnTo>
                  <a:lnTo>
                    <a:pt x="1508474" y="379896"/>
                  </a:lnTo>
                  <a:lnTo>
                    <a:pt x="1466462" y="343635"/>
                  </a:lnTo>
                  <a:lnTo>
                    <a:pt x="1423784" y="309127"/>
                  </a:lnTo>
                  <a:lnTo>
                    <a:pt x="1380508" y="276383"/>
                  </a:lnTo>
                  <a:lnTo>
                    <a:pt x="1336702" y="245413"/>
                  </a:lnTo>
                  <a:lnTo>
                    <a:pt x="1292435" y="216229"/>
                  </a:lnTo>
                  <a:lnTo>
                    <a:pt x="1247777" y="188841"/>
                  </a:lnTo>
                  <a:lnTo>
                    <a:pt x="1202796" y="163259"/>
                  </a:lnTo>
                  <a:lnTo>
                    <a:pt x="1157560" y="139495"/>
                  </a:lnTo>
                  <a:lnTo>
                    <a:pt x="1112138" y="117559"/>
                  </a:lnTo>
                  <a:lnTo>
                    <a:pt x="1066600" y="97462"/>
                  </a:lnTo>
                  <a:lnTo>
                    <a:pt x="1021014" y="79215"/>
                  </a:lnTo>
                  <a:lnTo>
                    <a:pt x="975448" y="62829"/>
                  </a:lnTo>
                  <a:lnTo>
                    <a:pt x="929973" y="48313"/>
                  </a:lnTo>
                  <a:lnTo>
                    <a:pt x="884655" y="35680"/>
                  </a:lnTo>
                  <a:lnTo>
                    <a:pt x="839564" y="24939"/>
                  </a:lnTo>
                  <a:lnTo>
                    <a:pt x="794770" y="16101"/>
                  </a:lnTo>
                  <a:lnTo>
                    <a:pt x="750339" y="9178"/>
                  </a:lnTo>
                  <a:lnTo>
                    <a:pt x="706343" y="4179"/>
                  </a:lnTo>
                  <a:lnTo>
                    <a:pt x="662848" y="1116"/>
                  </a:lnTo>
                  <a:lnTo>
                    <a:pt x="619925" y="0"/>
                  </a:lnTo>
                  <a:lnTo>
                    <a:pt x="577641" y="840"/>
                  </a:lnTo>
                  <a:lnTo>
                    <a:pt x="536065" y="3648"/>
                  </a:lnTo>
                  <a:lnTo>
                    <a:pt x="495267" y="8435"/>
                  </a:lnTo>
                  <a:lnTo>
                    <a:pt x="455315" y="15211"/>
                  </a:lnTo>
                  <a:lnTo>
                    <a:pt x="416278" y="23986"/>
                  </a:lnTo>
                  <a:lnTo>
                    <a:pt x="378224" y="34773"/>
                  </a:lnTo>
                  <a:lnTo>
                    <a:pt x="341222" y="47581"/>
                  </a:lnTo>
                  <a:lnTo>
                    <a:pt x="305342" y="62421"/>
                  </a:lnTo>
                  <a:lnTo>
                    <a:pt x="270652" y="79305"/>
                  </a:lnTo>
                  <a:lnTo>
                    <a:pt x="237220" y="98242"/>
                  </a:lnTo>
                  <a:lnTo>
                    <a:pt x="205116" y="119243"/>
                  </a:lnTo>
                  <a:lnTo>
                    <a:pt x="174408" y="142319"/>
                  </a:lnTo>
                  <a:lnTo>
                    <a:pt x="145165" y="167481"/>
                  </a:lnTo>
                  <a:lnTo>
                    <a:pt x="117455" y="194740"/>
                  </a:lnTo>
                  <a:lnTo>
                    <a:pt x="82199" y="235517"/>
                  </a:lnTo>
                  <a:lnTo>
                    <a:pt x="50809" y="279584"/>
                  </a:lnTo>
                  <a:lnTo>
                    <a:pt x="23378" y="326783"/>
                  </a:lnTo>
                  <a:lnTo>
                    <a:pt x="0" y="376957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2"/>
            <p:cNvSpPr/>
            <p:nvPr/>
          </p:nvSpPr>
          <p:spPr>
            <a:xfrm>
              <a:off x="5365862" y="3388562"/>
              <a:ext cx="1921510" cy="600075"/>
            </a:xfrm>
            <a:custGeom>
              <a:avLst/>
              <a:gdLst/>
              <a:ahLst/>
              <a:cxnLst/>
              <a:rect l="l" t="t" r="r" b="b"/>
              <a:pathLst>
                <a:path w="1921509" h="600075">
                  <a:moveTo>
                    <a:pt x="1921474" y="599768"/>
                  </a:moveTo>
                  <a:lnTo>
                    <a:pt x="1892882" y="559719"/>
                  </a:lnTo>
                  <a:lnTo>
                    <a:pt x="1862869" y="520637"/>
                  </a:lnTo>
                  <a:lnTo>
                    <a:pt x="1831474" y="482568"/>
                  </a:lnTo>
                  <a:lnTo>
                    <a:pt x="1798732" y="445555"/>
                  </a:lnTo>
                  <a:lnTo>
                    <a:pt x="1764682" y="409644"/>
                  </a:lnTo>
                  <a:lnTo>
                    <a:pt x="1729360" y="374878"/>
                  </a:lnTo>
                  <a:lnTo>
                    <a:pt x="1690698" y="339418"/>
                  </a:lnTo>
                  <a:lnTo>
                    <a:pt x="1651170" y="305697"/>
                  </a:lnTo>
                  <a:lnTo>
                    <a:pt x="1610837" y="273717"/>
                  </a:lnTo>
                  <a:lnTo>
                    <a:pt x="1569756" y="243483"/>
                  </a:lnTo>
                  <a:lnTo>
                    <a:pt x="1527988" y="214997"/>
                  </a:lnTo>
                  <a:lnTo>
                    <a:pt x="1485592" y="188264"/>
                  </a:lnTo>
                  <a:lnTo>
                    <a:pt x="1442626" y="163287"/>
                  </a:lnTo>
                  <a:lnTo>
                    <a:pt x="1399150" y="140069"/>
                  </a:lnTo>
                  <a:lnTo>
                    <a:pt x="1355224" y="118615"/>
                  </a:lnTo>
                  <a:lnTo>
                    <a:pt x="1310906" y="98927"/>
                  </a:lnTo>
                  <a:lnTo>
                    <a:pt x="1266255" y="81010"/>
                  </a:lnTo>
                  <a:lnTo>
                    <a:pt x="1221331" y="64867"/>
                  </a:lnTo>
                  <a:lnTo>
                    <a:pt x="1176194" y="50501"/>
                  </a:lnTo>
                  <a:lnTo>
                    <a:pt x="1130901" y="37917"/>
                  </a:lnTo>
                  <a:lnTo>
                    <a:pt x="1085513" y="27117"/>
                  </a:lnTo>
                  <a:lnTo>
                    <a:pt x="1040088" y="18106"/>
                  </a:lnTo>
                  <a:lnTo>
                    <a:pt x="994686" y="10886"/>
                  </a:lnTo>
                  <a:lnTo>
                    <a:pt x="949366" y="5462"/>
                  </a:lnTo>
                  <a:lnTo>
                    <a:pt x="904188" y="1837"/>
                  </a:lnTo>
                  <a:lnTo>
                    <a:pt x="859210" y="15"/>
                  </a:lnTo>
                  <a:lnTo>
                    <a:pt x="814491" y="0"/>
                  </a:lnTo>
                  <a:lnTo>
                    <a:pt x="770091" y="1794"/>
                  </a:lnTo>
                  <a:lnTo>
                    <a:pt x="726069" y="5401"/>
                  </a:lnTo>
                  <a:lnTo>
                    <a:pt x="682485" y="10826"/>
                  </a:lnTo>
                  <a:lnTo>
                    <a:pt x="639397" y="18071"/>
                  </a:lnTo>
                  <a:lnTo>
                    <a:pt x="596864" y="27141"/>
                  </a:lnTo>
                  <a:lnTo>
                    <a:pt x="554946" y="38038"/>
                  </a:lnTo>
                  <a:lnTo>
                    <a:pt x="513702" y="50767"/>
                  </a:lnTo>
                  <a:lnTo>
                    <a:pt x="473192" y="65331"/>
                  </a:lnTo>
                  <a:lnTo>
                    <a:pt x="433474" y="81734"/>
                  </a:lnTo>
                  <a:lnTo>
                    <a:pt x="394607" y="99979"/>
                  </a:lnTo>
                  <a:lnTo>
                    <a:pt x="356652" y="120069"/>
                  </a:lnTo>
                  <a:lnTo>
                    <a:pt x="319666" y="142009"/>
                  </a:lnTo>
                  <a:lnTo>
                    <a:pt x="283710" y="165802"/>
                  </a:lnTo>
                  <a:lnTo>
                    <a:pt x="248842" y="191452"/>
                  </a:lnTo>
                  <a:lnTo>
                    <a:pt x="215121" y="218962"/>
                  </a:lnTo>
                  <a:lnTo>
                    <a:pt x="182608" y="248336"/>
                  </a:lnTo>
                  <a:lnTo>
                    <a:pt x="151360" y="279577"/>
                  </a:lnTo>
                  <a:lnTo>
                    <a:pt x="115919" y="319252"/>
                  </a:lnTo>
                  <a:lnTo>
                    <a:pt x="83001" y="361060"/>
                  </a:lnTo>
                  <a:lnTo>
                    <a:pt x="52666" y="404903"/>
                  </a:lnTo>
                  <a:lnTo>
                    <a:pt x="24978" y="450686"/>
                  </a:lnTo>
                  <a:lnTo>
                    <a:pt x="0" y="498310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3"/>
            <p:cNvSpPr/>
            <p:nvPr/>
          </p:nvSpPr>
          <p:spPr>
            <a:xfrm>
              <a:off x="3221566" y="3398053"/>
              <a:ext cx="1911350" cy="653415"/>
            </a:xfrm>
            <a:custGeom>
              <a:avLst/>
              <a:gdLst/>
              <a:ahLst/>
              <a:cxnLst/>
              <a:rect l="l" t="t" r="r" b="b"/>
              <a:pathLst>
                <a:path w="1911350" h="653414">
                  <a:moveTo>
                    <a:pt x="1911141" y="454034"/>
                  </a:moveTo>
                  <a:lnTo>
                    <a:pt x="1884106" y="410617"/>
                  </a:lnTo>
                  <a:lnTo>
                    <a:pt x="1854810" y="368953"/>
                  </a:lnTo>
                  <a:lnTo>
                    <a:pt x="1823304" y="329110"/>
                  </a:lnTo>
                  <a:lnTo>
                    <a:pt x="1789641" y="291157"/>
                  </a:lnTo>
                  <a:lnTo>
                    <a:pt x="1753873" y="255162"/>
                  </a:lnTo>
                  <a:lnTo>
                    <a:pt x="1720680" y="225123"/>
                  </a:lnTo>
                  <a:lnTo>
                    <a:pt x="1686346" y="196991"/>
                  </a:lnTo>
                  <a:lnTo>
                    <a:pt x="1650929" y="170760"/>
                  </a:lnTo>
                  <a:lnTo>
                    <a:pt x="1614489" y="146425"/>
                  </a:lnTo>
                  <a:lnTo>
                    <a:pt x="1577083" y="123980"/>
                  </a:lnTo>
                  <a:lnTo>
                    <a:pt x="1538771" y="103420"/>
                  </a:lnTo>
                  <a:lnTo>
                    <a:pt x="1499612" y="84738"/>
                  </a:lnTo>
                  <a:lnTo>
                    <a:pt x="1459665" y="67929"/>
                  </a:lnTo>
                  <a:lnTo>
                    <a:pt x="1418987" y="52987"/>
                  </a:lnTo>
                  <a:lnTo>
                    <a:pt x="1377639" y="39907"/>
                  </a:lnTo>
                  <a:lnTo>
                    <a:pt x="1335678" y="28683"/>
                  </a:lnTo>
                  <a:lnTo>
                    <a:pt x="1293164" y="19310"/>
                  </a:lnTo>
                  <a:lnTo>
                    <a:pt x="1250156" y="11781"/>
                  </a:lnTo>
                  <a:lnTo>
                    <a:pt x="1206712" y="6091"/>
                  </a:lnTo>
                  <a:lnTo>
                    <a:pt x="1162891" y="2235"/>
                  </a:lnTo>
                  <a:lnTo>
                    <a:pt x="1118752" y="206"/>
                  </a:lnTo>
                  <a:lnTo>
                    <a:pt x="1074353" y="0"/>
                  </a:lnTo>
                  <a:lnTo>
                    <a:pt x="1029754" y="1609"/>
                  </a:lnTo>
                  <a:lnTo>
                    <a:pt x="985014" y="5030"/>
                  </a:lnTo>
                  <a:lnTo>
                    <a:pt x="940190" y="10255"/>
                  </a:lnTo>
                  <a:lnTo>
                    <a:pt x="895343" y="17280"/>
                  </a:lnTo>
                  <a:lnTo>
                    <a:pt x="850530" y="26099"/>
                  </a:lnTo>
                  <a:lnTo>
                    <a:pt x="805811" y="36706"/>
                  </a:lnTo>
                  <a:lnTo>
                    <a:pt x="761244" y="49095"/>
                  </a:lnTo>
                  <a:lnTo>
                    <a:pt x="716889" y="63261"/>
                  </a:lnTo>
                  <a:lnTo>
                    <a:pt x="672803" y="79198"/>
                  </a:lnTo>
                  <a:lnTo>
                    <a:pt x="629047" y="96900"/>
                  </a:lnTo>
                  <a:lnTo>
                    <a:pt x="585678" y="116363"/>
                  </a:lnTo>
                  <a:lnTo>
                    <a:pt x="542755" y="137579"/>
                  </a:lnTo>
                  <a:lnTo>
                    <a:pt x="500338" y="160544"/>
                  </a:lnTo>
                  <a:lnTo>
                    <a:pt x="458484" y="185252"/>
                  </a:lnTo>
                  <a:lnTo>
                    <a:pt x="417254" y="211697"/>
                  </a:lnTo>
                  <a:lnTo>
                    <a:pt x="376705" y="239873"/>
                  </a:lnTo>
                  <a:lnTo>
                    <a:pt x="336897" y="269775"/>
                  </a:lnTo>
                  <a:lnTo>
                    <a:pt x="297888" y="301397"/>
                  </a:lnTo>
                  <a:lnTo>
                    <a:pt x="259737" y="334734"/>
                  </a:lnTo>
                  <a:lnTo>
                    <a:pt x="222503" y="369779"/>
                  </a:lnTo>
                  <a:lnTo>
                    <a:pt x="186245" y="406528"/>
                  </a:lnTo>
                  <a:lnTo>
                    <a:pt x="151268" y="444737"/>
                  </a:lnTo>
                  <a:lnTo>
                    <a:pt x="117806" y="484191"/>
                  </a:lnTo>
                  <a:lnTo>
                    <a:pt x="85902" y="524828"/>
                  </a:lnTo>
                  <a:lnTo>
                    <a:pt x="55604" y="566585"/>
                  </a:lnTo>
                  <a:lnTo>
                    <a:pt x="26954" y="609400"/>
                  </a:lnTo>
                  <a:lnTo>
                    <a:pt x="0" y="653209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4"/>
            <p:cNvSpPr/>
            <p:nvPr/>
          </p:nvSpPr>
          <p:spPr>
            <a:xfrm>
              <a:off x="925424" y="3535784"/>
              <a:ext cx="1828164" cy="627380"/>
            </a:xfrm>
            <a:custGeom>
              <a:avLst/>
              <a:gdLst/>
              <a:ahLst/>
              <a:cxnLst/>
              <a:rect l="l" t="t" r="r" b="b"/>
              <a:pathLst>
                <a:path w="1828164" h="627379">
                  <a:moveTo>
                    <a:pt x="1828090" y="432522"/>
                  </a:moveTo>
                  <a:lnTo>
                    <a:pt x="1802333" y="391052"/>
                  </a:lnTo>
                  <a:lnTo>
                    <a:pt x="1774409" y="351263"/>
                  </a:lnTo>
                  <a:lnTo>
                    <a:pt x="1744367" y="313222"/>
                  </a:lnTo>
                  <a:lnTo>
                    <a:pt x="1712259" y="276993"/>
                  </a:lnTo>
                  <a:lnTo>
                    <a:pt x="1678133" y="242641"/>
                  </a:lnTo>
                  <a:lnTo>
                    <a:pt x="1644664" y="212443"/>
                  </a:lnTo>
                  <a:lnTo>
                    <a:pt x="1609979" y="184279"/>
                  </a:lnTo>
                  <a:lnTo>
                    <a:pt x="1574141" y="158144"/>
                  </a:lnTo>
                  <a:lnTo>
                    <a:pt x="1537219" y="134031"/>
                  </a:lnTo>
                  <a:lnTo>
                    <a:pt x="1499278" y="111933"/>
                  </a:lnTo>
                  <a:lnTo>
                    <a:pt x="1460383" y="91844"/>
                  </a:lnTo>
                  <a:lnTo>
                    <a:pt x="1420603" y="73757"/>
                  </a:lnTo>
                  <a:lnTo>
                    <a:pt x="1380001" y="57666"/>
                  </a:lnTo>
                  <a:lnTo>
                    <a:pt x="1338646" y="43563"/>
                  </a:lnTo>
                  <a:lnTo>
                    <a:pt x="1296602" y="31444"/>
                  </a:lnTo>
                  <a:lnTo>
                    <a:pt x="1253936" y="21301"/>
                  </a:lnTo>
                  <a:lnTo>
                    <a:pt x="1210714" y="13127"/>
                  </a:lnTo>
                  <a:lnTo>
                    <a:pt x="1167003" y="6917"/>
                  </a:lnTo>
                  <a:lnTo>
                    <a:pt x="1122868" y="2663"/>
                  </a:lnTo>
                  <a:lnTo>
                    <a:pt x="1078376" y="360"/>
                  </a:lnTo>
                  <a:lnTo>
                    <a:pt x="1033593" y="0"/>
                  </a:lnTo>
                  <a:lnTo>
                    <a:pt x="988584" y="1576"/>
                  </a:lnTo>
                  <a:lnTo>
                    <a:pt x="943417" y="5084"/>
                  </a:lnTo>
                  <a:lnTo>
                    <a:pt x="898157" y="10515"/>
                  </a:lnTo>
                  <a:lnTo>
                    <a:pt x="852870" y="17864"/>
                  </a:lnTo>
                  <a:lnTo>
                    <a:pt x="807623" y="27124"/>
                  </a:lnTo>
                  <a:lnTo>
                    <a:pt x="762481" y="38288"/>
                  </a:lnTo>
                  <a:lnTo>
                    <a:pt x="717512" y="51350"/>
                  </a:lnTo>
                  <a:lnTo>
                    <a:pt x="672780" y="66304"/>
                  </a:lnTo>
                  <a:lnTo>
                    <a:pt x="628353" y="83142"/>
                  </a:lnTo>
                  <a:lnTo>
                    <a:pt x="584296" y="101859"/>
                  </a:lnTo>
                  <a:lnTo>
                    <a:pt x="540676" y="122448"/>
                  </a:lnTo>
                  <a:lnTo>
                    <a:pt x="497558" y="144902"/>
                  </a:lnTo>
                  <a:lnTo>
                    <a:pt x="455010" y="169214"/>
                  </a:lnTo>
                  <a:lnTo>
                    <a:pt x="413096" y="195379"/>
                  </a:lnTo>
                  <a:lnTo>
                    <a:pt x="371883" y="223390"/>
                  </a:lnTo>
                  <a:lnTo>
                    <a:pt x="331438" y="253240"/>
                  </a:lnTo>
                  <a:lnTo>
                    <a:pt x="291826" y="284922"/>
                  </a:lnTo>
                  <a:lnTo>
                    <a:pt x="253114" y="318431"/>
                  </a:lnTo>
                  <a:lnTo>
                    <a:pt x="215368" y="353760"/>
                  </a:lnTo>
                  <a:lnTo>
                    <a:pt x="178654" y="390901"/>
                  </a:lnTo>
                  <a:lnTo>
                    <a:pt x="145121" y="427526"/>
                  </a:lnTo>
                  <a:lnTo>
                    <a:pt x="113033" y="465340"/>
                  </a:lnTo>
                  <a:lnTo>
                    <a:pt x="82434" y="504281"/>
                  </a:lnTo>
                  <a:lnTo>
                    <a:pt x="53366" y="544291"/>
                  </a:lnTo>
                  <a:lnTo>
                    <a:pt x="25874" y="585308"/>
                  </a:lnTo>
                  <a:lnTo>
                    <a:pt x="0" y="627272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5"/>
            <p:cNvSpPr/>
            <p:nvPr/>
          </p:nvSpPr>
          <p:spPr>
            <a:xfrm>
              <a:off x="3174755" y="1518278"/>
              <a:ext cx="1840864" cy="539750"/>
            </a:xfrm>
            <a:custGeom>
              <a:avLst/>
              <a:gdLst/>
              <a:ahLst/>
              <a:cxnLst/>
              <a:rect l="l" t="t" r="r" b="b"/>
              <a:pathLst>
                <a:path w="1840864" h="539750">
                  <a:moveTo>
                    <a:pt x="1840788" y="512641"/>
                  </a:moveTo>
                  <a:lnTo>
                    <a:pt x="1810749" y="468471"/>
                  </a:lnTo>
                  <a:lnTo>
                    <a:pt x="1778663" y="425794"/>
                  </a:lnTo>
                  <a:lnTo>
                    <a:pt x="1744586" y="384681"/>
                  </a:lnTo>
                  <a:lnTo>
                    <a:pt x="1708576" y="345202"/>
                  </a:lnTo>
                  <a:lnTo>
                    <a:pt x="1670688" y="307427"/>
                  </a:lnTo>
                  <a:lnTo>
                    <a:pt x="1634864" y="274778"/>
                  </a:lnTo>
                  <a:lnTo>
                    <a:pt x="1598045" y="243963"/>
                  </a:lnTo>
                  <a:lnTo>
                    <a:pt x="1560292" y="214981"/>
                  </a:lnTo>
                  <a:lnTo>
                    <a:pt x="1521668" y="187833"/>
                  </a:lnTo>
                  <a:lnTo>
                    <a:pt x="1482232" y="162517"/>
                  </a:lnTo>
                  <a:lnTo>
                    <a:pt x="1442048" y="139033"/>
                  </a:lnTo>
                  <a:lnTo>
                    <a:pt x="1401175" y="117381"/>
                  </a:lnTo>
                  <a:lnTo>
                    <a:pt x="1359676" y="97561"/>
                  </a:lnTo>
                  <a:lnTo>
                    <a:pt x="1317612" y="79572"/>
                  </a:lnTo>
                  <a:lnTo>
                    <a:pt x="1275045" y="63413"/>
                  </a:lnTo>
                  <a:lnTo>
                    <a:pt x="1232035" y="49085"/>
                  </a:lnTo>
                  <a:lnTo>
                    <a:pt x="1188644" y="36586"/>
                  </a:lnTo>
                  <a:lnTo>
                    <a:pt x="1144934" y="25917"/>
                  </a:lnTo>
                  <a:lnTo>
                    <a:pt x="1100966" y="17077"/>
                  </a:lnTo>
                  <a:lnTo>
                    <a:pt x="1056802" y="10066"/>
                  </a:lnTo>
                  <a:lnTo>
                    <a:pt x="1012502" y="4883"/>
                  </a:lnTo>
                  <a:lnTo>
                    <a:pt x="968128" y="1527"/>
                  </a:lnTo>
                  <a:lnTo>
                    <a:pt x="923742" y="0"/>
                  </a:lnTo>
                  <a:lnTo>
                    <a:pt x="879405" y="299"/>
                  </a:lnTo>
                  <a:lnTo>
                    <a:pt x="835179" y="2425"/>
                  </a:lnTo>
                  <a:lnTo>
                    <a:pt x="791124" y="6377"/>
                  </a:lnTo>
                  <a:lnTo>
                    <a:pt x="747303" y="12155"/>
                  </a:lnTo>
                  <a:lnTo>
                    <a:pt x="703776" y="19759"/>
                  </a:lnTo>
                  <a:lnTo>
                    <a:pt x="660605" y="29187"/>
                  </a:lnTo>
                  <a:lnTo>
                    <a:pt x="617852" y="40441"/>
                  </a:lnTo>
                  <a:lnTo>
                    <a:pt x="575578" y="53518"/>
                  </a:lnTo>
                  <a:lnTo>
                    <a:pt x="533844" y="68420"/>
                  </a:lnTo>
                  <a:lnTo>
                    <a:pt x="492711" y="85145"/>
                  </a:lnTo>
                  <a:lnTo>
                    <a:pt x="452242" y="103693"/>
                  </a:lnTo>
                  <a:lnTo>
                    <a:pt x="412498" y="124064"/>
                  </a:lnTo>
                  <a:lnTo>
                    <a:pt x="373539" y="146257"/>
                  </a:lnTo>
                  <a:lnTo>
                    <a:pt x="335427" y="170272"/>
                  </a:lnTo>
                  <a:lnTo>
                    <a:pt x="298224" y="196108"/>
                  </a:lnTo>
                  <a:lnTo>
                    <a:pt x="261992" y="223766"/>
                  </a:lnTo>
                  <a:lnTo>
                    <a:pt x="226791" y="253244"/>
                  </a:lnTo>
                  <a:lnTo>
                    <a:pt x="192683" y="284543"/>
                  </a:lnTo>
                  <a:lnTo>
                    <a:pt x="159729" y="317661"/>
                  </a:lnTo>
                  <a:lnTo>
                    <a:pt x="123078" y="358368"/>
                  </a:lnTo>
                  <a:lnTo>
                    <a:pt x="88714" y="400975"/>
                  </a:lnTo>
                  <a:lnTo>
                    <a:pt x="56702" y="445386"/>
                  </a:lnTo>
                  <a:lnTo>
                    <a:pt x="27108" y="491501"/>
                  </a:lnTo>
                  <a:lnTo>
                    <a:pt x="0" y="539223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16"/>
            <p:cNvSpPr/>
            <p:nvPr/>
          </p:nvSpPr>
          <p:spPr>
            <a:xfrm>
              <a:off x="5349786" y="1559346"/>
              <a:ext cx="1828164" cy="627380"/>
            </a:xfrm>
            <a:custGeom>
              <a:avLst/>
              <a:gdLst/>
              <a:ahLst/>
              <a:cxnLst/>
              <a:rect l="l" t="t" r="r" b="b"/>
              <a:pathLst>
                <a:path w="1828165" h="627380">
                  <a:moveTo>
                    <a:pt x="1828091" y="432522"/>
                  </a:moveTo>
                  <a:lnTo>
                    <a:pt x="1802334" y="391052"/>
                  </a:lnTo>
                  <a:lnTo>
                    <a:pt x="1774409" y="351264"/>
                  </a:lnTo>
                  <a:lnTo>
                    <a:pt x="1744368" y="313223"/>
                  </a:lnTo>
                  <a:lnTo>
                    <a:pt x="1712259" y="276994"/>
                  </a:lnTo>
                  <a:lnTo>
                    <a:pt x="1678134" y="242642"/>
                  </a:lnTo>
                  <a:lnTo>
                    <a:pt x="1644665" y="212443"/>
                  </a:lnTo>
                  <a:lnTo>
                    <a:pt x="1609979" y="184280"/>
                  </a:lnTo>
                  <a:lnTo>
                    <a:pt x="1574142" y="158145"/>
                  </a:lnTo>
                  <a:lnTo>
                    <a:pt x="1537219" y="134031"/>
                  </a:lnTo>
                  <a:lnTo>
                    <a:pt x="1499278" y="111933"/>
                  </a:lnTo>
                  <a:lnTo>
                    <a:pt x="1460384" y="91844"/>
                  </a:lnTo>
                  <a:lnTo>
                    <a:pt x="1420603" y="73757"/>
                  </a:lnTo>
                  <a:lnTo>
                    <a:pt x="1380002" y="57666"/>
                  </a:lnTo>
                  <a:lnTo>
                    <a:pt x="1338646" y="43564"/>
                  </a:lnTo>
                  <a:lnTo>
                    <a:pt x="1296602" y="31444"/>
                  </a:lnTo>
                  <a:lnTo>
                    <a:pt x="1253936" y="21301"/>
                  </a:lnTo>
                  <a:lnTo>
                    <a:pt x="1210715" y="13128"/>
                  </a:lnTo>
                  <a:lnTo>
                    <a:pt x="1167003" y="6917"/>
                  </a:lnTo>
                  <a:lnTo>
                    <a:pt x="1122869" y="2663"/>
                  </a:lnTo>
                  <a:lnTo>
                    <a:pt x="1078376" y="360"/>
                  </a:lnTo>
                  <a:lnTo>
                    <a:pt x="1033593" y="0"/>
                  </a:lnTo>
                  <a:lnTo>
                    <a:pt x="988584" y="1576"/>
                  </a:lnTo>
                  <a:lnTo>
                    <a:pt x="943417" y="5084"/>
                  </a:lnTo>
                  <a:lnTo>
                    <a:pt x="898157" y="10515"/>
                  </a:lnTo>
                  <a:lnTo>
                    <a:pt x="852870" y="17864"/>
                  </a:lnTo>
                  <a:lnTo>
                    <a:pt x="807623" y="27124"/>
                  </a:lnTo>
                  <a:lnTo>
                    <a:pt x="762481" y="38288"/>
                  </a:lnTo>
                  <a:lnTo>
                    <a:pt x="717512" y="51350"/>
                  </a:lnTo>
                  <a:lnTo>
                    <a:pt x="672780" y="66304"/>
                  </a:lnTo>
                  <a:lnTo>
                    <a:pt x="628353" y="83142"/>
                  </a:lnTo>
                  <a:lnTo>
                    <a:pt x="584296" y="101859"/>
                  </a:lnTo>
                  <a:lnTo>
                    <a:pt x="540676" y="122448"/>
                  </a:lnTo>
                  <a:lnTo>
                    <a:pt x="497558" y="144902"/>
                  </a:lnTo>
                  <a:lnTo>
                    <a:pt x="455010" y="169214"/>
                  </a:lnTo>
                  <a:lnTo>
                    <a:pt x="413096" y="195379"/>
                  </a:lnTo>
                  <a:lnTo>
                    <a:pt x="371883" y="223390"/>
                  </a:lnTo>
                  <a:lnTo>
                    <a:pt x="331438" y="253240"/>
                  </a:lnTo>
                  <a:lnTo>
                    <a:pt x="291826" y="284922"/>
                  </a:lnTo>
                  <a:lnTo>
                    <a:pt x="253114" y="318431"/>
                  </a:lnTo>
                  <a:lnTo>
                    <a:pt x="215368" y="353759"/>
                  </a:lnTo>
                  <a:lnTo>
                    <a:pt x="178654" y="390901"/>
                  </a:lnTo>
                  <a:lnTo>
                    <a:pt x="145121" y="427526"/>
                  </a:lnTo>
                  <a:lnTo>
                    <a:pt x="113033" y="465340"/>
                  </a:lnTo>
                  <a:lnTo>
                    <a:pt x="82434" y="504281"/>
                  </a:lnTo>
                  <a:lnTo>
                    <a:pt x="53366" y="544290"/>
                  </a:lnTo>
                  <a:lnTo>
                    <a:pt x="25874" y="585307"/>
                  </a:lnTo>
                  <a:lnTo>
                    <a:pt x="0" y="627272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18"/>
            <p:cNvSpPr txBox="1"/>
            <p:nvPr/>
          </p:nvSpPr>
          <p:spPr>
            <a:xfrm>
              <a:off x="1231264" y="6230800"/>
              <a:ext cx="91440" cy="211454"/>
            </a:xfrm>
            <a:prstGeom prst="rect">
              <a:avLst/>
            </a:prstGeom>
          </p:spPr>
          <p:txBody>
            <a:bodyPr vert="horz" wrap="square" lIns="0" tIns="50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23" name="object 219"/>
            <p:cNvSpPr txBox="1"/>
            <p:nvPr/>
          </p:nvSpPr>
          <p:spPr>
            <a:xfrm>
              <a:off x="3441065" y="6230800"/>
              <a:ext cx="91440" cy="211454"/>
            </a:xfrm>
            <a:prstGeom prst="rect">
              <a:avLst/>
            </a:prstGeom>
          </p:spPr>
          <p:txBody>
            <a:bodyPr vert="horz" wrap="square" lIns="0" tIns="50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24" name="object 220"/>
            <p:cNvSpPr txBox="1"/>
            <p:nvPr/>
          </p:nvSpPr>
          <p:spPr>
            <a:xfrm>
              <a:off x="5650865" y="6230800"/>
              <a:ext cx="91440" cy="211454"/>
            </a:xfrm>
            <a:prstGeom prst="rect">
              <a:avLst/>
            </a:prstGeom>
          </p:spPr>
          <p:txBody>
            <a:bodyPr vert="horz" wrap="square" lIns="0" tIns="50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</p:grpSp>
      <p:sp>
        <p:nvSpPr>
          <p:cNvPr id="225" name="object 221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8" name="object 3"/>
          <p:cNvSpPr txBox="1"/>
          <p:nvPr/>
        </p:nvSpPr>
        <p:spPr>
          <a:xfrm>
            <a:off x="7175192" y="1188159"/>
            <a:ext cx="1869752" cy="4349524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40"/>
              </a:spcBef>
            </a:pPr>
            <a:r>
              <a:rPr sz="1600" spc="-5" dirty="0">
                <a:latin typeface="Arial"/>
                <a:cs typeface="Arial"/>
              </a:rPr>
              <a:t>For k=1 to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</a:t>
            </a:r>
            <a:endParaRPr lang="en-US" sz="16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940"/>
              </a:spcBef>
            </a:pPr>
            <a:r>
              <a:rPr sz="1600" spc="-5" dirty="0">
                <a:solidFill>
                  <a:srgbClr val="954F72"/>
                </a:solidFill>
                <a:latin typeface="Arial"/>
                <a:cs typeface="Arial"/>
              </a:rPr>
              <a:t>1. Let</a:t>
            </a:r>
            <a:r>
              <a:rPr sz="1600" spc="-3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sz="1600" i="1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1600" i="1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1600" i="1" dirty="0">
                <a:solidFill>
                  <a:srgbClr val="0563C1"/>
                </a:solidFill>
                <a:latin typeface="Arial"/>
                <a:cs typeface="Arial"/>
              </a:rPr>
              <a:t>)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954F72"/>
                </a:solidFill>
                <a:latin typeface="Arial"/>
                <a:cs typeface="Arial"/>
              </a:rPr>
              <a:t>be the</a:t>
            </a:r>
            <a:r>
              <a:rPr sz="1600" spc="-6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1600" i="1" spc="5" dirty="0">
                <a:solidFill>
                  <a:srgbClr val="954F72"/>
                </a:solidFill>
                <a:latin typeface="Arial"/>
                <a:cs typeface="Arial"/>
              </a:rPr>
              <a:t>k</a:t>
            </a:r>
            <a:r>
              <a:rPr sz="1400" spc="7" baseline="24691" dirty="0">
                <a:solidFill>
                  <a:srgbClr val="954F72"/>
                </a:solidFill>
                <a:latin typeface="Arial"/>
                <a:cs typeface="Arial"/>
              </a:rPr>
              <a:t>th</a:t>
            </a:r>
            <a:r>
              <a:rPr lang="en-US" sz="1400" baseline="24691" dirty="0">
                <a:latin typeface="Arial"/>
                <a:cs typeface="Arial"/>
              </a:rPr>
              <a:t> </a:t>
            </a:r>
            <a:r>
              <a:rPr lang="en-US" sz="1600" spc="-5" dirty="0">
                <a:solidFill>
                  <a:srgbClr val="954F72"/>
                </a:solidFill>
                <a:latin typeface="Arial"/>
                <a:cs typeface="Arial"/>
              </a:rPr>
              <a:t>r</a:t>
            </a:r>
            <a:r>
              <a:rPr sz="1600" spc="-5" dirty="0">
                <a:solidFill>
                  <a:srgbClr val="954F72"/>
                </a:solidFill>
                <a:latin typeface="Arial"/>
                <a:cs typeface="Arial"/>
              </a:rPr>
              <a:t>ecord</a:t>
            </a:r>
            <a:endParaRPr lang="en-US" sz="1600" dirty="0">
              <a:latin typeface="Arial"/>
              <a:cs typeface="Arial"/>
            </a:endParaRPr>
          </a:p>
          <a:p>
            <a:pPr marL="508000">
              <a:lnSpc>
                <a:spcPts val="1645"/>
              </a:lnSpc>
            </a:pPr>
            <a:endParaRPr lang="en-US" sz="1600" spc="-5" dirty="0">
              <a:solidFill>
                <a:srgbClr val="954F72"/>
              </a:solidFill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2.</a:t>
            </a:r>
            <a:r>
              <a:rPr lang="en-US" altLang="zh-CN" sz="1600" spc="-7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20" dirty="0">
                <a:solidFill>
                  <a:srgbClr val="954F72"/>
                </a:solidFill>
                <a:latin typeface="Arial"/>
                <a:cs typeface="Arial"/>
              </a:rPr>
              <a:t>Temporarily</a:t>
            </a:r>
            <a:r>
              <a:rPr lang="en-US" altLang="zh-CN" sz="1600" dirty="0"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remove 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) 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from</a:t>
            </a:r>
            <a:r>
              <a:rPr lang="en-US" altLang="zh-CN" sz="1600" spc="-9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the dataset</a:t>
            </a:r>
            <a:endParaRPr lang="en-US" altLang="zh-CN" sz="1600" dirty="0"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endParaRPr lang="en-US" altLang="zh-CN" sz="1600" spc="-15" dirty="0">
              <a:solidFill>
                <a:srgbClr val="954F72"/>
              </a:solidFill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r>
              <a:rPr lang="en-US" altLang="zh-CN" sz="1600" spc="-15" dirty="0">
                <a:solidFill>
                  <a:srgbClr val="954F72"/>
                </a:solidFill>
                <a:latin typeface="Arial"/>
                <a:cs typeface="Arial"/>
              </a:rPr>
              <a:t>3. Train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on</a:t>
            </a:r>
            <a:r>
              <a:rPr lang="en-US" altLang="zh-CN" sz="1600" spc="-7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the rema</a:t>
            </a:r>
            <a:r>
              <a:rPr lang="en-US" altLang="zh-CN" sz="1600" dirty="0">
                <a:solidFill>
                  <a:srgbClr val="954F72"/>
                </a:solidFill>
                <a:latin typeface="Arial"/>
                <a:cs typeface="Arial"/>
              </a:rPr>
              <a:t>i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n</a:t>
            </a:r>
            <a:r>
              <a:rPr lang="en-US" altLang="zh-CN" sz="1600" dirty="0">
                <a:solidFill>
                  <a:srgbClr val="954F72"/>
                </a:solidFill>
                <a:latin typeface="Arial"/>
                <a:cs typeface="Arial"/>
              </a:rPr>
              <a:t>i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ng n-1 data point</a:t>
            </a:r>
            <a:r>
              <a:rPr lang="en-US" altLang="zh-CN" sz="1600" dirty="0">
                <a:solidFill>
                  <a:srgbClr val="954F72"/>
                </a:solidFill>
                <a:latin typeface="Arial"/>
                <a:cs typeface="Arial"/>
              </a:rPr>
              <a:t>s</a:t>
            </a:r>
            <a:endParaRPr lang="en-US" altLang="zh-CN" sz="1600" dirty="0"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endParaRPr lang="en-US" altLang="zh-CN" sz="1600" spc="-5" dirty="0">
              <a:solidFill>
                <a:srgbClr val="954F72"/>
              </a:solidFill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4. Note</a:t>
            </a:r>
            <a:r>
              <a:rPr lang="en-US" altLang="zh-CN" sz="1600" spc="-8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your error </a:t>
            </a:r>
            <a:r>
              <a:rPr lang="en-US" altLang="zh-CN" sz="1600" spc="-5" dirty="0">
                <a:solidFill>
                  <a:srgbClr val="0563C1"/>
                </a:solidFill>
                <a:latin typeface="Arial"/>
                <a:cs typeface="Arial"/>
              </a:rPr>
              <a:t> 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latin typeface="Arial"/>
              <a:cs typeface="Arial"/>
            </a:endParaRPr>
          </a:p>
          <a:p>
            <a:pPr marL="38100" marR="30480">
              <a:lnSpc>
                <a:spcPct val="101000"/>
              </a:lnSpc>
              <a:spcBef>
                <a:spcPts val="800"/>
              </a:spcBef>
            </a:pPr>
            <a:r>
              <a:rPr lang="en-US" altLang="zh-CN" sz="1600" spc="-5" dirty="0">
                <a:latin typeface="Arial"/>
                <a:cs typeface="Arial"/>
              </a:rPr>
              <a:t>When you’ve done all points, report the</a:t>
            </a:r>
            <a:r>
              <a:rPr lang="en-US" altLang="zh-CN" sz="1600" spc="-100" dirty="0">
                <a:latin typeface="Arial"/>
                <a:cs typeface="Arial"/>
              </a:rPr>
              <a:t> </a:t>
            </a:r>
            <a:r>
              <a:rPr lang="en-US" altLang="zh-CN" sz="1600" spc="-5" dirty="0">
                <a:latin typeface="Arial"/>
                <a:cs typeface="Arial"/>
              </a:rPr>
              <a:t>mean </a:t>
            </a:r>
            <a:r>
              <a:rPr lang="en-US" altLang="zh-CN" sz="1600" spc="-20" dirty="0">
                <a:latin typeface="Arial"/>
                <a:cs typeface="Arial"/>
              </a:rPr>
              <a:t>error.</a:t>
            </a:r>
            <a:endParaRPr lang="en-US" altLang="zh-CN" sz="1600" dirty="0">
              <a:latin typeface="Arial"/>
              <a:cs typeface="Arial"/>
            </a:endParaRPr>
          </a:p>
          <a:p>
            <a:pPr marL="508000">
              <a:lnSpc>
                <a:spcPts val="1645"/>
              </a:lnSpc>
            </a:pPr>
            <a:endParaRPr lang="en-US" sz="1600" spc="-5" dirty="0">
              <a:solidFill>
                <a:srgbClr val="954F7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99" y="239998"/>
            <a:ext cx="7665605" cy="585111"/>
          </a:xfrm>
        </p:spPr>
        <p:txBody>
          <a:bodyPr/>
          <a:lstStyle/>
          <a:p>
            <a:r>
              <a:rPr lang="en-US" spc="-20" dirty="0">
                <a:cs typeface="Calibri Light"/>
              </a:rPr>
              <a:t>LOOCV </a:t>
            </a:r>
            <a:r>
              <a:rPr lang="en-US" spc="-25" dirty="0">
                <a:cs typeface="Calibri Light"/>
              </a:rPr>
              <a:t>for </a:t>
            </a:r>
            <a:r>
              <a:rPr lang="en-US" dirty="0">
                <a:cs typeface="Calibri Light"/>
              </a:rPr>
              <a:t>Join The</a:t>
            </a:r>
            <a:r>
              <a:rPr lang="en-US" spc="-45" dirty="0">
                <a:cs typeface="Calibri Light"/>
              </a:rPr>
              <a:t> </a:t>
            </a:r>
            <a:r>
              <a:rPr lang="en-US" dirty="0">
                <a:cs typeface="Calibri Light"/>
              </a:rPr>
              <a:t>Dots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A3A5-8E6F-4375-A22D-8F56C10CA339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212" name="object 208"/>
          <p:cNvSpPr txBox="1"/>
          <p:nvPr/>
        </p:nvSpPr>
        <p:spPr>
          <a:xfrm>
            <a:off x="7273717" y="5598335"/>
            <a:ext cx="166157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-10" dirty="0">
                <a:solidFill>
                  <a:srgbClr val="002060"/>
                </a:solidFill>
                <a:latin typeface="Calibri"/>
                <a:cs typeface="Calibri"/>
              </a:rPr>
              <a:t>MSE</a:t>
            </a:r>
            <a:r>
              <a:rPr sz="2000" b="1" i="1" spc="-15" baseline="-13888" dirty="0">
                <a:solidFill>
                  <a:srgbClr val="002060"/>
                </a:solidFill>
                <a:latin typeface="Calibri"/>
                <a:cs typeface="Calibri"/>
              </a:rPr>
              <a:t>LOOCV</a:t>
            </a:r>
            <a:r>
              <a:rPr sz="2000" b="1" i="1" spc="-10" dirty="0">
                <a:solidFill>
                  <a:srgbClr val="002060"/>
                </a:solidFill>
                <a:latin typeface="Calibri"/>
                <a:cs typeface="Calibri"/>
              </a:rPr>
              <a:t>=3.33</a:t>
            </a:r>
            <a:endParaRPr sz="2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6543" y="1193622"/>
            <a:ext cx="6519862" cy="5527854"/>
            <a:chOff x="754063" y="1029900"/>
            <a:chExt cx="6519862" cy="5527854"/>
          </a:xfrm>
        </p:grpSpPr>
        <p:sp>
          <p:nvSpPr>
            <p:cNvPr id="8" name="object 4"/>
            <p:cNvSpPr/>
            <p:nvPr/>
          </p:nvSpPr>
          <p:spPr>
            <a:xfrm>
              <a:off x="909637" y="10299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5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831850" y="26618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/>
            <p:cNvSpPr/>
            <p:nvPr/>
          </p:nvSpPr>
          <p:spPr>
            <a:xfrm>
              <a:off x="1025525" y="21951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1220787" y="24681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55" y="0"/>
                  </a:moveTo>
                  <a:lnTo>
                    <a:pt x="11149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49" y="35077"/>
                  </a:lnTo>
                  <a:lnTo>
                    <a:pt x="18255" y="36512"/>
                  </a:lnTo>
                  <a:lnTo>
                    <a:pt x="25362" y="35077"/>
                  </a:lnTo>
                  <a:lnTo>
                    <a:pt x="31164" y="31165"/>
                  </a:lnTo>
                  <a:lnTo>
                    <a:pt x="35077" y="25362"/>
                  </a:lnTo>
                  <a:lnTo>
                    <a:pt x="36511" y="18256"/>
                  </a:lnTo>
                  <a:lnTo>
                    <a:pt x="35077" y="11150"/>
                  </a:lnTo>
                  <a:lnTo>
                    <a:pt x="31164" y="5347"/>
                  </a:lnTo>
                  <a:lnTo>
                    <a:pt x="25362" y="1434"/>
                  </a:lnTo>
                  <a:lnTo>
                    <a:pt x="18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1220787" y="24681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/>
            <p:nvPr/>
          </p:nvSpPr>
          <p:spPr>
            <a:xfrm>
              <a:off x="1336675" y="18458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1336675" y="18458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/>
            <p:cNvSpPr/>
            <p:nvPr/>
          </p:nvSpPr>
          <p:spPr>
            <a:xfrm>
              <a:off x="1687512" y="11457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/>
            <p:cNvSpPr/>
            <p:nvPr/>
          </p:nvSpPr>
          <p:spPr>
            <a:xfrm>
              <a:off x="1687512" y="11457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/>
            <p:cNvSpPr/>
            <p:nvPr/>
          </p:nvSpPr>
          <p:spPr>
            <a:xfrm>
              <a:off x="1843087" y="1612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/>
            <p:cNvSpPr/>
            <p:nvPr/>
          </p:nvSpPr>
          <p:spPr>
            <a:xfrm>
              <a:off x="1843087" y="1612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/>
            <p:cNvSpPr/>
            <p:nvPr/>
          </p:nvSpPr>
          <p:spPr>
            <a:xfrm>
              <a:off x="2193925" y="15347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/>
            <p:cNvSpPr/>
            <p:nvPr/>
          </p:nvSpPr>
          <p:spPr>
            <a:xfrm>
              <a:off x="2193925" y="15347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/>
            <p:cNvSpPr/>
            <p:nvPr/>
          </p:nvSpPr>
          <p:spPr>
            <a:xfrm>
              <a:off x="2582862" y="24681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/>
            <p:cNvSpPr/>
            <p:nvPr/>
          </p:nvSpPr>
          <p:spPr>
            <a:xfrm>
              <a:off x="2582862" y="24681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/>
            <p:cNvSpPr/>
            <p:nvPr/>
          </p:nvSpPr>
          <p:spPr>
            <a:xfrm>
              <a:off x="2660650" y="21570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/>
            <p:cNvSpPr/>
            <p:nvPr/>
          </p:nvSpPr>
          <p:spPr>
            <a:xfrm>
              <a:off x="2660650" y="21570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/>
            <p:cNvSpPr/>
            <p:nvPr/>
          </p:nvSpPr>
          <p:spPr>
            <a:xfrm>
              <a:off x="2543175" y="19617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/>
            <p:cNvSpPr/>
            <p:nvPr/>
          </p:nvSpPr>
          <p:spPr>
            <a:xfrm>
              <a:off x="2543175" y="19617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/>
            <p:cNvSpPr txBox="1"/>
            <p:nvPr/>
          </p:nvSpPr>
          <p:spPr>
            <a:xfrm>
              <a:off x="1231264" y="2681408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8" name="object 24"/>
            <p:cNvSpPr/>
            <p:nvPr/>
          </p:nvSpPr>
          <p:spPr>
            <a:xfrm>
              <a:off x="1376362" y="27412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80" h="76200">
                  <a:moveTo>
                    <a:pt x="195262" y="42863"/>
                  </a:moveTo>
                  <a:lnTo>
                    <a:pt x="195262" y="76200"/>
                  </a:lnTo>
                  <a:lnTo>
                    <a:pt x="261937" y="42863"/>
                  </a:lnTo>
                  <a:lnTo>
                    <a:pt x="195262" y="42863"/>
                  </a:lnTo>
                  <a:close/>
                </a:path>
                <a:path w="271780" h="76200">
                  <a:moveTo>
                    <a:pt x="195262" y="33338"/>
                  </a:moveTo>
                  <a:lnTo>
                    <a:pt x="195262" y="42863"/>
                  </a:lnTo>
                  <a:lnTo>
                    <a:pt x="207962" y="42863"/>
                  </a:lnTo>
                  <a:lnTo>
                    <a:pt x="207962" y="33338"/>
                  </a:lnTo>
                  <a:lnTo>
                    <a:pt x="195262" y="33338"/>
                  </a:lnTo>
                  <a:close/>
                </a:path>
                <a:path w="271780" h="76200">
                  <a:moveTo>
                    <a:pt x="195262" y="0"/>
                  </a:moveTo>
                  <a:lnTo>
                    <a:pt x="195262" y="33338"/>
                  </a:lnTo>
                  <a:lnTo>
                    <a:pt x="207962" y="33338"/>
                  </a:lnTo>
                  <a:lnTo>
                    <a:pt x="207962" y="42863"/>
                  </a:lnTo>
                  <a:lnTo>
                    <a:pt x="261939" y="42862"/>
                  </a:lnTo>
                  <a:lnTo>
                    <a:pt x="271462" y="38101"/>
                  </a:lnTo>
                  <a:lnTo>
                    <a:pt x="195262" y="0"/>
                  </a:lnTo>
                  <a:close/>
                </a:path>
                <a:path w="271780" h="76200">
                  <a:moveTo>
                    <a:pt x="0" y="33337"/>
                  </a:moveTo>
                  <a:lnTo>
                    <a:pt x="0" y="42862"/>
                  </a:lnTo>
                  <a:lnTo>
                    <a:pt x="195262" y="42863"/>
                  </a:lnTo>
                  <a:lnTo>
                    <a:pt x="195262" y="33338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/>
            <p:cNvSpPr txBox="1"/>
            <p:nvPr/>
          </p:nvSpPr>
          <p:spPr>
            <a:xfrm>
              <a:off x="764540" y="20626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30" name="object 26"/>
            <p:cNvSpPr/>
            <p:nvPr/>
          </p:nvSpPr>
          <p:spPr>
            <a:xfrm>
              <a:off x="754063" y="17299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8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8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8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7"/>
            <p:cNvSpPr/>
            <p:nvPr/>
          </p:nvSpPr>
          <p:spPr>
            <a:xfrm>
              <a:off x="909637" y="28587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8"/>
            <p:cNvSpPr/>
            <p:nvPr/>
          </p:nvSpPr>
          <p:spPr>
            <a:xfrm>
              <a:off x="831850" y="44906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9"/>
            <p:cNvSpPr/>
            <p:nvPr/>
          </p:nvSpPr>
          <p:spPr>
            <a:xfrm>
              <a:off x="1025525" y="40239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4" y="36602"/>
                  </a:lnTo>
                  <a:lnTo>
                    <a:pt x="19050" y="38100"/>
                  </a:lnTo>
                  <a:lnTo>
                    <a:pt x="26465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5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0"/>
            <p:cNvSpPr/>
            <p:nvPr/>
          </p:nvSpPr>
          <p:spPr>
            <a:xfrm>
              <a:off x="1025525" y="40239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1"/>
            <p:cNvSpPr/>
            <p:nvPr/>
          </p:nvSpPr>
          <p:spPr>
            <a:xfrm>
              <a:off x="1220787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5" y="0"/>
                  </a:moveTo>
                  <a:lnTo>
                    <a:pt x="11149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49" y="35077"/>
                  </a:lnTo>
                  <a:lnTo>
                    <a:pt x="18255" y="36512"/>
                  </a:lnTo>
                  <a:lnTo>
                    <a:pt x="25362" y="35077"/>
                  </a:lnTo>
                  <a:lnTo>
                    <a:pt x="31164" y="31165"/>
                  </a:lnTo>
                  <a:lnTo>
                    <a:pt x="35077" y="25362"/>
                  </a:lnTo>
                  <a:lnTo>
                    <a:pt x="36511" y="18256"/>
                  </a:lnTo>
                  <a:lnTo>
                    <a:pt x="35077" y="11150"/>
                  </a:lnTo>
                  <a:lnTo>
                    <a:pt x="31164" y="5347"/>
                  </a:lnTo>
                  <a:lnTo>
                    <a:pt x="25362" y="1434"/>
                  </a:lnTo>
                  <a:lnTo>
                    <a:pt x="18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2"/>
            <p:cNvSpPr/>
            <p:nvPr/>
          </p:nvSpPr>
          <p:spPr>
            <a:xfrm>
              <a:off x="1220787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3"/>
            <p:cNvSpPr/>
            <p:nvPr/>
          </p:nvSpPr>
          <p:spPr>
            <a:xfrm>
              <a:off x="1336675" y="36746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4"/>
            <p:cNvSpPr/>
            <p:nvPr/>
          </p:nvSpPr>
          <p:spPr>
            <a:xfrm>
              <a:off x="1336675" y="36746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5"/>
            <p:cNvSpPr/>
            <p:nvPr/>
          </p:nvSpPr>
          <p:spPr>
            <a:xfrm>
              <a:off x="1687512" y="29745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1843087" y="34413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1843087" y="34413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8"/>
            <p:cNvSpPr/>
            <p:nvPr/>
          </p:nvSpPr>
          <p:spPr>
            <a:xfrm>
              <a:off x="2193925" y="33635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9"/>
            <p:cNvSpPr/>
            <p:nvPr/>
          </p:nvSpPr>
          <p:spPr>
            <a:xfrm>
              <a:off x="2193925" y="33635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0"/>
            <p:cNvSpPr/>
            <p:nvPr/>
          </p:nvSpPr>
          <p:spPr>
            <a:xfrm>
              <a:off x="2582862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1"/>
            <p:cNvSpPr/>
            <p:nvPr/>
          </p:nvSpPr>
          <p:spPr>
            <a:xfrm>
              <a:off x="2582862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2"/>
            <p:cNvSpPr/>
            <p:nvPr/>
          </p:nvSpPr>
          <p:spPr>
            <a:xfrm>
              <a:off x="2660650" y="39858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3"/>
            <p:cNvSpPr/>
            <p:nvPr/>
          </p:nvSpPr>
          <p:spPr>
            <a:xfrm>
              <a:off x="2660650" y="39858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4"/>
            <p:cNvSpPr/>
            <p:nvPr/>
          </p:nvSpPr>
          <p:spPr>
            <a:xfrm>
              <a:off x="2543175" y="37905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5"/>
            <p:cNvSpPr/>
            <p:nvPr/>
          </p:nvSpPr>
          <p:spPr>
            <a:xfrm>
              <a:off x="2543175" y="37905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6"/>
            <p:cNvSpPr txBox="1"/>
            <p:nvPr/>
          </p:nvSpPr>
          <p:spPr>
            <a:xfrm>
              <a:off x="1231264" y="4510207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51" name="object 47"/>
            <p:cNvSpPr/>
            <p:nvPr/>
          </p:nvSpPr>
          <p:spPr>
            <a:xfrm>
              <a:off x="1376362" y="4570026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80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80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80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40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80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8"/>
            <p:cNvSpPr txBox="1"/>
            <p:nvPr/>
          </p:nvSpPr>
          <p:spPr>
            <a:xfrm>
              <a:off x="764540" y="38914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53" name="object 49"/>
            <p:cNvSpPr/>
            <p:nvPr/>
          </p:nvSpPr>
          <p:spPr>
            <a:xfrm>
              <a:off x="754063" y="35587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0"/>
            <p:cNvSpPr/>
            <p:nvPr/>
          </p:nvSpPr>
          <p:spPr>
            <a:xfrm>
              <a:off x="909637" y="46875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1"/>
            <p:cNvSpPr/>
            <p:nvPr/>
          </p:nvSpPr>
          <p:spPr>
            <a:xfrm>
              <a:off x="831850" y="6319449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2"/>
            <p:cNvSpPr/>
            <p:nvPr/>
          </p:nvSpPr>
          <p:spPr>
            <a:xfrm>
              <a:off x="1025525" y="58527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4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2"/>
                  </a:lnTo>
                  <a:lnTo>
                    <a:pt x="19050" y="38100"/>
                  </a:lnTo>
                  <a:lnTo>
                    <a:pt x="26465" y="36602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4"/>
                  </a:lnTo>
                  <a:lnTo>
                    <a:pt x="32520" y="5579"/>
                  </a:lnTo>
                  <a:lnTo>
                    <a:pt x="26465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3"/>
            <p:cNvSpPr/>
            <p:nvPr/>
          </p:nvSpPr>
          <p:spPr>
            <a:xfrm>
              <a:off x="1025525" y="58527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4"/>
            <p:cNvSpPr/>
            <p:nvPr/>
          </p:nvSpPr>
          <p:spPr>
            <a:xfrm>
              <a:off x="1220787" y="61257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5" y="0"/>
                  </a:moveTo>
                  <a:lnTo>
                    <a:pt x="11149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49" y="35078"/>
                  </a:lnTo>
                  <a:lnTo>
                    <a:pt x="18255" y="36513"/>
                  </a:lnTo>
                  <a:lnTo>
                    <a:pt x="25362" y="35078"/>
                  </a:lnTo>
                  <a:lnTo>
                    <a:pt x="31164" y="31165"/>
                  </a:lnTo>
                  <a:lnTo>
                    <a:pt x="35077" y="25362"/>
                  </a:lnTo>
                  <a:lnTo>
                    <a:pt x="36511" y="18256"/>
                  </a:lnTo>
                  <a:lnTo>
                    <a:pt x="35077" y="11150"/>
                  </a:lnTo>
                  <a:lnTo>
                    <a:pt x="31164" y="5347"/>
                  </a:lnTo>
                  <a:lnTo>
                    <a:pt x="25362" y="1434"/>
                  </a:lnTo>
                  <a:lnTo>
                    <a:pt x="18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5"/>
            <p:cNvSpPr/>
            <p:nvPr/>
          </p:nvSpPr>
          <p:spPr>
            <a:xfrm>
              <a:off x="1220787" y="61257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6"/>
            <p:cNvSpPr/>
            <p:nvPr/>
          </p:nvSpPr>
          <p:spPr>
            <a:xfrm>
              <a:off x="1336675" y="55034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7"/>
            <p:cNvSpPr/>
            <p:nvPr/>
          </p:nvSpPr>
          <p:spPr>
            <a:xfrm>
              <a:off x="1336675" y="55034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8"/>
            <p:cNvSpPr/>
            <p:nvPr/>
          </p:nvSpPr>
          <p:spPr>
            <a:xfrm>
              <a:off x="1687512" y="48033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9"/>
            <p:cNvSpPr/>
            <p:nvPr/>
          </p:nvSpPr>
          <p:spPr>
            <a:xfrm>
              <a:off x="1687512" y="48033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0"/>
            <p:cNvSpPr/>
            <p:nvPr/>
          </p:nvSpPr>
          <p:spPr>
            <a:xfrm>
              <a:off x="1843087" y="52701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1"/>
            <p:cNvSpPr/>
            <p:nvPr/>
          </p:nvSpPr>
          <p:spPr>
            <a:xfrm>
              <a:off x="1843087" y="52701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2"/>
            <p:cNvSpPr/>
            <p:nvPr/>
          </p:nvSpPr>
          <p:spPr>
            <a:xfrm>
              <a:off x="2193925" y="51923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3"/>
            <p:cNvSpPr/>
            <p:nvPr/>
          </p:nvSpPr>
          <p:spPr>
            <a:xfrm>
              <a:off x="2193925" y="51923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4"/>
            <p:cNvSpPr/>
            <p:nvPr/>
          </p:nvSpPr>
          <p:spPr>
            <a:xfrm>
              <a:off x="2582862" y="61257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5"/>
            <p:cNvSpPr/>
            <p:nvPr/>
          </p:nvSpPr>
          <p:spPr>
            <a:xfrm>
              <a:off x="2582862" y="61257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6"/>
            <p:cNvSpPr/>
            <p:nvPr/>
          </p:nvSpPr>
          <p:spPr>
            <a:xfrm>
              <a:off x="2660650" y="581462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7"/>
            <p:cNvSpPr/>
            <p:nvPr/>
          </p:nvSpPr>
          <p:spPr>
            <a:xfrm>
              <a:off x="2660650" y="581462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8"/>
            <p:cNvSpPr/>
            <p:nvPr/>
          </p:nvSpPr>
          <p:spPr>
            <a:xfrm>
              <a:off x="2543175" y="56193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9"/>
            <p:cNvSpPr/>
            <p:nvPr/>
          </p:nvSpPr>
          <p:spPr>
            <a:xfrm>
              <a:off x="1376362" y="63988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80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80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80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39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80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0"/>
            <p:cNvSpPr txBox="1"/>
            <p:nvPr/>
          </p:nvSpPr>
          <p:spPr>
            <a:xfrm>
              <a:off x="764540" y="57202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75" name="object 71"/>
            <p:cNvSpPr/>
            <p:nvPr/>
          </p:nvSpPr>
          <p:spPr>
            <a:xfrm>
              <a:off x="754063" y="53875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3119437" y="10299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5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3"/>
            <p:cNvSpPr/>
            <p:nvPr/>
          </p:nvSpPr>
          <p:spPr>
            <a:xfrm>
              <a:off x="3041650" y="26618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4"/>
            <p:cNvSpPr/>
            <p:nvPr/>
          </p:nvSpPr>
          <p:spPr>
            <a:xfrm>
              <a:off x="3235325" y="21951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5"/>
            <p:cNvSpPr/>
            <p:nvPr/>
          </p:nvSpPr>
          <p:spPr>
            <a:xfrm>
              <a:off x="3235325" y="21951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6"/>
            <p:cNvSpPr/>
            <p:nvPr/>
          </p:nvSpPr>
          <p:spPr>
            <a:xfrm>
              <a:off x="3430587" y="24681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7"/>
            <p:cNvSpPr/>
            <p:nvPr/>
          </p:nvSpPr>
          <p:spPr>
            <a:xfrm>
              <a:off x="3546475" y="18458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8"/>
            <p:cNvSpPr/>
            <p:nvPr/>
          </p:nvSpPr>
          <p:spPr>
            <a:xfrm>
              <a:off x="3546475" y="18458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9"/>
            <p:cNvSpPr/>
            <p:nvPr/>
          </p:nvSpPr>
          <p:spPr>
            <a:xfrm>
              <a:off x="3897312" y="11457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0"/>
            <p:cNvSpPr/>
            <p:nvPr/>
          </p:nvSpPr>
          <p:spPr>
            <a:xfrm>
              <a:off x="3897312" y="11457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1"/>
            <p:cNvSpPr/>
            <p:nvPr/>
          </p:nvSpPr>
          <p:spPr>
            <a:xfrm>
              <a:off x="4052887" y="1612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2"/>
            <p:cNvSpPr/>
            <p:nvPr/>
          </p:nvSpPr>
          <p:spPr>
            <a:xfrm>
              <a:off x="4052887" y="1612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3"/>
            <p:cNvSpPr/>
            <p:nvPr/>
          </p:nvSpPr>
          <p:spPr>
            <a:xfrm>
              <a:off x="4403725" y="15347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4"/>
            <p:cNvSpPr/>
            <p:nvPr/>
          </p:nvSpPr>
          <p:spPr>
            <a:xfrm>
              <a:off x="4403725" y="15347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5"/>
            <p:cNvSpPr/>
            <p:nvPr/>
          </p:nvSpPr>
          <p:spPr>
            <a:xfrm>
              <a:off x="4792662" y="24681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6"/>
            <p:cNvSpPr/>
            <p:nvPr/>
          </p:nvSpPr>
          <p:spPr>
            <a:xfrm>
              <a:off x="4792662" y="24681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7"/>
            <p:cNvSpPr/>
            <p:nvPr/>
          </p:nvSpPr>
          <p:spPr>
            <a:xfrm>
              <a:off x="4870450" y="21570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88"/>
            <p:cNvSpPr/>
            <p:nvPr/>
          </p:nvSpPr>
          <p:spPr>
            <a:xfrm>
              <a:off x="4870450" y="21570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/>
            <p:cNvSpPr/>
            <p:nvPr/>
          </p:nvSpPr>
          <p:spPr>
            <a:xfrm>
              <a:off x="4752975" y="19617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/>
            <p:cNvSpPr/>
            <p:nvPr/>
          </p:nvSpPr>
          <p:spPr>
            <a:xfrm>
              <a:off x="4752975" y="19617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1"/>
            <p:cNvSpPr txBox="1"/>
            <p:nvPr/>
          </p:nvSpPr>
          <p:spPr>
            <a:xfrm>
              <a:off x="3441065" y="2681408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96" name="object 92"/>
            <p:cNvSpPr/>
            <p:nvPr/>
          </p:nvSpPr>
          <p:spPr>
            <a:xfrm>
              <a:off x="3586162" y="27412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3"/>
                  </a:moveTo>
                  <a:lnTo>
                    <a:pt x="195262" y="76200"/>
                  </a:lnTo>
                  <a:lnTo>
                    <a:pt x="261937" y="42863"/>
                  </a:lnTo>
                  <a:lnTo>
                    <a:pt x="195262" y="42863"/>
                  </a:lnTo>
                  <a:close/>
                </a:path>
                <a:path w="271779" h="76200">
                  <a:moveTo>
                    <a:pt x="195262" y="33338"/>
                  </a:moveTo>
                  <a:lnTo>
                    <a:pt x="195262" y="42863"/>
                  </a:lnTo>
                  <a:lnTo>
                    <a:pt x="207962" y="42863"/>
                  </a:lnTo>
                  <a:lnTo>
                    <a:pt x="207962" y="33338"/>
                  </a:lnTo>
                  <a:lnTo>
                    <a:pt x="195262" y="33338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8"/>
                  </a:lnTo>
                  <a:lnTo>
                    <a:pt x="207962" y="33338"/>
                  </a:lnTo>
                  <a:lnTo>
                    <a:pt x="207962" y="42863"/>
                  </a:lnTo>
                  <a:lnTo>
                    <a:pt x="261939" y="42862"/>
                  </a:lnTo>
                  <a:lnTo>
                    <a:pt x="271462" y="38101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7"/>
                  </a:moveTo>
                  <a:lnTo>
                    <a:pt x="0" y="42862"/>
                  </a:lnTo>
                  <a:lnTo>
                    <a:pt x="195262" y="42863"/>
                  </a:lnTo>
                  <a:lnTo>
                    <a:pt x="195262" y="33338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3"/>
            <p:cNvSpPr txBox="1"/>
            <p:nvPr/>
          </p:nvSpPr>
          <p:spPr>
            <a:xfrm>
              <a:off x="2974339" y="20626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98" name="object 94"/>
            <p:cNvSpPr/>
            <p:nvPr/>
          </p:nvSpPr>
          <p:spPr>
            <a:xfrm>
              <a:off x="2963863" y="17299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8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8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8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5"/>
            <p:cNvSpPr/>
            <p:nvPr/>
          </p:nvSpPr>
          <p:spPr>
            <a:xfrm>
              <a:off x="3119437" y="28587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6"/>
            <p:cNvSpPr/>
            <p:nvPr/>
          </p:nvSpPr>
          <p:spPr>
            <a:xfrm>
              <a:off x="3041650" y="44906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7"/>
            <p:cNvSpPr/>
            <p:nvPr/>
          </p:nvSpPr>
          <p:spPr>
            <a:xfrm>
              <a:off x="3235325" y="40239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98"/>
            <p:cNvSpPr/>
            <p:nvPr/>
          </p:nvSpPr>
          <p:spPr>
            <a:xfrm>
              <a:off x="3235325" y="40239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99"/>
            <p:cNvSpPr/>
            <p:nvPr/>
          </p:nvSpPr>
          <p:spPr>
            <a:xfrm>
              <a:off x="3430587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0"/>
            <p:cNvSpPr/>
            <p:nvPr/>
          </p:nvSpPr>
          <p:spPr>
            <a:xfrm>
              <a:off x="3430587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1"/>
            <p:cNvSpPr/>
            <p:nvPr/>
          </p:nvSpPr>
          <p:spPr>
            <a:xfrm>
              <a:off x="3546475" y="36746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2"/>
            <p:cNvSpPr/>
            <p:nvPr/>
          </p:nvSpPr>
          <p:spPr>
            <a:xfrm>
              <a:off x="3546475" y="36746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3"/>
            <p:cNvSpPr/>
            <p:nvPr/>
          </p:nvSpPr>
          <p:spPr>
            <a:xfrm>
              <a:off x="3897312" y="29745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4"/>
            <p:cNvSpPr/>
            <p:nvPr/>
          </p:nvSpPr>
          <p:spPr>
            <a:xfrm>
              <a:off x="3897312" y="29745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5"/>
            <p:cNvSpPr/>
            <p:nvPr/>
          </p:nvSpPr>
          <p:spPr>
            <a:xfrm>
              <a:off x="4052887" y="34413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6"/>
            <p:cNvSpPr/>
            <p:nvPr/>
          </p:nvSpPr>
          <p:spPr>
            <a:xfrm>
              <a:off x="4403725" y="33635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7"/>
            <p:cNvSpPr/>
            <p:nvPr/>
          </p:nvSpPr>
          <p:spPr>
            <a:xfrm>
              <a:off x="4403725" y="33635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8"/>
            <p:cNvSpPr/>
            <p:nvPr/>
          </p:nvSpPr>
          <p:spPr>
            <a:xfrm>
              <a:off x="4792662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9"/>
            <p:cNvSpPr/>
            <p:nvPr/>
          </p:nvSpPr>
          <p:spPr>
            <a:xfrm>
              <a:off x="4792662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0"/>
            <p:cNvSpPr/>
            <p:nvPr/>
          </p:nvSpPr>
          <p:spPr>
            <a:xfrm>
              <a:off x="4870450" y="39858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1"/>
            <p:cNvSpPr/>
            <p:nvPr/>
          </p:nvSpPr>
          <p:spPr>
            <a:xfrm>
              <a:off x="4870450" y="39858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2"/>
            <p:cNvSpPr/>
            <p:nvPr/>
          </p:nvSpPr>
          <p:spPr>
            <a:xfrm>
              <a:off x="4752975" y="37905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3"/>
            <p:cNvSpPr/>
            <p:nvPr/>
          </p:nvSpPr>
          <p:spPr>
            <a:xfrm>
              <a:off x="4752975" y="37905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4"/>
            <p:cNvSpPr txBox="1"/>
            <p:nvPr/>
          </p:nvSpPr>
          <p:spPr>
            <a:xfrm>
              <a:off x="3441065" y="4510207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19" name="object 115"/>
            <p:cNvSpPr/>
            <p:nvPr/>
          </p:nvSpPr>
          <p:spPr>
            <a:xfrm>
              <a:off x="3586162" y="4570026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40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6"/>
            <p:cNvSpPr txBox="1"/>
            <p:nvPr/>
          </p:nvSpPr>
          <p:spPr>
            <a:xfrm>
              <a:off x="2974339" y="38914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21" name="object 117"/>
            <p:cNvSpPr/>
            <p:nvPr/>
          </p:nvSpPr>
          <p:spPr>
            <a:xfrm>
              <a:off x="2963863" y="35587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18"/>
            <p:cNvSpPr/>
            <p:nvPr/>
          </p:nvSpPr>
          <p:spPr>
            <a:xfrm>
              <a:off x="3119437" y="46875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19"/>
            <p:cNvSpPr/>
            <p:nvPr/>
          </p:nvSpPr>
          <p:spPr>
            <a:xfrm>
              <a:off x="3041650" y="6319449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0"/>
            <p:cNvSpPr/>
            <p:nvPr/>
          </p:nvSpPr>
          <p:spPr>
            <a:xfrm>
              <a:off x="3235325" y="58527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4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4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1"/>
            <p:cNvSpPr/>
            <p:nvPr/>
          </p:nvSpPr>
          <p:spPr>
            <a:xfrm>
              <a:off x="3235325" y="58527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2"/>
            <p:cNvSpPr/>
            <p:nvPr/>
          </p:nvSpPr>
          <p:spPr>
            <a:xfrm>
              <a:off x="3430587" y="61257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3"/>
            <p:cNvSpPr/>
            <p:nvPr/>
          </p:nvSpPr>
          <p:spPr>
            <a:xfrm>
              <a:off x="3430587" y="61257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4"/>
            <p:cNvSpPr/>
            <p:nvPr/>
          </p:nvSpPr>
          <p:spPr>
            <a:xfrm>
              <a:off x="3546475" y="55034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5"/>
            <p:cNvSpPr/>
            <p:nvPr/>
          </p:nvSpPr>
          <p:spPr>
            <a:xfrm>
              <a:off x="3546475" y="55034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6"/>
            <p:cNvSpPr/>
            <p:nvPr/>
          </p:nvSpPr>
          <p:spPr>
            <a:xfrm>
              <a:off x="3897312" y="48033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27"/>
            <p:cNvSpPr/>
            <p:nvPr/>
          </p:nvSpPr>
          <p:spPr>
            <a:xfrm>
              <a:off x="3897312" y="48033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28"/>
            <p:cNvSpPr/>
            <p:nvPr/>
          </p:nvSpPr>
          <p:spPr>
            <a:xfrm>
              <a:off x="4052887" y="52701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29"/>
            <p:cNvSpPr/>
            <p:nvPr/>
          </p:nvSpPr>
          <p:spPr>
            <a:xfrm>
              <a:off x="4052887" y="52701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0"/>
            <p:cNvSpPr/>
            <p:nvPr/>
          </p:nvSpPr>
          <p:spPr>
            <a:xfrm>
              <a:off x="4403725" y="51923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1"/>
            <p:cNvSpPr/>
            <p:nvPr/>
          </p:nvSpPr>
          <p:spPr>
            <a:xfrm>
              <a:off x="4403725" y="51923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2"/>
            <p:cNvSpPr/>
            <p:nvPr/>
          </p:nvSpPr>
          <p:spPr>
            <a:xfrm>
              <a:off x="4792662" y="61257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3"/>
            <p:cNvSpPr/>
            <p:nvPr/>
          </p:nvSpPr>
          <p:spPr>
            <a:xfrm>
              <a:off x="4870450" y="581462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4"/>
            <p:cNvSpPr/>
            <p:nvPr/>
          </p:nvSpPr>
          <p:spPr>
            <a:xfrm>
              <a:off x="4870450" y="581462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5"/>
            <p:cNvSpPr/>
            <p:nvPr/>
          </p:nvSpPr>
          <p:spPr>
            <a:xfrm>
              <a:off x="4752975" y="56193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36"/>
            <p:cNvSpPr/>
            <p:nvPr/>
          </p:nvSpPr>
          <p:spPr>
            <a:xfrm>
              <a:off x="4752975" y="56193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37"/>
            <p:cNvSpPr/>
            <p:nvPr/>
          </p:nvSpPr>
          <p:spPr>
            <a:xfrm>
              <a:off x="3586162" y="63988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39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38"/>
            <p:cNvSpPr txBox="1"/>
            <p:nvPr/>
          </p:nvSpPr>
          <p:spPr>
            <a:xfrm>
              <a:off x="2974339" y="57202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43" name="object 139"/>
            <p:cNvSpPr/>
            <p:nvPr/>
          </p:nvSpPr>
          <p:spPr>
            <a:xfrm>
              <a:off x="2963863" y="53875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0"/>
            <p:cNvSpPr/>
            <p:nvPr/>
          </p:nvSpPr>
          <p:spPr>
            <a:xfrm>
              <a:off x="5329237" y="46875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1"/>
            <p:cNvSpPr/>
            <p:nvPr/>
          </p:nvSpPr>
          <p:spPr>
            <a:xfrm>
              <a:off x="5251450" y="6319449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2"/>
            <p:cNvSpPr/>
            <p:nvPr/>
          </p:nvSpPr>
          <p:spPr>
            <a:xfrm>
              <a:off x="5445125" y="58527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4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4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3"/>
            <p:cNvSpPr/>
            <p:nvPr/>
          </p:nvSpPr>
          <p:spPr>
            <a:xfrm>
              <a:off x="5445125" y="58527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4"/>
            <p:cNvSpPr/>
            <p:nvPr/>
          </p:nvSpPr>
          <p:spPr>
            <a:xfrm>
              <a:off x="5640387" y="61257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5"/>
            <p:cNvSpPr/>
            <p:nvPr/>
          </p:nvSpPr>
          <p:spPr>
            <a:xfrm>
              <a:off x="5640387" y="61257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46"/>
            <p:cNvSpPr/>
            <p:nvPr/>
          </p:nvSpPr>
          <p:spPr>
            <a:xfrm>
              <a:off x="5756275" y="55034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47"/>
            <p:cNvSpPr/>
            <p:nvPr/>
          </p:nvSpPr>
          <p:spPr>
            <a:xfrm>
              <a:off x="5756275" y="55034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48"/>
            <p:cNvSpPr/>
            <p:nvPr/>
          </p:nvSpPr>
          <p:spPr>
            <a:xfrm>
              <a:off x="6107112" y="48033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49"/>
            <p:cNvSpPr/>
            <p:nvPr/>
          </p:nvSpPr>
          <p:spPr>
            <a:xfrm>
              <a:off x="6107112" y="48033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0"/>
            <p:cNvSpPr/>
            <p:nvPr/>
          </p:nvSpPr>
          <p:spPr>
            <a:xfrm>
              <a:off x="6262687" y="52701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1"/>
            <p:cNvSpPr/>
            <p:nvPr/>
          </p:nvSpPr>
          <p:spPr>
            <a:xfrm>
              <a:off x="6262687" y="52701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2"/>
            <p:cNvSpPr/>
            <p:nvPr/>
          </p:nvSpPr>
          <p:spPr>
            <a:xfrm>
              <a:off x="6613525" y="51923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3"/>
            <p:cNvSpPr/>
            <p:nvPr/>
          </p:nvSpPr>
          <p:spPr>
            <a:xfrm>
              <a:off x="6613525" y="51923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4"/>
            <p:cNvSpPr/>
            <p:nvPr/>
          </p:nvSpPr>
          <p:spPr>
            <a:xfrm>
              <a:off x="7002462" y="61257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5"/>
            <p:cNvSpPr/>
            <p:nvPr/>
          </p:nvSpPr>
          <p:spPr>
            <a:xfrm>
              <a:off x="7002462" y="61257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56"/>
            <p:cNvSpPr/>
            <p:nvPr/>
          </p:nvSpPr>
          <p:spPr>
            <a:xfrm>
              <a:off x="7080250" y="581462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57"/>
            <p:cNvSpPr/>
            <p:nvPr/>
          </p:nvSpPr>
          <p:spPr>
            <a:xfrm>
              <a:off x="6962775" y="56193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58"/>
            <p:cNvSpPr/>
            <p:nvPr/>
          </p:nvSpPr>
          <p:spPr>
            <a:xfrm>
              <a:off x="6962775" y="56193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59"/>
            <p:cNvSpPr/>
            <p:nvPr/>
          </p:nvSpPr>
          <p:spPr>
            <a:xfrm>
              <a:off x="5795962" y="63988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39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0"/>
            <p:cNvSpPr txBox="1"/>
            <p:nvPr/>
          </p:nvSpPr>
          <p:spPr>
            <a:xfrm>
              <a:off x="5184140" y="57202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65" name="object 161"/>
            <p:cNvSpPr/>
            <p:nvPr/>
          </p:nvSpPr>
          <p:spPr>
            <a:xfrm>
              <a:off x="5173663" y="53875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2"/>
            <p:cNvSpPr/>
            <p:nvPr/>
          </p:nvSpPr>
          <p:spPr>
            <a:xfrm>
              <a:off x="5329237" y="28587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3"/>
            <p:cNvSpPr/>
            <p:nvPr/>
          </p:nvSpPr>
          <p:spPr>
            <a:xfrm>
              <a:off x="5251450" y="44906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4"/>
            <p:cNvSpPr/>
            <p:nvPr/>
          </p:nvSpPr>
          <p:spPr>
            <a:xfrm>
              <a:off x="5445125" y="40239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5"/>
            <p:cNvSpPr/>
            <p:nvPr/>
          </p:nvSpPr>
          <p:spPr>
            <a:xfrm>
              <a:off x="5445125" y="40239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66"/>
            <p:cNvSpPr/>
            <p:nvPr/>
          </p:nvSpPr>
          <p:spPr>
            <a:xfrm>
              <a:off x="5640387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67"/>
            <p:cNvSpPr/>
            <p:nvPr/>
          </p:nvSpPr>
          <p:spPr>
            <a:xfrm>
              <a:off x="5640387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68"/>
            <p:cNvSpPr/>
            <p:nvPr/>
          </p:nvSpPr>
          <p:spPr>
            <a:xfrm>
              <a:off x="5756275" y="36746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69"/>
            <p:cNvSpPr/>
            <p:nvPr/>
          </p:nvSpPr>
          <p:spPr>
            <a:xfrm>
              <a:off x="5756275" y="36746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0"/>
            <p:cNvSpPr/>
            <p:nvPr/>
          </p:nvSpPr>
          <p:spPr>
            <a:xfrm>
              <a:off x="6107112" y="29745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1"/>
            <p:cNvSpPr/>
            <p:nvPr/>
          </p:nvSpPr>
          <p:spPr>
            <a:xfrm>
              <a:off x="6107112" y="29745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2"/>
            <p:cNvSpPr/>
            <p:nvPr/>
          </p:nvSpPr>
          <p:spPr>
            <a:xfrm>
              <a:off x="6262687" y="34413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3"/>
            <p:cNvSpPr/>
            <p:nvPr/>
          </p:nvSpPr>
          <p:spPr>
            <a:xfrm>
              <a:off x="6262687" y="34413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4"/>
            <p:cNvSpPr/>
            <p:nvPr/>
          </p:nvSpPr>
          <p:spPr>
            <a:xfrm>
              <a:off x="6613525" y="33635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5"/>
            <p:cNvSpPr/>
            <p:nvPr/>
          </p:nvSpPr>
          <p:spPr>
            <a:xfrm>
              <a:off x="7002462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76"/>
            <p:cNvSpPr/>
            <p:nvPr/>
          </p:nvSpPr>
          <p:spPr>
            <a:xfrm>
              <a:off x="7002462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77"/>
            <p:cNvSpPr/>
            <p:nvPr/>
          </p:nvSpPr>
          <p:spPr>
            <a:xfrm>
              <a:off x="7080250" y="39858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78"/>
            <p:cNvSpPr/>
            <p:nvPr/>
          </p:nvSpPr>
          <p:spPr>
            <a:xfrm>
              <a:off x="7080250" y="39858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79"/>
            <p:cNvSpPr/>
            <p:nvPr/>
          </p:nvSpPr>
          <p:spPr>
            <a:xfrm>
              <a:off x="6962775" y="37905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0"/>
            <p:cNvSpPr/>
            <p:nvPr/>
          </p:nvSpPr>
          <p:spPr>
            <a:xfrm>
              <a:off x="6962775" y="37905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1"/>
            <p:cNvSpPr txBox="1"/>
            <p:nvPr/>
          </p:nvSpPr>
          <p:spPr>
            <a:xfrm>
              <a:off x="5650865" y="4510207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86" name="object 182"/>
            <p:cNvSpPr/>
            <p:nvPr/>
          </p:nvSpPr>
          <p:spPr>
            <a:xfrm>
              <a:off x="5795962" y="4570026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40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3"/>
            <p:cNvSpPr txBox="1"/>
            <p:nvPr/>
          </p:nvSpPr>
          <p:spPr>
            <a:xfrm>
              <a:off x="5184140" y="38914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88" name="object 184"/>
            <p:cNvSpPr/>
            <p:nvPr/>
          </p:nvSpPr>
          <p:spPr>
            <a:xfrm>
              <a:off x="5173663" y="35587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5"/>
            <p:cNvSpPr/>
            <p:nvPr/>
          </p:nvSpPr>
          <p:spPr>
            <a:xfrm>
              <a:off x="5329237" y="10299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5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86"/>
            <p:cNvSpPr/>
            <p:nvPr/>
          </p:nvSpPr>
          <p:spPr>
            <a:xfrm>
              <a:off x="5251450" y="26618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87"/>
            <p:cNvSpPr/>
            <p:nvPr/>
          </p:nvSpPr>
          <p:spPr>
            <a:xfrm>
              <a:off x="5445125" y="21951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88"/>
            <p:cNvSpPr/>
            <p:nvPr/>
          </p:nvSpPr>
          <p:spPr>
            <a:xfrm>
              <a:off x="5445125" y="21951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89"/>
            <p:cNvSpPr/>
            <p:nvPr/>
          </p:nvSpPr>
          <p:spPr>
            <a:xfrm>
              <a:off x="5640387" y="24681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0"/>
            <p:cNvSpPr/>
            <p:nvPr/>
          </p:nvSpPr>
          <p:spPr>
            <a:xfrm>
              <a:off x="5640387" y="24681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1"/>
            <p:cNvSpPr/>
            <p:nvPr/>
          </p:nvSpPr>
          <p:spPr>
            <a:xfrm>
              <a:off x="5756275" y="18458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2"/>
            <p:cNvSpPr/>
            <p:nvPr/>
          </p:nvSpPr>
          <p:spPr>
            <a:xfrm>
              <a:off x="6107112" y="11457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3"/>
            <p:cNvSpPr/>
            <p:nvPr/>
          </p:nvSpPr>
          <p:spPr>
            <a:xfrm>
              <a:off x="6107112" y="11457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4"/>
            <p:cNvSpPr/>
            <p:nvPr/>
          </p:nvSpPr>
          <p:spPr>
            <a:xfrm>
              <a:off x="6262687" y="1612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5"/>
            <p:cNvSpPr/>
            <p:nvPr/>
          </p:nvSpPr>
          <p:spPr>
            <a:xfrm>
              <a:off x="6262687" y="1612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196"/>
            <p:cNvSpPr/>
            <p:nvPr/>
          </p:nvSpPr>
          <p:spPr>
            <a:xfrm>
              <a:off x="6613525" y="15347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197"/>
            <p:cNvSpPr/>
            <p:nvPr/>
          </p:nvSpPr>
          <p:spPr>
            <a:xfrm>
              <a:off x="6613525" y="15347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198"/>
            <p:cNvSpPr/>
            <p:nvPr/>
          </p:nvSpPr>
          <p:spPr>
            <a:xfrm>
              <a:off x="7002462" y="24681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199"/>
            <p:cNvSpPr/>
            <p:nvPr/>
          </p:nvSpPr>
          <p:spPr>
            <a:xfrm>
              <a:off x="7002462" y="24681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0"/>
            <p:cNvSpPr/>
            <p:nvPr/>
          </p:nvSpPr>
          <p:spPr>
            <a:xfrm>
              <a:off x="7080250" y="21570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1"/>
            <p:cNvSpPr/>
            <p:nvPr/>
          </p:nvSpPr>
          <p:spPr>
            <a:xfrm>
              <a:off x="7080250" y="21570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2"/>
            <p:cNvSpPr/>
            <p:nvPr/>
          </p:nvSpPr>
          <p:spPr>
            <a:xfrm>
              <a:off x="6962775" y="19617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3"/>
            <p:cNvSpPr/>
            <p:nvPr/>
          </p:nvSpPr>
          <p:spPr>
            <a:xfrm>
              <a:off x="6962775" y="19617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4"/>
            <p:cNvSpPr txBox="1"/>
            <p:nvPr/>
          </p:nvSpPr>
          <p:spPr>
            <a:xfrm>
              <a:off x="5650865" y="2681408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09" name="object 205"/>
            <p:cNvSpPr/>
            <p:nvPr/>
          </p:nvSpPr>
          <p:spPr>
            <a:xfrm>
              <a:off x="5795962" y="27412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3"/>
                  </a:moveTo>
                  <a:lnTo>
                    <a:pt x="195262" y="76200"/>
                  </a:lnTo>
                  <a:lnTo>
                    <a:pt x="261937" y="42863"/>
                  </a:lnTo>
                  <a:lnTo>
                    <a:pt x="195262" y="42863"/>
                  </a:lnTo>
                  <a:close/>
                </a:path>
                <a:path w="271779" h="76200">
                  <a:moveTo>
                    <a:pt x="195262" y="33338"/>
                  </a:moveTo>
                  <a:lnTo>
                    <a:pt x="195262" y="42863"/>
                  </a:lnTo>
                  <a:lnTo>
                    <a:pt x="207962" y="42863"/>
                  </a:lnTo>
                  <a:lnTo>
                    <a:pt x="207962" y="33338"/>
                  </a:lnTo>
                  <a:lnTo>
                    <a:pt x="195262" y="33338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8"/>
                  </a:lnTo>
                  <a:lnTo>
                    <a:pt x="207962" y="33338"/>
                  </a:lnTo>
                  <a:lnTo>
                    <a:pt x="207962" y="42863"/>
                  </a:lnTo>
                  <a:lnTo>
                    <a:pt x="261939" y="42862"/>
                  </a:lnTo>
                  <a:lnTo>
                    <a:pt x="271462" y="38101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7"/>
                  </a:moveTo>
                  <a:lnTo>
                    <a:pt x="0" y="42862"/>
                  </a:lnTo>
                  <a:lnTo>
                    <a:pt x="195262" y="42863"/>
                  </a:lnTo>
                  <a:lnTo>
                    <a:pt x="195262" y="33338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06"/>
            <p:cNvSpPr txBox="1"/>
            <p:nvPr/>
          </p:nvSpPr>
          <p:spPr>
            <a:xfrm>
              <a:off x="5184140" y="20626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11" name="object 207"/>
            <p:cNvSpPr/>
            <p:nvPr/>
          </p:nvSpPr>
          <p:spPr>
            <a:xfrm>
              <a:off x="5173663" y="17299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8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8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8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09"/>
            <p:cNvSpPr/>
            <p:nvPr/>
          </p:nvSpPr>
          <p:spPr>
            <a:xfrm>
              <a:off x="1152525" y="1163250"/>
              <a:ext cx="1595755" cy="1838325"/>
            </a:xfrm>
            <a:custGeom>
              <a:avLst/>
              <a:gdLst/>
              <a:ahLst/>
              <a:cxnLst/>
              <a:rect l="l" t="t" r="r" b="b"/>
              <a:pathLst>
                <a:path w="1595755" h="1838325">
                  <a:moveTo>
                    <a:pt x="0" y="1838325"/>
                  </a:moveTo>
                  <a:lnTo>
                    <a:pt x="90487" y="1328738"/>
                  </a:lnTo>
                  <a:lnTo>
                    <a:pt x="204787" y="695325"/>
                  </a:lnTo>
                  <a:lnTo>
                    <a:pt x="552450" y="0"/>
                  </a:lnTo>
                  <a:lnTo>
                    <a:pt x="709612" y="466725"/>
                  </a:lnTo>
                  <a:lnTo>
                    <a:pt x="1062038" y="390525"/>
                  </a:lnTo>
                  <a:lnTo>
                    <a:pt x="1414463" y="819150"/>
                  </a:lnTo>
                  <a:lnTo>
                    <a:pt x="1447800" y="1328738"/>
                  </a:lnTo>
                  <a:lnTo>
                    <a:pt x="1595438" y="723900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0"/>
            <p:cNvSpPr/>
            <p:nvPr/>
          </p:nvSpPr>
          <p:spPr>
            <a:xfrm>
              <a:off x="3257550" y="1168012"/>
              <a:ext cx="1704975" cy="1329055"/>
            </a:xfrm>
            <a:custGeom>
              <a:avLst/>
              <a:gdLst/>
              <a:ahLst/>
              <a:cxnLst/>
              <a:rect l="l" t="t" r="r" b="b"/>
              <a:pathLst>
                <a:path w="1704975" h="1329055">
                  <a:moveTo>
                    <a:pt x="0" y="1052512"/>
                  </a:moveTo>
                  <a:lnTo>
                    <a:pt x="276225" y="700087"/>
                  </a:lnTo>
                  <a:lnTo>
                    <a:pt x="314325" y="695324"/>
                  </a:lnTo>
                  <a:lnTo>
                    <a:pt x="661987" y="0"/>
                  </a:lnTo>
                  <a:lnTo>
                    <a:pt x="819150" y="466724"/>
                  </a:lnTo>
                  <a:lnTo>
                    <a:pt x="1171575" y="390524"/>
                  </a:lnTo>
                  <a:lnTo>
                    <a:pt x="1524000" y="819149"/>
                  </a:lnTo>
                  <a:lnTo>
                    <a:pt x="1557338" y="1328737"/>
                  </a:lnTo>
                  <a:lnTo>
                    <a:pt x="1704975" y="723899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1"/>
            <p:cNvSpPr/>
            <p:nvPr/>
          </p:nvSpPr>
          <p:spPr>
            <a:xfrm>
              <a:off x="5376862" y="1168012"/>
              <a:ext cx="1790700" cy="1329055"/>
            </a:xfrm>
            <a:custGeom>
              <a:avLst/>
              <a:gdLst/>
              <a:ahLst/>
              <a:cxnLst/>
              <a:rect l="l" t="t" r="r" b="b"/>
              <a:pathLst>
                <a:path w="1790700" h="1329055">
                  <a:moveTo>
                    <a:pt x="0" y="904874"/>
                  </a:moveTo>
                  <a:lnTo>
                    <a:pt x="285750" y="1328737"/>
                  </a:lnTo>
                  <a:lnTo>
                    <a:pt x="481012" y="738187"/>
                  </a:lnTo>
                  <a:lnTo>
                    <a:pt x="747712" y="0"/>
                  </a:lnTo>
                  <a:lnTo>
                    <a:pt x="904875" y="466724"/>
                  </a:lnTo>
                  <a:lnTo>
                    <a:pt x="1257300" y="390524"/>
                  </a:lnTo>
                  <a:lnTo>
                    <a:pt x="1609725" y="819149"/>
                  </a:lnTo>
                  <a:lnTo>
                    <a:pt x="1643062" y="1328737"/>
                  </a:lnTo>
                  <a:lnTo>
                    <a:pt x="1790700" y="723899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2"/>
            <p:cNvSpPr/>
            <p:nvPr/>
          </p:nvSpPr>
          <p:spPr>
            <a:xfrm>
              <a:off x="952500" y="3387337"/>
              <a:ext cx="1790700" cy="938530"/>
            </a:xfrm>
            <a:custGeom>
              <a:avLst/>
              <a:gdLst/>
              <a:ahLst/>
              <a:cxnLst/>
              <a:rect l="l" t="t" r="r" b="b"/>
              <a:pathLst>
                <a:path w="1790700" h="938529">
                  <a:moveTo>
                    <a:pt x="0" y="514349"/>
                  </a:moveTo>
                  <a:lnTo>
                    <a:pt x="285750" y="938212"/>
                  </a:lnTo>
                  <a:lnTo>
                    <a:pt x="400050" y="304799"/>
                  </a:lnTo>
                  <a:lnTo>
                    <a:pt x="676275" y="176212"/>
                  </a:lnTo>
                  <a:lnTo>
                    <a:pt x="904875" y="76199"/>
                  </a:lnTo>
                  <a:lnTo>
                    <a:pt x="1257300" y="0"/>
                  </a:lnTo>
                  <a:lnTo>
                    <a:pt x="1609725" y="428624"/>
                  </a:lnTo>
                  <a:lnTo>
                    <a:pt x="1643062" y="938212"/>
                  </a:lnTo>
                  <a:lnTo>
                    <a:pt x="1790700" y="333374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3"/>
            <p:cNvSpPr/>
            <p:nvPr/>
          </p:nvSpPr>
          <p:spPr>
            <a:xfrm>
              <a:off x="3167062" y="4825612"/>
              <a:ext cx="1871980" cy="1329055"/>
            </a:xfrm>
            <a:custGeom>
              <a:avLst/>
              <a:gdLst/>
              <a:ahLst/>
              <a:cxnLst/>
              <a:rect l="l" t="t" r="r" b="b"/>
              <a:pathLst>
                <a:path w="1871979" h="1329054">
                  <a:moveTo>
                    <a:pt x="0" y="904874"/>
                  </a:moveTo>
                  <a:lnTo>
                    <a:pt x="285749" y="1328737"/>
                  </a:lnTo>
                  <a:lnTo>
                    <a:pt x="400049" y="695324"/>
                  </a:lnTo>
                  <a:lnTo>
                    <a:pt x="747712" y="0"/>
                  </a:lnTo>
                  <a:lnTo>
                    <a:pt x="904874" y="466724"/>
                  </a:lnTo>
                  <a:lnTo>
                    <a:pt x="1257300" y="390524"/>
                  </a:lnTo>
                  <a:lnTo>
                    <a:pt x="1609725" y="819149"/>
                  </a:lnTo>
                  <a:lnTo>
                    <a:pt x="1662112" y="909637"/>
                  </a:lnTo>
                  <a:lnTo>
                    <a:pt x="1871662" y="1252537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4"/>
            <p:cNvSpPr/>
            <p:nvPr/>
          </p:nvSpPr>
          <p:spPr>
            <a:xfrm>
              <a:off x="952500" y="4830375"/>
              <a:ext cx="1790700" cy="1329055"/>
            </a:xfrm>
            <a:custGeom>
              <a:avLst/>
              <a:gdLst/>
              <a:ahLst/>
              <a:cxnLst/>
              <a:rect l="l" t="t" r="r" b="b"/>
              <a:pathLst>
                <a:path w="1790700" h="1329054">
                  <a:moveTo>
                    <a:pt x="0" y="904875"/>
                  </a:moveTo>
                  <a:lnTo>
                    <a:pt x="285750" y="1328738"/>
                  </a:lnTo>
                  <a:lnTo>
                    <a:pt x="400050" y="695325"/>
                  </a:lnTo>
                  <a:lnTo>
                    <a:pt x="747712" y="0"/>
                  </a:lnTo>
                  <a:lnTo>
                    <a:pt x="904875" y="466725"/>
                  </a:lnTo>
                  <a:lnTo>
                    <a:pt x="1257300" y="390525"/>
                  </a:lnTo>
                  <a:lnTo>
                    <a:pt x="1457325" y="847725"/>
                  </a:lnTo>
                  <a:lnTo>
                    <a:pt x="1643062" y="1328738"/>
                  </a:lnTo>
                  <a:lnTo>
                    <a:pt x="1790700" y="723900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5"/>
            <p:cNvSpPr/>
            <p:nvPr/>
          </p:nvSpPr>
          <p:spPr>
            <a:xfrm>
              <a:off x="5381625" y="4835137"/>
              <a:ext cx="1666875" cy="1519555"/>
            </a:xfrm>
            <a:custGeom>
              <a:avLst/>
              <a:gdLst/>
              <a:ahLst/>
              <a:cxnLst/>
              <a:rect l="l" t="t" r="r" b="b"/>
              <a:pathLst>
                <a:path w="1666875" h="1519554">
                  <a:moveTo>
                    <a:pt x="0" y="904874"/>
                  </a:moveTo>
                  <a:lnTo>
                    <a:pt x="285750" y="1328737"/>
                  </a:lnTo>
                  <a:lnTo>
                    <a:pt x="400050" y="695324"/>
                  </a:lnTo>
                  <a:lnTo>
                    <a:pt x="747712" y="0"/>
                  </a:lnTo>
                  <a:lnTo>
                    <a:pt x="904875" y="466724"/>
                  </a:lnTo>
                  <a:lnTo>
                    <a:pt x="1257300" y="390524"/>
                  </a:lnTo>
                  <a:lnTo>
                    <a:pt x="1609725" y="819149"/>
                  </a:lnTo>
                  <a:lnTo>
                    <a:pt x="1643062" y="1328737"/>
                  </a:lnTo>
                  <a:lnTo>
                    <a:pt x="1666875" y="1519237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16"/>
            <p:cNvSpPr/>
            <p:nvPr/>
          </p:nvSpPr>
          <p:spPr>
            <a:xfrm>
              <a:off x="5372100" y="3001575"/>
              <a:ext cx="1790700" cy="1329055"/>
            </a:xfrm>
            <a:custGeom>
              <a:avLst/>
              <a:gdLst/>
              <a:ahLst/>
              <a:cxnLst/>
              <a:rect l="l" t="t" r="r" b="b"/>
              <a:pathLst>
                <a:path w="1790700" h="1329054">
                  <a:moveTo>
                    <a:pt x="0" y="904875"/>
                  </a:moveTo>
                  <a:lnTo>
                    <a:pt x="285750" y="1328738"/>
                  </a:lnTo>
                  <a:lnTo>
                    <a:pt x="400050" y="695325"/>
                  </a:lnTo>
                  <a:lnTo>
                    <a:pt x="747712" y="0"/>
                  </a:lnTo>
                  <a:lnTo>
                    <a:pt x="904875" y="466725"/>
                  </a:lnTo>
                  <a:lnTo>
                    <a:pt x="1200150" y="600075"/>
                  </a:lnTo>
                  <a:lnTo>
                    <a:pt x="1609725" y="819150"/>
                  </a:lnTo>
                  <a:lnTo>
                    <a:pt x="1643062" y="1328738"/>
                  </a:lnTo>
                  <a:lnTo>
                    <a:pt x="1790700" y="723900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17"/>
            <p:cNvSpPr/>
            <p:nvPr/>
          </p:nvSpPr>
          <p:spPr>
            <a:xfrm>
              <a:off x="3171825" y="3001575"/>
              <a:ext cx="1790700" cy="1329055"/>
            </a:xfrm>
            <a:custGeom>
              <a:avLst/>
              <a:gdLst/>
              <a:ahLst/>
              <a:cxnLst/>
              <a:rect l="l" t="t" r="r" b="b"/>
              <a:pathLst>
                <a:path w="1790700" h="1329054">
                  <a:moveTo>
                    <a:pt x="0" y="904875"/>
                  </a:moveTo>
                  <a:lnTo>
                    <a:pt x="285750" y="1328738"/>
                  </a:lnTo>
                  <a:lnTo>
                    <a:pt x="400050" y="695325"/>
                  </a:lnTo>
                  <a:lnTo>
                    <a:pt x="747712" y="0"/>
                  </a:lnTo>
                  <a:lnTo>
                    <a:pt x="990600" y="190500"/>
                  </a:lnTo>
                  <a:lnTo>
                    <a:pt x="1257300" y="390525"/>
                  </a:lnTo>
                  <a:lnTo>
                    <a:pt x="1609725" y="819150"/>
                  </a:lnTo>
                  <a:lnTo>
                    <a:pt x="1643062" y="1328738"/>
                  </a:lnTo>
                  <a:lnTo>
                    <a:pt x="1790700" y="723900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18"/>
            <p:cNvSpPr txBox="1"/>
            <p:nvPr/>
          </p:nvSpPr>
          <p:spPr>
            <a:xfrm>
              <a:off x="1231264" y="6346300"/>
              <a:ext cx="91440" cy="211454"/>
            </a:xfrm>
            <a:prstGeom prst="rect">
              <a:avLst/>
            </a:prstGeom>
          </p:spPr>
          <p:txBody>
            <a:bodyPr vert="horz" wrap="square" lIns="0" tIns="50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23" name="object 219"/>
            <p:cNvSpPr txBox="1"/>
            <p:nvPr/>
          </p:nvSpPr>
          <p:spPr>
            <a:xfrm>
              <a:off x="3441065" y="6346300"/>
              <a:ext cx="91440" cy="211454"/>
            </a:xfrm>
            <a:prstGeom prst="rect">
              <a:avLst/>
            </a:prstGeom>
          </p:spPr>
          <p:txBody>
            <a:bodyPr vert="horz" wrap="square" lIns="0" tIns="50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24" name="object 220"/>
            <p:cNvSpPr txBox="1"/>
            <p:nvPr/>
          </p:nvSpPr>
          <p:spPr>
            <a:xfrm>
              <a:off x="5650865" y="6346300"/>
              <a:ext cx="91440" cy="211454"/>
            </a:xfrm>
            <a:prstGeom prst="rect">
              <a:avLst/>
            </a:prstGeom>
          </p:spPr>
          <p:txBody>
            <a:bodyPr vert="horz" wrap="square" lIns="0" tIns="50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</p:grpSp>
      <p:sp>
        <p:nvSpPr>
          <p:cNvPr id="225" name="object 221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8" name="object 3"/>
          <p:cNvSpPr txBox="1"/>
          <p:nvPr/>
        </p:nvSpPr>
        <p:spPr>
          <a:xfrm>
            <a:off x="7175192" y="1188159"/>
            <a:ext cx="1869752" cy="4349524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40"/>
              </a:spcBef>
            </a:pPr>
            <a:r>
              <a:rPr sz="1600" spc="-5" dirty="0">
                <a:latin typeface="Arial"/>
                <a:cs typeface="Arial"/>
              </a:rPr>
              <a:t>For k=1 to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</a:t>
            </a:r>
            <a:endParaRPr lang="en-US" sz="16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940"/>
              </a:spcBef>
            </a:pPr>
            <a:r>
              <a:rPr sz="1600" spc="-5" dirty="0">
                <a:solidFill>
                  <a:srgbClr val="954F72"/>
                </a:solidFill>
                <a:latin typeface="Arial"/>
                <a:cs typeface="Arial"/>
              </a:rPr>
              <a:t>1. Let</a:t>
            </a:r>
            <a:r>
              <a:rPr sz="1600" spc="-3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sz="1600" i="1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1600" i="1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1600" i="1" dirty="0">
                <a:solidFill>
                  <a:srgbClr val="0563C1"/>
                </a:solidFill>
                <a:latin typeface="Arial"/>
                <a:cs typeface="Arial"/>
              </a:rPr>
              <a:t>)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954F72"/>
                </a:solidFill>
                <a:latin typeface="Arial"/>
                <a:cs typeface="Arial"/>
              </a:rPr>
              <a:t>be the</a:t>
            </a:r>
            <a:r>
              <a:rPr sz="1600" spc="-6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1600" i="1" spc="5" dirty="0">
                <a:solidFill>
                  <a:srgbClr val="954F72"/>
                </a:solidFill>
                <a:latin typeface="Arial"/>
                <a:cs typeface="Arial"/>
              </a:rPr>
              <a:t>k</a:t>
            </a:r>
            <a:r>
              <a:rPr sz="1400" spc="7" baseline="24691" dirty="0">
                <a:solidFill>
                  <a:srgbClr val="954F72"/>
                </a:solidFill>
                <a:latin typeface="Arial"/>
                <a:cs typeface="Arial"/>
              </a:rPr>
              <a:t>th</a:t>
            </a:r>
            <a:r>
              <a:rPr lang="en-US" sz="1400" baseline="24691" dirty="0">
                <a:latin typeface="Arial"/>
                <a:cs typeface="Arial"/>
              </a:rPr>
              <a:t> </a:t>
            </a:r>
            <a:r>
              <a:rPr lang="en-US" sz="1600" spc="-5" dirty="0">
                <a:solidFill>
                  <a:srgbClr val="954F72"/>
                </a:solidFill>
                <a:latin typeface="Arial"/>
                <a:cs typeface="Arial"/>
              </a:rPr>
              <a:t>r</a:t>
            </a:r>
            <a:r>
              <a:rPr sz="1600" spc="-5" dirty="0">
                <a:solidFill>
                  <a:srgbClr val="954F72"/>
                </a:solidFill>
                <a:latin typeface="Arial"/>
                <a:cs typeface="Arial"/>
              </a:rPr>
              <a:t>ecord</a:t>
            </a:r>
            <a:endParaRPr lang="en-US" sz="1600" dirty="0">
              <a:latin typeface="Arial"/>
              <a:cs typeface="Arial"/>
            </a:endParaRPr>
          </a:p>
          <a:p>
            <a:pPr marL="508000">
              <a:lnSpc>
                <a:spcPts val="1645"/>
              </a:lnSpc>
            </a:pPr>
            <a:endParaRPr lang="en-US" sz="1600" spc="-5" dirty="0">
              <a:solidFill>
                <a:srgbClr val="954F72"/>
              </a:solidFill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2.</a:t>
            </a:r>
            <a:r>
              <a:rPr lang="en-US" altLang="zh-CN" sz="1600" spc="-7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20" dirty="0">
                <a:solidFill>
                  <a:srgbClr val="954F72"/>
                </a:solidFill>
                <a:latin typeface="Arial"/>
                <a:cs typeface="Arial"/>
              </a:rPr>
              <a:t>Temporarily</a:t>
            </a:r>
            <a:r>
              <a:rPr lang="en-US" altLang="zh-CN" sz="1600" dirty="0"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remove 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) 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from</a:t>
            </a:r>
            <a:r>
              <a:rPr lang="en-US" altLang="zh-CN" sz="1600" spc="-9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the dataset</a:t>
            </a:r>
            <a:endParaRPr lang="en-US" altLang="zh-CN" sz="1600" dirty="0"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endParaRPr lang="en-US" altLang="zh-CN" sz="1600" spc="-15" dirty="0">
              <a:solidFill>
                <a:srgbClr val="954F72"/>
              </a:solidFill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r>
              <a:rPr lang="en-US" altLang="zh-CN" sz="1600" spc="-15" dirty="0">
                <a:solidFill>
                  <a:srgbClr val="954F72"/>
                </a:solidFill>
                <a:latin typeface="Arial"/>
                <a:cs typeface="Arial"/>
              </a:rPr>
              <a:t>3. Train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on</a:t>
            </a:r>
            <a:r>
              <a:rPr lang="en-US" altLang="zh-CN" sz="1600" spc="-7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the rema</a:t>
            </a:r>
            <a:r>
              <a:rPr lang="en-US" altLang="zh-CN" sz="1600" dirty="0">
                <a:solidFill>
                  <a:srgbClr val="954F72"/>
                </a:solidFill>
                <a:latin typeface="Arial"/>
                <a:cs typeface="Arial"/>
              </a:rPr>
              <a:t>i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n</a:t>
            </a:r>
            <a:r>
              <a:rPr lang="en-US" altLang="zh-CN" sz="1600" dirty="0">
                <a:solidFill>
                  <a:srgbClr val="954F72"/>
                </a:solidFill>
                <a:latin typeface="Arial"/>
                <a:cs typeface="Arial"/>
              </a:rPr>
              <a:t>i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ng n-1 data point</a:t>
            </a:r>
            <a:r>
              <a:rPr lang="en-US" altLang="zh-CN" sz="1600" dirty="0">
                <a:solidFill>
                  <a:srgbClr val="954F72"/>
                </a:solidFill>
                <a:latin typeface="Arial"/>
                <a:cs typeface="Arial"/>
              </a:rPr>
              <a:t>s</a:t>
            </a:r>
            <a:endParaRPr lang="en-US" altLang="zh-CN" sz="1600" dirty="0"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endParaRPr lang="en-US" altLang="zh-CN" sz="1600" spc="-5" dirty="0">
              <a:solidFill>
                <a:srgbClr val="954F72"/>
              </a:solidFill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4. Note</a:t>
            </a:r>
            <a:r>
              <a:rPr lang="en-US" altLang="zh-CN" sz="1600" spc="-8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your error </a:t>
            </a:r>
            <a:r>
              <a:rPr lang="en-US" altLang="zh-CN" sz="1600" spc="-5" dirty="0">
                <a:solidFill>
                  <a:srgbClr val="0563C1"/>
                </a:solidFill>
                <a:latin typeface="Arial"/>
                <a:cs typeface="Arial"/>
              </a:rPr>
              <a:t> 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latin typeface="Arial"/>
              <a:cs typeface="Arial"/>
            </a:endParaRPr>
          </a:p>
          <a:p>
            <a:pPr marL="38100" marR="30480">
              <a:lnSpc>
                <a:spcPct val="101000"/>
              </a:lnSpc>
              <a:spcBef>
                <a:spcPts val="800"/>
              </a:spcBef>
            </a:pPr>
            <a:r>
              <a:rPr lang="en-US" altLang="zh-CN" sz="1600" spc="-5" dirty="0">
                <a:latin typeface="Arial"/>
                <a:cs typeface="Arial"/>
              </a:rPr>
              <a:t>When you’ve done all points, report the</a:t>
            </a:r>
            <a:r>
              <a:rPr lang="en-US" altLang="zh-CN" sz="1600" spc="-100" dirty="0">
                <a:latin typeface="Arial"/>
                <a:cs typeface="Arial"/>
              </a:rPr>
              <a:t> </a:t>
            </a:r>
            <a:r>
              <a:rPr lang="en-US" altLang="zh-CN" sz="1600" spc="-5" dirty="0">
                <a:latin typeface="Arial"/>
                <a:cs typeface="Arial"/>
              </a:rPr>
              <a:t>mean </a:t>
            </a:r>
            <a:r>
              <a:rPr lang="en-US" altLang="zh-CN" sz="1600" spc="-20" dirty="0">
                <a:latin typeface="Arial"/>
                <a:cs typeface="Arial"/>
              </a:rPr>
              <a:t>error.</a:t>
            </a:r>
            <a:endParaRPr lang="en-US" altLang="zh-CN" sz="1600" dirty="0">
              <a:latin typeface="Arial"/>
              <a:cs typeface="Arial"/>
            </a:endParaRPr>
          </a:p>
          <a:p>
            <a:pPr marL="508000">
              <a:lnSpc>
                <a:spcPts val="1645"/>
              </a:lnSpc>
            </a:pPr>
            <a:endParaRPr lang="en-US" sz="1600" spc="-5" dirty="0">
              <a:solidFill>
                <a:srgbClr val="954F7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pc="-5" dirty="0">
                <a:cs typeface="Calibri Light" panose="020F0302020204030204"/>
                <a:sym typeface="+mn-ea"/>
              </a:rPr>
              <a:t>Which kind </a:t>
            </a:r>
            <a:r>
              <a:rPr dirty="0">
                <a:cs typeface="Calibri Light" panose="020F0302020204030204"/>
                <a:sym typeface="+mn-ea"/>
              </a:rPr>
              <a:t>of </a:t>
            </a:r>
            <a:r>
              <a:rPr spc="-20" dirty="0">
                <a:cs typeface="Calibri Light" panose="020F0302020204030204"/>
                <a:sym typeface="+mn-ea"/>
              </a:rPr>
              <a:t>Cross</a:t>
            </a:r>
            <a:r>
              <a:rPr spc="-40" dirty="0">
                <a:cs typeface="Calibri Light" panose="020F0302020204030204"/>
                <a:sym typeface="+mn-ea"/>
              </a:rPr>
              <a:t> </a:t>
            </a:r>
            <a:r>
              <a:rPr spc="-25" dirty="0">
                <a:cs typeface="Calibri Light" panose="020F0302020204030204"/>
                <a:sym typeface="+mn-ea"/>
              </a:rPr>
              <a:t>Validation?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FAB3-A332-409C-A44D-B0F1AE3731BC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682625" y="1958976"/>
            <a:ext cx="1889125" cy="1371600"/>
          </a:xfrm>
          <a:custGeom>
            <a:avLst/>
            <a:gdLst/>
            <a:ahLst/>
            <a:cxnLst/>
            <a:rect l="l" t="t" r="r" b="b"/>
            <a:pathLst>
              <a:path w="1889125" h="1371600">
                <a:moveTo>
                  <a:pt x="1889125" y="0"/>
                </a:moveTo>
                <a:lnTo>
                  <a:pt x="0" y="0"/>
                </a:lnTo>
                <a:lnTo>
                  <a:pt x="0" y="1371600"/>
                </a:lnTo>
                <a:lnTo>
                  <a:pt x="1889125" y="1371600"/>
                </a:lnTo>
                <a:lnTo>
                  <a:pt x="188912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2571750" y="1958976"/>
            <a:ext cx="3573779" cy="1371600"/>
          </a:xfrm>
          <a:custGeom>
            <a:avLst/>
            <a:gdLst/>
            <a:ahLst/>
            <a:cxnLst/>
            <a:rect l="l" t="t" r="r" b="b"/>
            <a:pathLst>
              <a:path w="3573779" h="1371600">
                <a:moveTo>
                  <a:pt x="3573462" y="0"/>
                </a:moveTo>
                <a:lnTo>
                  <a:pt x="0" y="0"/>
                </a:lnTo>
                <a:lnTo>
                  <a:pt x="0" y="1371600"/>
                </a:lnTo>
                <a:lnTo>
                  <a:pt x="3573462" y="1371600"/>
                </a:lnTo>
                <a:lnTo>
                  <a:pt x="357346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6145212" y="1958976"/>
            <a:ext cx="2365375" cy="1371600"/>
          </a:xfrm>
          <a:custGeom>
            <a:avLst/>
            <a:gdLst/>
            <a:ahLst/>
            <a:cxnLst/>
            <a:rect l="l" t="t" r="r" b="b"/>
            <a:pathLst>
              <a:path w="2365375" h="1371600">
                <a:moveTo>
                  <a:pt x="2365375" y="0"/>
                </a:moveTo>
                <a:lnTo>
                  <a:pt x="0" y="0"/>
                </a:lnTo>
                <a:lnTo>
                  <a:pt x="0" y="1371600"/>
                </a:lnTo>
                <a:lnTo>
                  <a:pt x="2365375" y="1371600"/>
                </a:lnTo>
                <a:lnTo>
                  <a:pt x="236537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682625" y="3330576"/>
            <a:ext cx="1889125" cy="1457325"/>
          </a:xfrm>
          <a:custGeom>
            <a:avLst/>
            <a:gdLst/>
            <a:ahLst/>
            <a:cxnLst/>
            <a:rect l="l" t="t" r="r" b="b"/>
            <a:pathLst>
              <a:path w="1889125" h="1457325">
                <a:moveTo>
                  <a:pt x="1889125" y="0"/>
                </a:moveTo>
                <a:lnTo>
                  <a:pt x="0" y="0"/>
                </a:lnTo>
                <a:lnTo>
                  <a:pt x="0" y="1456944"/>
                </a:lnTo>
                <a:lnTo>
                  <a:pt x="1889125" y="1456944"/>
                </a:lnTo>
                <a:lnTo>
                  <a:pt x="1889125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2571750" y="3330576"/>
            <a:ext cx="3573779" cy="1457325"/>
          </a:xfrm>
          <a:custGeom>
            <a:avLst/>
            <a:gdLst/>
            <a:ahLst/>
            <a:cxnLst/>
            <a:rect l="l" t="t" r="r" b="b"/>
            <a:pathLst>
              <a:path w="3573779" h="1457325">
                <a:moveTo>
                  <a:pt x="3573462" y="0"/>
                </a:moveTo>
                <a:lnTo>
                  <a:pt x="0" y="0"/>
                </a:lnTo>
                <a:lnTo>
                  <a:pt x="0" y="1456944"/>
                </a:lnTo>
                <a:lnTo>
                  <a:pt x="3573462" y="1456944"/>
                </a:lnTo>
                <a:lnTo>
                  <a:pt x="357346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6145212" y="3330576"/>
            <a:ext cx="2365375" cy="1457325"/>
          </a:xfrm>
          <a:custGeom>
            <a:avLst/>
            <a:gdLst/>
            <a:ahLst/>
            <a:cxnLst/>
            <a:rect l="l" t="t" r="r" b="b"/>
            <a:pathLst>
              <a:path w="2365375" h="1457325">
                <a:moveTo>
                  <a:pt x="2365375" y="0"/>
                </a:moveTo>
                <a:lnTo>
                  <a:pt x="0" y="0"/>
                </a:lnTo>
                <a:lnTo>
                  <a:pt x="0" y="1456944"/>
                </a:lnTo>
                <a:lnTo>
                  <a:pt x="2365375" y="1456944"/>
                </a:lnTo>
                <a:lnTo>
                  <a:pt x="2365375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2571750" y="1362075"/>
            <a:ext cx="0" cy="3439795"/>
          </a:xfrm>
          <a:custGeom>
            <a:avLst/>
            <a:gdLst/>
            <a:ahLst/>
            <a:cxnLst/>
            <a:rect l="l" t="t" r="r" b="b"/>
            <a:pathLst>
              <a:path h="3439795">
                <a:moveTo>
                  <a:pt x="0" y="0"/>
                </a:moveTo>
                <a:lnTo>
                  <a:pt x="0" y="34397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6145212" y="1362075"/>
            <a:ext cx="0" cy="3439795"/>
          </a:xfrm>
          <a:custGeom>
            <a:avLst/>
            <a:gdLst/>
            <a:ahLst/>
            <a:cxnLst/>
            <a:rect l="l" t="t" r="r" b="b"/>
            <a:pathLst>
              <a:path h="3439795">
                <a:moveTo>
                  <a:pt x="0" y="0"/>
                </a:moveTo>
                <a:lnTo>
                  <a:pt x="0" y="34397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668337" y="1958975"/>
            <a:ext cx="7856855" cy="0"/>
          </a:xfrm>
          <a:custGeom>
            <a:avLst/>
            <a:gdLst/>
            <a:ahLst/>
            <a:cxnLst/>
            <a:rect l="l" t="t" r="r" b="b"/>
            <a:pathLst>
              <a:path w="7856855">
                <a:moveTo>
                  <a:pt x="0" y="0"/>
                </a:moveTo>
                <a:lnTo>
                  <a:pt x="78565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668337" y="3330575"/>
            <a:ext cx="7856855" cy="0"/>
          </a:xfrm>
          <a:custGeom>
            <a:avLst/>
            <a:gdLst/>
            <a:ahLst/>
            <a:cxnLst/>
            <a:rect l="l" t="t" r="r" b="b"/>
            <a:pathLst>
              <a:path w="7856855">
                <a:moveTo>
                  <a:pt x="0" y="0"/>
                </a:moveTo>
                <a:lnTo>
                  <a:pt x="78565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682625" y="1362075"/>
            <a:ext cx="0" cy="3439795"/>
          </a:xfrm>
          <a:custGeom>
            <a:avLst/>
            <a:gdLst/>
            <a:ahLst/>
            <a:cxnLst/>
            <a:rect l="l" t="t" r="r" b="b"/>
            <a:pathLst>
              <a:path h="3439795">
                <a:moveTo>
                  <a:pt x="0" y="0"/>
                </a:moveTo>
                <a:lnTo>
                  <a:pt x="0" y="343973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8510588" y="1362075"/>
            <a:ext cx="0" cy="3439795"/>
          </a:xfrm>
          <a:custGeom>
            <a:avLst/>
            <a:gdLst/>
            <a:ahLst/>
            <a:cxnLst/>
            <a:rect l="l" t="t" r="r" b="b"/>
            <a:pathLst>
              <a:path h="3439795">
                <a:moveTo>
                  <a:pt x="0" y="0"/>
                </a:moveTo>
                <a:lnTo>
                  <a:pt x="0" y="343973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/>
          <p:nvPr/>
        </p:nvSpPr>
        <p:spPr>
          <a:xfrm>
            <a:off x="668337" y="1376362"/>
            <a:ext cx="7856855" cy="0"/>
          </a:xfrm>
          <a:custGeom>
            <a:avLst/>
            <a:gdLst/>
            <a:ahLst/>
            <a:cxnLst/>
            <a:rect l="l" t="t" r="r" b="b"/>
            <a:pathLst>
              <a:path w="7856855">
                <a:moveTo>
                  <a:pt x="0" y="0"/>
                </a:moveTo>
                <a:lnTo>
                  <a:pt x="785653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/>
          <p:nvPr/>
        </p:nvSpPr>
        <p:spPr>
          <a:xfrm>
            <a:off x="668337" y="4787519"/>
            <a:ext cx="7856855" cy="0"/>
          </a:xfrm>
          <a:custGeom>
            <a:avLst/>
            <a:gdLst/>
            <a:ahLst/>
            <a:cxnLst/>
            <a:rect l="l" t="t" r="r" b="b"/>
            <a:pathLst>
              <a:path w="7856855">
                <a:moveTo>
                  <a:pt x="0" y="0"/>
                </a:moveTo>
                <a:lnTo>
                  <a:pt x="785653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1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24711453"/>
              </p:ext>
            </p:extLst>
          </p:nvPr>
        </p:nvGraphicFramePr>
        <p:xfrm>
          <a:off x="668337" y="1362075"/>
          <a:ext cx="7828279" cy="3411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3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6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solidFill>
                          <a:srgbClr val="00B05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solidFill>
                          <a:srgbClr val="00B05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6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solidFill>
                          <a:srgbClr val="00B05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6448584" y="652331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Credit: 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Prof.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Andrew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Moore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18"/>
          <p:cNvSpPr txBox="1"/>
          <p:nvPr/>
        </p:nvSpPr>
        <p:spPr>
          <a:xfrm>
            <a:off x="2650489" y="1396491"/>
            <a:ext cx="1706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563C1"/>
                </a:solidFill>
                <a:latin typeface="Arial" panose="020B0604020202020204"/>
                <a:cs typeface="Arial" panose="020B0604020202020204"/>
              </a:rPr>
              <a:t>Downside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19"/>
          <p:cNvSpPr txBox="1"/>
          <p:nvPr/>
        </p:nvSpPr>
        <p:spPr>
          <a:xfrm>
            <a:off x="6223952" y="1396491"/>
            <a:ext cx="1212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2800" b="1" spc="5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b="1" spc="-5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b="1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de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0"/>
          <p:cNvSpPr txBox="1"/>
          <p:nvPr/>
        </p:nvSpPr>
        <p:spPr>
          <a:xfrm>
            <a:off x="761365" y="1978659"/>
            <a:ext cx="1367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10" dirty="0">
                <a:latin typeface="Arial" panose="020B0604020202020204"/>
                <a:cs typeface="Arial" panose="020B0604020202020204"/>
              </a:rPr>
              <a:t>T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es</a:t>
            </a:r>
            <a:r>
              <a:rPr sz="2800" b="1" dirty="0">
                <a:latin typeface="Arial" panose="020B0604020202020204"/>
                <a:cs typeface="Arial" panose="020B0604020202020204"/>
              </a:rPr>
              <a:t>t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-set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1"/>
          <p:cNvSpPr txBox="1"/>
          <p:nvPr/>
        </p:nvSpPr>
        <p:spPr>
          <a:xfrm>
            <a:off x="2650489" y="1978659"/>
            <a:ext cx="3149600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25" dirty="0">
                <a:solidFill>
                  <a:srgbClr val="0563C1"/>
                </a:solidFill>
                <a:latin typeface="Arial" panose="020B0604020202020204"/>
                <a:cs typeface="Arial" panose="020B0604020202020204"/>
              </a:rPr>
              <a:t>Variance: </a:t>
            </a:r>
            <a:r>
              <a:rPr sz="2800" dirty="0">
                <a:solidFill>
                  <a:srgbClr val="0563C1"/>
                </a:solidFill>
                <a:latin typeface="Arial" panose="020B0604020202020204"/>
                <a:cs typeface="Arial" panose="020B0604020202020204"/>
              </a:rPr>
              <a:t>unreliable  estimate of future  performance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2"/>
          <p:cNvSpPr txBox="1"/>
          <p:nvPr/>
        </p:nvSpPr>
        <p:spPr>
          <a:xfrm>
            <a:off x="6223952" y="1978659"/>
            <a:ext cx="1076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800" spc="5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hea</a:t>
            </a:r>
            <a:r>
              <a:rPr sz="2800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3"/>
          <p:cNvSpPr txBox="1"/>
          <p:nvPr/>
        </p:nvSpPr>
        <p:spPr>
          <a:xfrm>
            <a:off x="761365" y="3350259"/>
            <a:ext cx="1331595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50"/>
              </a:spcBef>
            </a:pPr>
            <a:r>
              <a:rPr sz="2800" b="1" dirty="0">
                <a:latin typeface="Arial" panose="020B0604020202020204"/>
                <a:cs typeface="Arial" panose="020B0604020202020204"/>
              </a:rPr>
              <a:t>Leave-  on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e-</a:t>
            </a:r>
            <a:r>
              <a:rPr sz="2800" b="1" dirty="0">
                <a:latin typeface="Arial" panose="020B0604020202020204"/>
                <a:cs typeface="Arial" panose="020B0604020202020204"/>
              </a:rPr>
              <a:t>out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4"/>
          <p:cNvSpPr txBox="1"/>
          <p:nvPr/>
        </p:nvSpPr>
        <p:spPr>
          <a:xfrm>
            <a:off x="2650489" y="3255772"/>
            <a:ext cx="2579370" cy="14884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800" dirty="0">
                <a:solidFill>
                  <a:srgbClr val="0563C1"/>
                </a:solidFill>
                <a:latin typeface="Arial" panose="020B0604020202020204"/>
                <a:cs typeface="Arial" panose="020B0604020202020204"/>
              </a:rPr>
              <a:t>Expensive.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3310"/>
              </a:lnSpc>
              <a:spcBef>
                <a:spcPts val="900"/>
              </a:spcBef>
            </a:pPr>
            <a:r>
              <a:rPr sz="2800" dirty="0">
                <a:solidFill>
                  <a:srgbClr val="0563C1"/>
                </a:solidFill>
                <a:latin typeface="Arial" panose="020B0604020202020204"/>
                <a:cs typeface="Arial" panose="020B0604020202020204"/>
              </a:rPr>
              <a:t>Has some</a:t>
            </a:r>
            <a:r>
              <a:rPr sz="2800" spc="-80" dirty="0">
                <a:solidFill>
                  <a:srgbClr val="0563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solidFill>
                  <a:srgbClr val="0563C1"/>
                </a:solidFill>
                <a:latin typeface="Arial" panose="020B0604020202020204"/>
                <a:cs typeface="Arial" panose="020B0604020202020204"/>
              </a:rPr>
              <a:t>weird  behavior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25"/>
          <p:cNvSpPr txBox="1"/>
          <p:nvPr/>
        </p:nvSpPr>
        <p:spPr>
          <a:xfrm>
            <a:off x="6223952" y="3350259"/>
            <a:ext cx="1747520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50"/>
              </a:spcBef>
            </a:pPr>
            <a:r>
              <a:rPr sz="2800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Doesn’t  waste</a:t>
            </a:r>
            <a:r>
              <a:rPr sz="2800" spc="-95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26"/>
          <p:cNvSpPr txBox="1"/>
          <p:nvPr/>
        </p:nvSpPr>
        <p:spPr>
          <a:xfrm>
            <a:off x="1545659" y="5227827"/>
            <a:ext cx="5372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..can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we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get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best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 both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worlds?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144" y="307376"/>
            <a:ext cx="4694120" cy="585111"/>
          </a:xfrm>
        </p:spPr>
        <p:txBody>
          <a:bodyPr/>
          <a:lstStyle/>
          <a:p>
            <a:r>
              <a:rPr lang="en-US" spc="-45" dirty="0">
                <a:cs typeface="Calibri Light"/>
              </a:rPr>
              <a:t>k-fold </a:t>
            </a:r>
            <a:r>
              <a:rPr lang="en-US" spc="-15" dirty="0">
                <a:cs typeface="Calibri Light"/>
              </a:rPr>
              <a:t>Cross</a:t>
            </a:r>
            <a:r>
              <a:rPr lang="en-US" spc="20" dirty="0">
                <a:cs typeface="Calibri Light"/>
              </a:rPr>
              <a:t> </a:t>
            </a:r>
            <a:r>
              <a:rPr lang="en-US" spc="-30" dirty="0">
                <a:cs typeface="Calibri Light"/>
              </a:rPr>
              <a:t>Validation</a:t>
            </a:r>
            <a:br>
              <a:rPr lang="en-US" dirty="0">
                <a:cs typeface="Calibri Light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4F34-DE90-4884-80C8-A68A37ECC5EC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7" name="object 18"/>
          <p:cNvSpPr txBox="1">
            <a:spLocks/>
          </p:cNvSpPr>
          <p:nvPr/>
        </p:nvSpPr>
        <p:spPr>
          <a:xfrm>
            <a:off x="3959843" y="1091103"/>
            <a:ext cx="46964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/>
                <a:ea typeface="+mj-ea"/>
                <a:cs typeface="Arial"/>
              </a:rPr>
              <a:t>Randomly break the dataset into k  partitions (in our example we’ll have k=3  partitions colored </a:t>
            </a:r>
            <a:r>
              <a:rPr lang="en-US" sz="2000" dirty="0">
                <a:solidFill>
                  <a:srgbClr val="CC00CC"/>
                </a:solidFill>
                <a:latin typeface="Arial"/>
                <a:ea typeface="+mj-ea"/>
                <a:cs typeface="Arial"/>
              </a:rPr>
              <a:t>Purple</a:t>
            </a:r>
            <a:r>
              <a:rPr lang="en-US" sz="2000" dirty="0">
                <a:latin typeface="Arial"/>
                <a:ea typeface="+mj-ea"/>
                <a:cs typeface="Arial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/>
                <a:ea typeface="+mj-ea"/>
                <a:cs typeface="Arial"/>
              </a:rPr>
              <a:t>Green</a:t>
            </a:r>
            <a:r>
              <a:rPr lang="en-US" sz="2000" dirty="0">
                <a:latin typeface="Arial"/>
                <a:ea typeface="+mj-ea"/>
                <a:cs typeface="Arial"/>
              </a:rPr>
              <a:t> and </a:t>
            </a:r>
            <a:r>
              <a:rPr lang="en-US" sz="2000" dirty="0">
                <a:solidFill>
                  <a:srgbClr val="0070C0"/>
                </a:solidFill>
                <a:latin typeface="Arial"/>
                <a:ea typeface="+mj-ea"/>
                <a:cs typeface="Arial"/>
              </a:rPr>
              <a:t>Blue</a:t>
            </a:r>
            <a:r>
              <a:rPr lang="en-US" sz="2000" dirty="0">
                <a:latin typeface="Arial"/>
                <a:ea typeface="+mj-ea"/>
                <a:cs typeface="Arial"/>
              </a:rPr>
              <a:t>)</a:t>
            </a:r>
          </a:p>
        </p:txBody>
      </p:sp>
      <p:sp>
        <p:nvSpPr>
          <p:cNvPr id="8" name="object 3"/>
          <p:cNvSpPr/>
          <p:nvPr/>
        </p:nvSpPr>
        <p:spPr>
          <a:xfrm>
            <a:off x="417100" y="1709275"/>
            <a:ext cx="0" cy="3352800"/>
          </a:xfrm>
          <a:custGeom>
            <a:avLst/>
            <a:gdLst/>
            <a:ahLst/>
            <a:cxnLst/>
            <a:rect l="l" t="t" r="r" b="b"/>
            <a:pathLst>
              <a:path h="3352800">
                <a:moveTo>
                  <a:pt x="0" y="0"/>
                </a:moveTo>
                <a:lnTo>
                  <a:pt x="1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/>
          <p:nvPr/>
        </p:nvSpPr>
        <p:spPr>
          <a:xfrm>
            <a:off x="264700" y="4909675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0" y="0"/>
                </a:moveTo>
                <a:lnTo>
                  <a:pt x="39624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645700" y="3995275"/>
            <a:ext cx="73025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1026700" y="4528675"/>
            <a:ext cx="73025" cy="73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1255300" y="3309475"/>
            <a:ext cx="73025" cy="73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1941100" y="1937875"/>
            <a:ext cx="73025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2245900" y="2852275"/>
            <a:ext cx="73025" cy="73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2931700" y="2699875"/>
            <a:ext cx="73025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3693700" y="4528675"/>
            <a:ext cx="73025" cy="73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/>
          <p:cNvSpPr/>
          <p:nvPr/>
        </p:nvSpPr>
        <p:spPr>
          <a:xfrm>
            <a:off x="3846100" y="3919075"/>
            <a:ext cx="73025" cy="73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/>
          <p:cNvSpPr/>
          <p:nvPr/>
        </p:nvSpPr>
        <p:spPr>
          <a:xfrm>
            <a:off x="3617500" y="3538075"/>
            <a:ext cx="73025" cy="73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 txBox="1"/>
          <p:nvPr/>
        </p:nvSpPr>
        <p:spPr>
          <a:xfrm>
            <a:off x="1029239" y="4929486"/>
            <a:ext cx="135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15"/>
          <p:cNvSpPr/>
          <p:nvPr/>
        </p:nvSpPr>
        <p:spPr>
          <a:xfrm>
            <a:off x="1331500" y="5100176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42862"/>
                </a:moveTo>
                <a:lnTo>
                  <a:pt x="457200" y="76200"/>
                </a:lnTo>
                <a:lnTo>
                  <a:pt x="523875" y="42862"/>
                </a:lnTo>
                <a:lnTo>
                  <a:pt x="457200" y="42862"/>
                </a:lnTo>
                <a:close/>
              </a:path>
              <a:path w="533400" h="76200">
                <a:moveTo>
                  <a:pt x="457200" y="33337"/>
                </a:moveTo>
                <a:lnTo>
                  <a:pt x="457200" y="42862"/>
                </a:lnTo>
                <a:lnTo>
                  <a:pt x="469900" y="42862"/>
                </a:lnTo>
                <a:lnTo>
                  <a:pt x="469900" y="33337"/>
                </a:lnTo>
                <a:lnTo>
                  <a:pt x="457200" y="33337"/>
                </a:lnTo>
                <a:close/>
              </a:path>
              <a:path w="533400" h="76200">
                <a:moveTo>
                  <a:pt x="457200" y="0"/>
                </a:moveTo>
                <a:lnTo>
                  <a:pt x="457200" y="33337"/>
                </a:lnTo>
                <a:lnTo>
                  <a:pt x="469900" y="33337"/>
                </a:lnTo>
                <a:lnTo>
                  <a:pt x="469900" y="42862"/>
                </a:lnTo>
                <a:lnTo>
                  <a:pt x="523877" y="42861"/>
                </a:lnTo>
                <a:lnTo>
                  <a:pt x="533400" y="38100"/>
                </a:lnTo>
                <a:lnTo>
                  <a:pt x="457200" y="0"/>
                </a:lnTo>
                <a:close/>
              </a:path>
              <a:path w="533400" h="76200">
                <a:moveTo>
                  <a:pt x="0" y="33336"/>
                </a:moveTo>
                <a:lnTo>
                  <a:pt x="0" y="42861"/>
                </a:lnTo>
                <a:lnTo>
                  <a:pt x="457200" y="42862"/>
                </a:lnTo>
                <a:lnTo>
                  <a:pt x="4572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/>
          <p:cNvSpPr txBox="1"/>
          <p:nvPr/>
        </p:nvSpPr>
        <p:spPr>
          <a:xfrm>
            <a:off x="114840" y="3710286"/>
            <a:ext cx="140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17"/>
          <p:cNvSpPr/>
          <p:nvPr/>
        </p:nvSpPr>
        <p:spPr>
          <a:xfrm>
            <a:off x="150400" y="3080875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42862" y="63500"/>
                </a:moveTo>
                <a:lnTo>
                  <a:pt x="33337" y="63500"/>
                </a:lnTo>
                <a:lnTo>
                  <a:pt x="33336" y="609600"/>
                </a:lnTo>
                <a:lnTo>
                  <a:pt x="42861" y="609600"/>
                </a:lnTo>
                <a:lnTo>
                  <a:pt x="42862" y="63500"/>
                </a:lnTo>
                <a:close/>
              </a:path>
              <a:path w="76200" h="6096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96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5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144" y="307376"/>
            <a:ext cx="4694120" cy="585111"/>
          </a:xfrm>
        </p:spPr>
        <p:txBody>
          <a:bodyPr/>
          <a:lstStyle/>
          <a:p>
            <a:r>
              <a:rPr lang="en-US" spc="-45" dirty="0">
                <a:cs typeface="Calibri Light"/>
              </a:rPr>
              <a:t>k-fold </a:t>
            </a:r>
            <a:r>
              <a:rPr lang="en-US" spc="-15" dirty="0">
                <a:cs typeface="Calibri Light"/>
              </a:rPr>
              <a:t>Cross</a:t>
            </a:r>
            <a:r>
              <a:rPr lang="en-US" spc="20" dirty="0">
                <a:cs typeface="Calibri Light"/>
              </a:rPr>
              <a:t> </a:t>
            </a:r>
            <a:r>
              <a:rPr lang="en-US" spc="-30" dirty="0">
                <a:cs typeface="Calibri Light"/>
              </a:rPr>
              <a:t>Validation</a:t>
            </a:r>
            <a:br>
              <a:rPr lang="en-US" dirty="0">
                <a:cs typeface="Calibri Light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7197-FD3D-4A85-8EED-3F0A079BF23C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7" name="object 18"/>
          <p:cNvSpPr txBox="1">
            <a:spLocks/>
          </p:cNvSpPr>
          <p:nvPr/>
        </p:nvSpPr>
        <p:spPr>
          <a:xfrm>
            <a:off x="3959843" y="1091103"/>
            <a:ext cx="46964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/>
                <a:ea typeface="+mj-ea"/>
                <a:cs typeface="Arial"/>
              </a:rPr>
              <a:t>Randomly break the dataset into k  partitions (in our example we’ll have k=3  partitions colored </a:t>
            </a:r>
            <a:r>
              <a:rPr lang="en-US" sz="2000" dirty="0">
                <a:solidFill>
                  <a:srgbClr val="CC00CC"/>
                </a:solidFill>
                <a:latin typeface="Arial"/>
                <a:ea typeface="+mj-ea"/>
                <a:cs typeface="Arial"/>
              </a:rPr>
              <a:t>Purple</a:t>
            </a:r>
            <a:r>
              <a:rPr lang="en-US" sz="2000" dirty="0">
                <a:latin typeface="Arial"/>
                <a:ea typeface="+mj-ea"/>
                <a:cs typeface="Arial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/>
                <a:ea typeface="+mj-ea"/>
                <a:cs typeface="Arial"/>
              </a:rPr>
              <a:t>Green</a:t>
            </a:r>
            <a:r>
              <a:rPr lang="en-US" sz="2000" dirty="0">
                <a:latin typeface="Arial"/>
                <a:ea typeface="+mj-ea"/>
                <a:cs typeface="Arial"/>
              </a:rPr>
              <a:t> and </a:t>
            </a:r>
            <a:r>
              <a:rPr lang="en-US" sz="2000" spc="-5" dirty="0">
                <a:solidFill>
                  <a:srgbClr val="0563C1"/>
                </a:solidFill>
                <a:latin typeface="Arial"/>
                <a:cs typeface="Arial"/>
              </a:rPr>
              <a:t>Blue</a:t>
            </a:r>
            <a:r>
              <a:rPr lang="en-US" sz="2000" dirty="0">
                <a:latin typeface="Arial"/>
                <a:ea typeface="+mj-ea"/>
                <a:cs typeface="Arial"/>
              </a:rPr>
              <a:t>)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43715" y="1709275"/>
            <a:ext cx="4112260" cy="3550411"/>
            <a:chOff x="307340" y="1295400"/>
            <a:chExt cx="4112260" cy="3550411"/>
          </a:xfrm>
        </p:grpSpPr>
        <p:sp>
          <p:nvSpPr>
            <p:cNvPr id="24" name="object 2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/>
            <p:cNvSpPr/>
            <p:nvPr/>
          </p:nvSpPr>
          <p:spPr>
            <a:xfrm>
              <a:off x="838200" y="35814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"/>
            <p:cNvSpPr/>
            <p:nvPr/>
          </p:nvSpPr>
          <p:spPr>
            <a:xfrm>
              <a:off x="1219200" y="41148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/>
            <p:cNvSpPr/>
            <p:nvPr/>
          </p:nvSpPr>
          <p:spPr>
            <a:xfrm>
              <a:off x="1447800" y="28956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7"/>
            <p:cNvSpPr/>
            <p:nvPr/>
          </p:nvSpPr>
          <p:spPr>
            <a:xfrm>
              <a:off x="2133600" y="15240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8"/>
            <p:cNvSpPr/>
            <p:nvPr/>
          </p:nvSpPr>
          <p:spPr>
            <a:xfrm>
              <a:off x="2438400" y="24384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9"/>
            <p:cNvSpPr/>
            <p:nvPr/>
          </p:nvSpPr>
          <p:spPr>
            <a:xfrm>
              <a:off x="3124200" y="22860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0"/>
            <p:cNvSpPr/>
            <p:nvPr/>
          </p:nvSpPr>
          <p:spPr>
            <a:xfrm>
              <a:off x="3886200" y="41148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1"/>
            <p:cNvSpPr/>
            <p:nvPr/>
          </p:nvSpPr>
          <p:spPr>
            <a:xfrm>
              <a:off x="4038600" y="35052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2"/>
            <p:cNvSpPr/>
            <p:nvPr/>
          </p:nvSpPr>
          <p:spPr>
            <a:xfrm>
              <a:off x="3810000" y="31242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3"/>
            <p:cNvSpPr txBox="1"/>
            <p:nvPr/>
          </p:nvSpPr>
          <p:spPr>
            <a:xfrm>
              <a:off x="1221739" y="4515611"/>
              <a:ext cx="1358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x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36" name="object 14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5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38" name="object 16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20"/>
            <p:cNvSpPr/>
            <p:nvPr/>
          </p:nvSpPr>
          <p:spPr>
            <a:xfrm>
              <a:off x="523875" y="3328987"/>
              <a:ext cx="3657600" cy="316230"/>
            </a:xfrm>
            <a:custGeom>
              <a:avLst/>
              <a:gdLst/>
              <a:ahLst/>
              <a:cxnLst/>
              <a:rect l="l" t="t" r="r" b="b"/>
              <a:pathLst>
                <a:path w="3657600" h="316229">
                  <a:moveTo>
                    <a:pt x="0" y="0"/>
                  </a:moveTo>
                  <a:lnTo>
                    <a:pt x="3657600" y="315912"/>
                  </a:lnTo>
                </a:path>
              </a:pathLst>
            </a:custGeom>
            <a:ln w="38100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1"/>
            <p:cNvSpPr/>
            <p:nvPr/>
          </p:nvSpPr>
          <p:spPr>
            <a:xfrm>
              <a:off x="827088" y="3352800"/>
              <a:ext cx="76200" cy="255904"/>
            </a:xfrm>
            <a:custGeom>
              <a:avLst/>
              <a:gdLst/>
              <a:ahLst/>
              <a:cxnLst/>
              <a:rect l="l" t="t" r="r" b="b"/>
              <a:pathLst>
                <a:path w="76200" h="255904">
                  <a:moveTo>
                    <a:pt x="0" y="179387"/>
                  </a:moveTo>
                  <a:lnTo>
                    <a:pt x="38099" y="255587"/>
                  </a:lnTo>
                  <a:lnTo>
                    <a:pt x="69850" y="192087"/>
                  </a:lnTo>
                  <a:lnTo>
                    <a:pt x="34925" y="192087"/>
                  </a:lnTo>
                  <a:lnTo>
                    <a:pt x="34925" y="179388"/>
                  </a:lnTo>
                  <a:lnTo>
                    <a:pt x="0" y="179387"/>
                  </a:lnTo>
                  <a:close/>
                </a:path>
                <a:path w="76200" h="255904">
                  <a:moveTo>
                    <a:pt x="34925" y="179388"/>
                  </a:moveTo>
                  <a:lnTo>
                    <a:pt x="34925" y="192087"/>
                  </a:lnTo>
                  <a:lnTo>
                    <a:pt x="41275" y="192087"/>
                  </a:lnTo>
                  <a:lnTo>
                    <a:pt x="41275" y="179388"/>
                  </a:lnTo>
                  <a:lnTo>
                    <a:pt x="34925" y="179388"/>
                  </a:lnTo>
                  <a:close/>
                </a:path>
                <a:path w="76200" h="255904">
                  <a:moveTo>
                    <a:pt x="41275" y="179388"/>
                  </a:moveTo>
                  <a:lnTo>
                    <a:pt x="41275" y="192087"/>
                  </a:lnTo>
                  <a:lnTo>
                    <a:pt x="69850" y="192087"/>
                  </a:lnTo>
                  <a:lnTo>
                    <a:pt x="76200" y="179388"/>
                  </a:lnTo>
                  <a:lnTo>
                    <a:pt x="41275" y="179388"/>
                  </a:lnTo>
                  <a:close/>
                </a:path>
                <a:path w="76200" h="255904">
                  <a:moveTo>
                    <a:pt x="41275" y="166687"/>
                  </a:moveTo>
                  <a:lnTo>
                    <a:pt x="34925" y="166687"/>
                  </a:lnTo>
                  <a:lnTo>
                    <a:pt x="34925" y="179388"/>
                  </a:lnTo>
                  <a:lnTo>
                    <a:pt x="41275" y="179388"/>
                  </a:lnTo>
                  <a:lnTo>
                    <a:pt x="41275" y="166687"/>
                  </a:lnTo>
                  <a:close/>
                </a:path>
                <a:path w="76200" h="255904">
                  <a:moveTo>
                    <a:pt x="41275" y="122237"/>
                  </a:moveTo>
                  <a:lnTo>
                    <a:pt x="34925" y="122237"/>
                  </a:lnTo>
                  <a:lnTo>
                    <a:pt x="34925" y="147637"/>
                  </a:lnTo>
                  <a:lnTo>
                    <a:pt x="41275" y="147637"/>
                  </a:lnTo>
                  <a:lnTo>
                    <a:pt x="41275" y="122237"/>
                  </a:lnTo>
                  <a:close/>
                </a:path>
                <a:path w="76200" h="255904">
                  <a:moveTo>
                    <a:pt x="41275" y="77787"/>
                  </a:moveTo>
                  <a:lnTo>
                    <a:pt x="34925" y="77787"/>
                  </a:lnTo>
                  <a:lnTo>
                    <a:pt x="34925" y="103187"/>
                  </a:lnTo>
                  <a:lnTo>
                    <a:pt x="41275" y="103187"/>
                  </a:lnTo>
                  <a:lnTo>
                    <a:pt x="41275" y="77787"/>
                  </a:lnTo>
                  <a:close/>
                </a:path>
                <a:path w="76200" h="255904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22"/>
            <p:cNvSpPr/>
            <p:nvPr/>
          </p:nvSpPr>
          <p:spPr>
            <a:xfrm>
              <a:off x="2119312" y="1547812"/>
              <a:ext cx="76200" cy="1914525"/>
            </a:xfrm>
            <a:custGeom>
              <a:avLst/>
              <a:gdLst/>
              <a:ahLst/>
              <a:cxnLst/>
              <a:rect l="l" t="t" r="r" b="b"/>
              <a:pathLst>
                <a:path w="76200" h="1914525">
                  <a:moveTo>
                    <a:pt x="41275" y="63497"/>
                  </a:moveTo>
                  <a:lnTo>
                    <a:pt x="34925" y="63497"/>
                  </a:lnTo>
                  <a:lnTo>
                    <a:pt x="34925" y="88897"/>
                  </a:lnTo>
                  <a:lnTo>
                    <a:pt x="41275" y="88897"/>
                  </a:lnTo>
                  <a:lnTo>
                    <a:pt x="41275" y="63497"/>
                  </a:lnTo>
                  <a:close/>
                </a:path>
                <a:path w="76200" h="1914525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497"/>
                  </a:lnTo>
                  <a:lnTo>
                    <a:pt x="69848" y="63497"/>
                  </a:lnTo>
                  <a:lnTo>
                    <a:pt x="38100" y="0"/>
                  </a:lnTo>
                  <a:close/>
                </a:path>
                <a:path w="76200" h="1914525">
                  <a:moveTo>
                    <a:pt x="69848" y="63497"/>
                  </a:moveTo>
                  <a:lnTo>
                    <a:pt x="41275" y="63497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48" y="63497"/>
                  </a:lnTo>
                  <a:close/>
                </a:path>
                <a:path w="76200" h="1914525">
                  <a:moveTo>
                    <a:pt x="41275" y="107947"/>
                  </a:moveTo>
                  <a:lnTo>
                    <a:pt x="34925" y="107947"/>
                  </a:lnTo>
                  <a:lnTo>
                    <a:pt x="34925" y="133347"/>
                  </a:lnTo>
                  <a:lnTo>
                    <a:pt x="41275" y="133347"/>
                  </a:lnTo>
                  <a:lnTo>
                    <a:pt x="41275" y="107947"/>
                  </a:lnTo>
                  <a:close/>
                </a:path>
                <a:path w="76200" h="1914525">
                  <a:moveTo>
                    <a:pt x="41275" y="152397"/>
                  </a:moveTo>
                  <a:lnTo>
                    <a:pt x="34925" y="152397"/>
                  </a:lnTo>
                  <a:lnTo>
                    <a:pt x="34925" y="177797"/>
                  </a:lnTo>
                  <a:lnTo>
                    <a:pt x="41275" y="177797"/>
                  </a:lnTo>
                  <a:lnTo>
                    <a:pt x="41275" y="152397"/>
                  </a:lnTo>
                  <a:close/>
                </a:path>
                <a:path w="76200" h="1914525">
                  <a:moveTo>
                    <a:pt x="41275" y="196847"/>
                  </a:moveTo>
                  <a:lnTo>
                    <a:pt x="34925" y="196847"/>
                  </a:lnTo>
                  <a:lnTo>
                    <a:pt x="34925" y="222247"/>
                  </a:lnTo>
                  <a:lnTo>
                    <a:pt x="41275" y="222247"/>
                  </a:lnTo>
                  <a:lnTo>
                    <a:pt x="41275" y="196847"/>
                  </a:lnTo>
                  <a:close/>
                </a:path>
                <a:path w="76200" h="1914525">
                  <a:moveTo>
                    <a:pt x="41276" y="241297"/>
                  </a:moveTo>
                  <a:lnTo>
                    <a:pt x="34926" y="241297"/>
                  </a:lnTo>
                  <a:lnTo>
                    <a:pt x="34926" y="266697"/>
                  </a:lnTo>
                  <a:lnTo>
                    <a:pt x="41276" y="266697"/>
                  </a:lnTo>
                  <a:lnTo>
                    <a:pt x="41276" y="241297"/>
                  </a:lnTo>
                  <a:close/>
                </a:path>
                <a:path w="76200" h="1914525">
                  <a:moveTo>
                    <a:pt x="41276" y="285747"/>
                  </a:moveTo>
                  <a:lnTo>
                    <a:pt x="34926" y="285747"/>
                  </a:lnTo>
                  <a:lnTo>
                    <a:pt x="34926" y="311147"/>
                  </a:lnTo>
                  <a:lnTo>
                    <a:pt x="41276" y="311147"/>
                  </a:lnTo>
                  <a:lnTo>
                    <a:pt x="41276" y="285747"/>
                  </a:lnTo>
                  <a:close/>
                </a:path>
                <a:path w="76200" h="1914525">
                  <a:moveTo>
                    <a:pt x="41276" y="330197"/>
                  </a:moveTo>
                  <a:lnTo>
                    <a:pt x="34926" y="330197"/>
                  </a:lnTo>
                  <a:lnTo>
                    <a:pt x="34926" y="355597"/>
                  </a:lnTo>
                  <a:lnTo>
                    <a:pt x="41276" y="355597"/>
                  </a:lnTo>
                  <a:lnTo>
                    <a:pt x="41276" y="330197"/>
                  </a:lnTo>
                  <a:close/>
                </a:path>
                <a:path w="76200" h="1914525">
                  <a:moveTo>
                    <a:pt x="41276" y="374647"/>
                  </a:moveTo>
                  <a:lnTo>
                    <a:pt x="34926" y="374647"/>
                  </a:lnTo>
                  <a:lnTo>
                    <a:pt x="34926" y="400047"/>
                  </a:lnTo>
                  <a:lnTo>
                    <a:pt x="41276" y="400047"/>
                  </a:lnTo>
                  <a:lnTo>
                    <a:pt x="41276" y="374647"/>
                  </a:lnTo>
                  <a:close/>
                </a:path>
                <a:path w="76200" h="1914525">
                  <a:moveTo>
                    <a:pt x="41276" y="419097"/>
                  </a:moveTo>
                  <a:lnTo>
                    <a:pt x="34926" y="419097"/>
                  </a:lnTo>
                  <a:lnTo>
                    <a:pt x="34926" y="444497"/>
                  </a:lnTo>
                  <a:lnTo>
                    <a:pt x="41276" y="444497"/>
                  </a:lnTo>
                  <a:lnTo>
                    <a:pt x="41276" y="419097"/>
                  </a:lnTo>
                  <a:close/>
                </a:path>
                <a:path w="76200" h="1914525">
                  <a:moveTo>
                    <a:pt x="41276" y="463547"/>
                  </a:moveTo>
                  <a:lnTo>
                    <a:pt x="34926" y="463547"/>
                  </a:lnTo>
                  <a:lnTo>
                    <a:pt x="34926" y="488947"/>
                  </a:lnTo>
                  <a:lnTo>
                    <a:pt x="41276" y="488947"/>
                  </a:lnTo>
                  <a:lnTo>
                    <a:pt x="41276" y="463547"/>
                  </a:lnTo>
                  <a:close/>
                </a:path>
                <a:path w="76200" h="1914525">
                  <a:moveTo>
                    <a:pt x="41276" y="507997"/>
                  </a:moveTo>
                  <a:lnTo>
                    <a:pt x="34926" y="507997"/>
                  </a:lnTo>
                  <a:lnTo>
                    <a:pt x="34926" y="533397"/>
                  </a:lnTo>
                  <a:lnTo>
                    <a:pt x="41276" y="533397"/>
                  </a:lnTo>
                  <a:lnTo>
                    <a:pt x="41276" y="507997"/>
                  </a:lnTo>
                  <a:close/>
                </a:path>
                <a:path w="76200" h="1914525">
                  <a:moveTo>
                    <a:pt x="41276" y="552447"/>
                  </a:moveTo>
                  <a:lnTo>
                    <a:pt x="34926" y="552447"/>
                  </a:lnTo>
                  <a:lnTo>
                    <a:pt x="34926" y="577847"/>
                  </a:lnTo>
                  <a:lnTo>
                    <a:pt x="41276" y="577847"/>
                  </a:lnTo>
                  <a:lnTo>
                    <a:pt x="41276" y="552447"/>
                  </a:lnTo>
                  <a:close/>
                </a:path>
                <a:path w="76200" h="1914525">
                  <a:moveTo>
                    <a:pt x="41276" y="596897"/>
                  </a:moveTo>
                  <a:lnTo>
                    <a:pt x="34926" y="596897"/>
                  </a:lnTo>
                  <a:lnTo>
                    <a:pt x="34926" y="622297"/>
                  </a:lnTo>
                  <a:lnTo>
                    <a:pt x="41276" y="622297"/>
                  </a:lnTo>
                  <a:lnTo>
                    <a:pt x="41276" y="596897"/>
                  </a:lnTo>
                  <a:close/>
                </a:path>
                <a:path w="76200" h="1914525">
                  <a:moveTo>
                    <a:pt x="41276" y="641347"/>
                  </a:moveTo>
                  <a:lnTo>
                    <a:pt x="34926" y="641347"/>
                  </a:lnTo>
                  <a:lnTo>
                    <a:pt x="34926" y="666747"/>
                  </a:lnTo>
                  <a:lnTo>
                    <a:pt x="41276" y="666747"/>
                  </a:lnTo>
                  <a:lnTo>
                    <a:pt x="41276" y="641347"/>
                  </a:lnTo>
                  <a:close/>
                </a:path>
                <a:path w="76200" h="1914525">
                  <a:moveTo>
                    <a:pt x="41276" y="685797"/>
                  </a:moveTo>
                  <a:lnTo>
                    <a:pt x="34926" y="685797"/>
                  </a:lnTo>
                  <a:lnTo>
                    <a:pt x="34926" y="711197"/>
                  </a:lnTo>
                  <a:lnTo>
                    <a:pt x="41276" y="711197"/>
                  </a:lnTo>
                  <a:lnTo>
                    <a:pt x="41276" y="685797"/>
                  </a:lnTo>
                  <a:close/>
                </a:path>
                <a:path w="76200" h="1914525">
                  <a:moveTo>
                    <a:pt x="41276" y="730247"/>
                  </a:moveTo>
                  <a:lnTo>
                    <a:pt x="34926" y="730247"/>
                  </a:lnTo>
                  <a:lnTo>
                    <a:pt x="34926" y="755647"/>
                  </a:lnTo>
                  <a:lnTo>
                    <a:pt x="41276" y="755647"/>
                  </a:lnTo>
                  <a:lnTo>
                    <a:pt x="41276" y="730247"/>
                  </a:lnTo>
                  <a:close/>
                </a:path>
                <a:path w="76200" h="1914525">
                  <a:moveTo>
                    <a:pt x="41276" y="774697"/>
                  </a:moveTo>
                  <a:lnTo>
                    <a:pt x="34926" y="774697"/>
                  </a:lnTo>
                  <a:lnTo>
                    <a:pt x="34926" y="800097"/>
                  </a:lnTo>
                  <a:lnTo>
                    <a:pt x="41276" y="800097"/>
                  </a:lnTo>
                  <a:lnTo>
                    <a:pt x="41276" y="774697"/>
                  </a:lnTo>
                  <a:close/>
                </a:path>
                <a:path w="76200" h="1914525">
                  <a:moveTo>
                    <a:pt x="41276" y="819147"/>
                  </a:moveTo>
                  <a:lnTo>
                    <a:pt x="34926" y="819147"/>
                  </a:lnTo>
                  <a:lnTo>
                    <a:pt x="34926" y="844547"/>
                  </a:lnTo>
                  <a:lnTo>
                    <a:pt x="41276" y="844547"/>
                  </a:lnTo>
                  <a:lnTo>
                    <a:pt x="41276" y="819147"/>
                  </a:lnTo>
                  <a:close/>
                </a:path>
                <a:path w="76200" h="1914525">
                  <a:moveTo>
                    <a:pt x="41276" y="863597"/>
                  </a:moveTo>
                  <a:lnTo>
                    <a:pt x="34926" y="863597"/>
                  </a:lnTo>
                  <a:lnTo>
                    <a:pt x="34926" y="888997"/>
                  </a:lnTo>
                  <a:lnTo>
                    <a:pt x="41276" y="888997"/>
                  </a:lnTo>
                  <a:lnTo>
                    <a:pt x="41276" y="863597"/>
                  </a:lnTo>
                  <a:close/>
                </a:path>
                <a:path w="76200" h="1914525">
                  <a:moveTo>
                    <a:pt x="41276" y="908047"/>
                  </a:moveTo>
                  <a:lnTo>
                    <a:pt x="34926" y="908047"/>
                  </a:lnTo>
                  <a:lnTo>
                    <a:pt x="34926" y="933447"/>
                  </a:lnTo>
                  <a:lnTo>
                    <a:pt x="41276" y="933447"/>
                  </a:lnTo>
                  <a:lnTo>
                    <a:pt x="41276" y="908047"/>
                  </a:lnTo>
                  <a:close/>
                </a:path>
                <a:path w="76200" h="1914525">
                  <a:moveTo>
                    <a:pt x="41276" y="952497"/>
                  </a:moveTo>
                  <a:lnTo>
                    <a:pt x="34926" y="952497"/>
                  </a:lnTo>
                  <a:lnTo>
                    <a:pt x="34926" y="977897"/>
                  </a:lnTo>
                  <a:lnTo>
                    <a:pt x="41276" y="977897"/>
                  </a:lnTo>
                  <a:lnTo>
                    <a:pt x="41276" y="952497"/>
                  </a:lnTo>
                  <a:close/>
                </a:path>
                <a:path w="76200" h="1914525">
                  <a:moveTo>
                    <a:pt x="41276" y="996947"/>
                  </a:moveTo>
                  <a:lnTo>
                    <a:pt x="34926" y="996947"/>
                  </a:lnTo>
                  <a:lnTo>
                    <a:pt x="34926" y="1022347"/>
                  </a:lnTo>
                  <a:lnTo>
                    <a:pt x="41276" y="1022347"/>
                  </a:lnTo>
                  <a:lnTo>
                    <a:pt x="41276" y="996947"/>
                  </a:lnTo>
                  <a:close/>
                </a:path>
                <a:path w="76200" h="1914525">
                  <a:moveTo>
                    <a:pt x="41276" y="1041397"/>
                  </a:moveTo>
                  <a:lnTo>
                    <a:pt x="34926" y="1041397"/>
                  </a:lnTo>
                  <a:lnTo>
                    <a:pt x="34926" y="1066797"/>
                  </a:lnTo>
                  <a:lnTo>
                    <a:pt x="41276" y="1066797"/>
                  </a:lnTo>
                  <a:lnTo>
                    <a:pt x="41276" y="1041397"/>
                  </a:lnTo>
                  <a:close/>
                </a:path>
                <a:path w="76200" h="1914525">
                  <a:moveTo>
                    <a:pt x="41276" y="1085847"/>
                  </a:moveTo>
                  <a:lnTo>
                    <a:pt x="34926" y="1085847"/>
                  </a:lnTo>
                  <a:lnTo>
                    <a:pt x="34926" y="1111247"/>
                  </a:lnTo>
                  <a:lnTo>
                    <a:pt x="41276" y="1111247"/>
                  </a:lnTo>
                  <a:lnTo>
                    <a:pt x="41276" y="1085847"/>
                  </a:lnTo>
                  <a:close/>
                </a:path>
                <a:path w="76200" h="1914525">
                  <a:moveTo>
                    <a:pt x="41276" y="1130297"/>
                  </a:moveTo>
                  <a:lnTo>
                    <a:pt x="34926" y="1130297"/>
                  </a:lnTo>
                  <a:lnTo>
                    <a:pt x="34926" y="1155697"/>
                  </a:lnTo>
                  <a:lnTo>
                    <a:pt x="41276" y="1155697"/>
                  </a:lnTo>
                  <a:lnTo>
                    <a:pt x="41276" y="1130297"/>
                  </a:lnTo>
                  <a:close/>
                </a:path>
                <a:path w="76200" h="1914525">
                  <a:moveTo>
                    <a:pt x="41276" y="1174747"/>
                  </a:moveTo>
                  <a:lnTo>
                    <a:pt x="34926" y="1174747"/>
                  </a:lnTo>
                  <a:lnTo>
                    <a:pt x="34926" y="1200147"/>
                  </a:lnTo>
                  <a:lnTo>
                    <a:pt x="41276" y="1200147"/>
                  </a:lnTo>
                  <a:lnTo>
                    <a:pt x="41276" y="1174747"/>
                  </a:lnTo>
                  <a:close/>
                </a:path>
                <a:path w="76200" h="1914525">
                  <a:moveTo>
                    <a:pt x="41276" y="1219197"/>
                  </a:moveTo>
                  <a:lnTo>
                    <a:pt x="34926" y="1219197"/>
                  </a:lnTo>
                  <a:lnTo>
                    <a:pt x="34926" y="1244597"/>
                  </a:lnTo>
                  <a:lnTo>
                    <a:pt x="41276" y="1244597"/>
                  </a:lnTo>
                  <a:lnTo>
                    <a:pt x="41276" y="1219197"/>
                  </a:lnTo>
                  <a:close/>
                </a:path>
                <a:path w="76200" h="1914525">
                  <a:moveTo>
                    <a:pt x="41276" y="1263647"/>
                  </a:moveTo>
                  <a:lnTo>
                    <a:pt x="34926" y="1263647"/>
                  </a:lnTo>
                  <a:lnTo>
                    <a:pt x="34926" y="1289047"/>
                  </a:lnTo>
                  <a:lnTo>
                    <a:pt x="41276" y="1289047"/>
                  </a:lnTo>
                  <a:lnTo>
                    <a:pt x="41276" y="1263647"/>
                  </a:lnTo>
                  <a:close/>
                </a:path>
                <a:path w="76200" h="1914525">
                  <a:moveTo>
                    <a:pt x="41276" y="1308097"/>
                  </a:moveTo>
                  <a:lnTo>
                    <a:pt x="34926" y="1308097"/>
                  </a:lnTo>
                  <a:lnTo>
                    <a:pt x="34926" y="1333497"/>
                  </a:lnTo>
                  <a:lnTo>
                    <a:pt x="41276" y="1333497"/>
                  </a:lnTo>
                  <a:lnTo>
                    <a:pt x="41276" y="1308097"/>
                  </a:lnTo>
                  <a:close/>
                </a:path>
                <a:path w="76200" h="1914525">
                  <a:moveTo>
                    <a:pt x="41276" y="1352547"/>
                  </a:moveTo>
                  <a:lnTo>
                    <a:pt x="34926" y="1352547"/>
                  </a:lnTo>
                  <a:lnTo>
                    <a:pt x="34926" y="1377947"/>
                  </a:lnTo>
                  <a:lnTo>
                    <a:pt x="41276" y="1377947"/>
                  </a:lnTo>
                  <a:lnTo>
                    <a:pt x="41276" y="1352547"/>
                  </a:lnTo>
                  <a:close/>
                </a:path>
                <a:path w="76200" h="1914525">
                  <a:moveTo>
                    <a:pt x="41276" y="1396997"/>
                  </a:moveTo>
                  <a:lnTo>
                    <a:pt x="34926" y="1396997"/>
                  </a:lnTo>
                  <a:lnTo>
                    <a:pt x="34926" y="1422397"/>
                  </a:lnTo>
                  <a:lnTo>
                    <a:pt x="41276" y="1422397"/>
                  </a:lnTo>
                  <a:lnTo>
                    <a:pt x="41276" y="1396997"/>
                  </a:lnTo>
                  <a:close/>
                </a:path>
                <a:path w="76200" h="1914525">
                  <a:moveTo>
                    <a:pt x="41276" y="1441447"/>
                  </a:moveTo>
                  <a:lnTo>
                    <a:pt x="34926" y="1441447"/>
                  </a:lnTo>
                  <a:lnTo>
                    <a:pt x="34926" y="1466847"/>
                  </a:lnTo>
                  <a:lnTo>
                    <a:pt x="41276" y="1466847"/>
                  </a:lnTo>
                  <a:lnTo>
                    <a:pt x="41276" y="1441447"/>
                  </a:lnTo>
                  <a:close/>
                </a:path>
                <a:path w="76200" h="1914525">
                  <a:moveTo>
                    <a:pt x="41276" y="1485897"/>
                  </a:moveTo>
                  <a:lnTo>
                    <a:pt x="34926" y="1485897"/>
                  </a:lnTo>
                  <a:lnTo>
                    <a:pt x="34926" y="1511297"/>
                  </a:lnTo>
                  <a:lnTo>
                    <a:pt x="41276" y="1511297"/>
                  </a:lnTo>
                  <a:lnTo>
                    <a:pt x="41276" y="1485897"/>
                  </a:lnTo>
                  <a:close/>
                </a:path>
                <a:path w="76200" h="1914525">
                  <a:moveTo>
                    <a:pt x="41276" y="1530347"/>
                  </a:moveTo>
                  <a:lnTo>
                    <a:pt x="34926" y="1530347"/>
                  </a:lnTo>
                  <a:lnTo>
                    <a:pt x="34926" y="1555747"/>
                  </a:lnTo>
                  <a:lnTo>
                    <a:pt x="41276" y="1555747"/>
                  </a:lnTo>
                  <a:lnTo>
                    <a:pt x="41276" y="1530347"/>
                  </a:lnTo>
                  <a:close/>
                </a:path>
                <a:path w="76200" h="1914525">
                  <a:moveTo>
                    <a:pt x="41276" y="1574797"/>
                  </a:moveTo>
                  <a:lnTo>
                    <a:pt x="34926" y="1574797"/>
                  </a:lnTo>
                  <a:lnTo>
                    <a:pt x="34926" y="1600197"/>
                  </a:lnTo>
                  <a:lnTo>
                    <a:pt x="41276" y="1600197"/>
                  </a:lnTo>
                  <a:lnTo>
                    <a:pt x="41276" y="1574797"/>
                  </a:lnTo>
                  <a:close/>
                </a:path>
                <a:path w="76200" h="1914525">
                  <a:moveTo>
                    <a:pt x="41276" y="1619247"/>
                  </a:moveTo>
                  <a:lnTo>
                    <a:pt x="34926" y="1619247"/>
                  </a:lnTo>
                  <a:lnTo>
                    <a:pt x="34926" y="1644647"/>
                  </a:lnTo>
                  <a:lnTo>
                    <a:pt x="41276" y="1644647"/>
                  </a:lnTo>
                  <a:lnTo>
                    <a:pt x="41276" y="1619247"/>
                  </a:lnTo>
                  <a:close/>
                </a:path>
                <a:path w="76200" h="1914525">
                  <a:moveTo>
                    <a:pt x="41276" y="1663697"/>
                  </a:moveTo>
                  <a:lnTo>
                    <a:pt x="34926" y="1663697"/>
                  </a:lnTo>
                  <a:lnTo>
                    <a:pt x="34926" y="1689097"/>
                  </a:lnTo>
                  <a:lnTo>
                    <a:pt x="41276" y="1689097"/>
                  </a:lnTo>
                  <a:lnTo>
                    <a:pt x="41276" y="1663697"/>
                  </a:lnTo>
                  <a:close/>
                </a:path>
                <a:path w="76200" h="1914525">
                  <a:moveTo>
                    <a:pt x="41276" y="1708147"/>
                  </a:moveTo>
                  <a:lnTo>
                    <a:pt x="34926" y="1708147"/>
                  </a:lnTo>
                  <a:lnTo>
                    <a:pt x="34926" y="1733547"/>
                  </a:lnTo>
                  <a:lnTo>
                    <a:pt x="41276" y="1733547"/>
                  </a:lnTo>
                  <a:lnTo>
                    <a:pt x="41276" y="1708147"/>
                  </a:lnTo>
                  <a:close/>
                </a:path>
                <a:path w="76200" h="1914525">
                  <a:moveTo>
                    <a:pt x="41276" y="1752597"/>
                  </a:moveTo>
                  <a:lnTo>
                    <a:pt x="34926" y="1752597"/>
                  </a:lnTo>
                  <a:lnTo>
                    <a:pt x="34926" y="1777997"/>
                  </a:lnTo>
                  <a:lnTo>
                    <a:pt x="41276" y="1777997"/>
                  </a:lnTo>
                  <a:lnTo>
                    <a:pt x="41276" y="1752597"/>
                  </a:lnTo>
                  <a:close/>
                </a:path>
                <a:path w="76200" h="1914525">
                  <a:moveTo>
                    <a:pt x="41276" y="1797047"/>
                  </a:moveTo>
                  <a:lnTo>
                    <a:pt x="34926" y="1797047"/>
                  </a:lnTo>
                  <a:lnTo>
                    <a:pt x="34926" y="1822447"/>
                  </a:lnTo>
                  <a:lnTo>
                    <a:pt x="41276" y="1822447"/>
                  </a:lnTo>
                  <a:lnTo>
                    <a:pt x="41276" y="1797047"/>
                  </a:lnTo>
                  <a:close/>
                </a:path>
                <a:path w="76200" h="1914525">
                  <a:moveTo>
                    <a:pt x="76201" y="1838325"/>
                  </a:moveTo>
                  <a:lnTo>
                    <a:pt x="1" y="1838325"/>
                  </a:lnTo>
                  <a:lnTo>
                    <a:pt x="38101" y="1914525"/>
                  </a:lnTo>
                  <a:lnTo>
                    <a:pt x="69851" y="1851025"/>
                  </a:lnTo>
                  <a:lnTo>
                    <a:pt x="34926" y="1851025"/>
                  </a:lnTo>
                  <a:lnTo>
                    <a:pt x="34926" y="1841497"/>
                  </a:lnTo>
                  <a:lnTo>
                    <a:pt x="74615" y="1841497"/>
                  </a:lnTo>
                  <a:lnTo>
                    <a:pt x="76201" y="1838325"/>
                  </a:lnTo>
                  <a:close/>
                </a:path>
                <a:path w="76200" h="1914525">
                  <a:moveTo>
                    <a:pt x="41276" y="1841497"/>
                  </a:moveTo>
                  <a:lnTo>
                    <a:pt x="34926" y="1841497"/>
                  </a:lnTo>
                  <a:lnTo>
                    <a:pt x="34926" y="1851025"/>
                  </a:lnTo>
                  <a:lnTo>
                    <a:pt x="41276" y="1851025"/>
                  </a:lnTo>
                  <a:lnTo>
                    <a:pt x="41276" y="1841497"/>
                  </a:lnTo>
                  <a:close/>
                </a:path>
                <a:path w="76200" h="1914525">
                  <a:moveTo>
                    <a:pt x="74615" y="1841497"/>
                  </a:moveTo>
                  <a:lnTo>
                    <a:pt x="41276" y="1841497"/>
                  </a:lnTo>
                  <a:lnTo>
                    <a:pt x="41276" y="1851025"/>
                  </a:lnTo>
                  <a:lnTo>
                    <a:pt x="69851" y="1851025"/>
                  </a:lnTo>
                  <a:lnTo>
                    <a:pt x="74615" y="1841497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23"/>
            <p:cNvSpPr/>
            <p:nvPr/>
          </p:nvSpPr>
          <p:spPr>
            <a:xfrm>
              <a:off x="3119437" y="2316162"/>
              <a:ext cx="76200" cy="1244600"/>
            </a:xfrm>
            <a:custGeom>
              <a:avLst/>
              <a:gdLst/>
              <a:ahLst/>
              <a:cxnLst/>
              <a:rect l="l" t="t" r="r" b="b"/>
              <a:pathLst>
                <a:path w="76200" h="1244600">
                  <a:moveTo>
                    <a:pt x="41275" y="63501"/>
                  </a:moveTo>
                  <a:lnTo>
                    <a:pt x="34925" y="63501"/>
                  </a:lnTo>
                  <a:lnTo>
                    <a:pt x="34925" y="88901"/>
                  </a:lnTo>
                  <a:lnTo>
                    <a:pt x="41275" y="88901"/>
                  </a:lnTo>
                  <a:lnTo>
                    <a:pt x="41275" y="63501"/>
                  </a:lnTo>
                  <a:close/>
                </a:path>
                <a:path w="76200" h="1244600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1"/>
                  </a:lnTo>
                  <a:lnTo>
                    <a:pt x="69850" y="63501"/>
                  </a:lnTo>
                  <a:lnTo>
                    <a:pt x="38100" y="0"/>
                  </a:lnTo>
                  <a:close/>
                </a:path>
                <a:path w="76200" h="1244600">
                  <a:moveTo>
                    <a:pt x="69850" y="63501"/>
                  </a:moveTo>
                  <a:lnTo>
                    <a:pt x="41275" y="63501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1"/>
                  </a:lnTo>
                  <a:close/>
                </a:path>
                <a:path w="76200" h="1244600">
                  <a:moveTo>
                    <a:pt x="41275" y="107951"/>
                  </a:moveTo>
                  <a:lnTo>
                    <a:pt x="34925" y="107951"/>
                  </a:lnTo>
                  <a:lnTo>
                    <a:pt x="34925" y="133351"/>
                  </a:lnTo>
                  <a:lnTo>
                    <a:pt x="41275" y="133351"/>
                  </a:lnTo>
                  <a:lnTo>
                    <a:pt x="41275" y="107951"/>
                  </a:lnTo>
                  <a:close/>
                </a:path>
                <a:path w="76200" h="1244600">
                  <a:moveTo>
                    <a:pt x="41275" y="152401"/>
                  </a:moveTo>
                  <a:lnTo>
                    <a:pt x="34925" y="152401"/>
                  </a:lnTo>
                  <a:lnTo>
                    <a:pt x="34925" y="177801"/>
                  </a:lnTo>
                  <a:lnTo>
                    <a:pt x="41275" y="177801"/>
                  </a:lnTo>
                  <a:lnTo>
                    <a:pt x="41275" y="152401"/>
                  </a:lnTo>
                  <a:close/>
                </a:path>
                <a:path w="76200" h="1244600">
                  <a:moveTo>
                    <a:pt x="41275" y="196851"/>
                  </a:moveTo>
                  <a:lnTo>
                    <a:pt x="34925" y="196851"/>
                  </a:lnTo>
                  <a:lnTo>
                    <a:pt x="34925" y="222251"/>
                  </a:lnTo>
                  <a:lnTo>
                    <a:pt x="41275" y="222251"/>
                  </a:lnTo>
                  <a:lnTo>
                    <a:pt x="41275" y="196851"/>
                  </a:lnTo>
                  <a:close/>
                </a:path>
                <a:path w="76200" h="1244600">
                  <a:moveTo>
                    <a:pt x="41275" y="241301"/>
                  </a:moveTo>
                  <a:lnTo>
                    <a:pt x="34925" y="241301"/>
                  </a:lnTo>
                  <a:lnTo>
                    <a:pt x="34925" y="266701"/>
                  </a:lnTo>
                  <a:lnTo>
                    <a:pt x="41275" y="266701"/>
                  </a:lnTo>
                  <a:lnTo>
                    <a:pt x="41275" y="241301"/>
                  </a:lnTo>
                  <a:close/>
                </a:path>
                <a:path w="76200" h="1244600">
                  <a:moveTo>
                    <a:pt x="41275" y="285751"/>
                  </a:moveTo>
                  <a:lnTo>
                    <a:pt x="34925" y="285751"/>
                  </a:lnTo>
                  <a:lnTo>
                    <a:pt x="34925" y="311151"/>
                  </a:lnTo>
                  <a:lnTo>
                    <a:pt x="41275" y="311151"/>
                  </a:lnTo>
                  <a:lnTo>
                    <a:pt x="41275" y="285751"/>
                  </a:lnTo>
                  <a:close/>
                </a:path>
                <a:path w="76200" h="1244600">
                  <a:moveTo>
                    <a:pt x="41275" y="330201"/>
                  </a:moveTo>
                  <a:lnTo>
                    <a:pt x="34925" y="330201"/>
                  </a:lnTo>
                  <a:lnTo>
                    <a:pt x="34925" y="355601"/>
                  </a:lnTo>
                  <a:lnTo>
                    <a:pt x="41275" y="355601"/>
                  </a:lnTo>
                  <a:lnTo>
                    <a:pt x="41275" y="330201"/>
                  </a:lnTo>
                  <a:close/>
                </a:path>
                <a:path w="76200" h="1244600">
                  <a:moveTo>
                    <a:pt x="41275" y="374651"/>
                  </a:moveTo>
                  <a:lnTo>
                    <a:pt x="34925" y="374651"/>
                  </a:lnTo>
                  <a:lnTo>
                    <a:pt x="34925" y="400051"/>
                  </a:lnTo>
                  <a:lnTo>
                    <a:pt x="41275" y="400051"/>
                  </a:lnTo>
                  <a:lnTo>
                    <a:pt x="41275" y="374651"/>
                  </a:lnTo>
                  <a:close/>
                </a:path>
                <a:path w="76200" h="1244600">
                  <a:moveTo>
                    <a:pt x="41276" y="419101"/>
                  </a:moveTo>
                  <a:lnTo>
                    <a:pt x="34926" y="419101"/>
                  </a:lnTo>
                  <a:lnTo>
                    <a:pt x="34926" y="444501"/>
                  </a:lnTo>
                  <a:lnTo>
                    <a:pt x="41276" y="444501"/>
                  </a:lnTo>
                  <a:lnTo>
                    <a:pt x="41276" y="419101"/>
                  </a:lnTo>
                  <a:close/>
                </a:path>
                <a:path w="76200" h="1244600">
                  <a:moveTo>
                    <a:pt x="41276" y="463551"/>
                  </a:moveTo>
                  <a:lnTo>
                    <a:pt x="34926" y="463551"/>
                  </a:lnTo>
                  <a:lnTo>
                    <a:pt x="34926" y="488951"/>
                  </a:lnTo>
                  <a:lnTo>
                    <a:pt x="41276" y="488951"/>
                  </a:lnTo>
                  <a:lnTo>
                    <a:pt x="41276" y="463551"/>
                  </a:lnTo>
                  <a:close/>
                </a:path>
                <a:path w="76200" h="1244600">
                  <a:moveTo>
                    <a:pt x="41276" y="508001"/>
                  </a:moveTo>
                  <a:lnTo>
                    <a:pt x="34926" y="508001"/>
                  </a:lnTo>
                  <a:lnTo>
                    <a:pt x="34926" y="533401"/>
                  </a:lnTo>
                  <a:lnTo>
                    <a:pt x="41276" y="533401"/>
                  </a:lnTo>
                  <a:lnTo>
                    <a:pt x="41276" y="508001"/>
                  </a:lnTo>
                  <a:close/>
                </a:path>
                <a:path w="76200" h="1244600">
                  <a:moveTo>
                    <a:pt x="41276" y="552451"/>
                  </a:moveTo>
                  <a:lnTo>
                    <a:pt x="34926" y="552451"/>
                  </a:lnTo>
                  <a:lnTo>
                    <a:pt x="34926" y="577851"/>
                  </a:lnTo>
                  <a:lnTo>
                    <a:pt x="41276" y="577851"/>
                  </a:lnTo>
                  <a:lnTo>
                    <a:pt x="41276" y="552451"/>
                  </a:lnTo>
                  <a:close/>
                </a:path>
                <a:path w="76200" h="1244600">
                  <a:moveTo>
                    <a:pt x="41276" y="596901"/>
                  </a:moveTo>
                  <a:lnTo>
                    <a:pt x="34926" y="596901"/>
                  </a:lnTo>
                  <a:lnTo>
                    <a:pt x="34926" y="622301"/>
                  </a:lnTo>
                  <a:lnTo>
                    <a:pt x="41276" y="622301"/>
                  </a:lnTo>
                  <a:lnTo>
                    <a:pt x="41276" y="596901"/>
                  </a:lnTo>
                  <a:close/>
                </a:path>
                <a:path w="76200" h="1244600">
                  <a:moveTo>
                    <a:pt x="41276" y="641351"/>
                  </a:moveTo>
                  <a:lnTo>
                    <a:pt x="34926" y="641351"/>
                  </a:lnTo>
                  <a:lnTo>
                    <a:pt x="34926" y="666751"/>
                  </a:lnTo>
                  <a:lnTo>
                    <a:pt x="41276" y="666751"/>
                  </a:lnTo>
                  <a:lnTo>
                    <a:pt x="41276" y="641351"/>
                  </a:lnTo>
                  <a:close/>
                </a:path>
                <a:path w="76200" h="1244600">
                  <a:moveTo>
                    <a:pt x="41276" y="685801"/>
                  </a:moveTo>
                  <a:lnTo>
                    <a:pt x="34926" y="685801"/>
                  </a:lnTo>
                  <a:lnTo>
                    <a:pt x="34926" y="711201"/>
                  </a:lnTo>
                  <a:lnTo>
                    <a:pt x="41276" y="711201"/>
                  </a:lnTo>
                  <a:lnTo>
                    <a:pt x="41276" y="685801"/>
                  </a:lnTo>
                  <a:close/>
                </a:path>
                <a:path w="76200" h="1244600">
                  <a:moveTo>
                    <a:pt x="41276" y="730251"/>
                  </a:moveTo>
                  <a:lnTo>
                    <a:pt x="34926" y="730251"/>
                  </a:lnTo>
                  <a:lnTo>
                    <a:pt x="34926" y="755651"/>
                  </a:lnTo>
                  <a:lnTo>
                    <a:pt x="41276" y="755651"/>
                  </a:lnTo>
                  <a:lnTo>
                    <a:pt x="41276" y="730251"/>
                  </a:lnTo>
                  <a:close/>
                </a:path>
                <a:path w="76200" h="1244600">
                  <a:moveTo>
                    <a:pt x="41276" y="774701"/>
                  </a:moveTo>
                  <a:lnTo>
                    <a:pt x="34926" y="774701"/>
                  </a:lnTo>
                  <a:lnTo>
                    <a:pt x="34926" y="800101"/>
                  </a:lnTo>
                  <a:lnTo>
                    <a:pt x="41276" y="800101"/>
                  </a:lnTo>
                  <a:lnTo>
                    <a:pt x="41276" y="774701"/>
                  </a:lnTo>
                  <a:close/>
                </a:path>
                <a:path w="76200" h="1244600">
                  <a:moveTo>
                    <a:pt x="41276" y="819151"/>
                  </a:moveTo>
                  <a:lnTo>
                    <a:pt x="34926" y="819151"/>
                  </a:lnTo>
                  <a:lnTo>
                    <a:pt x="34926" y="844551"/>
                  </a:lnTo>
                  <a:lnTo>
                    <a:pt x="41276" y="844551"/>
                  </a:lnTo>
                  <a:lnTo>
                    <a:pt x="41276" y="819151"/>
                  </a:lnTo>
                  <a:close/>
                </a:path>
                <a:path w="76200" h="1244600">
                  <a:moveTo>
                    <a:pt x="41276" y="863601"/>
                  </a:moveTo>
                  <a:lnTo>
                    <a:pt x="34926" y="863601"/>
                  </a:lnTo>
                  <a:lnTo>
                    <a:pt x="34926" y="889001"/>
                  </a:lnTo>
                  <a:lnTo>
                    <a:pt x="41276" y="889001"/>
                  </a:lnTo>
                  <a:lnTo>
                    <a:pt x="41276" y="863601"/>
                  </a:lnTo>
                  <a:close/>
                </a:path>
                <a:path w="76200" h="1244600">
                  <a:moveTo>
                    <a:pt x="41276" y="908051"/>
                  </a:moveTo>
                  <a:lnTo>
                    <a:pt x="34926" y="908051"/>
                  </a:lnTo>
                  <a:lnTo>
                    <a:pt x="34926" y="933451"/>
                  </a:lnTo>
                  <a:lnTo>
                    <a:pt x="41276" y="933451"/>
                  </a:lnTo>
                  <a:lnTo>
                    <a:pt x="41276" y="908051"/>
                  </a:lnTo>
                  <a:close/>
                </a:path>
                <a:path w="76200" h="1244600">
                  <a:moveTo>
                    <a:pt x="41276" y="952501"/>
                  </a:moveTo>
                  <a:lnTo>
                    <a:pt x="34926" y="952501"/>
                  </a:lnTo>
                  <a:lnTo>
                    <a:pt x="34926" y="977901"/>
                  </a:lnTo>
                  <a:lnTo>
                    <a:pt x="41276" y="977901"/>
                  </a:lnTo>
                  <a:lnTo>
                    <a:pt x="41276" y="952501"/>
                  </a:lnTo>
                  <a:close/>
                </a:path>
                <a:path w="76200" h="1244600">
                  <a:moveTo>
                    <a:pt x="41276" y="996951"/>
                  </a:moveTo>
                  <a:lnTo>
                    <a:pt x="34926" y="996951"/>
                  </a:lnTo>
                  <a:lnTo>
                    <a:pt x="34926" y="1022351"/>
                  </a:lnTo>
                  <a:lnTo>
                    <a:pt x="41276" y="1022351"/>
                  </a:lnTo>
                  <a:lnTo>
                    <a:pt x="41276" y="996951"/>
                  </a:lnTo>
                  <a:close/>
                </a:path>
                <a:path w="76200" h="1244600">
                  <a:moveTo>
                    <a:pt x="41276" y="1041401"/>
                  </a:moveTo>
                  <a:lnTo>
                    <a:pt x="34926" y="1041401"/>
                  </a:lnTo>
                  <a:lnTo>
                    <a:pt x="34926" y="1066801"/>
                  </a:lnTo>
                  <a:lnTo>
                    <a:pt x="41276" y="1066801"/>
                  </a:lnTo>
                  <a:lnTo>
                    <a:pt x="41276" y="1041401"/>
                  </a:lnTo>
                  <a:close/>
                </a:path>
                <a:path w="76200" h="1244600">
                  <a:moveTo>
                    <a:pt x="41276" y="1085851"/>
                  </a:moveTo>
                  <a:lnTo>
                    <a:pt x="34926" y="1085851"/>
                  </a:lnTo>
                  <a:lnTo>
                    <a:pt x="34926" y="1111251"/>
                  </a:lnTo>
                  <a:lnTo>
                    <a:pt x="41276" y="1111251"/>
                  </a:lnTo>
                  <a:lnTo>
                    <a:pt x="41276" y="1085851"/>
                  </a:lnTo>
                  <a:close/>
                </a:path>
                <a:path w="76200" h="1244600">
                  <a:moveTo>
                    <a:pt x="41276" y="1130301"/>
                  </a:moveTo>
                  <a:lnTo>
                    <a:pt x="34926" y="1130301"/>
                  </a:lnTo>
                  <a:lnTo>
                    <a:pt x="34926" y="1155701"/>
                  </a:lnTo>
                  <a:lnTo>
                    <a:pt x="41276" y="1155701"/>
                  </a:lnTo>
                  <a:lnTo>
                    <a:pt x="41276" y="1130301"/>
                  </a:lnTo>
                  <a:close/>
                </a:path>
                <a:path w="76200" h="1244600">
                  <a:moveTo>
                    <a:pt x="76201" y="1168400"/>
                  </a:moveTo>
                  <a:lnTo>
                    <a:pt x="1" y="1168400"/>
                  </a:lnTo>
                  <a:lnTo>
                    <a:pt x="38101" y="1244600"/>
                  </a:lnTo>
                  <a:lnTo>
                    <a:pt x="69850" y="1181102"/>
                  </a:lnTo>
                  <a:lnTo>
                    <a:pt x="34926" y="1181102"/>
                  </a:lnTo>
                  <a:lnTo>
                    <a:pt x="34926" y="1174751"/>
                  </a:lnTo>
                  <a:lnTo>
                    <a:pt x="73025" y="1174751"/>
                  </a:lnTo>
                  <a:lnTo>
                    <a:pt x="76201" y="1168400"/>
                  </a:lnTo>
                  <a:close/>
                </a:path>
                <a:path w="76200" h="1244600">
                  <a:moveTo>
                    <a:pt x="41276" y="1174751"/>
                  </a:moveTo>
                  <a:lnTo>
                    <a:pt x="34926" y="1174751"/>
                  </a:lnTo>
                  <a:lnTo>
                    <a:pt x="34926" y="1181102"/>
                  </a:lnTo>
                  <a:lnTo>
                    <a:pt x="41276" y="1181102"/>
                  </a:lnTo>
                  <a:lnTo>
                    <a:pt x="41276" y="1174751"/>
                  </a:lnTo>
                  <a:close/>
                </a:path>
                <a:path w="76200" h="1244600">
                  <a:moveTo>
                    <a:pt x="73025" y="1174751"/>
                  </a:moveTo>
                  <a:lnTo>
                    <a:pt x="41276" y="1174751"/>
                  </a:lnTo>
                  <a:lnTo>
                    <a:pt x="41276" y="1181102"/>
                  </a:lnTo>
                  <a:lnTo>
                    <a:pt x="69850" y="1181102"/>
                  </a:lnTo>
                  <a:lnTo>
                    <a:pt x="73025" y="1174751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19"/>
          <p:cNvSpPr txBox="1"/>
          <p:nvPr/>
        </p:nvSpPr>
        <p:spPr>
          <a:xfrm>
            <a:off x="4065872" y="2070234"/>
            <a:ext cx="4696460" cy="139781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marR="78105" indent="-33972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blue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partition: </a:t>
            </a:r>
            <a:r>
              <a:rPr sz="2000" spc="-15" dirty="0">
                <a:solidFill>
                  <a:srgbClr val="0563C1"/>
                </a:solidFill>
                <a:latin typeface="Arial"/>
                <a:cs typeface="Arial"/>
              </a:rPr>
              <a:t>Train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on all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the</a:t>
            </a:r>
            <a:r>
              <a:rPr lang="en-US" sz="2000" spc="-5" dirty="0">
                <a:solidFill>
                  <a:srgbClr val="0563C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points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not in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blue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partition.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Find 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the test-set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sum of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errors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on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the</a:t>
            </a:r>
            <a:r>
              <a:rPr sz="2000" spc="-120" dirty="0">
                <a:solidFill>
                  <a:srgbClr val="0563C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blue 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points.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5" name="object 35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144" y="307376"/>
            <a:ext cx="4694120" cy="585111"/>
          </a:xfrm>
        </p:spPr>
        <p:txBody>
          <a:bodyPr/>
          <a:lstStyle/>
          <a:p>
            <a:r>
              <a:rPr lang="en-US" spc="-45" dirty="0">
                <a:cs typeface="Calibri Light"/>
              </a:rPr>
              <a:t>k-fold </a:t>
            </a:r>
            <a:r>
              <a:rPr lang="en-US" spc="-15" dirty="0">
                <a:cs typeface="Calibri Light"/>
              </a:rPr>
              <a:t>Cross</a:t>
            </a:r>
            <a:r>
              <a:rPr lang="en-US" spc="20" dirty="0">
                <a:cs typeface="Calibri Light"/>
              </a:rPr>
              <a:t> </a:t>
            </a:r>
            <a:r>
              <a:rPr lang="en-US" spc="-30" dirty="0">
                <a:cs typeface="Calibri Light"/>
              </a:rPr>
              <a:t>Validation</a:t>
            </a:r>
            <a:br>
              <a:rPr lang="en-US" dirty="0">
                <a:cs typeface="Calibri Light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4C5A-210E-444F-ACA4-FA38BCAD3C15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7" name="object 18"/>
          <p:cNvSpPr txBox="1">
            <a:spLocks/>
          </p:cNvSpPr>
          <p:nvPr/>
        </p:nvSpPr>
        <p:spPr>
          <a:xfrm>
            <a:off x="3959843" y="1091103"/>
            <a:ext cx="46964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/>
                <a:ea typeface="+mj-ea"/>
                <a:cs typeface="Arial"/>
              </a:rPr>
              <a:t>Randomly break the dataset into k  partitions (in our example we’ll have k=3  partitions colored </a:t>
            </a:r>
            <a:r>
              <a:rPr lang="en-US" sz="2000" dirty="0">
                <a:solidFill>
                  <a:srgbClr val="CC00CC"/>
                </a:solidFill>
                <a:latin typeface="Arial"/>
                <a:ea typeface="+mj-ea"/>
                <a:cs typeface="Arial"/>
              </a:rPr>
              <a:t>Purple</a:t>
            </a:r>
            <a:r>
              <a:rPr lang="en-US" sz="2000" dirty="0">
                <a:latin typeface="Arial"/>
                <a:ea typeface="+mj-ea"/>
                <a:cs typeface="Arial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/>
                <a:ea typeface="+mj-ea"/>
                <a:cs typeface="Arial"/>
              </a:rPr>
              <a:t>Green</a:t>
            </a:r>
            <a:r>
              <a:rPr lang="en-US" sz="2000" dirty="0">
                <a:latin typeface="Arial"/>
                <a:ea typeface="+mj-ea"/>
                <a:cs typeface="Arial"/>
              </a:rPr>
              <a:t> and </a:t>
            </a:r>
            <a:r>
              <a:rPr lang="en-US" sz="2000" spc="-5" dirty="0">
                <a:solidFill>
                  <a:srgbClr val="0563C1"/>
                </a:solidFill>
                <a:latin typeface="Arial"/>
                <a:cs typeface="Arial"/>
              </a:rPr>
              <a:t>Blue</a:t>
            </a:r>
            <a:r>
              <a:rPr lang="en-US" sz="2000" dirty="0">
                <a:latin typeface="Arial"/>
                <a:ea typeface="+mj-ea"/>
                <a:cs typeface="Arial"/>
              </a:rPr>
              <a:t>)</a:t>
            </a:r>
          </a:p>
        </p:txBody>
      </p:sp>
      <p:sp>
        <p:nvSpPr>
          <p:cNvPr id="44" name="object 19"/>
          <p:cNvSpPr txBox="1"/>
          <p:nvPr/>
        </p:nvSpPr>
        <p:spPr>
          <a:xfrm>
            <a:off x="4065872" y="2070234"/>
            <a:ext cx="4696460" cy="139781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marR="78105" indent="-33972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blue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partition: </a:t>
            </a:r>
            <a:r>
              <a:rPr sz="2000" spc="-15" dirty="0">
                <a:solidFill>
                  <a:srgbClr val="0563C1"/>
                </a:solidFill>
                <a:latin typeface="Arial"/>
                <a:cs typeface="Arial"/>
              </a:rPr>
              <a:t>Train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on all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the</a:t>
            </a:r>
            <a:r>
              <a:rPr lang="en-US" sz="2000" spc="-5" dirty="0">
                <a:solidFill>
                  <a:srgbClr val="0563C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points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not in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blue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partition.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Find 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the test-set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sum of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errors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on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the</a:t>
            </a:r>
            <a:r>
              <a:rPr sz="2000" spc="-120" dirty="0">
                <a:solidFill>
                  <a:srgbClr val="0563C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blue 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points.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40369" y="1712495"/>
            <a:ext cx="4112260" cy="3550411"/>
            <a:chOff x="307340" y="1295400"/>
            <a:chExt cx="4112260" cy="3550411"/>
          </a:xfrm>
        </p:grpSpPr>
        <p:sp>
          <p:nvSpPr>
            <p:cNvPr id="45" name="object 2"/>
            <p:cNvSpPr/>
            <p:nvPr/>
          </p:nvSpPr>
          <p:spPr>
            <a:xfrm>
              <a:off x="592137" y="3005137"/>
              <a:ext cx="3596004" cy="549275"/>
            </a:xfrm>
            <a:custGeom>
              <a:avLst/>
              <a:gdLst/>
              <a:ahLst/>
              <a:cxnLst/>
              <a:rect l="l" t="t" r="r" b="b"/>
              <a:pathLst>
                <a:path w="3596004" h="549275">
                  <a:moveTo>
                    <a:pt x="0" y="0"/>
                  </a:moveTo>
                  <a:lnTo>
                    <a:pt x="3595687" y="549275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5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6"/>
            <p:cNvSpPr/>
            <p:nvPr/>
          </p:nvSpPr>
          <p:spPr>
            <a:xfrm>
              <a:off x="838200" y="35814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7"/>
            <p:cNvSpPr/>
            <p:nvPr/>
          </p:nvSpPr>
          <p:spPr>
            <a:xfrm>
              <a:off x="1219200" y="41148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8"/>
            <p:cNvSpPr/>
            <p:nvPr/>
          </p:nvSpPr>
          <p:spPr>
            <a:xfrm>
              <a:off x="1447800" y="28956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9"/>
            <p:cNvSpPr/>
            <p:nvPr/>
          </p:nvSpPr>
          <p:spPr>
            <a:xfrm>
              <a:off x="2133600" y="15240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0"/>
            <p:cNvSpPr/>
            <p:nvPr/>
          </p:nvSpPr>
          <p:spPr>
            <a:xfrm>
              <a:off x="2438400" y="24384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1"/>
            <p:cNvSpPr/>
            <p:nvPr/>
          </p:nvSpPr>
          <p:spPr>
            <a:xfrm>
              <a:off x="3124200" y="22860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2"/>
            <p:cNvSpPr/>
            <p:nvPr/>
          </p:nvSpPr>
          <p:spPr>
            <a:xfrm>
              <a:off x="3886200" y="41148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3"/>
            <p:cNvSpPr/>
            <p:nvPr/>
          </p:nvSpPr>
          <p:spPr>
            <a:xfrm>
              <a:off x="4038600" y="35052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4"/>
            <p:cNvSpPr/>
            <p:nvPr/>
          </p:nvSpPr>
          <p:spPr>
            <a:xfrm>
              <a:off x="3810000" y="31242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5"/>
            <p:cNvSpPr txBox="1"/>
            <p:nvPr/>
          </p:nvSpPr>
          <p:spPr>
            <a:xfrm>
              <a:off x="1221739" y="4515611"/>
              <a:ext cx="1358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x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58" name="object 16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7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60" name="object 18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22"/>
            <p:cNvSpPr/>
            <p:nvPr/>
          </p:nvSpPr>
          <p:spPr>
            <a:xfrm>
              <a:off x="523875" y="3328987"/>
              <a:ext cx="3657600" cy="316230"/>
            </a:xfrm>
            <a:custGeom>
              <a:avLst/>
              <a:gdLst/>
              <a:ahLst/>
              <a:cxnLst/>
              <a:rect l="l" t="t" r="r" b="b"/>
              <a:pathLst>
                <a:path w="3657600" h="316229">
                  <a:moveTo>
                    <a:pt x="0" y="0"/>
                  </a:moveTo>
                  <a:lnTo>
                    <a:pt x="3657600" y="315912"/>
                  </a:lnTo>
                </a:path>
              </a:pathLst>
            </a:custGeom>
            <a:ln w="38100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23"/>
            <p:cNvSpPr/>
            <p:nvPr/>
          </p:nvSpPr>
          <p:spPr>
            <a:xfrm>
              <a:off x="827088" y="3352800"/>
              <a:ext cx="76200" cy="255904"/>
            </a:xfrm>
            <a:custGeom>
              <a:avLst/>
              <a:gdLst/>
              <a:ahLst/>
              <a:cxnLst/>
              <a:rect l="l" t="t" r="r" b="b"/>
              <a:pathLst>
                <a:path w="76200" h="255904">
                  <a:moveTo>
                    <a:pt x="0" y="179387"/>
                  </a:moveTo>
                  <a:lnTo>
                    <a:pt x="38099" y="255587"/>
                  </a:lnTo>
                  <a:lnTo>
                    <a:pt x="69850" y="192087"/>
                  </a:lnTo>
                  <a:lnTo>
                    <a:pt x="34925" y="192087"/>
                  </a:lnTo>
                  <a:lnTo>
                    <a:pt x="34925" y="179388"/>
                  </a:lnTo>
                  <a:lnTo>
                    <a:pt x="0" y="179387"/>
                  </a:lnTo>
                  <a:close/>
                </a:path>
                <a:path w="76200" h="255904">
                  <a:moveTo>
                    <a:pt x="34925" y="179388"/>
                  </a:moveTo>
                  <a:lnTo>
                    <a:pt x="34925" y="192087"/>
                  </a:lnTo>
                  <a:lnTo>
                    <a:pt x="41275" y="192087"/>
                  </a:lnTo>
                  <a:lnTo>
                    <a:pt x="41275" y="179388"/>
                  </a:lnTo>
                  <a:lnTo>
                    <a:pt x="34925" y="179388"/>
                  </a:lnTo>
                  <a:close/>
                </a:path>
                <a:path w="76200" h="255904">
                  <a:moveTo>
                    <a:pt x="41275" y="179388"/>
                  </a:moveTo>
                  <a:lnTo>
                    <a:pt x="41275" y="192087"/>
                  </a:lnTo>
                  <a:lnTo>
                    <a:pt x="69850" y="192087"/>
                  </a:lnTo>
                  <a:lnTo>
                    <a:pt x="76200" y="179388"/>
                  </a:lnTo>
                  <a:lnTo>
                    <a:pt x="41275" y="179388"/>
                  </a:lnTo>
                  <a:close/>
                </a:path>
                <a:path w="76200" h="255904">
                  <a:moveTo>
                    <a:pt x="41275" y="166687"/>
                  </a:moveTo>
                  <a:lnTo>
                    <a:pt x="34925" y="166687"/>
                  </a:lnTo>
                  <a:lnTo>
                    <a:pt x="34925" y="179388"/>
                  </a:lnTo>
                  <a:lnTo>
                    <a:pt x="41275" y="179388"/>
                  </a:lnTo>
                  <a:lnTo>
                    <a:pt x="41275" y="166687"/>
                  </a:lnTo>
                  <a:close/>
                </a:path>
                <a:path w="76200" h="255904">
                  <a:moveTo>
                    <a:pt x="41275" y="122237"/>
                  </a:moveTo>
                  <a:lnTo>
                    <a:pt x="34925" y="122237"/>
                  </a:lnTo>
                  <a:lnTo>
                    <a:pt x="34925" y="147637"/>
                  </a:lnTo>
                  <a:lnTo>
                    <a:pt x="41275" y="147637"/>
                  </a:lnTo>
                  <a:lnTo>
                    <a:pt x="41275" y="122237"/>
                  </a:lnTo>
                  <a:close/>
                </a:path>
                <a:path w="76200" h="255904">
                  <a:moveTo>
                    <a:pt x="41275" y="77787"/>
                  </a:moveTo>
                  <a:lnTo>
                    <a:pt x="34925" y="77787"/>
                  </a:lnTo>
                  <a:lnTo>
                    <a:pt x="34925" y="103187"/>
                  </a:lnTo>
                  <a:lnTo>
                    <a:pt x="41275" y="103187"/>
                  </a:lnTo>
                  <a:lnTo>
                    <a:pt x="41275" y="77787"/>
                  </a:lnTo>
                  <a:close/>
                </a:path>
                <a:path w="76200" h="255904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24"/>
            <p:cNvSpPr/>
            <p:nvPr/>
          </p:nvSpPr>
          <p:spPr>
            <a:xfrm>
              <a:off x="2119312" y="1547812"/>
              <a:ext cx="76200" cy="1914525"/>
            </a:xfrm>
            <a:custGeom>
              <a:avLst/>
              <a:gdLst/>
              <a:ahLst/>
              <a:cxnLst/>
              <a:rect l="l" t="t" r="r" b="b"/>
              <a:pathLst>
                <a:path w="76200" h="1914525">
                  <a:moveTo>
                    <a:pt x="41275" y="63497"/>
                  </a:moveTo>
                  <a:lnTo>
                    <a:pt x="34925" y="63497"/>
                  </a:lnTo>
                  <a:lnTo>
                    <a:pt x="34925" y="88897"/>
                  </a:lnTo>
                  <a:lnTo>
                    <a:pt x="41275" y="88897"/>
                  </a:lnTo>
                  <a:lnTo>
                    <a:pt x="41275" y="63497"/>
                  </a:lnTo>
                  <a:close/>
                </a:path>
                <a:path w="76200" h="1914525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497"/>
                  </a:lnTo>
                  <a:lnTo>
                    <a:pt x="69848" y="63497"/>
                  </a:lnTo>
                  <a:lnTo>
                    <a:pt x="38100" y="0"/>
                  </a:lnTo>
                  <a:close/>
                </a:path>
                <a:path w="76200" h="1914525">
                  <a:moveTo>
                    <a:pt x="69848" y="63497"/>
                  </a:moveTo>
                  <a:lnTo>
                    <a:pt x="41275" y="63497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48" y="63497"/>
                  </a:lnTo>
                  <a:close/>
                </a:path>
                <a:path w="76200" h="1914525">
                  <a:moveTo>
                    <a:pt x="41275" y="107947"/>
                  </a:moveTo>
                  <a:lnTo>
                    <a:pt x="34925" y="107947"/>
                  </a:lnTo>
                  <a:lnTo>
                    <a:pt x="34925" y="133347"/>
                  </a:lnTo>
                  <a:lnTo>
                    <a:pt x="41275" y="133347"/>
                  </a:lnTo>
                  <a:lnTo>
                    <a:pt x="41275" y="107947"/>
                  </a:lnTo>
                  <a:close/>
                </a:path>
                <a:path w="76200" h="1914525">
                  <a:moveTo>
                    <a:pt x="41275" y="152397"/>
                  </a:moveTo>
                  <a:lnTo>
                    <a:pt x="34925" y="152397"/>
                  </a:lnTo>
                  <a:lnTo>
                    <a:pt x="34925" y="177797"/>
                  </a:lnTo>
                  <a:lnTo>
                    <a:pt x="41275" y="177797"/>
                  </a:lnTo>
                  <a:lnTo>
                    <a:pt x="41275" y="152397"/>
                  </a:lnTo>
                  <a:close/>
                </a:path>
                <a:path w="76200" h="1914525">
                  <a:moveTo>
                    <a:pt x="41275" y="196847"/>
                  </a:moveTo>
                  <a:lnTo>
                    <a:pt x="34925" y="196847"/>
                  </a:lnTo>
                  <a:lnTo>
                    <a:pt x="34925" y="222247"/>
                  </a:lnTo>
                  <a:lnTo>
                    <a:pt x="41275" y="222247"/>
                  </a:lnTo>
                  <a:lnTo>
                    <a:pt x="41275" y="196847"/>
                  </a:lnTo>
                  <a:close/>
                </a:path>
                <a:path w="76200" h="1914525">
                  <a:moveTo>
                    <a:pt x="41276" y="241297"/>
                  </a:moveTo>
                  <a:lnTo>
                    <a:pt x="34926" y="241297"/>
                  </a:lnTo>
                  <a:lnTo>
                    <a:pt x="34926" y="266697"/>
                  </a:lnTo>
                  <a:lnTo>
                    <a:pt x="41276" y="266697"/>
                  </a:lnTo>
                  <a:lnTo>
                    <a:pt x="41276" y="241297"/>
                  </a:lnTo>
                  <a:close/>
                </a:path>
                <a:path w="76200" h="1914525">
                  <a:moveTo>
                    <a:pt x="41276" y="285747"/>
                  </a:moveTo>
                  <a:lnTo>
                    <a:pt x="34926" y="285747"/>
                  </a:lnTo>
                  <a:lnTo>
                    <a:pt x="34926" y="311147"/>
                  </a:lnTo>
                  <a:lnTo>
                    <a:pt x="41276" y="311147"/>
                  </a:lnTo>
                  <a:lnTo>
                    <a:pt x="41276" y="285747"/>
                  </a:lnTo>
                  <a:close/>
                </a:path>
                <a:path w="76200" h="1914525">
                  <a:moveTo>
                    <a:pt x="41276" y="330197"/>
                  </a:moveTo>
                  <a:lnTo>
                    <a:pt x="34926" y="330197"/>
                  </a:lnTo>
                  <a:lnTo>
                    <a:pt x="34926" y="355597"/>
                  </a:lnTo>
                  <a:lnTo>
                    <a:pt x="41276" y="355597"/>
                  </a:lnTo>
                  <a:lnTo>
                    <a:pt x="41276" y="330197"/>
                  </a:lnTo>
                  <a:close/>
                </a:path>
                <a:path w="76200" h="1914525">
                  <a:moveTo>
                    <a:pt x="41276" y="374647"/>
                  </a:moveTo>
                  <a:lnTo>
                    <a:pt x="34926" y="374647"/>
                  </a:lnTo>
                  <a:lnTo>
                    <a:pt x="34926" y="400047"/>
                  </a:lnTo>
                  <a:lnTo>
                    <a:pt x="41276" y="400047"/>
                  </a:lnTo>
                  <a:lnTo>
                    <a:pt x="41276" y="374647"/>
                  </a:lnTo>
                  <a:close/>
                </a:path>
                <a:path w="76200" h="1914525">
                  <a:moveTo>
                    <a:pt x="41276" y="419097"/>
                  </a:moveTo>
                  <a:lnTo>
                    <a:pt x="34926" y="419097"/>
                  </a:lnTo>
                  <a:lnTo>
                    <a:pt x="34926" y="444497"/>
                  </a:lnTo>
                  <a:lnTo>
                    <a:pt x="41276" y="444497"/>
                  </a:lnTo>
                  <a:lnTo>
                    <a:pt x="41276" y="419097"/>
                  </a:lnTo>
                  <a:close/>
                </a:path>
                <a:path w="76200" h="1914525">
                  <a:moveTo>
                    <a:pt x="41276" y="463547"/>
                  </a:moveTo>
                  <a:lnTo>
                    <a:pt x="34926" y="463547"/>
                  </a:lnTo>
                  <a:lnTo>
                    <a:pt x="34926" y="488947"/>
                  </a:lnTo>
                  <a:lnTo>
                    <a:pt x="41276" y="488947"/>
                  </a:lnTo>
                  <a:lnTo>
                    <a:pt x="41276" y="463547"/>
                  </a:lnTo>
                  <a:close/>
                </a:path>
                <a:path w="76200" h="1914525">
                  <a:moveTo>
                    <a:pt x="41276" y="507997"/>
                  </a:moveTo>
                  <a:lnTo>
                    <a:pt x="34926" y="507997"/>
                  </a:lnTo>
                  <a:lnTo>
                    <a:pt x="34926" y="533397"/>
                  </a:lnTo>
                  <a:lnTo>
                    <a:pt x="41276" y="533397"/>
                  </a:lnTo>
                  <a:lnTo>
                    <a:pt x="41276" y="507997"/>
                  </a:lnTo>
                  <a:close/>
                </a:path>
                <a:path w="76200" h="1914525">
                  <a:moveTo>
                    <a:pt x="41276" y="552447"/>
                  </a:moveTo>
                  <a:lnTo>
                    <a:pt x="34926" y="552447"/>
                  </a:lnTo>
                  <a:lnTo>
                    <a:pt x="34926" y="577847"/>
                  </a:lnTo>
                  <a:lnTo>
                    <a:pt x="41276" y="577847"/>
                  </a:lnTo>
                  <a:lnTo>
                    <a:pt x="41276" y="552447"/>
                  </a:lnTo>
                  <a:close/>
                </a:path>
                <a:path w="76200" h="1914525">
                  <a:moveTo>
                    <a:pt x="41276" y="596897"/>
                  </a:moveTo>
                  <a:lnTo>
                    <a:pt x="34926" y="596897"/>
                  </a:lnTo>
                  <a:lnTo>
                    <a:pt x="34926" y="622297"/>
                  </a:lnTo>
                  <a:lnTo>
                    <a:pt x="41276" y="622297"/>
                  </a:lnTo>
                  <a:lnTo>
                    <a:pt x="41276" y="596897"/>
                  </a:lnTo>
                  <a:close/>
                </a:path>
                <a:path w="76200" h="1914525">
                  <a:moveTo>
                    <a:pt x="41276" y="641347"/>
                  </a:moveTo>
                  <a:lnTo>
                    <a:pt x="34926" y="641347"/>
                  </a:lnTo>
                  <a:lnTo>
                    <a:pt x="34926" y="666747"/>
                  </a:lnTo>
                  <a:lnTo>
                    <a:pt x="41276" y="666747"/>
                  </a:lnTo>
                  <a:lnTo>
                    <a:pt x="41276" y="641347"/>
                  </a:lnTo>
                  <a:close/>
                </a:path>
                <a:path w="76200" h="1914525">
                  <a:moveTo>
                    <a:pt x="41276" y="685797"/>
                  </a:moveTo>
                  <a:lnTo>
                    <a:pt x="34926" y="685797"/>
                  </a:lnTo>
                  <a:lnTo>
                    <a:pt x="34926" y="711197"/>
                  </a:lnTo>
                  <a:lnTo>
                    <a:pt x="41276" y="711197"/>
                  </a:lnTo>
                  <a:lnTo>
                    <a:pt x="41276" y="685797"/>
                  </a:lnTo>
                  <a:close/>
                </a:path>
                <a:path w="76200" h="1914525">
                  <a:moveTo>
                    <a:pt x="41276" y="730247"/>
                  </a:moveTo>
                  <a:lnTo>
                    <a:pt x="34926" y="730247"/>
                  </a:lnTo>
                  <a:lnTo>
                    <a:pt x="34926" y="755647"/>
                  </a:lnTo>
                  <a:lnTo>
                    <a:pt x="41276" y="755647"/>
                  </a:lnTo>
                  <a:lnTo>
                    <a:pt x="41276" y="730247"/>
                  </a:lnTo>
                  <a:close/>
                </a:path>
                <a:path w="76200" h="1914525">
                  <a:moveTo>
                    <a:pt x="41276" y="774697"/>
                  </a:moveTo>
                  <a:lnTo>
                    <a:pt x="34926" y="774697"/>
                  </a:lnTo>
                  <a:lnTo>
                    <a:pt x="34926" y="800097"/>
                  </a:lnTo>
                  <a:lnTo>
                    <a:pt x="41276" y="800097"/>
                  </a:lnTo>
                  <a:lnTo>
                    <a:pt x="41276" y="774697"/>
                  </a:lnTo>
                  <a:close/>
                </a:path>
                <a:path w="76200" h="1914525">
                  <a:moveTo>
                    <a:pt x="41276" y="819147"/>
                  </a:moveTo>
                  <a:lnTo>
                    <a:pt x="34926" y="819147"/>
                  </a:lnTo>
                  <a:lnTo>
                    <a:pt x="34926" y="844547"/>
                  </a:lnTo>
                  <a:lnTo>
                    <a:pt x="41276" y="844547"/>
                  </a:lnTo>
                  <a:lnTo>
                    <a:pt x="41276" y="819147"/>
                  </a:lnTo>
                  <a:close/>
                </a:path>
                <a:path w="76200" h="1914525">
                  <a:moveTo>
                    <a:pt x="41276" y="863597"/>
                  </a:moveTo>
                  <a:lnTo>
                    <a:pt x="34926" y="863597"/>
                  </a:lnTo>
                  <a:lnTo>
                    <a:pt x="34926" y="888997"/>
                  </a:lnTo>
                  <a:lnTo>
                    <a:pt x="41276" y="888997"/>
                  </a:lnTo>
                  <a:lnTo>
                    <a:pt x="41276" y="863597"/>
                  </a:lnTo>
                  <a:close/>
                </a:path>
                <a:path w="76200" h="1914525">
                  <a:moveTo>
                    <a:pt x="41276" y="908047"/>
                  </a:moveTo>
                  <a:lnTo>
                    <a:pt x="34926" y="908047"/>
                  </a:lnTo>
                  <a:lnTo>
                    <a:pt x="34926" y="933447"/>
                  </a:lnTo>
                  <a:lnTo>
                    <a:pt x="41276" y="933447"/>
                  </a:lnTo>
                  <a:lnTo>
                    <a:pt x="41276" y="908047"/>
                  </a:lnTo>
                  <a:close/>
                </a:path>
                <a:path w="76200" h="1914525">
                  <a:moveTo>
                    <a:pt x="41276" y="952497"/>
                  </a:moveTo>
                  <a:lnTo>
                    <a:pt x="34926" y="952497"/>
                  </a:lnTo>
                  <a:lnTo>
                    <a:pt x="34926" y="977897"/>
                  </a:lnTo>
                  <a:lnTo>
                    <a:pt x="41276" y="977897"/>
                  </a:lnTo>
                  <a:lnTo>
                    <a:pt x="41276" y="952497"/>
                  </a:lnTo>
                  <a:close/>
                </a:path>
                <a:path w="76200" h="1914525">
                  <a:moveTo>
                    <a:pt x="41276" y="996947"/>
                  </a:moveTo>
                  <a:lnTo>
                    <a:pt x="34926" y="996947"/>
                  </a:lnTo>
                  <a:lnTo>
                    <a:pt x="34926" y="1022347"/>
                  </a:lnTo>
                  <a:lnTo>
                    <a:pt x="41276" y="1022347"/>
                  </a:lnTo>
                  <a:lnTo>
                    <a:pt x="41276" y="996947"/>
                  </a:lnTo>
                  <a:close/>
                </a:path>
                <a:path w="76200" h="1914525">
                  <a:moveTo>
                    <a:pt x="41276" y="1041397"/>
                  </a:moveTo>
                  <a:lnTo>
                    <a:pt x="34926" y="1041397"/>
                  </a:lnTo>
                  <a:lnTo>
                    <a:pt x="34926" y="1066797"/>
                  </a:lnTo>
                  <a:lnTo>
                    <a:pt x="41276" y="1066797"/>
                  </a:lnTo>
                  <a:lnTo>
                    <a:pt x="41276" y="1041397"/>
                  </a:lnTo>
                  <a:close/>
                </a:path>
                <a:path w="76200" h="1914525">
                  <a:moveTo>
                    <a:pt x="41276" y="1085847"/>
                  </a:moveTo>
                  <a:lnTo>
                    <a:pt x="34926" y="1085847"/>
                  </a:lnTo>
                  <a:lnTo>
                    <a:pt x="34926" y="1111247"/>
                  </a:lnTo>
                  <a:lnTo>
                    <a:pt x="41276" y="1111247"/>
                  </a:lnTo>
                  <a:lnTo>
                    <a:pt x="41276" y="1085847"/>
                  </a:lnTo>
                  <a:close/>
                </a:path>
                <a:path w="76200" h="1914525">
                  <a:moveTo>
                    <a:pt x="41276" y="1130297"/>
                  </a:moveTo>
                  <a:lnTo>
                    <a:pt x="34926" y="1130297"/>
                  </a:lnTo>
                  <a:lnTo>
                    <a:pt x="34926" y="1155697"/>
                  </a:lnTo>
                  <a:lnTo>
                    <a:pt x="41276" y="1155697"/>
                  </a:lnTo>
                  <a:lnTo>
                    <a:pt x="41276" y="1130297"/>
                  </a:lnTo>
                  <a:close/>
                </a:path>
                <a:path w="76200" h="1914525">
                  <a:moveTo>
                    <a:pt x="41276" y="1174747"/>
                  </a:moveTo>
                  <a:lnTo>
                    <a:pt x="34926" y="1174747"/>
                  </a:lnTo>
                  <a:lnTo>
                    <a:pt x="34926" y="1200147"/>
                  </a:lnTo>
                  <a:lnTo>
                    <a:pt x="41276" y="1200147"/>
                  </a:lnTo>
                  <a:lnTo>
                    <a:pt x="41276" y="1174747"/>
                  </a:lnTo>
                  <a:close/>
                </a:path>
                <a:path w="76200" h="1914525">
                  <a:moveTo>
                    <a:pt x="41276" y="1219197"/>
                  </a:moveTo>
                  <a:lnTo>
                    <a:pt x="34926" y="1219197"/>
                  </a:lnTo>
                  <a:lnTo>
                    <a:pt x="34926" y="1244597"/>
                  </a:lnTo>
                  <a:lnTo>
                    <a:pt x="41276" y="1244597"/>
                  </a:lnTo>
                  <a:lnTo>
                    <a:pt x="41276" y="1219197"/>
                  </a:lnTo>
                  <a:close/>
                </a:path>
                <a:path w="76200" h="1914525">
                  <a:moveTo>
                    <a:pt x="41276" y="1263647"/>
                  </a:moveTo>
                  <a:lnTo>
                    <a:pt x="34926" y="1263647"/>
                  </a:lnTo>
                  <a:lnTo>
                    <a:pt x="34926" y="1289047"/>
                  </a:lnTo>
                  <a:lnTo>
                    <a:pt x="41276" y="1289047"/>
                  </a:lnTo>
                  <a:lnTo>
                    <a:pt x="41276" y="1263647"/>
                  </a:lnTo>
                  <a:close/>
                </a:path>
                <a:path w="76200" h="1914525">
                  <a:moveTo>
                    <a:pt x="41276" y="1308097"/>
                  </a:moveTo>
                  <a:lnTo>
                    <a:pt x="34926" y="1308097"/>
                  </a:lnTo>
                  <a:lnTo>
                    <a:pt x="34926" y="1333497"/>
                  </a:lnTo>
                  <a:lnTo>
                    <a:pt x="41276" y="1333497"/>
                  </a:lnTo>
                  <a:lnTo>
                    <a:pt x="41276" y="1308097"/>
                  </a:lnTo>
                  <a:close/>
                </a:path>
                <a:path w="76200" h="1914525">
                  <a:moveTo>
                    <a:pt x="41276" y="1352547"/>
                  </a:moveTo>
                  <a:lnTo>
                    <a:pt x="34926" y="1352547"/>
                  </a:lnTo>
                  <a:lnTo>
                    <a:pt x="34926" y="1377947"/>
                  </a:lnTo>
                  <a:lnTo>
                    <a:pt x="41276" y="1377947"/>
                  </a:lnTo>
                  <a:lnTo>
                    <a:pt x="41276" y="1352547"/>
                  </a:lnTo>
                  <a:close/>
                </a:path>
                <a:path w="76200" h="1914525">
                  <a:moveTo>
                    <a:pt x="41276" y="1396997"/>
                  </a:moveTo>
                  <a:lnTo>
                    <a:pt x="34926" y="1396997"/>
                  </a:lnTo>
                  <a:lnTo>
                    <a:pt x="34926" y="1422397"/>
                  </a:lnTo>
                  <a:lnTo>
                    <a:pt x="41276" y="1422397"/>
                  </a:lnTo>
                  <a:lnTo>
                    <a:pt x="41276" y="1396997"/>
                  </a:lnTo>
                  <a:close/>
                </a:path>
                <a:path w="76200" h="1914525">
                  <a:moveTo>
                    <a:pt x="41276" y="1441447"/>
                  </a:moveTo>
                  <a:lnTo>
                    <a:pt x="34926" y="1441447"/>
                  </a:lnTo>
                  <a:lnTo>
                    <a:pt x="34926" y="1466847"/>
                  </a:lnTo>
                  <a:lnTo>
                    <a:pt x="41276" y="1466847"/>
                  </a:lnTo>
                  <a:lnTo>
                    <a:pt x="41276" y="1441447"/>
                  </a:lnTo>
                  <a:close/>
                </a:path>
                <a:path w="76200" h="1914525">
                  <a:moveTo>
                    <a:pt x="41276" y="1485897"/>
                  </a:moveTo>
                  <a:lnTo>
                    <a:pt x="34926" y="1485897"/>
                  </a:lnTo>
                  <a:lnTo>
                    <a:pt x="34926" y="1511297"/>
                  </a:lnTo>
                  <a:lnTo>
                    <a:pt x="41276" y="1511297"/>
                  </a:lnTo>
                  <a:lnTo>
                    <a:pt x="41276" y="1485897"/>
                  </a:lnTo>
                  <a:close/>
                </a:path>
                <a:path w="76200" h="1914525">
                  <a:moveTo>
                    <a:pt x="41276" y="1530347"/>
                  </a:moveTo>
                  <a:lnTo>
                    <a:pt x="34926" y="1530347"/>
                  </a:lnTo>
                  <a:lnTo>
                    <a:pt x="34926" y="1555747"/>
                  </a:lnTo>
                  <a:lnTo>
                    <a:pt x="41276" y="1555747"/>
                  </a:lnTo>
                  <a:lnTo>
                    <a:pt x="41276" y="1530347"/>
                  </a:lnTo>
                  <a:close/>
                </a:path>
                <a:path w="76200" h="1914525">
                  <a:moveTo>
                    <a:pt x="41276" y="1574797"/>
                  </a:moveTo>
                  <a:lnTo>
                    <a:pt x="34926" y="1574797"/>
                  </a:lnTo>
                  <a:lnTo>
                    <a:pt x="34926" y="1600197"/>
                  </a:lnTo>
                  <a:lnTo>
                    <a:pt x="41276" y="1600197"/>
                  </a:lnTo>
                  <a:lnTo>
                    <a:pt x="41276" y="1574797"/>
                  </a:lnTo>
                  <a:close/>
                </a:path>
                <a:path w="76200" h="1914525">
                  <a:moveTo>
                    <a:pt x="41276" y="1619247"/>
                  </a:moveTo>
                  <a:lnTo>
                    <a:pt x="34926" y="1619247"/>
                  </a:lnTo>
                  <a:lnTo>
                    <a:pt x="34926" y="1644647"/>
                  </a:lnTo>
                  <a:lnTo>
                    <a:pt x="41276" y="1644647"/>
                  </a:lnTo>
                  <a:lnTo>
                    <a:pt x="41276" y="1619247"/>
                  </a:lnTo>
                  <a:close/>
                </a:path>
                <a:path w="76200" h="1914525">
                  <a:moveTo>
                    <a:pt x="41276" y="1663697"/>
                  </a:moveTo>
                  <a:lnTo>
                    <a:pt x="34926" y="1663697"/>
                  </a:lnTo>
                  <a:lnTo>
                    <a:pt x="34926" y="1689097"/>
                  </a:lnTo>
                  <a:lnTo>
                    <a:pt x="41276" y="1689097"/>
                  </a:lnTo>
                  <a:lnTo>
                    <a:pt x="41276" y="1663697"/>
                  </a:lnTo>
                  <a:close/>
                </a:path>
                <a:path w="76200" h="1914525">
                  <a:moveTo>
                    <a:pt x="41276" y="1708147"/>
                  </a:moveTo>
                  <a:lnTo>
                    <a:pt x="34926" y="1708147"/>
                  </a:lnTo>
                  <a:lnTo>
                    <a:pt x="34926" y="1733547"/>
                  </a:lnTo>
                  <a:lnTo>
                    <a:pt x="41276" y="1733547"/>
                  </a:lnTo>
                  <a:lnTo>
                    <a:pt x="41276" y="1708147"/>
                  </a:lnTo>
                  <a:close/>
                </a:path>
                <a:path w="76200" h="1914525">
                  <a:moveTo>
                    <a:pt x="41276" y="1752597"/>
                  </a:moveTo>
                  <a:lnTo>
                    <a:pt x="34926" y="1752597"/>
                  </a:lnTo>
                  <a:lnTo>
                    <a:pt x="34926" y="1777997"/>
                  </a:lnTo>
                  <a:lnTo>
                    <a:pt x="41276" y="1777997"/>
                  </a:lnTo>
                  <a:lnTo>
                    <a:pt x="41276" y="1752597"/>
                  </a:lnTo>
                  <a:close/>
                </a:path>
                <a:path w="76200" h="1914525">
                  <a:moveTo>
                    <a:pt x="41276" y="1797047"/>
                  </a:moveTo>
                  <a:lnTo>
                    <a:pt x="34926" y="1797047"/>
                  </a:lnTo>
                  <a:lnTo>
                    <a:pt x="34926" y="1822447"/>
                  </a:lnTo>
                  <a:lnTo>
                    <a:pt x="41276" y="1822447"/>
                  </a:lnTo>
                  <a:lnTo>
                    <a:pt x="41276" y="1797047"/>
                  </a:lnTo>
                  <a:close/>
                </a:path>
                <a:path w="76200" h="1914525">
                  <a:moveTo>
                    <a:pt x="76201" y="1838325"/>
                  </a:moveTo>
                  <a:lnTo>
                    <a:pt x="1" y="1838325"/>
                  </a:lnTo>
                  <a:lnTo>
                    <a:pt x="38101" y="1914525"/>
                  </a:lnTo>
                  <a:lnTo>
                    <a:pt x="69851" y="1851025"/>
                  </a:lnTo>
                  <a:lnTo>
                    <a:pt x="34926" y="1851025"/>
                  </a:lnTo>
                  <a:lnTo>
                    <a:pt x="34926" y="1841497"/>
                  </a:lnTo>
                  <a:lnTo>
                    <a:pt x="74615" y="1841497"/>
                  </a:lnTo>
                  <a:lnTo>
                    <a:pt x="76201" y="1838325"/>
                  </a:lnTo>
                  <a:close/>
                </a:path>
                <a:path w="76200" h="1914525">
                  <a:moveTo>
                    <a:pt x="41276" y="1841497"/>
                  </a:moveTo>
                  <a:lnTo>
                    <a:pt x="34926" y="1841497"/>
                  </a:lnTo>
                  <a:lnTo>
                    <a:pt x="34926" y="1851025"/>
                  </a:lnTo>
                  <a:lnTo>
                    <a:pt x="41276" y="1851025"/>
                  </a:lnTo>
                  <a:lnTo>
                    <a:pt x="41276" y="1841497"/>
                  </a:lnTo>
                  <a:close/>
                </a:path>
                <a:path w="76200" h="1914525">
                  <a:moveTo>
                    <a:pt x="74615" y="1841497"/>
                  </a:moveTo>
                  <a:lnTo>
                    <a:pt x="41276" y="1841497"/>
                  </a:lnTo>
                  <a:lnTo>
                    <a:pt x="41276" y="1851025"/>
                  </a:lnTo>
                  <a:lnTo>
                    <a:pt x="69851" y="1851025"/>
                  </a:lnTo>
                  <a:lnTo>
                    <a:pt x="74615" y="1841497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25"/>
            <p:cNvSpPr/>
            <p:nvPr/>
          </p:nvSpPr>
          <p:spPr>
            <a:xfrm>
              <a:off x="3119437" y="2316162"/>
              <a:ext cx="76200" cy="1244600"/>
            </a:xfrm>
            <a:custGeom>
              <a:avLst/>
              <a:gdLst/>
              <a:ahLst/>
              <a:cxnLst/>
              <a:rect l="l" t="t" r="r" b="b"/>
              <a:pathLst>
                <a:path w="76200" h="1244600">
                  <a:moveTo>
                    <a:pt x="41275" y="63501"/>
                  </a:moveTo>
                  <a:lnTo>
                    <a:pt x="34925" y="63501"/>
                  </a:lnTo>
                  <a:lnTo>
                    <a:pt x="34925" y="88901"/>
                  </a:lnTo>
                  <a:lnTo>
                    <a:pt x="41275" y="88901"/>
                  </a:lnTo>
                  <a:lnTo>
                    <a:pt x="41275" y="63501"/>
                  </a:lnTo>
                  <a:close/>
                </a:path>
                <a:path w="76200" h="1244600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1"/>
                  </a:lnTo>
                  <a:lnTo>
                    <a:pt x="69850" y="63501"/>
                  </a:lnTo>
                  <a:lnTo>
                    <a:pt x="38100" y="0"/>
                  </a:lnTo>
                  <a:close/>
                </a:path>
                <a:path w="76200" h="1244600">
                  <a:moveTo>
                    <a:pt x="69850" y="63501"/>
                  </a:moveTo>
                  <a:lnTo>
                    <a:pt x="41275" y="63501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1"/>
                  </a:lnTo>
                  <a:close/>
                </a:path>
                <a:path w="76200" h="1244600">
                  <a:moveTo>
                    <a:pt x="41275" y="107951"/>
                  </a:moveTo>
                  <a:lnTo>
                    <a:pt x="34925" y="107951"/>
                  </a:lnTo>
                  <a:lnTo>
                    <a:pt x="34925" y="133351"/>
                  </a:lnTo>
                  <a:lnTo>
                    <a:pt x="41275" y="133351"/>
                  </a:lnTo>
                  <a:lnTo>
                    <a:pt x="41275" y="107951"/>
                  </a:lnTo>
                  <a:close/>
                </a:path>
                <a:path w="76200" h="1244600">
                  <a:moveTo>
                    <a:pt x="41275" y="152401"/>
                  </a:moveTo>
                  <a:lnTo>
                    <a:pt x="34925" y="152401"/>
                  </a:lnTo>
                  <a:lnTo>
                    <a:pt x="34925" y="177801"/>
                  </a:lnTo>
                  <a:lnTo>
                    <a:pt x="41275" y="177801"/>
                  </a:lnTo>
                  <a:lnTo>
                    <a:pt x="41275" y="152401"/>
                  </a:lnTo>
                  <a:close/>
                </a:path>
                <a:path w="76200" h="1244600">
                  <a:moveTo>
                    <a:pt x="41275" y="196851"/>
                  </a:moveTo>
                  <a:lnTo>
                    <a:pt x="34925" y="196851"/>
                  </a:lnTo>
                  <a:lnTo>
                    <a:pt x="34925" y="222251"/>
                  </a:lnTo>
                  <a:lnTo>
                    <a:pt x="41275" y="222251"/>
                  </a:lnTo>
                  <a:lnTo>
                    <a:pt x="41275" y="196851"/>
                  </a:lnTo>
                  <a:close/>
                </a:path>
                <a:path w="76200" h="1244600">
                  <a:moveTo>
                    <a:pt x="41275" y="241301"/>
                  </a:moveTo>
                  <a:lnTo>
                    <a:pt x="34925" y="241301"/>
                  </a:lnTo>
                  <a:lnTo>
                    <a:pt x="34925" y="266701"/>
                  </a:lnTo>
                  <a:lnTo>
                    <a:pt x="41275" y="266701"/>
                  </a:lnTo>
                  <a:lnTo>
                    <a:pt x="41275" y="241301"/>
                  </a:lnTo>
                  <a:close/>
                </a:path>
                <a:path w="76200" h="1244600">
                  <a:moveTo>
                    <a:pt x="41275" y="285751"/>
                  </a:moveTo>
                  <a:lnTo>
                    <a:pt x="34925" y="285751"/>
                  </a:lnTo>
                  <a:lnTo>
                    <a:pt x="34925" y="311151"/>
                  </a:lnTo>
                  <a:lnTo>
                    <a:pt x="41275" y="311151"/>
                  </a:lnTo>
                  <a:lnTo>
                    <a:pt x="41275" y="285751"/>
                  </a:lnTo>
                  <a:close/>
                </a:path>
                <a:path w="76200" h="1244600">
                  <a:moveTo>
                    <a:pt x="41275" y="330201"/>
                  </a:moveTo>
                  <a:lnTo>
                    <a:pt x="34925" y="330201"/>
                  </a:lnTo>
                  <a:lnTo>
                    <a:pt x="34925" y="355601"/>
                  </a:lnTo>
                  <a:lnTo>
                    <a:pt x="41275" y="355601"/>
                  </a:lnTo>
                  <a:lnTo>
                    <a:pt x="41275" y="330201"/>
                  </a:lnTo>
                  <a:close/>
                </a:path>
                <a:path w="76200" h="1244600">
                  <a:moveTo>
                    <a:pt x="41275" y="374651"/>
                  </a:moveTo>
                  <a:lnTo>
                    <a:pt x="34925" y="374651"/>
                  </a:lnTo>
                  <a:lnTo>
                    <a:pt x="34925" y="400051"/>
                  </a:lnTo>
                  <a:lnTo>
                    <a:pt x="41275" y="400051"/>
                  </a:lnTo>
                  <a:lnTo>
                    <a:pt x="41275" y="374651"/>
                  </a:lnTo>
                  <a:close/>
                </a:path>
                <a:path w="76200" h="1244600">
                  <a:moveTo>
                    <a:pt x="41276" y="419101"/>
                  </a:moveTo>
                  <a:lnTo>
                    <a:pt x="34926" y="419101"/>
                  </a:lnTo>
                  <a:lnTo>
                    <a:pt x="34926" y="444501"/>
                  </a:lnTo>
                  <a:lnTo>
                    <a:pt x="41276" y="444501"/>
                  </a:lnTo>
                  <a:lnTo>
                    <a:pt x="41276" y="419101"/>
                  </a:lnTo>
                  <a:close/>
                </a:path>
                <a:path w="76200" h="1244600">
                  <a:moveTo>
                    <a:pt x="41276" y="463551"/>
                  </a:moveTo>
                  <a:lnTo>
                    <a:pt x="34926" y="463551"/>
                  </a:lnTo>
                  <a:lnTo>
                    <a:pt x="34926" y="488951"/>
                  </a:lnTo>
                  <a:lnTo>
                    <a:pt x="41276" y="488951"/>
                  </a:lnTo>
                  <a:lnTo>
                    <a:pt x="41276" y="463551"/>
                  </a:lnTo>
                  <a:close/>
                </a:path>
                <a:path w="76200" h="1244600">
                  <a:moveTo>
                    <a:pt x="41276" y="508001"/>
                  </a:moveTo>
                  <a:lnTo>
                    <a:pt x="34926" y="508001"/>
                  </a:lnTo>
                  <a:lnTo>
                    <a:pt x="34926" y="533401"/>
                  </a:lnTo>
                  <a:lnTo>
                    <a:pt x="41276" y="533401"/>
                  </a:lnTo>
                  <a:lnTo>
                    <a:pt x="41276" y="508001"/>
                  </a:lnTo>
                  <a:close/>
                </a:path>
                <a:path w="76200" h="1244600">
                  <a:moveTo>
                    <a:pt x="41276" y="552451"/>
                  </a:moveTo>
                  <a:lnTo>
                    <a:pt x="34926" y="552451"/>
                  </a:lnTo>
                  <a:lnTo>
                    <a:pt x="34926" y="577851"/>
                  </a:lnTo>
                  <a:lnTo>
                    <a:pt x="41276" y="577851"/>
                  </a:lnTo>
                  <a:lnTo>
                    <a:pt x="41276" y="552451"/>
                  </a:lnTo>
                  <a:close/>
                </a:path>
                <a:path w="76200" h="1244600">
                  <a:moveTo>
                    <a:pt x="41276" y="596901"/>
                  </a:moveTo>
                  <a:lnTo>
                    <a:pt x="34926" y="596901"/>
                  </a:lnTo>
                  <a:lnTo>
                    <a:pt x="34926" y="622301"/>
                  </a:lnTo>
                  <a:lnTo>
                    <a:pt x="41276" y="622301"/>
                  </a:lnTo>
                  <a:lnTo>
                    <a:pt x="41276" y="596901"/>
                  </a:lnTo>
                  <a:close/>
                </a:path>
                <a:path w="76200" h="1244600">
                  <a:moveTo>
                    <a:pt x="41276" y="641351"/>
                  </a:moveTo>
                  <a:lnTo>
                    <a:pt x="34926" y="641351"/>
                  </a:lnTo>
                  <a:lnTo>
                    <a:pt x="34926" y="666751"/>
                  </a:lnTo>
                  <a:lnTo>
                    <a:pt x="41276" y="666751"/>
                  </a:lnTo>
                  <a:lnTo>
                    <a:pt x="41276" y="641351"/>
                  </a:lnTo>
                  <a:close/>
                </a:path>
                <a:path w="76200" h="1244600">
                  <a:moveTo>
                    <a:pt x="41276" y="685801"/>
                  </a:moveTo>
                  <a:lnTo>
                    <a:pt x="34926" y="685801"/>
                  </a:lnTo>
                  <a:lnTo>
                    <a:pt x="34926" y="711201"/>
                  </a:lnTo>
                  <a:lnTo>
                    <a:pt x="41276" y="711201"/>
                  </a:lnTo>
                  <a:lnTo>
                    <a:pt x="41276" y="685801"/>
                  </a:lnTo>
                  <a:close/>
                </a:path>
                <a:path w="76200" h="1244600">
                  <a:moveTo>
                    <a:pt x="41276" y="730251"/>
                  </a:moveTo>
                  <a:lnTo>
                    <a:pt x="34926" y="730251"/>
                  </a:lnTo>
                  <a:lnTo>
                    <a:pt x="34926" y="755651"/>
                  </a:lnTo>
                  <a:lnTo>
                    <a:pt x="41276" y="755651"/>
                  </a:lnTo>
                  <a:lnTo>
                    <a:pt x="41276" y="730251"/>
                  </a:lnTo>
                  <a:close/>
                </a:path>
                <a:path w="76200" h="1244600">
                  <a:moveTo>
                    <a:pt x="41276" y="774701"/>
                  </a:moveTo>
                  <a:lnTo>
                    <a:pt x="34926" y="774701"/>
                  </a:lnTo>
                  <a:lnTo>
                    <a:pt x="34926" y="800101"/>
                  </a:lnTo>
                  <a:lnTo>
                    <a:pt x="41276" y="800101"/>
                  </a:lnTo>
                  <a:lnTo>
                    <a:pt x="41276" y="774701"/>
                  </a:lnTo>
                  <a:close/>
                </a:path>
                <a:path w="76200" h="1244600">
                  <a:moveTo>
                    <a:pt x="41276" y="819151"/>
                  </a:moveTo>
                  <a:lnTo>
                    <a:pt x="34926" y="819151"/>
                  </a:lnTo>
                  <a:lnTo>
                    <a:pt x="34926" y="844551"/>
                  </a:lnTo>
                  <a:lnTo>
                    <a:pt x="41276" y="844551"/>
                  </a:lnTo>
                  <a:lnTo>
                    <a:pt x="41276" y="819151"/>
                  </a:lnTo>
                  <a:close/>
                </a:path>
                <a:path w="76200" h="1244600">
                  <a:moveTo>
                    <a:pt x="41276" y="863601"/>
                  </a:moveTo>
                  <a:lnTo>
                    <a:pt x="34926" y="863601"/>
                  </a:lnTo>
                  <a:lnTo>
                    <a:pt x="34926" y="889001"/>
                  </a:lnTo>
                  <a:lnTo>
                    <a:pt x="41276" y="889001"/>
                  </a:lnTo>
                  <a:lnTo>
                    <a:pt x="41276" y="863601"/>
                  </a:lnTo>
                  <a:close/>
                </a:path>
                <a:path w="76200" h="1244600">
                  <a:moveTo>
                    <a:pt x="41276" y="908051"/>
                  </a:moveTo>
                  <a:lnTo>
                    <a:pt x="34926" y="908051"/>
                  </a:lnTo>
                  <a:lnTo>
                    <a:pt x="34926" y="933451"/>
                  </a:lnTo>
                  <a:lnTo>
                    <a:pt x="41276" y="933451"/>
                  </a:lnTo>
                  <a:lnTo>
                    <a:pt x="41276" y="908051"/>
                  </a:lnTo>
                  <a:close/>
                </a:path>
                <a:path w="76200" h="1244600">
                  <a:moveTo>
                    <a:pt x="41276" y="952501"/>
                  </a:moveTo>
                  <a:lnTo>
                    <a:pt x="34926" y="952501"/>
                  </a:lnTo>
                  <a:lnTo>
                    <a:pt x="34926" y="977901"/>
                  </a:lnTo>
                  <a:lnTo>
                    <a:pt x="41276" y="977901"/>
                  </a:lnTo>
                  <a:lnTo>
                    <a:pt x="41276" y="952501"/>
                  </a:lnTo>
                  <a:close/>
                </a:path>
                <a:path w="76200" h="1244600">
                  <a:moveTo>
                    <a:pt x="41276" y="996951"/>
                  </a:moveTo>
                  <a:lnTo>
                    <a:pt x="34926" y="996951"/>
                  </a:lnTo>
                  <a:lnTo>
                    <a:pt x="34926" y="1022351"/>
                  </a:lnTo>
                  <a:lnTo>
                    <a:pt x="41276" y="1022351"/>
                  </a:lnTo>
                  <a:lnTo>
                    <a:pt x="41276" y="996951"/>
                  </a:lnTo>
                  <a:close/>
                </a:path>
                <a:path w="76200" h="1244600">
                  <a:moveTo>
                    <a:pt x="41276" y="1041401"/>
                  </a:moveTo>
                  <a:lnTo>
                    <a:pt x="34926" y="1041401"/>
                  </a:lnTo>
                  <a:lnTo>
                    <a:pt x="34926" y="1066801"/>
                  </a:lnTo>
                  <a:lnTo>
                    <a:pt x="41276" y="1066801"/>
                  </a:lnTo>
                  <a:lnTo>
                    <a:pt x="41276" y="1041401"/>
                  </a:lnTo>
                  <a:close/>
                </a:path>
                <a:path w="76200" h="1244600">
                  <a:moveTo>
                    <a:pt x="41276" y="1085851"/>
                  </a:moveTo>
                  <a:lnTo>
                    <a:pt x="34926" y="1085851"/>
                  </a:lnTo>
                  <a:lnTo>
                    <a:pt x="34926" y="1111251"/>
                  </a:lnTo>
                  <a:lnTo>
                    <a:pt x="41276" y="1111251"/>
                  </a:lnTo>
                  <a:lnTo>
                    <a:pt x="41276" y="1085851"/>
                  </a:lnTo>
                  <a:close/>
                </a:path>
                <a:path w="76200" h="1244600">
                  <a:moveTo>
                    <a:pt x="41276" y="1130301"/>
                  </a:moveTo>
                  <a:lnTo>
                    <a:pt x="34926" y="1130301"/>
                  </a:lnTo>
                  <a:lnTo>
                    <a:pt x="34926" y="1155701"/>
                  </a:lnTo>
                  <a:lnTo>
                    <a:pt x="41276" y="1155701"/>
                  </a:lnTo>
                  <a:lnTo>
                    <a:pt x="41276" y="1130301"/>
                  </a:lnTo>
                  <a:close/>
                </a:path>
                <a:path w="76200" h="1244600">
                  <a:moveTo>
                    <a:pt x="76201" y="1168400"/>
                  </a:moveTo>
                  <a:lnTo>
                    <a:pt x="1" y="1168400"/>
                  </a:lnTo>
                  <a:lnTo>
                    <a:pt x="38101" y="1244600"/>
                  </a:lnTo>
                  <a:lnTo>
                    <a:pt x="69850" y="1181102"/>
                  </a:lnTo>
                  <a:lnTo>
                    <a:pt x="34926" y="1181102"/>
                  </a:lnTo>
                  <a:lnTo>
                    <a:pt x="34926" y="1174751"/>
                  </a:lnTo>
                  <a:lnTo>
                    <a:pt x="73025" y="1174751"/>
                  </a:lnTo>
                  <a:lnTo>
                    <a:pt x="76201" y="1168400"/>
                  </a:lnTo>
                  <a:close/>
                </a:path>
                <a:path w="76200" h="1244600">
                  <a:moveTo>
                    <a:pt x="41276" y="1174751"/>
                  </a:moveTo>
                  <a:lnTo>
                    <a:pt x="34926" y="1174751"/>
                  </a:lnTo>
                  <a:lnTo>
                    <a:pt x="34926" y="1181102"/>
                  </a:lnTo>
                  <a:lnTo>
                    <a:pt x="41276" y="1181102"/>
                  </a:lnTo>
                  <a:lnTo>
                    <a:pt x="41276" y="1174751"/>
                  </a:lnTo>
                  <a:close/>
                </a:path>
                <a:path w="76200" h="1244600">
                  <a:moveTo>
                    <a:pt x="73025" y="1174751"/>
                  </a:moveTo>
                  <a:lnTo>
                    <a:pt x="41276" y="1174751"/>
                  </a:lnTo>
                  <a:lnTo>
                    <a:pt x="41276" y="1181102"/>
                  </a:lnTo>
                  <a:lnTo>
                    <a:pt x="69850" y="1181102"/>
                  </a:lnTo>
                  <a:lnTo>
                    <a:pt x="73025" y="1174751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26"/>
            <p:cNvSpPr/>
            <p:nvPr/>
          </p:nvSpPr>
          <p:spPr>
            <a:xfrm>
              <a:off x="1211262" y="3067050"/>
              <a:ext cx="76200" cy="1060450"/>
            </a:xfrm>
            <a:custGeom>
              <a:avLst/>
              <a:gdLst/>
              <a:ahLst/>
              <a:cxnLst/>
              <a:rect l="l" t="t" r="r" b="b"/>
              <a:pathLst>
                <a:path w="76200" h="1060450">
                  <a:moveTo>
                    <a:pt x="34925" y="984250"/>
                  </a:moveTo>
                  <a:lnTo>
                    <a:pt x="0" y="984250"/>
                  </a:lnTo>
                  <a:lnTo>
                    <a:pt x="38101" y="1060450"/>
                  </a:lnTo>
                  <a:lnTo>
                    <a:pt x="69850" y="996950"/>
                  </a:lnTo>
                  <a:lnTo>
                    <a:pt x="34925" y="996950"/>
                  </a:lnTo>
                  <a:lnTo>
                    <a:pt x="34925" y="984250"/>
                  </a:lnTo>
                  <a:close/>
                </a:path>
                <a:path w="76200" h="1060450">
                  <a:moveTo>
                    <a:pt x="41275" y="971550"/>
                  </a:moveTo>
                  <a:lnTo>
                    <a:pt x="34925" y="971550"/>
                  </a:lnTo>
                  <a:lnTo>
                    <a:pt x="34925" y="996950"/>
                  </a:lnTo>
                  <a:lnTo>
                    <a:pt x="41275" y="996950"/>
                  </a:lnTo>
                  <a:lnTo>
                    <a:pt x="41275" y="971550"/>
                  </a:lnTo>
                  <a:close/>
                </a:path>
                <a:path w="76200" h="1060450">
                  <a:moveTo>
                    <a:pt x="76200" y="984250"/>
                  </a:moveTo>
                  <a:lnTo>
                    <a:pt x="41275" y="984250"/>
                  </a:lnTo>
                  <a:lnTo>
                    <a:pt x="41275" y="996950"/>
                  </a:lnTo>
                  <a:lnTo>
                    <a:pt x="69850" y="996950"/>
                  </a:lnTo>
                  <a:lnTo>
                    <a:pt x="76200" y="984250"/>
                  </a:lnTo>
                  <a:close/>
                </a:path>
                <a:path w="76200" h="1060450">
                  <a:moveTo>
                    <a:pt x="41275" y="927100"/>
                  </a:moveTo>
                  <a:lnTo>
                    <a:pt x="34925" y="927100"/>
                  </a:lnTo>
                  <a:lnTo>
                    <a:pt x="34925" y="952500"/>
                  </a:lnTo>
                  <a:lnTo>
                    <a:pt x="41275" y="952500"/>
                  </a:lnTo>
                  <a:lnTo>
                    <a:pt x="41275" y="927100"/>
                  </a:lnTo>
                  <a:close/>
                </a:path>
                <a:path w="76200" h="1060450">
                  <a:moveTo>
                    <a:pt x="41275" y="882650"/>
                  </a:moveTo>
                  <a:lnTo>
                    <a:pt x="34925" y="882650"/>
                  </a:lnTo>
                  <a:lnTo>
                    <a:pt x="34925" y="908050"/>
                  </a:lnTo>
                  <a:lnTo>
                    <a:pt x="41275" y="908050"/>
                  </a:lnTo>
                  <a:lnTo>
                    <a:pt x="41275" y="882650"/>
                  </a:lnTo>
                  <a:close/>
                </a:path>
                <a:path w="76200" h="1060450">
                  <a:moveTo>
                    <a:pt x="41275" y="838200"/>
                  </a:moveTo>
                  <a:lnTo>
                    <a:pt x="34925" y="838200"/>
                  </a:lnTo>
                  <a:lnTo>
                    <a:pt x="34925" y="863600"/>
                  </a:lnTo>
                  <a:lnTo>
                    <a:pt x="41275" y="863600"/>
                  </a:lnTo>
                  <a:lnTo>
                    <a:pt x="41275" y="838200"/>
                  </a:lnTo>
                  <a:close/>
                </a:path>
                <a:path w="76200" h="1060450">
                  <a:moveTo>
                    <a:pt x="41275" y="793750"/>
                  </a:moveTo>
                  <a:lnTo>
                    <a:pt x="34925" y="793750"/>
                  </a:lnTo>
                  <a:lnTo>
                    <a:pt x="34925" y="819150"/>
                  </a:lnTo>
                  <a:lnTo>
                    <a:pt x="41275" y="819150"/>
                  </a:lnTo>
                  <a:lnTo>
                    <a:pt x="41275" y="793750"/>
                  </a:lnTo>
                  <a:close/>
                </a:path>
                <a:path w="76200" h="1060450">
                  <a:moveTo>
                    <a:pt x="41275" y="749300"/>
                  </a:moveTo>
                  <a:lnTo>
                    <a:pt x="34925" y="749300"/>
                  </a:lnTo>
                  <a:lnTo>
                    <a:pt x="34925" y="774700"/>
                  </a:lnTo>
                  <a:lnTo>
                    <a:pt x="41275" y="774700"/>
                  </a:lnTo>
                  <a:lnTo>
                    <a:pt x="41275" y="749300"/>
                  </a:lnTo>
                  <a:close/>
                </a:path>
                <a:path w="76200" h="1060450">
                  <a:moveTo>
                    <a:pt x="41275" y="704850"/>
                  </a:moveTo>
                  <a:lnTo>
                    <a:pt x="34925" y="704850"/>
                  </a:lnTo>
                  <a:lnTo>
                    <a:pt x="34925" y="730250"/>
                  </a:lnTo>
                  <a:lnTo>
                    <a:pt x="41275" y="730250"/>
                  </a:lnTo>
                  <a:lnTo>
                    <a:pt x="41275" y="704850"/>
                  </a:lnTo>
                  <a:close/>
                </a:path>
                <a:path w="76200" h="1060450">
                  <a:moveTo>
                    <a:pt x="41275" y="660400"/>
                  </a:moveTo>
                  <a:lnTo>
                    <a:pt x="34925" y="660400"/>
                  </a:lnTo>
                  <a:lnTo>
                    <a:pt x="34925" y="685800"/>
                  </a:lnTo>
                  <a:lnTo>
                    <a:pt x="41275" y="685800"/>
                  </a:lnTo>
                  <a:lnTo>
                    <a:pt x="41275" y="660400"/>
                  </a:lnTo>
                  <a:close/>
                </a:path>
                <a:path w="76200" h="1060450">
                  <a:moveTo>
                    <a:pt x="41275" y="615950"/>
                  </a:moveTo>
                  <a:lnTo>
                    <a:pt x="34925" y="615950"/>
                  </a:lnTo>
                  <a:lnTo>
                    <a:pt x="34925" y="641350"/>
                  </a:lnTo>
                  <a:lnTo>
                    <a:pt x="41275" y="641350"/>
                  </a:lnTo>
                  <a:lnTo>
                    <a:pt x="41275" y="615950"/>
                  </a:lnTo>
                  <a:close/>
                </a:path>
                <a:path w="76200" h="1060450">
                  <a:moveTo>
                    <a:pt x="41275" y="571500"/>
                  </a:moveTo>
                  <a:lnTo>
                    <a:pt x="34925" y="571500"/>
                  </a:lnTo>
                  <a:lnTo>
                    <a:pt x="34925" y="596900"/>
                  </a:lnTo>
                  <a:lnTo>
                    <a:pt x="41275" y="596900"/>
                  </a:lnTo>
                  <a:lnTo>
                    <a:pt x="41275" y="571500"/>
                  </a:lnTo>
                  <a:close/>
                </a:path>
                <a:path w="76200" h="1060450">
                  <a:moveTo>
                    <a:pt x="41275" y="527050"/>
                  </a:moveTo>
                  <a:lnTo>
                    <a:pt x="34925" y="527050"/>
                  </a:lnTo>
                  <a:lnTo>
                    <a:pt x="34925" y="552450"/>
                  </a:lnTo>
                  <a:lnTo>
                    <a:pt x="41275" y="552450"/>
                  </a:lnTo>
                  <a:lnTo>
                    <a:pt x="41275" y="527050"/>
                  </a:lnTo>
                  <a:close/>
                </a:path>
                <a:path w="76200" h="1060450">
                  <a:moveTo>
                    <a:pt x="41275" y="482600"/>
                  </a:moveTo>
                  <a:lnTo>
                    <a:pt x="34925" y="482600"/>
                  </a:lnTo>
                  <a:lnTo>
                    <a:pt x="34925" y="508000"/>
                  </a:lnTo>
                  <a:lnTo>
                    <a:pt x="41275" y="508000"/>
                  </a:lnTo>
                  <a:lnTo>
                    <a:pt x="41275" y="482600"/>
                  </a:lnTo>
                  <a:close/>
                </a:path>
                <a:path w="76200" h="1060450">
                  <a:moveTo>
                    <a:pt x="41275" y="438150"/>
                  </a:moveTo>
                  <a:lnTo>
                    <a:pt x="34925" y="438150"/>
                  </a:lnTo>
                  <a:lnTo>
                    <a:pt x="34925" y="463550"/>
                  </a:lnTo>
                  <a:lnTo>
                    <a:pt x="41275" y="463550"/>
                  </a:lnTo>
                  <a:lnTo>
                    <a:pt x="41275" y="438150"/>
                  </a:lnTo>
                  <a:close/>
                </a:path>
                <a:path w="76200" h="1060450">
                  <a:moveTo>
                    <a:pt x="41275" y="393700"/>
                  </a:moveTo>
                  <a:lnTo>
                    <a:pt x="34925" y="393700"/>
                  </a:lnTo>
                  <a:lnTo>
                    <a:pt x="34925" y="419100"/>
                  </a:lnTo>
                  <a:lnTo>
                    <a:pt x="41275" y="419100"/>
                  </a:lnTo>
                  <a:lnTo>
                    <a:pt x="41275" y="393700"/>
                  </a:lnTo>
                  <a:close/>
                </a:path>
                <a:path w="76200" h="1060450">
                  <a:moveTo>
                    <a:pt x="41275" y="349250"/>
                  </a:moveTo>
                  <a:lnTo>
                    <a:pt x="34925" y="349250"/>
                  </a:lnTo>
                  <a:lnTo>
                    <a:pt x="34925" y="374650"/>
                  </a:lnTo>
                  <a:lnTo>
                    <a:pt x="41275" y="374650"/>
                  </a:lnTo>
                  <a:lnTo>
                    <a:pt x="41275" y="349250"/>
                  </a:lnTo>
                  <a:close/>
                </a:path>
                <a:path w="76200" h="1060450">
                  <a:moveTo>
                    <a:pt x="41275" y="304800"/>
                  </a:moveTo>
                  <a:lnTo>
                    <a:pt x="34925" y="304800"/>
                  </a:lnTo>
                  <a:lnTo>
                    <a:pt x="34925" y="330200"/>
                  </a:lnTo>
                  <a:lnTo>
                    <a:pt x="41275" y="330200"/>
                  </a:lnTo>
                  <a:lnTo>
                    <a:pt x="41275" y="304800"/>
                  </a:lnTo>
                  <a:close/>
                </a:path>
                <a:path w="76200" h="1060450">
                  <a:moveTo>
                    <a:pt x="41275" y="260350"/>
                  </a:moveTo>
                  <a:lnTo>
                    <a:pt x="34925" y="260350"/>
                  </a:lnTo>
                  <a:lnTo>
                    <a:pt x="34925" y="285750"/>
                  </a:lnTo>
                  <a:lnTo>
                    <a:pt x="41275" y="285750"/>
                  </a:lnTo>
                  <a:lnTo>
                    <a:pt x="41275" y="260350"/>
                  </a:lnTo>
                  <a:close/>
                </a:path>
                <a:path w="76200" h="1060450">
                  <a:moveTo>
                    <a:pt x="41275" y="215900"/>
                  </a:moveTo>
                  <a:lnTo>
                    <a:pt x="34925" y="215900"/>
                  </a:lnTo>
                  <a:lnTo>
                    <a:pt x="34925" y="241300"/>
                  </a:lnTo>
                  <a:lnTo>
                    <a:pt x="41275" y="241300"/>
                  </a:lnTo>
                  <a:lnTo>
                    <a:pt x="41275" y="215900"/>
                  </a:lnTo>
                  <a:close/>
                </a:path>
                <a:path w="76200" h="1060450">
                  <a:moveTo>
                    <a:pt x="41275" y="171450"/>
                  </a:moveTo>
                  <a:lnTo>
                    <a:pt x="34925" y="171450"/>
                  </a:lnTo>
                  <a:lnTo>
                    <a:pt x="34925" y="196850"/>
                  </a:lnTo>
                  <a:lnTo>
                    <a:pt x="41275" y="196850"/>
                  </a:lnTo>
                  <a:lnTo>
                    <a:pt x="41275" y="171450"/>
                  </a:lnTo>
                  <a:close/>
                </a:path>
                <a:path w="76200" h="1060450">
                  <a:moveTo>
                    <a:pt x="41275" y="127000"/>
                  </a:moveTo>
                  <a:lnTo>
                    <a:pt x="34925" y="127000"/>
                  </a:lnTo>
                  <a:lnTo>
                    <a:pt x="34925" y="152400"/>
                  </a:lnTo>
                  <a:lnTo>
                    <a:pt x="41275" y="152400"/>
                  </a:lnTo>
                  <a:lnTo>
                    <a:pt x="41275" y="127000"/>
                  </a:lnTo>
                  <a:close/>
                </a:path>
                <a:path w="76200" h="1060450">
                  <a:moveTo>
                    <a:pt x="41275" y="82550"/>
                  </a:moveTo>
                  <a:lnTo>
                    <a:pt x="34925" y="82550"/>
                  </a:lnTo>
                  <a:lnTo>
                    <a:pt x="34925" y="107950"/>
                  </a:lnTo>
                  <a:lnTo>
                    <a:pt x="41275" y="107950"/>
                  </a:lnTo>
                  <a:lnTo>
                    <a:pt x="41275" y="82550"/>
                  </a:lnTo>
                  <a:close/>
                </a:path>
                <a:path w="76200" h="106045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4925" y="63500"/>
                  </a:lnTo>
                  <a:lnTo>
                    <a:pt x="69849" y="63498"/>
                  </a:lnTo>
                  <a:lnTo>
                    <a:pt x="38100" y="0"/>
                  </a:lnTo>
                  <a:close/>
                </a:path>
                <a:path w="76200" h="1060450">
                  <a:moveTo>
                    <a:pt x="41275" y="63498"/>
                  </a:moveTo>
                  <a:lnTo>
                    <a:pt x="34925" y="63498"/>
                  </a:lnTo>
                  <a:lnTo>
                    <a:pt x="41275" y="63500"/>
                  </a:lnTo>
                  <a:close/>
                </a:path>
                <a:path w="76200" h="1060450">
                  <a:moveTo>
                    <a:pt x="69849" y="63498"/>
                  </a:moveTo>
                  <a:lnTo>
                    <a:pt x="41275" y="63498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27"/>
            <p:cNvSpPr/>
            <p:nvPr/>
          </p:nvSpPr>
          <p:spPr>
            <a:xfrm>
              <a:off x="2430462" y="2466975"/>
              <a:ext cx="76200" cy="831850"/>
            </a:xfrm>
            <a:custGeom>
              <a:avLst/>
              <a:gdLst/>
              <a:ahLst/>
              <a:cxnLst/>
              <a:rect l="l" t="t" r="r" b="b"/>
              <a:pathLst>
                <a:path w="76200" h="831850">
                  <a:moveTo>
                    <a:pt x="41275" y="63500"/>
                  </a:moveTo>
                  <a:lnTo>
                    <a:pt x="34925" y="63500"/>
                  </a:lnTo>
                  <a:lnTo>
                    <a:pt x="34925" y="88900"/>
                  </a:lnTo>
                  <a:lnTo>
                    <a:pt x="41275" y="88900"/>
                  </a:lnTo>
                  <a:lnTo>
                    <a:pt x="41275" y="63500"/>
                  </a:lnTo>
                  <a:close/>
                </a:path>
                <a:path w="76200" h="831850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31850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831850">
                  <a:moveTo>
                    <a:pt x="41275" y="107950"/>
                  </a:moveTo>
                  <a:lnTo>
                    <a:pt x="34925" y="107950"/>
                  </a:lnTo>
                  <a:lnTo>
                    <a:pt x="34925" y="133350"/>
                  </a:lnTo>
                  <a:lnTo>
                    <a:pt x="41275" y="133350"/>
                  </a:lnTo>
                  <a:lnTo>
                    <a:pt x="41275" y="107950"/>
                  </a:lnTo>
                  <a:close/>
                </a:path>
                <a:path w="76200" h="831850">
                  <a:moveTo>
                    <a:pt x="41275" y="152400"/>
                  </a:moveTo>
                  <a:lnTo>
                    <a:pt x="34925" y="152400"/>
                  </a:lnTo>
                  <a:lnTo>
                    <a:pt x="34925" y="177800"/>
                  </a:lnTo>
                  <a:lnTo>
                    <a:pt x="41275" y="177800"/>
                  </a:lnTo>
                  <a:lnTo>
                    <a:pt x="41275" y="152400"/>
                  </a:lnTo>
                  <a:close/>
                </a:path>
                <a:path w="76200" h="831850">
                  <a:moveTo>
                    <a:pt x="41275" y="196850"/>
                  </a:moveTo>
                  <a:lnTo>
                    <a:pt x="34925" y="196850"/>
                  </a:lnTo>
                  <a:lnTo>
                    <a:pt x="34925" y="222250"/>
                  </a:lnTo>
                  <a:lnTo>
                    <a:pt x="41275" y="222250"/>
                  </a:lnTo>
                  <a:lnTo>
                    <a:pt x="41275" y="196850"/>
                  </a:lnTo>
                  <a:close/>
                </a:path>
                <a:path w="76200" h="831850">
                  <a:moveTo>
                    <a:pt x="41275" y="241300"/>
                  </a:moveTo>
                  <a:lnTo>
                    <a:pt x="34925" y="241300"/>
                  </a:lnTo>
                  <a:lnTo>
                    <a:pt x="34925" y="266700"/>
                  </a:lnTo>
                  <a:lnTo>
                    <a:pt x="41275" y="266700"/>
                  </a:lnTo>
                  <a:lnTo>
                    <a:pt x="41275" y="241300"/>
                  </a:lnTo>
                  <a:close/>
                </a:path>
                <a:path w="76200" h="831850">
                  <a:moveTo>
                    <a:pt x="41275" y="285750"/>
                  </a:moveTo>
                  <a:lnTo>
                    <a:pt x="34925" y="285750"/>
                  </a:lnTo>
                  <a:lnTo>
                    <a:pt x="34925" y="311150"/>
                  </a:lnTo>
                  <a:lnTo>
                    <a:pt x="41275" y="311150"/>
                  </a:lnTo>
                  <a:lnTo>
                    <a:pt x="41275" y="285750"/>
                  </a:lnTo>
                  <a:close/>
                </a:path>
                <a:path w="76200" h="831850">
                  <a:moveTo>
                    <a:pt x="41275" y="330200"/>
                  </a:moveTo>
                  <a:lnTo>
                    <a:pt x="34925" y="330200"/>
                  </a:lnTo>
                  <a:lnTo>
                    <a:pt x="34925" y="355600"/>
                  </a:lnTo>
                  <a:lnTo>
                    <a:pt x="41275" y="355600"/>
                  </a:lnTo>
                  <a:lnTo>
                    <a:pt x="41275" y="330200"/>
                  </a:lnTo>
                  <a:close/>
                </a:path>
                <a:path w="76200" h="831850">
                  <a:moveTo>
                    <a:pt x="41275" y="374650"/>
                  </a:moveTo>
                  <a:lnTo>
                    <a:pt x="34925" y="374650"/>
                  </a:lnTo>
                  <a:lnTo>
                    <a:pt x="34925" y="400050"/>
                  </a:lnTo>
                  <a:lnTo>
                    <a:pt x="41275" y="400050"/>
                  </a:lnTo>
                  <a:lnTo>
                    <a:pt x="41275" y="374650"/>
                  </a:lnTo>
                  <a:close/>
                </a:path>
                <a:path w="76200" h="831850">
                  <a:moveTo>
                    <a:pt x="41275" y="419100"/>
                  </a:moveTo>
                  <a:lnTo>
                    <a:pt x="34925" y="419100"/>
                  </a:lnTo>
                  <a:lnTo>
                    <a:pt x="34925" y="444500"/>
                  </a:lnTo>
                  <a:lnTo>
                    <a:pt x="41275" y="444500"/>
                  </a:lnTo>
                  <a:lnTo>
                    <a:pt x="41275" y="419100"/>
                  </a:lnTo>
                  <a:close/>
                </a:path>
                <a:path w="76200" h="831850">
                  <a:moveTo>
                    <a:pt x="41275" y="463550"/>
                  </a:moveTo>
                  <a:lnTo>
                    <a:pt x="34925" y="463550"/>
                  </a:lnTo>
                  <a:lnTo>
                    <a:pt x="34925" y="488950"/>
                  </a:lnTo>
                  <a:lnTo>
                    <a:pt x="41275" y="488950"/>
                  </a:lnTo>
                  <a:lnTo>
                    <a:pt x="41275" y="463550"/>
                  </a:lnTo>
                  <a:close/>
                </a:path>
                <a:path w="76200" h="831850">
                  <a:moveTo>
                    <a:pt x="41275" y="508000"/>
                  </a:moveTo>
                  <a:lnTo>
                    <a:pt x="34925" y="508000"/>
                  </a:lnTo>
                  <a:lnTo>
                    <a:pt x="34925" y="533400"/>
                  </a:lnTo>
                  <a:lnTo>
                    <a:pt x="41275" y="533400"/>
                  </a:lnTo>
                  <a:lnTo>
                    <a:pt x="41275" y="508000"/>
                  </a:lnTo>
                  <a:close/>
                </a:path>
                <a:path w="76200" h="831850">
                  <a:moveTo>
                    <a:pt x="41275" y="552450"/>
                  </a:moveTo>
                  <a:lnTo>
                    <a:pt x="34925" y="552450"/>
                  </a:lnTo>
                  <a:lnTo>
                    <a:pt x="34925" y="577850"/>
                  </a:lnTo>
                  <a:lnTo>
                    <a:pt x="41275" y="577850"/>
                  </a:lnTo>
                  <a:lnTo>
                    <a:pt x="41275" y="552450"/>
                  </a:lnTo>
                  <a:close/>
                </a:path>
                <a:path w="76200" h="831850">
                  <a:moveTo>
                    <a:pt x="41275" y="596900"/>
                  </a:moveTo>
                  <a:lnTo>
                    <a:pt x="34925" y="596900"/>
                  </a:lnTo>
                  <a:lnTo>
                    <a:pt x="34925" y="622300"/>
                  </a:lnTo>
                  <a:lnTo>
                    <a:pt x="41275" y="622300"/>
                  </a:lnTo>
                  <a:lnTo>
                    <a:pt x="41275" y="596900"/>
                  </a:lnTo>
                  <a:close/>
                </a:path>
                <a:path w="76200" h="831850">
                  <a:moveTo>
                    <a:pt x="41275" y="641350"/>
                  </a:moveTo>
                  <a:lnTo>
                    <a:pt x="34925" y="641350"/>
                  </a:lnTo>
                  <a:lnTo>
                    <a:pt x="34925" y="666750"/>
                  </a:lnTo>
                  <a:lnTo>
                    <a:pt x="41275" y="666750"/>
                  </a:lnTo>
                  <a:lnTo>
                    <a:pt x="41275" y="641350"/>
                  </a:lnTo>
                  <a:close/>
                </a:path>
                <a:path w="76200" h="831850">
                  <a:moveTo>
                    <a:pt x="41275" y="685800"/>
                  </a:moveTo>
                  <a:lnTo>
                    <a:pt x="34925" y="685800"/>
                  </a:lnTo>
                  <a:lnTo>
                    <a:pt x="34925" y="711200"/>
                  </a:lnTo>
                  <a:lnTo>
                    <a:pt x="41275" y="711200"/>
                  </a:lnTo>
                  <a:lnTo>
                    <a:pt x="41275" y="685800"/>
                  </a:lnTo>
                  <a:close/>
                </a:path>
                <a:path w="76200" h="831850">
                  <a:moveTo>
                    <a:pt x="76200" y="755650"/>
                  </a:moveTo>
                  <a:lnTo>
                    <a:pt x="0" y="755650"/>
                  </a:lnTo>
                  <a:lnTo>
                    <a:pt x="38100" y="831850"/>
                  </a:lnTo>
                  <a:lnTo>
                    <a:pt x="76200" y="755650"/>
                  </a:lnTo>
                  <a:close/>
                </a:path>
                <a:path w="76200" h="831850">
                  <a:moveTo>
                    <a:pt x="41275" y="730250"/>
                  </a:moveTo>
                  <a:lnTo>
                    <a:pt x="34925" y="730250"/>
                  </a:lnTo>
                  <a:lnTo>
                    <a:pt x="34925" y="755650"/>
                  </a:lnTo>
                  <a:lnTo>
                    <a:pt x="41275" y="755650"/>
                  </a:lnTo>
                  <a:lnTo>
                    <a:pt x="41275" y="73025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28"/>
            <p:cNvSpPr/>
            <p:nvPr/>
          </p:nvSpPr>
          <p:spPr>
            <a:xfrm>
              <a:off x="3880040" y="3505200"/>
              <a:ext cx="77470" cy="635000"/>
            </a:xfrm>
            <a:custGeom>
              <a:avLst/>
              <a:gdLst/>
              <a:ahLst/>
              <a:cxnLst/>
              <a:rect l="l" t="t" r="r" b="b"/>
              <a:pathLst>
                <a:path w="77470" h="635000">
                  <a:moveTo>
                    <a:pt x="36131" y="76192"/>
                  </a:moveTo>
                  <a:lnTo>
                    <a:pt x="36099" y="88892"/>
                  </a:lnTo>
                  <a:lnTo>
                    <a:pt x="42449" y="88907"/>
                  </a:lnTo>
                  <a:lnTo>
                    <a:pt x="42481" y="76207"/>
                  </a:lnTo>
                  <a:lnTo>
                    <a:pt x="36131" y="76192"/>
                  </a:lnTo>
                  <a:close/>
                </a:path>
                <a:path w="77470" h="635000">
                  <a:moveTo>
                    <a:pt x="71045" y="63492"/>
                  </a:moveTo>
                  <a:lnTo>
                    <a:pt x="36163" y="63492"/>
                  </a:lnTo>
                  <a:lnTo>
                    <a:pt x="42513" y="63507"/>
                  </a:lnTo>
                  <a:lnTo>
                    <a:pt x="42481" y="76207"/>
                  </a:lnTo>
                  <a:lnTo>
                    <a:pt x="77406" y="76295"/>
                  </a:lnTo>
                  <a:lnTo>
                    <a:pt x="71045" y="63492"/>
                  </a:lnTo>
                  <a:close/>
                </a:path>
                <a:path w="77470" h="635000">
                  <a:moveTo>
                    <a:pt x="36163" y="63492"/>
                  </a:moveTo>
                  <a:lnTo>
                    <a:pt x="36131" y="76192"/>
                  </a:lnTo>
                  <a:lnTo>
                    <a:pt x="42481" y="76207"/>
                  </a:lnTo>
                  <a:lnTo>
                    <a:pt x="42513" y="63507"/>
                  </a:lnTo>
                  <a:lnTo>
                    <a:pt x="36163" y="63492"/>
                  </a:lnTo>
                  <a:close/>
                </a:path>
                <a:path w="77470" h="635000">
                  <a:moveTo>
                    <a:pt x="39497" y="0"/>
                  </a:moveTo>
                  <a:lnTo>
                    <a:pt x="1206" y="76104"/>
                  </a:lnTo>
                  <a:lnTo>
                    <a:pt x="36131" y="76192"/>
                  </a:lnTo>
                  <a:lnTo>
                    <a:pt x="36163" y="63492"/>
                  </a:lnTo>
                  <a:lnTo>
                    <a:pt x="71045" y="63492"/>
                  </a:lnTo>
                  <a:lnTo>
                    <a:pt x="39497" y="0"/>
                  </a:lnTo>
                  <a:close/>
                </a:path>
                <a:path w="77470" h="635000">
                  <a:moveTo>
                    <a:pt x="36052" y="107941"/>
                  </a:moveTo>
                  <a:lnTo>
                    <a:pt x="35989" y="133341"/>
                  </a:lnTo>
                  <a:lnTo>
                    <a:pt x="42339" y="133357"/>
                  </a:lnTo>
                  <a:lnTo>
                    <a:pt x="42402" y="107957"/>
                  </a:lnTo>
                  <a:lnTo>
                    <a:pt x="36052" y="107941"/>
                  </a:lnTo>
                  <a:close/>
                </a:path>
                <a:path w="77470" h="635000">
                  <a:moveTo>
                    <a:pt x="35941" y="152391"/>
                  </a:moveTo>
                  <a:lnTo>
                    <a:pt x="35877" y="177791"/>
                  </a:lnTo>
                  <a:lnTo>
                    <a:pt x="42227" y="177807"/>
                  </a:lnTo>
                  <a:lnTo>
                    <a:pt x="42291" y="152407"/>
                  </a:lnTo>
                  <a:lnTo>
                    <a:pt x="35941" y="152391"/>
                  </a:lnTo>
                  <a:close/>
                </a:path>
                <a:path w="77470" h="635000">
                  <a:moveTo>
                    <a:pt x="35830" y="196841"/>
                  </a:moveTo>
                  <a:lnTo>
                    <a:pt x="35767" y="222241"/>
                  </a:lnTo>
                  <a:lnTo>
                    <a:pt x="42117" y="222257"/>
                  </a:lnTo>
                  <a:lnTo>
                    <a:pt x="42180" y="196857"/>
                  </a:lnTo>
                  <a:lnTo>
                    <a:pt x="35830" y="196841"/>
                  </a:lnTo>
                  <a:close/>
                </a:path>
                <a:path w="77470" h="635000">
                  <a:moveTo>
                    <a:pt x="35718" y="241291"/>
                  </a:moveTo>
                  <a:lnTo>
                    <a:pt x="35655" y="266691"/>
                  </a:lnTo>
                  <a:lnTo>
                    <a:pt x="42005" y="266707"/>
                  </a:lnTo>
                  <a:lnTo>
                    <a:pt x="42068" y="241307"/>
                  </a:lnTo>
                  <a:lnTo>
                    <a:pt x="35718" y="241291"/>
                  </a:lnTo>
                  <a:close/>
                </a:path>
                <a:path w="77470" h="635000">
                  <a:moveTo>
                    <a:pt x="35608" y="285741"/>
                  </a:moveTo>
                  <a:lnTo>
                    <a:pt x="35544" y="311141"/>
                  </a:lnTo>
                  <a:lnTo>
                    <a:pt x="41894" y="311156"/>
                  </a:lnTo>
                  <a:lnTo>
                    <a:pt x="41958" y="285757"/>
                  </a:lnTo>
                  <a:lnTo>
                    <a:pt x="35608" y="285741"/>
                  </a:lnTo>
                  <a:close/>
                </a:path>
                <a:path w="77470" h="635000">
                  <a:moveTo>
                    <a:pt x="35496" y="330191"/>
                  </a:moveTo>
                  <a:lnTo>
                    <a:pt x="35433" y="355591"/>
                  </a:lnTo>
                  <a:lnTo>
                    <a:pt x="41783" y="355606"/>
                  </a:lnTo>
                  <a:lnTo>
                    <a:pt x="41846" y="330206"/>
                  </a:lnTo>
                  <a:lnTo>
                    <a:pt x="35496" y="330191"/>
                  </a:lnTo>
                  <a:close/>
                </a:path>
                <a:path w="77470" h="635000">
                  <a:moveTo>
                    <a:pt x="35386" y="374641"/>
                  </a:moveTo>
                  <a:lnTo>
                    <a:pt x="35321" y="400041"/>
                  </a:lnTo>
                  <a:lnTo>
                    <a:pt x="41671" y="400056"/>
                  </a:lnTo>
                  <a:lnTo>
                    <a:pt x="41734" y="374656"/>
                  </a:lnTo>
                  <a:lnTo>
                    <a:pt x="35386" y="374641"/>
                  </a:lnTo>
                  <a:close/>
                </a:path>
                <a:path w="77470" h="635000">
                  <a:moveTo>
                    <a:pt x="35274" y="419091"/>
                  </a:moveTo>
                  <a:lnTo>
                    <a:pt x="35210" y="444491"/>
                  </a:lnTo>
                  <a:lnTo>
                    <a:pt x="41560" y="444506"/>
                  </a:lnTo>
                  <a:lnTo>
                    <a:pt x="41624" y="419106"/>
                  </a:lnTo>
                  <a:lnTo>
                    <a:pt x="35274" y="419091"/>
                  </a:lnTo>
                  <a:close/>
                </a:path>
                <a:path w="77470" h="635000">
                  <a:moveTo>
                    <a:pt x="35162" y="463541"/>
                  </a:moveTo>
                  <a:lnTo>
                    <a:pt x="35098" y="488941"/>
                  </a:lnTo>
                  <a:lnTo>
                    <a:pt x="41448" y="488956"/>
                  </a:lnTo>
                  <a:lnTo>
                    <a:pt x="41512" y="463556"/>
                  </a:lnTo>
                  <a:lnTo>
                    <a:pt x="35162" y="463541"/>
                  </a:lnTo>
                  <a:close/>
                </a:path>
                <a:path w="77470" h="635000">
                  <a:moveTo>
                    <a:pt x="35051" y="507989"/>
                  </a:moveTo>
                  <a:lnTo>
                    <a:pt x="34988" y="533389"/>
                  </a:lnTo>
                  <a:lnTo>
                    <a:pt x="41338" y="533406"/>
                  </a:lnTo>
                  <a:lnTo>
                    <a:pt x="41401" y="508006"/>
                  </a:lnTo>
                  <a:lnTo>
                    <a:pt x="35051" y="507989"/>
                  </a:lnTo>
                  <a:close/>
                </a:path>
                <a:path w="77470" h="635000">
                  <a:moveTo>
                    <a:pt x="0" y="558704"/>
                  </a:moveTo>
                  <a:lnTo>
                    <a:pt x="37909" y="635000"/>
                  </a:lnTo>
                  <a:lnTo>
                    <a:pt x="69854" y="571507"/>
                  </a:lnTo>
                  <a:lnTo>
                    <a:pt x="34893" y="571492"/>
                  </a:lnTo>
                  <a:lnTo>
                    <a:pt x="34924" y="558792"/>
                  </a:lnTo>
                  <a:lnTo>
                    <a:pt x="0" y="558704"/>
                  </a:lnTo>
                  <a:close/>
                </a:path>
                <a:path w="77470" h="635000">
                  <a:moveTo>
                    <a:pt x="34924" y="558792"/>
                  </a:moveTo>
                  <a:lnTo>
                    <a:pt x="34893" y="571492"/>
                  </a:lnTo>
                  <a:lnTo>
                    <a:pt x="41243" y="571507"/>
                  </a:lnTo>
                  <a:lnTo>
                    <a:pt x="41274" y="558807"/>
                  </a:lnTo>
                  <a:lnTo>
                    <a:pt x="34924" y="558792"/>
                  </a:lnTo>
                  <a:close/>
                </a:path>
                <a:path w="77470" h="635000">
                  <a:moveTo>
                    <a:pt x="41274" y="558807"/>
                  </a:moveTo>
                  <a:lnTo>
                    <a:pt x="41243" y="571507"/>
                  </a:lnTo>
                  <a:lnTo>
                    <a:pt x="69854" y="571507"/>
                  </a:lnTo>
                  <a:lnTo>
                    <a:pt x="76200" y="558895"/>
                  </a:lnTo>
                  <a:lnTo>
                    <a:pt x="41274" y="558807"/>
                  </a:lnTo>
                  <a:close/>
                </a:path>
                <a:path w="77470" h="635000">
                  <a:moveTo>
                    <a:pt x="34940" y="552439"/>
                  </a:moveTo>
                  <a:lnTo>
                    <a:pt x="34924" y="558792"/>
                  </a:lnTo>
                  <a:lnTo>
                    <a:pt x="41274" y="558807"/>
                  </a:lnTo>
                  <a:lnTo>
                    <a:pt x="41290" y="552456"/>
                  </a:lnTo>
                  <a:lnTo>
                    <a:pt x="34940" y="552439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21"/>
          <p:cNvSpPr txBox="1">
            <a:spLocks/>
          </p:cNvSpPr>
          <p:nvPr/>
        </p:nvSpPr>
        <p:spPr>
          <a:xfrm>
            <a:off x="4196612" y="3490762"/>
            <a:ext cx="456572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69215" lvl="0" indent="-339725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spc="-5" dirty="0">
                <a:solidFill>
                  <a:srgbClr val="33CC33"/>
                </a:solidFill>
                <a:latin typeface="Arial"/>
                <a:cs typeface="Arial"/>
              </a:rPr>
              <a:t>For the green partition: Train on all the  points not in the green partition. Find the test-set sum of errors on  the green points.</a:t>
            </a:r>
          </a:p>
        </p:txBody>
      </p:sp>
      <p:sp>
        <p:nvSpPr>
          <p:cNvPr id="69" name="object 35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144" y="307376"/>
            <a:ext cx="4694120" cy="585111"/>
          </a:xfrm>
        </p:spPr>
        <p:txBody>
          <a:bodyPr/>
          <a:lstStyle/>
          <a:p>
            <a:r>
              <a:rPr lang="en-US" spc="-45" dirty="0">
                <a:cs typeface="Calibri Light"/>
              </a:rPr>
              <a:t>k-fold </a:t>
            </a:r>
            <a:r>
              <a:rPr lang="en-US" spc="-15" dirty="0">
                <a:cs typeface="Calibri Light"/>
              </a:rPr>
              <a:t>Cross</a:t>
            </a:r>
            <a:r>
              <a:rPr lang="en-US" spc="20" dirty="0">
                <a:cs typeface="Calibri Light"/>
              </a:rPr>
              <a:t> </a:t>
            </a:r>
            <a:r>
              <a:rPr lang="en-US" spc="-30" dirty="0">
                <a:cs typeface="Calibri Light"/>
              </a:rPr>
              <a:t>Validation</a:t>
            </a:r>
            <a:br>
              <a:rPr lang="en-US" dirty="0">
                <a:latin typeface="Calibri Light"/>
                <a:cs typeface="Calibri Light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9157-E2B3-4FC7-A75D-76A6298EE84B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7" name="object 18"/>
          <p:cNvSpPr txBox="1">
            <a:spLocks/>
          </p:cNvSpPr>
          <p:nvPr/>
        </p:nvSpPr>
        <p:spPr>
          <a:xfrm>
            <a:off x="3959843" y="1091103"/>
            <a:ext cx="46964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/>
                <a:ea typeface="+mj-ea"/>
                <a:cs typeface="Arial"/>
              </a:rPr>
              <a:t>Randomly break the dataset into k  partitions (in our example we’ll have k=3  partitions colored </a:t>
            </a:r>
            <a:r>
              <a:rPr lang="en-US" sz="2000" dirty="0">
                <a:solidFill>
                  <a:srgbClr val="CC00CC"/>
                </a:solidFill>
                <a:latin typeface="Arial"/>
                <a:ea typeface="+mj-ea"/>
                <a:cs typeface="Arial"/>
              </a:rPr>
              <a:t>Purple</a:t>
            </a:r>
            <a:r>
              <a:rPr lang="en-US" sz="2000" dirty="0">
                <a:latin typeface="Arial"/>
                <a:ea typeface="+mj-ea"/>
                <a:cs typeface="Arial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/>
                <a:ea typeface="+mj-ea"/>
                <a:cs typeface="Arial"/>
              </a:rPr>
              <a:t>Green</a:t>
            </a:r>
            <a:r>
              <a:rPr lang="en-US" sz="2000" dirty="0">
                <a:latin typeface="Arial"/>
                <a:ea typeface="+mj-ea"/>
                <a:cs typeface="Arial"/>
              </a:rPr>
              <a:t> and </a:t>
            </a:r>
            <a:r>
              <a:rPr lang="en-US" sz="2000" spc="-5" dirty="0">
                <a:solidFill>
                  <a:srgbClr val="0563C1"/>
                </a:solidFill>
                <a:latin typeface="Arial"/>
                <a:cs typeface="Arial"/>
              </a:rPr>
              <a:t>Blue</a:t>
            </a:r>
            <a:r>
              <a:rPr lang="en-US" sz="2000" dirty="0">
                <a:latin typeface="Arial"/>
                <a:ea typeface="+mj-ea"/>
                <a:cs typeface="Arial"/>
              </a:rPr>
              <a:t>)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43715" y="1709275"/>
            <a:ext cx="4112260" cy="3550411"/>
            <a:chOff x="307340" y="1295400"/>
            <a:chExt cx="4112260" cy="3550411"/>
          </a:xfrm>
        </p:grpSpPr>
        <p:sp>
          <p:nvSpPr>
            <p:cNvPr id="34" name="object 2"/>
            <p:cNvSpPr/>
            <p:nvPr/>
          </p:nvSpPr>
          <p:spPr>
            <a:xfrm>
              <a:off x="592137" y="3005137"/>
              <a:ext cx="3596004" cy="549275"/>
            </a:xfrm>
            <a:custGeom>
              <a:avLst/>
              <a:gdLst/>
              <a:ahLst/>
              <a:cxnLst/>
              <a:rect l="l" t="t" r="r" b="b"/>
              <a:pathLst>
                <a:path w="3596004" h="549275">
                  <a:moveTo>
                    <a:pt x="0" y="0"/>
                  </a:moveTo>
                  <a:lnTo>
                    <a:pt x="3595687" y="549275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4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5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6"/>
            <p:cNvSpPr/>
            <p:nvPr/>
          </p:nvSpPr>
          <p:spPr>
            <a:xfrm>
              <a:off x="838200" y="35814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7"/>
            <p:cNvSpPr/>
            <p:nvPr/>
          </p:nvSpPr>
          <p:spPr>
            <a:xfrm>
              <a:off x="1219200" y="41148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8"/>
            <p:cNvSpPr/>
            <p:nvPr/>
          </p:nvSpPr>
          <p:spPr>
            <a:xfrm>
              <a:off x="1447800" y="28956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9"/>
            <p:cNvSpPr/>
            <p:nvPr/>
          </p:nvSpPr>
          <p:spPr>
            <a:xfrm>
              <a:off x="2133600" y="15240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0"/>
            <p:cNvSpPr/>
            <p:nvPr/>
          </p:nvSpPr>
          <p:spPr>
            <a:xfrm>
              <a:off x="2438400" y="24384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1"/>
            <p:cNvSpPr/>
            <p:nvPr/>
          </p:nvSpPr>
          <p:spPr>
            <a:xfrm>
              <a:off x="3124200" y="22860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2"/>
            <p:cNvSpPr/>
            <p:nvPr/>
          </p:nvSpPr>
          <p:spPr>
            <a:xfrm>
              <a:off x="3886200" y="41148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3"/>
            <p:cNvSpPr/>
            <p:nvPr/>
          </p:nvSpPr>
          <p:spPr>
            <a:xfrm>
              <a:off x="4038600" y="35052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4"/>
            <p:cNvSpPr/>
            <p:nvPr/>
          </p:nvSpPr>
          <p:spPr>
            <a:xfrm>
              <a:off x="3810000" y="31242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5"/>
            <p:cNvSpPr txBox="1"/>
            <p:nvPr/>
          </p:nvSpPr>
          <p:spPr>
            <a:xfrm>
              <a:off x="1221739" y="4515611"/>
              <a:ext cx="1358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x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72" name="object 16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7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74" name="object 18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22"/>
            <p:cNvSpPr/>
            <p:nvPr/>
          </p:nvSpPr>
          <p:spPr>
            <a:xfrm>
              <a:off x="523875" y="3328987"/>
              <a:ext cx="3657600" cy="316230"/>
            </a:xfrm>
            <a:custGeom>
              <a:avLst/>
              <a:gdLst/>
              <a:ahLst/>
              <a:cxnLst/>
              <a:rect l="l" t="t" r="r" b="b"/>
              <a:pathLst>
                <a:path w="3657600" h="316229">
                  <a:moveTo>
                    <a:pt x="0" y="0"/>
                  </a:moveTo>
                  <a:lnTo>
                    <a:pt x="3657600" y="315912"/>
                  </a:lnTo>
                </a:path>
              </a:pathLst>
            </a:custGeom>
            <a:ln w="38100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23"/>
            <p:cNvSpPr/>
            <p:nvPr/>
          </p:nvSpPr>
          <p:spPr>
            <a:xfrm>
              <a:off x="827088" y="3352800"/>
              <a:ext cx="76200" cy="255904"/>
            </a:xfrm>
            <a:custGeom>
              <a:avLst/>
              <a:gdLst/>
              <a:ahLst/>
              <a:cxnLst/>
              <a:rect l="l" t="t" r="r" b="b"/>
              <a:pathLst>
                <a:path w="76200" h="255904">
                  <a:moveTo>
                    <a:pt x="0" y="179387"/>
                  </a:moveTo>
                  <a:lnTo>
                    <a:pt x="38099" y="255587"/>
                  </a:lnTo>
                  <a:lnTo>
                    <a:pt x="69850" y="192087"/>
                  </a:lnTo>
                  <a:lnTo>
                    <a:pt x="34925" y="192087"/>
                  </a:lnTo>
                  <a:lnTo>
                    <a:pt x="34925" y="179388"/>
                  </a:lnTo>
                  <a:lnTo>
                    <a:pt x="0" y="179387"/>
                  </a:lnTo>
                  <a:close/>
                </a:path>
                <a:path w="76200" h="255904">
                  <a:moveTo>
                    <a:pt x="34925" y="179388"/>
                  </a:moveTo>
                  <a:lnTo>
                    <a:pt x="34925" y="192087"/>
                  </a:lnTo>
                  <a:lnTo>
                    <a:pt x="41275" y="192087"/>
                  </a:lnTo>
                  <a:lnTo>
                    <a:pt x="41275" y="179388"/>
                  </a:lnTo>
                  <a:lnTo>
                    <a:pt x="34925" y="179388"/>
                  </a:lnTo>
                  <a:close/>
                </a:path>
                <a:path w="76200" h="255904">
                  <a:moveTo>
                    <a:pt x="41275" y="179388"/>
                  </a:moveTo>
                  <a:lnTo>
                    <a:pt x="41275" y="192087"/>
                  </a:lnTo>
                  <a:lnTo>
                    <a:pt x="69850" y="192087"/>
                  </a:lnTo>
                  <a:lnTo>
                    <a:pt x="76200" y="179388"/>
                  </a:lnTo>
                  <a:lnTo>
                    <a:pt x="41275" y="179388"/>
                  </a:lnTo>
                  <a:close/>
                </a:path>
                <a:path w="76200" h="255904">
                  <a:moveTo>
                    <a:pt x="41275" y="166687"/>
                  </a:moveTo>
                  <a:lnTo>
                    <a:pt x="34925" y="166687"/>
                  </a:lnTo>
                  <a:lnTo>
                    <a:pt x="34925" y="179388"/>
                  </a:lnTo>
                  <a:lnTo>
                    <a:pt x="41275" y="179388"/>
                  </a:lnTo>
                  <a:lnTo>
                    <a:pt x="41275" y="166687"/>
                  </a:lnTo>
                  <a:close/>
                </a:path>
                <a:path w="76200" h="255904">
                  <a:moveTo>
                    <a:pt x="41275" y="122237"/>
                  </a:moveTo>
                  <a:lnTo>
                    <a:pt x="34925" y="122237"/>
                  </a:lnTo>
                  <a:lnTo>
                    <a:pt x="34925" y="147637"/>
                  </a:lnTo>
                  <a:lnTo>
                    <a:pt x="41275" y="147637"/>
                  </a:lnTo>
                  <a:lnTo>
                    <a:pt x="41275" y="122237"/>
                  </a:lnTo>
                  <a:close/>
                </a:path>
                <a:path w="76200" h="255904">
                  <a:moveTo>
                    <a:pt x="41275" y="77787"/>
                  </a:moveTo>
                  <a:lnTo>
                    <a:pt x="34925" y="77787"/>
                  </a:lnTo>
                  <a:lnTo>
                    <a:pt x="34925" y="103187"/>
                  </a:lnTo>
                  <a:lnTo>
                    <a:pt x="41275" y="103187"/>
                  </a:lnTo>
                  <a:lnTo>
                    <a:pt x="41275" y="77787"/>
                  </a:lnTo>
                  <a:close/>
                </a:path>
                <a:path w="76200" h="255904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4"/>
            <p:cNvSpPr/>
            <p:nvPr/>
          </p:nvSpPr>
          <p:spPr>
            <a:xfrm>
              <a:off x="2119312" y="1547812"/>
              <a:ext cx="76200" cy="1914525"/>
            </a:xfrm>
            <a:custGeom>
              <a:avLst/>
              <a:gdLst/>
              <a:ahLst/>
              <a:cxnLst/>
              <a:rect l="l" t="t" r="r" b="b"/>
              <a:pathLst>
                <a:path w="76200" h="1914525">
                  <a:moveTo>
                    <a:pt x="41275" y="63497"/>
                  </a:moveTo>
                  <a:lnTo>
                    <a:pt x="34925" y="63497"/>
                  </a:lnTo>
                  <a:lnTo>
                    <a:pt x="34925" y="88897"/>
                  </a:lnTo>
                  <a:lnTo>
                    <a:pt x="41275" y="88897"/>
                  </a:lnTo>
                  <a:lnTo>
                    <a:pt x="41275" y="63497"/>
                  </a:lnTo>
                  <a:close/>
                </a:path>
                <a:path w="76200" h="1914525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497"/>
                  </a:lnTo>
                  <a:lnTo>
                    <a:pt x="69848" y="63497"/>
                  </a:lnTo>
                  <a:lnTo>
                    <a:pt x="38100" y="0"/>
                  </a:lnTo>
                  <a:close/>
                </a:path>
                <a:path w="76200" h="1914525">
                  <a:moveTo>
                    <a:pt x="69848" y="63497"/>
                  </a:moveTo>
                  <a:lnTo>
                    <a:pt x="41275" y="63497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48" y="63497"/>
                  </a:lnTo>
                  <a:close/>
                </a:path>
                <a:path w="76200" h="1914525">
                  <a:moveTo>
                    <a:pt x="41275" y="107947"/>
                  </a:moveTo>
                  <a:lnTo>
                    <a:pt x="34925" y="107947"/>
                  </a:lnTo>
                  <a:lnTo>
                    <a:pt x="34925" y="133347"/>
                  </a:lnTo>
                  <a:lnTo>
                    <a:pt x="41275" y="133347"/>
                  </a:lnTo>
                  <a:lnTo>
                    <a:pt x="41275" y="107947"/>
                  </a:lnTo>
                  <a:close/>
                </a:path>
                <a:path w="76200" h="1914525">
                  <a:moveTo>
                    <a:pt x="41275" y="152397"/>
                  </a:moveTo>
                  <a:lnTo>
                    <a:pt x="34925" y="152397"/>
                  </a:lnTo>
                  <a:lnTo>
                    <a:pt x="34925" y="177797"/>
                  </a:lnTo>
                  <a:lnTo>
                    <a:pt x="41275" y="177797"/>
                  </a:lnTo>
                  <a:lnTo>
                    <a:pt x="41275" y="152397"/>
                  </a:lnTo>
                  <a:close/>
                </a:path>
                <a:path w="76200" h="1914525">
                  <a:moveTo>
                    <a:pt x="41275" y="196847"/>
                  </a:moveTo>
                  <a:lnTo>
                    <a:pt x="34925" y="196847"/>
                  </a:lnTo>
                  <a:lnTo>
                    <a:pt x="34925" y="222247"/>
                  </a:lnTo>
                  <a:lnTo>
                    <a:pt x="41275" y="222247"/>
                  </a:lnTo>
                  <a:lnTo>
                    <a:pt x="41275" y="196847"/>
                  </a:lnTo>
                  <a:close/>
                </a:path>
                <a:path w="76200" h="1914525">
                  <a:moveTo>
                    <a:pt x="41276" y="241297"/>
                  </a:moveTo>
                  <a:lnTo>
                    <a:pt x="34926" y="241297"/>
                  </a:lnTo>
                  <a:lnTo>
                    <a:pt x="34926" y="266697"/>
                  </a:lnTo>
                  <a:lnTo>
                    <a:pt x="41276" y="266697"/>
                  </a:lnTo>
                  <a:lnTo>
                    <a:pt x="41276" y="241297"/>
                  </a:lnTo>
                  <a:close/>
                </a:path>
                <a:path w="76200" h="1914525">
                  <a:moveTo>
                    <a:pt x="41276" y="285747"/>
                  </a:moveTo>
                  <a:lnTo>
                    <a:pt x="34926" y="285747"/>
                  </a:lnTo>
                  <a:lnTo>
                    <a:pt x="34926" y="311147"/>
                  </a:lnTo>
                  <a:lnTo>
                    <a:pt x="41276" y="311147"/>
                  </a:lnTo>
                  <a:lnTo>
                    <a:pt x="41276" y="285747"/>
                  </a:lnTo>
                  <a:close/>
                </a:path>
                <a:path w="76200" h="1914525">
                  <a:moveTo>
                    <a:pt x="41276" y="330197"/>
                  </a:moveTo>
                  <a:lnTo>
                    <a:pt x="34926" y="330197"/>
                  </a:lnTo>
                  <a:lnTo>
                    <a:pt x="34926" y="355597"/>
                  </a:lnTo>
                  <a:lnTo>
                    <a:pt x="41276" y="355597"/>
                  </a:lnTo>
                  <a:lnTo>
                    <a:pt x="41276" y="330197"/>
                  </a:lnTo>
                  <a:close/>
                </a:path>
                <a:path w="76200" h="1914525">
                  <a:moveTo>
                    <a:pt x="41276" y="374647"/>
                  </a:moveTo>
                  <a:lnTo>
                    <a:pt x="34926" y="374647"/>
                  </a:lnTo>
                  <a:lnTo>
                    <a:pt x="34926" y="400047"/>
                  </a:lnTo>
                  <a:lnTo>
                    <a:pt x="41276" y="400047"/>
                  </a:lnTo>
                  <a:lnTo>
                    <a:pt x="41276" y="374647"/>
                  </a:lnTo>
                  <a:close/>
                </a:path>
                <a:path w="76200" h="1914525">
                  <a:moveTo>
                    <a:pt x="41276" y="419097"/>
                  </a:moveTo>
                  <a:lnTo>
                    <a:pt x="34926" y="419097"/>
                  </a:lnTo>
                  <a:lnTo>
                    <a:pt x="34926" y="444497"/>
                  </a:lnTo>
                  <a:lnTo>
                    <a:pt x="41276" y="444497"/>
                  </a:lnTo>
                  <a:lnTo>
                    <a:pt x="41276" y="419097"/>
                  </a:lnTo>
                  <a:close/>
                </a:path>
                <a:path w="76200" h="1914525">
                  <a:moveTo>
                    <a:pt x="41276" y="463547"/>
                  </a:moveTo>
                  <a:lnTo>
                    <a:pt x="34926" y="463547"/>
                  </a:lnTo>
                  <a:lnTo>
                    <a:pt x="34926" y="488947"/>
                  </a:lnTo>
                  <a:lnTo>
                    <a:pt x="41276" y="488947"/>
                  </a:lnTo>
                  <a:lnTo>
                    <a:pt x="41276" y="463547"/>
                  </a:lnTo>
                  <a:close/>
                </a:path>
                <a:path w="76200" h="1914525">
                  <a:moveTo>
                    <a:pt x="41276" y="507997"/>
                  </a:moveTo>
                  <a:lnTo>
                    <a:pt x="34926" y="507997"/>
                  </a:lnTo>
                  <a:lnTo>
                    <a:pt x="34926" y="533397"/>
                  </a:lnTo>
                  <a:lnTo>
                    <a:pt x="41276" y="533397"/>
                  </a:lnTo>
                  <a:lnTo>
                    <a:pt x="41276" y="507997"/>
                  </a:lnTo>
                  <a:close/>
                </a:path>
                <a:path w="76200" h="1914525">
                  <a:moveTo>
                    <a:pt x="41276" y="552447"/>
                  </a:moveTo>
                  <a:lnTo>
                    <a:pt x="34926" y="552447"/>
                  </a:lnTo>
                  <a:lnTo>
                    <a:pt x="34926" y="577847"/>
                  </a:lnTo>
                  <a:lnTo>
                    <a:pt x="41276" y="577847"/>
                  </a:lnTo>
                  <a:lnTo>
                    <a:pt x="41276" y="552447"/>
                  </a:lnTo>
                  <a:close/>
                </a:path>
                <a:path w="76200" h="1914525">
                  <a:moveTo>
                    <a:pt x="41276" y="596897"/>
                  </a:moveTo>
                  <a:lnTo>
                    <a:pt x="34926" y="596897"/>
                  </a:lnTo>
                  <a:lnTo>
                    <a:pt x="34926" y="622297"/>
                  </a:lnTo>
                  <a:lnTo>
                    <a:pt x="41276" y="622297"/>
                  </a:lnTo>
                  <a:lnTo>
                    <a:pt x="41276" y="596897"/>
                  </a:lnTo>
                  <a:close/>
                </a:path>
                <a:path w="76200" h="1914525">
                  <a:moveTo>
                    <a:pt x="41276" y="641347"/>
                  </a:moveTo>
                  <a:lnTo>
                    <a:pt x="34926" y="641347"/>
                  </a:lnTo>
                  <a:lnTo>
                    <a:pt x="34926" y="666747"/>
                  </a:lnTo>
                  <a:lnTo>
                    <a:pt x="41276" y="666747"/>
                  </a:lnTo>
                  <a:lnTo>
                    <a:pt x="41276" y="641347"/>
                  </a:lnTo>
                  <a:close/>
                </a:path>
                <a:path w="76200" h="1914525">
                  <a:moveTo>
                    <a:pt x="41276" y="685797"/>
                  </a:moveTo>
                  <a:lnTo>
                    <a:pt x="34926" y="685797"/>
                  </a:lnTo>
                  <a:lnTo>
                    <a:pt x="34926" y="711197"/>
                  </a:lnTo>
                  <a:lnTo>
                    <a:pt x="41276" y="711197"/>
                  </a:lnTo>
                  <a:lnTo>
                    <a:pt x="41276" y="685797"/>
                  </a:lnTo>
                  <a:close/>
                </a:path>
                <a:path w="76200" h="1914525">
                  <a:moveTo>
                    <a:pt x="41276" y="730247"/>
                  </a:moveTo>
                  <a:lnTo>
                    <a:pt x="34926" y="730247"/>
                  </a:lnTo>
                  <a:lnTo>
                    <a:pt x="34926" y="755647"/>
                  </a:lnTo>
                  <a:lnTo>
                    <a:pt x="41276" y="755647"/>
                  </a:lnTo>
                  <a:lnTo>
                    <a:pt x="41276" y="730247"/>
                  </a:lnTo>
                  <a:close/>
                </a:path>
                <a:path w="76200" h="1914525">
                  <a:moveTo>
                    <a:pt x="41276" y="774697"/>
                  </a:moveTo>
                  <a:lnTo>
                    <a:pt x="34926" y="774697"/>
                  </a:lnTo>
                  <a:lnTo>
                    <a:pt x="34926" y="800097"/>
                  </a:lnTo>
                  <a:lnTo>
                    <a:pt x="41276" y="800097"/>
                  </a:lnTo>
                  <a:lnTo>
                    <a:pt x="41276" y="774697"/>
                  </a:lnTo>
                  <a:close/>
                </a:path>
                <a:path w="76200" h="1914525">
                  <a:moveTo>
                    <a:pt x="41276" y="819147"/>
                  </a:moveTo>
                  <a:lnTo>
                    <a:pt x="34926" y="819147"/>
                  </a:lnTo>
                  <a:lnTo>
                    <a:pt x="34926" y="844547"/>
                  </a:lnTo>
                  <a:lnTo>
                    <a:pt x="41276" y="844547"/>
                  </a:lnTo>
                  <a:lnTo>
                    <a:pt x="41276" y="819147"/>
                  </a:lnTo>
                  <a:close/>
                </a:path>
                <a:path w="76200" h="1914525">
                  <a:moveTo>
                    <a:pt x="41276" y="863597"/>
                  </a:moveTo>
                  <a:lnTo>
                    <a:pt x="34926" y="863597"/>
                  </a:lnTo>
                  <a:lnTo>
                    <a:pt x="34926" y="888997"/>
                  </a:lnTo>
                  <a:lnTo>
                    <a:pt x="41276" y="888997"/>
                  </a:lnTo>
                  <a:lnTo>
                    <a:pt x="41276" y="863597"/>
                  </a:lnTo>
                  <a:close/>
                </a:path>
                <a:path w="76200" h="1914525">
                  <a:moveTo>
                    <a:pt x="41276" y="908047"/>
                  </a:moveTo>
                  <a:lnTo>
                    <a:pt x="34926" y="908047"/>
                  </a:lnTo>
                  <a:lnTo>
                    <a:pt x="34926" y="933447"/>
                  </a:lnTo>
                  <a:lnTo>
                    <a:pt x="41276" y="933447"/>
                  </a:lnTo>
                  <a:lnTo>
                    <a:pt x="41276" y="908047"/>
                  </a:lnTo>
                  <a:close/>
                </a:path>
                <a:path w="76200" h="1914525">
                  <a:moveTo>
                    <a:pt x="41276" y="952497"/>
                  </a:moveTo>
                  <a:lnTo>
                    <a:pt x="34926" y="952497"/>
                  </a:lnTo>
                  <a:lnTo>
                    <a:pt x="34926" y="977897"/>
                  </a:lnTo>
                  <a:lnTo>
                    <a:pt x="41276" y="977897"/>
                  </a:lnTo>
                  <a:lnTo>
                    <a:pt x="41276" y="952497"/>
                  </a:lnTo>
                  <a:close/>
                </a:path>
                <a:path w="76200" h="1914525">
                  <a:moveTo>
                    <a:pt x="41276" y="996947"/>
                  </a:moveTo>
                  <a:lnTo>
                    <a:pt x="34926" y="996947"/>
                  </a:lnTo>
                  <a:lnTo>
                    <a:pt x="34926" y="1022347"/>
                  </a:lnTo>
                  <a:lnTo>
                    <a:pt x="41276" y="1022347"/>
                  </a:lnTo>
                  <a:lnTo>
                    <a:pt x="41276" y="996947"/>
                  </a:lnTo>
                  <a:close/>
                </a:path>
                <a:path w="76200" h="1914525">
                  <a:moveTo>
                    <a:pt x="41276" y="1041397"/>
                  </a:moveTo>
                  <a:lnTo>
                    <a:pt x="34926" y="1041397"/>
                  </a:lnTo>
                  <a:lnTo>
                    <a:pt x="34926" y="1066797"/>
                  </a:lnTo>
                  <a:lnTo>
                    <a:pt x="41276" y="1066797"/>
                  </a:lnTo>
                  <a:lnTo>
                    <a:pt x="41276" y="1041397"/>
                  </a:lnTo>
                  <a:close/>
                </a:path>
                <a:path w="76200" h="1914525">
                  <a:moveTo>
                    <a:pt x="41276" y="1085847"/>
                  </a:moveTo>
                  <a:lnTo>
                    <a:pt x="34926" y="1085847"/>
                  </a:lnTo>
                  <a:lnTo>
                    <a:pt x="34926" y="1111247"/>
                  </a:lnTo>
                  <a:lnTo>
                    <a:pt x="41276" y="1111247"/>
                  </a:lnTo>
                  <a:lnTo>
                    <a:pt x="41276" y="1085847"/>
                  </a:lnTo>
                  <a:close/>
                </a:path>
                <a:path w="76200" h="1914525">
                  <a:moveTo>
                    <a:pt x="41276" y="1130297"/>
                  </a:moveTo>
                  <a:lnTo>
                    <a:pt x="34926" y="1130297"/>
                  </a:lnTo>
                  <a:lnTo>
                    <a:pt x="34926" y="1155697"/>
                  </a:lnTo>
                  <a:lnTo>
                    <a:pt x="41276" y="1155697"/>
                  </a:lnTo>
                  <a:lnTo>
                    <a:pt x="41276" y="1130297"/>
                  </a:lnTo>
                  <a:close/>
                </a:path>
                <a:path w="76200" h="1914525">
                  <a:moveTo>
                    <a:pt x="41276" y="1174747"/>
                  </a:moveTo>
                  <a:lnTo>
                    <a:pt x="34926" y="1174747"/>
                  </a:lnTo>
                  <a:lnTo>
                    <a:pt x="34926" y="1200147"/>
                  </a:lnTo>
                  <a:lnTo>
                    <a:pt x="41276" y="1200147"/>
                  </a:lnTo>
                  <a:lnTo>
                    <a:pt x="41276" y="1174747"/>
                  </a:lnTo>
                  <a:close/>
                </a:path>
                <a:path w="76200" h="1914525">
                  <a:moveTo>
                    <a:pt x="41276" y="1219197"/>
                  </a:moveTo>
                  <a:lnTo>
                    <a:pt x="34926" y="1219197"/>
                  </a:lnTo>
                  <a:lnTo>
                    <a:pt x="34926" y="1244597"/>
                  </a:lnTo>
                  <a:lnTo>
                    <a:pt x="41276" y="1244597"/>
                  </a:lnTo>
                  <a:lnTo>
                    <a:pt x="41276" y="1219197"/>
                  </a:lnTo>
                  <a:close/>
                </a:path>
                <a:path w="76200" h="1914525">
                  <a:moveTo>
                    <a:pt x="41276" y="1263647"/>
                  </a:moveTo>
                  <a:lnTo>
                    <a:pt x="34926" y="1263647"/>
                  </a:lnTo>
                  <a:lnTo>
                    <a:pt x="34926" y="1289047"/>
                  </a:lnTo>
                  <a:lnTo>
                    <a:pt x="41276" y="1289047"/>
                  </a:lnTo>
                  <a:lnTo>
                    <a:pt x="41276" y="1263647"/>
                  </a:lnTo>
                  <a:close/>
                </a:path>
                <a:path w="76200" h="1914525">
                  <a:moveTo>
                    <a:pt x="41276" y="1308097"/>
                  </a:moveTo>
                  <a:lnTo>
                    <a:pt x="34926" y="1308097"/>
                  </a:lnTo>
                  <a:lnTo>
                    <a:pt x="34926" y="1333497"/>
                  </a:lnTo>
                  <a:lnTo>
                    <a:pt x="41276" y="1333497"/>
                  </a:lnTo>
                  <a:lnTo>
                    <a:pt x="41276" y="1308097"/>
                  </a:lnTo>
                  <a:close/>
                </a:path>
                <a:path w="76200" h="1914525">
                  <a:moveTo>
                    <a:pt x="41276" y="1352547"/>
                  </a:moveTo>
                  <a:lnTo>
                    <a:pt x="34926" y="1352547"/>
                  </a:lnTo>
                  <a:lnTo>
                    <a:pt x="34926" y="1377947"/>
                  </a:lnTo>
                  <a:lnTo>
                    <a:pt x="41276" y="1377947"/>
                  </a:lnTo>
                  <a:lnTo>
                    <a:pt x="41276" y="1352547"/>
                  </a:lnTo>
                  <a:close/>
                </a:path>
                <a:path w="76200" h="1914525">
                  <a:moveTo>
                    <a:pt x="41276" y="1396997"/>
                  </a:moveTo>
                  <a:lnTo>
                    <a:pt x="34926" y="1396997"/>
                  </a:lnTo>
                  <a:lnTo>
                    <a:pt x="34926" y="1422397"/>
                  </a:lnTo>
                  <a:lnTo>
                    <a:pt x="41276" y="1422397"/>
                  </a:lnTo>
                  <a:lnTo>
                    <a:pt x="41276" y="1396997"/>
                  </a:lnTo>
                  <a:close/>
                </a:path>
                <a:path w="76200" h="1914525">
                  <a:moveTo>
                    <a:pt x="41276" y="1441447"/>
                  </a:moveTo>
                  <a:lnTo>
                    <a:pt x="34926" y="1441447"/>
                  </a:lnTo>
                  <a:lnTo>
                    <a:pt x="34926" y="1466847"/>
                  </a:lnTo>
                  <a:lnTo>
                    <a:pt x="41276" y="1466847"/>
                  </a:lnTo>
                  <a:lnTo>
                    <a:pt x="41276" y="1441447"/>
                  </a:lnTo>
                  <a:close/>
                </a:path>
                <a:path w="76200" h="1914525">
                  <a:moveTo>
                    <a:pt x="41276" y="1485897"/>
                  </a:moveTo>
                  <a:lnTo>
                    <a:pt x="34926" y="1485897"/>
                  </a:lnTo>
                  <a:lnTo>
                    <a:pt x="34926" y="1511297"/>
                  </a:lnTo>
                  <a:lnTo>
                    <a:pt x="41276" y="1511297"/>
                  </a:lnTo>
                  <a:lnTo>
                    <a:pt x="41276" y="1485897"/>
                  </a:lnTo>
                  <a:close/>
                </a:path>
                <a:path w="76200" h="1914525">
                  <a:moveTo>
                    <a:pt x="41276" y="1530347"/>
                  </a:moveTo>
                  <a:lnTo>
                    <a:pt x="34926" y="1530347"/>
                  </a:lnTo>
                  <a:lnTo>
                    <a:pt x="34926" y="1555747"/>
                  </a:lnTo>
                  <a:lnTo>
                    <a:pt x="41276" y="1555747"/>
                  </a:lnTo>
                  <a:lnTo>
                    <a:pt x="41276" y="1530347"/>
                  </a:lnTo>
                  <a:close/>
                </a:path>
                <a:path w="76200" h="1914525">
                  <a:moveTo>
                    <a:pt x="41276" y="1574797"/>
                  </a:moveTo>
                  <a:lnTo>
                    <a:pt x="34926" y="1574797"/>
                  </a:lnTo>
                  <a:lnTo>
                    <a:pt x="34926" y="1600197"/>
                  </a:lnTo>
                  <a:lnTo>
                    <a:pt x="41276" y="1600197"/>
                  </a:lnTo>
                  <a:lnTo>
                    <a:pt x="41276" y="1574797"/>
                  </a:lnTo>
                  <a:close/>
                </a:path>
                <a:path w="76200" h="1914525">
                  <a:moveTo>
                    <a:pt x="41276" y="1619247"/>
                  </a:moveTo>
                  <a:lnTo>
                    <a:pt x="34926" y="1619247"/>
                  </a:lnTo>
                  <a:lnTo>
                    <a:pt x="34926" y="1644647"/>
                  </a:lnTo>
                  <a:lnTo>
                    <a:pt x="41276" y="1644647"/>
                  </a:lnTo>
                  <a:lnTo>
                    <a:pt x="41276" y="1619247"/>
                  </a:lnTo>
                  <a:close/>
                </a:path>
                <a:path w="76200" h="1914525">
                  <a:moveTo>
                    <a:pt x="41276" y="1663697"/>
                  </a:moveTo>
                  <a:lnTo>
                    <a:pt x="34926" y="1663697"/>
                  </a:lnTo>
                  <a:lnTo>
                    <a:pt x="34926" y="1689097"/>
                  </a:lnTo>
                  <a:lnTo>
                    <a:pt x="41276" y="1689097"/>
                  </a:lnTo>
                  <a:lnTo>
                    <a:pt x="41276" y="1663697"/>
                  </a:lnTo>
                  <a:close/>
                </a:path>
                <a:path w="76200" h="1914525">
                  <a:moveTo>
                    <a:pt x="41276" y="1708147"/>
                  </a:moveTo>
                  <a:lnTo>
                    <a:pt x="34926" y="1708147"/>
                  </a:lnTo>
                  <a:lnTo>
                    <a:pt x="34926" y="1733547"/>
                  </a:lnTo>
                  <a:lnTo>
                    <a:pt x="41276" y="1733547"/>
                  </a:lnTo>
                  <a:lnTo>
                    <a:pt x="41276" y="1708147"/>
                  </a:lnTo>
                  <a:close/>
                </a:path>
                <a:path w="76200" h="1914525">
                  <a:moveTo>
                    <a:pt x="41276" y="1752597"/>
                  </a:moveTo>
                  <a:lnTo>
                    <a:pt x="34926" y="1752597"/>
                  </a:lnTo>
                  <a:lnTo>
                    <a:pt x="34926" y="1777997"/>
                  </a:lnTo>
                  <a:lnTo>
                    <a:pt x="41276" y="1777997"/>
                  </a:lnTo>
                  <a:lnTo>
                    <a:pt x="41276" y="1752597"/>
                  </a:lnTo>
                  <a:close/>
                </a:path>
                <a:path w="76200" h="1914525">
                  <a:moveTo>
                    <a:pt x="41276" y="1797047"/>
                  </a:moveTo>
                  <a:lnTo>
                    <a:pt x="34926" y="1797047"/>
                  </a:lnTo>
                  <a:lnTo>
                    <a:pt x="34926" y="1822447"/>
                  </a:lnTo>
                  <a:lnTo>
                    <a:pt x="41276" y="1822447"/>
                  </a:lnTo>
                  <a:lnTo>
                    <a:pt x="41276" y="1797047"/>
                  </a:lnTo>
                  <a:close/>
                </a:path>
                <a:path w="76200" h="1914525">
                  <a:moveTo>
                    <a:pt x="76201" y="1838325"/>
                  </a:moveTo>
                  <a:lnTo>
                    <a:pt x="1" y="1838325"/>
                  </a:lnTo>
                  <a:lnTo>
                    <a:pt x="38101" y="1914525"/>
                  </a:lnTo>
                  <a:lnTo>
                    <a:pt x="69851" y="1851025"/>
                  </a:lnTo>
                  <a:lnTo>
                    <a:pt x="34926" y="1851025"/>
                  </a:lnTo>
                  <a:lnTo>
                    <a:pt x="34926" y="1841497"/>
                  </a:lnTo>
                  <a:lnTo>
                    <a:pt x="74615" y="1841497"/>
                  </a:lnTo>
                  <a:lnTo>
                    <a:pt x="76201" y="1838325"/>
                  </a:lnTo>
                  <a:close/>
                </a:path>
                <a:path w="76200" h="1914525">
                  <a:moveTo>
                    <a:pt x="41276" y="1841497"/>
                  </a:moveTo>
                  <a:lnTo>
                    <a:pt x="34926" y="1841497"/>
                  </a:lnTo>
                  <a:lnTo>
                    <a:pt x="34926" y="1851025"/>
                  </a:lnTo>
                  <a:lnTo>
                    <a:pt x="41276" y="1851025"/>
                  </a:lnTo>
                  <a:lnTo>
                    <a:pt x="41276" y="1841497"/>
                  </a:lnTo>
                  <a:close/>
                </a:path>
                <a:path w="76200" h="1914525">
                  <a:moveTo>
                    <a:pt x="74615" y="1841497"/>
                  </a:moveTo>
                  <a:lnTo>
                    <a:pt x="41276" y="1841497"/>
                  </a:lnTo>
                  <a:lnTo>
                    <a:pt x="41276" y="1851025"/>
                  </a:lnTo>
                  <a:lnTo>
                    <a:pt x="69851" y="1851025"/>
                  </a:lnTo>
                  <a:lnTo>
                    <a:pt x="74615" y="1841497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25"/>
            <p:cNvSpPr/>
            <p:nvPr/>
          </p:nvSpPr>
          <p:spPr>
            <a:xfrm>
              <a:off x="3119437" y="2316162"/>
              <a:ext cx="76200" cy="1244600"/>
            </a:xfrm>
            <a:custGeom>
              <a:avLst/>
              <a:gdLst/>
              <a:ahLst/>
              <a:cxnLst/>
              <a:rect l="l" t="t" r="r" b="b"/>
              <a:pathLst>
                <a:path w="76200" h="1244600">
                  <a:moveTo>
                    <a:pt x="41275" y="63501"/>
                  </a:moveTo>
                  <a:lnTo>
                    <a:pt x="34925" y="63501"/>
                  </a:lnTo>
                  <a:lnTo>
                    <a:pt x="34925" y="88901"/>
                  </a:lnTo>
                  <a:lnTo>
                    <a:pt x="41275" y="88901"/>
                  </a:lnTo>
                  <a:lnTo>
                    <a:pt x="41275" y="63501"/>
                  </a:lnTo>
                  <a:close/>
                </a:path>
                <a:path w="76200" h="1244600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1"/>
                  </a:lnTo>
                  <a:lnTo>
                    <a:pt x="69850" y="63501"/>
                  </a:lnTo>
                  <a:lnTo>
                    <a:pt x="38100" y="0"/>
                  </a:lnTo>
                  <a:close/>
                </a:path>
                <a:path w="76200" h="1244600">
                  <a:moveTo>
                    <a:pt x="69850" y="63501"/>
                  </a:moveTo>
                  <a:lnTo>
                    <a:pt x="41275" y="63501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1"/>
                  </a:lnTo>
                  <a:close/>
                </a:path>
                <a:path w="76200" h="1244600">
                  <a:moveTo>
                    <a:pt x="41275" y="107951"/>
                  </a:moveTo>
                  <a:lnTo>
                    <a:pt x="34925" y="107951"/>
                  </a:lnTo>
                  <a:lnTo>
                    <a:pt x="34925" y="133351"/>
                  </a:lnTo>
                  <a:lnTo>
                    <a:pt x="41275" y="133351"/>
                  </a:lnTo>
                  <a:lnTo>
                    <a:pt x="41275" y="107951"/>
                  </a:lnTo>
                  <a:close/>
                </a:path>
                <a:path w="76200" h="1244600">
                  <a:moveTo>
                    <a:pt x="41275" y="152401"/>
                  </a:moveTo>
                  <a:lnTo>
                    <a:pt x="34925" y="152401"/>
                  </a:lnTo>
                  <a:lnTo>
                    <a:pt x="34925" y="177801"/>
                  </a:lnTo>
                  <a:lnTo>
                    <a:pt x="41275" y="177801"/>
                  </a:lnTo>
                  <a:lnTo>
                    <a:pt x="41275" y="152401"/>
                  </a:lnTo>
                  <a:close/>
                </a:path>
                <a:path w="76200" h="1244600">
                  <a:moveTo>
                    <a:pt x="41275" y="196851"/>
                  </a:moveTo>
                  <a:lnTo>
                    <a:pt x="34925" y="196851"/>
                  </a:lnTo>
                  <a:lnTo>
                    <a:pt x="34925" y="222251"/>
                  </a:lnTo>
                  <a:lnTo>
                    <a:pt x="41275" y="222251"/>
                  </a:lnTo>
                  <a:lnTo>
                    <a:pt x="41275" y="196851"/>
                  </a:lnTo>
                  <a:close/>
                </a:path>
                <a:path w="76200" h="1244600">
                  <a:moveTo>
                    <a:pt x="41275" y="241301"/>
                  </a:moveTo>
                  <a:lnTo>
                    <a:pt x="34925" y="241301"/>
                  </a:lnTo>
                  <a:lnTo>
                    <a:pt x="34925" y="266701"/>
                  </a:lnTo>
                  <a:lnTo>
                    <a:pt x="41275" y="266701"/>
                  </a:lnTo>
                  <a:lnTo>
                    <a:pt x="41275" y="241301"/>
                  </a:lnTo>
                  <a:close/>
                </a:path>
                <a:path w="76200" h="1244600">
                  <a:moveTo>
                    <a:pt x="41275" y="285751"/>
                  </a:moveTo>
                  <a:lnTo>
                    <a:pt x="34925" y="285751"/>
                  </a:lnTo>
                  <a:lnTo>
                    <a:pt x="34925" y="311151"/>
                  </a:lnTo>
                  <a:lnTo>
                    <a:pt x="41275" y="311151"/>
                  </a:lnTo>
                  <a:lnTo>
                    <a:pt x="41275" y="285751"/>
                  </a:lnTo>
                  <a:close/>
                </a:path>
                <a:path w="76200" h="1244600">
                  <a:moveTo>
                    <a:pt x="41275" y="330201"/>
                  </a:moveTo>
                  <a:lnTo>
                    <a:pt x="34925" y="330201"/>
                  </a:lnTo>
                  <a:lnTo>
                    <a:pt x="34925" y="355601"/>
                  </a:lnTo>
                  <a:lnTo>
                    <a:pt x="41275" y="355601"/>
                  </a:lnTo>
                  <a:lnTo>
                    <a:pt x="41275" y="330201"/>
                  </a:lnTo>
                  <a:close/>
                </a:path>
                <a:path w="76200" h="1244600">
                  <a:moveTo>
                    <a:pt x="41275" y="374651"/>
                  </a:moveTo>
                  <a:lnTo>
                    <a:pt x="34925" y="374651"/>
                  </a:lnTo>
                  <a:lnTo>
                    <a:pt x="34925" y="400051"/>
                  </a:lnTo>
                  <a:lnTo>
                    <a:pt x="41275" y="400051"/>
                  </a:lnTo>
                  <a:lnTo>
                    <a:pt x="41275" y="374651"/>
                  </a:lnTo>
                  <a:close/>
                </a:path>
                <a:path w="76200" h="1244600">
                  <a:moveTo>
                    <a:pt x="41276" y="419101"/>
                  </a:moveTo>
                  <a:lnTo>
                    <a:pt x="34926" y="419101"/>
                  </a:lnTo>
                  <a:lnTo>
                    <a:pt x="34926" y="444501"/>
                  </a:lnTo>
                  <a:lnTo>
                    <a:pt x="41276" y="444501"/>
                  </a:lnTo>
                  <a:lnTo>
                    <a:pt x="41276" y="419101"/>
                  </a:lnTo>
                  <a:close/>
                </a:path>
                <a:path w="76200" h="1244600">
                  <a:moveTo>
                    <a:pt x="41276" y="463551"/>
                  </a:moveTo>
                  <a:lnTo>
                    <a:pt x="34926" y="463551"/>
                  </a:lnTo>
                  <a:lnTo>
                    <a:pt x="34926" y="488951"/>
                  </a:lnTo>
                  <a:lnTo>
                    <a:pt x="41276" y="488951"/>
                  </a:lnTo>
                  <a:lnTo>
                    <a:pt x="41276" y="463551"/>
                  </a:lnTo>
                  <a:close/>
                </a:path>
                <a:path w="76200" h="1244600">
                  <a:moveTo>
                    <a:pt x="41276" y="508001"/>
                  </a:moveTo>
                  <a:lnTo>
                    <a:pt x="34926" y="508001"/>
                  </a:lnTo>
                  <a:lnTo>
                    <a:pt x="34926" y="533401"/>
                  </a:lnTo>
                  <a:lnTo>
                    <a:pt x="41276" y="533401"/>
                  </a:lnTo>
                  <a:lnTo>
                    <a:pt x="41276" y="508001"/>
                  </a:lnTo>
                  <a:close/>
                </a:path>
                <a:path w="76200" h="1244600">
                  <a:moveTo>
                    <a:pt x="41276" y="552451"/>
                  </a:moveTo>
                  <a:lnTo>
                    <a:pt x="34926" y="552451"/>
                  </a:lnTo>
                  <a:lnTo>
                    <a:pt x="34926" y="577851"/>
                  </a:lnTo>
                  <a:lnTo>
                    <a:pt x="41276" y="577851"/>
                  </a:lnTo>
                  <a:lnTo>
                    <a:pt x="41276" y="552451"/>
                  </a:lnTo>
                  <a:close/>
                </a:path>
                <a:path w="76200" h="1244600">
                  <a:moveTo>
                    <a:pt x="41276" y="596901"/>
                  </a:moveTo>
                  <a:lnTo>
                    <a:pt x="34926" y="596901"/>
                  </a:lnTo>
                  <a:lnTo>
                    <a:pt x="34926" y="622301"/>
                  </a:lnTo>
                  <a:lnTo>
                    <a:pt x="41276" y="622301"/>
                  </a:lnTo>
                  <a:lnTo>
                    <a:pt x="41276" y="596901"/>
                  </a:lnTo>
                  <a:close/>
                </a:path>
                <a:path w="76200" h="1244600">
                  <a:moveTo>
                    <a:pt x="41276" y="641351"/>
                  </a:moveTo>
                  <a:lnTo>
                    <a:pt x="34926" y="641351"/>
                  </a:lnTo>
                  <a:lnTo>
                    <a:pt x="34926" y="666751"/>
                  </a:lnTo>
                  <a:lnTo>
                    <a:pt x="41276" y="666751"/>
                  </a:lnTo>
                  <a:lnTo>
                    <a:pt x="41276" y="641351"/>
                  </a:lnTo>
                  <a:close/>
                </a:path>
                <a:path w="76200" h="1244600">
                  <a:moveTo>
                    <a:pt x="41276" y="685801"/>
                  </a:moveTo>
                  <a:lnTo>
                    <a:pt x="34926" y="685801"/>
                  </a:lnTo>
                  <a:lnTo>
                    <a:pt x="34926" y="711201"/>
                  </a:lnTo>
                  <a:lnTo>
                    <a:pt x="41276" y="711201"/>
                  </a:lnTo>
                  <a:lnTo>
                    <a:pt x="41276" y="685801"/>
                  </a:lnTo>
                  <a:close/>
                </a:path>
                <a:path w="76200" h="1244600">
                  <a:moveTo>
                    <a:pt x="41276" y="730251"/>
                  </a:moveTo>
                  <a:lnTo>
                    <a:pt x="34926" y="730251"/>
                  </a:lnTo>
                  <a:lnTo>
                    <a:pt x="34926" y="755651"/>
                  </a:lnTo>
                  <a:lnTo>
                    <a:pt x="41276" y="755651"/>
                  </a:lnTo>
                  <a:lnTo>
                    <a:pt x="41276" y="730251"/>
                  </a:lnTo>
                  <a:close/>
                </a:path>
                <a:path w="76200" h="1244600">
                  <a:moveTo>
                    <a:pt x="41276" y="774701"/>
                  </a:moveTo>
                  <a:lnTo>
                    <a:pt x="34926" y="774701"/>
                  </a:lnTo>
                  <a:lnTo>
                    <a:pt x="34926" y="800101"/>
                  </a:lnTo>
                  <a:lnTo>
                    <a:pt x="41276" y="800101"/>
                  </a:lnTo>
                  <a:lnTo>
                    <a:pt x="41276" y="774701"/>
                  </a:lnTo>
                  <a:close/>
                </a:path>
                <a:path w="76200" h="1244600">
                  <a:moveTo>
                    <a:pt x="41276" y="819151"/>
                  </a:moveTo>
                  <a:lnTo>
                    <a:pt x="34926" y="819151"/>
                  </a:lnTo>
                  <a:lnTo>
                    <a:pt x="34926" y="844551"/>
                  </a:lnTo>
                  <a:lnTo>
                    <a:pt x="41276" y="844551"/>
                  </a:lnTo>
                  <a:lnTo>
                    <a:pt x="41276" y="819151"/>
                  </a:lnTo>
                  <a:close/>
                </a:path>
                <a:path w="76200" h="1244600">
                  <a:moveTo>
                    <a:pt x="41276" y="863601"/>
                  </a:moveTo>
                  <a:lnTo>
                    <a:pt x="34926" y="863601"/>
                  </a:lnTo>
                  <a:lnTo>
                    <a:pt x="34926" y="889001"/>
                  </a:lnTo>
                  <a:lnTo>
                    <a:pt x="41276" y="889001"/>
                  </a:lnTo>
                  <a:lnTo>
                    <a:pt x="41276" y="863601"/>
                  </a:lnTo>
                  <a:close/>
                </a:path>
                <a:path w="76200" h="1244600">
                  <a:moveTo>
                    <a:pt x="41276" y="908051"/>
                  </a:moveTo>
                  <a:lnTo>
                    <a:pt x="34926" y="908051"/>
                  </a:lnTo>
                  <a:lnTo>
                    <a:pt x="34926" y="933451"/>
                  </a:lnTo>
                  <a:lnTo>
                    <a:pt x="41276" y="933451"/>
                  </a:lnTo>
                  <a:lnTo>
                    <a:pt x="41276" y="908051"/>
                  </a:lnTo>
                  <a:close/>
                </a:path>
                <a:path w="76200" h="1244600">
                  <a:moveTo>
                    <a:pt x="41276" y="952501"/>
                  </a:moveTo>
                  <a:lnTo>
                    <a:pt x="34926" y="952501"/>
                  </a:lnTo>
                  <a:lnTo>
                    <a:pt x="34926" y="977901"/>
                  </a:lnTo>
                  <a:lnTo>
                    <a:pt x="41276" y="977901"/>
                  </a:lnTo>
                  <a:lnTo>
                    <a:pt x="41276" y="952501"/>
                  </a:lnTo>
                  <a:close/>
                </a:path>
                <a:path w="76200" h="1244600">
                  <a:moveTo>
                    <a:pt x="41276" y="996951"/>
                  </a:moveTo>
                  <a:lnTo>
                    <a:pt x="34926" y="996951"/>
                  </a:lnTo>
                  <a:lnTo>
                    <a:pt x="34926" y="1022351"/>
                  </a:lnTo>
                  <a:lnTo>
                    <a:pt x="41276" y="1022351"/>
                  </a:lnTo>
                  <a:lnTo>
                    <a:pt x="41276" y="996951"/>
                  </a:lnTo>
                  <a:close/>
                </a:path>
                <a:path w="76200" h="1244600">
                  <a:moveTo>
                    <a:pt x="41276" y="1041401"/>
                  </a:moveTo>
                  <a:lnTo>
                    <a:pt x="34926" y="1041401"/>
                  </a:lnTo>
                  <a:lnTo>
                    <a:pt x="34926" y="1066801"/>
                  </a:lnTo>
                  <a:lnTo>
                    <a:pt x="41276" y="1066801"/>
                  </a:lnTo>
                  <a:lnTo>
                    <a:pt x="41276" y="1041401"/>
                  </a:lnTo>
                  <a:close/>
                </a:path>
                <a:path w="76200" h="1244600">
                  <a:moveTo>
                    <a:pt x="41276" y="1085851"/>
                  </a:moveTo>
                  <a:lnTo>
                    <a:pt x="34926" y="1085851"/>
                  </a:lnTo>
                  <a:lnTo>
                    <a:pt x="34926" y="1111251"/>
                  </a:lnTo>
                  <a:lnTo>
                    <a:pt x="41276" y="1111251"/>
                  </a:lnTo>
                  <a:lnTo>
                    <a:pt x="41276" y="1085851"/>
                  </a:lnTo>
                  <a:close/>
                </a:path>
                <a:path w="76200" h="1244600">
                  <a:moveTo>
                    <a:pt x="41276" y="1130301"/>
                  </a:moveTo>
                  <a:lnTo>
                    <a:pt x="34926" y="1130301"/>
                  </a:lnTo>
                  <a:lnTo>
                    <a:pt x="34926" y="1155701"/>
                  </a:lnTo>
                  <a:lnTo>
                    <a:pt x="41276" y="1155701"/>
                  </a:lnTo>
                  <a:lnTo>
                    <a:pt x="41276" y="1130301"/>
                  </a:lnTo>
                  <a:close/>
                </a:path>
                <a:path w="76200" h="1244600">
                  <a:moveTo>
                    <a:pt x="76201" y="1168400"/>
                  </a:moveTo>
                  <a:lnTo>
                    <a:pt x="1" y="1168400"/>
                  </a:lnTo>
                  <a:lnTo>
                    <a:pt x="38101" y="1244600"/>
                  </a:lnTo>
                  <a:lnTo>
                    <a:pt x="69850" y="1181102"/>
                  </a:lnTo>
                  <a:lnTo>
                    <a:pt x="34926" y="1181102"/>
                  </a:lnTo>
                  <a:lnTo>
                    <a:pt x="34926" y="1174751"/>
                  </a:lnTo>
                  <a:lnTo>
                    <a:pt x="73025" y="1174751"/>
                  </a:lnTo>
                  <a:lnTo>
                    <a:pt x="76201" y="1168400"/>
                  </a:lnTo>
                  <a:close/>
                </a:path>
                <a:path w="76200" h="1244600">
                  <a:moveTo>
                    <a:pt x="41276" y="1174751"/>
                  </a:moveTo>
                  <a:lnTo>
                    <a:pt x="34926" y="1174751"/>
                  </a:lnTo>
                  <a:lnTo>
                    <a:pt x="34926" y="1181102"/>
                  </a:lnTo>
                  <a:lnTo>
                    <a:pt x="41276" y="1181102"/>
                  </a:lnTo>
                  <a:lnTo>
                    <a:pt x="41276" y="1174751"/>
                  </a:lnTo>
                  <a:close/>
                </a:path>
                <a:path w="76200" h="1244600">
                  <a:moveTo>
                    <a:pt x="73025" y="1174751"/>
                  </a:moveTo>
                  <a:lnTo>
                    <a:pt x="41276" y="1174751"/>
                  </a:lnTo>
                  <a:lnTo>
                    <a:pt x="41276" y="1181102"/>
                  </a:lnTo>
                  <a:lnTo>
                    <a:pt x="69850" y="1181102"/>
                  </a:lnTo>
                  <a:lnTo>
                    <a:pt x="73025" y="1174751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26"/>
            <p:cNvSpPr/>
            <p:nvPr/>
          </p:nvSpPr>
          <p:spPr>
            <a:xfrm>
              <a:off x="1211262" y="3067050"/>
              <a:ext cx="76200" cy="1060450"/>
            </a:xfrm>
            <a:custGeom>
              <a:avLst/>
              <a:gdLst/>
              <a:ahLst/>
              <a:cxnLst/>
              <a:rect l="l" t="t" r="r" b="b"/>
              <a:pathLst>
                <a:path w="76200" h="1060450">
                  <a:moveTo>
                    <a:pt x="34925" y="984250"/>
                  </a:moveTo>
                  <a:lnTo>
                    <a:pt x="0" y="984250"/>
                  </a:lnTo>
                  <a:lnTo>
                    <a:pt x="38101" y="1060450"/>
                  </a:lnTo>
                  <a:lnTo>
                    <a:pt x="69850" y="996950"/>
                  </a:lnTo>
                  <a:lnTo>
                    <a:pt x="34925" y="996950"/>
                  </a:lnTo>
                  <a:lnTo>
                    <a:pt x="34925" y="984250"/>
                  </a:lnTo>
                  <a:close/>
                </a:path>
                <a:path w="76200" h="1060450">
                  <a:moveTo>
                    <a:pt x="41275" y="971550"/>
                  </a:moveTo>
                  <a:lnTo>
                    <a:pt x="34925" y="971550"/>
                  </a:lnTo>
                  <a:lnTo>
                    <a:pt x="34925" y="996950"/>
                  </a:lnTo>
                  <a:lnTo>
                    <a:pt x="41275" y="996950"/>
                  </a:lnTo>
                  <a:lnTo>
                    <a:pt x="41275" y="971550"/>
                  </a:lnTo>
                  <a:close/>
                </a:path>
                <a:path w="76200" h="1060450">
                  <a:moveTo>
                    <a:pt x="76200" y="984250"/>
                  </a:moveTo>
                  <a:lnTo>
                    <a:pt x="41275" y="984250"/>
                  </a:lnTo>
                  <a:lnTo>
                    <a:pt x="41275" y="996950"/>
                  </a:lnTo>
                  <a:lnTo>
                    <a:pt x="69850" y="996950"/>
                  </a:lnTo>
                  <a:lnTo>
                    <a:pt x="76200" y="984250"/>
                  </a:lnTo>
                  <a:close/>
                </a:path>
                <a:path w="76200" h="1060450">
                  <a:moveTo>
                    <a:pt x="41275" y="927100"/>
                  </a:moveTo>
                  <a:lnTo>
                    <a:pt x="34925" y="927100"/>
                  </a:lnTo>
                  <a:lnTo>
                    <a:pt x="34925" y="952500"/>
                  </a:lnTo>
                  <a:lnTo>
                    <a:pt x="41275" y="952500"/>
                  </a:lnTo>
                  <a:lnTo>
                    <a:pt x="41275" y="927100"/>
                  </a:lnTo>
                  <a:close/>
                </a:path>
                <a:path w="76200" h="1060450">
                  <a:moveTo>
                    <a:pt x="41275" y="882650"/>
                  </a:moveTo>
                  <a:lnTo>
                    <a:pt x="34925" y="882650"/>
                  </a:lnTo>
                  <a:lnTo>
                    <a:pt x="34925" y="908050"/>
                  </a:lnTo>
                  <a:lnTo>
                    <a:pt x="41275" y="908050"/>
                  </a:lnTo>
                  <a:lnTo>
                    <a:pt x="41275" y="882650"/>
                  </a:lnTo>
                  <a:close/>
                </a:path>
                <a:path w="76200" h="1060450">
                  <a:moveTo>
                    <a:pt x="41275" y="838200"/>
                  </a:moveTo>
                  <a:lnTo>
                    <a:pt x="34925" y="838200"/>
                  </a:lnTo>
                  <a:lnTo>
                    <a:pt x="34925" y="863600"/>
                  </a:lnTo>
                  <a:lnTo>
                    <a:pt x="41275" y="863600"/>
                  </a:lnTo>
                  <a:lnTo>
                    <a:pt x="41275" y="838200"/>
                  </a:lnTo>
                  <a:close/>
                </a:path>
                <a:path w="76200" h="1060450">
                  <a:moveTo>
                    <a:pt x="41275" y="793750"/>
                  </a:moveTo>
                  <a:lnTo>
                    <a:pt x="34925" y="793750"/>
                  </a:lnTo>
                  <a:lnTo>
                    <a:pt x="34925" y="819150"/>
                  </a:lnTo>
                  <a:lnTo>
                    <a:pt x="41275" y="819150"/>
                  </a:lnTo>
                  <a:lnTo>
                    <a:pt x="41275" y="793750"/>
                  </a:lnTo>
                  <a:close/>
                </a:path>
                <a:path w="76200" h="1060450">
                  <a:moveTo>
                    <a:pt x="41275" y="749300"/>
                  </a:moveTo>
                  <a:lnTo>
                    <a:pt x="34925" y="749300"/>
                  </a:lnTo>
                  <a:lnTo>
                    <a:pt x="34925" y="774700"/>
                  </a:lnTo>
                  <a:lnTo>
                    <a:pt x="41275" y="774700"/>
                  </a:lnTo>
                  <a:lnTo>
                    <a:pt x="41275" y="749300"/>
                  </a:lnTo>
                  <a:close/>
                </a:path>
                <a:path w="76200" h="1060450">
                  <a:moveTo>
                    <a:pt x="41275" y="704850"/>
                  </a:moveTo>
                  <a:lnTo>
                    <a:pt x="34925" y="704850"/>
                  </a:lnTo>
                  <a:lnTo>
                    <a:pt x="34925" y="730250"/>
                  </a:lnTo>
                  <a:lnTo>
                    <a:pt x="41275" y="730250"/>
                  </a:lnTo>
                  <a:lnTo>
                    <a:pt x="41275" y="704850"/>
                  </a:lnTo>
                  <a:close/>
                </a:path>
                <a:path w="76200" h="1060450">
                  <a:moveTo>
                    <a:pt x="41275" y="660400"/>
                  </a:moveTo>
                  <a:lnTo>
                    <a:pt x="34925" y="660400"/>
                  </a:lnTo>
                  <a:lnTo>
                    <a:pt x="34925" y="685800"/>
                  </a:lnTo>
                  <a:lnTo>
                    <a:pt x="41275" y="685800"/>
                  </a:lnTo>
                  <a:lnTo>
                    <a:pt x="41275" y="660400"/>
                  </a:lnTo>
                  <a:close/>
                </a:path>
                <a:path w="76200" h="1060450">
                  <a:moveTo>
                    <a:pt x="41275" y="615950"/>
                  </a:moveTo>
                  <a:lnTo>
                    <a:pt x="34925" y="615950"/>
                  </a:lnTo>
                  <a:lnTo>
                    <a:pt x="34925" y="641350"/>
                  </a:lnTo>
                  <a:lnTo>
                    <a:pt x="41275" y="641350"/>
                  </a:lnTo>
                  <a:lnTo>
                    <a:pt x="41275" y="615950"/>
                  </a:lnTo>
                  <a:close/>
                </a:path>
                <a:path w="76200" h="1060450">
                  <a:moveTo>
                    <a:pt x="41275" y="571500"/>
                  </a:moveTo>
                  <a:lnTo>
                    <a:pt x="34925" y="571500"/>
                  </a:lnTo>
                  <a:lnTo>
                    <a:pt x="34925" y="596900"/>
                  </a:lnTo>
                  <a:lnTo>
                    <a:pt x="41275" y="596900"/>
                  </a:lnTo>
                  <a:lnTo>
                    <a:pt x="41275" y="571500"/>
                  </a:lnTo>
                  <a:close/>
                </a:path>
                <a:path w="76200" h="1060450">
                  <a:moveTo>
                    <a:pt x="41275" y="527050"/>
                  </a:moveTo>
                  <a:lnTo>
                    <a:pt x="34925" y="527050"/>
                  </a:lnTo>
                  <a:lnTo>
                    <a:pt x="34925" y="552450"/>
                  </a:lnTo>
                  <a:lnTo>
                    <a:pt x="41275" y="552450"/>
                  </a:lnTo>
                  <a:lnTo>
                    <a:pt x="41275" y="527050"/>
                  </a:lnTo>
                  <a:close/>
                </a:path>
                <a:path w="76200" h="1060450">
                  <a:moveTo>
                    <a:pt x="41275" y="482600"/>
                  </a:moveTo>
                  <a:lnTo>
                    <a:pt x="34925" y="482600"/>
                  </a:lnTo>
                  <a:lnTo>
                    <a:pt x="34925" y="508000"/>
                  </a:lnTo>
                  <a:lnTo>
                    <a:pt x="41275" y="508000"/>
                  </a:lnTo>
                  <a:lnTo>
                    <a:pt x="41275" y="482600"/>
                  </a:lnTo>
                  <a:close/>
                </a:path>
                <a:path w="76200" h="1060450">
                  <a:moveTo>
                    <a:pt x="41275" y="438150"/>
                  </a:moveTo>
                  <a:lnTo>
                    <a:pt x="34925" y="438150"/>
                  </a:lnTo>
                  <a:lnTo>
                    <a:pt x="34925" y="463550"/>
                  </a:lnTo>
                  <a:lnTo>
                    <a:pt x="41275" y="463550"/>
                  </a:lnTo>
                  <a:lnTo>
                    <a:pt x="41275" y="438150"/>
                  </a:lnTo>
                  <a:close/>
                </a:path>
                <a:path w="76200" h="1060450">
                  <a:moveTo>
                    <a:pt x="41275" y="393700"/>
                  </a:moveTo>
                  <a:lnTo>
                    <a:pt x="34925" y="393700"/>
                  </a:lnTo>
                  <a:lnTo>
                    <a:pt x="34925" y="419100"/>
                  </a:lnTo>
                  <a:lnTo>
                    <a:pt x="41275" y="419100"/>
                  </a:lnTo>
                  <a:lnTo>
                    <a:pt x="41275" y="393700"/>
                  </a:lnTo>
                  <a:close/>
                </a:path>
                <a:path w="76200" h="1060450">
                  <a:moveTo>
                    <a:pt x="41275" y="349250"/>
                  </a:moveTo>
                  <a:lnTo>
                    <a:pt x="34925" y="349250"/>
                  </a:lnTo>
                  <a:lnTo>
                    <a:pt x="34925" y="374650"/>
                  </a:lnTo>
                  <a:lnTo>
                    <a:pt x="41275" y="374650"/>
                  </a:lnTo>
                  <a:lnTo>
                    <a:pt x="41275" y="349250"/>
                  </a:lnTo>
                  <a:close/>
                </a:path>
                <a:path w="76200" h="1060450">
                  <a:moveTo>
                    <a:pt x="41275" y="304800"/>
                  </a:moveTo>
                  <a:lnTo>
                    <a:pt x="34925" y="304800"/>
                  </a:lnTo>
                  <a:lnTo>
                    <a:pt x="34925" y="330200"/>
                  </a:lnTo>
                  <a:lnTo>
                    <a:pt x="41275" y="330200"/>
                  </a:lnTo>
                  <a:lnTo>
                    <a:pt x="41275" y="304800"/>
                  </a:lnTo>
                  <a:close/>
                </a:path>
                <a:path w="76200" h="1060450">
                  <a:moveTo>
                    <a:pt x="41275" y="260350"/>
                  </a:moveTo>
                  <a:lnTo>
                    <a:pt x="34925" y="260350"/>
                  </a:lnTo>
                  <a:lnTo>
                    <a:pt x="34925" y="285750"/>
                  </a:lnTo>
                  <a:lnTo>
                    <a:pt x="41275" y="285750"/>
                  </a:lnTo>
                  <a:lnTo>
                    <a:pt x="41275" y="260350"/>
                  </a:lnTo>
                  <a:close/>
                </a:path>
                <a:path w="76200" h="1060450">
                  <a:moveTo>
                    <a:pt x="41275" y="215900"/>
                  </a:moveTo>
                  <a:lnTo>
                    <a:pt x="34925" y="215900"/>
                  </a:lnTo>
                  <a:lnTo>
                    <a:pt x="34925" y="241300"/>
                  </a:lnTo>
                  <a:lnTo>
                    <a:pt x="41275" y="241300"/>
                  </a:lnTo>
                  <a:lnTo>
                    <a:pt x="41275" y="215900"/>
                  </a:lnTo>
                  <a:close/>
                </a:path>
                <a:path w="76200" h="1060450">
                  <a:moveTo>
                    <a:pt x="41275" y="171450"/>
                  </a:moveTo>
                  <a:lnTo>
                    <a:pt x="34925" y="171450"/>
                  </a:lnTo>
                  <a:lnTo>
                    <a:pt x="34925" y="196850"/>
                  </a:lnTo>
                  <a:lnTo>
                    <a:pt x="41275" y="196850"/>
                  </a:lnTo>
                  <a:lnTo>
                    <a:pt x="41275" y="171450"/>
                  </a:lnTo>
                  <a:close/>
                </a:path>
                <a:path w="76200" h="1060450">
                  <a:moveTo>
                    <a:pt x="41275" y="127000"/>
                  </a:moveTo>
                  <a:lnTo>
                    <a:pt x="34925" y="127000"/>
                  </a:lnTo>
                  <a:lnTo>
                    <a:pt x="34925" y="152400"/>
                  </a:lnTo>
                  <a:lnTo>
                    <a:pt x="41275" y="152400"/>
                  </a:lnTo>
                  <a:lnTo>
                    <a:pt x="41275" y="127000"/>
                  </a:lnTo>
                  <a:close/>
                </a:path>
                <a:path w="76200" h="1060450">
                  <a:moveTo>
                    <a:pt x="41275" y="82550"/>
                  </a:moveTo>
                  <a:lnTo>
                    <a:pt x="34925" y="82550"/>
                  </a:lnTo>
                  <a:lnTo>
                    <a:pt x="34925" y="107950"/>
                  </a:lnTo>
                  <a:lnTo>
                    <a:pt x="41275" y="107950"/>
                  </a:lnTo>
                  <a:lnTo>
                    <a:pt x="41275" y="82550"/>
                  </a:lnTo>
                  <a:close/>
                </a:path>
                <a:path w="76200" h="106045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4925" y="63500"/>
                  </a:lnTo>
                  <a:lnTo>
                    <a:pt x="69849" y="63498"/>
                  </a:lnTo>
                  <a:lnTo>
                    <a:pt x="38100" y="0"/>
                  </a:lnTo>
                  <a:close/>
                </a:path>
                <a:path w="76200" h="1060450">
                  <a:moveTo>
                    <a:pt x="41275" y="63498"/>
                  </a:moveTo>
                  <a:lnTo>
                    <a:pt x="34925" y="63498"/>
                  </a:lnTo>
                  <a:lnTo>
                    <a:pt x="41275" y="63500"/>
                  </a:lnTo>
                  <a:close/>
                </a:path>
                <a:path w="76200" h="1060450">
                  <a:moveTo>
                    <a:pt x="69849" y="63498"/>
                  </a:moveTo>
                  <a:lnTo>
                    <a:pt x="41275" y="63498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27"/>
            <p:cNvSpPr/>
            <p:nvPr/>
          </p:nvSpPr>
          <p:spPr>
            <a:xfrm>
              <a:off x="2430462" y="2466975"/>
              <a:ext cx="76200" cy="831850"/>
            </a:xfrm>
            <a:custGeom>
              <a:avLst/>
              <a:gdLst/>
              <a:ahLst/>
              <a:cxnLst/>
              <a:rect l="l" t="t" r="r" b="b"/>
              <a:pathLst>
                <a:path w="76200" h="831850">
                  <a:moveTo>
                    <a:pt x="41275" y="63500"/>
                  </a:moveTo>
                  <a:lnTo>
                    <a:pt x="34925" y="63500"/>
                  </a:lnTo>
                  <a:lnTo>
                    <a:pt x="34925" y="88900"/>
                  </a:lnTo>
                  <a:lnTo>
                    <a:pt x="41275" y="88900"/>
                  </a:lnTo>
                  <a:lnTo>
                    <a:pt x="41275" y="63500"/>
                  </a:lnTo>
                  <a:close/>
                </a:path>
                <a:path w="76200" h="831850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31850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831850">
                  <a:moveTo>
                    <a:pt x="41275" y="107950"/>
                  </a:moveTo>
                  <a:lnTo>
                    <a:pt x="34925" y="107950"/>
                  </a:lnTo>
                  <a:lnTo>
                    <a:pt x="34925" y="133350"/>
                  </a:lnTo>
                  <a:lnTo>
                    <a:pt x="41275" y="133350"/>
                  </a:lnTo>
                  <a:lnTo>
                    <a:pt x="41275" y="107950"/>
                  </a:lnTo>
                  <a:close/>
                </a:path>
                <a:path w="76200" h="831850">
                  <a:moveTo>
                    <a:pt x="41275" y="152400"/>
                  </a:moveTo>
                  <a:lnTo>
                    <a:pt x="34925" y="152400"/>
                  </a:lnTo>
                  <a:lnTo>
                    <a:pt x="34925" y="177800"/>
                  </a:lnTo>
                  <a:lnTo>
                    <a:pt x="41275" y="177800"/>
                  </a:lnTo>
                  <a:lnTo>
                    <a:pt x="41275" y="152400"/>
                  </a:lnTo>
                  <a:close/>
                </a:path>
                <a:path w="76200" h="831850">
                  <a:moveTo>
                    <a:pt x="41275" y="196850"/>
                  </a:moveTo>
                  <a:lnTo>
                    <a:pt x="34925" y="196850"/>
                  </a:lnTo>
                  <a:lnTo>
                    <a:pt x="34925" y="222250"/>
                  </a:lnTo>
                  <a:lnTo>
                    <a:pt x="41275" y="222250"/>
                  </a:lnTo>
                  <a:lnTo>
                    <a:pt x="41275" y="196850"/>
                  </a:lnTo>
                  <a:close/>
                </a:path>
                <a:path w="76200" h="831850">
                  <a:moveTo>
                    <a:pt x="41275" y="241300"/>
                  </a:moveTo>
                  <a:lnTo>
                    <a:pt x="34925" y="241300"/>
                  </a:lnTo>
                  <a:lnTo>
                    <a:pt x="34925" y="266700"/>
                  </a:lnTo>
                  <a:lnTo>
                    <a:pt x="41275" y="266700"/>
                  </a:lnTo>
                  <a:lnTo>
                    <a:pt x="41275" y="241300"/>
                  </a:lnTo>
                  <a:close/>
                </a:path>
                <a:path w="76200" h="831850">
                  <a:moveTo>
                    <a:pt x="41275" y="285750"/>
                  </a:moveTo>
                  <a:lnTo>
                    <a:pt x="34925" y="285750"/>
                  </a:lnTo>
                  <a:lnTo>
                    <a:pt x="34925" y="311150"/>
                  </a:lnTo>
                  <a:lnTo>
                    <a:pt x="41275" y="311150"/>
                  </a:lnTo>
                  <a:lnTo>
                    <a:pt x="41275" y="285750"/>
                  </a:lnTo>
                  <a:close/>
                </a:path>
                <a:path w="76200" h="831850">
                  <a:moveTo>
                    <a:pt x="41275" y="330200"/>
                  </a:moveTo>
                  <a:lnTo>
                    <a:pt x="34925" y="330200"/>
                  </a:lnTo>
                  <a:lnTo>
                    <a:pt x="34925" y="355600"/>
                  </a:lnTo>
                  <a:lnTo>
                    <a:pt x="41275" y="355600"/>
                  </a:lnTo>
                  <a:lnTo>
                    <a:pt x="41275" y="330200"/>
                  </a:lnTo>
                  <a:close/>
                </a:path>
                <a:path w="76200" h="831850">
                  <a:moveTo>
                    <a:pt x="41275" y="374650"/>
                  </a:moveTo>
                  <a:lnTo>
                    <a:pt x="34925" y="374650"/>
                  </a:lnTo>
                  <a:lnTo>
                    <a:pt x="34925" y="400050"/>
                  </a:lnTo>
                  <a:lnTo>
                    <a:pt x="41275" y="400050"/>
                  </a:lnTo>
                  <a:lnTo>
                    <a:pt x="41275" y="374650"/>
                  </a:lnTo>
                  <a:close/>
                </a:path>
                <a:path w="76200" h="831850">
                  <a:moveTo>
                    <a:pt x="41275" y="419100"/>
                  </a:moveTo>
                  <a:lnTo>
                    <a:pt x="34925" y="419100"/>
                  </a:lnTo>
                  <a:lnTo>
                    <a:pt x="34925" y="444500"/>
                  </a:lnTo>
                  <a:lnTo>
                    <a:pt x="41275" y="444500"/>
                  </a:lnTo>
                  <a:lnTo>
                    <a:pt x="41275" y="419100"/>
                  </a:lnTo>
                  <a:close/>
                </a:path>
                <a:path w="76200" h="831850">
                  <a:moveTo>
                    <a:pt x="41275" y="463550"/>
                  </a:moveTo>
                  <a:lnTo>
                    <a:pt x="34925" y="463550"/>
                  </a:lnTo>
                  <a:lnTo>
                    <a:pt x="34925" y="488950"/>
                  </a:lnTo>
                  <a:lnTo>
                    <a:pt x="41275" y="488950"/>
                  </a:lnTo>
                  <a:lnTo>
                    <a:pt x="41275" y="463550"/>
                  </a:lnTo>
                  <a:close/>
                </a:path>
                <a:path w="76200" h="831850">
                  <a:moveTo>
                    <a:pt x="41275" y="508000"/>
                  </a:moveTo>
                  <a:lnTo>
                    <a:pt x="34925" y="508000"/>
                  </a:lnTo>
                  <a:lnTo>
                    <a:pt x="34925" y="533400"/>
                  </a:lnTo>
                  <a:lnTo>
                    <a:pt x="41275" y="533400"/>
                  </a:lnTo>
                  <a:lnTo>
                    <a:pt x="41275" y="508000"/>
                  </a:lnTo>
                  <a:close/>
                </a:path>
                <a:path w="76200" h="831850">
                  <a:moveTo>
                    <a:pt x="41275" y="552450"/>
                  </a:moveTo>
                  <a:lnTo>
                    <a:pt x="34925" y="552450"/>
                  </a:lnTo>
                  <a:lnTo>
                    <a:pt x="34925" y="577850"/>
                  </a:lnTo>
                  <a:lnTo>
                    <a:pt x="41275" y="577850"/>
                  </a:lnTo>
                  <a:lnTo>
                    <a:pt x="41275" y="552450"/>
                  </a:lnTo>
                  <a:close/>
                </a:path>
                <a:path w="76200" h="831850">
                  <a:moveTo>
                    <a:pt x="41275" y="596900"/>
                  </a:moveTo>
                  <a:lnTo>
                    <a:pt x="34925" y="596900"/>
                  </a:lnTo>
                  <a:lnTo>
                    <a:pt x="34925" y="622300"/>
                  </a:lnTo>
                  <a:lnTo>
                    <a:pt x="41275" y="622300"/>
                  </a:lnTo>
                  <a:lnTo>
                    <a:pt x="41275" y="596900"/>
                  </a:lnTo>
                  <a:close/>
                </a:path>
                <a:path w="76200" h="831850">
                  <a:moveTo>
                    <a:pt x="41275" y="641350"/>
                  </a:moveTo>
                  <a:lnTo>
                    <a:pt x="34925" y="641350"/>
                  </a:lnTo>
                  <a:lnTo>
                    <a:pt x="34925" y="666750"/>
                  </a:lnTo>
                  <a:lnTo>
                    <a:pt x="41275" y="666750"/>
                  </a:lnTo>
                  <a:lnTo>
                    <a:pt x="41275" y="641350"/>
                  </a:lnTo>
                  <a:close/>
                </a:path>
                <a:path w="76200" h="831850">
                  <a:moveTo>
                    <a:pt x="41275" y="685800"/>
                  </a:moveTo>
                  <a:lnTo>
                    <a:pt x="34925" y="685800"/>
                  </a:lnTo>
                  <a:lnTo>
                    <a:pt x="34925" y="711200"/>
                  </a:lnTo>
                  <a:lnTo>
                    <a:pt x="41275" y="711200"/>
                  </a:lnTo>
                  <a:lnTo>
                    <a:pt x="41275" y="685800"/>
                  </a:lnTo>
                  <a:close/>
                </a:path>
                <a:path w="76200" h="831850">
                  <a:moveTo>
                    <a:pt x="76200" y="755650"/>
                  </a:moveTo>
                  <a:lnTo>
                    <a:pt x="0" y="755650"/>
                  </a:lnTo>
                  <a:lnTo>
                    <a:pt x="38100" y="831850"/>
                  </a:lnTo>
                  <a:lnTo>
                    <a:pt x="76200" y="755650"/>
                  </a:lnTo>
                  <a:close/>
                </a:path>
                <a:path w="76200" h="831850">
                  <a:moveTo>
                    <a:pt x="41275" y="730250"/>
                  </a:moveTo>
                  <a:lnTo>
                    <a:pt x="34925" y="730250"/>
                  </a:lnTo>
                  <a:lnTo>
                    <a:pt x="34925" y="755650"/>
                  </a:lnTo>
                  <a:lnTo>
                    <a:pt x="41275" y="755650"/>
                  </a:lnTo>
                  <a:lnTo>
                    <a:pt x="41275" y="73025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28"/>
            <p:cNvSpPr/>
            <p:nvPr/>
          </p:nvSpPr>
          <p:spPr>
            <a:xfrm>
              <a:off x="3880040" y="3505200"/>
              <a:ext cx="77470" cy="635000"/>
            </a:xfrm>
            <a:custGeom>
              <a:avLst/>
              <a:gdLst/>
              <a:ahLst/>
              <a:cxnLst/>
              <a:rect l="l" t="t" r="r" b="b"/>
              <a:pathLst>
                <a:path w="77470" h="635000">
                  <a:moveTo>
                    <a:pt x="36131" y="76192"/>
                  </a:moveTo>
                  <a:lnTo>
                    <a:pt x="36099" y="88892"/>
                  </a:lnTo>
                  <a:lnTo>
                    <a:pt x="42449" y="88907"/>
                  </a:lnTo>
                  <a:lnTo>
                    <a:pt x="42481" y="76207"/>
                  </a:lnTo>
                  <a:lnTo>
                    <a:pt x="36131" y="76192"/>
                  </a:lnTo>
                  <a:close/>
                </a:path>
                <a:path w="77470" h="635000">
                  <a:moveTo>
                    <a:pt x="71045" y="63492"/>
                  </a:moveTo>
                  <a:lnTo>
                    <a:pt x="36163" y="63492"/>
                  </a:lnTo>
                  <a:lnTo>
                    <a:pt x="42513" y="63507"/>
                  </a:lnTo>
                  <a:lnTo>
                    <a:pt x="42481" y="76207"/>
                  </a:lnTo>
                  <a:lnTo>
                    <a:pt x="77406" y="76295"/>
                  </a:lnTo>
                  <a:lnTo>
                    <a:pt x="71045" y="63492"/>
                  </a:lnTo>
                  <a:close/>
                </a:path>
                <a:path w="77470" h="635000">
                  <a:moveTo>
                    <a:pt x="36163" y="63492"/>
                  </a:moveTo>
                  <a:lnTo>
                    <a:pt x="36131" y="76192"/>
                  </a:lnTo>
                  <a:lnTo>
                    <a:pt x="42481" y="76207"/>
                  </a:lnTo>
                  <a:lnTo>
                    <a:pt x="42513" y="63507"/>
                  </a:lnTo>
                  <a:lnTo>
                    <a:pt x="36163" y="63492"/>
                  </a:lnTo>
                  <a:close/>
                </a:path>
                <a:path w="77470" h="635000">
                  <a:moveTo>
                    <a:pt x="39497" y="0"/>
                  </a:moveTo>
                  <a:lnTo>
                    <a:pt x="1206" y="76104"/>
                  </a:lnTo>
                  <a:lnTo>
                    <a:pt x="36131" y="76192"/>
                  </a:lnTo>
                  <a:lnTo>
                    <a:pt x="36163" y="63492"/>
                  </a:lnTo>
                  <a:lnTo>
                    <a:pt x="71045" y="63492"/>
                  </a:lnTo>
                  <a:lnTo>
                    <a:pt x="39497" y="0"/>
                  </a:lnTo>
                  <a:close/>
                </a:path>
                <a:path w="77470" h="635000">
                  <a:moveTo>
                    <a:pt x="36052" y="107941"/>
                  </a:moveTo>
                  <a:lnTo>
                    <a:pt x="35989" y="133341"/>
                  </a:lnTo>
                  <a:lnTo>
                    <a:pt x="42339" y="133357"/>
                  </a:lnTo>
                  <a:lnTo>
                    <a:pt x="42402" y="107957"/>
                  </a:lnTo>
                  <a:lnTo>
                    <a:pt x="36052" y="107941"/>
                  </a:lnTo>
                  <a:close/>
                </a:path>
                <a:path w="77470" h="635000">
                  <a:moveTo>
                    <a:pt x="35941" y="152391"/>
                  </a:moveTo>
                  <a:lnTo>
                    <a:pt x="35877" y="177791"/>
                  </a:lnTo>
                  <a:lnTo>
                    <a:pt x="42227" y="177807"/>
                  </a:lnTo>
                  <a:lnTo>
                    <a:pt x="42291" y="152407"/>
                  </a:lnTo>
                  <a:lnTo>
                    <a:pt x="35941" y="152391"/>
                  </a:lnTo>
                  <a:close/>
                </a:path>
                <a:path w="77470" h="635000">
                  <a:moveTo>
                    <a:pt x="35830" y="196841"/>
                  </a:moveTo>
                  <a:lnTo>
                    <a:pt x="35767" y="222241"/>
                  </a:lnTo>
                  <a:lnTo>
                    <a:pt x="42117" y="222257"/>
                  </a:lnTo>
                  <a:lnTo>
                    <a:pt x="42180" y="196857"/>
                  </a:lnTo>
                  <a:lnTo>
                    <a:pt x="35830" y="196841"/>
                  </a:lnTo>
                  <a:close/>
                </a:path>
                <a:path w="77470" h="635000">
                  <a:moveTo>
                    <a:pt x="35718" y="241291"/>
                  </a:moveTo>
                  <a:lnTo>
                    <a:pt x="35655" y="266691"/>
                  </a:lnTo>
                  <a:lnTo>
                    <a:pt x="42005" y="266707"/>
                  </a:lnTo>
                  <a:lnTo>
                    <a:pt x="42068" y="241307"/>
                  </a:lnTo>
                  <a:lnTo>
                    <a:pt x="35718" y="241291"/>
                  </a:lnTo>
                  <a:close/>
                </a:path>
                <a:path w="77470" h="635000">
                  <a:moveTo>
                    <a:pt x="35608" y="285741"/>
                  </a:moveTo>
                  <a:lnTo>
                    <a:pt x="35544" y="311141"/>
                  </a:lnTo>
                  <a:lnTo>
                    <a:pt x="41894" y="311156"/>
                  </a:lnTo>
                  <a:lnTo>
                    <a:pt x="41958" y="285757"/>
                  </a:lnTo>
                  <a:lnTo>
                    <a:pt x="35608" y="285741"/>
                  </a:lnTo>
                  <a:close/>
                </a:path>
                <a:path w="77470" h="635000">
                  <a:moveTo>
                    <a:pt x="35496" y="330191"/>
                  </a:moveTo>
                  <a:lnTo>
                    <a:pt x="35433" y="355591"/>
                  </a:lnTo>
                  <a:lnTo>
                    <a:pt x="41783" y="355606"/>
                  </a:lnTo>
                  <a:lnTo>
                    <a:pt x="41846" y="330206"/>
                  </a:lnTo>
                  <a:lnTo>
                    <a:pt x="35496" y="330191"/>
                  </a:lnTo>
                  <a:close/>
                </a:path>
                <a:path w="77470" h="635000">
                  <a:moveTo>
                    <a:pt x="35386" y="374641"/>
                  </a:moveTo>
                  <a:lnTo>
                    <a:pt x="35321" y="400041"/>
                  </a:lnTo>
                  <a:lnTo>
                    <a:pt x="41671" y="400056"/>
                  </a:lnTo>
                  <a:lnTo>
                    <a:pt x="41734" y="374656"/>
                  </a:lnTo>
                  <a:lnTo>
                    <a:pt x="35386" y="374641"/>
                  </a:lnTo>
                  <a:close/>
                </a:path>
                <a:path w="77470" h="635000">
                  <a:moveTo>
                    <a:pt x="35274" y="419091"/>
                  </a:moveTo>
                  <a:lnTo>
                    <a:pt x="35210" y="444491"/>
                  </a:lnTo>
                  <a:lnTo>
                    <a:pt x="41560" y="444506"/>
                  </a:lnTo>
                  <a:lnTo>
                    <a:pt x="41624" y="419106"/>
                  </a:lnTo>
                  <a:lnTo>
                    <a:pt x="35274" y="419091"/>
                  </a:lnTo>
                  <a:close/>
                </a:path>
                <a:path w="77470" h="635000">
                  <a:moveTo>
                    <a:pt x="35162" y="463541"/>
                  </a:moveTo>
                  <a:lnTo>
                    <a:pt x="35098" y="488941"/>
                  </a:lnTo>
                  <a:lnTo>
                    <a:pt x="41448" y="488956"/>
                  </a:lnTo>
                  <a:lnTo>
                    <a:pt x="41512" y="463556"/>
                  </a:lnTo>
                  <a:lnTo>
                    <a:pt x="35162" y="463541"/>
                  </a:lnTo>
                  <a:close/>
                </a:path>
                <a:path w="77470" h="635000">
                  <a:moveTo>
                    <a:pt x="35051" y="507989"/>
                  </a:moveTo>
                  <a:lnTo>
                    <a:pt x="34988" y="533389"/>
                  </a:lnTo>
                  <a:lnTo>
                    <a:pt x="41338" y="533406"/>
                  </a:lnTo>
                  <a:lnTo>
                    <a:pt x="41401" y="508006"/>
                  </a:lnTo>
                  <a:lnTo>
                    <a:pt x="35051" y="507989"/>
                  </a:lnTo>
                  <a:close/>
                </a:path>
                <a:path w="77470" h="635000">
                  <a:moveTo>
                    <a:pt x="0" y="558704"/>
                  </a:moveTo>
                  <a:lnTo>
                    <a:pt x="37909" y="635000"/>
                  </a:lnTo>
                  <a:lnTo>
                    <a:pt x="69854" y="571507"/>
                  </a:lnTo>
                  <a:lnTo>
                    <a:pt x="34893" y="571492"/>
                  </a:lnTo>
                  <a:lnTo>
                    <a:pt x="34924" y="558792"/>
                  </a:lnTo>
                  <a:lnTo>
                    <a:pt x="0" y="558704"/>
                  </a:lnTo>
                  <a:close/>
                </a:path>
                <a:path w="77470" h="635000">
                  <a:moveTo>
                    <a:pt x="34924" y="558792"/>
                  </a:moveTo>
                  <a:lnTo>
                    <a:pt x="34893" y="571492"/>
                  </a:lnTo>
                  <a:lnTo>
                    <a:pt x="41243" y="571507"/>
                  </a:lnTo>
                  <a:lnTo>
                    <a:pt x="41274" y="558807"/>
                  </a:lnTo>
                  <a:lnTo>
                    <a:pt x="34924" y="558792"/>
                  </a:lnTo>
                  <a:close/>
                </a:path>
                <a:path w="77470" h="635000">
                  <a:moveTo>
                    <a:pt x="41274" y="558807"/>
                  </a:moveTo>
                  <a:lnTo>
                    <a:pt x="41243" y="571507"/>
                  </a:lnTo>
                  <a:lnTo>
                    <a:pt x="69854" y="571507"/>
                  </a:lnTo>
                  <a:lnTo>
                    <a:pt x="76200" y="558895"/>
                  </a:lnTo>
                  <a:lnTo>
                    <a:pt x="41274" y="558807"/>
                  </a:lnTo>
                  <a:close/>
                </a:path>
                <a:path w="77470" h="635000">
                  <a:moveTo>
                    <a:pt x="34940" y="552439"/>
                  </a:moveTo>
                  <a:lnTo>
                    <a:pt x="34924" y="558792"/>
                  </a:lnTo>
                  <a:lnTo>
                    <a:pt x="41274" y="558807"/>
                  </a:lnTo>
                  <a:lnTo>
                    <a:pt x="41290" y="552456"/>
                  </a:lnTo>
                  <a:lnTo>
                    <a:pt x="34940" y="552439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29"/>
            <p:cNvSpPr/>
            <p:nvPr/>
          </p:nvSpPr>
          <p:spPr>
            <a:xfrm>
              <a:off x="512762" y="2863850"/>
              <a:ext cx="3634104" cy="1148080"/>
            </a:xfrm>
            <a:custGeom>
              <a:avLst/>
              <a:gdLst/>
              <a:ahLst/>
              <a:cxnLst/>
              <a:rect l="l" t="t" r="r" b="b"/>
              <a:pathLst>
                <a:path w="3634104" h="1148079">
                  <a:moveTo>
                    <a:pt x="0" y="0"/>
                  </a:moveTo>
                  <a:lnTo>
                    <a:pt x="3633787" y="1147763"/>
                  </a:lnTo>
                </a:path>
              </a:pathLst>
            </a:custGeom>
            <a:ln w="38100">
              <a:solidFill>
                <a:srgbClr val="954F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30"/>
            <p:cNvSpPr/>
            <p:nvPr/>
          </p:nvSpPr>
          <p:spPr>
            <a:xfrm>
              <a:off x="1424545" y="2903537"/>
              <a:ext cx="76672" cy="2174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31"/>
            <p:cNvSpPr/>
            <p:nvPr/>
          </p:nvSpPr>
          <p:spPr>
            <a:xfrm>
              <a:off x="3825873" y="3154362"/>
              <a:ext cx="76200" cy="773430"/>
            </a:xfrm>
            <a:custGeom>
              <a:avLst/>
              <a:gdLst/>
              <a:ahLst/>
              <a:cxnLst/>
              <a:rect l="l" t="t" r="r" b="b"/>
              <a:pathLst>
                <a:path w="76200" h="773429">
                  <a:moveTo>
                    <a:pt x="41276" y="63500"/>
                  </a:moveTo>
                  <a:lnTo>
                    <a:pt x="34926" y="63500"/>
                  </a:lnTo>
                  <a:lnTo>
                    <a:pt x="34926" y="88900"/>
                  </a:lnTo>
                  <a:lnTo>
                    <a:pt x="41276" y="88900"/>
                  </a:lnTo>
                  <a:lnTo>
                    <a:pt x="41276" y="63500"/>
                  </a:lnTo>
                  <a:close/>
                </a:path>
                <a:path w="76200" h="773429">
                  <a:moveTo>
                    <a:pt x="38101" y="0"/>
                  </a:moveTo>
                  <a:lnTo>
                    <a:pt x="1" y="76200"/>
                  </a:lnTo>
                  <a:lnTo>
                    <a:pt x="34926" y="76200"/>
                  </a:lnTo>
                  <a:lnTo>
                    <a:pt x="34926" y="63500"/>
                  </a:lnTo>
                  <a:lnTo>
                    <a:pt x="69851" y="63500"/>
                  </a:lnTo>
                  <a:lnTo>
                    <a:pt x="38101" y="0"/>
                  </a:lnTo>
                  <a:close/>
                </a:path>
                <a:path w="76200" h="773429">
                  <a:moveTo>
                    <a:pt x="69851" y="63500"/>
                  </a:moveTo>
                  <a:lnTo>
                    <a:pt x="41276" y="63500"/>
                  </a:lnTo>
                  <a:lnTo>
                    <a:pt x="41276" y="76200"/>
                  </a:lnTo>
                  <a:lnTo>
                    <a:pt x="76201" y="76200"/>
                  </a:lnTo>
                  <a:lnTo>
                    <a:pt x="69851" y="63500"/>
                  </a:lnTo>
                  <a:close/>
                </a:path>
                <a:path w="76200" h="773429">
                  <a:moveTo>
                    <a:pt x="41276" y="107950"/>
                  </a:moveTo>
                  <a:lnTo>
                    <a:pt x="34926" y="107950"/>
                  </a:lnTo>
                  <a:lnTo>
                    <a:pt x="34926" y="133350"/>
                  </a:lnTo>
                  <a:lnTo>
                    <a:pt x="41276" y="133350"/>
                  </a:lnTo>
                  <a:lnTo>
                    <a:pt x="41276" y="107950"/>
                  </a:lnTo>
                  <a:close/>
                </a:path>
                <a:path w="76200" h="773429">
                  <a:moveTo>
                    <a:pt x="41276" y="152400"/>
                  </a:moveTo>
                  <a:lnTo>
                    <a:pt x="34926" y="152400"/>
                  </a:lnTo>
                  <a:lnTo>
                    <a:pt x="34926" y="177800"/>
                  </a:lnTo>
                  <a:lnTo>
                    <a:pt x="41276" y="177800"/>
                  </a:lnTo>
                  <a:lnTo>
                    <a:pt x="41276" y="152400"/>
                  </a:lnTo>
                  <a:close/>
                </a:path>
                <a:path w="76200" h="773429">
                  <a:moveTo>
                    <a:pt x="41276" y="196850"/>
                  </a:moveTo>
                  <a:lnTo>
                    <a:pt x="34926" y="196850"/>
                  </a:lnTo>
                  <a:lnTo>
                    <a:pt x="34926" y="222250"/>
                  </a:lnTo>
                  <a:lnTo>
                    <a:pt x="41276" y="222250"/>
                  </a:lnTo>
                  <a:lnTo>
                    <a:pt x="41276" y="196850"/>
                  </a:lnTo>
                  <a:close/>
                </a:path>
                <a:path w="76200" h="773429">
                  <a:moveTo>
                    <a:pt x="41276" y="241300"/>
                  </a:moveTo>
                  <a:lnTo>
                    <a:pt x="34926" y="241300"/>
                  </a:lnTo>
                  <a:lnTo>
                    <a:pt x="34926" y="266700"/>
                  </a:lnTo>
                  <a:lnTo>
                    <a:pt x="41276" y="266700"/>
                  </a:lnTo>
                  <a:lnTo>
                    <a:pt x="41276" y="241300"/>
                  </a:lnTo>
                  <a:close/>
                </a:path>
                <a:path w="76200" h="773429">
                  <a:moveTo>
                    <a:pt x="41276" y="285750"/>
                  </a:moveTo>
                  <a:lnTo>
                    <a:pt x="34926" y="285750"/>
                  </a:lnTo>
                  <a:lnTo>
                    <a:pt x="34926" y="311150"/>
                  </a:lnTo>
                  <a:lnTo>
                    <a:pt x="41276" y="311150"/>
                  </a:lnTo>
                  <a:lnTo>
                    <a:pt x="41276" y="285750"/>
                  </a:lnTo>
                  <a:close/>
                </a:path>
                <a:path w="76200" h="773429">
                  <a:moveTo>
                    <a:pt x="41276" y="330200"/>
                  </a:moveTo>
                  <a:lnTo>
                    <a:pt x="34926" y="330200"/>
                  </a:lnTo>
                  <a:lnTo>
                    <a:pt x="34926" y="355600"/>
                  </a:lnTo>
                  <a:lnTo>
                    <a:pt x="41276" y="355600"/>
                  </a:lnTo>
                  <a:lnTo>
                    <a:pt x="41276" y="330200"/>
                  </a:lnTo>
                  <a:close/>
                </a:path>
                <a:path w="76200" h="773429">
                  <a:moveTo>
                    <a:pt x="41276" y="374650"/>
                  </a:moveTo>
                  <a:lnTo>
                    <a:pt x="34926" y="374650"/>
                  </a:lnTo>
                  <a:lnTo>
                    <a:pt x="34926" y="400050"/>
                  </a:lnTo>
                  <a:lnTo>
                    <a:pt x="41276" y="400050"/>
                  </a:lnTo>
                  <a:lnTo>
                    <a:pt x="41276" y="374650"/>
                  </a:lnTo>
                  <a:close/>
                </a:path>
                <a:path w="76200" h="773429">
                  <a:moveTo>
                    <a:pt x="41276" y="419100"/>
                  </a:moveTo>
                  <a:lnTo>
                    <a:pt x="34926" y="419100"/>
                  </a:lnTo>
                  <a:lnTo>
                    <a:pt x="34926" y="444500"/>
                  </a:lnTo>
                  <a:lnTo>
                    <a:pt x="41276" y="444500"/>
                  </a:lnTo>
                  <a:lnTo>
                    <a:pt x="41276" y="419100"/>
                  </a:lnTo>
                  <a:close/>
                </a:path>
                <a:path w="76200" h="773429">
                  <a:moveTo>
                    <a:pt x="41276" y="463550"/>
                  </a:moveTo>
                  <a:lnTo>
                    <a:pt x="34926" y="463550"/>
                  </a:lnTo>
                  <a:lnTo>
                    <a:pt x="34926" y="488950"/>
                  </a:lnTo>
                  <a:lnTo>
                    <a:pt x="41276" y="488950"/>
                  </a:lnTo>
                  <a:lnTo>
                    <a:pt x="41276" y="463550"/>
                  </a:lnTo>
                  <a:close/>
                </a:path>
                <a:path w="76200" h="773429">
                  <a:moveTo>
                    <a:pt x="41276" y="508000"/>
                  </a:moveTo>
                  <a:lnTo>
                    <a:pt x="34926" y="508000"/>
                  </a:lnTo>
                  <a:lnTo>
                    <a:pt x="34925" y="533400"/>
                  </a:lnTo>
                  <a:lnTo>
                    <a:pt x="41275" y="533400"/>
                  </a:lnTo>
                  <a:lnTo>
                    <a:pt x="41276" y="508000"/>
                  </a:lnTo>
                  <a:close/>
                </a:path>
                <a:path w="76200" h="773429">
                  <a:moveTo>
                    <a:pt x="41275" y="552450"/>
                  </a:moveTo>
                  <a:lnTo>
                    <a:pt x="34925" y="552450"/>
                  </a:lnTo>
                  <a:lnTo>
                    <a:pt x="34925" y="577850"/>
                  </a:lnTo>
                  <a:lnTo>
                    <a:pt x="41275" y="577850"/>
                  </a:lnTo>
                  <a:lnTo>
                    <a:pt x="41275" y="552450"/>
                  </a:lnTo>
                  <a:close/>
                </a:path>
                <a:path w="76200" h="773429">
                  <a:moveTo>
                    <a:pt x="41275" y="596900"/>
                  </a:moveTo>
                  <a:lnTo>
                    <a:pt x="34925" y="596900"/>
                  </a:lnTo>
                  <a:lnTo>
                    <a:pt x="34925" y="622300"/>
                  </a:lnTo>
                  <a:lnTo>
                    <a:pt x="41275" y="622300"/>
                  </a:lnTo>
                  <a:lnTo>
                    <a:pt x="41275" y="596900"/>
                  </a:lnTo>
                  <a:close/>
                </a:path>
                <a:path w="76200" h="773429">
                  <a:moveTo>
                    <a:pt x="41275" y="641350"/>
                  </a:moveTo>
                  <a:lnTo>
                    <a:pt x="34925" y="641350"/>
                  </a:lnTo>
                  <a:lnTo>
                    <a:pt x="34925" y="666750"/>
                  </a:lnTo>
                  <a:lnTo>
                    <a:pt x="41275" y="666750"/>
                  </a:lnTo>
                  <a:lnTo>
                    <a:pt x="41275" y="641350"/>
                  </a:lnTo>
                  <a:close/>
                </a:path>
                <a:path w="76200" h="773429">
                  <a:moveTo>
                    <a:pt x="34925" y="696912"/>
                  </a:moveTo>
                  <a:lnTo>
                    <a:pt x="0" y="696912"/>
                  </a:lnTo>
                  <a:lnTo>
                    <a:pt x="38100" y="773112"/>
                  </a:lnTo>
                  <a:lnTo>
                    <a:pt x="69850" y="709612"/>
                  </a:lnTo>
                  <a:lnTo>
                    <a:pt x="34925" y="709612"/>
                  </a:lnTo>
                  <a:lnTo>
                    <a:pt x="34925" y="696912"/>
                  </a:lnTo>
                  <a:close/>
                </a:path>
                <a:path w="76200" h="773429">
                  <a:moveTo>
                    <a:pt x="41275" y="685800"/>
                  </a:moveTo>
                  <a:lnTo>
                    <a:pt x="34925" y="685800"/>
                  </a:lnTo>
                  <a:lnTo>
                    <a:pt x="34925" y="709612"/>
                  </a:lnTo>
                  <a:lnTo>
                    <a:pt x="41275" y="709612"/>
                  </a:lnTo>
                  <a:lnTo>
                    <a:pt x="41275" y="685800"/>
                  </a:lnTo>
                  <a:close/>
                </a:path>
                <a:path w="76200" h="773429">
                  <a:moveTo>
                    <a:pt x="76200" y="696912"/>
                  </a:moveTo>
                  <a:lnTo>
                    <a:pt x="41275" y="696912"/>
                  </a:lnTo>
                  <a:lnTo>
                    <a:pt x="41275" y="709612"/>
                  </a:lnTo>
                  <a:lnTo>
                    <a:pt x="69850" y="709612"/>
                  </a:lnTo>
                  <a:lnTo>
                    <a:pt x="76200" y="696912"/>
                  </a:lnTo>
                  <a:close/>
                </a:path>
              </a:pathLst>
            </a:custGeom>
            <a:solidFill>
              <a:srgbClr val="954F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32"/>
            <p:cNvSpPr/>
            <p:nvPr/>
          </p:nvSpPr>
          <p:spPr>
            <a:xfrm>
              <a:off x="4007111" y="3524250"/>
              <a:ext cx="77470" cy="463550"/>
            </a:xfrm>
            <a:custGeom>
              <a:avLst/>
              <a:gdLst/>
              <a:ahLst/>
              <a:cxnLst/>
              <a:rect l="l" t="t" r="r" b="b"/>
              <a:pathLst>
                <a:path w="77470" h="463550">
                  <a:moveTo>
                    <a:pt x="35990" y="76188"/>
                  </a:moveTo>
                  <a:lnTo>
                    <a:pt x="35947" y="88888"/>
                  </a:lnTo>
                  <a:lnTo>
                    <a:pt x="42297" y="88910"/>
                  </a:lnTo>
                  <a:lnTo>
                    <a:pt x="42340" y="76210"/>
                  </a:lnTo>
                  <a:lnTo>
                    <a:pt x="35990" y="76188"/>
                  </a:lnTo>
                  <a:close/>
                </a:path>
                <a:path w="77470" h="463550">
                  <a:moveTo>
                    <a:pt x="70899" y="63488"/>
                  </a:moveTo>
                  <a:lnTo>
                    <a:pt x="36033" y="63488"/>
                  </a:lnTo>
                  <a:lnTo>
                    <a:pt x="42383" y="63510"/>
                  </a:lnTo>
                  <a:lnTo>
                    <a:pt x="42340" y="76210"/>
                  </a:lnTo>
                  <a:lnTo>
                    <a:pt x="77265" y="76329"/>
                  </a:lnTo>
                  <a:lnTo>
                    <a:pt x="70899" y="63488"/>
                  </a:lnTo>
                  <a:close/>
                </a:path>
                <a:path w="77470" h="463550">
                  <a:moveTo>
                    <a:pt x="36033" y="63488"/>
                  </a:moveTo>
                  <a:lnTo>
                    <a:pt x="35990" y="76188"/>
                  </a:lnTo>
                  <a:lnTo>
                    <a:pt x="42340" y="76210"/>
                  </a:lnTo>
                  <a:lnTo>
                    <a:pt x="42383" y="63510"/>
                  </a:lnTo>
                  <a:lnTo>
                    <a:pt x="36033" y="63488"/>
                  </a:lnTo>
                  <a:close/>
                </a:path>
                <a:path w="77470" h="463550">
                  <a:moveTo>
                    <a:pt x="39425" y="0"/>
                  </a:moveTo>
                  <a:lnTo>
                    <a:pt x="1065" y="76069"/>
                  </a:lnTo>
                  <a:lnTo>
                    <a:pt x="35990" y="76188"/>
                  </a:lnTo>
                  <a:lnTo>
                    <a:pt x="36033" y="63488"/>
                  </a:lnTo>
                  <a:lnTo>
                    <a:pt x="70899" y="63488"/>
                  </a:lnTo>
                  <a:lnTo>
                    <a:pt x="39425" y="0"/>
                  </a:lnTo>
                  <a:close/>
                </a:path>
                <a:path w="77470" h="463550">
                  <a:moveTo>
                    <a:pt x="35881" y="107938"/>
                  </a:moveTo>
                  <a:lnTo>
                    <a:pt x="35794" y="133338"/>
                  </a:lnTo>
                  <a:lnTo>
                    <a:pt x="42144" y="133360"/>
                  </a:lnTo>
                  <a:lnTo>
                    <a:pt x="42231" y="107960"/>
                  </a:lnTo>
                  <a:lnTo>
                    <a:pt x="35881" y="107938"/>
                  </a:lnTo>
                  <a:close/>
                </a:path>
                <a:path w="77470" h="463550">
                  <a:moveTo>
                    <a:pt x="35728" y="152388"/>
                  </a:moveTo>
                  <a:lnTo>
                    <a:pt x="35642" y="177787"/>
                  </a:lnTo>
                  <a:lnTo>
                    <a:pt x="41992" y="177810"/>
                  </a:lnTo>
                  <a:lnTo>
                    <a:pt x="42078" y="152410"/>
                  </a:lnTo>
                  <a:lnTo>
                    <a:pt x="35728" y="152388"/>
                  </a:lnTo>
                  <a:close/>
                </a:path>
                <a:path w="77470" h="463550">
                  <a:moveTo>
                    <a:pt x="35576" y="196837"/>
                  </a:moveTo>
                  <a:lnTo>
                    <a:pt x="35490" y="222237"/>
                  </a:lnTo>
                  <a:lnTo>
                    <a:pt x="41840" y="222258"/>
                  </a:lnTo>
                  <a:lnTo>
                    <a:pt x="41926" y="196858"/>
                  </a:lnTo>
                  <a:lnTo>
                    <a:pt x="35576" y="196837"/>
                  </a:lnTo>
                  <a:close/>
                </a:path>
                <a:path w="77470" h="463550">
                  <a:moveTo>
                    <a:pt x="35425" y="241287"/>
                  </a:moveTo>
                  <a:lnTo>
                    <a:pt x="35337" y="266687"/>
                  </a:lnTo>
                  <a:lnTo>
                    <a:pt x="41687" y="266708"/>
                  </a:lnTo>
                  <a:lnTo>
                    <a:pt x="41775" y="241308"/>
                  </a:lnTo>
                  <a:lnTo>
                    <a:pt x="35425" y="241287"/>
                  </a:lnTo>
                  <a:close/>
                </a:path>
                <a:path w="77470" h="463550">
                  <a:moveTo>
                    <a:pt x="35272" y="285737"/>
                  </a:moveTo>
                  <a:lnTo>
                    <a:pt x="35185" y="311137"/>
                  </a:lnTo>
                  <a:lnTo>
                    <a:pt x="41535" y="311158"/>
                  </a:lnTo>
                  <a:lnTo>
                    <a:pt x="41622" y="285758"/>
                  </a:lnTo>
                  <a:lnTo>
                    <a:pt x="35272" y="285737"/>
                  </a:lnTo>
                  <a:close/>
                </a:path>
                <a:path w="77470" h="463550">
                  <a:moveTo>
                    <a:pt x="35120" y="330187"/>
                  </a:moveTo>
                  <a:lnTo>
                    <a:pt x="35032" y="355587"/>
                  </a:lnTo>
                  <a:lnTo>
                    <a:pt x="41382" y="355608"/>
                  </a:lnTo>
                  <a:lnTo>
                    <a:pt x="41470" y="330208"/>
                  </a:lnTo>
                  <a:lnTo>
                    <a:pt x="35120" y="330187"/>
                  </a:lnTo>
                  <a:close/>
                </a:path>
                <a:path w="77470" h="463550">
                  <a:moveTo>
                    <a:pt x="0" y="387220"/>
                  </a:moveTo>
                  <a:lnTo>
                    <a:pt x="37838" y="463550"/>
                  </a:lnTo>
                  <a:lnTo>
                    <a:pt x="69855" y="400058"/>
                  </a:lnTo>
                  <a:lnTo>
                    <a:pt x="41230" y="400058"/>
                  </a:lnTo>
                  <a:lnTo>
                    <a:pt x="34880" y="400036"/>
                  </a:lnTo>
                  <a:lnTo>
                    <a:pt x="34924" y="387339"/>
                  </a:lnTo>
                  <a:lnTo>
                    <a:pt x="0" y="387220"/>
                  </a:lnTo>
                  <a:close/>
                </a:path>
                <a:path w="77470" h="463550">
                  <a:moveTo>
                    <a:pt x="34924" y="387339"/>
                  </a:moveTo>
                  <a:lnTo>
                    <a:pt x="34880" y="400036"/>
                  </a:lnTo>
                  <a:lnTo>
                    <a:pt x="41230" y="400058"/>
                  </a:lnTo>
                  <a:lnTo>
                    <a:pt x="41274" y="387361"/>
                  </a:lnTo>
                  <a:lnTo>
                    <a:pt x="34924" y="387339"/>
                  </a:lnTo>
                  <a:close/>
                </a:path>
                <a:path w="77470" h="463550">
                  <a:moveTo>
                    <a:pt x="41274" y="387361"/>
                  </a:moveTo>
                  <a:lnTo>
                    <a:pt x="41230" y="400058"/>
                  </a:lnTo>
                  <a:lnTo>
                    <a:pt x="69855" y="400058"/>
                  </a:lnTo>
                  <a:lnTo>
                    <a:pt x="76198" y="387480"/>
                  </a:lnTo>
                  <a:lnTo>
                    <a:pt x="41274" y="387361"/>
                  </a:lnTo>
                  <a:close/>
                </a:path>
                <a:path w="77470" h="463550">
                  <a:moveTo>
                    <a:pt x="34968" y="374637"/>
                  </a:moveTo>
                  <a:lnTo>
                    <a:pt x="34924" y="387339"/>
                  </a:lnTo>
                  <a:lnTo>
                    <a:pt x="41274" y="387361"/>
                  </a:lnTo>
                  <a:lnTo>
                    <a:pt x="41318" y="374658"/>
                  </a:lnTo>
                  <a:lnTo>
                    <a:pt x="34968" y="374637"/>
                  </a:lnTo>
                  <a:close/>
                </a:path>
              </a:pathLst>
            </a:custGeom>
            <a:solidFill>
              <a:srgbClr val="954F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65872" y="2070234"/>
            <a:ext cx="4696460" cy="4014949"/>
            <a:chOff x="4065872" y="2070234"/>
            <a:chExt cx="4696460" cy="4014949"/>
          </a:xfrm>
        </p:grpSpPr>
        <p:sp>
          <p:nvSpPr>
            <p:cNvPr id="44" name="object 19"/>
            <p:cNvSpPr txBox="1"/>
            <p:nvPr/>
          </p:nvSpPr>
          <p:spPr>
            <a:xfrm>
              <a:off x="4065872" y="2070234"/>
              <a:ext cx="4696460" cy="1397819"/>
            </a:xfrm>
            <a:prstGeom prst="rect">
              <a:avLst/>
            </a:prstGeom>
          </p:spPr>
          <p:txBody>
            <a:bodyPr vert="horz" wrap="square" lIns="0" tIns="165100" rIns="0" bIns="0" rtlCol="0">
              <a:spAutoFit/>
            </a:bodyPr>
            <a:lstStyle/>
            <a:p>
              <a:pPr marL="469900" marR="78105" indent="-339725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For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partition: </a:t>
              </a:r>
              <a:r>
                <a:rPr sz="2000" spc="-15" dirty="0">
                  <a:solidFill>
                    <a:srgbClr val="0563C1"/>
                  </a:solidFill>
                  <a:latin typeface="Arial"/>
                  <a:cs typeface="Arial"/>
                </a:rPr>
                <a:t>Train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on all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</a:t>
              </a:r>
              <a:r>
                <a:rPr lang="en-US" sz="2000" spc="-5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points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not in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partition.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Find 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test-set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sum of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errors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on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</a:t>
              </a:r>
              <a:r>
                <a:rPr sz="2000" spc="-120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points.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68" name="object 21"/>
            <p:cNvSpPr txBox="1">
              <a:spLocks/>
            </p:cNvSpPr>
            <p:nvPr/>
          </p:nvSpPr>
          <p:spPr>
            <a:xfrm>
              <a:off x="4196612" y="3490762"/>
              <a:ext cx="4565720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2425" marR="69215" lvl="0" indent="-339725" algn="l" defTabSz="914400" rtl="0" eaLnBrk="1" fontAlgn="auto" latinLnBrk="0" hangingPunct="1">
                <a:spcBef>
                  <a:spcPts val="12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000" spc="-5" dirty="0">
                  <a:solidFill>
                    <a:srgbClr val="33CC33"/>
                  </a:solidFill>
                  <a:latin typeface="Arial"/>
                  <a:cs typeface="Arial"/>
                </a:rPr>
                <a:t>For the green partition: Train on all the  points not in the green partition. Find the test-set sum of errors on  the green points.</a:t>
              </a:r>
            </a:p>
          </p:txBody>
        </p:sp>
        <p:sp>
          <p:nvSpPr>
            <p:cNvPr id="86" name="object 21"/>
            <p:cNvSpPr txBox="1"/>
            <p:nvPr/>
          </p:nvSpPr>
          <p:spPr>
            <a:xfrm>
              <a:off x="4221447" y="4841253"/>
              <a:ext cx="4540885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2425" marR="5080" indent="-339725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For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partition: </a:t>
              </a:r>
              <a:r>
                <a:rPr sz="2000" spc="-15" dirty="0">
                  <a:solidFill>
                    <a:srgbClr val="954F72"/>
                  </a:solidFill>
                  <a:latin typeface="Arial"/>
                  <a:cs typeface="Arial"/>
                </a:rPr>
                <a:t>Train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on all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 points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not in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partition.</a:t>
              </a:r>
              <a:r>
                <a:rPr sz="2000" spc="-85" dirty="0">
                  <a:solidFill>
                    <a:srgbClr val="954F72"/>
                  </a:solidFill>
                  <a:latin typeface="Arial"/>
                  <a:cs typeface="Arial"/>
                </a:rPr>
                <a:t>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Find 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test-set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sum of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errors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on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</a:t>
              </a:r>
              <a:r>
                <a:rPr sz="2000" spc="-15" dirty="0">
                  <a:solidFill>
                    <a:srgbClr val="954F72"/>
                  </a:solidFill>
                  <a:latin typeface="Arial"/>
                  <a:cs typeface="Arial"/>
                </a:rPr>
                <a:t>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points.</a:t>
              </a:r>
              <a:endParaRPr sz="2000" dirty="0">
                <a:latin typeface="Arial"/>
                <a:cs typeface="Arial"/>
              </a:endParaRPr>
            </a:p>
          </p:txBody>
        </p:sp>
      </p:grpSp>
      <p:sp>
        <p:nvSpPr>
          <p:cNvPr id="88" name="object 35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144" y="307376"/>
            <a:ext cx="4694120" cy="585111"/>
          </a:xfrm>
        </p:spPr>
        <p:txBody>
          <a:bodyPr/>
          <a:lstStyle/>
          <a:p>
            <a:r>
              <a:rPr lang="en-US" spc="-45" dirty="0">
                <a:cs typeface="Calibri Light"/>
              </a:rPr>
              <a:t>k-fold </a:t>
            </a:r>
            <a:r>
              <a:rPr lang="en-US" spc="-15" dirty="0">
                <a:cs typeface="Calibri Light"/>
              </a:rPr>
              <a:t>Cross</a:t>
            </a:r>
            <a:r>
              <a:rPr lang="en-US" spc="20" dirty="0">
                <a:cs typeface="Calibri Light"/>
              </a:rPr>
              <a:t> </a:t>
            </a:r>
            <a:r>
              <a:rPr lang="en-US" spc="-30" dirty="0">
                <a:cs typeface="Calibri Light"/>
              </a:rPr>
              <a:t>Validation</a:t>
            </a:r>
            <a:br>
              <a:rPr lang="en-US" dirty="0">
                <a:cs typeface="Calibri Light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EDF8-713D-4E87-84CF-53F2F7AC4647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7" name="object 18"/>
          <p:cNvSpPr txBox="1">
            <a:spLocks/>
          </p:cNvSpPr>
          <p:nvPr/>
        </p:nvSpPr>
        <p:spPr>
          <a:xfrm>
            <a:off x="3959843" y="1091103"/>
            <a:ext cx="46964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/>
                <a:ea typeface="+mj-ea"/>
                <a:cs typeface="Arial"/>
              </a:rPr>
              <a:t>Randomly break the dataset into k  partitions (in our example we’ll have k=3  partitions colored </a:t>
            </a:r>
            <a:r>
              <a:rPr lang="en-US" sz="2000" dirty="0">
                <a:solidFill>
                  <a:srgbClr val="CC00CC"/>
                </a:solidFill>
                <a:latin typeface="Arial"/>
                <a:ea typeface="+mj-ea"/>
                <a:cs typeface="Arial"/>
              </a:rPr>
              <a:t>Purple</a:t>
            </a:r>
            <a:r>
              <a:rPr lang="en-US" sz="2000" dirty="0">
                <a:latin typeface="Arial"/>
                <a:ea typeface="+mj-ea"/>
                <a:cs typeface="Arial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/>
                <a:ea typeface="+mj-ea"/>
                <a:cs typeface="Arial"/>
              </a:rPr>
              <a:t>Green</a:t>
            </a:r>
            <a:r>
              <a:rPr lang="en-US" sz="2000" dirty="0">
                <a:latin typeface="Arial"/>
                <a:ea typeface="+mj-ea"/>
                <a:cs typeface="Arial"/>
              </a:rPr>
              <a:t> and </a:t>
            </a:r>
            <a:r>
              <a:rPr lang="en-US" sz="2000" spc="-5" dirty="0">
                <a:solidFill>
                  <a:srgbClr val="0563C1"/>
                </a:solidFill>
                <a:latin typeface="Arial"/>
                <a:cs typeface="Arial"/>
              </a:rPr>
              <a:t>Blue</a:t>
            </a:r>
            <a:r>
              <a:rPr lang="en-US" sz="2000" dirty="0">
                <a:latin typeface="Arial"/>
                <a:ea typeface="+mj-ea"/>
                <a:cs typeface="Arial"/>
              </a:rPr>
              <a:t>)</a:t>
            </a:r>
          </a:p>
        </p:txBody>
      </p:sp>
      <p:grpSp>
        <p:nvGrpSpPr>
          <p:cNvPr id="3" name="组合 32"/>
          <p:cNvGrpSpPr/>
          <p:nvPr/>
        </p:nvGrpSpPr>
        <p:grpSpPr>
          <a:xfrm>
            <a:off x="143715" y="1709275"/>
            <a:ext cx="4112260" cy="3550411"/>
            <a:chOff x="307340" y="1295400"/>
            <a:chExt cx="4112260" cy="3550411"/>
          </a:xfrm>
        </p:grpSpPr>
        <p:sp>
          <p:nvSpPr>
            <p:cNvPr id="34" name="object 2"/>
            <p:cNvSpPr/>
            <p:nvPr/>
          </p:nvSpPr>
          <p:spPr>
            <a:xfrm>
              <a:off x="592137" y="3005137"/>
              <a:ext cx="3596004" cy="549275"/>
            </a:xfrm>
            <a:custGeom>
              <a:avLst/>
              <a:gdLst/>
              <a:ahLst/>
              <a:cxnLst/>
              <a:rect l="l" t="t" r="r" b="b"/>
              <a:pathLst>
                <a:path w="3596004" h="549275">
                  <a:moveTo>
                    <a:pt x="0" y="0"/>
                  </a:moveTo>
                  <a:lnTo>
                    <a:pt x="3595687" y="549275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4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5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6"/>
            <p:cNvSpPr/>
            <p:nvPr/>
          </p:nvSpPr>
          <p:spPr>
            <a:xfrm>
              <a:off x="838200" y="35814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7"/>
            <p:cNvSpPr/>
            <p:nvPr/>
          </p:nvSpPr>
          <p:spPr>
            <a:xfrm>
              <a:off x="1219200" y="41148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8"/>
            <p:cNvSpPr/>
            <p:nvPr/>
          </p:nvSpPr>
          <p:spPr>
            <a:xfrm>
              <a:off x="1447800" y="28956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9"/>
            <p:cNvSpPr/>
            <p:nvPr/>
          </p:nvSpPr>
          <p:spPr>
            <a:xfrm>
              <a:off x="2133600" y="15240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0"/>
            <p:cNvSpPr/>
            <p:nvPr/>
          </p:nvSpPr>
          <p:spPr>
            <a:xfrm>
              <a:off x="2438400" y="24384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1"/>
            <p:cNvSpPr/>
            <p:nvPr/>
          </p:nvSpPr>
          <p:spPr>
            <a:xfrm>
              <a:off x="3124200" y="22860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2"/>
            <p:cNvSpPr/>
            <p:nvPr/>
          </p:nvSpPr>
          <p:spPr>
            <a:xfrm>
              <a:off x="3886200" y="41148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3"/>
            <p:cNvSpPr/>
            <p:nvPr/>
          </p:nvSpPr>
          <p:spPr>
            <a:xfrm>
              <a:off x="4038600" y="35052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4"/>
            <p:cNvSpPr/>
            <p:nvPr/>
          </p:nvSpPr>
          <p:spPr>
            <a:xfrm>
              <a:off x="3810000" y="31242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5"/>
            <p:cNvSpPr txBox="1"/>
            <p:nvPr/>
          </p:nvSpPr>
          <p:spPr>
            <a:xfrm>
              <a:off x="1221739" y="4515611"/>
              <a:ext cx="1358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x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72" name="object 16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7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74" name="object 18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22"/>
            <p:cNvSpPr/>
            <p:nvPr/>
          </p:nvSpPr>
          <p:spPr>
            <a:xfrm>
              <a:off x="523875" y="3328987"/>
              <a:ext cx="3657600" cy="316230"/>
            </a:xfrm>
            <a:custGeom>
              <a:avLst/>
              <a:gdLst/>
              <a:ahLst/>
              <a:cxnLst/>
              <a:rect l="l" t="t" r="r" b="b"/>
              <a:pathLst>
                <a:path w="3657600" h="316229">
                  <a:moveTo>
                    <a:pt x="0" y="0"/>
                  </a:moveTo>
                  <a:lnTo>
                    <a:pt x="3657600" y="315912"/>
                  </a:lnTo>
                </a:path>
              </a:pathLst>
            </a:custGeom>
            <a:ln w="38100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23"/>
            <p:cNvSpPr/>
            <p:nvPr/>
          </p:nvSpPr>
          <p:spPr>
            <a:xfrm>
              <a:off x="827088" y="3352800"/>
              <a:ext cx="76200" cy="255904"/>
            </a:xfrm>
            <a:custGeom>
              <a:avLst/>
              <a:gdLst/>
              <a:ahLst/>
              <a:cxnLst/>
              <a:rect l="l" t="t" r="r" b="b"/>
              <a:pathLst>
                <a:path w="76200" h="255904">
                  <a:moveTo>
                    <a:pt x="0" y="179387"/>
                  </a:moveTo>
                  <a:lnTo>
                    <a:pt x="38099" y="255587"/>
                  </a:lnTo>
                  <a:lnTo>
                    <a:pt x="69850" y="192087"/>
                  </a:lnTo>
                  <a:lnTo>
                    <a:pt x="34925" y="192087"/>
                  </a:lnTo>
                  <a:lnTo>
                    <a:pt x="34925" y="179388"/>
                  </a:lnTo>
                  <a:lnTo>
                    <a:pt x="0" y="179387"/>
                  </a:lnTo>
                  <a:close/>
                </a:path>
                <a:path w="76200" h="255904">
                  <a:moveTo>
                    <a:pt x="34925" y="179388"/>
                  </a:moveTo>
                  <a:lnTo>
                    <a:pt x="34925" y="192087"/>
                  </a:lnTo>
                  <a:lnTo>
                    <a:pt x="41275" y="192087"/>
                  </a:lnTo>
                  <a:lnTo>
                    <a:pt x="41275" y="179388"/>
                  </a:lnTo>
                  <a:lnTo>
                    <a:pt x="34925" y="179388"/>
                  </a:lnTo>
                  <a:close/>
                </a:path>
                <a:path w="76200" h="255904">
                  <a:moveTo>
                    <a:pt x="41275" y="179388"/>
                  </a:moveTo>
                  <a:lnTo>
                    <a:pt x="41275" y="192087"/>
                  </a:lnTo>
                  <a:lnTo>
                    <a:pt x="69850" y="192087"/>
                  </a:lnTo>
                  <a:lnTo>
                    <a:pt x="76200" y="179388"/>
                  </a:lnTo>
                  <a:lnTo>
                    <a:pt x="41275" y="179388"/>
                  </a:lnTo>
                  <a:close/>
                </a:path>
                <a:path w="76200" h="255904">
                  <a:moveTo>
                    <a:pt x="41275" y="166687"/>
                  </a:moveTo>
                  <a:lnTo>
                    <a:pt x="34925" y="166687"/>
                  </a:lnTo>
                  <a:lnTo>
                    <a:pt x="34925" y="179388"/>
                  </a:lnTo>
                  <a:lnTo>
                    <a:pt x="41275" y="179388"/>
                  </a:lnTo>
                  <a:lnTo>
                    <a:pt x="41275" y="166687"/>
                  </a:lnTo>
                  <a:close/>
                </a:path>
                <a:path w="76200" h="255904">
                  <a:moveTo>
                    <a:pt x="41275" y="122237"/>
                  </a:moveTo>
                  <a:lnTo>
                    <a:pt x="34925" y="122237"/>
                  </a:lnTo>
                  <a:lnTo>
                    <a:pt x="34925" y="147637"/>
                  </a:lnTo>
                  <a:lnTo>
                    <a:pt x="41275" y="147637"/>
                  </a:lnTo>
                  <a:lnTo>
                    <a:pt x="41275" y="122237"/>
                  </a:lnTo>
                  <a:close/>
                </a:path>
                <a:path w="76200" h="255904">
                  <a:moveTo>
                    <a:pt x="41275" y="77787"/>
                  </a:moveTo>
                  <a:lnTo>
                    <a:pt x="34925" y="77787"/>
                  </a:lnTo>
                  <a:lnTo>
                    <a:pt x="34925" y="103187"/>
                  </a:lnTo>
                  <a:lnTo>
                    <a:pt x="41275" y="103187"/>
                  </a:lnTo>
                  <a:lnTo>
                    <a:pt x="41275" y="77787"/>
                  </a:lnTo>
                  <a:close/>
                </a:path>
                <a:path w="76200" h="255904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4"/>
            <p:cNvSpPr/>
            <p:nvPr/>
          </p:nvSpPr>
          <p:spPr>
            <a:xfrm>
              <a:off x="2119312" y="1547812"/>
              <a:ext cx="76200" cy="1914525"/>
            </a:xfrm>
            <a:custGeom>
              <a:avLst/>
              <a:gdLst/>
              <a:ahLst/>
              <a:cxnLst/>
              <a:rect l="l" t="t" r="r" b="b"/>
              <a:pathLst>
                <a:path w="76200" h="1914525">
                  <a:moveTo>
                    <a:pt x="41275" y="63497"/>
                  </a:moveTo>
                  <a:lnTo>
                    <a:pt x="34925" y="63497"/>
                  </a:lnTo>
                  <a:lnTo>
                    <a:pt x="34925" y="88897"/>
                  </a:lnTo>
                  <a:lnTo>
                    <a:pt x="41275" y="88897"/>
                  </a:lnTo>
                  <a:lnTo>
                    <a:pt x="41275" y="63497"/>
                  </a:lnTo>
                  <a:close/>
                </a:path>
                <a:path w="76200" h="1914525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497"/>
                  </a:lnTo>
                  <a:lnTo>
                    <a:pt x="69848" y="63497"/>
                  </a:lnTo>
                  <a:lnTo>
                    <a:pt x="38100" y="0"/>
                  </a:lnTo>
                  <a:close/>
                </a:path>
                <a:path w="76200" h="1914525">
                  <a:moveTo>
                    <a:pt x="69848" y="63497"/>
                  </a:moveTo>
                  <a:lnTo>
                    <a:pt x="41275" y="63497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48" y="63497"/>
                  </a:lnTo>
                  <a:close/>
                </a:path>
                <a:path w="76200" h="1914525">
                  <a:moveTo>
                    <a:pt x="41275" y="107947"/>
                  </a:moveTo>
                  <a:lnTo>
                    <a:pt x="34925" y="107947"/>
                  </a:lnTo>
                  <a:lnTo>
                    <a:pt x="34925" y="133347"/>
                  </a:lnTo>
                  <a:lnTo>
                    <a:pt x="41275" y="133347"/>
                  </a:lnTo>
                  <a:lnTo>
                    <a:pt x="41275" y="107947"/>
                  </a:lnTo>
                  <a:close/>
                </a:path>
                <a:path w="76200" h="1914525">
                  <a:moveTo>
                    <a:pt x="41275" y="152397"/>
                  </a:moveTo>
                  <a:lnTo>
                    <a:pt x="34925" y="152397"/>
                  </a:lnTo>
                  <a:lnTo>
                    <a:pt x="34925" y="177797"/>
                  </a:lnTo>
                  <a:lnTo>
                    <a:pt x="41275" y="177797"/>
                  </a:lnTo>
                  <a:lnTo>
                    <a:pt x="41275" y="152397"/>
                  </a:lnTo>
                  <a:close/>
                </a:path>
                <a:path w="76200" h="1914525">
                  <a:moveTo>
                    <a:pt x="41275" y="196847"/>
                  </a:moveTo>
                  <a:lnTo>
                    <a:pt x="34925" y="196847"/>
                  </a:lnTo>
                  <a:lnTo>
                    <a:pt x="34925" y="222247"/>
                  </a:lnTo>
                  <a:lnTo>
                    <a:pt x="41275" y="222247"/>
                  </a:lnTo>
                  <a:lnTo>
                    <a:pt x="41275" y="196847"/>
                  </a:lnTo>
                  <a:close/>
                </a:path>
                <a:path w="76200" h="1914525">
                  <a:moveTo>
                    <a:pt x="41276" y="241297"/>
                  </a:moveTo>
                  <a:lnTo>
                    <a:pt x="34926" y="241297"/>
                  </a:lnTo>
                  <a:lnTo>
                    <a:pt x="34926" y="266697"/>
                  </a:lnTo>
                  <a:lnTo>
                    <a:pt x="41276" y="266697"/>
                  </a:lnTo>
                  <a:lnTo>
                    <a:pt x="41276" y="241297"/>
                  </a:lnTo>
                  <a:close/>
                </a:path>
                <a:path w="76200" h="1914525">
                  <a:moveTo>
                    <a:pt x="41276" y="285747"/>
                  </a:moveTo>
                  <a:lnTo>
                    <a:pt x="34926" y="285747"/>
                  </a:lnTo>
                  <a:lnTo>
                    <a:pt x="34926" y="311147"/>
                  </a:lnTo>
                  <a:lnTo>
                    <a:pt x="41276" y="311147"/>
                  </a:lnTo>
                  <a:lnTo>
                    <a:pt x="41276" y="285747"/>
                  </a:lnTo>
                  <a:close/>
                </a:path>
                <a:path w="76200" h="1914525">
                  <a:moveTo>
                    <a:pt x="41276" y="330197"/>
                  </a:moveTo>
                  <a:lnTo>
                    <a:pt x="34926" y="330197"/>
                  </a:lnTo>
                  <a:lnTo>
                    <a:pt x="34926" y="355597"/>
                  </a:lnTo>
                  <a:lnTo>
                    <a:pt x="41276" y="355597"/>
                  </a:lnTo>
                  <a:lnTo>
                    <a:pt x="41276" y="330197"/>
                  </a:lnTo>
                  <a:close/>
                </a:path>
                <a:path w="76200" h="1914525">
                  <a:moveTo>
                    <a:pt x="41276" y="374647"/>
                  </a:moveTo>
                  <a:lnTo>
                    <a:pt x="34926" y="374647"/>
                  </a:lnTo>
                  <a:lnTo>
                    <a:pt x="34926" y="400047"/>
                  </a:lnTo>
                  <a:lnTo>
                    <a:pt x="41276" y="400047"/>
                  </a:lnTo>
                  <a:lnTo>
                    <a:pt x="41276" y="374647"/>
                  </a:lnTo>
                  <a:close/>
                </a:path>
                <a:path w="76200" h="1914525">
                  <a:moveTo>
                    <a:pt x="41276" y="419097"/>
                  </a:moveTo>
                  <a:lnTo>
                    <a:pt x="34926" y="419097"/>
                  </a:lnTo>
                  <a:lnTo>
                    <a:pt x="34926" y="444497"/>
                  </a:lnTo>
                  <a:lnTo>
                    <a:pt x="41276" y="444497"/>
                  </a:lnTo>
                  <a:lnTo>
                    <a:pt x="41276" y="419097"/>
                  </a:lnTo>
                  <a:close/>
                </a:path>
                <a:path w="76200" h="1914525">
                  <a:moveTo>
                    <a:pt x="41276" y="463547"/>
                  </a:moveTo>
                  <a:lnTo>
                    <a:pt x="34926" y="463547"/>
                  </a:lnTo>
                  <a:lnTo>
                    <a:pt x="34926" y="488947"/>
                  </a:lnTo>
                  <a:lnTo>
                    <a:pt x="41276" y="488947"/>
                  </a:lnTo>
                  <a:lnTo>
                    <a:pt x="41276" y="463547"/>
                  </a:lnTo>
                  <a:close/>
                </a:path>
                <a:path w="76200" h="1914525">
                  <a:moveTo>
                    <a:pt x="41276" y="507997"/>
                  </a:moveTo>
                  <a:lnTo>
                    <a:pt x="34926" y="507997"/>
                  </a:lnTo>
                  <a:lnTo>
                    <a:pt x="34926" y="533397"/>
                  </a:lnTo>
                  <a:lnTo>
                    <a:pt x="41276" y="533397"/>
                  </a:lnTo>
                  <a:lnTo>
                    <a:pt x="41276" y="507997"/>
                  </a:lnTo>
                  <a:close/>
                </a:path>
                <a:path w="76200" h="1914525">
                  <a:moveTo>
                    <a:pt x="41276" y="552447"/>
                  </a:moveTo>
                  <a:lnTo>
                    <a:pt x="34926" y="552447"/>
                  </a:lnTo>
                  <a:lnTo>
                    <a:pt x="34926" y="577847"/>
                  </a:lnTo>
                  <a:lnTo>
                    <a:pt x="41276" y="577847"/>
                  </a:lnTo>
                  <a:lnTo>
                    <a:pt x="41276" y="552447"/>
                  </a:lnTo>
                  <a:close/>
                </a:path>
                <a:path w="76200" h="1914525">
                  <a:moveTo>
                    <a:pt x="41276" y="596897"/>
                  </a:moveTo>
                  <a:lnTo>
                    <a:pt x="34926" y="596897"/>
                  </a:lnTo>
                  <a:lnTo>
                    <a:pt x="34926" y="622297"/>
                  </a:lnTo>
                  <a:lnTo>
                    <a:pt x="41276" y="622297"/>
                  </a:lnTo>
                  <a:lnTo>
                    <a:pt x="41276" y="596897"/>
                  </a:lnTo>
                  <a:close/>
                </a:path>
                <a:path w="76200" h="1914525">
                  <a:moveTo>
                    <a:pt x="41276" y="641347"/>
                  </a:moveTo>
                  <a:lnTo>
                    <a:pt x="34926" y="641347"/>
                  </a:lnTo>
                  <a:lnTo>
                    <a:pt x="34926" y="666747"/>
                  </a:lnTo>
                  <a:lnTo>
                    <a:pt x="41276" y="666747"/>
                  </a:lnTo>
                  <a:lnTo>
                    <a:pt x="41276" y="641347"/>
                  </a:lnTo>
                  <a:close/>
                </a:path>
                <a:path w="76200" h="1914525">
                  <a:moveTo>
                    <a:pt x="41276" y="685797"/>
                  </a:moveTo>
                  <a:lnTo>
                    <a:pt x="34926" y="685797"/>
                  </a:lnTo>
                  <a:lnTo>
                    <a:pt x="34926" y="711197"/>
                  </a:lnTo>
                  <a:lnTo>
                    <a:pt x="41276" y="711197"/>
                  </a:lnTo>
                  <a:lnTo>
                    <a:pt x="41276" y="685797"/>
                  </a:lnTo>
                  <a:close/>
                </a:path>
                <a:path w="76200" h="1914525">
                  <a:moveTo>
                    <a:pt x="41276" y="730247"/>
                  </a:moveTo>
                  <a:lnTo>
                    <a:pt x="34926" y="730247"/>
                  </a:lnTo>
                  <a:lnTo>
                    <a:pt x="34926" y="755647"/>
                  </a:lnTo>
                  <a:lnTo>
                    <a:pt x="41276" y="755647"/>
                  </a:lnTo>
                  <a:lnTo>
                    <a:pt x="41276" y="730247"/>
                  </a:lnTo>
                  <a:close/>
                </a:path>
                <a:path w="76200" h="1914525">
                  <a:moveTo>
                    <a:pt x="41276" y="774697"/>
                  </a:moveTo>
                  <a:lnTo>
                    <a:pt x="34926" y="774697"/>
                  </a:lnTo>
                  <a:lnTo>
                    <a:pt x="34926" y="800097"/>
                  </a:lnTo>
                  <a:lnTo>
                    <a:pt x="41276" y="800097"/>
                  </a:lnTo>
                  <a:lnTo>
                    <a:pt x="41276" y="774697"/>
                  </a:lnTo>
                  <a:close/>
                </a:path>
                <a:path w="76200" h="1914525">
                  <a:moveTo>
                    <a:pt x="41276" y="819147"/>
                  </a:moveTo>
                  <a:lnTo>
                    <a:pt x="34926" y="819147"/>
                  </a:lnTo>
                  <a:lnTo>
                    <a:pt x="34926" y="844547"/>
                  </a:lnTo>
                  <a:lnTo>
                    <a:pt x="41276" y="844547"/>
                  </a:lnTo>
                  <a:lnTo>
                    <a:pt x="41276" y="819147"/>
                  </a:lnTo>
                  <a:close/>
                </a:path>
                <a:path w="76200" h="1914525">
                  <a:moveTo>
                    <a:pt x="41276" y="863597"/>
                  </a:moveTo>
                  <a:lnTo>
                    <a:pt x="34926" y="863597"/>
                  </a:lnTo>
                  <a:lnTo>
                    <a:pt x="34926" y="888997"/>
                  </a:lnTo>
                  <a:lnTo>
                    <a:pt x="41276" y="888997"/>
                  </a:lnTo>
                  <a:lnTo>
                    <a:pt x="41276" y="863597"/>
                  </a:lnTo>
                  <a:close/>
                </a:path>
                <a:path w="76200" h="1914525">
                  <a:moveTo>
                    <a:pt x="41276" y="908047"/>
                  </a:moveTo>
                  <a:lnTo>
                    <a:pt x="34926" y="908047"/>
                  </a:lnTo>
                  <a:lnTo>
                    <a:pt x="34926" y="933447"/>
                  </a:lnTo>
                  <a:lnTo>
                    <a:pt x="41276" y="933447"/>
                  </a:lnTo>
                  <a:lnTo>
                    <a:pt x="41276" y="908047"/>
                  </a:lnTo>
                  <a:close/>
                </a:path>
                <a:path w="76200" h="1914525">
                  <a:moveTo>
                    <a:pt x="41276" y="952497"/>
                  </a:moveTo>
                  <a:lnTo>
                    <a:pt x="34926" y="952497"/>
                  </a:lnTo>
                  <a:lnTo>
                    <a:pt x="34926" y="977897"/>
                  </a:lnTo>
                  <a:lnTo>
                    <a:pt x="41276" y="977897"/>
                  </a:lnTo>
                  <a:lnTo>
                    <a:pt x="41276" y="952497"/>
                  </a:lnTo>
                  <a:close/>
                </a:path>
                <a:path w="76200" h="1914525">
                  <a:moveTo>
                    <a:pt x="41276" y="996947"/>
                  </a:moveTo>
                  <a:lnTo>
                    <a:pt x="34926" y="996947"/>
                  </a:lnTo>
                  <a:lnTo>
                    <a:pt x="34926" y="1022347"/>
                  </a:lnTo>
                  <a:lnTo>
                    <a:pt x="41276" y="1022347"/>
                  </a:lnTo>
                  <a:lnTo>
                    <a:pt x="41276" y="996947"/>
                  </a:lnTo>
                  <a:close/>
                </a:path>
                <a:path w="76200" h="1914525">
                  <a:moveTo>
                    <a:pt x="41276" y="1041397"/>
                  </a:moveTo>
                  <a:lnTo>
                    <a:pt x="34926" y="1041397"/>
                  </a:lnTo>
                  <a:lnTo>
                    <a:pt x="34926" y="1066797"/>
                  </a:lnTo>
                  <a:lnTo>
                    <a:pt x="41276" y="1066797"/>
                  </a:lnTo>
                  <a:lnTo>
                    <a:pt x="41276" y="1041397"/>
                  </a:lnTo>
                  <a:close/>
                </a:path>
                <a:path w="76200" h="1914525">
                  <a:moveTo>
                    <a:pt x="41276" y="1085847"/>
                  </a:moveTo>
                  <a:lnTo>
                    <a:pt x="34926" y="1085847"/>
                  </a:lnTo>
                  <a:lnTo>
                    <a:pt x="34926" y="1111247"/>
                  </a:lnTo>
                  <a:lnTo>
                    <a:pt x="41276" y="1111247"/>
                  </a:lnTo>
                  <a:lnTo>
                    <a:pt x="41276" y="1085847"/>
                  </a:lnTo>
                  <a:close/>
                </a:path>
                <a:path w="76200" h="1914525">
                  <a:moveTo>
                    <a:pt x="41276" y="1130297"/>
                  </a:moveTo>
                  <a:lnTo>
                    <a:pt x="34926" y="1130297"/>
                  </a:lnTo>
                  <a:lnTo>
                    <a:pt x="34926" y="1155697"/>
                  </a:lnTo>
                  <a:lnTo>
                    <a:pt x="41276" y="1155697"/>
                  </a:lnTo>
                  <a:lnTo>
                    <a:pt x="41276" y="1130297"/>
                  </a:lnTo>
                  <a:close/>
                </a:path>
                <a:path w="76200" h="1914525">
                  <a:moveTo>
                    <a:pt x="41276" y="1174747"/>
                  </a:moveTo>
                  <a:lnTo>
                    <a:pt x="34926" y="1174747"/>
                  </a:lnTo>
                  <a:lnTo>
                    <a:pt x="34926" y="1200147"/>
                  </a:lnTo>
                  <a:lnTo>
                    <a:pt x="41276" y="1200147"/>
                  </a:lnTo>
                  <a:lnTo>
                    <a:pt x="41276" y="1174747"/>
                  </a:lnTo>
                  <a:close/>
                </a:path>
                <a:path w="76200" h="1914525">
                  <a:moveTo>
                    <a:pt x="41276" y="1219197"/>
                  </a:moveTo>
                  <a:lnTo>
                    <a:pt x="34926" y="1219197"/>
                  </a:lnTo>
                  <a:lnTo>
                    <a:pt x="34926" y="1244597"/>
                  </a:lnTo>
                  <a:lnTo>
                    <a:pt x="41276" y="1244597"/>
                  </a:lnTo>
                  <a:lnTo>
                    <a:pt x="41276" y="1219197"/>
                  </a:lnTo>
                  <a:close/>
                </a:path>
                <a:path w="76200" h="1914525">
                  <a:moveTo>
                    <a:pt x="41276" y="1263647"/>
                  </a:moveTo>
                  <a:lnTo>
                    <a:pt x="34926" y="1263647"/>
                  </a:lnTo>
                  <a:lnTo>
                    <a:pt x="34926" y="1289047"/>
                  </a:lnTo>
                  <a:lnTo>
                    <a:pt x="41276" y="1289047"/>
                  </a:lnTo>
                  <a:lnTo>
                    <a:pt x="41276" y="1263647"/>
                  </a:lnTo>
                  <a:close/>
                </a:path>
                <a:path w="76200" h="1914525">
                  <a:moveTo>
                    <a:pt x="41276" y="1308097"/>
                  </a:moveTo>
                  <a:lnTo>
                    <a:pt x="34926" y="1308097"/>
                  </a:lnTo>
                  <a:lnTo>
                    <a:pt x="34926" y="1333497"/>
                  </a:lnTo>
                  <a:lnTo>
                    <a:pt x="41276" y="1333497"/>
                  </a:lnTo>
                  <a:lnTo>
                    <a:pt x="41276" y="1308097"/>
                  </a:lnTo>
                  <a:close/>
                </a:path>
                <a:path w="76200" h="1914525">
                  <a:moveTo>
                    <a:pt x="41276" y="1352547"/>
                  </a:moveTo>
                  <a:lnTo>
                    <a:pt x="34926" y="1352547"/>
                  </a:lnTo>
                  <a:lnTo>
                    <a:pt x="34926" y="1377947"/>
                  </a:lnTo>
                  <a:lnTo>
                    <a:pt x="41276" y="1377947"/>
                  </a:lnTo>
                  <a:lnTo>
                    <a:pt x="41276" y="1352547"/>
                  </a:lnTo>
                  <a:close/>
                </a:path>
                <a:path w="76200" h="1914525">
                  <a:moveTo>
                    <a:pt x="41276" y="1396997"/>
                  </a:moveTo>
                  <a:lnTo>
                    <a:pt x="34926" y="1396997"/>
                  </a:lnTo>
                  <a:lnTo>
                    <a:pt x="34926" y="1422397"/>
                  </a:lnTo>
                  <a:lnTo>
                    <a:pt x="41276" y="1422397"/>
                  </a:lnTo>
                  <a:lnTo>
                    <a:pt x="41276" y="1396997"/>
                  </a:lnTo>
                  <a:close/>
                </a:path>
                <a:path w="76200" h="1914525">
                  <a:moveTo>
                    <a:pt x="41276" y="1441447"/>
                  </a:moveTo>
                  <a:lnTo>
                    <a:pt x="34926" y="1441447"/>
                  </a:lnTo>
                  <a:lnTo>
                    <a:pt x="34926" y="1466847"/>
                  </a:lnTo>
                  <a:lnTo>
                    <a:pt x="41276" y="1466847"/>
                  </a:lnTo>
                  <a:lnTo>
                    <a:pt x="41276" y="1441447"/>
                  </a:lnTo>
                  <a:close/>
                </a:path>
                <a:path w="76200" h="1914525">
                  <a:moveTo>
                    <a:pt x="41276" y="1485897"/>
                  </a:moveTo>
                  <a:lnTo>
                    <a:pt x="34926" y="1485897"/>
                  </a:lnTo>
                  <a:lnTo>
                    <a:pt x="34926" y="1511297"/>
                  </a:lnTo>
                  <a:lnTo>
                    <a:pt x="41276" y="1511297"/>
                  </a:lnTo>
                  <a:lnTo>
                    <a:pt x="41276" y="1485897"/>
                  </a:lnTo>
                  <a:close/>
                </a:path>
                <a:path w="76200" h="1914525">
                  <a:moveTo>
                    <a:pt x="41276" y="1530347"/>
                  </a:moveTo>
                  <a:lnTo>
                    <a:pt x="34926" y="1530347"/>
                  </a:lnTo>
                  <a:lnTo>
                    <a:pt x="34926" y="1555747"/>
                  </a:lnTo>
                  <a:lnTo>
                    <a:pt x="41276" y="1555747"/>
                  </a:lnTo>
                  <a:lnTo>
                    <a:pt x="41276" y="1530347"/>
                  </a:lnTo>
                  <a:close/>
                </a:path>
                <a:path w="76200" h="1914525">
                  <a:moveTo>
                    <a:pt x="41276" y="1574797"/>
                  </a:moveTo>
                  <a:lnTo>
                    <a:pt x="34926" y="1574797"/>
                  </a:lnTo>
                  <a:lnTo>
                    <a:pt x="34926" y="1600197"/>
                  </a:lnTo>
                  <a:lnTo>
                    <a:pt x="41276" y="1600197"/>
                  </a:lnTo>
                  <a:lnTo>
                    <a:pt x="41276" y="1574797"/>
                  </a:lnTo>
                  <a:close/>
                </a:path>
                <a:path w="76200" h="1914525">
                  <a:moveTo>
                    <a:pt x="41276" y="1619247"/>
                  </a:moveTo>
                  <a:lnTo>
                    <a:pt x="34926" y="1619247"/>
                  </a:lnTo>
                  <a:lnTo>
                    <a:pt x="34926" y="1644647"/>
                  </a:lnTo>
                  <a:lnTo>
                    <a:pt x="41276" y="1644647"/>
                  </a:lnTo>
                  <a:lnTo>
                    <a:pt x="41276" y="1619247"/>
                  </a:lnTo>
                  <a:close/>
                </a:path>
                <a:path w="76200" h="1914525">
                  <a:moveTo>
                    <a:pt x="41276" y="1663697"/>
                  </a:moveTo>
                  <a:lnTo>
                    <a:pt x="34926" y="1663697"/>
                  </a:lnTo>
                  <a:lnTo>
                    <a:pt x="34926" y="1689097"/>
                  </a:lnTo>
                  <a:lnTo>
                    <a:pt x="41276" y="1689097"/>
                  </a:lnTo>
                  <a:lnTo>
                    <a:pt x="41276" y="1663697"/>
                  </a:lnTo>
                  <a:close/>
                </a:path>
                <a:path w="76200" h="1914525">
                  <a:moveTo>
                    <a:pt x="41276" y="1708147"/>
                  </a:moveTo>
                  <a:lnTo>
                    <a:pt x="34926" y="1708147"/>
                  </a:lnTo>
                  <a:lnTo>
                    <a:pt x="34926" y="1733547"/>
                  </a:lnTo>
                  <a:lnTo>
                    <a:pt x="41276" y="1733547"/>
                  </a:lnTo>
                  <a:lnTo>
                    <a:pt x="41276" y="1708147"/>
                  </a:lnTo>
                  <a:close/>
                </a:path>
                <a:path w="76200" h="1914525">
                  <a:moveTo>
                    <a:pt x="41276" y="1752597"/>
                  </a:moveTo>
                  <a:lnTo>
                    <a:pt x="34926" y="1752597"/>
                  </a:lnTo>
                  <a:lnTo>
                    <a:pt x="34926" y="1777997"/>
                  </a:lnTo>
                  <a:lnTo>
                    <a:pt x="41276" y="1777997"/>
                  </a:lnTo>
                  <a:lnTo>
                    <a:pt x="41276" y="1752597"/>
                  </a:lnTo>
                  <a:close/>
                </a:path>
                <a:path w="76200" h="1914525">
                  <a:moveTo>
                    <a:pt x="41276" y="1797047"/>
                  </a:moveTo>
                  <a:lnTo>
                    <a:pt x="34926" y="1797047"/>
                  </a:lnTo>
                  <a:lnTo>
                    <a:pt x="34926" y="1822447"/>
                  </a:lnTo>
                  <a:lnTo>
                    <a:pt x="41276" y="1822447"/>
                  </a:lnTo>
                  <a:lnTo>
                    <a:pt x="41276" y="1797047"/>
                  </a:lnTo>
                  <a:close/>
                </a:path>
                <a:path w="76200" h="1914525">
                  <a:moveTo>
                    <a:pt x="76201" y="1838325"/>
                  </a:moveTo>
                  <a:lnTo>
                    <a:pt x="1" y="1838325"/>
                  </a:lnTo>
                  <a:lnTo>
                    <a:pt x="38101" y="1914525"/>
                  </a:lnTo>
                  <a:lnTo>
                    <a:pt x="69851" y="1851025"/>
                  </a:lnTo>
                  <a:lnTo>
                    <a:pt x="34926" y="1851025"/>
                  </a:lnTo>
                  <a:lnTo>
                    <a:pt x="34926" y="1841497"/>
                  </a:lnTo>
                  <a:lnTo>
                    <a:pt x="74615" y="1841497"/>
                  </a:lnTo>
                  <a:lnTo>
                    <a:pt x="76201" y="1838325"/>
                  </a:lnTo>
                  <a:close/>
                </a:path>
                <a:path w="76200" h="1914525">
                  <a:moveTo>
                    <a:pt x="41276" y="1841497"/>
                  </a:moveTo>
                  <a:lnTo>
                    <a:pt x="34926" y="1841497"/>
                  </a:lnTo>
                  <a:lnTo>
                    <a:pt x="34926" y="1851025"/>
                  </a:lnTo>
                  <a:lnTo>
                    <a:pt x="41276" y="1851025"/>
                  </a:lnTo>
                  <a:lnTo>
                    <a:pt x="41276" y="1841497"/>
                  </a:lnTo>
                  <a:close/>
                </a:path>
                <a:path w="76200" h="1914525">
                  <a:moveTo>
                    <a:pt x="74615" y="1841497"/>
                  </a:moveTo>
                  <a:lnTo>
                    <a:pt x="41276" y="1841497"/>
                  </a:lnTo>
                  <a:lnTo>
                    <a:pt x="41276" y="1851025"/>
                  </a:lnTo>
                  <a:lnTo>
                    <a:pt x="69851" y="1851025"/>
                  </a:lnTo>
                  <a:lnTo>
                    <a:pt x="74615" y="1841497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25"/>
            <p:cNvSpPr/>
            <p:nvPr/>
          </p:nvSpPr>
          <p:spPr>
            <a:xfrm>
              <a:off x="3119437" y="2316162"/>
              <a:ext cx="76200" cy="1244600"/>
            </a:xfrm>
            <a:custGeom>
              <a:avLst/>
              <a:gdLst/>
              <a:ahLst/>
              <a:cxnLst/>
              <a:rect l="l" t="t" r="r" b="b"/>
              <a:pathLst>
                <a:path w="76200" h="1244600">
                  <a:moveTo>
                    <a:pt x="41275" y="63501"/>
                  </a:moveTo>
                  <a:lnTo>
                    <a:pt x="34925" y="63501"/>
                  </a:lnTo>
                  <a:lnTo>
                    <a:pt x="34925" y="88901"/>
                  </a:lnTo>
                  <a:lnTo>
                    <a:pt x="41275" y="88901"/>
                  </a:lnTo>
                  <a:lnTo>
                    <a:pt x="41275" y="63501"/>
                  </a:lnTo>
                  <a:close/>
                </a:path>
                <a:path w="76200" h="1244600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1"/>
                  </a:lnTo>
                  <a:lnTo>
                    <a:pt x="69850" y="63501"/>
                  </a:lnTo>
                  <a:lnTo>
                    <a:pt x="38100" y="0"/>
                  </a:lnTo>
                  <a:close/>
                </a:path>
                <a:path w="76200" h="1244600">
                  <a:moveTo>
                    <a:pt x="69850" y="63501"/>
                  </a:moveTo>
                  <a:lnTo>
                    <a:pt x="41275" y="63501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1"/>
                  </a:lnTo>
                  <a:close/>
                </a:path>
                <a:path w="76200" h="1244600">
                  <a:moveTo>
                    <a:pt x="41275" y="107951"/>
                  </a:moveTo>
                  <a:lnTo>
                    <a:pt x="34925" y="107951"/>
                  </a:lnTo>
                  <a:lnTo>
                    <a:pt x="34925" y="133351"/>
                  </a:lnTo>
                  <a:lnTo>
                    <a:pt x="41275" y="133351"/>
                  </a:lnTo>
                  <a:lnTo>
                    <a:pt x="41275" y="107951"/>
                  </a:lnTo>
                  <a:close/>
                </a:path>
                <a:path w="76200" h="1244600">
                  <a:moveTo>
                    <a:pt x="41275" y="152401"/>
                  </a:moveTo>
                  <a:lnTo>
                    <a:pt x="34925" y="152401"/>
                  </a:lnTo>
                  <a:lnTo>
                    <a:pt x="34925" y="177801"/>
                  </a:lnTo>
                  <a:lnTo>
                    <a:pt x="41275" y="177801"/>
                  </a:lnTo>
                  <a:lnTo>
                    <a:pt x="41275" y="152401"/>
                  </a:lnTo>
                  <a:close/>
                </a:path>
                <a:path w="76200" h="1244600">
                  <a:moveTo>
                    <a:pt x="41275" y="196851"/>
                  </a:moveTo>
                  <a:lnTo>
                    <a:pt x="34925" y="196851"/>
                  </a:lnTo>
                  <a:lnTo>
                    <a:pt x="34925" y="222251"/>
                  </a:lnTo>
                  <a:lnTo>
                    <a:pt x="41275" y="222251"/>
                  </a:lnTo>
                  <a:lnTo>
                    <a:pt x="41275" y="196851"/>
                  </a:lnTo>
                  <a:close/>
                </a:path>
                <a:path w="76200" h="1244600">
                  <a:moveTo>
                    <a:pt x="41275" y="241301"/>
                  </a:moveTo>
                  <a:lnTo>
                    <a:pt x="34925" y="241301"/>
                  </a:lnTo>
                  <a:lnTo>
                    <a:pt x="34925" y="266701"/>
                  </a:lnTo>
                  <a:lnTo>
                    <a:pt x="41275" y="266701"/>
                  </a:lnTo>
                  <a:lnTo>
                    <a:pt x="41275" y="241301"/>
                  </a:lnTo>
                  <a:close/>
                </a:path>
                <a:path w="76200" h="1244600">
                  <a:moveTo>
                    <a:pt x="41275" y="285751"/>
                  </a:moveTo>
                  <a:lnTo>
                    <a:pt x="34925" y="285751"/>
                  </a:lnTo>
                  <a:lnTo>
                    <a:pt x="34925" y="311151"/>
                  </a:lnTo>
                  <a:lnTo>
                    <a:pt x="41275" y="311151"/>
                  </a:lnTo>
                  <a:lnTo>
                    <a:pt x="41275" y="285751"/>
                  </a:lnTo>
                  <a:close/>
                </a:path>
                <a:path w="76200" h="1244600">
                  <a:moveTo>
                    <a:pt x="41275" y="330201"/>
                  </a:moveTo>
                  <a:lnTo>
                    <a:pt x="34925" y="330201"/>
                  </a:lnTo>
                  <a:lnTo>
                    <a:pt x="34925" y="355601"/>
                  </a:lnTo>
                  <a:lnTo>
                    <a:pt x="41275" y="355601"/>
                  </a:lnTo>
                  <a:lnTo>
                    <a:pt x="41275" y="330201"/>
                  </a:lnTo>
                  <a:close/>
                </a:path>
                <a:path w="76200" h="1244600">
                  <a:moveTo>
                    <a:pt x="41275" y="374651"/>
                  </a:moveTo>
                  <a:lnTo>
                    <a:pt x="34925" y="374651"/>
                  </a:lnTo>
                  <a:lnTo>
                    <a:pt x="34925" y="400051"/>
                  </a:lnTo>
                  <a:lnTo>
                    <a:pt x="41275" y="400051"/>
                  </a:lnTo>
                  <a:lnTo>
                    <a:pt x="41275" y="374651"/>
                  </a:lnTo>
                  <a:close/>
                </a:path>
                <a:path w="76200" h="1244600">
                  <a:moveTo>
                    <a:pt x="41276" y="419101"/>
                  </a:moveTo>
                  <a:lnTo>
                    <a:pt x="34926" y="419101"/>
                  </a:lnTo>
                  <a:lnTo>
                    <a:pt x="34926" y="444501"/>
                  </a:lnTo>
                  <a:lnTo>
                    <a:pt x="41276" y="444501"/>
                  </a:lnTo>
                  <a:lnTo>
                    <a:pt x="41276" y="419101"/>
                  </a:lnTo>
                  <a:close/>
                </a:path>
                <a:path w="76200" h="1244600">
                  <a:moveTo>
                    <a:pt x="41276" y="463551"/>
                  </a:moveTo>
                  <a:lnTo>
                    <a:pt x="34926" y="463551"/>
                  </a:lnTo>
                  <a:lnTo>
                    <a:pt x="34926" y="488951"/>
                  </a:lnTo>
                  <a:lnTo>
                    <a:pt x="41276" y="488951"/>
                  </a:lnTo>
                  <a:lnTo>
                    <a:pt x="41276" y="463551"/>
                  </a:lnTo>
                  <a:close/>
                </a:path>
                <a:path w="76200" h="1244600">
                  <a:moveTo>
                    <a:pt x="41276" y="508001"/>
                  </a:moveTo>
                  <a:lnTo>
                    <a:pt x="34926" y="508001"/>
                  </a:lnTo>
                  <a:lnTo>
                    <a:pt x="34926" y="533401"/>
                  </a:lnTo>
                  <a:lnTo>
                    <a:pt x="41276" y="533401"/>
                  </a:lnTo>
                  <a:lnTo>
                    <a:pt x="41276" y="508001"/>
                  </a:lnTo>
                  <a:close/>
                </a:path>
                <a:path w="76200" h="1244600">
                  <a:moveTo>
                    <a:pt x="41276" y="552451"/>
                  </a:moveTo>
                  <a:lnTo>
                    <a:pt x="34926" y="552451"/>
                  </a:lnTo>
                  <a:lnTo>
                    <a:pt x="34926" y="577851"/>
                  </a:lnTo>
                  <a:lnTo>
                    <a:pt x="41276" y="577851"/>
                  </a:lnTo>
                  <a:lnTo>
                    <a:pt x="41276" y="552451"/>
                  </a:lnTo>
                  <a:close/>
                </a:path>
                <a:path w="76200" h="1244600">
                  <a:moveTo>
                    <a:pt x="41276" y="596901"/>
                  </a:moveTo>
                  <a:lnTo>
                    <a:pt x="34926" y="596901"/>
                  </a:lnTo>
                  <a:lnTo>
                    <a:pt x="34926" y="622301"/>
                  </a:lnTo>
                  <a:lnTo>
                    <a:pt x="41276" y="622301"/>
                  </a:lnTo>
                  <a:lnTo>
                    <a:pt x="41276" y="596901"/>
                  </a:lnTo>
                  <a:close/>
                </a:path>
                <a:path w="76200" h="1244600">
                  <a:moveTo>
                    <a:pt x="41276" y="641351"/>
                  </a:moveTo>
                  <a:lnTo>
                    <a:pt x="34926" y="641351"/>
                  </a:lnTo>
                  <a:lnTo>
                    <a:pt x="34926" y="666751"/>
                  </a:lnTo>
                  <a:lnTo>
                    <a:pt x="41276" y="666751"/>
                  </a:lnTo>
                  <a:lnTo>
                    <a:pt x="41276" y="641351"/>
                  </a:lnTo>
                  <a:close/>
                </a:path>
                <a:path w="76200" h="1244600">
                  <a:moveTo>
                    <a:pt x="41276" y="685801"/>
                  </a:moveTo>
                  <a:lnTo>
                    <a:pt x="34926" y="685801"/>
                  </a:lnTo>
                  <a:lnTo>
                    <a:pt x="34926" y="711201"/>
                  </a:lnTo>
                  <a:lnTo>
                    <a:pt x="41276" y="711201"/>
                  </a:lnTo>
                  <a:lnTo>
                    <a:pt x="41276" y="685801"/>
                  </a:lnTo>
                  <a:close/>
                </a:path>
                <a:path w="76200" h="1244600">
                  <a:moveTo>
                    <a:pt x="41276" y="730251"/>
                  </a:moveTo>
                  <a:lnTo>
                    <a:pt x="34926" y="730251"/>
                  </a:lnTo>
                  <a:lnTo>
                    <a:pt x="34926" y="755651"/>
                  </a:lnTo>
                  <a:lnTo>
                    <a:pt x="41276" y="755651"/>
                  </a:lnTo>
                  <a:lnTo>
                    <a:pt x="41276" y="730251"/>
                  </a:lnTo>
                  <a:close/>
                </a:path>
                <a:path w="76200" h="1244600">
                  <a:moveTo>
                    <a:pt x="41276" y="774701"/>
                  </a:moveTo>
                  <a:lnTo>
                    <a:pt x="34926" y="774701"/>
                  </a:lnTo>
                  <a:lnTo>
                    <a:pt x="34926" y="800101"/>
                  </a:lnTo>
                  <a:lnTo>
                    <a:pt x="41276" y="800101"/>
                  </a:lnTo>
                  <a:lnTo>
                    <a:pt x="41276" y="774701"/>
                  </a:lnTo>
                  <a:close/>
                </a:path>
                <a:path w="76200" h="1244600">
                  <a:moveTo>
                    <a:pt x="41276" y="819151"/>
                  </a:moveTo>
                  <a:lnTo>
                    <a:pt x="34926" y="819151"/>
                  </a:lnTo>
                  <a:lnTo>
                    <a:pt x="34926" y="844551"/>
                  </a:lnTo>
                  <a:lnTo>
                    <a:pt x="41276" y="844551"/>
                  </a:lnTo>
                  <a:lnTo>
                    <a:pt x="41276" y="819151"/>
                  </a:lnTo>
                  <a:close/>
                </a:path>
                <a:path w="76200" h="1244600">
                  <a:moveTo>
                    <a:pt x="41276" y="863601"/>
                  </a:moveTo>
                  <a:lnTo>
                    <a:pt x="34926" y="863601"/>
                  </a:lnTo>
                  <a:lnTo>
                    <a:pt x="34926" y="889001"/>
                  </a:lnTo>
                  <a:lnTo>
                    <a:pt x="41276" y="889001"/>
                  </a:lnTo>
                  <a:lnTo>
                    <a:pt x="41276" y="863601"/>
                  </a:lnTo>
                  <a:close/>
                </a:path>
                <a:path w="76200" h="1244600">
                  <a:moveTo>
                    <a:pt x="41276" y="908051"/>
                  </a:moveTo>
                  <a:lnTo>
                    <a:pt x="34926" y="908051"/>
                  </a:lnTo>
                  <a:lnTo>
                    <a:pt x="34926" y="933451"/>
                  </a:lnTo>
                  <a:lnTo>
                    <a:pt x="41276" y="933451"/>
                  </a:lnTo>
                  <a:lnTo>
                    <a:pt x="41276" y="908051"/>
                  </a:lnTo>
                  <a:close/>
                </a:path>
                <a:path w="76200" h="1244600">
                  <a:moveTo>
                    <a:pt x="41276" y="952501"/>
                  </a:moveTo>
                  <a:lnTo>
                    <a:pt x="34926" y="952501"/>
                  </a:lnTo>
                  <a:lnTo>
                    <a:pt x="34926" y="977901"/>
                  </a:lnTo>
                  <a:lnTo>
                    <a:pt x="41276" y="977901"/>
                  </a:lnTo>
                  <a:lnTo>
                    <a:pt x="41276" y="952501"/>
                  </a:lnTo>
                  <a:close/>
                </a:path>
                <a:path w="76200" h="1244600">
                  <a:moveTo>
                    <a:pt x="41276" y="996951"/>
                  </a:moveTo>
                  <a:lnTo>
                    <a:pt x="34926" y="996951"/>
                  </a:lnTo>
                  <a:lnTo>
                    <a:pt x="34926" y="1022351"/>
                  </a:lnTo>
                  <a:lnTo>
                    <a:pt x="41276" y="1022351"/>
                  </a:lnTo>
                  <a:lnTo>
                    <a:pt x="41276" y="996951"/>
                  </a:lnTo>
                  <a:close/>
                </a:path>
                <a:path w="76200" h="1244600">
                  <a:moveTo>
                    <a:pt x="41276" y="1041401"/>
                  </a:moveTo>
                  <a:lnTo>
                    <a:pt x="34926" y="1041401"/>
                  </a:lnTo>
                  <a:lnTo>
                    <a:pt x="34926" y="1066801"/>
                  </a:lnTo>
                  <a:lnTo>
                    <a:pt x="41276" y="1066801"/>
                  </a:lnTo>
                  <a:lnTo>
                    <a:pt x="41276" y="1041401"/>
                  </a:lnTo>
                  <a:close/>
                </a:path>
                <a:path w="76200" h="1244600">
                  <a:moveTo>
                    <a:pt x="41276" y="1085851"/>
                  </a:moveTo>
                  <a:lnTo>
                    <a:pt x="34926" y="1085851"/>
                  </a:lnTo>
                  <a:lnTo>
                    <a:pt x="34926" y="1111251"/>
                  </a:lnTo>
                  <a:lnTo>
                    <a:pt x="41276" y="1111251"/>
                  </a:lnTo>
                  <a:lnTo>
                    <a:pt x="41276" y="1085851"/>
                  </a:lnTo>
                  <a:close/>
                </a:path>
                <a:path w="76200" h="1244600">
                  <a:moveTo>
                    <a:pt x="41276" y="1130301"/>
                  </a:moveTo>
                  <a:lnTo>
                    <a:pt x="34926" y="1130301"/>
                  </a:lnTo>
                  <a:lnTo>
                    <a:pt x="34926" y="1155701"/>
                  </a:lnTo>
                  <a:lnTo>
                    <a:pt x="41276" y="1155701"/>
                  </a:lnTo>
                  <a:lnTo>
                    <a:pt x="41276" y="1130301"/>
                  </a:lnTo>
                  <a:close/>
                </a:path>
                <a:path w="76200" h="1244600">
                  <a:moveTo>
                    <a:pt x="76201" y="1168400"/>
                  </a:moveTo>
                  <a:lnTo>
                    <a:pt x="1" y="1168400"/>
                  </a:lnTo>
                  <a:lnTo>
                    <a:pt x="38101" y="1244600"/>
                  </a:lnTo>
                  <a:lnTo>
                    <a:pt x="69850" y="1181102"/>
                  </a:lnTo>
                  <a:lnTo>
                    <a:pt x="34926" y="1181102"/>
                  </a:lnTo>
                  <a:lnTo>
                    <a:pt x="34926" y="1174751"/>
                  </a:lnTo>
                  <a:lnTo>
                    <a:pt x="73025" y="1174751"/>
                  </a:lnTo>
                  <a:lnTo>
                    <a:pt x="76201" y="1168400"/>
                  </a:lnTo>
                  <a:close/>
                </a:path>
                <a:path w="76200" h="1244600">
                  <a:moveTo>
                    <a:pt x="41276" y="1174751"/>
                  </a:moveTo>
                  <a:lnTo>
                    <a:pt x="34926" y="1174751"/>
                  </a:lnTo>
                  <a:lnTo>
                    <a:pt x="34926" y="1181102"/>
                  </a:lnTo>
                  <a:lnTo>
                    <a:pt x="41276" y="1181102"/>
                  </a:lnTo>
                  <a:lnTo>
                    <a:pt x="41276" y="1174751"/>
                  </a:lnTo>
                  <a:close/>
                </a:path>
                <a:path w="76200" h="1244600">
                  <a:moveTo>
                    <a:pt x="73025" y="1174751"/>
                  </a:moveTo>
                  <a:lnTo>
                    <a:pt x="41276" y="1174751"/>
                  </a:lnTo>
                  <a:lnTo>
                    <a:pt x="41276" y="1181102"/>
                  </a:lnTo>
                  <a:lnTo>
                    <a:pt x="69850" y="1181102"/>
                  </a:lnTo>
                  <a:lnTo>
                    <a:pt x="73025" y="1174751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26"/>
            <p:cNvSpPr/>
            <p:nvPr/>
          </p:nvSpPr>
          <p:spPr>
            <a:xfrm>
              <a:off x="1211262" y="3067050"/>
              <a:ext cx="76200" cy="1060450"/>
            </a:xfrm>
            <a:custGeom>
              <a:avLst/>
              <a:gdLst/>
              <a:ahLst/>
              <a:cxnLst/>
              <a:rect l="l" t="t" r="r" b="b"/>
              <a:pathLst>
                <a:path w="76200" h="1060450">
                  <a:moveTo>
                    <a:pt x="34925" y="984250"/>
                  </a:moveTo>
                  <a:lnTo>
                    <a:pt x="0" y="984250"/>
                  </a:lnTo>
                  <a:lnTo>
                    <a:pt x="38101" y="1060450"/>
                  </a:lnTo>
                  <a:lnTo>
                    <a:pt x="69850" y="996950"/>
                  </a:lnTo>
                  <a:lnTo>
                    <a:pt x="34925" y="996950"/>
                  </a:lnTo>
                  <a:lnTo>
                    <a:pt x="34925" y="984250"/>
                  </a:lnTo>
                  <a:close/>
                </a:path>
                <a:path w="76200" h="1060450">
                  <a:moveTo>
                    <a:pt x="41275" y="971550"/>
                  </a:moveTo>
                  <a:lnTo>
                    <a:pt x="34925" y="971550"/>
                  </a:lnTo>
                  <a:lnTo>
                    <a:pt x="34925" y="996950"/>
                  </a:lnTo>
                  <a:lnTo>
                    <a:pt x="41275" y="996950"/>
                  </a:lnTo>
                  <a:lnTo>
                    <a:pt x="41275" y="971550"/>
                  </a:lnTo>
                  <a:close/>
                </a:path>
                <a:path w="76200" h="1060450">
                  <a:moveTo>
                    <a:pt x="76200" y="984250"/>
                  </a:moveTo>
                  <a:lnTo>
                    <a:pt x="41275" y="984250"/>
                  </a:lnTo>
                  <a:lnTo>
                    <a:pt x="41275" y="996950"/>
                  </a:lnTo>
                  <a:lnTo>
                    <a:pt x="69850" y="996950"/>
                  </a:lnTo>
                  <a:lnTo>
                    <a:pt x="76200" y="984250"/>
                  </a:lnTo>
                  <a:close/>
                </a:path>
                <a:path w="76200" h="1060450">
                  <a:moveTo>
                    <a:pt x="41275" y="927100"/>
                  </a:moveTo>
                  <a:lnTo>
                    <a:pt x="34925" y="927100"/>
                  </a:lnTo>
                  <a:lnTo>
                    <a:pt x="34925" y="952500"/>
                  </a:lnTo>
                  <a:lnTo>
                    <a:pt x="41275" y="952500"/>
                  </a:lnTo>
                  <a:lnTo>
                    <a:pt x="41275" y="927100"/>
                  </a:lnTo>
                  <a:close/>
                </a:path>
                <a:path w="76200" h="1060450">
                  <a:moveTo>
                    <a:pt x="41275" y="882650"/>
                  </a:moveTo>
                  <a:lnTo>
                    <a:pt x="34925" y="882650"/>
                  </a:lnTo>
                  <a:lnTo>
                    <a:pt x="34925" y="908050"/>
                  </a:lnTo>
                  <a:lnTo>
                    <a:pt x="41275" y="908050"/>
                  </a:lnTo>
                  <a:lnTo>
                    <a:pt x="41275" y="882650"/>
                  </a:lnTo>
                  <a:close/>
                </a:path>
                <a:path w="76200" h="1060450">
                  <a:moveTo>
                    <a:pt x="41275" y="838200"/>
                  </a:moveTo>
                  <a:lnTo>
                    <a:pt x="34925" y="838200"/>
                  </a:lnTo>
                  <a:lnTo>
                    <a:pt x="34925" y="863600"/>
                  </a:lnTo>
                  <a:lnTo>
                    <a:pt x="41275" y="863600"/>
                  </a:lnTo>
                  <a:lnTo>
                    <a:pt x="41275" y="838200"/>
                  </a:lnTo>
                  <a:close/>
                </a:path>
                <a:path w="76200" h="1060450">
                  <a:moveTo>
                    <a:pt x="41275" y="793750"/>
                  </a:moveTo>
                  <a:lnTo>
                    <a:pt x="34925" y="793750"/>
                  </a:lnTo>
                  <a:lnTo>
                    <a:pt x="34925" y="819150"/>
                  </a:lnTo>
                  <a:lnTo>
                    <a:pt x="41275" y="819150"/>
                  </a:lnTo>
                  <a:lnTo>
                    <a:pt x="41275" y="793750"/>
                  </a:lnTo>
                  <a:close/>
                </a:path>
                <a:path w="76200" h="1060450">
                  <a:moveTo>
                    <a:pt x="41275" y="749300"/>
                  </a:moveTo>
                  <a:lnTo>
                    <a:pt x="34925" y="749300"/>
                  </a:lnTo>
                  <a:lnTo>
                    <a:pt x="34925" y="774700"/>
                  </a:lnTo>
                  <a:lnTo>
                    <a:pt x="41275" y="774700"/>
                  </a:lnTo>
                  <a:lnTo>
                    <a:pt x="41275" y="749300"/>
                  </a:lnTo>
                  <a:close/>
                </a:path>
                <a:path w="76200" h="1060450">
                  <a:moveTo>
                    <a:pt x="41275" y="704850"/>
                  </a:moveTo>
                  <a:lnTo>
                    <a:pt x="34925" y="704850"/>
                  </a:lnTo>
                  <a:lnTo>
                    <a:pt x="34925" y="730250"/>
                  </a:lnTo>
                  <a:lnTo>
                    <a:pt x="41275" y="730250"/>
                  </a:lnTo>
                  <a:lnTo>
                    <a:pt x="41275" y="704850"/>
                  </a:lnTo>
                  <a:close/>
                </a:path>
                <a:path w="76200" h="1060450">
                  <a:moveTo>
                    <a:pt x="41275" y="660400"/>
                  </a:moveTo>
                  <a:lnTo>
                    <a:pt x="34925" y="660400"/>
                  </a:lnTo>
                  <a:lnTo>
                    <a:pt x="34925" y="685800"/>
                  </a:lnTo>
                  <a:lnTo>
                    <a:pt x="41275" y="685800"/>
                  </a:lnTo>
                  <a:lnTo>
                    <a:pt x="41275" y="660400"/>
                  </a:lnTo>
                  <a:close/>
                </a:path>
                <a:path w="76200" h="1060450">
                  <a:moveTo>
                    <a:pt x="41275" y="615950"/>
                  </a:moveTo>
                  <a:lnTo>
                    <a:pt x="34925" y="615950"/>
                  </a:lnTo>
                  <a:lnTo>
                    <a:pt x="34925" y="641350"/>
                  </a:lnTo>
                  <a:lnTo>
                    <a:pt x="41275" y="641350"/>
                  </a:lnTo>
                  <a:lnTo>
                    <a:pt x="41275" y="615950"/>
                  </a:lnTo>
                  <a:close/>
                </a:path>
                <a:path w="76200" h="1060450">
                  <a:moveTo>
                    <a:pt x="41275" y="571500"/>
                  </a:moveTo>
                  <a:lnTo>
                    <a:pt x="34925" y="571500"/>
                  </a:lnTo>
                  <a:lnTo>
                    <a:pt x="34925" y="596900"/>
                  </a:lnTo>
                  <a:lnTo>
                    <a:pt x="41275" y="596900"/>
                  </a:lnTo>
                  <a:lnTo>
                    <a:pt x="41275" y="571500"/>
                  </a:lnTo>
                  <a:close/>
                </a:path>
                <a:path w="76200" h="1060450">
                  <a:moveTo>
                    <a:pt x="41275" y="527050"/>
                  </a:moveTo>
                  <a:lnTo>
                    <a:pt x="34925" y="527050"/>
                  </a:lnTo>
                  <a:lnTo>
                    <a:pt x="34925" y="552450"/>
                  </a:lnTo>
                  <a:lnTo>
                    <a:pt x="41275" y="552450"/>
                  </a:lnTo>
                  <a:lnTo>
                    <a:pt x="41275" y="527050"/>
                  </a:lnTo>
                  <a:close/>
                </a:path>
                <a:path w="76200" h="1060450">
                  <a:moveTo>
                    <a:pt x="41275" y="482600"/>
                  </a:moveTo>
                  <a:lnTo>
                    <a:pt x="34925" y="482600"/>
                  </a:lnTo>
                  <a:lnTo>
                    <a:pt x="34925" y="508000"/>
                  </a:lnTo>
                  <a:lnTo>
                    <a:pt x="41275" y="508000"/>
                  </a:lnTo>
                  <a:lnTo>
                    <a:pt x="41275" y="482600"/>
                  </a:lnTo>
                  <a:close/>
                </a:path>
                <a:path w="76200" h="1060450">
                  <a:moveTo>
                    <a:pt x="41275" y="438150"/>
                  </a:moveTo>
                  <a:lnTo>
                    <a:pt x="34925" y="438150"/>
                  </a:lnTo>
                  <a:lnTo>
                    <a:pt x="34925" y="463550"/>
                  </a:lnTo>
                  <a:lnTo>
                    <a:pt x="41275" y="463550"/>
                  </a:lnTo>
                  <a:lnTo>
                    <a:pt x="41275" y="438150"/>
                  </a:lnTo>
                  <a:close/>
                </a:path>
                <a:path w="76200" h="1060450">
                  <a:moveTo>
                    <a:pt x="41275" y="393700"/>
                  </a:moveTo>
                  <a:lnTo>
                    <a:pt x="34925" y="393700"/>
                  </a:lnTo>
                  <a:lnTo>
                    <a:pt x="34925" y="419100"/>
                  </a:lnTo>
                  <a:lnTo>
                    <a:pt x="41275" y="419100"/>
                  </a:lnTo>
                  <a:lnTo>
                    <a:pt x="41275" y="393700"/>
                  </a:lnTo>
                  <a:close/>
                </a:path>
                <a:path w="76200" h="1060450">
                  <a:moveTo>
                    <a:pt x="41275" y="349250"/>
                  </a:moveTo>
                  <a:lnTo>
                    <a:pt x="34925" y="349250"/>
                  </a:lnTo>
                  <a:lnTo>
                    <a:pt x="34925" y="374650"/>
                  </a:lnTo>
                  <a:lnTo>
                    <a:pt x="41275" y="374650"/>
                  </a:lnTo>
                  <a:lnTo>
                    <a:pt x="41275" y="349250"/>
                  </a:lnTo>
                  <a:close/>
                </a:path>
                <a:path w="76200" h="1060450">
                  <a:moveTo>
                    <a:pt x="41275" y="304800"/>
                  </a:moveTo>
                  <a:lnTo>
                    <a:pt x="34925" y="304800"/>
                  </a:lnTo>
                  <a:lnTo>
                    <a:pt x="34925" y="330200"/>
                  </a:lnTo>
                  <a:lnTo>
                    <a:pt x="41275" y="330200"/>
                  </a:lnTo>
                  <a:lnTo>
                    <a:pt x="41275" y="304800"/>
                  </a:lnTo>
                  <a:close/>
                </a:path>
                <a:path w="76200" h="1060450">
                  <a:moveTo>
                    <a:pt x="41275" y="260350"/>
                  </a:moveTo>
                  <a:lnTo>
                    <a:pt x="34925" y="260350"/>
                  </a:lnTo>
                  <a:lnTo>
                    <a:pt x="34925" y="285750"/>
                  </a:lnTo>
                  <a:lnTo>
                    <a:pt x="41275" y="285750"/>
                  </a:lnTo>
                  <a:lnTo>
                    <a:pt x="41275" y="260350"/>
                  </a:lnTo>
                  <a:close/>
                </a:path>
                <a:path w="76200" h="1060450">
                  <a:moveTo>
                    <a:pt x="41275" y="215900"/>
                  </a:moveTo>
                  <a:lnTo>
                    <a:pt x="34925" y="215900"/>
                  </a:lnTo>
                  <a:lnTo>
                    <a:pt x="34925" y="241300"/>
                  </a:lnTo>
                  <a:lnTo>
                    <a:pt x="41275" y="241300"/>
                  </a:lnTo>
                  <a:lnTo>
                    <a:pt x="41275" y="215900"/>
                  </a:lnTo>
                  <a:close/>
                </a:path>
                <a:path w="76200" h="1060450">
                  <a:moveTo>
                    <a:pt x="41275" y="171450"/>
                  </a:moveTo>
                  <a:lnTo>
                    <a:pt x="34925" y="171450"/>
                  </a:lnTo>
                  <a:lnTo>
                    <a:pt x="34925" y="196850"/>
                  </a:lnTo>
                  <a:lnTo>
                    <a:pt x="41275" y="196850"/>
                  </a:lnTo>
                  <a:lnTo>
                    <a:pt x="41275" y="171450"/>
                  </a:lnTo>
                  <a:close/>
                </a:path>
                <a:path w="76200" h="1060450">
                  <a:moveTo>
                    <a:pt x="41275" y="127000"/>
                  </a:moveTo>
                  <a:lnTo>
                    <a:pt x="34925" y="127000"/>
                  </a:lnTo>
                  <a:lnTo>
                    <a:pt x="34925" y="152400"/>
                  </a:lnTo>
                  <a:lnTo>
                    <a:pt x="41275" y="152400"/>
                  </a:lnTo>
                  <a:lnTo>
                    <a:pt x="41275" y="127000"/>
                  </a:lnTo>
                  <a:close/>
                </a:path>
                <a:path w="76200" h="1060450">
                  <a:moveTo>
                    <a:pt x="41275" y="82550"/>
                  </a:moveTo>
                  <a:lnTo>
                    <a:pt x="34925" y="82550"/>
                  </a:lnTo>
                  <a:lnTo>
                    <a:pt x="34925" y="107950"/>
                  </a:lnTo>
                  <a:lnTo>
                    <a:pt x="41275" y="107950"/>
                  </a:lnTo>
                  <a:lnTo>
                    <a:pt x="41275" y="82550"/>
                  </a:lnTo>
                  <a:close/>
                </a:path>
                <a:path w="76200" h="106045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4925" y="63500"/>
                  </a:lnTo>
                  <a:lnTo>
                    <a:pt x="69849" y="63498"/>
                  </a:lnTo>
                  <a:lnTo>
                    <a:pt x="38100" y="0"/>
                  </a:lnTo>
                  <a:close/>
                </a:path>
                <a:path w="76200" h="1060450">
                  <a:moveTo>
                    <a:pt x="41275" y="63498"/>
                  </a:moveTo>
                  <a:lnTo>
                    <a:pt x="34925" y="63498"/>
                  </a:lnTo>
                  <a:lnTo>
                    <a:pt x="41275" y="63500"/>
                  </a:lnTo>
                  <a:close/>
                </a:path>
                <a:path w="76200" h="1060450">
                  <a:moveTo>
                    <a:pt x="69849" y="63498"/>
                  </a:moveTo>
                  <a:lnTo>
                    <a:pt x="41275" y="63498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27"/>
            <p:cNvSpPr/>
            <p:nvPr/>
          </p:nvSpPr>
          <p:spPr>
            <a:xfrm>
              <a:off x="2430462" y="2466975"/>
              <a:ext cx="76200" cy="831850"/>
            </a:xfrm>
            <a:custGeom>
              <a:avLst/>
              <a:gdLst/>
              <a:ahLst/>
              <a:cxnLst/>
              <a:rect l="l" t="t" r="r" b="b"/>
              <a:pathLst>
                <a:path w="76200" h="831850">
                  <a:moveTo>
                    <a:pt x="41275" y="63500"/>
                  </a:moveTo>
                  <a:lnTo>
                    <a:pt x="34925" y="63500"/>
                  </a:lnTo>
                  <a:lnTo>
                    <a:pt x="34925" y="88900"/>
                  </a:lnTo>
                  <a:lnTo>
                    <a:pt x="41275" y="88900"/>
                  </a:lnTo>
                  <a:lnTo>
                    <a:pt x="41275" y="63500"/>
                  </a:lnTo>
                  <a:close/>
                </a:path>
                <a:path w="76200" h="831850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31850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831850">
                  <a:moveTo>
                    <a:pt x="41275" y="107950"/>
                  </a:moveTo>
                  <a:lnTo>
                    <a:pt x="34925" y="107950"/>
                  </a:lnTo>
                  <a:lnTo>
                    <a:pt x="34925" y="133350"/>
                  </a:lnTo>
                  <a:lnTo>
                    <a:pt x="41275" y="133350"/>
                  </a:lnTo>
                  <a:lnTo>
                    <a:pt x="41275" y="107950"/>
                  </a:lnTo>
                  <a:close/>
                </a:path>
                <a:path w="76200" h="831850">
                  <a:moveTo>
                    <a:pt x="41275" y="152400"/>
                  </a:moveTo>
                  <a:lnTo>
                    <a:pt x="34925" y="152400"/>
                  </a:lnTo>
                  <a:lnTo>
                    <a:pt x="34925" y="177800"/>
                  </a:lnTo>
                  <a:lnTo>
                    <a:pt x="41275" y="177800"/>
                  </a:lnTo>
                  <a:lnTo>
                    <a:pt x="41275" y="152400"/>
                  </a:lnTo>
                  <a:close/>
                </a:path>
                <a:path w="76200" h="831850">
                  <a:moveTo>
                    <a:pt x="41275" y="196850"/>
                  </a:moveTo>
                  <a:lnTo>
                    <a:pt x="34925" y="196850"/>
                  </a:lnTo>
                  <a:lnTo>
                    <a:pt x="34925" y="222250"/>
                  </a:lnTo>
                  <a:lnTo>
                    <a:pt x="41275" y="222250"/>
                  </a:lnTo>
                  <a:lnTo>
                    <a:pt x="41275" y="196850"/>
                  </a:lnTo>
                  <a:close/>
                </a:path>
                <a:path w="76200" h="831850">
                  <a:moveTo>
                    <a:pt x="41275" y="241300"/>
                  </a:moveTo>
                  <a:lnTo>
                    <a:pt x="34925" y="241300"/>
                  </a:lnTo>
                  <a:lnTo>
                    <a:pt x="34925" y="266700"/>
                  </a:lnTo>
                  <a:lnTo>
                    <a:pt x="41275" y="266700"/>
                  </a:lnTo>
                  <a:lnTo>
                    <a:pt x="41275" y="241300"/>
                  </a:lnTo>
                  <a:close/>
                </a:path>
                <a:path w="76200" h="831850">
                  <a:moveTo>
                    <a:pt x="41275" y="285750"/>
                  </a:moveTo>
                  <a:lnTo>
                    <a:pt x="34925" y="285750"/>
                  </a:lnTo>
                  <a:lnTo>
                    <a:pt x="34925" y="311150"/>
                  </a:lnTo>
                  <a:lnTo>
                    <a:pt x="41275" y="311150"/>
                  </a:lnTo>
                  <a:lnTo>
                    <a:pt x="41275" y="285750"/>
                  </a:lnTo>
                  <a:close/>
                </a:path>
                <a:path w="76200" h="831850">
                  <a:moveTo>
                    <a:pt x="41275" y="330200"/>
                  </a:moveTo>
                  <a:lnTo>
                    <a:pt x="34925" y="330200"/>
                  </a:lnTo>
                  <a:lnTo>
                    <a:pt x="34925" y="355600"/>
                  </a:lnTo>
                  <a:lnTo>
                    <a:pt x="41275" y="355600"/>
                  </a:lnTo>
                  <a:lnTo>
                    <a:pt x="41275" y="330200"/>
                  </a:lnTo>
                  <a:close/>
                </a:path>
                <a:path w="76200" h="831850">
                  <a:moveTo>
                    <a:pt x="41275" y="374650"/>
                  </a:moveTo>
                  <a:lnTo>
                    <a:pt x="34925" y="374650"/>
                  </a:lnTo>
                  <a:lnTo>
                    <a:pt x="34925" y="400050"/>
                  </a:lnTo>
                  <a:lnTo>
                    <a:pt x="41275" y="400050"/>
                  </a:lnTo>
                  <a:lnTo>
                    <a:pt x="41275" y="374650"/>
                  </a:lnTo>
                  <a:close/>
                </a:path>
                <a:path w="76200" h="831850">
                  <a:moveTo>
                    <a:pt x="41275" y="419100"/>
                  </a:moveTo>
                  <a:lnTo>
                    <a:pt x="34925" y="419100"/>
                  </a:lnTo>
                  <a:lnTo>
                    <a:pt x="34925" y="444500"/>
                  </a:lnTo>
                  <a:lnTo>
                    <a:pt x="41275" y="444500"/>
                  </a:lnTo>
                  <a:lnTo>
                    <a:pt x="41275" y="419100"/>
                  </a:lnTo>
                  <a:close/>
                </a:path>
                <a:path w="76200" h="831850">
                  <a:moveTo>
                    <a:pt x="41275" y="463550"/>
                  </a:moveTo>
                  <a:lnTo>
                    <a:pt x="34925" y="463550"/>
                  </a:lnTo>
                  <a:lnTo>
                    <a:pt x="34925" y="488950"/>
                  </a:lnTo>
                  <a:lnTo>
                    <a:pt x="41275" y="488950"/>
                  </a:lnTo>
                  <a:lnTo>
                    <a:pt x="41275" y="463550"/>
                  </a:lnTo>
                  <a:close/>
                </a:path>
                <a:path w="76200" h="831850">
                  <a:moveTo>
                    <a:pt x="41275" y="508000"/>
                  </a:moveTo>
                  <a:lnTo>
                    <a:pt x="34925" y="508000"/>
                  </a:lnTo>
                  <a:lnTo>
                    <a:pt x="34925" y="533400"/>
                  </a:lnTo>
                  <a:lnTo>
                    <a:pt x="41275" y="533400"/>
                  </a:lnTo>
                  <a:lnTo>
                    <a:pt x="41275" y="508000"/>
                  </a:lnTo>
                  <a:close/>
                </a:path>
                <a:path w="76200" h="831850">
                  <a:moveTo>
                    <a:pt x="41275" y="552450"/>
                  </a:moveTo>
                  <a:lnTo>
                    <a:pt x="34925" y="552450"/>
                  </a:lnTo>
                  <a:lnTo>
                    <a:pt x="34925" y="577850"/>
                  </a:lnTo>
                  <a:lnTo>
                    <a:pt x="41275" y="577850"/>
                  </a:lnTo>
                  <a:lnTo>
                    <a:pt x="41275" y="552450"/>
                  </a:lnTo>
                  <a:close/>
                </a:path>
                <a:path w="76200" h="831850">
                  <a:moveTo>
                    <a:pt x="41275" y="596900"/>
                  </a:moveTo>
                  <a:lnTo>
                    <a:pt x="34925" y="596900"/>
                  </a:lnTo>
                  <a:lnTo>
                    <a:pt x="34925" y="622300"/>
                  </a:lnTo>
                  <a:lnTo>
                    <a:pt x="41275" y="622300"/>
                  </a:lnTo>
                  <a:lnTo>
                    <a:pt x="41275" y="596900"/>
                  </a:lnTo>
                  <a:close/>
                </a:path>
                <a:path w="76200" h="831850">
                  <a:moveTo>
                    <a:pt x="41275" y="641350"/>
                  </a:moveTo>
                  <a:lnTo>
                    <a:pt x="34925" y="641350"/>
                  </a:lnTo>
                  <a:lnTo>
                    <a:pt x="34925" y="666750"/>
                  </a:lnTo>
                  <a:lnTo>
                    <a:pt x="41275" y="666750"/>
                  </a:lnTo>
                  <a:lnTo>
                    <a:pt x="41275" y="641350"/>
                  </a:lnTo>
                  <a:close/>
                </a:path>
                <a:path w="76200" h="831850">
                  <a:moveTo>
                    <a:pt x="41275" y="685800"/>
                  </a:moveTo>
                  <a:lnTo>
                    <a:pt x="34925" y="685800"/>
                  </a:lnTo>
                  <a:lnTo>
                    <a:pt x="34925" y="711200"/>
                  </a:lnTo>
                  <a:lnTo>
                    <a:pt x="41275" y="711200"/>
                  </a:lnTo>
                  <a:lnTo>
                    <a:pt x="41275" y="685800"/>
                  </a:lnTo>
                  <a:close/>
                </a:path>
                <a:path w="76200" h="831850">
                  <a:moveTo>
                    <a:pt x="76200" y="755650"/>
                  </a:moveTo>
                  <a:lnTo>
                    <a:pt x="0" y="755650"/>
                  </a:lnTo>
                  <a:lnTo>
                    <a:pt x="38100" y="831850"/>
                  </a:lnTo>
                  <a:lnTo>
                    <a:pt x="76200" y="755650"/>
                  </a:lnTo>
                  <a:close/>
                </a:path>
                <a:path w="76200" h="831850">
                  <a:moveTo>
                    <a:pt x="41275" y="730250"/>
                  </a:moveTo>
                  <a:lnTo>
                    <a:pt x="34925" y="730250"/>
                  </a:lnTo>
                  <a:lnTo>
                    <a:pt x="34925" y="755650"/>
                  </a:lnTo>
                  <a:lnTo>
                    <a:pt x="41275" y="755650"/>
                  </a:lnTo>
                  <a:lnTo>
                    <a:pt x="41275" y="73025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28"/>
            <p:cNvSpPr/>
            <p:nvPr/>
          </p:nvSpPr>
          <p:spPr>
            <a:xfrm>
              <a:off x="3880040" y="3505200"/>
              <a:ext cx="77470" cy="635000"/>
            </a:xfrm>
            <a:custGeom>
              <a:avLst/>
              <a:gdLst/>
              <a:ahLst/>
              <a:cxnLst/>
              <a:rect l="l" t="t" r="r" b="b"/>
              <a:pathLst>
                <a:path w="77470" h="635000">
                  <a:moveTo>
                    <a:pt x="36131" y="76192"/>
                  </a:moveTo>
                  <a:lnTo>
                    <a:pt x="36099" y="88892"/>
                  </a:lnTo>
                  <a:lnTo>
                    <a:pt x="42449" y="88907"/>
                  </a:lnTo>
                  <a:lnTo>
                    <a:pt x="42481" y="76207"/>
                  </a:lnTo>
                  <a:lnTo>
                    <a:pt x="36131" y="76192"/>
                  </a:lnTo>
                  <a:close/>
                </a:path>
                <a:path w="77470" h="635000">
                  <a:moveTo>
                    <a:pt x="71045" y="63492"/>
                  </a:moveTo>
                  <a:lnTo>
                    <a:pt x="36163" y="63492"/>
                  </a:lnTo>
                  <a:lnTo>
                    <a:pt x="42513" y="63507"/>
                  </a:lnTo>
                  <a:lnTo>
                    <a:pt x="42481" y="76207"/>
                  </a:lnTo>
                  <a:lnTo>
                    <a:pt x="77406" y="76295"/>
                  </a:lnTo>
                  <a:lnTo>
                    <a:pt x="71045" y="63492"/>
                  </a:lnTo>
                  <a:close/>
                </a:path>
                <a:path w="77470" h="635000">
                  <a:moveTo>
                    <a:pt x="36163" y="63492"/>
                  </a:moveTo>
                  <a:lnTo>
                    <a:pt x="36131" y="76192"/>
                  </a:lnTo>
                  <a:lnTo>
                    <a:pt x="42481" y="76207"/>
                  </a:lnTo>
                  <a:lnTo>
                    <a:pt x="42513" y="63507"/>
                  </a:lnTo>
                  <a:lnTo>
                    <a:pt x="36163" y="63492"/>
                  </a:lnTo>
                  <a:close/>
                </a:path>
                <a:path w="77470" h="635000">
                  <a:moveTo>
                    <a:pt x="39497" y="0"/>
                  </a:moveTo>
                  <a:lnTo>
                    <a:pt x="1206" y="76104"/>
                  </a:lnTo>
                  <a:lnTo>
                    <a:pt x="36131" y="76192"/>
                  </a:lnTo>
                  <a:lnTo>
                    <a:pt x="36163" y="63492"/>
                  </a:lnTo>
                  <a:lnTo>
                    <a:pt x="71045" y="63492"/>
                  </a:lnTo>
                  <a:lnTo>
                    <a:pt x="39497" y="0"/>
                  </a:lnTo>
                  <a:close/>
                </a:path>
                <a:path w="77470" h="635000">
                  <a:moveTo>
                    <a:pt x="36052" y="107941"/>
                  </a:moveTo>
                  <a:lnTo>
                    <a:pt x="35989" y="133341"/>
                  </a:lnTo>
                  <a:lnTo>
                    <a:pt x="42339" y="133357"/>
                  </a:lnTo>
                  <a:lnTo>
                    <a:pt x="42402" y="107957"/>
                  </a:lnTo>
                  <a:lnTo>
                    <a:pt x="36052" y="107941"/>
                  </a:lnTo>
                  <a:close/>
                </a:path>
                <a:path w="77470" h="635000">
                  <a:moveTo>
                    <a:pt x="35941" y="152391"/>
                  </a:moveTo>
                  <a:lnTo>
                    <a:pt x="35877" y="177791"/>
                  </a:lnTo>
                  <a:lnTo>
                    <a:pt x="42227" y="177807"/>
                  </a:lnTo>
                  <a:lnTo>
                    <a:pt x="42291" y="152407"/>
                  </a:lnTo>
                  <a:lnTo>
                    <a:pt x="35941" y="152391"/>
                  </a:lnTo>
                  <a:close/>
                </a:path>
                <a:path w="77470" h="635000">
                  <a:moveTo>
                    <a:pt x="35830" y="196841"/>
                  </a:moveTo>
                  <a:lnTo>
                    <a:pt x="35767" y="222241"/>
                  </a:lnTo>
                  <a:lnTo>
                    <a:pt x="42117" y="222257"/>
                  </a:lnTo>
                  <a:lnTo>
                    <a:pt x="42180" y="196857"/>
                  </a:lnTo>
                  <a:lnTo>
                    <a:pt x="35830" y="196841"/>
                  </a:lnTo>
                  <a:close/>
                </a:path>
                <a:path w="77470" h="635000">
                  <a:moveTo>
                    <a:pt x="35718" y="241291"/>
                  </a:moveTo>
                  <a:lnTo>
                    <a:pt x="35655" y="266691"/>
                  </a:lnTo>
                  <a:lnTo>
                    <a:pt x="42005" y="266707"/>
                  </a:lnTo>
                  <a:lnTo>
                    <a:pt x="42068" y="241307"/>
                  </a:lnTo>
                  <a:lnTo>
                    <a:pt x="35718" y="241291"/>
                  </a:lnTo>
                  <a:close/>
                </a:path>
                <a:path w="77470" h="635000">
                  <a:moveTo>
                    <a:pt x="35608" y="285741"/>
                  </a:moveTo>
                  <a:lnTo>
                    <a:pt x="35544" y="311141"/>
                  </a:lnTo>
                  <a:lnTo>
                    <a:pt x="41894" y="311156"/>
                  </a:lnTo>
                  <a:lnTo>
                    <a:pt x="41958" y="285757"/>
                  </a:lnTo>
                  <a:lnTo>
                    <a:pt x="35608" y="285741"/>
                  </a:lnTo>
                  <a:close/>
                </a:path>
                <a:path w="77470" h="635000">
                  <a:moveTo>
                    <a:pt x="35496" y="330191"/>
                  </a:moveTo>
                  <a:lnTo>
                    <a:pt x="35433" y="355591"/>
                  </a:lnTo>
                  <a:lnTo>
                    <a:pt x="41783" y="355606"/>
                  </a:lnTo>
                  <a:lnTo>
                    <a:pt x="41846" y="330206"/>
                  </a:lnTo>
                  <a:lnTo>
                    <a:pt x="35496" y="330191"/>
                  </a:lnTo>
                  <a:close/>
                </a:path>
                <a:path w="77470" h="635000">
                  <a:moveTo>
                    <a:pt x="35386" y="374641"/>
                  </a:moveTo>
                  <a:lnTo>
                    <a:pt x="35321" y="400041"/>
                  </a:lnTo>
                  <a:lnTo>
                    <a:pt x="41671" y="400056"/>
                  </a:lnTo>
                  <a:lnTo>
                    <a:pt x="41734" y="374656"/>
                  </a:lnTo>
                  <a:lnTo>
                    <a:pt x="35386" y="374641"/>
                  </a:lnTo>
                  <a:close/>
                </a:path>
                <a:path w="77470" h="635000">
                  <a:moveTo>
                    <a:pt x="35274" y="419091"/>
                  </a:moveTo>
                  <a:lnTo>
                    <a:pt x="35210" y="444491"/>
                  </a:lnTo>
                  <a:lnTo>
                    <a:pt x="41560" y="444506"/>
                  </a:lnTo>
                  <a:lnTo>
                    <a:pt x="41624" y="419106"/>
                  </a:lnTo>
                  <a:lnTo>
                    <a:pt x="35274" y="419091"/>
                  </a:lnTo>
                  <a:close/>
                </a:path>
                <a:path w="77470" h="635000">
                  <a:moveTo>
                    <a:pt x="35162" y="463541"/>
                  </a:moveTo>
                  <a:lnTo>
                    <a:pt x="35098" y="488941"/>
                  </a:lnTo>
                  <a:lnTo>
                    <a:pt x="41448" y="488956"/>
                  </a:lnTo>
                  <a:lnTo>
                    <a:pt x="41512" y="463556"/>
                  </a:lnTo>
                  <a:lnTo>
                    <a:pt x="35162" y="463541"/>
                  </a:lnTo>
                  <a:close/>
                </a:path>
                <a:path w="77470" h="635000">
                  <a:moveTo>
                    <a:pt x="35051" y="507989"/>
                  </a:moveTo>
                  <a:lnTo>
                    <a:pt x="34988" y="533389"/>
                  </a:lnTo>
                  <a:lnTo>
                    <a:pt x="41338" y="533406"/>
                  </a:lnTo>
                  <a:lnTo>
                    <a:pt x="41401" y="508006"/>
                  </a:lnTo>
                  <a:lnTo>
                    <a:pt x="35051" y="507989"/>
                  </a:lnTo>
                  <a:close/>
                </a:path>
                <a:path w="77470" h="635000">
                  <a:moveTo>
                    <a:pt x="0" y="558704"/>
                  </a:moveTo>
                  <a:lnTo>
                    <a:pt x="37909" y="635000"/>
                  </a:lnTo>
                  <a:lnTo>
                    <a:pt x="69854" y="571507"/>
                  </a:lnTo>
                  <a:lnTo>
                    <a:pt x="34893" y="571492"/>
                  </a:lnTo>
                  <a:lnTo>
                    <a:pt x="34924" y="558792"/>
                  </a:lnTo>
                  <a:lnTo>
                    <a:pt x="0" y="558704"/>
                  </a:lnTo>
                  <a:close/>
                </a:path>
                <a:path w="77470" h="635000">
                  <a:moveTo>
                    <a:pt x="34924" y="558792"/>
                  </a:moveTo>
                  <a:lnTo>
                    <a:pt x="34893" y="571492"/>
                  </a:lnTo>
                  <a:lnTo>
                    <a:pt x="41243" y="571507"/>
                  </a:lnTo>
                  <a:lnTo>
                    <a:pt x="41274" y="558807"/>
                  </a:lnTo>
                  <a:lnTo>
                    <a:pt x="34924" y="558792"/>
                  </a:lnTo>
                  <a:close/>
                </a:path>
                <a:path w="77470" h="635000">
                  <a:moveTo>
                    <a:pt x="41274" y="558807"/>
                  </a:moveTo>
                  <a:lnTo>
                    <a:pt x="41243" y="571507"/>
                  </a:lnTo>
                  <a:lnTo>
                    <a:pt x="69854" y="571507"/>
                  </a:lnTo>
                  <a:lnTo>
                    <a:pt x="76200" y="558895"/>
                  </a:lnTo>
                  <a:lnTo>
                    <a:pt x="41274" y="558807"/>
                  </a:lnTo>
                  <a:close/>
                </a:path>
                <a:path w="77470" h="635000">
                  <a:moveTo>
                    <a:pt x="34940" y="552439"/>
                  </a:moveTo>
                  <a:lnTo>
                    <a:pt x="34924" y="558792"/>
                  </a:lnTo>
                  <a:lnTo>
                    <a:pt x="41274" y="558807"/>
                  </a:lnTo>
                  <a:lnTo>
                    <a:pt x="41290" y="552456"/>
                  </a:lnTo>
                  <a:lnTo>
                    <a:pt x="34940" y="552439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29"/>
            <p:cNvSpPr/>
            <p:nvPr/>
          </p:nvSpPr>
          <p:spPr>
            <a:xfrm>
              <a:off x="512762" y="2863850"/>
              <a:ext cx="3634104" cy="1148080"/>
            </a:xfrm>
            <a:custGeom>
              <a:avLst/>
              <a:gdLst/>
              <a:ahLst/>
              <a:cxnLst/>
              <a:rect l="l" t="t" r="r" b="b"/>
              <a:pathLst>
                <a:path w="3634104" h="1148079">
                  <a:moveTo>
                    <a:pt x="0" y="0"/>
                  </a:moveTo>
                  <a:lnTo>
                    <a:pt x="3633787" y="1147763"/>
                  </a:lnTo>
                </a:path>
              </a:pathLst>
            </a:custGeom>
            <a:ln w="38100">
              <a:solidFill>
                <a:srgbClr val="954F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30"/>
            <p:cNvSpPr/>
            <p:nvPr/>
          </p:nvSpPr>
          <p:spPr>
            <a:xfrm>
              <a:off x="1424545" y="2903537"/>
              <a:ext cx="76672" cy="2174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31"/>
            <p:cNvSpPr/>
            <p:nvPr/>
          </p:nvSpPr>
          <p:spPr>
            <a:xfrm>
              <a:off x="3825873" y="3154362"/>
              <a:ext cx="76200" cy="773430"/>
            </a:xfrm>
            <a:custGeom>
              <a:avLst/>
              <a:gdLst/>
              <a:ahLst/>
              <a:cxnLst/>
              <a:rect l="l" t="t" r="r" b="b"/>
              <a:pathLst>
                <a:path w="76200" h="773429">
                  <a:moveTo>
                    <a:pt x="41276" y="63500"/>
                  </a:moveTo>
                  <a:lnTo>
                    <a:pt x="34926" y="63500"/>
                  </a:lnTo>
                  <a:lnTo>
                    <a:pt x="34926" y="88900"/>
                  </a:lnTo>
                  <a:lnTo>
                    <a:pt x="41276" y="88900"/>
                  </a:lnTo>
                  <a:lnTo>
                    <a:pt x="41276" y="63500"/>
                  </a:lnTo>
                  <a:close/>
                </a:path>
                <a:path w="76200" h="773429">
                  <a:moveTo>
                    <a:pt x="38101" y="0"/>
                  </a:moveTo>
                  <a:lnTo>
                    <a:pt x="1" y="76200"/>
                  </a:lnTo>
                  <a:lnTo>
                    <a:pt x="34926" y="76200"/>
                  </a:lnTo>
                  <a:lnTo>
                    <a:pt x="34926" y="63500"/>
                  </a:lnTo>
                  <a:lnTo>
                    <a:pt x="69851" y="63500"/>
                  </a:lnTo>
                  <a:lnTo>
                    <a:pt x="38101" y="0"/>
                  </a:lnTo>
                  <a:close/>
                </a:path>
                <a:path w="76200" h="773429">
                  <a:moveTo>
                    <a:pt x="69851" y="63500"/>
                  </a:moveTo>
                  <a:lnTo>
                    <a:pt x="41276" y="63500"/>
                  </a:lnTo>
                  <a:lnTo>
                    <a:pt x="41276" y="76200"/>
                  </a:lnTo>
                  <a:lnTo>
                    <a:pt x="76201" y="76200"/>
                  </a:lnTo>
                  <a:lnTo>
                    <a:pt x="69851" y="63500"/>
                  </a:lnTo>
                  <a:close/>
                </a:path>
                <a:path w="76200" h="773429">
                  <a:moveTo>
                    <a:pt x="41276" y="107950"/>
                  </a:moveTo>
                  <a:lnTo>
                    <a:pt x="34926" y="107950"/>
                  </a:lnTo>
                  <a:lnTo>
                    <a:pt x="34926" y="133350"/>
                  </a:lnTo>
                  <a:lnTo>
                    <a:pt x="41276" y="133350"/>
                  </a:lnTo>
                  <a:lnTo>
                    <a:pt x="41276" y="107950"/>
                  </a:lnTo>
                  <a:close/>
                </a:path>
                <a:path w="76200" h="773429">
                  <a:moveTo>
                    <a:pt x="41276" y="152400"/>
                  </a:moveTo>
                  <a:lnTo>
                    <a:pt x="34926" y="152400"/>
                  </a:lnTo>
                  <a:lnTo>
                    <a:pt x="34926" y="177800"/>
                  </a:lnTo>
                  <a:lnTo>
                    <a:pt x="41276" y="177800"/>
                  </a:lnTo>
                  <a:lnTo>
                    <a:pt x="41276" y="152400"/>
                  </a:lnTo>
                  <a:close/>
                </a:path>
                <a:path w="76200" h="773429">
                  <a:moveTo>
                    <a:pt x="41276" y="196850"/>
                  </a:moveTo>
                  <a:lnTo>
                    <a:pt x="34926" y="196850"/>
                  </a:lnTo>
                  <a:lnTo>
                    <a:pt x="34926" y="222250"/>
                  </a:lnTo>
                  <a:lnTo>
                    <a:pt x="41276" y="222250"/>
                  </a:lnTo>
                  <a:lnTo>
                    <a:pt x="41276" y="196850"/>
                  </a:lnTo>
                  <a:close/>
                </a:path>
                <a:path w="76200" h="773429">
                  <a:moveTo>
                    <a:pt x="41276" y="241300"/>
                  </a:moveTo>
                  <a:lnTo>
                    <a:pt x="34926" y="241300"/>
                  </a:lnTo>
                  <a:lnTo>
                    <a:pt x="34926" y="266700"/>
                  </a:lnTo>
                  <a:lnTo>
                    <a:pt x="41276" y="266700"/>
                  </a:lnTo>
                  <a:lnTo>
                    <a:pt x="41276" y="241300"/>
                  </a:lnTo>
                  <a:close/>
                </a:path>
                <a:path w="76200" h="773429">
                  <a:moveTo>
                    <a:pt x="41276" y="285750"/>
                  </a:moveTo>
                  <a:lnTo>
                    <a:pt x="34926" y="285750"/>
                  </a:lnTo>
                  <a:lnTo>
                    <a:pt x="34926" y="311150"/>
                  </a:lnTo>
                  <a:lnTo>
                    <a:pt x="41276" y="311150"/>
                  </a:lnTo>
                  <a:lnTo>
                    <a:pt x="41276" y="285750"/>
                  </a:lnTo>
                  <a:close/>
                </a:path>
                <a:path w="76200" h="773429">
                  <a:moveTo>
                    <a:pt x="41276" y="330200"/>
                  </a:moveTo>
                  <a:lnTo>
                    <a:pt x="34926" y="330200"/>
                  </a:lnTo>
                  <a:lnTo>
                    <a:pt x="34926" y="355600"/>
                  </a:lnTo>
                  <a:lnTo>
                    <a:pt x="41276" y="355600"/>
                  </a:lnTo>
                  <a:lnTo>
                    <a:pt x="41276" y="330200"/>
                  </a:lnTo>
                  <a:close/>
                </a:path>
                <a:path w="76200" h="773429">
                  <a:moveTo>
                    <a:pt x="41276" y="374650"/>
                  </a:moveTo>
                  <a:lnTo>
                    <a:pt x="34926" y="374650"/>
                  </a:lnTo>
                  <a:lnTo>
                    <a:pt x="34926" y="400050"/>
                  </a:lnTo>
                  <a:lnTo>
                    <a:pt x="41276" y="400050"/>
                  </a:lnTo>
                  <a:lnTo>
                    <a:pt x="41276" y="374650"/>
                  </a:lnTo>
                  <a:close/>
                </a:path>
                <a:path w="76200" h="773429">
                  <a:moveTo>
                    <a:pt x="41276" y="419100"/>
                  </a:moveTo>
                  <a:lnTo>
                    <a:pt x="34926" y="419100"/>
                  </a:lnTo>
                  <a:lnTo>
                    <a:pt x="34926" y="444500"/>
                  </a:lnTo>
                  <a:lnTo>
                    <a:pt x="41276" y="444500"/>
                  </a:lnTo>
                  <a:lnTo>
                    <a:pt x="41276" y="419100"/>
                  </a:lnTo>
                  <a:close/>
                </a:path>
                <a:path w="76200" h="773429">
                  <a:moveTo>
                    <a:pt x="41276" y="463550"/>
                  </a:moveTo>
                  <a:lnTo>
                    <a:pt x="34926" y="463550"/>
                  </a:lnTo>
                  <a:lnTo>
                    <a:pt x="34926" y="488950"/>
                  </a:lnTo>
                  <a:lnTo>
                    <a:pt x="41276" y="488950"/>
                  </a:lnTo>
                  <a:lnTo>
                    <a:pt x="41276" y="463550"/>
                  </a:lnTo>
                  <a:close/>
                </a:path>
                <a:path w="76200" h="773429">
                  <a:moveTo>
                    <a:pt x="41276" y="508000"/>
                  </a:moveTo>
                  <a:lnTo>
                    <a:pt x="34926" y="508000"/>
                  </a:lnTo>
                  <a:lnTo>
                    <a:pt x="34925" y="533400"/>
                  </a:lnTo>
                  <a:lnTo>
                    <a:pt x="41275" y="533400"/>
                  </a:lnTo>
                  <a:lnTo>
                    <a:pt x="41276" y="508000"/>
                  </a:lnTo>
                  <a:close/>
                </a:path>
                <a:path w="76200" h="773429">
                  <a:moveTo>
                    <a:pt x="41275" y="552450"/>
                  </a:moveTo>
                  <a:lnTo>
                    <a:pt x="34925" y="552450"/>
                  </a:lnTo>
                  <a:lnTo>
                    <a:pt x="34925" y="577850"/>
                  </a:lnTo>
                  <a:lnTo>
                    <a:pt x="41275" y="577850"/>
                  </a:lnTo>
                  <a:lnTo>
                    <a:pt x="41275" y="552450"/>
                  </a:lnTo>
                  <a:close/>
                </a:path>
                <a:path w="76200" h="773429">
                  <a:moveTo>
                    <a:pt x="41275" y="596900"/>
                  </a:moveTo>
                  <a:lnTo>
                    <a:pt x="34925" y="596900"/>
                  </a:lnTo>
                  <a:lnTo>
                    <a:pt x="34925" y="622300"/>
                  </a:lnTo>
                  <a:lnTo>
                    <a:pt x="41275" y="622300"/>
                  </a:lnTo>
                  <a:lnTo>
                    <a:pt x="41275" y="596900"/>
                  </a:lnTo>
                  <a:close/>
                </a:path>
                <a:path w="76200" h="773429">
                  <a:moveTo>
                    <a:pt x="41275" y="641350"/>
                  </a:moveTo>
                  <a:lnTo>
                    <a:pt x="34925" y="641350"/>
                  </a:lnTo>
                  <a:lnTo>
                    <a:pt x="34925" y="666750"/>
                  </a:lnTo>
                  <a:lnTo>
                    <a:pt x="41275" y="666750"/>
                  </a:lnTo>
                  <a:lnTo>
                    <a:pt x="41275" y="641350"/>
                  </a:lnTo>
                  <a:close/>
                </a:path>
                <a:path w="76200" h="773429">
                  <a:moveTo>
                    <a:pt x="34925" y="696912"/>
                  </a:moveTo>
                  <a:lnTo>
                    <a:pt x="0" y="696912"/>
                  </a:lnTo>
                  <a:lnTo>
                    <a:pt x="38100" y="773112"/>
                  </a:lnTo>
                  <a:lnTo>
                    <a:pt x="69850" y="709612"/>
                  </a:lnTo>
                  <a:lnTo>
                    <a:pt x="34925" y="709612"/>
                  </a:lnTo>
                  <a:lnTo>
                    <a:pt x="34925" y="696912"/>
                  </a:lnTo>
                  <a:close/>
                </a:path>
                <a:path w="76200" h="773429">
                  <a:moveTo>
                    <a:pt x="41275" y="685800"/>
                  </a:moveTo>
                  <a:lnTo>
                    <a:pt x="34925" y="685800"/>
                  </a:lnTo>
                  <a:lnTo>
                    <a:pt x="34925" y="709612"/>
                  </a:lnTo>
                  <a:lnTo>
                    <a:pt x="41275" y="709612"/>
                  </a:lnTo>
                  <a:lnTo>
                    <a:pt x="41275" y="685800"/>
                  </a:lnTo>
                  <a:close/>
                </a:path>
                <a:path w="76200" h="773429">
                  <a:moveTo>
                    <a:pt x="76200" y="696912"/>
                  </a:moveTo>
                  <a:lnTo>
                    <a:pt x="41275" y="696912"/>
                  </a:lnTo>
                  <a:lnTo>
                    <a:pt x="41275" y="709612"/>
                  </a:lnTo>
                  <a:lnTo>
                    <a:pt x="69850" y="709612"/>
                  </a:lnTo>
                  <a:lnTo>
                    <a:pt x="76200" y="696912"/>
                  </a:lnTo>
                  <a:close/>
                </a:path>
              </a:pathLst>
            </a:custGeom>
            <a:solidFill>
              <a:srgbClr val="954F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32"/>
            <p:cNvSpPr/>
            <p:nvPr/>
          </p:nvSpPr>
          <p:spPr>
            <a:xfrm>
              <a:off x="4007111" y="3524250"/>
              <a:ext cx="77470" cy="463550"/>
            </a:xfrm>
            <a:custGeom>
              <a:avLst/>
              <a:gdLst/>
              <a:ahLst/>
              <a:cxnLst/>
              <a:rect l="l" t="t" r="r" b="b"/>
              <a:pathLst>
                <a:path w="77470" h="463550">
                  <a:moveTo>
                    <a:pt x="35990" y="76188"/>
                  </a:moveTo>
                  <a:lnTo>
                    <a:pt x="35947" y="88888"/>
                  </a:lnTo>
                  <a:lnTo>
                    <a:pt x="42297" y="88910"/>
                  </a:lnTo>
                  <a:lnTo>
                    <a:pt x="42340" y="76210"/>
                  </a:lnTo>
                  <a:lnTo>
                    <a:pt x="35990" y="76188"/>
                  </a:lnTo>
                  <a:close/>
                </a:path>
                <a:path w="77470" h="463550">
                  <a:moveTo>
                    <a:pt x="70899" y="63488"/>
                  </a:moveTo>
                  <a:lnTo>
                    <a:pt x="36033" y="63488"/>
                  </a:lnTo>
                  <a:lnTo>
                    <a:pt x="42383" y="63510"/>
                  </a:lnTo>
                  <a:lnTo>
                    <a:pt x="42340" y="76210"/>
                  </a:lnTo>
                  <a:lnTo>
                    <a:pt x="77265" y="76329"/>
                  </a:lnTo>
                  <a:lnTo>
                    <a:pt x="70899" y="63488"/>
                  </a:lnTo>
                  <a:close/>
                </a:path>
                <a:path w="77470" h="463550">
                  <a:moveTo>
                    <a:pt x="36033" y="63488"/>
                  </a:moveTo>
                  <a:lnTo>
                    <a:pt x="35990" y="76188"/>
                  </a:lnTo>
                  <a:lnTo>
                    <a:pt x="42340" y="76210"/>
                  </a:lnTo>
                  <a:lnTo>
                    <a:pt x="42383" y="63510"/>
                  </a:lnTo>
                  <a:lnTo>
                    <a:pt x="36033" y="63488"/>
                  </a:lnTo>
                  <a:close/>
                </a:path>
                <a:path w="77470" h="463550">
                  <a:moveTo>
                    <a:pt x="39425" y="0"/>
                  </a:moveTo>
                  <a:lnTo>
                    <a:pt x="1065" y="76069"/>
                  </a:lnTo>
                  <a:lnTo>
                    <a:pt x="35990" y="76188"/>
                  </a:lnTo>
                  <a:lnTo>
                    <a:pt x="36033" y="63488"/>
                  </a:lnTo>
                  <a:lnTo>
                    <a:pt x="70899" y="63488"/>
                  </a:lnTo>
                  <a:lnTo>
                    <a:pt x="39425" y="0"/>
                  </a:lnTo>
                  <a:close/>
                </a:path>
                <a:path w="77470" h="463550">
                  <a:moveTo>
                    <a:pt x="35881" y="107938"/>
                  </a:moveTo>
                  <a:lnTo>
                    <a:pt x="35794" y="133338"/>
                  </a:lnTo>
                  <a:lnTo>
                    <a:pt x="42144" y="133360"/>
                  </a:lnTo>
                  <a:lnTo>
                    <a:pt x="42231" y="107960"/>
                  </a:lnTo>
                  <a:lnTo>
                    <a:pt x="35881" y="107938"/>
                  </a:lnTo>
                  <a:close/>
                </a:path>
                <a:path w="77470" h="463550">
                  <a:moveTo>
                    <a:pt x="35728" y="152388"/>
                  </a:moveTo>
                  <a:lnTo>
                    <a:pt x="35642" y="177787"/>
                  </a:lnTo>
                  <a:lnTo>
                    <a:pt x="41992" y="177810"/>
                  </a:lnTo>
                  <a:lnTo>
                    <a:pt x="42078" y="152410"/>
                  </a:lnTo>
                  <a:lnTo>
                    <a:pt x="35728" y="152388"/>
                  </a:lnTo>
                  <a:close/>
                </a:path>
                <a:path w="77470" h="463550">
                  <a:moveTo>
                    <a:pt x="35576" y="196837"/>
                  </a:moveTo>
                  <a:lnTo>
                    <a:pt x="35490" y="222237"/>
                  </a:lnTo>
                  <a:lnTo>
                    <a:pt x="41840" y="222258"/>
                  </a:lnTo>
                  <a:lnTo>
                    <a:pt x="41926" y="196858"/>
                  </a:lnTo>
                  <a:lnTo>
                    <a:pt x="35576" y="196837"/>
                  </a:lnTo>
                  <a:close/>
                </a:path>
                <a:path w="77470" h="463550">
                  <a:moveTo>
                    <a:pt x="35425" y="241287"/>
                  </a:moveTo>
                  <a:lnTo>
                    <a:pt x="35337" y="266687"/>
                  </a:lnTo>
                  <a:lnTo>
                    <a:pt x="41687" y="266708"/>
                  </a:lnTo>
                  <a:lnTo>
                    <a:pt x="41775" y="241308"/>
                  </a:lnTo>
                  <a:lnTo>
                    <a:pt x="35425" y="241287"/>
                  </a:lnTo>
                  <a:close/>
                </a:path>
                <a:path w="77470" h="463550">
                  <a:moveTo>
                    <a:pt x="35272" y="285737"/>
                  </a:moveTo>
                  <a:lnTo>
                    <a:pt x="35185" y="311137"/>
                  </a:lnTo>
                  <a:lnTo>
                    <a:pt x="41535" y="311158"/>
                  </a:lnTo>
                  <a:lnTo>
                    <a:pt x="41622" y="285758"/>
                  </a:lnTo>
                  <a:lnTo>
                    <a:pt x="35272" y="285737"/>
                  </a:lnTo>
                  <a:close/>
                </a:path>
                <a:path w="77470" h="463550">
                  <a:moveTo>
                    <a:pt x="35120" y="330187"/>
                  </a:moveTo>
                  <a:lnTo>
                    <a:pt x="35032" y="355587"/>
                  </a:lnTo>
                  <a:lnTo>
                    <a:pt x="41382" y="355608"/>
                  </a:lnTo>
                  <a:lnTo>
                    <a:pt x="41470" y="330208"/>
                  </a:lnTo>
                  <a:lnTo>
                    <a:pt x="35120" y="330187"/>
                  </a:lnTo>
                  <a:close/>
                </a:path>
                <a:path w="77470" h="463550">
                  <a:moveTo>
                    <a:pt x="0" y="387220"/>
                  </a:moveTo>
                  <a:lnTo>
                    <a:pt x="37838" y="463550"/>
                  </a:lnTo>
                  <a:lnTo>
                    <a:pt x="69855" y="400058"/>
                  </a:lnTo>
                  <a:lnTo>
                    <a:pt x="41230" y="400058"/>
                  </a:lnTo>
                  <a:lnTo>
                    <a:pt x="34880" y="400036"/>
                  </a:lnTo>
                  <a:lnTo>
                    <a:pt x="34924" y="387339"/>
                  </a:lnTo>
                  <a:lnTo>
                    <a:pt x="0" y="387220"/>
                  </a:lnTo>
                  <a:close/>
                </a:path>
                <a:path w="77470" h="463550">
                  <a:moveTo>
                    <a:pt x="34924" y="387339"/>
                  </a:moveTo>
                  <a:lnTo>
                    <a:pt x="34880" y="400036"/>
                  </a:lnTo>
                  <a:lnTo>
                    <a:pt x="41230" y="400058"/>
                  </a:lnTo>
                  <a:lnTo>
                    <a:pt x="41274" y="387361"/>
                  </a:lnTo>
                  <a:lnTo>
                    <a:pt x="34924" y="387339"/>
                  </a:lnTo>
                  <a:close/>
                </a:path>
                <a:path w="77470" h="463550">
                  <a:moveTo>
                    <a:pt x="41274" y="387361"/>
                  </a:moveTo>
                  <a:lnTo>
                    <a:pt x="41230" y="400058"/>
                  </a:lnTo>
                  <a:lnTo>
                    <a:pt x="69855" y="400058"/>
                  </a:lnTo>
                  <a:lnTo>
                    <a:pt x="76198" y="387480"/>
                  </a:lnTo>
                  <a:lnTo>
                    <a:pt x="41274" y="387361"/>
                  </a:lnTo>
                  <a:close/>
                </a:path>
                <a:path w="77470" h="463550">
                  <a:moveTo>
                    <a:pt x="34968" y="374637"/>
                  </a:moveTo>
                  <a:lnTo>
                    <a:pt x="34924" y="387339"/>
                  </a:lnTo>
                  <a:lnTo>
                    <a:pt x="41274" y="387361"/>
                  </a:lnTo>
                  <a:lnTo>
                    <a:pt x="41318" y="374658"/>
                  </a:lnTo>
                  <a:lnTo>
                    <a:pt x="34968" y="374637"/>
                  </a:lnTo>
                  <a:close/>
                </a:path>
              </a:pathLst>
            </a:custGeom>
            <a:solidFill>
              <a:srgbClr val="954F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34"/>
          <p:cNvSpPr txBox="1"/>
          <p:nvPr/>
        </p:nvSpPr>
        <p:spPr>
          <a:xfrm>
            <a:off x="86966" y="5534311"/>
            <a:ext cx="45121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2060"/>
                </a:solidFill>
                <a:latin typeface="Calibri"/>
                <a:cs typeface="Calibri"/>
              </a:rPr>
              <a:t>Linear </a:t>
            </a:r>
            <a:r>
              <a:rPr sz="2400" b="1" spc="-10" dirty="0">
                <a:solidFill>
                  <a:srgbClr val="002060"/>
                </a:solidFill>
                <a:latin typeface="Calibri"/>
                <a:cs typeface="Calibri"/>
              </a:rPr>
              <a:t>Regression</a:t>
            </a:r>
            <a:r>
              <a:rPr sz="2400" b="1" spc="-3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2060"/>
                </a:solidFill>
                <a:latin typeface="Calibri"/>
                <a:cs typeface="Calibri"/>
              </a:rPr>
              <a:t>MSE</a:t>
            </a:r>
            <a:r>
              <a:rPr sz="2400" b="1" i="1" spc="-7" baseline="-13888" dirty="0">
                <a:solidFill>
                  <a:srgbClr val="002060"/>
                </a:solidFill>
                <a:latin typeface="Calibri"/>
                <a:cs typeface="Calibri"/>
              </a:rPr>
              <a:t>3FOLD</a:t>
            </a:r>
            <a:r>
              <a:rPr lang="en-US" sz="2400" b="1" i="1" spc="-7" baseline="-13888" dirty="0">
                <a:solidFill>
                  <a:srgbClr val="002060"/>
                </a:solidFill>
                <a:latin typeface="Calibri"/>
                <a:cs typeface="Calibri"/>
              </a:rPr>
              <a:t>  </a:t>
            </a:r>
            <a:r>
              <a:rPr sz="2400" b="1" i="1" spc="-5" dirty="0">
                <a:solidFill>
                  <a:srgbClr val="002060"/>
                </a:solidFill>
                <a:latin typeface="Calibri"/>
                <a:cs typeface="Calibri"/>
              </a:rPr>
              <a:t>=</a:t>
            </a:r>
            <a:r>
              <a:rPr lang="en-US" sz="2400" b="1" i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2060"/>
                </a:solidFill>
                <a:latin typeface="Calibri"/>
                <a:cs typeface="Calibri"/>
              </a:rPr>
              <a:t>2.05</a:t>
            </a:r>
            <a:endParaRPr sz="2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7" name="object 35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132627" y="1979001"/>
            <a:ext cx="4696460" cy="4394275"/>
            <a:chOff x="4132627" y="1979001"/>
            <a:chExt cx="4696460" cy="4394275"/>
          </a:xfrm>
        </p:grpSpPr>
        <p:sp>
          <p:nvSpPr>
            <p:cNvPr id="53" name="object 19"/>
            <p:cNvSpPr txBox="1"/>
            <p:nvPr/>
          </p:nvSpPr>
          <p:spPr>
            <a:xfrm>
              <a:off x="4132627" y="1979001"/>
              <a:ext cx="4696460" cy="1397819"/>
            </a:xfrm>
            <a:prstGeom prst="rect">
              <a:avLst/>
            </a:prstGeom>
          </p:spPr>
          <p:txBody>
            <a:bodyPr vert="horz" wrap="square" lIns="0" tIns="165100" rIns="0" bIns="0" rtlCol="0">
              <a:spAutoFit/>
            </a:bodyPr>
            <a:lstStyle/>
            <a:p>
              <a:pPr marL="469900" marR="78105" indent="-339725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For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partition: </a:t>
              </a:r>
              <a:r>
                <a:rPr sz="2000" spc="-15" dirty="0">
                  <a:solidFill>
                    <a:srgbClr val="0563C1"/>
                  </a:solidFill>
                  <a:latin typeface="Arial"/>
                  <a:cs typeface="Arial"/>
                </a:rPr>
                <a:t>Train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on all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</a:t>
              </a:r>
              <a:r>
                <a:rPr lang="en-US" sz="2000" spc="-5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points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not in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partition.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Find 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test-set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sum of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errors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on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</a:t>
              </a:r>
              <a:r>
                <a:rPr sz="2000" spc="-120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points.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54" name="object 21"/>
            <p:cNvSpPr txBox="1">
              <a:spLocks/>
            </p:cNvSpPr>
            <p:nvPr/>
          </p:nvSpPr>
          <p:spPr>
            <a:xfrm>
              <a:off x="4251372" y="3439798"/>
              <a:ext cx="4577715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2425" marR="69215" lvl="0" indent="-339725" algn="l" defTabSz="914400" rtl="0" eaLnBrk="1" fontAlgn="auto" latinLnBrk="0" hangingPunct="1">
                <a:spcBef>
                  <a:spcPts val="12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000" spc="-5" dirty="0">
                  <a:solidFill>
                    <a:srgbClr val="33CC33"/>
                  </a:solidFill>
                  <a:latin typeface="Arial"/>
                  <a:cs typeface="Arial"/>
                </a:rPr>
                <a:t>For the green partition: Train on all the  points not in the green partition. Find the test-set sum of errors on  the green points.</a:t>
              </a:r>
            </a:p>
          </p:txBody>
        </p:sp>
        <p:sp>
          <p:nvSpPr>
            <p:cNvPr id="55" name="object 21"/>
            <p:cNvSpPr txBox="1"/>
            <p:nvPr/>
          </p:nvSpPr>
          <p:spPr>
            <a:xfrm>
              <a:off x="4201842" y="4777427"/>
              <a:ext cx="4540885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2425" marR="5080" indent="-339725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For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partition: </a:t>
              </a:r>
              <a:r>
                <a:rPr sz="2000" spc="-15" dirty="0">
                  <a:solidFill>
                    <a:srgbClr val="954F72"/>
                  </a:solidFill>
                  <a:latin typeface="Arial"/>
                  <a:cs typeface="Arial"/>
                </a:rPr>
                <a:t>Train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on all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 points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not in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partition.</a:t>
              </a:r>
              <a:r>
                <a:rPr sz="2000" spc="-85" dirty="0">
                  <a:solidFill>
                    <a:srgbClr val="954F72"/>
                  </a:solidFill>
                  <a:latin typeface="Arial"/>
                  <a:cs typeface="Arial"/>
                </a:rPr>
                <a:t>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Find 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test-set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sum of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errors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on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</a:t>
              </a:r>
              <a:r>
                <a:rPr sz="2000" spc="-15" dirty="0">
                  <a:solidFill>
                    <a:srgbClr val="954F72"/>
                  </a:solidFill>
                  <a:latin typeface="Arial"/>
                  <a:cs typeface="Arial"/>
                </a:rPr>
                <a:t>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points.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56" name="object 22"/>
            <p:cNvSpPr txBox="1"/>
            <p:nvPr/>
          </p:nvSpPr>
          <p:spPr>
            <a:xfrm>
              <a:off x="4419600" y="6052675"/>
              <a:ext cx="4384040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latin typeface="Arial"/>
                  <a:cs typeface="Arial"/>
                </a:rPr>
                <a:t>Then </a:t>
              </a:r>
              <a:r>
                <a:rPr sz="2000" spc="-5" dirty="0">
                  <a:latin typeface="Arial"/>
                  <a:cs typeface="Arial"/>
                </a:rPr>
                <a:t>report the mean</a:t>
              </a:r>
              <a:r>
                <a:rPr sz="2000" spc="-45" dirty="0">
                  <a:latin typeface="Arial"/>
                  <a:cs typeface="Arial"/>
                </a:rPr>
                <a:t> </a:t>
              </a:r>
              <a:r>
                <a:rPr sz="2000" spc="-5" dirty="0">
                  <a:latin typeface="Arial"/>
                  <a:cs typeface="Arial"/>
                </a:rPr>
                <a:t>error</a:t>
              </a:r>
              <a:endParaRPr sz="20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F64AF-8582-49F6-A9B2-BFE20C43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Modeling the free fall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80CEB-0B16-4926-AD37-8AB81476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C46E-00BA-42A8-847A-FA0EF4070748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A5A0A-BF72-49CC-977B-DD485F29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FB627-0DA1-48A7-BC9A-6D2A53B4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28" name="Picture 4" descr="Image result for 自由落体">
            <a:extLst>
              <a:ext uri="{FF2B5EF4-FFF2-40B4-BE49-F238E27FC236}">
                <a16:creationId xmlns:a16="http://schemas.microsoft.com/office/drawing/2014/main" id="{1F0B48CA-7D7F-4D66-9E24-E87F8769F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510169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5D69D3-C7D8-42DD-9926-447B309E0421}"/>
                  </a:ext>
                </a:extLst>
              </p:cNvPr>
              <p:cNvSpPr txBox="1"/>
              <p:nvPr/>
            </p:nvSpPr>
            <p:spPr>
              <a:xfrm>
                <a:off x="5582936" y="2828785"/>
                <a:ext cx="25712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?</a:t>
                </a:r>
                <a:endParaRPr lang="zh-CN" altLang="en-US" sz="32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5D69D3-C7D8-42DD-9926-447B309E0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936" y="2828785"/>
                <a:ext cx="2571217" cy="492443"/>
              </a:xfrm>
              <a:prstGeom prst="rect">
                <a:avLst/>
              </a:prstGeom>
              <a:blipFill>
                <a:blip r:embed="rId3"/>
                <a:stretch>
                  <a:fillRect t="-23457" r="-8531" b="-50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2D31DD3-100D-461C-BDAB-B4B84A5E3BB0}"/>
              </a:ext>
            </a:extLst>
          </p:cNvPr>
          <p:cNvCxnSpPr/>
          <p:nvPr/>
        </p:nvCxnSpPr>
        <p:spPr>
          <a:xfrm>
            <a:off x="4306238" y="4342274"/>
            <a:ext cx="0" cy="1405383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5FF98D6-BEB0-4C20-84DF-C8D8357D7041}"/>
                  </a:ext>
                </a:extLst>
              </p:cNvPr>
              <p:cNvSpPr/>
              <p:nvPr/>
            </p:nvSpPr>
            <p:spPr>
              <a:xfrm>
                <a:off x="4274343" y="4595664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5FF98D6-BEB0-4C20-84DF-C8D8357D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343" y="4595664"/>
                <a:ext cx="5548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62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144" y="307376"/>
            <a:ext cx="4694120" cy="585111"/>
          </a:xfrm>
        </p:spPr>
        <p:txBody>
          <a:bodyPr/>
          <a:lstStyle/>
          <a:p>
            <a:r>
              <a:rPr lang="en-US" spc="-45" dirty="0">
                <a:cs typeface="Calibri Light"/>
              </a:rPr>
              <a:t>k-fold </a:t>
            </a:r>
            <a:r>
              <a:rPr lang="en-US" spc="-15" dirty="0">
                <a:cs typeface="Calibri Light"/>
              </a:rPr>
              <a:t>Cross</a:t>
            </a:r>
            <a:r>
              <a:rPr lang="en-US" spc="20" dirty="0">
                <a:cs typeface="Calibri Light"/>
              </a:rPr>
              <a:t> </a:t>
            </a:r>
            <a:r>
              <a:rPr lang="en-US" spc="-30" dirty="0">
                <a:cs typeface="Calibri Light"/>
              </a:rPr>
              <a:t>Validation</a:t>
            </a:r>
            <a:br>
              <a:rPr lang="en-US" dirty="0">
                <a:cs typeface="Calibri Light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E705-38D3-4124-ADAC-7A49FA8EAC7C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7" name="object 18"/>
          <p:cNvSpPr txBox="1">
            <a:spLocks/>
          </p:cNvSpPr>
          <p:nvPr/>
        </p:nvSpPr>
        <p:spPr>
          <a:xfrm>
            <a:off x="3959843" y="1091103"/>
            <a:ext cx="46964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/>
                <a:ea typeface="+mj-ea"/>
                <a:cs typeface="Arial"/>
              </a:rPr>
              <a:t>Randomly break the dataset into k  partitions (in our example we’ll have k=3  partitions colored </a:t>
            </a:r>
            <a:r>
              <a:rPr lang="en-US" sz="2000" dirty="0">
                <a:solidFill>
                  <a:srgbClr val="CC00CC"/>
                </a:solidFill>
                <a:latin typeface="Arial"/>
                <a:ea typeface="+mj-ea"/>
                <a:cs typeface="Arial"/>
              </a:rPr>
              <a:t>Purple</a:t>
            </a:r>
            <a:r>
              <a:rPr lang="en-US" sz="2000" dirty="0">
                <a:latin typeface="Arial"/>
                <a:ea typeface="+mj-ea"/>
                <a:cs typeface="Arial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/>
                <a:ea typeface="+mj-ea"/>
                <a:cs typeface="Arial"/>
              </a:rPr>
              <a:t>Green</a:t>
            </a:r>
            <a:r>
              <a:rPr lang="en-US" sz="2000" dirty="0">
                <a:latin typeface="Arial"/>
                <a:ea typeface="+mj-ea"/>
                <a:cs typeface="Arial"/>
              </a:rPr>
              <a:t> and </a:t>
            </a:r>
            <a:r>
              <a:rPr lang="en-US" sz="2000" spc="-5" dirty="0">
                <a:solidFill>
                  <a:srgbClr val="0563C1"/>
                </a:solidFill>
                <a:latin typeface="Arial"/>
                <a:cs typeface="Arial"/>
              </a:rPr>
              <a:t>Blue</a:t>
            </a:r>
            <a:r>
              <a:rPr lang="en-US" sz="2000" dirty="0">
                <a:latin typeface="Arial"/>
                <a:ea typeface="+mj-ea"/>
                <a:cs typeface="Arial"/>
              </a:rPr>
              <a:t>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132627" y="1979001"/>
            <a:ext cx="4696460" cy="4394275"/>
            <a:chOff x="4132627" y="1979001"/>
            <a:chExt cx="4696460" cy="4394275"/>
          </a:xfrm>
        </p:grpSpPr>
        <p:sp>
          <p:nvSpPr>
            <p:cNvPr id="44" name="object 19"/>
            <p:cNvSpPr txBox="1"/>
            <p:nvPr/>
          </p:nvSpPr>
          <p:spPr>
            <a:xfrm>
              <a:off x="4132627" y="1979001"/>
              <a:ext cx="4696460" cy="1397819"/>
            </a:xfrm>
            <a:prstGeom prst="rect">
              <a:avLst/>
            </a:prstGeom>
          </p:spPr>
          <p:txBody>
            <a:bodyPr vert="horz" wrap="square" lIns="0" tIns="165100" rIns="0" bIns="0" rtlCol="0">
              <a:spAutoFit/>
            </a:bodyPr>
            <a:lstStyle/>
            <a:p>
              <a:pPr marL="469900" marR="78105" indent="-339725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For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partition: </a:t>
              </a:r>
              <a:r>
                <a:rPr sz="2000" spc="-15" dirty="0">
                  <a:solidFill>
                    <a:srgbClr val="0563C1"/>
                  </a:solidFill>
                  <a:latin typeface="Arial"/>
                  <a:cs typeface="Arial"/>
                </a:rPr>
                <a:t>Train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on all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</a:t>
              </a:r>
              <a:r>
                <a:rPr lang="en-US" sz="2000" spc="-5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points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not in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partition.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Find 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test-set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sum of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errors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on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</a:t>
              </a:r>
              <a:r>
                <a:rPr sz="2000" spc="-120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points.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68" name="object 21"/>
            <p:cNvSpPr txBox="1">
              <a:spLocks/>
            </p:cNvSpPr>
            <p:nvPr/>
          </p:nvSpPr>
          <p:spPr>
            <a:xfrm>
              <a:off x="4251372" y="3439798"/>
              <a:ext cx="439165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2425" marR="69215" lvl="0" indent="-339725" algn="l" defTabSz="914400" rtl="0" eaLnBrk="1" fontAlgn="auto" latinLnBrk="0" hangingPunct="1">
                <a:spcBef>
                  <a:spcPts val="12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000" spc="-5" dirty="0">
                  <a:solidFill>
                    <a:srgbClr val="33CC33"/>
                  </a:solidFill>
                  <a:latin typeface="Arial"/>
                  <a:cs typeface="Arial"/>
                </a:rPr>
                <a:t>For the green partition: Train on all the  points not in the green partition. Find the test-set sum of errors on  the green points.</a:t>
              </a:r>
            </a:p>
          </p:txBody>
        </p:sp>
        <p:sp>
          <p:nvSpPr>
            <p:cNvPr id="86" name="object 21"/>
            <p:cNvSpPr txBox="1"/>
            <p:nvPr/>
          </p:nvSpPr>
          <p:spPr>
            <a:xfrm>
              <a:off x="4201842" y="4777427"/>
              <a:ext cx="4540885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2425" marR="5080" indent="-339725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For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partition: </a:t>
              </a:r>
              <a:r>
                <a:rPr sz="2000" spc="-15" dirty="0">
                  <a:solidFill>
                    <a:srgbClr val="954F72"/>
                  </a:solidFill>
                  <a:latin typeface="Arial"/>
                  <a:cs typeface="Arial"/>
                </a:rPr>
                <a:t>Train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on all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 points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not in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partition.</a:t>
              </a:r>
              <a:r>
                <a:rPr sz="2000" spc="-85" dirty="0">
                  <a:solidFill>
                    <a:srgbClr val="954F72"/>
                  </a:solidFill>
                  <a:latin typeface="Arial"/>
                  <a:cs typeface="Arial"/>
                </a:rPr>
                <a:t>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Find 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test-set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sum of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errors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on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</a:t>
              </a:r>
              <a:r>
                <a:rPr sz="2000" spc="-15" dirty="0">
                  <a:solidFill>
                    <a:srgbClr val="954F72"/>
                  </a:solidFill>
                  <a:latin typeface="Arial"/>
                  <a:cs typeface="Arial"/>
                </a:rPr>
                <a:t>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points.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46" name="object 22"/>
            <p:cNvSpPr txBox="1"/>
            <p:nvPr/>
          </p:nvSpPr>
          <p:spPr>
            <a:xfrm>
              <a:off x="4419600" y="6052675"/>
              <a:ext cx="4384040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latin typeface="Arial"/>
                  <a:cs typeface="Arial"/>
                </a:rPr>
                <a:t>Then </a:t>
              </a:r>
              <a:r>
                <a:rPr sz="2000" spc="-5" dirty="0">
                  <a:latin typeface="Arial"/>
                  <a:cs typeface="Arial"/>
                </a:rPr>
                <a:t>report the mean</a:t>
              </a:r>
              <a:r>
                <a:rPr sz="2000" spc="-45" dirty="0">
                  <a:latin typeface="Arial"/>
                  <a:cs typeface="Arial"/>
                </a:rPr>
                <a:t> </a:t>
              </a:r>
              <a:r>
                <a:rPr sz="2000" spc="-5" dirty="0">
                  <a:latin typeface="Arial"/>
                  <a:cs typeface="Arial"/>
                </a:rPr>
                <a:t>error</a:t>
              </a:r>
              <a:endParaRPr sz="2000" dirty="0">
                <a:latin typeface="Arial"/>
                <a:cs typeface="Arial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43715" y="1709275"/>
            <a:ext cx="4176888" cy="3467101"/>
            <a:chOff x="307340" y="1295400"/>
            <a:chExt cx="4176888" cy="3467101"/>
          </a:xfrm>
        </p:grpSpPr>
        <p:sp>
          <p:nvSpPr>
            <p:cNvPr id="48" name="object 3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6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7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52" name="object 8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0"/>
            <p:cNvSpPr/>
            <p:nvPr/>
          </p:nvSpPr>
          <p:spPr>
            <a:xfrm>
              <a:off x="649758" y="1524000"/>
              <a:ext cx="3834470" cy="2682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14"/>
          <p:cNvSpPr txBox="1"/>
          <p:nvPr/>
        </p:nvSpPr>
        <p:spPr>
          <a:xfrm>
            <a:off x="445975" y="5569804"/>
            <a:ext cx="4796895" cy="30905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spc="-10" dirty="0">
                <a:solidFill>
                  <a:srgbClr val="002060"/>
                </a:solidFill>
                <a:latin typeface="Calibri"/>
                <a:cs typeface="Calibri"/>
              </a:rPr>
              <a:t>Quadratic Regression</a:t>
            </a:r>
            <a:r>
              <a:rPr sz="2000" b="1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002060"/>
                </a:solidFill>
                <a:latin typeface="Calibri"/>
                <a:cs typeface="Calibri"/>
              </a:rPr>
              <a:t>MSE</a:t>
            </a:r>
            <a:r>
              <a:rPr sz="2000" b="1" i="1" spc="-7" baseline="-13888" dirty="0">
                <a:solidFill>
                  <a:srgbClr val="002060"/>
                </a:solidFill>
                <a:latin typeface="Calibri"/>
                <a:cs typeface="Calibri"/>
              </a:rPr>
              <a:t>3FOLD</a:t>
            </a:r>
            <a:r>
              <a:rPr lang="en-US" sz="2000" b="1" i="1" spc="-7" baseline="-13888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002060"/>
                </a:solidFill>
                <a:latin typeface="Calibri"/>
                <a:cs typeface="Calibri"/>
              </a:rPr>
              <a:t>=</a:t>
            </a:r>
            <a:r>
              <a:rPr lang="en-US" sz="2000" b="1" i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002060"/>
                </a:solidFill>
                <a:latin typeface="Calibri"/>
                <a:cs typeface="Calibri"/>
              </a:rPr>
              <a:t>1.11</a:t>
            </a:r>
            <a:endParaRPr sz="2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5" name="object 35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144" y="307376"/>
            <a:ext cx="4694120" cy="585111"/>
          </a:xfrm>
        </p:spPr>
        <p:txBody>
          <a:bodyPr/>
          <a:lstStyle/>
          <a:p>
            <a:r>
              <a:rPr lang="en-US" spc="-45" dirty="0">
                <a:cs typeface="Calibri Light"/>
              </a:rPr>
              <a:t>k-fold </a:t>
            </a:r>
            <a:r>
              <a:rPr lang="en-US" spc="-15" dirty="0">
                <a:cs typeface="Calibri Light"/>
              </a:rPr>
              <a:t>Cross</a:t>
            </a:r>
            <a:r>
              <a:rPr lang="en-US" spc="20" dirty="0">
                <a:cs typeface="Calibri Light"/>
              </a:rPr>
              <a:t> </a:t>
            </a:r>
            <a:r>
              <a:rPr lang="en-US" spc="-30" dirty="0">
                <a:cs typeface="Calibri Light"/>
              </a:rPr>
              <a:t>Validation</a:t>
            </a:r>
            <a:br>
              <a:rPr lang="en-US" dirty="0">
                <a:latin typeface="Calibri Light"/>
                <a:cs typeface="Calibri Light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7D85-56F6-4428-8A20-1C0E8046B355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7" name="object 18"/>
          <p:cNvSpPr txBox="1">
            <a:spLocks/>
          </p:cNvSpPr>
          <p:nvPr/>
        </p:nvSpPr>
        <p:spPr>
          <a:xfrm>
            <a:off x="3959843" y="1091103"/>
            <a:ext cx="46964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/>
                <a:ea typeface="+mj-ea"/>
                <a:cs typeface="Arial"/>
              </a:rPr>
              <a:t>Randomly break the dataset into k  partitions (in our example we’ll have k=3  partitions colored </a:t>
            </a:r>
            <a:r>
              <a:rPr lang="en-US" sz="2000" dirty="0">
                <a:solidFill>
                  <a:srgbClr val="CC00CC"/>
                </a:solidFill>
                <a:latin typeface="Arial"/>
                <a:ea typeface="+mj-ea"/>
                <a:cs typeface="Arial"/>
              </a:rPr>
              <a:t>Purple</a:t>
            </a:r>
            <a:r>
              <a:rPr lang="en-US" sz="2000" dirty="0">
                <a:latin typeface="Arial"/>
                <a:ea typeface="+mj-ea"/>
                <a:cs typeface="Arial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/>
                <a:ea typeface="+mj-ea"/>
                <a:cs typeface="Arial"/>
              </a:rPr>
              <a:t>Green</a:t>
            </a:r>
            <a:r>
              <a:rPr lang="en-US" sz="2000" dirty="0">
                <a:latin typeface="Arial"/>
                <a:ea typeface="+mj-ea"/>
                <a:cs typeface="Arial"/>
              </a:rPr>
              <a:t> and </a:t>
            </a:r>
            <a:r>
              <a:rPr lang="en-US" sz="2000" spc="-5" dirty="0">
                <a:solidFill>
                  <a:srgbClr val="0563C1"/>
                </a:solidFill>
                <a:latin typeface="Arial"/>
                <a:cs typeface="Arial"/>
              </a:rPr>
              <a:t>Blue</a:t>
            </a:r>
            <a:r>
              <a:rPr lang="en-US" sz="2000" dirty="0">
                <a:latin typeface="Arial"/>
                <a:ea typeface="+mj-ea"/>
                <a:cs typeface="Arial"/>
              </a:rPr>
              <a:t>)</a:t>
            </a:r>
          </a:p>
        </p:txBody>
      </p:sp>
      <p:sp>
        <p:nvSpPr>
          <p:cNvPr id="55" name="object 35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43715" y="1709275"/>
            <a:ext cx="4112260" cy="3900805"/>
            <a:chOff x="307340" y="1295400"/>
            <a:chExt cx="4112260" cy="3900805"/>
          </a:xfrm>
        </p:grpSpPr>
        <p:sp>
          <p:nvSpPr>
            <p:cNvPr id="21" name="object 3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4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/>
            <p:cNvSpPr/>
            <p:nvPr/>
          </p:nvSpPr>
          <p:spPr>
            <a:xfrm>
              <a:off x="838200" y="35814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6"/>
            <p:cNvSpPr/>
            <p:nvPr/>
          </p:nvSpPr>
          <p:spPr>
            <a:xfrm>
              <a:off x="1219200" y="41148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"/>
            <p:cNvSpPr/>
            <p:nvPr/>
          </p:nvSpPr>
          <p:spPr>
            <a:xfrm>
              <a:off x="1447800" y="28956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/>
            <p:cNvSpPr/>
            <p:nvPr/>
          </p:nvSpPr>
          <p:spPr>
            <a:xfrm>
              <a:off x="2133600" y="15240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/>
            <p:cNvSpPr/>
            <p:nvPr/>
          </p:nvSpPr>
          <p:spPr>
            <a:xfrm>
              <a:off x="2438400" y="24384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/>
            <p:cNvSpPr/>
            <p:nvPr/>
          </p:nvSpPr>
          <p:spPr>
            <a:xfrm>
              <a:off x="3124200" y="22860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1"/>
            <p:cNvSpPr/>
            <p:nvPr/>
          </p:nvSpPr>
          <p:spPr>
            <a:xfrm>
              <a:off x="3886200" y="41148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2"/>
            <p:cNvSpPr/>
            <p:nvPr/>
          </p:nvSpPr>
          <p:spPr>
            <a:xfrm>
              <a:off x="4038600" y="35052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3"/>
            <p:cNvSpPr/>
            <p:nvPr/>
          </p:nvSpPr>
          <p:spPr>
            <a:xfrm>
              <a:off x="3810000" y="31242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4"/>
            <p:cNvSpPr txBox="1"/>
            <p:nvPr/>
          </p:nvSpPr>
          <p:spPr>
            <a:xfrm>
              <a:off x="1221739" y="4515611"/>
              <a:ext cx="1358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x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33" name="object 15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6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35" name="object 17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2"/>
            <p:cNvSpPr/>
            <p:nvPr/>
          </p:nvSpPr>
          <p:spPr>
            <a:xfrm>
              <a:off x="827087" y="3608387"/>
              <a:ext cx="76200" cy="1536700"/>
            </a:xfrm>
            <a:custGeom>
              <a:avLst/>
              <a:gdLst/>
              <a:ahLst/>
              <a:cxnLst/>
              <a:rect l="l" t="t" r="r" b="b"/>
              <a:pathLst>
                <a:path w="76200" h="1536700">
                  <a:moveTo>
                    <a:pt x="41275" y="63501"/>
                  </a:moveTo>
                  <a:lnTo>
                    <a:pt x="34925" y="63501"/>
                  </a:lnTo>
                  <a:lnTo>
                    <a:pt x="34925" y="88901"/>
                  </a:lnTo>
                  <a:lnTo>
                    <a:pt x="41275" y="88901"/>
                  </a:lnTo>
                  <a:lnTo>
                    <a:pt x="41275" y="63501"/>
                  </a:lnTo>
                  <a:close/>
                </a:path>
                <a:path w="76200" h="1536700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1"/>
                  </a:lnTo>
                  <a:lnTo>
                    <a:pt x="69850" y="63501"/>
                  </a:lnTo>
                  <a:lnTo>
                    <a:pt x="38100" y="0"/>
                  </a:lnTo>
                  <a:close/>
                </a:path>
                <a:path w="76200" h="1536700">
                  <a:moveTo>
                    <a:pt x="69850" y="63501"/>
                  </a:moveTo>
                  <a:lnTo>
                    <a:pt x="41275" y="63501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1"/>
                  </a:lnTo>
                  <a:close/>
                </a:path>
                <a:path w="76200" h="1536700">
                  <a:moveTo>
                    <a:pt x="41275" y="107951"/>
                  </a:moveTo>
                  <a:lnTo>
                    <a:pt x="34925" y="107951"/>
                  </a:lnTo>
                  <a:lnTo>
                    <a:pt x="34925" y="133351"/>
                  </a:lnTo>
                  <a:lnTo>
                    <a:pt x="41275" y="133351"/>
                  </a:lnTo>
                  <a:lnTo>
                    <a:pt x="41275" y="107951"/>
                  </a:lnTo>
                  <a:close/>
                </a:path>
                <a:path w="76200" h="1536700">
                  <a:moveTo>
                    <a:pt x="41275" y="152401"/>
                  </a:moveTo>
                  <a:lnTo>
                    <a:pt x="34925" y="152401"/>
                  </a:lnTo>
                  <a:lnTo>
                    <a:pt x="34925" y="177801"/>
                  </a:lnTo>
                  <a:lnTo>
                    <a:pt x="41275" y="177801"/>
                  </a:lnTo>
                  <a:lnTo>
                    <a:pt x="41275" y="152401"/>
                  </a:lnTo>
                  <a:close/>
                </a:path>
                <a:path w="76200" h="1536700">
                  <a:moveTo>
                    <a:pt x="41275" y="196851"/>
                  </a:moveTo>
                  <a:lnTo>
                    <a:pt x="34925" y="196851"/>
                  </a:lnTo>
                  <a:lnTo>
                    <a:pt x="34925" y="222251"/>
                  </a:lnTo>
                  <a:lnTo>
                    <a:pt x="41275" y="222251"/>
                  </a:lnTo>
                  <a:lnTo>
                    <a:pt x="41275" y="196851"/>
                  </a:lnTo>
                  <a:close/>
                </a:path>
                <a:path w="76200" h="1536700">
                  <a:moveTo>
                    <a:pt x="41275" y="241301"/>
                  </a:moveTo>
                  <a:lnTo>
                    <a:pt x="34925" y="241301"/>
                  </a:lnTo>
                  <a:lnTo>
                    <a:pt x="34925" y="266701"/>
                  </a:lnTo>
                  <a:lnTo>
                    <a:pt x="41275" y="266701"/>
                  </a:lnTo>
                  <a:lnTo>
                    <a:pt x="41275" y="241301"/>
                  </a:lnTo>
                  <a:close/>
                </a:path>
                <a:path w="76200" h="1536700">
                  <a:moveTo>
                    <a:pt x="41275" y="285751"/>
                  </a:moveTo>
                  <a:lnTo>
                    <a:pt x="34925" y="285751"/>
                  </a:lnTo>
                  <a:lnTo>
                    <a:pt x="34925" y="311151"/>
                  </a:lnTo>
                  <a:lnTo>
                    <a:pt x="41275" y="311151"/>
                  </a:lnTo>
                  <a:lnTo>
                    <a:pt x="41275" y="285751"/>
                  </a:lnTo>
                  <a:close/>
                </a:path>
                <a:path w="76200" h="1536700">
                  <a:moveTo>
                    <a:pt x="41275" y="330201"/>
                  </a:moveTo>
                  <a:lnTo>
                    <a:pt x="34925" y="330201"/>
                  </a:lnTo>
                  <a:lnTo>
                    <a:pt x="34925" y="355601"/>
                  </a:lnTo>
                  <a:lnTo>
                    <a:pt x="41275" y="355601"/>
                  </a:lnTo>
                  <a:lnTo>
                    <a:pt x="41275" y="330201"/>
                  </a:lnTo>
                  <a:close/>
                </a:path>
                <a:path w="76200" h="1536700">
                  <a:moveTo>
                    <a:pt x="41275" y="374651"/>
                  </a:moveTo>
                  <a:lnTo>
                    <a:pt x="34925" y="374651"/>
                  </a:lnTo>
                  <a:lnTo>
                    <a:pt x="34925" y="400051"/>
                  </a:lnTo>
                  <a:lnTo>
                    <a:pt x="41275" y="400051"/>
                  </a:lnTo>
                  <a:lnTo>
                    <a:pt x="41275" y="374651"/>
                  </a:lnTo>
                  <a:close/>
                </a:path>
                <a:path w="76200" h="1536700">
                  <a:moveTo>
                    <a:pt x="41275" y="419101"/>
                  </a:moveTo>
                  <a:lnTo>
                    <a:pt x="34925" y="419101"/>
                  </a:lnTo>
                  <a:lnTo>
                    <a:pt x="34925" y="444501"/>
                  </a:lnTo>
                  <a:lnTo>
                    <a:pt x="41275" y="444501"/>
                  </a:lnTo>
                  <a:lnTo>
                    <a:pt x="41275" y="419101"/>
                  </a:lnTo>
                  <a:close/>
                </a:path>
                <a:path w="76200" h="1536700">
                  <a:moveTo>
                    <a:pt x="41275" y="463551"/>
                  </a:moveTo>
                  <a:lnTo>
                    <a:pt x="34925" y="463551"/>
                  </a:lnTo>
                  <a:lnTo>
                    <a:pt x="34925" y="488951"/>
                  </a:lnTo>
                  <a:lnTo>
                    <a:pt x="41275" y="488951"/>
                  </a:lnTo>
                  <a:lnTo>
                    <a:pt x="41275" y="463551"/>
                  </a:lnTo>
                  <a:close/>
                </a:path>
                <a:path w="76200" h="1536700">
                  <a:moveTo>
                    <a:pt x="41275" y="508001"/>
                  </a:moveTo>
                  <a:lnTo>
                    <a:pt x="34925" y="508001"/>
                  </a:lnTo>
                  <a:lnTo>
                    <a:pt x="34925" y="533401"/>
                  </a:lnTo>
                  <a:lnTo>
                    <a:pt x="41275" y="533401"/>
                  </a:lnTo>
                  <a:lnTo>
                    <a:pt x="41275" y="508001"/>
                  </a:lnTo>
                  <a:close/>
                </a:path>
                <a:path w="76200" h="1536700">
                  <a:moveTo>
                    <a:pt x="41275" y="552451"/>
                  </a:moveTo>
                  <a:lnTo>
                    <a:pt x="34925" y="552451"/>
                  </a:lnTo>
                  <a:lnTo>
                    <a:pt x="34925" y="577851"/>
                  </a:lnTo>
                  <a:lnTo>
                    <a:pt x="41275" y="577851"/>
                  </a:lnTo>
                  <a:lnTo>
                    <a:pt x="41275" y="552451"/>
                  </a:lnTo>
                  <a:close/>
                </a:path>
                <a:path w="76200" h="1536700">
                  <a:moveTo>
                    <a:pt x="41275" y="596901"/>
                  </a:moveTo>
                  <a:lnTo>
                    <a:pt x="34925" y="596901"/>
                  </a:lnTo>
                  <a:lnTo>
                    <a:pt x="34925" y="622301"/>
                  </a:lnTo>
                  <a:lnTo>
                    <a:pt x="41275" y="622301"/>
                  </a:lnTo>
                  <a:lnTo>
                    <a:pt x="41275" y="596901"/>
                  </a:lnTo>
                  <a:close/>
                </a:path>
                <a:path w="76200" h="1536700">
                  <a:moveTo>
                    <a:pt x="41275" y="641351"/>
                  </a:moveTo>
                  <a:lnTo>
                    <a:pt x="34925" y="641351"/>
                  </a:lnTo>
                  <a:lnTo>
                    <a:pt x="34925" y="666751"/>
                  </a:lnTo>
                  <a:lnTo>
                    <a:pt x="41275" y="666751"/>
                  </a:lnTo>
                  <a:lnTo>
                    <a:pt x="41275" y="641351"/>
                  </a:lnTo>
                  <a:close/>
                </a:path>
                <a:path w="76200" h="1536700">
                  <a:moveTo>
                    <a:pt x="41275" y="685801"/>
                  </a:moveTo>
                  <a:lnTo>
                    <a:pt x="34925" y="685801"/>
                  </a:lnTo>
                  <a:lnTo>
                    <a:pt x="34925" y="711201"/>
                  </a:lnTo>
                  <a:lnTo>
                    <a:pt x="41275" y="711201"/>
                  </a:lnTo>
                  <a:lnTo>
                    <a:pt x="41275" y="685801"/>
                  </a:lnTo>
                  <a:close/>
                </a:path>
                <a:path w="76200" h="1536700">
                  <a:moveTo>
                    <a:pt x="41275" y="730251"/>
                  </a:moveTo>
                  <a:lnTo>
                    <a:pt x="34925" y="730251"/>
                  </a:lnTo>
                  <a:lnTo>
                    <a:pt x="34925" y="755651"/>
                  </a:lnTo>
                  <a:lnTo>
                    <a:pt x="41275" y="755651"/>
                  </a:lnTo>
                  <a:lnTo>
                    <a:pt x="41275" y="730251"/>
                  </a:lnTo>
                  <a:close/>
                </a:path>
                <a:path w="76200" h="1536700">
                  <a:moveTo>
                    <a:pt x="41275" y="774701"/>
                  </a:moveTo>
                  <a:lnTo>
                    <a:pt x="34925" y="774701"/>
                  </a:lnTo>
                  <a:lnTo>
                    <a:pt x="34925" y="800101"/>
                  </a:lnTo>
                  <a:lnTo>
                    <a:pt x="41275" y="800101"/>
                  </a:lnTo>
                  <a:lnTo>
                    <a:pt x="41275" y="774701"/>
                  </a:lnTo>
                  <a:close/>
                </a:path>
                <a:path w="76200" h="1536700">
                  <a:moveTo>
                    <a:pt x="41275" y="819151"/>
                  </a:moveTo>
                  <a:lnTo>
                    <a:pt x="34925" y="819151"/>
                  </a:lnTo>
                  <a:lnTo>
                    <a:pt x="34925" y="844551"/>
                  </a:lnTo>
                  <a:lnTo>
                    <a:pt x="41275" y="844551"/>
                  </a:lnTo>
                  <a:lnTo>
                    <a:pt x="41275" y="819151"/>
                  </a:lnTo>
                  <a:close/>
                </a:path>
                <a:path w="76200" h="1536700">
                  <a:moveTo>
                    <a:pt x="41275" y="863601"/>
                  </a:moveTo>
                  <a:lnTo>
                    <a:pt x="34925" y="863601"/>
                  </a:lnTo>
                  <a:lnTo>
                    <a:pt x="34925" y="889001"/>
                  </a:lnTo>
                  <a:lnTo>
                    <a:pt x="41275" y="889001"/>
                  </a:lnTo>
                  <a:lnTo>
                    <a:pt x="41275" y="863601"/>
                  </a:lnTo>
                  <a:close/>
                </a:path>
                <a:path w="76200" h="1536700">
                  <a:moveTo>
                    <a:pt x="41275" y="908051"/>
                  </a:moveTo>
                  <a:lnTo>
                    <a:pt x="34925" y="908051"/>
                  </a:lnTo>
                  <a:lnTo>
                    <a:pt x="34925" y="933451"/>
                  </a:lnTo>
                  <a:lnTo>
                    <a:pt x="41275" y="933451"/>
                  </a:lnTo>
                  <a:lnTo>
                    <a:pt x="41275" y="908051"/>
                  </a:lnTo>
                  <a:close/>
                </a:path>
                <a:path w="76200" h="1536700">
                  <a:moveTo>
                    <a:pt x="41275" y="952501"/>
                  </a:moveTo>
                  <a:lnTo>
                    <a:pt x="34925" y="952501"/>
                  </a:lnTo>
                  <a:lnTo>
                    <a:pt x="34925" y="977901"/>
                  </a:lnTo>
                  <a:lnTo>
                    <a:pt x="41275" y="977901"/>
                  </a:lnTo>
                  <a:lnTo>
                    <a:pt x="41275" y="952501"/>
                  </a:lnTo>
                  <a:close/>
                </a:path>
                <a:path w="76200" h="1536700">
                  <a:moveTo>
                    <a:pt x="41275" y="996951"/>
                  </a:moveTo>
                  <a:lnTo>
                    <a:pt x="34925" y="996951"/>
                  </a:lnTo>
                  <a:lnTo>
                    <a:pt x="34925" y="1022351"/>
                  </a:lnTo>
                  <a:lnTo>
                    <a:pt x="41275" y="1022351"/>
                  </a:lnTo>
                  <a:lnTo>
                    <a:pt x="41275" y="996951"/>
                  </a:lnTo>
                  <a:close/>
                </a:path>
                <a:path w="76200" h="1536700">
                  <a:moveTo>
                    <a:pt x="41275" y="1041401"/>
                  </a:moveTo>
                  <a:lnTo>
                    <a:pt x="34925" y="1041401"/>
                  </a:lnTo>
                  <a:lnTo>
                    <a:pt x="34925" y="1066801"/>
                  </a:lnTo>
                  <a:lnTo>
                    <a:pt x="41275" y="1066801"/>
                  </a:lnTo>
                  <a:lnTo>
                    <a:pt x="41275" y="1041401"/>
                  </a:lnTo>
                  <a:close/>
                </a:path>
                <a:path w="76200" h="1536700">
                  <a:moveTo>
                    <a:pt x="41275" y="1085851"/>
                  </a:moveTo>
                  <a:lnTo>
                    <a:pt x="34925" y="1085851"/>
                  </a:lnTo>
                  <a:lnTo>
                    <a:pt x="34925" y="1111251"/>
                  </a:lnTo>
                  <a:lnTo>
                    <a:pt x="41275" y="1111251"/>
                  </a:lnTo>
                  <a:lnTo>
                    <a:pt x="41275" y="1085851"/>
                  </a:lnTo>
                  <a:close/>
                </a:path>
                <a:path w="76200" h="1536700">
                  <a:moveTo>
                    <a:pt x="41275" y="1130301"/>
                  </a:moveTo>
                  <a:lnTo>
                    <a:pt x="34925" y="1130301"/>
                  </a:lnTo>
                  <a:lnTo>
                    <a:pt x="34925" y="1155701"/>
                  </a:lnTo>
                  <a:lnTo>
                    <a:pt x="41275" y="1155701"/>
                  </a:lnTo>
                  <a:lnTo>
                    <a:pt x="41275" y="1130301"/>
                  </a:lnTo>
                  <a:close/>
                </a:path>
                <a:path w="76200" h="1536700">
                  <a:moveTo>
                    <a:pt x="41275" y="1174751"/>
                  </a:moveTo>
                  <a:lnTo>
                    <a:pt x="34925" y="1174751"/>
                  </a:lnTo>
                  <a:lnTo>
                    <a:pt x="34925" y="1200151"/>
                  </a:lnTo>
                  <a:lnTo>
                    <a:pt x="41275" y="1200151"/>
                  </a:lnTo>
                  <a:lnTo>
                    <a:pt x="41275" y="1174751"/>
                  </a:lnTo>
                  <a:close/>
                </a:path>
                <a:path w="76200" h="1536700">
                  <a:moveTo>
                    <a:pt x="41275" y="1219201"/>
                  </a:moveTo>
                  <a:lnTo>
                    <a:pt x="34925" y="1219201"/>
                  </a:lnTo>
                  <a:lnTo>
                    <a:pt x="34925" y="1244601"/>
                  </a:lnTo>
                  <a:lnTo>
                    <a:pt x="41275" y="1244601"/>
                  </a:lnTo>
                  <a:lnTo>
                    <a:pt x="41275" y="1219201"/>
                  </a:lnTo>
                  <a:close/>
                </a:path>
                <a:path w="76200" h="1536700">
                  <a:moveTo>
                    <a:pt x="41275" y="1263651"/>
                  </a:moveTo>
                  <a:lnTo>
                    <a:pt x="34925" y="1263651"/>
                  </a:lnTo>
                  <a:lnTo>
                    <a:pt x="34925" y="1289051"/>
                  </a:lnTo>
                  <a:lnTo>
                    <a:pt x="41275" y="1289051"/>
                  </a:lnTo>
                  <a:lnTo>
                    <a:pt x="41275" y="1263651"/>
                  </a:lnTo>
                  <a:close/>
                </a:path>
                <a:path w="76200" h="1536700">
                  <a:moveTo>
                    <a:pt x="41275" y="1308101"/>
                  </a:moveTo>
                  <a:lnTo>
                    <a:pt x="34925" y="1308101"/>
                  </a:lnTo>
                  <a:lnTo>
                    <a:pt x="34925" y="1333501"/>
                  </a:lnTo>
                  <a:lnTo>
                    <a:pt x="41275" y="1333501"/>
                  </a:lnTo>
                  <a:lnTo>
                    <a:pt x="41275" y="1308101"/>
                  </a:lnTo>
                  <a:close/>
                </a:path>
                <a:path w="76200" h="1536700">
                  <a:moveTo>
                    <a:pt x="41275" y="1352551"/>
                  </a:moveTo>
                  <a:lnTo>
                    <a:pt x="34925" y="1352551"/>
                  </a:lnTo>
                  <a:lnTo>
                    <a:pt x="34925" y="1377951"/>
                  </a:lnTo>
                  <a:lnTo>
                    <a:pt x="41275" y="1377951"/>
                  </a:lnTo>
                  <a:lnTo>
                    <a:pt x="41275" y="1352551"/>
                  </a:lnTo>
                  <a:close/>
                </a:path>
                <a:path w="76200" h="1536700">
                  <a:moveTo>
                    <a:pt x="41275" y="1397001"/>
                  </a:moveTo>
                  <a:lnTo>
                    <a:pt x="34925" y="1397001"/>
                  </a:lnTo>
                  <a:lnTo>
                    <a:pt x="34925" y="1422401"/>
                  </a:lnTo>
                  <a:lnTo>
                    <a:pt x="41275" y="1422401"/>
                  </a:lnTo>
                  <a:lnTo>
                    <a:pt x="41275" y="1397001"/>
                  </a:lnTo>
                  <a:close/>
                </a:path>
                <a:path w="76200" h="1536700">
                  <a:moveTo>
                    <a:pt x="34925" y="1460500"/>
                  </a:moveTo>
                  <a:lnTo>
                    <a:pt x="0" y="1460500"/>
                  </a:lnTo>
                  <a:lnTo>
                    <a:pt x="38101" y="1536700"/>
                  </a:lnTo>
                  <a:lnTo>
                    <a:pt x="73025" y="1466851"/>
                  </a:lnTo>
                  <a:lnTo>
                    <a:pt x="34926" y="1466851"/>
                  </a:lnTo>
                  <a:lnTo>
                    <a:pt x="34925" y="1460500"/>
                  </a:lnTo>
                  <a:close/>
                </a:path>
                <a:path w="76200" h="1536700">
                  <a:moveTo>
                    <a:pt x="41275" y="1441451"/>
                  </a:moveTo>
                  <a:lnTo>
                    <a:pt x="34925" y="1441451"/>
                  </a:lnTo>
                  <a:lnTo>
                    <a:pt x="34926" y="1466851"/>
                  </a:lnTo>
                  <a:lnTo>
                    <a:pt x="41276" y="1466851"/>
                  </a:lnTo>
                  <a:lnTo>
                    <a:pt x="41275" y="1441451"/>
                  </a:lnTo>
                  <a:close/>
                </a:path>
                <a:path w="76200" h="1536700">
                  <a:moveTo>
                    <a:pt x="76200" y="1460500"/>
                  </a:moveTo>
                  <a:lnTo>
                    <a:pt x="41275" y="1460500"/>
                  </a:lnTo>
                  <a:lnTo>
                    <a:pt x="41276" y="1466851"/>
                  </a:lnTo>
                  <a:lnTo>
                    <a:pt x="73025" y="1466851"/>
                  </a:lnTo>
                  <a:lnTo>
                    <a:pt x="76200" y="1460500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3"/>
            <p:cNvSpPr/>
            <p:nvPr/>
          </p:nvSpPr>
          <p:spPr>
            <a:xfrm>
              <a:off x="2119312" y="1547812"/>
              <a:ext cx="76200" cy="1036955"/>
            </a:xfrm>
            <a:custGeom>
              <a:avLst/>
              <a:gdLst/>
              <a:ahLst/>
              <a:cxnLst/>
              <a:rect l="l" t="t" r="r" b="b"/>
              <a:pathLst>
                <a:path w="76200" h="1036955">
                  <a:moveTo>
                    <a:pt x="41275" y="63500"/>
                  </a:moveTo>
                  <a:lnTo>
                    <a:pt x="34925" y="63500"/>
                  </a:lnTo>
                  <a:lnTo>
                    <a:pt x="34925" y="88900"/>
                  </a:lnTo>
                  <a:lnTo>
                    <a:pt x="41275" y="88900"/>
                  </a:lnTo>
                  <a:lnTo>
                    <a:pt x="41275" y="63500"/>
                  </a:lnTo>
                  <a:close/>
                </a:path>
                <a:path w="76200" h="1036955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036955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1036955">
                  <a:moveTo>
                    <a:pt x="41275" y="107950"/>
                  </a:moveTo>
                  <a:lnTo>
                    <a:pt x="34925" y="107950"/>
                  </a:lnTo>
                  <a:lnTo>
                    <a:pt x="34926" y="133350"/>
                  </a:lnTo>
                  <a:lnTo>
                    <a:pt x="41276" y="133350"/>
                  </a:lnTo>
                  <a:lnTo>
                    <a:pt x="41275" y="107950"/>
                  </a:lnTo>
                  <a:close/>
                </a:path>
                <a:path w="76200" h="1036955">
                  <a:moveTo>
                    <a:pt x="41276" y="152400"/>
                  </a:moveTo>
                  <a:lnTo>
                    <a:pt x="34926" y="152400"/>
                  </a:lnTo>
                  <a:lnTo>
                    <a:pt x="34926" y="177800"/>
                  </a:lnTo>
                  <a:lnTo>
                    <a:pt x="41276" y="177800"/>
                  </a:lnTo>
                  <a:lnTo>
                    <a:pt x="41276" y="152400"/>
                  </a:lnTo>
                  <a:close/>
                </a:path>
                <a:path w="76200" h="1036955">
                  <a:moveTo>
                    <a:pt x="41276" y="196850"/>
                  </a:moveTo>
                  <a:lnTo>
                    <a:pt x="34926" y="196850"/>
                  </a:lnTo>
                  <a:lnTo>
                    <a:pt x="34926" y="222250"/>
                  </a:lnTo>
                  <a:lnTo>
                    <a:pt x="41276" y="222250"/>
                  </a:lnTo>
                  <a:lnTo>
                    <a:pt x="41276" y="196850"/>
                  </a:lnTo>
                  <a:close/>
                </a:path>
                <a:path w="76200" h="1036955">
                  <a:moveTo>
                    <a:pt x="41276" y="241300"/>
                  </a:moveTo>
                  <a:lnTo>
                    <a:pt x="34926" y="241300"/>
                  </a:lnTo>
                  <a:lnTo>
                    <a:pt x="34926" y="266700"/>
                  </a:lnTo>
                  <a:lnTo>
                    <a:pt x="41276" y="266700"/>
                  </a:lnTo>
                  <a:lnTo>
                    <a:pt x="41276" y="241300"/>
                  </a:lnTo>
                  <a:close/>
                </a:path>
                <a:path w="76200" h="1036955">
                  <a:moveTo>
                    <a:pt x="41276" y="285750"/>
                  </a:moveTo>
                  <a:lnTo>
                    <a:pt x="34926" y="285750"/>
                  </a:lnTo>
                  <a:lnTo>
                    <a:pt x="34926" y="311150"/>
                  </a:lnTo>
                  <a:lnTo>
                    <a:pt x="41276" y="311150"/>
                  </a:lnTo>
                  <a:lnTo>
                    <a:pt x="41276" y="285750"/>
                  </a:lnTo>
                  <a:close/>
                </a:path>
                <a:path w="76200" h="1036955">
                  <a:moveTo>
                    <a:pt x="41276" y="330200"/>
                  </a:moveTo>
                  <a:lnTo>
                    <a:pt x="34926" y="330200"/>
                  </a:lnTo>
                  <a:lnTo>
                    <a:pt x="34926" y="355600"/>
                  </a:lnTo>
                  <a:lnTo>
                    <a:pt x="41276" y="355600"/>
                  </a:lnTo>
                  <a:lnTo>
                    <a:pt x="41276" y="330200"/>
                  </a:lnTo>
                  <a:close/>
                </a:path>
                <a:path w="76200" h="1036955">
                  <a:moveTo>
                    <a:pt x="41276" y="374650"/>
                  </a:moveTo>
                  <a:lnTo>
                    <a:pt x="34926" y="374650"/>
                  </a:lnTo>
                  <a:lnTo>
                    <a:pt x="34926" y="400050"/>
                  </a:lnTo>
                  <a:lnTo>
                    <a:pt x="41276" y="400050"/>
                  </a:lnTo>
                  <a:lnTo>
                    <a:pt x="41276" y="374650"/>
                  </a:lnTo>
                  <a:close/>
                </a:path>
                <a:path w="76200" h="1036955">
                  <a:moveTo>
                    <a:pt x="41276" y="419100"/>
                  </a:moveTo>
                  <a:lnTo>
                    <a:pt x="34926" y="419100"/>
                  </a:lnTo>
                  <a:lnTo>
                    <a:pt x="34926" y="444500"/>
                  </a:lnTo>
                  <a:lnTo>
                    <a:pt x="41276" y="444500"/>
                  </a:lnTo>
                  <a:lnTo>
                    <a:pt x="41276" y="419100"/>
                  </a:lnTo>
                  <a:close/>
                </a:path>
                <a:path w="76200" h="1036955">
                  <a:moveTo>
                    <a:pt x="41276" y="463550"/>
                  </a:moveTo>
                  <a:lnTo>
                    <a:pt x="34926" y="463550"/>
                  </a:lnTo>
                  <a:lnTo>
                    <a:pt x="34926" y="488950"/>
                  </a:lnTo>
                  <a:lnTo>
                    <a:pt x="41276" y="488950"/>
                  </a:lnTo>
                  <a:lnTo>
                    <a:pt x="41276" y="463550"/>
                  </a:lnTo>
                  <a:close/>
                </a:path>
                <a:path w="76200" h="1036955">
                  <a:moveTo>
                    <a:pt x="41276" y="508000"/>
                  </a:moveTo>
                  <a:lnTo>
                    <a:pt x="34926" y="508000"/>
                  </a:lnTo>
                  <a:lnTo>
                    <a:pt x="34926" y="533400"/>
                  </a:lnTo>
                  <a:lnTo>
                    <a:pt x="41276" y="533400"/>
                  </a:lnTo>
                  <a:lnTo>
                    <a:pt x="41276" y="508000"/>
                  </a:lnTo>
                  <a:close/>
                </a:path>
                <a:path w="76200" h="1036955">
                  <a:moveTo>
                    <a:pt x="41276" y="552450"/>
                  </a:moveTo>
                  <a:lnTo>
                    <a:pt x="34926" y="552450"/>
                  </a:lnTo>
                  <a:lnTo>
                    <a:pt x="34926" y="577850"/>
                  </a:lnTo>
                  <a:lnTo>
                    <a:pt x="41276" y="577850"/>
                  </a:lnTo>
                  <a:lnTo>
                    <a:pt x="41276" y="552450"/>
                  </a:lnTo>
                  <a:close/>
                </a:path>
                <a:path w="76200" h="1036955">
                  <a:moveTo>
                    <a:pt x="41276" y="596900"/>
                  </a:moveTo>
                  <a:lnTo>
                    <a:pt x="34926" y="596900"/>
                  </a:lnTo>
                  <a:lnTo>
                    <a:pt x="34926" y="622300"/>
                  </a:lnTo>
                  <a:lnTo>
                    <a:pt x="41276" y="622300"/>
                  </a:lnTo>
                  <a:lnTo>
                    <a:pt x="41276" y="596900"/>
                  </a:lnTo>
                  <a:close/>
                </a:path>
                <a:path w="76200" h="1036955">
                  <a:moveTo>
                    <a:pt x="41276" y="641350"/>
                  </a:moveTo>
                  <a:lnTo>
                    <a:pt x="34926" y="641350"/>
                  </a:lnTo>
                  <a:lnTo>
                    <a:pt x="34926" y="666750"/>
                  </a:lnTo>
                  <a:lnTo>
                    <a:pt x="41276" y="666750"/>
                  </a:lnTo>
                  <a:lnTo>
                    <a:pt x="41276" y="641350"/>
                  </a:lnTo>
                  <a:close/>
                </a:path>
                <a:path w="76200" h="1036955">
                  <a:moveTo>
                    <a:pt x="41276" y="685800"/>
                  </a:moveTo>
                  <a:lnTo>
                    <a:pt x="34926" y="685800"/>
                  </a:lnTo>
                  <a:lnTo>
                    <a:pt x="34926" y="711200"/>
                  </a:lnTo>
                  <a:lnTo>
                    <a:pt x="41276" y="711200"/>
                  </a:lnTo>
                  <a:lnTo>
                    <a:pt x="41276" y="685800"/>
                  </a:lnTo>
                  <a:close/>
                </a:path>
                <a:path w="76200" h="1036955">
                  <a:moveTo>
                    <a:pt x="41276" y="730250"/>
                  </a:moveTo>
                  <a:lnTo>
                    <a:pt x="34926" y="730250"/>
                  </a:lnTo>
                  <a:lnTo>
                    <a:pt x="34926" y="755650"/>
                  </a:lnTo>
                  <a:lnTo>
                    <a:pt x="41276" y="755650"/>
                  </a:lnTo>
                  <a:lnTo>
                    <a:pt x="41276" y="730250"/>
                  </a:lnTo>
                  <a:close/>
                </a:path>
                <a:path w="76200" h="1036955">
                  <a:moveTo>
                    <a:pt x="41276" y="774700"/>
                  </a:moveTo>
                  <a:lnTo>
                    <a:pt x="34926" y="774700"/>
                  </a:lnTo>
                  <a:lnTo>
                    <a:pt x="34926" y="800100"/>
                  </a:lnTo>
                  <a:lnTo>
                    <a:pt x="41276" y="800100"/>
                  </a:lnTo>
                  <a:lnTo>
                    <a:pt x="41276" y="774700"/>
                  </a:lnTo>
                  <a:close/>
                </a:path>
                <a:path w="76200" h="1036955">
                  <a:moveTo>
                    <a:pt x="41276" y="819150"/>
                  </a:moveTo>
                  <a:lnTo>
                    <a:pt x="34926" y="819150"/>
                  </a:lnTo>
                  <a:lnTo>
                    <a:pt x="34926" y="844550"/>
                  </a:lnTo>
                  <a:lnTo>
                    <a:pt x="41276" y="844550"/>
                  </a:lnTo>
                  <a:lnTo>
                    <a:pt x="41276" y="819150"/>
                  </a:lnTo>
                  <a:close/>
                </a:path>
                <a:path w="76200" h="1036955">
                  <a:moveTo>
                    <a:pt x="41276" y="863600"/>
                  </a:moveTo>
                  <a:lnTo>
                    <a:pt x="34926" y="863600"/>
                  </a:lnTo>
                  <a:lnTo>
                    <a:pt x="34926" y="889000"/>
                  </a:lnTo>
                  <a:lnTo>
                    <a:pt x="41276" y="889000"/>
                  </a:lnTo>
                  <a:lnTo>
                    <a:pt x="41276" y="863600"/>
                  </a:lnTo>
                  <a:close/>
                </a:path>
                <a:path w="76200" h="1036955">
                  <a:moveTo>
                    <a:pt x="41276" y="908050"/>
                  </a:moveTo>
                  <a:lnTo>
                    <a:pt x="34926" y="908050"/>
                  </a:lnTo>
                  <a:lnTo>
                    <a:pt x="34926" y="933450"/>
                  </a:lnTo>
                  <a:lnTo>
                    <a:pt x="41276" y="933450"/>
                  </a:lnTo>
                  <a:lnTo>
                    <a:pt x="41276" y="908050"/>
                  </a:lnTo>
                  <a:close/>
                </a:path>
                <a:path w="76200" h="1036955">
                  <a:moveTo>
                    <a:pt x="34926" y="960437"/>
                  </a:moveTo>
                  <a:lnTo>
                    <a:pt x="1" y="960437"/>
                  </a:lnTo>
                  <a:lnTo>
                    <a:pt x="38101" y="1036637"/>
                  </a:lnTo>
                  <a:lnTo>
                    <a:pt x="69851" y="973137"/>
                  </a:lnTo>
                  <a:lnTo>
                    <a:pt x="34926" y="973137"/>
                  </a:lnTo>
                  <a:lnTo>
                    <a:pt x="34926" y="960437"/>
                  </a:lnTo>
                  <a:close/>
                </a:path>
                <a:path w="76200" h="1036955">
                  <a:moveTo>
                    <a:pt x="41276" y="952500"/>
                  </a:moveTo>
                  <a:lnTo>
                    <a:pt x="34926" y="952500"/>
                  </a:lnTo>
                  <a:lnTo>
                    <a:pt x="34926" y="973137"/>
                  </a:lnTo>
                  <a:lnTo>
                    <a:pt x="41276" y="973137"/>
                  </a:lnTo>
                  <a:lnTo>
                    <a:pt x="41276" y="952500"/>
                  </a:lnTo>
                  <a:close/>
                </a:path>
                <a:path w="76200" h="1036955">
                  <a:moveTo>
                    <a:pt x="76201" y="960437"/>
                  </a:moveTo>
                  <a:lnTo>
                    <a:pt x="41276" y="960437"/>
                  </a:lnTo>
                  <a:lnTo>
                    <a:pt x="41276" y="973137"/>
                  </a:lnTo>
                  <a:lnTo>
                    <a:pt x="69851" y="973137"/>
                  </a:lnTo>
                  <a:lnTo>
                    <a:pt x="76201" y="960437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4"/>
            <p:cNvSpPr/>
            <p:nvPr/>
          </p:nvSpPr>
          <p:spPr>
            <a:xfrm>
              <a:off x="3118096" y="2316162"/>
              <a:ext cx="77470" cy="490855"/>
            </a:xfrm>
            <a:custGeom>
              <a:avLst/>
              <a:gdLst/>
              <a:ahLst/>
              <a:cxnLst/>
              <a:rect l="l" t="t" r="r" b="b"/>
              <a:pathLst>
                <a:path w="77469" h="490855">
                  <a:moveTo>
                    <a:pt x="36019" y="76189"/>
                  </a:moveTo>
                  <a:lnTo>
                    <a:pt x="35979" y="88889"/>
                  </a:lnTo>
                  <a:lnTo>
                    <a:pt x="42329" y="88910"/>
                  </a:lnTo>
                  <a:lnTo>
                    <a:pt x="42369" y="76210"/>
                  </a:lnTo>
                  <a:lnTo>
                    <a:pt x="36019" y="76189"/>
                  </a:lnTo>
                  <a:close/>
                </a:path>
                <a:path w="77469" h="490855">
                  <a:moveTo>
                    <a:pt x="70929" y="63489"/>
                  </a:moveTo>
                  <a:lnTo>
                    <a:pt x="36060" y="63489"/>
                  </a:lnTo>
                  <a:lnTo>
                    <a:pt x="42410" y="63510"/>
                  </a:lnTo>
                  <a:lnTo>
                    <a:pt x="42369" y="76210"/>
                  </a:lnTo>
                  <a:lnTo>
                    <a:pt x="77294" y="76323"/>
                  </a:lnTo>
                  <a:lnTo>
                    <a:pt x="70929" y="63489"/>
                  </a:lnTo>
                  <a:close/>
                </a:path>
                <a:path w="77469" h="490855">
                  <a:moveTo>
                    <a:pt x="36060" y="63489"/>
                  </a:moveTo>
                  <a:lnTo>
                    <a:pt x="36019" y="76189"/>
                  </a:lnTo>
                  <a:lnTo>
                    <a:pt x="42369" y="76210"/>
                  </a:lnTo>
                  <a:lnTo>
                    <a:pt x="42410" y="63510"/>
                  </a:lnTo>
                  <a:lnTo>
                    <a:pt x="36060" y="63489"/>
                  </a:lnTo>
                  <a:close/>
                </a:path>
                <a:path w="77469" h="490855">
                  <a:moveTo>
                    <a:pt x="39441" y="0"/>
                  </a:moveTo>
                  <a:lnTo>
                    <a:pt x="1094" y="76076"/>
                  </a:lnTo>
                  <a:lnTo>
                    <a:pt x="36019" y="76189"/>
                  </a:lnTo>
                  <a:lnTo>
                    <a:pt x="36060" y="63489"/>
                  </a:lnTo>
                  <a:lnTo>
                    <a:pt x="70929" y="63489"/>
                  </a:lnTo>
                  <a:lnTo>
                    <a:pt x="39441" y="0"/>
                  </a:lnTo>
                  <a:close/>
                </a:path>
                <a:path w="77469" h="490855">
                  <a:moveTo>
                    <a:pt x="35916" y="107939"/>
                  </a:moveTo>
                  <a:lnTo>
                    <a:pt x="35834" y="133339"/>
                  </a:lnTo>
                  <a:lnTo>
                    <a:pt x="42184" y="133360"/>
                  </a:lnTo>
                  <a:lnTo>
                    <a:pt x="42266" y="107960"/>
                  </a:lnTo>
                  <a:lnTo>
                    <a:pt x="35916" y="107939"/>
                  </a:lnTo>
                  <a:close/>
                </a:path>
                <a:path w="77469" h="490855">
                  <a:moveTo>
                    <a:pt x="35773" y="152389"/>
                  </a:moveTo>
                  <a:lnTo>
                    <a:pt x="35690" y="177789"/>
                  </a:lnTo>
                  <a:lnTo>
                    <a:pt x="42040" y="177810"/>
                  </a:lnTo>
                  <a:lnTo>
                    <a:pt x="42123" y="152410"/>
                  </a:lnTo>
                  <a:lnTo>
                    <a:pt x="35773" y="152389"/>
                  </a:lnTo>
                  <a:close/>
                </a:path>
                <a:path w="77469" h="490855">
                  <a:moveTo>
                    <a:pt x="35628" y="196839"/>
                  </a:moveTo>
                  <a:lnTo>
                    <a:pt x="35547" y="222238"/>
                  </a:lnTo>
                  <a:lnTo>
                    <a:pt x="41897" y="222260"/>
                  </a:lnTo>
                  <a:lnTo>
                    <a:pt x="41978" y="196860"/>
                  </a:lnTo>
                  <a:lnTo>
                    <a:pt x="35628" y="196839"/>
                  </a:lnTo>
                  <a:close/>
                </a:path>
                <a:path w="77469" h="490855">
                  <a:moveTo>
                    <a:pt x="35485" y="241288"/>
                  </a:moveTo>
                  <a:lnTo>
                    <a:pt x="35402" y="266688"/>
                  </a:lnTo>
                  <a:lnTo>
                    <a:pt x="41752" y="266710"/>
                  </a:lnTo>
                  <a:lnTo>
                    <a:pt x="41835" y="241310"/>
                  </a:lnTo>
                  <a:lnTo>
                    <a:pt x="35485" y="241288"/>
                  </a:lnTo>
                  <a:close/>
                </a:path>
                <a:path w="77469" h="490855">
                  <a:moveTo>
                    <a:pt x="35341" y="285738"/>
                  </a:moveTo>
                  <a:lnTo>
                    <a:pt x="35259" y="311138"/>
                  </a:lnTo>
                  <a:lnTo>
                    <a:pt x="41609" y="311158"/>
                  </a:lnTo>
                  <a:lnTo>
                    <a:pt x="41691" y="285758"/>
                  </a:lnTo>
                  <a:lnTo>
                    <a:pt x="35341" y="285738"/>
                  </a:lnTo>
                  <a:close/>
                </a:path>
                <a:path w="77469" h="490855">
                  <a:moveTo>
                    <a:pt x="35198" y="330188"/>
                  </a:moveTo>
                  <a:lnTo>
                    <a:pt x="35115" y="355588"/>
                  </a:lnTo>
                  <a:lnTo>
                    <a:pt x="41465" y="355608"/>
                  </a:lnTo>
                  <a:lnTo>
                    <a:pt x="41548" y="330208"/>
                  </a:lnTo>
                  <a:lnTo>
                    <a:pt x="35198" y="330188"/>
                  </a:lnTo>
                  <a:close/>
                </a:path>
                <a:path w="77469" h="490855">
                  <a:moveTo>
                    <a:pt x="35053" y="374638"/>
                  </a:moveTo>
                  <a:lnTo>
                    <a:pt x="34971" y="400038"/>
                  </a:lnTo>
                  <a:lnTo>
                    <a:pt x="41320" y="400058"/>
                  </a:lnTo>
                  <a:lnTo>
                    <a:pt x="41403" y="374658"/>
                  </a:lnTo>
                  <a:lnTo>
                    <a:pt x="35053" y="374638"/>
                  </a:lnTo>
                  <a:close/>
                </a:path>
                <a:path w="77469" h="490855">
                  <a:moveTo>
                    <a:pt x="0" y="414214"/>
                  </a:moveTo>
                  <a:lnTo>
                    <a:pt x="37853" y="490537"/>
                  </a:lnTo>
                  <a:lnTo>
                    <a:pt x="69855" y="427047"/>
                  </a:lnTo>
                  <a:lnTo>
                    <a:pt x="41234" y="427047"/>
                  </a:lnTo>
                  <a:lnTo>
                    <a:pt x="34884" y="427027"/>
                  </a:lnTo>
                  <a:lnTo>
                    <a:pt x="34909" y="419088"/>
                  </a:lnTo>
                  <a:lnTo>
                    <a:pt x="73867" y="419088"/>
                  </a:lnTo>
                  <a:lnTo>
                    <a:pt x="76200" y="414460"/>
                  </a:lnTo>
                  <a:lnTo>
                    <a:pt x="0" y="414214"/>
                  </a:lnTo>
                  <a:close/>
                </a:path>
                <a:path w="77469" h="490855">
                  <a:moveTo>
                    <a:pt x="34909" y="419088"/>
                  </a:moveTo>
                  <a:lnTo>
                    <a:pt x="34884" y="427027"/>
                  </a:lnTo>
                  <a:lnTo>
                    <a:pt x="41234" y="427047"/>
                  </a:lnTo>
                  <a:lnTo>
                    <a:pt x="41259" y="419108"/>
                  </a:lnTo>
                  <a:lnTo>
                    <a:pt x="34909" y="419088"/>
                  </a:lnTo>
                  <a:close/>
                </a:path>
                <a:path w="77469" h="490855">
                  <a:moveTo>
                    <a:pt x="73867" y="419088"/>
                  </a:moveTo>
                  <a:lnTo>
                    <a:pt x="34909" y="419088"/>
                  </a:lnTo>
                  <a:lnTo>
                    <a:pt x="41259" y="419108"/>
                  </a:lnTo>
                  <a:lnTo>
                    <a:pt x="41234" y="427047"/>
                  </a:lnTo>
                  <a:lnTo>
                    <a:pt x="69855" y="427047"/>
                  </a:lnTo>
                  <a:lnTo>
                    <a:pt x="73867" y="419088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25"/>
            <p:cNvSpPr/>
            <p:nvPr/>
          </p:nvSpPr>
          <p:spPr>
            <a:xfrm>
              <a:off x="1201055" y="3189287"/>
              <a:ext cx="85725" cy="938530"/>
            </a:xfrm>
            <a:custGeom>
              <a:avLst/>
              <a:gdLst/>
              <a:ahLst/>
              <a:cxnLst/>
              <a:rect l="l" t="t" r="r" b="b"/>
              <a:pathLst>
                <a:path w="85725" h="938529">
                  <a:moveTo>
                    <a:pt x="44230" y="862055"/>
                  </a:moveTo>
                  <a:lnTo>
                    <a:pt x="9307" y="862468"/>
                  </a:lnTo>
                  <a:lnTo>
                    <a:pt x="48307" y="938212"/>
                  </a:lnTo>
                  <a:lnTo>
                    <a:pt x="79103" y="874754"/>
                  </a:lnTo>
                  <a:lnTo>
                    <a:pt x="44380" y="874754"/>
                  </a:lnTo>
                  <a:lnTo>
                    <a:pt x="44230" y="862055"/>
                  </a:lnTo>
                  <a:close/>
                </a:path>
                <a:path w="85725" h="938529">
                  <a:moveTo>
                    <a:pt x="50580" y="861980"/>
                  </a:moveTo>
                  <a:lnTo>
                    <a:pt x="44230" y="862055"/>
                  </a:lnTo>
                  <a:lnTo>
                    <a:pt x="44380" y="874754"/>
                  </a:lnTo>
                  <a:lnTo>
                    <a:pt x="50730" y="874679"/>
                  </a:lnTo>
                  <a:lnTo>
                    <a:pt x="50580" y="861980"/>
                  </a:lnTo>
                  <a:close/>
                </a:path>
                <a:path w="85725" h="938529">
                  <a:moveTo>
                    <a:pt x="85503" y="861566"/>
                  </a:moveTo>
                  <a:lnTo>
                    <a:pt x="50580" y="861980"/>
                  </a:lnTo>
                  <a:lnTo>
                    <a:pt x="50730" y="874679"/>
                  </a:lnTo>
                  <a:lnTo>
                    <a:pt x="44380" y="874754"/>
                  </a:lnTo>
                  <a:lnTo>
                    <a:pt x="79103" y="874754"/>
                  </a:lnTo>
                  <a:lnTo>
                    <a:pt x="85503" y="861566"/>
                  </a:lnTo>
                  <a:close/>
                </a:path>
                <a:path w="85725" h="938529">
                  <a:moveTo>
                    <a:pt x="50429" y="849280"/>
                  </a:moveTo>
                  <a:lnTo>
                    <a:pt x="44080" y="849355"/>
                  </a:lnTo>
                  <a:lnTo>
                    <a:pt x="44230" y="862055"/>
                  </a:lnTo>
                  <a:lnTo>
                    <a:pt x="50580" y="861980"/>
                  </a:lnTo>
                  <a:lnTo>
                    <a:pt x="50429" y="849280"/>
                  </a:lnTo>
                  <a:close/>
                </a:path>
                <a:path w="85725" h="938529">
                  <a:moveTo>
                    <a:pt x="49903" y="804833"/>
                  </a:moveTo>
                  <a:lnTo>
                    <a:pt x="43553" y="804909"/>
                  </a:lnTo>
                  <a:lnTo>
                    <a:pt x="43854" y="830306"/>
                  </a:lnTo>
                  <a:lnTo>
                    <a:pt x="50203" y="830232"/>
                  </a:lnTo>
                  <a:lnTo>
                    <a:pt x="49903" y="804833"/>
                  </a:lnTo>
                  <a:close/>
                </a:path>
                <a:path w="85725" h="938529">
                  <a:moveTo>
                    <a:pt x="49376" y="760387"/>
                  </a:moveTo>
                  <a:lnTo>
                    <a:pt x="43027" y="760462"/>
                  </a:lnTo>
                  <a:lnTo>
                    <a:pt x="43328" y="785860"/>
                  </a:lnTo>
                  <a:lnTo>
                    <a:pt x="49677" y="785784"/>
                  </a:lnTo>
                  <a:lnTo>
                    <a:pt x="49376" y="760387"/>
                  </a:lnTo>
                  <a:close/>
                </a:path>
                <a:path w="85725" h="938529">
                  <a:moveTo>
                    <a:pt x="48850" y="715939"/>
                  </a:moveTo>
                  <a:lnTo>
                    <a:pt x="42500" y="716015"/>
                  </a:lnTo>
                  <a:lnTo>
                    <a:pt x="42801" y="741413"/>
                  </a:lnTo>
                  <a:lnTo>
                    <a:pt x="49151" y="741338"/>
                  </a:lnTo>
                  <a:lnTo>
                    <a:pt x="48850" y="715939"/>
                  </a:lnTo>
                  <a:close/>
                </a:path>
                <a:path w="85725" h="938529">
                  <a:moveTo>
                    <a:pt x="48323" y="671493"/>
                  </a:moveTo>
                  <a:lnTo>
                    <a:pt x="41974" y="671568"/>
                  </a:lnTo>
                  <a:lnTo>
                    <a:pt x="42275" y="696967"/>
                  </a:lnTo>
                  <a:lnTo>
                    <a:pt x="48624" y="696890"/>
                  </a:lnTo>
                  <a:lnTo>
                    <a:pt x="48323" y="671493"/>
                  </a:lnTo>
                  <a:close/>
                </a:path>
                <a:path w="85725" h="938529">
                  <a:moveTo>
                    <a:pt x="47797" y="627045"/>
                  </a:moveTo>
                  <a:lnTo>
                    <a:pt x="41447" y="627120"/>
                  </a:lnTo>
                  <a:lnTo>
                    <a:pt x="41748" y="652519"/>
                  </a:lnTo>
                  <a:lnTo>
                    <a:pt x="48098" y="652444"/>
                  </a:lnTo>
                  <a:lnTo>
                    <a:pt x="47797" y="627045"/>
                  </a:lnTo>
                  <a:close/>
                </a:path>
                <a:path w="85725" h="938529">
                  <a:moveTo>
                    <a:pt x="47270" y="582599"/>
                  </a:moveTo>
                  <a:lnTo>
                    <a:pt x="40921" y="582674"/>
                  </a:lnTo>
                  <a:lnTo>
                    <a:pt x="41222" y="608072"/>
                  </a:lnTo>
                  <a:lnTo>
                    <a:pt x="47571" y="607997"/>
                  </a:lnTo>
                  <a:lnTo>
                    <a:pt x="47270" y="582599"/>
                  </a:lnTo>
                  <a:close/>
                </a:path>
                <a:path w="85725" h="938529">
                  <a:moveTo>
                    <a:pt x="46744" y="538152"/>
                  </a:moveTo>
                  <a:lnTo>
                    <a:pt x="40394" y="538227"/>
                  </a:lnTo>
                  <a:lnTo>
                    <a:pt x="40695" y="563626"/>
                  </a:lnTo>
                  <a:lnTo>
                    <a:pt x="47045" y="563551"/>
                  </a:lnTo>
                  <a:lnTo>
                    <a:pt x="46744" y="538152"/>
                  </a:lnTo>
                  <a:close/>
                </a:path>
                <a:path w="85725" h="938529">
                  <a:moveTo>
                    <a:pt x="46217" y="493706"/>
                  </a:moveTo>
                  <a:lnTo>
                    <a:pt x="39868" y="493781"/>
                  </a:lnTo>
                  <a:lnTo>
                    <a:pt x="40169" y="519178"/>
                  </a:lnTo>
                  <a:lnTo>
                    <a:pt x="46518" y="519103"/>
                  </a:lnTo>
                  <a:lnTo>
                    <a:pt x="46217" y="493706"/>
                  </a:lnTo>
                  <a:close/>
                </a:path>
                <a:path w="85725" h="938529">
                  <a:moveTo>
                    <a:pt x="45691" y="449258"/>
                  </a:moveTo>
                  <a:lnTo>
                    <a:pt x="39341" y="449333"/>
                  </a:lnTo>
                  <a:lnTo>
                    <a:pt x="39642" y="474732"/>
                  </a:lnTo>
                  <a:lnTo>
                    <a:pt x="45992" y="474657"/>
                  </a:lnTo>
                  <a:lnTo>
                    <a:pt x="45691" y="449258"/>
                  </a:lnTo>
                  <a:close/>
                </a:path>
                <a:path w="85725" h="938529">
                  <a:moveTo>
                    <a:pt x="45165" y="404811"/>
                  </a:moveTo>
                  <a:lnTo>
                    <a:pt x="38815" y="404887"/>
                  </a:lnTo>
                  <a:lnTo>
                    <a:pt x="39116" y="430284"/>
                  </a:lnTo>
                  <a:lnTo>
                    <a:pt x="45465" y="430209"/>
                  </a:lnTo>
                  <a:lnTo>
                    <a:pt x="45165" y="404811"/>
                  </a:lnTo>
                  <a:close/>
                </a:path>
                <a:path w="85725" h="938529">
                  <a:moveTo>
                    <a:pt x="44638" y="360365"/>
                  </a:moveTo>
                  <a:lnTo>
                    <a:pt x="38288" y="360439"/>
                  </a:lnTo>
                  <a:lnTo>
                    <a:pt x="38589" y="385838"/>
                  </a:lnTo>
                  <a:lnTo>
                    <a:pt x="44939" y="385763"/>
                  </a:lnTo>
                  <a:lnTo>
                    <a:pt x="44638" y="360365"/>
                  </a:lnTo>
                  <a:close/>
                </a:path>
                <a:path w="85725" h="938529">
                  <a:moveTo>
                    <a:pt x="44112" y="315917"/>
                  </a:moveTo>
                  <a:lnTo>
                    <a:pt x="37762" y="315993"/>
                  </a:lnTo>
                  <a:lnTo>
                    <a:pt x="38063" y="341391"/>
                  </a:lnTo>
                  <a:lnTo>
                    <a:pt x="44412" y="341316"/>
                  </a:lnTo>
                  <a:lnTo>
                    <a:pt x="44112" y="315917"/>
                  </a:lnTo>
                  <a:close/>
                </a:path>
                <a:path w="85725" h="938529">
                  <a:moveTo>
                    <a:pt x="43585" y="271471"/>
                  </a:moveTo>
                  <a:lnTo>
                    <a:pt x="37236" y="271546"/>
                  </a:lnTo>
                  <a:lnTo>
                    <a:pt x="37536" y="296945"/>
                  </a:lnTo>
                  <a:lnTo>
                    <a:pt x="43886" y="296868"/>
                  </a:lnTo>
                  <a:lnTo>
                    <a:pt x="43585" y="271471"/>
                  </a:lnTo>
                  <a:close/>
                </a:path>
                <a:path w="85725" h="938529">
                  <a:moveTo>
                    <a:pt x="43059" y="227023"/>
                  </a:moveTo>
                  <a:lnTo>
                    <a:pt x="36709" y="227100"/>
                  </a:lnTo>
                  <a:lnTo>
                    <a:pt x="37010" y="252497"/>
                  </a:lnTo>
                  <a:lnTo>
                    <a:pt x="43359" y="252422"/>
                  </a:lnTo>
                  <a:lnTo>
                    <a:pt x="43059" y="227023"/>
                  </a:lnTo>
                  <a:close/>
                </a:path>
                <a:path w="85725" h="938529">
                  <a:moveTo>
                    <a:pt x="42532" y="182577"/>
                  </a:moveTo>
                  <a:lnTo>
                    <a:pt x="36183" y="182652"/>
                  </a:lnTo>
                  <a:lnTo>
                    <a:pt x="36483" y="208051"/>
                  </a:lnTo>
                  <a:lnTo>
                    <a:pt x="42833" y="207975"/>
                  </a:lnTo>
                  <a:lnTo>
                    <a:pt x="42532" y="182577"/>
                  </a:lnTo>
                  <a:close/>
                </a:path>
                <a:path w="85725" h="938529">
                  <a:moveTo>
                    <a:pt x="42006" y="138130"/>
                  </a:moveTo>
                  <a:lnTo>
                    <a:pt x="35656" y="138205"/>
                  </a:lnTo>
                  <a:lnTo>
                    <a:pt x="35957" y="163603"/>
                  </a:lnTo>
                  <a:lnTo>
                    <a:pt x="42307" y="163529"/>
                  </a:lnTo>
                  <a:lnTo>
                    <a:pt x="42006" y="138130"/>
                  </a:lnTo>
                  <a:close/>
                </a:path>
                <a:path w="85725" h="938529">
                  <a:moveTo>
                    <a:pt x="41479" y="93684"/>
                  </a:moveTo>
                  <a:lnTo>
                    <a:pt x="35130" y="93759"/>
                  </a:lnTo>
                  <a:lnTo>
                    <a:pt x="35430" y="119157"/>
                  </a:lnTo>
                  <a:lnTo>
                    <a:pt x="41780" y="119081"/>
                  </a:lnTo>
                  <a:lnTo>
                    <a:pt x="41479" y="93684"/>
                  </a:lnTo>
                  <a:close/>
                </a:path>
                <a:path w="85725" h="938529">
                  <a:moveTo>
                    <a:pt x="37194" y="0"/>
                  </a:moveTo>
                  <a:lnTo>
                    <a:pt x="0" y="76645"/>
                  </a:lnTo>
                  <a:lnTo>
                    <a:pt x="76195" y="75744"/>
                  </a:lnTo>
                  <a:lnTo>
                    <a:pt x="75663" y="74710"/>
                  </a:lnTo>
                  <a:lnTo>
                    <a:pt x="34904" y="74710"/>
                  </a:lnTo>
                  <a:lnTo>
                    <a:pt x="34772" y="63533"/>
                  </a:lnTo>
                  <a:lnTo>
                    <a:pt x="41121" y="63458"/>
                  </a:lnTo>
                  <a:lnTo>
                    <a:pt x="69869" y="63458"/>
                  </a:lnTo>
                  <a:lnTo>
                    <a:pt x="37194" y="0"/>
                  </a:lnTo>
                  <a:close/>
                </a:path>
                <a:path w="85725" h="938529">
                  <a:moveTo>
                    <a:pt x="41121" y="63458"/>
                  </a:moveTo>
                  <a:lnTo>
                    <a:pt x="34772" y="63533"/>
                  </a:lnTo>
                  <a:lnTo>
                    <a:pt x="34904" y="74710"/>
                  </a:lnTo>
                  <a:lnTo>
                    <a:pt x="41254" y="74635"/>
                  </a:lnTo>
                  <a:lnTo>
                    <a:pt x="41121" y="63458"/>
                  </a:lnTo>
                  <a:close/>
                </a:path>
                <a:path w="85725" h="938529">
                  <a:moveTo>
                    <a:pt x="69869" y="63458"/>
                  </a:moveTo>
                  <a:lnTo>
                    <a:pt x="41121" y="63458"/>
                  </a:lnTo>
                  <a:lnTo>
                    <a:pt x="41254" y="74635"/>
                  </a:lnTo>
                  <a:lnTo>
                    <a:pt x="34904" y="74710"/>
                  </a:lnTo>
                  <a:lnTo>
                    <a:pt x="75663" y="74710"/>
                  </a:lnTo>
                  <a:lnTo>
                    <a:pt x="69869" y="63458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6"/>
            <p:cNvSpPr/>
            <p:nvPr/>
          </p:nvSpPr>
          <p:spPr>
            <a:xfrm>
              <a:off x="3880412" y="3278187"/>
              <a:ext cx="81915" cy="862330"/>
            </a:xfrm>
            <a:custGeom>
              <a:avLst/>
              <a:gdLst/>
              <a:ahLst/>
              <a:cxnLst/>
              <a:rect l="l" t="t" r="r" b="b"/>
              <a:pathLst>
                <a:path w="81914" h="862329">
                  <a:moveTo>
                    <a:pt x="40151" y="76175"/>
                  </a:moveTo>
                  <a:lnTo>
                    <a:pt x="40057" y="88874"/>
                  </a:lnTo>
                  <a:lnTo>
                    <a:pt x="46407" y="88921"/>
                  </a:lnTo>
                  <a:lnTo>
                    <a:pt x="46501" y="76222"/>
                  </a:lnTo>
                  <a:lnTo>
                    <a:pt x="40151" y="76175"/>
                  </a:lnTo>
                  <a:close/>
                </a:path>
                <a:path w="81914" h="862329">
                  <a:moveTo>
                    <a:pt x="75041" y="63474"/>
                  </a:moveTo>
                  <a:lnTo>
                    <a:pt x="40245" y="63474"/>
                  </a:lnTo>
                  <a:lnTo>
                    <a:pt x="46595" y="63521"/>
                  </a:lnTo>
                  <a:lnTo>
                    <a:pt x="46501" y="76222"/>
                  </a:lnTo>
                  <a:lnTo>
                    <a:pt x="81424" y="76479"/>
                  </a:lnTo>
                  <a:lnTo>
                    <a:pt x="75041" y="63474"/>
                  </a:lnTo>
                  <a:close/>
                </a:path>
                <a:path w="81914" h="862329">
                  <a:moveTo>
                    <a:pt x="40245" y="63474"/>
                  </a:moveTo>
                  <a:lnTo>
                    <a:pt x="40151" y="76175"/>
                  </a:lnTo>
                  <a:lnTo>
                    <a:pt x="46501" y="76222"/>
                  </a:lnTo>
                  <a:lnTo>
                    <a:pt x="46595" y="63521"/>
                  </a:lnTo>
                  <a:lnTo>
                    <a:pt x="40245" y="63474"/>
                  </a:lnTo>
                  <a:close/>
                </a:path>
                <a:path w="81914" h="862329">
                  <a:moveTo>
                    <a:pt x="43887" y="0"/>
                  </a:moveTo>
                  <a:lnTo>
                    <a:pt x="5227" y="75918"/>
                  </a:lnTo>
                  <a:lnTo>
                    <a:pt x="40151" y="76175"/>
                  </a:lnTo>
                  <a:lnTo>
                    <a:pt x="40245" y="63474"/>
                  </a:lnTo>
                  <a:lnTo>
                    <a:pt x="75041" y="63474"/>
                  </a:lnTo>
                  <a:lnTo>
                    <a:pt x="43887" y="0"/>
                  </a:lnTo>
                  <a:close/>
                </a:path>
                <a:path w="81914" h="862329">
                  <a:moveTo>
                    <a:pt x="39917" y="107923"/>
                  </a:moveTo>
                  <a:lnTo>
                    <a:pt x="39730" y="133323"/>
                  </a:lnTo>
                  <a:lnTo>
                    <a:pt x="46079" y="133370"/>
                  </a:lnTo>
                  <a:lnTo>
                    <a:pt x="46267" y="107970"/>
                  </a:lnTo>
                  <a:lnTo>
                    <a:pt x="39917" y="107923"/>
                  </a:lnTo>
                  <a:close/>
                </a:path>
                <a:path w="81914" h="862329">
                  <a:moveTo>
                    <a:pt x="39589" y="152372"/>
                  </a:moveTo>
                  <a:lnTo>
                    <a:pt x="39403" y="177772"/>
                  </a:lnTo>
                  <a:lnTo>
                    <a:pt x="45753" y="177819"/>
                  </a:lnTo>
                  <a:lnTo>
                    <a:pt x="45939" y="152419"/>
                  </a:lnTo>
                  <a:lnTo>
                    <a:pt x="39589" y="152372"/>
                  </a:lnTo>
                  <a:close/>
                </a:path>
                <a:path w="81914" h="862329">
                  <a:moveTo>
                    <a:pt x="39262" y="196820"/>
                  </a:moveTo>
                  <a:lnTo>
                    <a:pt x="39075" y="222220"/>
                  </a:lnTo>
                  <a:lnTo>
                    <a:pt x="45425" y="222267"/>
                  </a:lnTo>
                  <a:lnTo>
                    <a:pt x="45612" y="196867"/>
                  </a:lnTo>
                  <a:lnTo>
                    <a:pt x="39262" y="196820"/>
                  </a:lnTo>
                  <a:close/>
                </a:path>
                <a:path w="81914" h="862329">
                  <a:moveTo>
                    <a:pt x="38934" y="241269"/>
                  </a:moveTo>
                  <a:lnTo>
                    <a:pt x="38747" y="266669"/>
                  </a:lnTo>
                  <a:lnTo>
                    <a:pt x="45097" y="266716"/>
                  </a:lnTo>
                  <a:lnTo>
                    <a:pt x="45284" y="241316"/>
                  </a:lnTo>
                  <a:lnTo>
                    <a:pt x="38934" y="241269"/>
                  </a:lnTo>
                  <a:close/>
                </a:path>
                <a:path w="81914" h="862329">
                  <a:moveTo>
                    <a:pt x="38607" y="285719"/>
                  </a:moveTo>
                  <a:lnTo>
                    <a:pt x="38420" y="311118"/>
                  </a:lnTo>
                  <a:lnTo>
                    <a:pt x="44770" y="311165"/>
                  </a:lnTo>
                  <a:lnTo>
                    <a:pt x="44956" y="285765"/>
                  </a:lnTo>
                  <a:lnTo>
                    <a:pt x="38607" y="285719"/>
                  </a:lnTo>
                  <a:close/>
                </a:path>
                <a:path w="81914" h="862329">
                  <a:moveTo>
                    <a:pt x="38280" y="330168"/>
                  </a:moveTo>
                  <a:lnTo>
                    <a:pt x="38092" y="355566"/>
                  </a:lnTo>
                  <a:lnTo>
                    <a:pt x="44442" y="355613"/>
                  </a:lnTo>
                  <a:lnTo>
                    <a:pt x="44630" y="330213"/>
                  </a:lnTo>
                  <a:lnTo>
                    <a:pt x="38280" y="330168"/>
                  </a:lnTo>
                  <a:close/>
                </a:path>
                <a:path w="81914" h="862329">
                  <a:moveTo>
                    <a:pt x="37952" y="374616"/>
                  </a:moveTo>
                  <a:lnTo>
                    <a:pt x="37765" y="400015"/>
                  </a:lnTo>
                  <a:lnTo>
                    <a:pt x="44114" y="400062"/>
                  </a:lnTo>
                  <a:lnTo>
                    <a:pt x="44302" y="374662"/>
                  </a:lnTo>
                  <a:lnTo>
                    <a:pt x="37952" y="374616"/>
                  </a:lnTo>
                  <a:close/>
                </a:path>
                <a:path w="81914" h="862329">
                  <a:moveTo>
                    <a:pt x="37625" y="419065"/>
                  </a:moveTo>
                  <a:lnTo>
                    <a:pt x="37438" y="444464"/>
                  </a:lnTo>
                  <a:lnTo>
                    <a:pt x="43788" y="444511"/>
                  </a:lnTo>
                  <a:lnTo>
                    <a:pt x="43975" y="419112"/>
                  </a:lnTo>
                  <a:lnTo>
                    <a:pt x="37625" y="419065"/>
                  </a:lnTo>
                  <a:close/>
                </a:path>
                <a:path w="81914" h="862329">
                  <a:moveTo>
                    <a:pt x="37297" y="463514"/>
                  </a:moveTo>
                  <a:lnTo>
                    <a:pt x="37110" y="488913"/>
                  </a:lnTo>
                  <a:lnTo>
                    <a:pt x="43460" y="488960"/>
                  </a:lnTo>
                  <a:lnTo>
                    <a:pt x="43647" y="463561"/>
                  </a:lnTo>
                  <a:lnTo>
                    <a:pt x="37297" y="463514"/>
                  </a:lnTo>
                  <a:close/>
                </a:path>
                <a:path w="81914" h="862329">
                  <a:moveTo>
                    <a:pt x="36969" y="507963"/>
                  </a:moveTo>
                  <a:lnTo>
                    <a:pt x="36783" y="533361"/>
                  </a:lnTo>
                  <a:lnTo>
                    <a:pt x="43133" y="533408"/>
                  </a:lnTo>
                  <a:lnTo>
                    <a:pt x="43319" y="508010"/>
                  </a:lnTo>
                  <a:lnTo>
                    <a:pt x="36969" y="507963"/>
                  </a:lnTo>
                  <a:close/>
                </a:path>
                <a:path w="81914" h="862329">
                  <a:moveTo>
                    <a:pt x="36643" y="552411"/>
                  </a:moveTo>
                  <a:lnTo>
                    <a:pt x="36455" y="577810"/>
                  </a:lnTo>
                  <a:lnTo>
                    <a:pt x="42805" y="577857"/>
                  </a:lnTo>
                  <a:lnTo>
                    <a:pt x="42993" y="552458"/>
                  </a:lnTo>
                  <a:lnTo>
                    <a:pt x="36643" y="552411"/>
                  </a:lnTo>
                  <a:close/>
                </a:path>
                <a:path w="81914" h="862329">
                  <a:moveTo>
                    <a:pt x="36315" y="596860"/>
                  </a:moveTo>
                  <a:lnTo>
                    <a:pt x="36128" y="622259"/>
                  </a:lnTo>
                  <a:lnTo>
                    <a:pt x="42477" y="622306"/>
                  </a:lnTo>
                  <a:lnTo>
                    <a:pt x="42665" y="596907"/>
                  </a:lnTo>
                  <a:lnTo>
                    <a:pt x="36315" y="596860"/>
                  </a:lnTo>
                  <a:close/>
                </a:path>
                <a:path w="81914" h="862329">
                  <a:moveTo>
                    <a:pt x="35987" y="641309"/>
                  </a:moveTo>
                  <a:lnTo>
                    <a:pt x="35801" y="666708"/>
                  </a:lnTo>
                  <a:lnTo>
                    <a:pt x="42151" y="666755"/>
                  </a:lnTo>
                  <a:lnTo>
                    <a:pt x="42337" y="641356"/>
                  </a:lnTo>
                  <a:lnTo>
                    <a:pt x="35987" y="641309"/>
                  </a:lnTo>
                  <a:close/>
                </a:path>
                <a:path w="81914" h="862329">
                  <a:moveTo>
                    <a:pt x="35660" y="685758"/>
                  </a:moveTo>
                  <a:lnTo>
                    <a:pt x="35473" y="711158"/>
                  </a:lnTo>
                  <a:lnTo>
                    <a:pt x="41823" y="711203"/>
                  </a:lnTo>
                  <a:lnTo>
                    <a:pt x="42010" y="685805"/>
                  </a:lnTo>
                  <a:lnTo>
                    <a:pt x="35660" y="685758"/>
                  </a:lnTo>
                  <a:close/>
                </a:path>
                <a:path w="81914" h="862329">
                  <a:moveTo>
                    <a:pt x="35332" y="730206"/>
                  </a:moveTo>
                  <a:lnTo>
                    <a:pt x="35145" y="755606"/>
                  </a:lnTo>
                  <a:lnTo>
                    <a:pt x="41495" y="755652"/>
                  </a:lnTo>
                  <a:lnTo>
                    <a:pt x="41682" y="730253"/>
                  </a:lnTo>
                  <a:lnTo>
                    <a:pt x="35332" y="730206"/>
                  </a:lnTo>
                  <a:close/>
                </a:path>
                <a:path w="81914" h="862329">
                  <a:moveTo>
                    <a:pt x="0" y="785534"/>
                  </a:moveTo>
                  <a:lnTo>
                    <a:pt x="37537" y="862012"/>
                  </a:lnTo>
                  <a:lnTo>
                    <a:pt x="69861" y="798537"/>
                  </a:lnTo>
                  <a:lnTo>
                    <a:pt x="41179" y="798537"/>
                  </a:lnTo>
                  <a:lnTo>
                    <a:pt x="34829" y="798490"/>
                  </a:lnTo>
                  <a:lnTo>
                    <a:pt x="34923" y="785791"/>
                  </a:lnTo>
                  <a:lnTo>
                    <a:pt x="0" y="785534"/>
                  </a:lnTo>
                  <a:close/>
                </a:path>
                <a:path w="81914" h="862329">
                  <a:moveTo>
                    <a:pt x="34923" y="785791"/>
                  </a:moveTo>
                  <a:lnTo>
                    <a:pt x="34829" y="798490"/>
                  </a:lnTo>
                  <a:lnTo>
                    <a:pt x="41179" y="798537"/>
                  </a:lnTo>
                  <a:lnTo>
                    <a:pt x="41273" y="785838"/>
                  </a:lnTo>
                  <a:lnTo>
                    <a:pt x="34923" y="785791"/>
                  </a:lnTo>
                  <a:close/>
                </a:path>
                <a:path w="81914" h="862329">
                  <a:moveTo>
                    <a:pt x="41273" y="785838"/>
                  </a:moveTo>
                  <a:lnTo>
                    <a:pt x="41179" y="798537"/>
                  </a:lnTo>
                  <a:lnTo>
                    <a:pt x="69861" y="798537"/>
                  </a:lnTo>
                  <a:lnTo>
                    <a:pt x="76197" y="786095"/>
                  </a:lnTo>
                  <a:lnTo>
                    <a:pt x="41273" y="785838"/>
                  </a:lnTo>
                  <a:close/>
                </a:path>
                <a:path w="81914" h="862329">
                  <a:moveTo>
                    <a:pt x="35006" y="774655"/>
                  </a:moveTo>
                  <a:lnTo>
                    <a:pt x="34923" y="785791"/>
                  </a:lnTo>
                  <a:lnTo>
                    <a:pt x="41273" y="785838"/>
                  </a:lnTo>
                  <a:lnTo>
                    <a:pt x="41355" y="774702"/>
                  </a:lnTo>
                  <a:lnTo>
                    <a:pt x="35006" y="774655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27"/>
            <p:cNvSpPr/>
            <p:nvPr/>
          </p:nvSpPr>
          <p:spPr>
            <a:xfrm>
              <a:off x="1424181" y="2903537"/>
              <a:ext cx="77470" cy="624205"/>
            </a:xfrm>
            <a:custGeom>
              <a:avLst/>
              <a:gdLst/>
              <a:ahLst/>
              <a:cxnLst/>
              <a:rect l="l" t="t" r="r" b="b"/>
              <a:pathLst>
                <a:path w="77469" h="624204">
                  <a:moveTo>
                    <a:pt x="36124" y="547695"/>
                  </a:moveTo>
                  <a:lnTo>
                    <a:pt x="1198" y="547784"/>
                  </a:lnTo>
                  <a:lnTo>
                    <a:pt x="39493" y="623887"/>
                  </a:lnTo>
                  <a:lnTo>
                    <a:pt x="71037" y="560395"/>
                  </a:lnTo>
                  <a:lnTo>
                    <a:pt x="36156" y="560395"/>
                  </a:lnTo>
                  <a:lnTo>
                    <a:pt x="36124" y="547695"/>
                  </a:lnTo>
                  <a:close/>
                </a:path>
                <a:path w="77469" h="624204">
                  <a:moveTo>
                    <a:pt x="42474" y="547679"/>
                  </a:moveTo>
                  <a:lnTo>
                    <a:pt x="36124" y="547695"/>
                  </a:lnTo>
                  <a:lnTo>
                    <a:pt x="36156" y="560395"/>
                  </a:lnTo>
                  <a:lnTo>
                    <a:pt x="42506" y="560378"/>
                  </a:lnTo>
                  <a:lnTo>
                    <a:pt x="42474" y="547679"/>
                  </a:lnTo>
                  <a:close/>
                </a:path>
                <a:path w="77469" h="624204">
                  <a:moveTo>
                    <a:pt x="77398" y="547590"/>
                  </a:moveTo>
                  <a:lnTo>
                    <a:pt x="42474" y="547679"/>
                  </a:lnTo>
                  <a:lnTo>
                    <a:pt x="42506" y="560378"/>
                  </a:lnTo>
                  <a:lnTo>
                    <a:pt x="36156" y="560395"/>
                  </a:lnTo>
                  <a:lnTo>
                    <a:pt x="71037" y="560395"/>
                  </a:lnTo>
                  <a:lnTo>
                    <a:pt x="77398" y="547590"/>
                  </a:lnTo>
                  <a:close/>
                </a:path>
                <a:path w="77469" h="624204">
                  <a:moveTo>
                    <a:pt x="42442" y="534979"/>
                  </a:moveTo>
                  <a:lnTo>
                    <a:pt x="36092" y="534995"/>
                  </a:lnTo>
                  <a:lnTo>
                    <a:pt x="36124" y="547695"/>
                  </a:lnTo>
                  <a:lnTo>
                    <a:pt x="42474" y="547679"/>
                  </a:lnTo>
                  <a:lnTo>
                    <a:pt x="42442" y="534979"/>
                  </a:lnTo>
                  <a:close/>
                </a:path>
                <a:path w="77469" h="624204">
                  <a:moveTo>
                    <a:pt x="42329" y="490529"/>
                  </a:moveTo>
                  <a:lnTo>
                    <a:pt x="35979" y="490545"/>
                  </a:lnTo>
                  <a:lnTo>
                    <a:pt x="36043" y="515945"/>
                  </a:lnTo>
                  <a:lnTo>
                    <a:pt x="42393" y="515929"/>
                  </a:lnTo>
                  <a:lnTo>
                    <a:pt x="42329" y="490529"/>
                  </a:lnTo>
                  <a:close/>
                </a:path>
                <a:path w="77469" h="624204">
                  <a:moveTo>
                    <a:pt x="42216" y="446079"/>
                  </a:moveTo>
                  <a:lnTo>
                    <a:pt x="35866" y="446095"/>
                  </a:lnTo>
                  <a:lnTo>
                    <a:pt x="35930" y="471495"/>
                  </a:lnTo>
                  <a:lnTo>
                    <a:pt x="42280" y="471479"/>
                  </a:lnTo>
                  <a:lnTo>
                    <a:pt x="42216" y="446079"/>
                  </a:lnTo>
                  <a:close/>
                </a:path>
                <a:path w="77469" h="624204">
                  <a:moveTo>
                    <a:pt x="42103" y="401629"/>
                  </a:moveTo>
                  <a:lnTo>
                    <a:pt x="35753" y="401646"/>
                  </a:lnTo>
                  <a:lnTo>
                    <a:pt x="35817" y="427046"/>
                  </a:lnTo>
                  <a:lnTo>
                    <a:pt x="42167" y="427029"/>
                  </a:lnTo>
                  <a:lnTo>
                    <a:pt x="42103" y="401629"/>
                  </a:lnTo>
                  <a:close/>
                </a:path>
                <a:path w="77469" h="624204">
                  <a:moveTo>
                    <a:pt x="41990" y="357179"/>
                  </a:moveTo>
                  <a:lnTo>
                    <a:pt x="35640" y="357196"/>
                  </a:lnTo>
                  <a:lnTo>
                    <a:pt x="35704" y="382596"/>
                  </a:lnTo>
                  <a:lnTo>
                    <a:pt x="42054" y="382579"/>
                  </a:lnTo>
                  <a:lnTo>
                    <a:pt x="41990" y="357179"/>
                  </a:lnTo>
                  <a:close/>
                </a:path>
                <a:path w="77469" h="624204">
                  <a:moveTo>
                    <a:pt x="41876" y="312729"/>
                  </a:moveTo>
                  <a:lnTo>
                    <a:pt x="35526" y="312746"/>
                  </a:lnTo>
                  <a:lnTo>
                    <a:pt x="35591" y="338146"/>
                  </a:lnTo>
                  <a:lnTo>
                    <a:pt x="41941" y="338129"/>
                  </a:lnTo>
                  <a:lnTo>
                    <a:pt x="41876" y="312729"/>
                  </a:lnTo>
                  <a:close/>
                </a:path>
                <a:path w="77469" h="624204">
                  <a:moveTo>
                    <a:pt x="41763" y="268279"/>
                  </a:moveTo>
                  <a:lnTo>
                    <a:pt x="35413" y="268296"/>
                  </a:lnTo>
                  <a:lnTo>
                    <a:pt x="35478" y="293696"/>
                  </a:lnTo>
                  <a:lnTo>
                    <a:pt x="41828" y="293679"/>
                  </a:lnTo>
                  <a:lnTo>
                    <a:pt x="41763" y="268279"/>
                  </a:lnTo>
                  <a:close/>
                </a:path>
                <a:path w="77469" h="624204">
                  <a:moveTo>
                    <a:pt x="41650" y="223829"/>
                  </a:moveTo>
                  <a:lnTo>
                    <a:pt x="35300" y="223846"/>
                  </a:lnTo>
                  <a:lnTo>
                    <a:pt x="35365" y="249246"/>
                  </a:lnTo>
                  <a:lnTo>
                    <a:pt x="41715" y="249229"/>
                  </a:lnTo>
                  <a:lnTo>
                    <a:pt x="41650" y="223829"/>
                  </a:lnTo>
                  <a:close/>
                </a:path>
                <a:path w="77469" h="624204">
                  <a:moveTo>
                    <a:pt x="41537" y="179379"/>
                  </a:moveTo>
                  <a:lnTo>
                    <a:pt x="35187" y="179396"/>
                  </a:lnTo>
                  <a:lnTo>
                    <a:pt x="35252" y="204796"/>
                  </a:lnTo>
                  <a:lnTo>
                    <a:pt x="41602" y="204779"/>
                  </a:lnTo>
                  <a:lnTo>
                    <a:pt x="41537" y="179379"/>
                  </a:lnTo>
                  <a:close/>
                </a:path>
                <a:path w="77469" h="624204">
                  <a:moveTo>
                    <a:pt x="41424" y="134931"/>
                  </a:moveTo>
                  <a:lnTo>
                    <a:pt x="35074" y="134946"/>
                  </a:lnTo>
                  <a:lnTo>
                    <a:pt x="35139" y="160346"/>
                  </a:lnTo>
                  <a:lnTo>
                    <a:pt x="41489" y="160331"/>
                  </a:lnTo>
                  <a:lnTo>
                    <a:pt x="41424" y="134931"/>
                  </a:lnTo>
                  <a:close/>
                </a:path>
                <a:path w="77469" h="624204">
                  <a:moveTo>
                    <a:pt x="41311" y="90481"/>
                  </a:moveTo>
                  <a:lnTo>
                    <a:pt x="34961" y="90496"/>
                  </a:lnTo>
                  <a:lnTo>
                    <a:pt x="35026" y="115896"/>
                  </a:lnTo>
                  <a:lnTo>
                    <a:pt x="41376" y="115881"/>
                  </a:lnTo>
                  <a:lnTo>
                    <a:pt x="41311" y="90481"/>
                  </a:lnTo>
                  <a:close/>
                </a:path>
                <a:path w="77469" h="624204">
                  <a:moveTo>
                    <a:pt x="37905" y="0"/>
                  </a:moveTo>
                  <a:lnTo>
                    <a:pt x="0" y="76296"/>
                  </a:lnTo>
                  <a:lnTo>
                    <a:pt x="76200" y="76103"/>
                  </a:lnTo>
                  <a:lnTo>
                    <a:pt x="73856" y="71446"/>
                  </a:lnTo>
                  <a:lnTo>
                    <a:pt x="34912" y="71446"/>
                  </a:lnTo>
                  <a:lnTo>
                    <a:pt x="34893" y="63507"/>
                  </a:lnTo>
                  <a:lnTo>
                    <a:pt x="69854" y="63492"/>
                  </a:lnTo>
                  <a:lnTo>
                    <a:pt x="37905" y="0"/>
                  </a:lnTo>
                  <a:close/>
                </a:path>
                <a:path w="77469" h="624204">
                  <a:moveTo>
                    <a:pt x="41243" y="63492"/>
                  </a:moveTo>
                  <a:lnTo>
                    <a:pt x="34893" y="63507"/>
                  </a:lnTo>
                  <a:lnTo>
                    <a:pt x="34912" y="71446"/>
                  </a:lnTo>
                  <a:lnTo>
                    <a:pt x="41262" y="71431"/>
                  </a:lnTo>
                  <a:lnTo>
                    <a:pt x="41243" y="63492"/>
                  </a:lnTo>
                  <a:close/>
                </a:path>
                <a:path w="77469" h="624204">
                  <a:moveTo>
                    <a:pt x="69854" y="63492"/>
                  </a:moveTo>
                  <a:lnTo>
                    <a:pt x="41243" y="63492"/>
                  </a:lnTo>
                  <a:lnTo>
                    <a:pt x="41262" y="71431"/>
                  </a:lnTo>
                  <a:lnTo>
                    <a:pt x="34912" y="71446"/>
                  </a:lnTo>
                  <a:lnTo>
                    <a:pt x="73856" y="71446"/>
                  </a:lnTo>
                  <a:lnTo>
                    <a:pt x="69854" y="63492"/>
                  </a:lnTo>
                  <a:close/>
                </a:path>
              </a:pathLst>
            </a:custGeom>
            <a:solidFill>
              <a:srgbClr val="954F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28"/>
            <p:cNvSpPr/>
            <p:nvPr/>
          </p:nvSpPr>
          <p:spPr>
            <a:xfrm>
              <a:off x="3800614" y="3141662"/>
              <a:ext cx="78105" cy="868680"/>
            </a:xfrm>
            <a:custGeom>
              <a:avLst/>
              <a:gdLst/>
              <a:ahLst/>
              <a:cxnLst/>
              <a:rect l="l" t="t" r="r" b="b"/>
              <a:pathLst>
                <a:path w="78104" h="868679">
                  <a:moveTo>
                    <a:pt x="41274" y="76194"/>
                  </a:moveTo>
                  <a:lnTo>
                    <a:pt x="34924" y="76205"/>
                  </a:lnTo>
                  <a:lnTo>
                    <a:pt x="34947" y="88906"/>
                  </a:lnTo>
                  <a:lnTo>
                    <a:pt x="41297" y="88894"/>
                  </a:lnTo>
                  <a:lnTo>
                    <a:pt x="41274" y="76194"/>
                  </a:lnTo>
                  <a:close/>
                </a:path>
                <a:path w="78104" h="868679">
                  <a:moveTo>
                    <a:pt x="37960" y="0"/>
                  </a:moveTo>
                  <a:lnTo>
                    <a:pt x="0" y="76269"/>
                  </a:lnTo>
                  <a:lnTo>
                    <a:pt x="34924" y="76205"/>
                  </a:lnTo>
                  <a:lnTo>
                    <a:pt x="34900" y="63506"/>
                  </a:lnTo>
                  <a:lnTo>
                    <a:pt x="69853" y="63494"/>
                  </a:lnTo>
                  <a:lnTo>
                    <a:pt x="37960" y="0"/>
                  </a:lnTo>
                  <a:close/>
                </a:path>
                <a:path w="78104" h="868679">
                  <a:moveTo>
                    <a:pt x="41250" y="63494"/>
                  </a:moveTo>
                  <a:lnTo>
                    <a:pt x="34900" y="63506"/>
                  </a:lnTo>
                  <a:lnTo>
                    <a:pt x="34924" y="76205"/>
                  </a:lnTo>
                  <a:lnTo>
                    <a:pt x="41274" y="76194"/>
                  </a:lnTo>
                  <a:lnTo>
                    <a:pt x="41250" y="63494"/>
                  </a:lnTo>
                  <a:close/>
                </a:path>
                <a:path w="78104" h="868679">
                  <a:moveTo>
                    <a:pt x="69853" y="63494"/>
                  </a:moveTo>
                  <a:lnTo>
                    <a:pt x="41250" y="63494"/>
                  </a:lnTo>
                  <a:lnTo>
                    <a:pt x="41274" y="76194"/>
                  </a:lnTo>
                  <a:lnTo>
                    <a:pt x="76200" y="76130"/>
                  </a:lnTo>
                  <a:lnTo>
                    <a:pt x="69853" y="63494"/>
                  </a:lnTo>
                  <a:close/>
                </a:path>
                <a:path w="78104" h="868679">
                  <a:moveTo>
                    <a:pt x="41332" y="107944"/>
                  </a:moveTo>
                  <a:lnTo>
                    <a:pt x="34982" y="107956"/>
                  </a:lnTo>
                  <a:lnTo>
                    <a:pt x="35029" y="133356"/>
                  </a:lnTo>
                  <a:lnTo>
                    <a:pt x="41379" y="133344"/>
                  </a:lnTo>
                  <a:lnTo>
                    <a:pt x="41332" y="107944"/>
                  </a:lnTo>
                  <a:close/>
                </a:path>
                <a:path w="78104" h="868679">
                  <a:moveTo>
                    <a:pt x="41413" y="152394"/>
                  </a:moveTo>
                  <a:lnTo>
                    <a:pt x="35063" y="152406"/>
                  </a:lnTo>
                  <a:lnTo>
                    <a:pt x="35110" y="177806"/>
                  </a:lnTo>
                  <a:lnTo>
                    <a:pt x="41460" y="177794"/>
                  </a:lnTo>
                  <a:lnTo>
                    <a:pt x="41413" y="152394"/>
                  </a:lnTo>
                  <a:close/>
                </a:path>
                <a:path w="78104" h="868679">
                  <a:moveTo>
                    <a:pt x="41494" y="196844"/>
                  </a:moveTo>
                  <a:lnTo>
                    <a:pt x="35144" y="196856"/>
                  </a:lnTo>
                  <a:lnTo>
                    <a:pt x="35191" y="222256"/>
                  </a:lnTo>
                  <a:lnTo>
                    <a:pt x="41541" y="222243"/>
                  </a:lnTo>
                  <a:lnTo>
                    <a:pt x="41494" y="196844"/>
                  </a:lnTo>
                  <a:close/>
                </a:path>
                <a:path w="78104" h="868679">
                  <a:moveTo>
                    <a:pt x="41575" y="241293"/>
                  </a:moveTo>
                  <a:lnTo>
                    <a:pt x="35225" y="241306"/>
                  </a:lnTo>
                  <a:lnTo>
                    <a:pt x="35272" y="266706"/>
                  </a:lnTo>
                  <a:lnTo>
                    <a:pt x="41622" y="266693"/>
                  </a:lnTo>
                  <a:lnTo>
                    <a:pt x="41575" y="241293"/>
                  </a:lnTo>
                  <a:close/>
                </a:path>
                <a:path w="78104" h="868679">
                  <a:moveTo>
                    <a:pt x="41657" y="285743"/>
                  </a:moveTo>
                  <a:lnTo>
                    <a:pt x="35307" y="285756"/>
                  </a:lnTo>
                  <a:lnTo>
                    <a:pt x="35354" y="311156"/>
                  </a:lnTo>
                  <a:lnTo>
                    <a:pt x="41704" y="311143"/>
                  </a:lnTo>
                  <a:lnTo>
                    <a:pt x="41657" y="285743"/>
                  </a:lnTo>
                  <a:close/>
                </a:path>
                <a:path w="78104" h="868679">
                  <a:moveTo>
                    <a:pt x="41738" y="330193"/>
                  </a:moveTo>
                  <a:lnTo>
                    <a:pt x="35388" y="330205"/>
                  </a:lnTo>
                  <a:lnTo>
                    <a:pt x="35435" y="355605"/>
                  </a:lnTo>
                  <a:lnTo>
                    <a:pt x="41785" y="355593"/>
                  </a:lnTo>
                  <a:lnTo>
                    <a:pt x="41738" y="330193"/>
                  </a:lnTo>
                  <a:close/>
                </a:path>
                <a:path w="78104" h="868679">
                  <a:moveTo>
                    <a:pt x="41819" y="374643"/>
                  </a:moveTo>
                  <a:lnTo>
                    <a:pt x="35469" y="374655"/>
                  </a:lnTo>
                  <a:lnTo>
                    <a:pt x="35516" y="400055"/>
                  </a:lnTo>
                  <a:lnTo>
                    <a:pt x="41866" y="400043"/>
                  </a:lnTo>
                  <a:lnTo>
                    <a:pt x="41819" y="374643"/>
                  </a:lnTo>
                  <a:close/>
                </a:path>
                <a:path w="78104" h="868679">
                  <a:moveTo>
                    <a:pt x="41901" y="419093"/>
                  </a:moveTo>
                  <a:lnTo>
                    <a:pt x="35551" y="419105"/>
                  </a:lnTo>
                  <a:lnTo>
                    <a:pt x="35598" y="444505"/>
                  </a:lnTo>
                  <a:lnTo>
                    <a:pt x="41948" y="444493"/>
                  </a:lnTo>
                  <a:lnTo>
                    <a:pt x="41901" y="419093"/>
                  </a:lnTo>
                  <a:close/>
                </a:path>
                <a:path w="78104" h="868679">
                  <a:moveTo>
                    <a:pt x="41982" y="463543"/>
                  </a:moveTo>
                  <a:lnTo>
                    <a:pt x="35632" y="463555"/>
                  </a:lnTo>
                  <a:lnTo>
                    <a:pt x="35679" y="488955"/>
                  </a:lnTo>
                  <a:lnTo>
                    <a:pt x="42029" y="488943"/>
                  </a:lnTo>
                  <a:lnTo>
                    <a:pt x="41982" y="463543"/>
                  </a:lnTo>
                  <a:close/>
                </a:path>
                <a:path w="78104" h="868679">
                  <a:moveTo>
                    <a:pt x="42063" y="507993"/>
                  </a:moveTo>
                  <a:lnTo>
                    <a:pt x="35713" y="508005"/>
                  </a:lnTo>
                  <a:lnTo>
                    <a:pt x="35760" y="533405"/>
                  </a:lnTo>
                  <a:lnTo>
                    <a:pt x="42110" y="533393"/>
                  </a:lnTo>
                  <a:lnTo>
                    <a:pt x="42063" y="507993"/>
                  </a:lnTo>
                  <a:close/>
                </a:path>
                <a:path w="78104" h="868679">
                  <a:moveTo>
                    <a:pt x="42144" y="552443"/>
                  </a:moveTo>
                  <a:lnTo>
                    <a:pt x="35794" y="552455"/>
                  </a:lnTo>
                  <a:lnTo>
                    <a:pt x="35841" y="577855"/>
                  </a:lnTo>
                  <a:lnTo>
                    <a:pt x="42191" y="577843"/>
                  </a:lnTo>
                  <a:lnTo>
                    <a:pt x="42144" y="552443"/>
                  </a:lnTo>
                  <a:close/>
                </a:path>
                <a:path w="78104" h="868679">
                  <a:moveTo>
                    <a:pt x="42226" y="596893"/>
                  </a:moveTo>
                  <a:lnTo>
                    <a:pt x="35876" y="596905"/>
                  </a:lnTo>
                  <a:lnTo>
                    <a:pt x="35923" y="622305"/>
                  </a:lnTo>
                  <a:lnTo>
                    <a:pt x="42273" y="622293"/>
                  </a:lnTo>
                  <a:lnTo>
                    <a:pt x="42226" y="596893"/>
                  </a:lnTo>
                  <a:close/>
                </a:path>
                <a:path w="78104" h="868679">
                  <a:moveTo>
                    <a:pt x="42307" y="641343"/>
                  </a:moveTo>
                  <a:lnTo>
                    <a:pt x="35957" y="641355"/>
                  </a:lnTo>
                  <a:lnTo>
                    <a:pt x="36004" y="666755"/>
                  </a:lnTo>
                  <a:lnTo>
                    <a:pt x="42354" y="666743"/>
                  </a:lnTo>
                  <a:lnTo>
                    <a:pt x="42307" y="641343"/>
                  </a:lnTo>
                  <a:close/>
                </a:path>
                <a:path w="78104" h="868679">
                  <a:moveTo>
                    <a:pt x="42388" y="685793"/>
                  </a:moveTo>
                  <a:lnTo>
                    <a:pt x="36038" y="685805"/>
                  </a:lnTo>
                  <a:lnTo>
                    <a:pt x="36085" y="711205"/>
                  </a:lnTo>
                  <a:lnTo>
                    <a:pt x="42435" y="711193"/>
                  </a:lnTo>
                  <a:lnTo>
                    <a:pt x="42388" y="685793"/>
                  </a:lnTo>
                  <a:close/>
                </a:path>
                <a:path w="78104" h="868679">
                  <a:moveTo>
                    <a:pt x="42470" y="730243"/>
                  </a:moveTo>
                  <a:lnTo>
                    <a:pt x="36120" y="730255"/>
                  </a:lnTo>
                  <a:lnTo>
                    <a:pt x="36167" y="755655"/>
                  </a:lnTo>
                  <a:lnTo>
                    <a:pt x="42517" y="755643"/>
                  </a:lnTo>
                  <a:lnTo>
                    <a:pt x="42470" y="730243"/>
                  </a:lnTo>
                  <a:close/>
                </a:path>
                <a:path w="78104" h="868679">
                  <a:moveTo>
                    <a:pt x="36233" y="792168"/>
                  </a:moveTo>
                  <a:lnTo>
                    <a:pt x="1309" y="792232"/>
                  </a:lnTo>
                  <a:lnTo>
                    <a:pt x="39547" y="868362"/>
                  </a:lnTo>
                  <a:lnTo>
                    <a:pt x="73521" y="800105"/>
                  </a:lnTo>
                  <a:lnTo>
                    <a:pt x="36248" y="800105"/>
                  </a:lnTo>
                  <a:lnTo>
                    <a:pt x="36233" y="792168"/>
                  </a:lnTo>
                  <a:close/>
                </a:path>
                <a:path w="78104" h="868679">
                  <a:moveTo>
                    <a:pt x="42583" y="792156"/>
                  </a:moveTo>
                  <a:lnTo>
                    <a:pt x="36233" y="792168"/>
                  </a:lnTo>
                  <a:lnTo>
                    <a:pt x="36248" y="800105"/>
                  </a:lnTo>
                  <a:lnTo>
                    <a:pt x="42598" y="800093"/>
                  </a:lnTo>
                  <a:lnTo>
                    <a:pt x="42583" y="792156"/>
                  </a:lnTo>
                  <a:close/>
                </a:path>
                <a:path w="78104" h="868679">
                  <a:moveTo>
                    <a:pt x="77509" y="792092"/>
                  </a:moveTo>
                  <a:lnTo>
                    <a:pt x="42583" y="792156"/>
                  </a:lnTo>
                  <a:lnTo>
                    <a:pt x="42598" y="800093"/>
                  </a:lnTo>
                  <a:lnTo>
                    <a:pt x="36248" y="800105"/>
                  </a:lnTo>
                  <a:lnTo>
                    <a:pt x="73527" y="800093"/>
                  </a:lnTo>
                  <a:lnTo>
                    <a:pt x="77509" y="792092"/>
                  </a:lnTo>
                  <a:close/>
                </a:path>
                <a:path w="78104" h="868679">
                  <a:moveTo>
                    <a:pt x="42551" y="774693"/>
                  </a:moveTo>
                  <a:lnTo>
                    <a:pt x="36201" y="774705"/>
                  </a:lnTo>
                  <a:lnTo>
                    <a:pt x="36233" y="792168"/>
                  </a:lnTo>
                  <a:lnTo>
                    <a:pt x="42583" y="792156"/>
                  </a:lnTo>
                  <a:lnTo>
                    <a:pt x="42551" y="774693"/>
                  </a:lnTo>
                  <a:close/>
                </a:path>
              </a:pathLst>
            </a:custGeom>
            <a:solidFill>
              <a:srgbClr val="954F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29"/>
            <p:cNvSpPr/>
            <p:nvPr/>
          </p:nvSpPr>
          <p:spPr>
            <a:xfrm>
              <a:off x="4006974" y="3524250"/>
              <a:ext cx="78105" cy="973455"/>
            </a:xfrm>
            <a:custGeom>
              <a:avLst/>
              <a:gdLst/>
              <a:ahLst/>
              <a:cxnLst/>
              <a:rect l="l" t="t" r="r" b="b"/>
              <a:pathLst>
                <a:path w="78104" h="973454">
                  <a:moveTo>
                    <a:pt x="36264" y="76194"/>
                  </a:moveTo>
                  <a:lnTo>
                    <a:pt x="36243" y="88894"/>
                  </a:lnTo>
                  <a:lnTo>
                    <a:pt x="42593" y="88905"/>
                  </a:lnTo>
                  <a:lnTo>
                    <a:pt x="42614" y="76205"/>
                  </a:lnTo>
                  <a:lnTo>
                    <a:pt x="36264" y="76194"/>
                  </a:lnTo>
                  <a:close/>
                </a:path>
                <a:path w="78104" h="973454">
                  <a:moveTo>
                    <a:pt x="71180" y="63494"/>
                  </a:moveTo>
                  <a:lnTo>
                    <a:pt x="36285" y="63494"/>
                  </a:lnTo>
                  <a:lnTo>
                    <a:pt x="42635" y="63505"/>
                  </a:lnTo>
                  <a:lnTo>
                    <a:pt x="42614" y="76205"/>
                  </a:lnTo>
                  <a:lnTo>
                    <a:pt x="77538" y="76262"/>
                  </a:lnTo>
                  <a:lnTo>
                    <a:pt x="71180" y="63494"/>
                  </a:lnTo>
                  <a:close/>
                </a:path>
                <a:path w="78104" h="973454">
                  <a:moveTo>
                    <a:pt x="36285" y="63494"/>
                  </a:moveTo>
                  <a:lnTo>
                    <a:pt x="36264" y="76194"/>
                  </a:lnTo>
                  <a:lnTo>
                    <a:pt x="42614" y="76205"/>
                  </a:lnTo>
                  <a:lnTo>
                    <a:pt x="42635" y="63505"/>
                  </a:lnTo>
                  <a:lnTo>
                    <a:pt x="36285" y="63494"/>
                  </a:lnTo>
                  <a:close/>
                </a:path>
                <a:path w="78104" h="973454">
                  <a:moveTo>
                    <a:pt x="39563" y="0"/>
                  </a:moveTo>
                  <a:lnTo>
                    <a:pt x="1339" y="76137"/>
                  </a:lnTo>
                  <a:lnTo>
                    <a:pt x="36264" y="76194"/>
                  </a:lnTo>
                  <a:lnTo>
                    <a:pt x="36285" y="63494"/>
                  </a:lnTo>
                  <a:lnTo>
                    <a:pt x="71180" y="63494"/>
                  </a:lnTo>
                  <a:lnTo>
                    <a:pt x="39563" y="0"/>
                  </a:lnTo>
                  <a:close/>
                </a:path>
                <a:path w="78104" h="973454">
                  <a:moveTo>
                    <a:pt x="36212" y="107944"/>
                  </a:moveTo>
                  <a:lnTo>
                    <a:pt x="36170" y="133344"/>
                  </a:lnTo>
                  <a:lnTo>
                    <a:pt x="42520" y="133355"/>
                  </a:lnTo>
                  <a:lnTo>
                    <a:pt x="42562" y="107955"/>
                  </a:lnTo>
                  <a:lnTo>
                    <a:pt x="36212" y="107944"/>
                  </a:lnTo>
                  <a:close/>
                </a:path>
                <a:path w="78104" h="973454">
                  <a:moveTo>
                    <a:pt x="36140" y="152394"/>
                  </a:moveTo>
                  <a:lnTo>
                    <a:pt x="36098" y="177794"/>
                  </a:lnTo>
                  <a:lnTo>
                    <a:pt x="42448" y="177805"/>
                  </a:lnTo>
                  <a:lnTo>
                    <a:pt x="42490" y="152405"/>
                  </a:lnTo>
                  <a:lnTo>
                    <a:pt x="36140" y="152394"/>
                  </a:lnTo>
                  <a:close/>
                </a:path>
                <a:path w="78104" h="973454">
                  <a:moveTo>
                    <a:pt x="36066" y="196844"/>
                  </a:moveTo>
                  <a:lnTo>
                    <a:pt x="36026" y="222244"/>
                  </a:lnTo>
                  <a:lnTo>
                    <a:pt x="42376" y="222255"/>
                  </a:lnTo>
                  <a:lnTo>
                    <a:pt x="42416" y="196855"/>
                  </a:lnTo>
                  <a:lnTo>
                    <a:pt x="36066" y="196844"/>
                  </a:lnTo>
                  <a:close/>
                </a:path>
                <a:path w="78104" h="973454">
                  <a:moveTo>
                    <a:pt x="35994" y="241294"/>
                  </a:moveTo>
                  <a:lnTo>
                    <a:pt x="35953" y="266694"/>
                  </a:lnTo>
                  <a:lnTo>
                    <a:pt x="42303" y="266705"/>
                  </a:lnTo>
                  <a:lnTo>
                    <a:pt x="42344" y="241305"/>
                  </a:lnTo>
                  <a:lnTo>
                    <a:pt x="35994" y="241294"/>
                  </a:lnTo>
                  <a:close/>
                </a:path>
                <a:path w="78104" h="973454">
                  <a:moveTo>
                    <a:pt x="35921" y="285744"/>
                  </a:moveTo>
                  <a:lnTo>
                    <a:pt x="35881" y="311144"/>
                  </a:lnTo>
                  <a:lnTo>
                    <a:pt x="42231" y="311155"/>
                  </a:lnTo>
                  <a:lnTo>
                    <a:pt x="42271" y="285755"/>
                  </a:lnTo>
                  <a:lnTo>
                    <a:pt x="35921" y="285744"/>
                  </a:lnTo>
                  <a:close/>
                </a:path>
                <a:path w="78104" h="973454">
                  <a:moveTo>
                    <a:pt x="35849" y="330194"/>
                  </a:moveTo>
                  <a:lnTo>
                    <a:pt x="35808" y="355594"/>
                  </a:lnTo>
                  <a:lnTo>
                    <a:pt x="42158" y="355605"/>
                  </a:lnTo>
                  <a:lnTo>
                    <a:pt x="42199" y="330205"/>
                  </a:lnTo>
                  <a:lnTo>
                    <a:pt x="35849" y="330194"/>
                  </a:lnTo>
                  <a:close/>
                </a:path>
                <a:path w="78104" h="973454">
                  <a:moveTo>
                    <a:pt x="35777" y="374644"/>
                  </a:moveTo>
                  <a:lnTo>
                    <a:pt x="35735" y="400044"/>
                  </a:lnTo>
                  <a:lnTo>
                    <a:pt x="42085" y="400055"/>
                  </a:lnTo>
                  <a:lnTo>
                    <a:pt x="42127" y="374655"/>
                  </a:lnTo>
                  <a:lnTo>
                    <a:pt x="35777" y="374644"/>
                  </a:lnTo>
                  <a:close/>
                </a:path>
                <a:path w="78104" h="973454">
                  <a:moveTo>
                    <a:pt x="35704" y="419094"/>
                  </a:moveTo>
                  <a:lnTo>
                    <a:pt x="35662" y="444494"/>
                  </a:lnTo>
                  <a:lnTo>
                    <a:pt x="42012" y="444505"/>
                  </a:lnTo>
                  <a:lnTo>
                    <a:pt x="42054" y="419105"/>
                  </a:lnTo>
                  <a:lnTo>
                    <a:pt x="35704" y="419094"/>
                  </a:lnTo>
                  <a:close/>
                </a:path>
                <a:path w="78104" h="973454">
                  <a:moveTo>
                    <a:pt x="35632" y="463544"/>
                  </a:moveTo>
                  <a:lnTo>
                    <a:pt x="35590" y="488943"/>
                  </a:lnTo>
                  <a:lnTo>
                    <a:pt x="41940" y="488955"/>
                  </a:lnTo>
                  <a:lnTo>
                    <a:pt x="41982" y="463555"/>
                  </a:lnTo>
                  <a:lnTo>
                    <a:pt x="35632" y="463544"/>
                  </a:lnTo>
                  <a:close/>
                </a:path>
                <a:path w="78104" h="973454">
                  <a:moveTo>
                    <a:pt x="35560" y="507993"/>
                  </a:moveTo>
                  <a:lnTo>
                    <a:pt x="35518" y="533393"/>
                  </a:lnTo>
                  <a:lnTo>
                    <a:pt x="41868" y="533405"/>
                  </a:lnTo>
                  <a:lnTo>
                    <a:pt x="41910" y="508005"/>
                  </a:lnTo>
                  <a:lnTo>
                    <a:pt x="35560" y="507993"/>
                  </a:lnTo>
                  <a:close/>
                </a:path>
                <a:path w="78104" h="973454">
                  <a:moveTo>
                    <a:pt x="35487" y="552443"/>
                  </a:moveTo>
                  <a:lnTo>
                    <a:pt x="35445" y="577843"/>
                  </a:lnTo>
                  <a:lnTo>
                    <a:pt x="41795" y="577855"/>
                  </a:lnTo>
                  <a:lnTo>
                    <a:pt x="41837" y="552455"/>
                  </a:lnTo>
                  <a:lnTo>
                    <a:pt x="35487" y="552443"/>
                  </a:lnTo>
                  <a:close/>
                </a:path>
                <a:path w="78104" h="973454">
                  <a:moveTo>
                    <a:pt x="35413" y="596893"/>
                  </a:moveTo>
                  <a:lnTo>
                    <a:pt x="35373" y="622293"/>
                  </a:lnTo>
                  <a:lnTo>
                    <a:pt x="41723" y="622305"/>
                  </a:lnTo>
                  <a:lnTo>
                    <a:pt x="41763" y="596905"/>
                  </a:lnTo>
                  <a:lnTo>
                    <a:pt x="35413" y="596893"/>
                  </a:lnTo>
                  <a:close/>
                </a:path>
                <a:path w="78104" h="973454">
                  <a:moveTo>
                    <a:pt x="35341" y="641343"/>
                  </a:moveTo>
                  <a:lnTo>
                    <a:pt x="35300" y="666743"/>
                  </a:lnTo>
                  <a:lnTo>
                    <a:pt x="41650" y="666753"/>
                  </a:lnTo>
                  <a:lnTo>
                    <a:pt x="41691" y="641355"/>
                  </a:lnTo>
                  <a:lnTo>
                    <a:pt x="35341" y="641343"/>
                  </a:lnTo>
                  <a:close/>
                </a:path>
                <a:path w="78104" h="973454">
                  <a:moveTo>
                    <a:pt x="35269" y="685793"/>
                  </a:moveTo>
                  <a:lnTo>
                    <a:pt x="35228" y="711193"/>
                  </a:lnTo>
                  <a:lnTo>
                    <a:pt x="41578" y="711203"/>
                  </a:lnTo>
                  <a:lnTo>
                    <a:pt x="41619" y="685803"/>
                  </a:lnTo>
                  <a:lnTo>
                    <a:pt x="35269" y="685793"/>
                  </a:lnTo>
                  <a:close/>
                </a:path>
                <a:path w="78104" h="973454">
                  <a:moveTo>
                    <a:pt x="35196" y="730243"/>
                  </a:moveTo>
                  <a:lnTo>
                    <a:pt x="35154" y="755643"/>
                  </a:lnTo>
                  <a:lnTo>
                    <a:pt x="41504" y="755653"/>
                  </a:lnTo>
                  <a:lnTo>
                    <a:pt x="41546" y="730253"/>
                  </a:lnTo>
                  <a:lnTo>
                    <a:pt x="35196" y="730243"/>
                  </a:lnTo>
                  <a:close/>
                </a:path>
                <a:path w="78104" h="973454">
                  <a:moveTo>
                    <a:pt x="35124" y="774693"/>
                  </a:moveTo>
                  <a:lnTo>
                    <a:pt x="35082" y="800093"/>
                  </a:lnTo>
                  <a:lnTo>
                    <a:pt x="41432" y="800103"/>
                  </a:lnTo>
                  <a:lnTo>
                    <a:pt x="41474" y="774703"/>
                  </a:lnTo>
                  <a:lnTo>
                    <a:pt x="35124" y="774693"/>
                  </a:lnTo>
                  <a:close/>
                </a:path>
                <a:path w="78104" h="973454">
                  <a:moveTo>
                    <a:pt x="35051" y="819143"/>
                  </a:moveTo>
                  <a:lnTo>
                    <a:pt x="35010" y="844543"/>
                  </a:lnTo>
                  <a:lnTo>
                    <a:pt x="41360" y="844553"/>
                  </a:lnTo>
                  <a:lnTo>
                    <a:pt x="41401" y="819153"/>
                  </a:lnTo>
                  <a:lnTo>
                    <a:pt x="35051" y="819143"/>
                  </a:lnTo>
                  <a:close/>
                </a:path>
                <a:path w="78104" h="973454">
                  <a:moveTo>
                    <a:pt x="34979" y="863593"/>
                  </a:moveTo>
                  <a:lnTo>
                    <a:pt x="34937" y="888993"/>
                  </a:lnTo>
                  <a:lnTo>
                    <a:pt x="41287" y="889003"/>
                  </a:lnTo>
                  <a:lnTo>
                    <a:pt x="41329" y="863603"/>
                  </a:lnTo>
                  <a:lnTo>
                    <a:pt x="34979" y="863593"/>
                  </a:lnTo>
                  <a:close/>
                </a:path>
                <a:path w="78104" h="973454">
                  <a:moveTo>
                    <a:pt x="0" y="896875"/>
                  </a:moveTo>
                  <a:lnTo>
                    <a:pt x="37975" y="973137"/>
                  </a:lnTo>
                  <a:lnTo>
                    <a:pt x="69852" y="909643"/>
                  </a:lnTo>
                  <a:lnTo>
                    <a:pt x="34904" y="909633"/>
                  </a:lnTo>
                  <a:lnTo>
                    <a:pt x="34907" y="908043"/>
                  </a:lnTo>
                  <a:lnTo>
                    <a:pt x="70655" y="908043"/>
                  </a:lnTo>
                  <a:lnTo>
                    <a:pt x="76200" y="896999"/>
                  </a:lnTo>
                  <a:lnTo>
                    <a:pt x="0" y="896875"/>
                  </a:lnTo>
                  <a:close/>
                </a:path>
                <a:path w="78104" h="973454">
                  <a:moveTo>
                    <a:pt x="34907" y="908043"/>
                  </a:moveTo>
                  <a:lnTo>
                    <a:pt x="34904" y="909633"/>
                  </a:lnTo>
                  <a:lnTo>
                    <a:pt x="41254" y="909643"/>
                  </a:lnTo>
                  <a:lnTo>
                    <a:pt x="41257" y="908053"/>
                  </a:lnTo>
                  <a:lnTo>
                    <a:pt x="34907" y="908043"/>
                  </a:lnTo>
                  <a:close/>
                </a:path>
                <a:path w="78104" h="973454">
                  <a:moveTo>
                    <a:pt x="70655" y="908043"/>
                  </a:moveTo>
                  <a:lnTo>
                    <a:pt x="34907" y="908043"/>
                  </a:lnTo>
                  <a:lnTo>
                    <a:pt x="41257" y="908053"/>
                  </a:lnTo>
                  <a:lnTo>
                    <a:pt x="41254" y="909643"/>
                  </a:lnTo>
                  <a:lnTo>
                    <a:pt x="69857" y="909633"/>
                  </a:lnTo>
                  <a:lnTo>
                    <a:pt x="70655" y="908043"/>
                  </a:lnTo>
                  <a:close/>
                </a:path>
              </a:pathLst>
            </a:custGeom>
            <a:solidFill>
              <a:srgbClr val="954F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1"/>
            <p:cNvSpPr/>
            <p:nvPr/>
          </p:nvSpPr>
          <p:spPr>
            <a:xfrm>
              <a:off x="2436812" y="1797050"/>
              <a:ext cx="76200" cy="671830"/>
            </a:xfrm>
            <a:custGeom>
              <a:avLst/>
              <a:gdLst/>
              <a:ahLst/>
              <a:cxnLst/>
              <a:rect l="l" t="t" r="r" b="b"/>
              <a:pathLst>
                <a:path w="76200" h="671830">
                  <a:moveTo>
                    <a:pt x="41275" y="63500"/>
                  </a:moveTo>
                  <a:lnTo>
                    <a:pt x="34925" y="63500"/>
                  </a:lnTo>
                  <a:lnTo>
                    <a:pt x="34925" y="88900"/>
                  </a:lnTo>
                  <a:lnTo>
                    <a:pt x="41275" y="88900"/>
                  </a:lnTo>
                  <a:lnTo>
                    <a:pt x="41275" y="63500"/>
                  </a:lnTo>
                  <a:close/>
                </a:path>
                <a:path w="76200" h="671830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71830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671830">
                  <a:moveTo>
                    <a:pt x="41275" y="107950"/>
                  </a:moveTo>
                  <a:lnTo>
                    <a:pt x="34925" y="107950"/>
                  </a:lnTo>
                  <a:lnTo>
                    <a:pt x="34925" y="133350"/>
                  </a:lnTo>
                  <a:lnTo>
                    <a:pt x="41275" y="133350"/>
                  </a:lnTo>
                  <a:lnTo>
                    <a:pt x="41275" y="107950"/>
                  </a:lnTo>
                  <a:close/>
                </a:path>
                <a:path w="76200" h="671830">
                  <a:moveTo>
                    <a:pt x="41275" y="152400"/>
                  </a:moveTo>
                  <a:lnTo>
                    <a:pt x="34925" y="152400"/>
                  </a:lnTo>
                  <a:lnTo>
                    <a:pt x="34925" y="177800"/>
                  </a:lnTo>
                  <a:lnTo>
                    <a:pt x="41275" y="177800"/>
                  </a:lnTo>
                  <a:lnTo>
                    <a:pt x="41275" y="152400"/>
                  </a:lnTo>
                  <a:close/>
                </a:path>
                <a:path w="76200" h="671830">
                  <a:moveTo>
                    <a:pt x="41275" y="196850"/>
                  </a:moveTo>
                  <a:lnTo>
                    <a:pt x="34925" y="196850"/>
                  </a:lnTo>
                  <a:lnTo>
                    <a:pt x="34925" y="222250"/>
                  </a:lnTo>
                  <a:lnTo>
                    <a:pt x="41275" y="222250"/>
                  </a:lnTo>
                  <a:lnTo>
                    <a:pt x="41275" y="196850"/>
                  </a:lnTo>
                  <a:close/>
                </a:path>
                <a:path w="76200" h="671830">
                  <a:moveTo>
                    <a:pt x="41275" y="241300"/>
                  </a:moveTo>
                  <a:lnTo>
                    <a:pt x="34925" y="241300"/>
                  </a:lnTo>
                  <a:lnTo>
                    <a:pt x="34925" y="266700"/>
                  </a:lnTo>
                  <a:lnTo>
                    <a:pt x="41275" y="266700"/>
                  </a:lnTo>
                  <a:lnTo>
                    <a:pt x="41275" y="241300"/>
                  </a:lnTo>
                  <a:close/>
                </a:path>
                <a:path w="76200" h="671830">
                  <a:moveTo>
                    <a:pt x="41275" y="285750"/>
                  </a:moveTo>
                  <a:lnTo>
                    <a:pt x="34925" y="285750"/>
                  </a:lnTo>
                  <a:lnTo>
                    <a:pt x="34925" y="311150"/>
                  </a:lnTo>
                  <a:lnTo>
                    <a:pt x="41275" y="311150"/>
                  </a:lnTo>
                  <a:lnTo>
                    <a:pt x="41275" y="285750"/>
                  </a:lnTo>
                  <a:close/>
                </a:path>
                <a:path w="76200" h="671830">
                  <a:moveTo>
                    <a:pt x="41275" y="330200"/>
                  </a:moveTo>
                  <a:lnTo>
                    <a:pt x="34925" y="330200"/>
                  </a:lnTo>
                  <a:lnTo>
                    <a:pt x="34925" y="355600"/>
                  </a:lnTo>
                  <a:lnTo>
                    <a:pt x="41275" y="355600"/>
                  </a:lnTo>
                  <a:lnTo>
                    <a:pt x="41275" y="330200"/>
                  </a:lnTo>
                  <a:close/>
                </a:path>
                <a:path w="76200" h="671830">
                  <a:moveTo>
                    <a:pt x="41275" y="374650"/>
                  </a:moveTo>
                  <a:lnTo>
                    <a:pt x="34925" y="374650"/>
                  </a:lnTo>
                  <a:lnTo>
                    <a:pt x="34925" y="400050"/>
                  </a:lnTo>
                  <a:lnTo>
                    <a:pt x="41275" y="400050"/>
                  </a:lnTo>
                  <a:lnTo>
                    <a:pt x="41275" y="374650"/>
                  </a:lnTo>
                  <a:close/>
                </a:path>
                <a:path w="76200" h="671830">
                  <a:moveTo>
                    <a:pt x="41275" y="419100"/>
                  </a:moveTo>
                  <a:lnTo>
                    <a:pt x="34925" y="419100"/>
                  </a:lnTo>
                  <a:lnTo>
                    <a:pt x="34925" y="444500"/>
                  </a:lnTo>
                  <a:lnTo>
                    <a:pt x="41275" y="444500"/>
                  </a:lnTo>
                  <a:lnTo>
                    <a:pt x="41275" y="419100"/>
                  </a:lnTo>
                  <a:close/>
                </a:path>
                <a:path w="76200" h="671830">
                  <a:moveTo>
                    <a:pt x="41275" y="463550"/>
                  </a:moveTo>
                  <a:lnTo>
                    <a:pt x="34925" y="463550"/>
                  </a:lnTo>
                  <a:lnTo>
                    <a:pt x="34925" y="488950"/>
                  </a:lnTo>
                  <a:lnTo>
                    <a:pt x="41275" y="488950"/>
                  </a:lnTo>
                  <a:lnTo>
                    <a:pt x="41275" y="463550"/>
                  </a:lnTo>
                  <a:close/>
                </a:path>
                <a:path w="76200" h="671830">
                  <a:moveTo>
                    <a:pt x="41275" y="508000"/>
                  </a:moveTo>
                  <a:lnTo>
                    <a:pt x="34925" y="508000"/>
                  </a:lnTo>
                  <a:lnTo>
                    <a:pt x="34925" y="533400"/>
                  </a:lnTo>
                  <a:lnTo>
                    <a:pt x="41275" y="533400"/>
                  </a:lnTo>
                  <a:lnTo>
                    <a:pt x="41275" y="508000"/>
                  </a:lnTo>
                  <a:close/>
                </a:path>
                <a:path w="76200" h="671830">
                  <a:moveTo>
                    <a:pt x="41275" y="552450"/>
                  </a:moveTo>
                  <a:lnTo>
                    <a:pt x="34925" y="552450"/>
                  </a:lnTo>
                  <a:lnTo>
                    <a:pt x="34925" y="577850"/>
                  </a:lnTo>
                  <a:lnTo>
                    <a:pt x="41275" y="577850"/>
                  </a:lnTo>
                  <a:lnTo>
                    <a:pt x="41275" y="552450"/>
                  </a:lnTo>
                  <a:close/>
                </a:path>
                <a:path w="76200" h="671830">
                  <a:moveTo>
                    <a:pt x="76200" y="595312"/>
                  </a:moveTo>
                  <a:lnTo>
                    <a:pt x="0" y="595312"/>
                  </a:lnTo>
                  <a:lnTo>
                    <a:pt x="38100" y="671512"/>
                  </a:lnTo>
                  <a:lnTo>
                    <a:pt x="69850" y="608012"/>
                  </a:lnTo>
                  <a:lnTo>
                    <a:pt x="34925" y="608012"/>
                  </a:lnTo>
                  <a:lnTo>
                    <a:pt x="34925" y="596900"/>
                  </a:lnTo>
                  <a:lnTo>
                    <a:pt x="75406" y="596900"/>
                  </a:lnTo>
                  <a:lnTo>
                    <a:pt x="76200" y="595312"/>
                  </a:lnTo>
                  <a:close/>
                </a:path>
                <a:path w="76200" h="671830">
                  <a:moveTo>
                    <a:pt x="41275" y="596900"/>
                  </a:moveTo>
                  <a:lnTo>
                    <a:pt x="34925" y="596900"/>
                  </a:lnTo>
                  <a:lnTo>
                    <a:pt x="34925" y="608012"/>
                  </a:lnTo>
                  <a:lnTo>
                    <a:pt x="41275" y="608012"/>
                  </a:lnTo>
                  <a:lnTo>
                    <a:pt x="41275" y="596900"/>
                  </a:lnTo>
                  <a:close/>
                </a:path>
                <a:path w="76200" h="671830">
                  <a:moveTo>
                    <a:pt x="75406" y="596900"/>
                  </a:moveTo>
                  <a:lnTo>
                    <a:pt x="41275" y="596900"/>
                  </a:lnTo>
                  <a:lnTo>
                    <a:pt x="41275" y="608012"/>
                  </a:lnTo>
                  <a:lnTo>
                    <a:pt x="69850" y="608012"/>
                  </a:lnTo>
                  <a:lnTo>
                    <a:pt x="75406" y="59690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32"/>
            <p:cNvSpPr/>
            <p:nvPr/>
          </p:nvSpPr>
          <p:spPr>
            <a:xfrm>
              <a:off x="1055687" y="2460625"/>
              <a:ext cx="3175000" cy="2735580"/>
            </a:xfrm>
            <a:custGeom>
              <a:avLst/>
              <a:gdLst/>
              <a:ahLst/>
              <a:cxnLst/>
              <a:rect l="l" t="t" r="r" b="b"/>
              <a:pathLst>
                <a:path w="3175000" h="2735579">
                  <a:moveTo>
                    <a:pt x="3175000" y="549275"/>
                  </a:moveTo>
                  <a:lnTo>
                    <a:pt x="2868612" y="1703388"/>
                  </a:lnTo>
                  <a:lnTo>
                    <a:pt x="2784475" y="690562"/>
                  </a:lnTo>
                  <a:lnTo>
                    <a:pt x="1404938" y="0"/>
                  </a:lnTo>
                  <a:lnTo>
                    <a:pt x="415925" y="457200"/>
                  </a:lnTo>
                  <a:lnTo>
                    <a:pt x="0" y="2735263"/>
                  </a:lnTo>
                </a:path>
              </a:pathLst>
            </a:custGeom>
            <a:ln w="2857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33"/>
            <p:cNvSpPr/>
            <p:nvPr/>
          </p:nvSpPr>
          <p:spPr>
            <a:xfrm>
              <a:off x="698500" y="1554162"/>
              <a:ext cx="3649979" cy="2444750"/>
            </a:xfrm>
            <a:custGeom>
              <a:avLst/>
              <a:gdLst/>
              <a:ahLst/>
              <a:cxnLst/>
              <a:rect l="l" t="t" r="r" b="b"/>
              <a:pathLst>
                <a:path w="3649979" h="2444750">
                  <a:moveTo>
                    <a:pt x="0" y="2244725"/>
                  </a:moveTo>
                  <a:lnTo>
                    <a:pt x="781050" y="1379537"/>
                  </a:lnTo>
                  <a:lnTo>
                    <a:pt x="1462088" y="0"/>
                  </a:lnTo>
                  <a:lnTo>
                    <a:pt x="2468563" y="757237"/>
                  </a:lnTo>
                  <a:lnTo>
                    <a:pt x="3141663" y="1604962"/>
                  </a:lnTo>
                  <a:lnTo>
                    <a:pt x="3649663" y="2444750"/>
                  </a:lnTo>
                </a:path>
              </a:pathLst>
            </a:custGeom>
            <a:ln w="28575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34"/>
            <p:cNvSpPr/>
            <p:nvPr/>
          </p:nvSpPr>
          <p:spPr>
            <a:xfrm>
              <a:off x="714375" y="1546225"/>
              <a:ext cx="3384550" cy="3067050"/>
            </a:xfrm>
            <a:custGeom>
              <a:avLst/>
              <a:gdLst/>
              <a:ahLst/>
              <a:cxnLst/>
              <a:rect l="l" t="t" r="r" b="b"/>
              <a:pathLst>
                <a:path w="3384550" h="3067050">
                  <a:moveTo>
                    <a:pt x="0" y="1870075"/>
                  </a:moveTo>
                  <a:lnTo>
                    <a:pt x="531812" y="2593975"/>
                  </a:lnTo>
                  <a:lnTo>
                    <a:pt x="1438275" y="0"/>
                  </a:lnTo>
                  <a:lnTo>
                    <a:pt x="1762125" y="922337"/>
                  </a:lnTo>
                  <a:lnTo>
                    <a:pt x="2452688" y="773112"/>
                  </a:lnTo>
                  <a:lnTo>
                    <a:pt x="3384550" y="3067050"/>
                  </a:lnTo>
                </a:path>
              </a:pathLst>
            </a:custGeom>
            <a:ln w="28575">
              <a:solidFill>
                <a:srgbClr val="954F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30"/>
          <p:cNvSpPr txBox="1"/>
          <p:nvPr/>
        </p:nvSpPr>
        <p:spPr>
          <a:xfrm>
            <a:off x="396661" y="5789150"/>
            <a:ext cx="39416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2060"/>
                </a:solidFill>
                <a:latin typeface="Calibri"/>
                <a:cs typeface="Calibri"/>
              </a:rPr>
              <a:t>Joint-the-dots</a:t>
            </a:r>
            <a:r>
              <a:rPr sz="2400" b="1" spc="-2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2060"/>
                </a:solidFill>
                <a:latin typeface="Calibri"/>
                <a:cs typeface="Calibri"/>
              </a:rPr>
              <a:t>MSE</a:t>
            </a:r>
            <a:r>
              <a:rPr sz="2400" b="1" i="1" spc="-7" baseline="-13888" dirty="0">
                <a:solidFill>
                  <a:srgbClr val="002060"/>
                </a:solidFill>
                <a:latin typeface="Calibri"/>
                <a:cs typeface="Calibri"/>
              </a:rPr>
              <a:t>3FOLD</a:t>
            </a:r>
            <a:r>
              <a:rPr lang="en-US" sz="2400" b="1" i="1" spc="-7" baseline="-13888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2060"/>
                </a:solidFill>
                <a:latin typeface="Calibri"/>
                <a:cs typeface="Calibri"/>
              </a:rPr>
              <a:t>=</a:t>
            </a:r>
            <a:r>
              <a:rPr lang="en-US" sz="2400" b="1" i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2060"/>
                </a:solidFill>
                <a:latin typeface="Calibri"/>
                <a:cs typeface="Calibri"/>
              </a:rPr>
              <a:t>2.93</a:t>
            </a:r>
            <a:endParaRPr sz="2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32627" y="1979001"/>
            <a:ext cx="4696460" cy="4394275"/>
            <a:chOff x="4132627" y="1979001"/>
            <a:chExt cx="4696460" cy="4394275"/>
          </a:xfrm>
        </p:grpSpPr>
        <p:sp>
          <p:nvSpPr>
            <p:cNvPr id="49" name="object 19"/>
            <p:cNvSpPr txBox="1"/>
            <p:nvPr/>
          </p:nvSpPr>
          <p:spPr>
            <a:xfrm>
              <a:off x="4132627" y="1979001"/>
              <a:ext cx="4696460" cy="1397819"/>
            </a:xfrm>
            <a:prstGeom prst="rect">
              <a:avLst/>
            </a:prstGeom>
          </p:spPr>
          <p:txBody>
            <a:bodyPr vert="horz" wrap="square" lIns="0" tIns="165100" rIns="0" bIns="0" rtlCol="0">
              <a:spAutoFit/>
            </a:bodyPr>
            <a:lstStyle/>
            <a:p>
              <a:pPr marL="469900" marR="78105" indent="-339725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For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partition: </a:t>
              </a:r>
              <a:r>
                <a:rPr sz="2000" spc="-15" dirty="0">
                  <a:solidFill>
                    <a:srgbClr val="0563C1"/>
                  </a:solidFill>
                  <a:latin typeface="Arial"/>
                  <a:cs typeface="Arial"/>
                </a:rPr>
                <a:t>Train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on all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</a:t>
              </a:r>
              <a:r>
                <a:rPr lang="en-US" sz="2000" spc="-5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points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not in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partition.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Find 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test-set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sum of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errors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on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</a:t>
              </a:r>
              <a:r>
                <a:rPr sz="2000" spc="-120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points.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50" name="object 21"/>
            <p:cNvSpPr txBox="1">
              <a:spLocks/>
            </p:cNvSpPr>
            <p:nvPr/>
          </p:nvSpPr>
          <p:spPr>
            <a:xfrm>
              <a:off x="4251372" y="3439798"/>
              <a:ext cx="439165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2425" marR="69215" lvl="0" indent="-339725" algn="l" defTabSz="914400" rtl="0" eaLnBrk="1" fontAlgn="auto" latinLnBrk="0" hangingPunct="1">
                <a:spcBef>
                  <a:spcPts val="12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000" spc="-5" dirty="0">
                  <a:solidFill>
                    <a:srgbClr val="33CC33"/>
                  </a:solidFill>
                  <a:latin typeface="Arial"/>
                  <a:cs typeface="Arial"/>
                </a:rPr>
                <a:t>For the green partition: Train on all the  points not in the green partition. Find the test-set sum of errors on  the green points.</a:t>
              </a:r>
            </a:p>
          </p:txBody>
        </p:sp>
        <p:sp>
          <p:nvSpPr>
            <p:cNvPr id="51" name="object 21"/>
            <p:cNvSpPr txBox="1"/>
            <p:nvPr/>
          </p:nvSpPr>
          <p:spPr>
            <a:xfrm>
              <a:off x="4201842" y="4777427"/>
              <a:ext cx="4540885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2425" marR="5080" indent="-339725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For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partition: </a:t>
              </a:r>
              <a:r>
                <a:rPr sz="2000" spc="-15" dirty="0">
                  <a:solidFill>
                    <a:srgbClr val="954F72"/>
                  </a:solidFill>
                  <a:latin typeface="Arial"/>
                  <a:cs typeface="Arial"/>
                </a:rPr>
                <a:t>Train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on all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 points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not in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partition.</a:t>
              </a:r>
              <a:r>
                <a:rPr sz="2000" spc="-85" dirty="0">
                  <a:solidFill>
                    <a:srgbClr val="954F72"/>
                  </a:solidFill>
                  <a:latin typeface="Arial"/>
                  <a:cs typeface="Arial"/>
                </a:rPr>
                <a:t>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Find 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test-set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sum of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errors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on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</a:t>
              </a:r>
              <a:r>
                <a:rPr sz="2000" spc="-15" dirty="0">
                  <a:solidFill>
                    <a:srgbClr val="954F72"/>
                  </a:solidFill>
                  <a:latin typeface="Arial"/>
                  <a:cs typeface="Arial"/>
                </a:rPr>
                <a:t>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points.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52" name="object 22"/>
            <p:cNvSpPr txBox="1"/>
            <p:nvPr/>
          </p:nvSpPr>
          <p:spPr>
            <a:xfrm>
              <a:off x="4419600" y="6052675"/>
              <a:ext cx="4384040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latin typeface="Arial"/>
                  <a:cs typeface="Arial"/>
                </a:rPr>
                <a:t>Then </a:t>
              </a:r>
              <a:r>
                <a:rPr sz="2000" spc="-5" dirty="0">
                  <a:latin typeface="Arial"/>
                  <a:cs typeface="Arial"/>
                </a:rPr>
                <a:t>report the mean</a:t>
              </a:r>
              <a:r>
                <a:rPr sz="2000" spc="-45" dirty="0">
                  <a:latin typeface="Arial"/>
                  <a:cs typeface="Arial"/>
                </a:rPr>
                <a:t> </a:t>
              </a:r>
              <a:r>
                <a:rPr sz="2000" spc="-5" dirty="0">
                  <a:latin typeface="Arial"/>
                  <a:cs typeface="Arial"/>
                </a:rPr>
                <a:t>error</a:t>
              </a:r>
              <a:endParaRPr sz="20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cs typeface="Calibri Light"/>
              </a:rPr>
              <a:t>Which kind </a:t>
            </a:r>
            <a:r>
              <a:rPr lang="en-US" dirty="0">
                <a:cs typeface="Calibri Light"/>
              </a:rPr>
              <a:t>of </a:t>
            </a:r>
            <a:r>
              <a:rPr lang="en-US" spc="-20" dirty="0">
                <a:cs typeface="Calibri Light"/>
              </a:rPr>
              <a:t>Cross</a:t>
            </a:r>
            <a:r>
              <a:rPr lang="en-US" spc="-40" dirty="0">
                <a:cs typeface="Calibri Light"/>
              </a:rPr>
              <a:t> </a:t>
            </a:r>
            <a:r>
              <a:rPr lang="en-US" spc="-25" dirty="0">
                <a:cs typeface="Calibri Light"/>
              </a:rPr>
              <a:t>Validation?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C915-95A0-44CA-9ECB-3AEEC9A739FC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62</a:t>
            </a:fld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112712" y="1119059"/>
            <a:ext cx="8918575" cy="5739130"/>
            <a:chOff x="112712" y="1119059"/>
            <a:chExt cx="8918575" cy="5739130"/>
          </a:xfrm>
        </p:grpSpPr>
        <p:sp>
          <p:nvSpPr>
            <p:cNvPr id="7" name="object 2"/>
            <p:cNvSpPr/>
            <p:nvPr/>
          </p:nvSpPr>
          <p:spPr>
            <a:xfrm>
              <a:off x="284028" y="1496171"/>
              <a:ext cx="0" cy="220345"/>
            </a:xfrm>
            <a:custGeom>
              <a:avLst/>
              <a:gdLst/>
              <a:ahLst/>
              <a:cxnLst/>
              <a:rect l="l" t="t" r="r" b="b"/>
              <a:pathLst>
                <a:path h="220344">
                  <a:moveTo>
                    <a:pt x="0" y="0"/>
                  </a:moveTo>
                  <a:lnTo>
                    <a:pt x="0" y="219788"/>
                  </a:lnTo>
                </a:path>
              </a:pathLst>
            </a:custGeom>
            <a:ln w="12701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3"/>
            <p:cNvSpPr/>
            <p:nvPr/>
          </p:nvSpPr>
          <p:spPr>
            <a:xfrm>
              <a:off x="284028" y="1496171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1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8326831" y="1510601"/>
              <a:ext cx="523240" cy="0"/>
            </a:xfrm>
            <a:custGeom>
              <a:avLst/>
              <a:gdLst/>
              <a:ahLst/>
              <a:cxnLst/>
              <a:rect l="l" t="t" r="r" b="b"/>
              <a:pathLst>
                <a:path w="523240">
                  <a:moveTo>
                    <a:pt x="0" y="0"/>
                  </a:moveTo>
                  <a:lnTo>
                    <a:pt x="523012" y="1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8849842" y="1510601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39">
                  <a:moveTo>
                    <a:pt x="0" y="0"/>
                  </a:moveTo>
                  <a:lnTo>
                    <a:pt x="0" y="205359"/>
                  </a:lnTo>
                </a:path>
              </a:pathLst>
            </a:custGeom>
            <a:ln w="12701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127000" y="1715960"/>
              <a:ext cx="1423670" cy="1355725"/>
            </a:xfrm>
            <a:custGeom>
              <a:avLst/>
              <a:gdLst/>
              <a:ahLst/>
              <a:cxnLst/>
              <a:rect l="l" t="t" r="r" b="b"/>
              <a:pathLst>
                <a:path w="1423670" h="1355725">
                  <a:moveTo>
                    <a:pt x="1423503" y="0"/>
                  </a:moveTo>
                  <a:lnTo>
                    <a:pt x="0" y="0"/>
                  </a:lnTo>
                  <a:lnTo>
                    <a:pt x="0" y="1355725"/>
                  </a:lnTo>
                  <a:lnTo>
                    <a:pt x="1423503" y="1355725"/>
                  </a:lnTo>
                  <a:lnTo>
                    <a:pt x="1423503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1550503" y="1715960"/>
              <a:ext cx="4055745" cy="1355725"/>
            </a:xfrm>
            <a:custGeom>
              <a:avLst/>
              <a:gdLst/>
              <a:ahLst/>
              <a:cxnLst/>
              <a:rect l="l" t="t" r="r" b="b"/>
              <a:pathLst>
                <a:path w="4055745" h="1355725">
                  <a:moveTo>
                    <a:pt x="4055165" y="0"/>
                  </a:moveTo>
                  <a:lnTo>
                    <a:pt x="0" y="0"/>
                  </a:lnTo>
                  <a:lnTo>
                    <a:pt x="0" y="1355725"/>
                  </a:lnTo>
                  <a:lnTo>
                    <a:pt x="4055165" y="1355725"/>
                  </a:lnTo>
                  <a:lnTo>
                    <a:pt x="405516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/>
            <p:nvPr/>
          </p:nvSpPr>
          <p:spPr>
            <a:xfrm>
              <a:off x="5605669" y="1715960"/>
              <a:ext cx="3411854" cy="1355725"/>
            </a:xfrm>
            <a:custGeom>
              <a:avLst/>
              <a:gdLst/>
              <a:ahLst/>
              <a:cxnLst/>
              <a:rect l="l" t="t" r="r" b="b"/>
              <a:pathLst>
                <a:path w="3411854" h="1355725">
                  <a:moveTo>
                    <a:pt x="3411330" y="0"/>
                  </a:moveTo>
                  <a:lnTo>
                    <a:pt x="0" y="0"/>
                  </a:lnTo>
                  <a:lnTo>
                    <a:pt x="0" y="1355725"/>
                  </a:lnTo>
                  <a:lnTo>
                    <a:pt x="3411330" y="1355725"/>
                  </a:lnTo>
                  <a:lnTo>
                    <a:pt x="341133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127000" y="3071685"/>
              <a:ext cx="1423670" cy="896619"/>
            </a:xfrm>
            <a:custGeom>
              <a:avLst/>
              <a:gdLst/>
              <a:ahLst/>
              <a:cxnLst/>
              <a:rect l="l" t="t" r="r" b="b"/>
              <a:pathLst>
                <a:path w="1423670" h="896620">
                  <a:moveTo>
                    <a:pt x="1423503" y="0"/>
                  </a:moveTo>
                  <a:lnTo>
                    <a:pt x="0" y="0"/>
                  </a:lnTo>
                  <a:lnTo>
                    <a:pt x="0" y="896112"/>
                  </a:lnTo>
                  <a:lnTo>
                    <a:pt x="1423503" y="896112"/>
                  </a:lnTo>
                  <a:lnTo>
                    <a:pt x="1423503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/>
            <p:cNvSpPr/>
            <p:nvPr/>
          </p:nvSpPr>
          <p:spPr>
            <a:xfrm>
              <a:off x="1550503" y="3071685"/>
              <a:ext cx="4055745" cy="896619"/>
            </a:xfrm>
            <a:custGeom>
              <a:avLst/>
              <a:gdLst/>
              <a:ahLst/>
              <a:cxnLst/>
              <a:rect l="l" t="t" r="r" b="b"/>
              <a:pathLst>
                <a:path w="4055745" h="896620">
                  <a:moveTo>
                    <a:pt x="4055165" y="0"/>
                  </a:moveTo>
                  <a:lnTo>
                    <a:pt x="0" y="0"/>
                  </a:lnTo>
                  <a:lnTo>
                    <a:pt x="0" y="896112"/>
                  </a:lnTo>
                  <a:lnTo>
                    <a:pt x="4055165" y="896112"/>
                  </a:lnTo>
                  <a:lnTo>
                    <a:pt x="405516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/>
            <p:cNvSpPr/>
            <p:nvPr/>
          </p:nvSpPr>
          <p:spPr>
            <a:xfrm>
              <a:off x="5605669" y="3071685"/>
              <a:ext cx="3411854" cy="896619"/>
            </a:xfrm>
            <a:custGeom>
              <a:avLst/>
              <a:gdLst/>
              <a:ahLst/>
              <a:cxnLst/>
              <a:rect l="l" t="t" r="r" b="b"/>
              <a:pathLst>
                <a:path w="3411854" h="896620">
                  <a:moveTo>
                    <a:pt x="3411330" y="0"/>
                  </a:moveTo>
                  <a:lnTo>
                    <a:pt x="0" y="0"/>
                  </a:lnTo>
                  <a:lnTo>
                    <a:pt x="0" y="896112"/>
                  </a:lnTo>
                  <a:lnTo>
                    <a:pt x="3411330" y="896112"/>
                  </a:lnTo>
                  <a:lnTo>
                    <a:pt x="341133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/>
            <p:cNvSpPr/>
            <p:nvPr/>
          </p:nvSpPr>
          <p:spPr>
            <a:xfrm>
              <a:off x="1550504" y="1119059"/>
              <a:ext cx="0" cy="5739130"/>
            </a:xfrm>
            <a:custGeom>
              <a:avLst/>
              <a:gdLst/>
              <a:ahLst/>
              <a:cxnLst/>
              <a:rect l="l" t="t" r="r" b="b"/>
              <a:pathLst>
                <a:path h="5739130">
                  <a:moveTo>
                    <a:pt x="0" y="0"/>
                  </a:moveTo>
                  <a:lnTo>
                    <a:pt x="0" y="57389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/>
            <p:cNvSpPr/>
            <p:nvPr/>
          </p:nvSpPr>
          <p:spPr>
            <a:xfrm>
              <a:off x="5605670" y="1119059"/>
              <a:ext cx="0" cy="5233035"/>
            </a:xfrm>
            <a:custGeom>
              <a:avLst/>
              <a:gdLst/>
              <a:ahLst/>
              <a:cxnLst/>
              <a:rect l="l" t="t" r="r" b="b"/>
              <a:pathLst>
                <a:path h="5233035">
                  <a:moveTo>
                    <a:pt x="0" y="0"/>
                  </a:moveTo>
                  <a:lnTo>
                    <a:pt x="0" y="523252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/>
            <p:cNvSpPr/>
            <p:nvPr/>
          </p:nvSpPr>
          <p:spPr>
            <a:xfrm>
              <a:off x="112712" y="1715959"/>
              <a:ext cx="8918575" cy="0"/>
            </a:xfrm>
            <a:custGeom>
              <a:avLst/>
              <a:gdLst/>
              <a:ahLst/>
              <a:cxnLst/>
              <a:rect l="l" t="t" r="r" b="b"/>
              <a:pathLst>
                <a:path w="8918575">
                  <a:moveTo>
                    <a:pt x="0" y="0"/>
                  </a:moveTo>
                  <a:lnTo>
                    <a:pt x="89185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/>
            <p:cNvSpPr/>
            <p:nvPr/>
          </p:nvSpPr>
          <p:spPr>
            <a:xfrm>
              <a:off x="112712" y="3071684"/>
              <a:ext cx="8918575" cy="0"/>
            </a:xfrm>
            <a:custGeom>
              <a:avLst/>
              <a:gdLst/>
              <a:ahLst/>
              <a:cxnLst/>
              <a:rect l="l" t="t" r="r" b="b"/>
              <a:pathLst>
                <a:path w="8918575">
                  <a:moveTo>
                    <a:pt x="0" y="0"/>
                  </a:moveTo>
                  <a:lnTo>
                    <a:pt x="89185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/>
            <p:cNvSpPr/>
            <p:nvPr/>
          </p:nvSpPr>
          <p:spPr>
            <a:xfrm>
              <a:off x="112712" y="3967796"/>
              <a:ext cx="8918575" cy="0"/>
            </a:xfrm>
            <a:custGeom>
              <a:avLst/>
              <a:gdLst/>
              <a:ahLst/>
              <a:cxnLst/>
              <a:rect l="l" t="t" r="r" b="b"/>
              <a:pathLst>
                <a:path w="8918575">
                  <a:moveTo>
                    <a:pt x="0" y="0"/>
                  </a:moveTo>
                  <a:lnTo>
                    <a:pt x="89185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/>
            <p:cNvSpPr/>
            <p:nvPr/>
          </p:nvSpPr>
          <p:spPr>
            <a:xfrm>
              <a:off x="112712" y="5522276"/>
              <a:ext cx="8918575" cy="0"/>
            </a:xfrm>
            <a:custGeom>
              <a:avLst/>
              <a:gdLst/>
              <a:ahLst/>
              <a:cxnLst/>
              <a:rect l="l" t="t" r="r" b="b"/>
              <a:pathLst>
                <a:path w="8918575">
                  <a:moveTo>
                    <a:pt x="0" y="0"/>
                  </a:moveTo>
                  <a:lnTo>
                    <a:pt x="89185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/>
            <p:cNvSpPr/>
            <p:nvPr/>
          </p:nvSpPr>
          <p:spPr>
            <a:xfrm>
              <a:off x="112712" y="6345236"/>
              <a:ext cx="8918575" cy="0"/>
            </a:xfrm>
            <a:custGeom>
              <a:avLst/>
              <a:gdLst/>
              <a:ahLst/>
              <a:cxnLst/>
              <a:rect l="l" t="t" r="r" b="b"/>
              <a:pathLst>
                <a:path w="8918575">
                  <a:moveTo>
                    <a:pt x="0" y="0"/>
                  </a:moveTo>
                  <a:lnTo>
                    <a:pt x="89185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/>
            <p:cNvSpPr/>
            <p:nvPr/>
          </p:nvSpPr>
          <p:spPr>
            <a:xfrm>
              <a:off x="127000" y="1119059"/>
              <a:ext cx="0" cy="5739130"/>
            </a:xfrm>
            <a:custGeom>
              <a:avLst/>
              <a:gdLst/>
              <a:ahLst/>
              <a:cxnLst/>
              <a:rect l="l" t="t" r="r" b="b"/>
              <a:pathLst>
                <a:path h="5739130">
                  <a:moveTo>
                    <a:pt x="0" y="0"/>
                  </a:moveTo>
                  <a:lnTo>
                    <a:pt x="0" y="573894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/>
            <p:cNvSpPr/>
            <p:nvPr/>
          </p:nvSpPr>
          <p:spPr>
            <a:xfrm>
              <a:off x="9017000" y="1119059"/>
              <a:ext cx="0" cy="5739130"/>
            </a:xfrm>
            <a:custGeom>
              <a:avLst/>
              <a:gdLst/>
              <a:ahLst/>
              <a:cxnLst/>
              <a:rect l="l" t="t" r="r" b="b"/>
              <a:pathLst>
                <a:path h="5739130">
                  <a:moveTo>
                    <a:pt x="0" y="0"/>
                  </a:moveTo>
                  <a:lnTo>
                    <a:pt x="0" y="573894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/>
            <p:cNvSpPr/>
            <p:nvPr/>
          </p:nvSpPr>
          <p:spPr>
            <a:xfrm>
              <a:off x="112712" y="1133346"/>
              <a:ext cx="8918575" cy="0"/>
            </a:xfrm>
            <a:custGeom>
              <a:avLst/>
              <a:gdLst/>
              <a:ahLst/>
              <a:cxnLst/>
              <a:rect l="l" t="t" r="r" b="b"/>
              <a:pathLst>
                <a:path w="8918575">
                  <a:moveTo>
                    <a:pt x="0" y="0"/>
                  </a:moveTo>
                  <a:lnTo>
                    <a:pt x="891857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/>
            <p:cNvSpPr/>
            <p:nvPr/>
          </p:nvSpPr>
          <p:spPr>
            <a:xfrm>
              <a:off x="112712" y="6858000"/>
              <a:ext cx="8918575" cy="0"/>
            </a:xfrm>
            <a:custGeom>
              <a:avLst/>
              <a:gdLst/>
              <a:ahLst/>
              <a:cxnLst/>
              <a:rect l="l" t="t" r="r" b="b"/>
              <a:pathLst>
                <a:path w="8918575">
                  <a:moveTo>
                    <a:pt x="0" y="0"/>
                  </a:moveTo>
                  <a:lnTo>
                    <a:pt x="891857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4"/>
            <p:cNvSpPr txBox="1"/>
            <p:nvPr/>
          </p:nvSpPr>
          <p:spPr>
            <a:xfrm>
              <a:off x="1629243" y="1154684"/>
              <a:ext cx="50958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4067175" algn="l"/>
                </a:tabLst>
              </a:pPr>
              <a:r>
                <a:rPr sz="2400" b="1" dirty="0">
                  <a:solidFill>
                    <a:srgbClr val="0563C1"/>
                  </a:solidFill>
                  <a:latin typeface="Arial"/>
                  <a:cs typeface="Arial"/>
                </a:rPr>
                <a:t>D</a:t>
              </a:r>
              <a:r>
                <a:rPr sz="2400" b="1" spc="-10" dirty="0">
                  <a:solidFill>
                    <a:srgbClr val="0563C1"/>
                  </a:solidFill>
                  <a:latin typeface="Arial"/>
                  <a:cs typeface="Arial"/>
                </a:rPr>
                <a:t>o</a:t>
              </a:r>
              <a:r>
                <a:rPr sz="2400" b="1" spc="-5" dirty="0">
                  <a:solidFill>
                    <a:srgbClr val="0563C1"/>
                  </a:solidFill>
                  <a:latin typeface="Arial"/>
                  <a:cs typeface="Arial"/>
                </a:rPr>
                <a:t>wn</a:t>
              </a:r>
              <a:r>
                <a:rPr sz="2400" b="1" dirty="0">
                  <a:solidFill>
                    <a:srgbClr val="0563C1"/>
                  </a:solidFill>
                  <a:latin typeface="Arial"/>
                  <a:cs typeface="Arial"/>
                </a:rPr>
                <a:t>s</a:t>
              </a:r>
              <a:r>
                <a:rPr sz="2400" b="1" spc="-5" dirty="0">
                  <a:solidFill>
                    <a:srgbClr val="0563C1"/>
                  </a:solidFill>
                  <a:latin typeface="Arial"/>
                  <a:cs typeface="Arial"/>
                </a:rPr>
                <a:t>id</a:t>
              </a:r>
              <a:r>
                <a:rPr sz="2400" b="1" dirty="0">
                  <a:solidFill>
                    <a:srgbClr val="0563C1"/>
                  </a:solidFill>
                  <a:latin typeface="Arial"/>
                  <a:cs typeface="Arial"/>
                </a:rPr>
                <a:t>e	</a:t>
              </a:r>
              <a:r>
                <a:rPr sz="2400" b="1" dirty="0">
                  <a:solidFill>
                    <a:srgbClr val="33CC33"/>
                  </a:solidFill>
                  <a:latin typeface="Arial"/>
                  <a:cs typeface="Arial"/>
                </a:rPr>
                <a:t>U</a:t>
              </a:r>
              <a:r>
                <a:rPr sz="2400" b="1" spc="-10" dirty="0">
                  <a:solidFill>
                    <a:srgbClr val="33CC33"/>
                  </a:solidFill>
                  <a:latin typeface="Arial"/>
                  <a:cs typeface="Arial"/>
                </a:rPr>
                <a:t>p</a:t>
              </a:r>
              <a:r>
                <a:rPr sz="2400" b="1" dirty="0">
                  <a:solidFill>
                    <a:srgbClr val="33CC33"/>
                  </a:solidFill>
                  <a:latin typeface="Arial"/>
                  <a:cs typeface="Arial"/>
                </a:rPr>
                <a:t>s</a:t>
              </a:r>
              <a:r>
                <a:rPr sz="2400" b="1" spc="-5" dirty="0">
                  <a:solidFill>
                    <a:srgbClr val="33CC33"/>
                  </a:solidFill>
                  <a:latin typeface="Arial"/>
                  <a:cs typeface="Arial"/>
                </a:rPr>
                <a:t>id</a:t>
              </a:r>
              <a:r>
                <a:rPr sz="2400" b="1" dirty="0">
                  <a:solidFill>
                    <a:srgbClr val="33CC33"/>
                  </a:solidFill>
                  <a:latin typeface="Arial"/>
                  <a:cs typeface="Arial"/>
                </a:rPr>
                <a:t>e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9" name="object 25"/>
            <p:cNvSpPr txBox="1"/>
            <p:nvPr/>
          </p:nvSpPr>
          <p:spPr>
            <a:xfrm>
              <a:off x="205740" y="1736852"/>
              <a:ext cx="11734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85" dirty="0">
                  <a:latin typeface="Arial"/>
                  <a:cs typeface="Arial"/>
                </a:rPr>
                <a:t>T</a:t>
              </a:r>
              <a:r>
                <a:rPr sz="2400" b="1" dirty="0">
                  <a:latin typeface="Arial"/>
                  <a:cs typeface="Arial"/>
                </a:rPr>
                <a:t>est-set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30" name="object 26"/>
            <p:cNvSpPr txBox="1"/>
            <p:nvPr/>
          </p:nvSpPr>
          <p:spPr>
            <a:xfrm>
              <a:off x="1629243" y="1736852"/>
              <a:ext cx="2701290" cy="1125855"/>
            </a:xfrm>
            <a:prstGeom prst="rect">
              <a:avLst/>
            </a:prstGeom>
          </p:spPr>
          <p:txBody>
            <a:bodyPr vert="horz" wrap="square" lIns="0" tIns="10795" rIns="0" bIns="0" rtlCol="0">
              <a:spAutoFit/>
            </a:bodyPr>
            <a:lstStyle/>
            <a:p>
              <a:pPr marL="12700" marR="5080">
                <a:lnSpc>
                  <a:spcPct val="100400"/>
                </a:lnSpc>
                <a:spcBef>
                  <a:spcPts val="85"/>
                </a:spcBef>
              </a:pPr>
              <a:r>
                <a:rPr sz="2400" spc="-20" dirty="0">
                  <a:solidFill>
                    <a:srgbClr val="0563C1"/>
                  </a:solidFill>
                  <a:latin typeface="Arial"/>
                  <a:cs typeface="Arial"/>
                </a:rPr>
                <a:t>Variance:</a:t>
              </a:r>
              <a:r>
                <a:rPr sz="2400" spc="-105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400" dirty="0">
                  <a:solidFill>
                    <a:srgbClr val="0563C1"/>
                  </a:solidFill>
                  <a:latin typeface="Arial"/>
                  <a:cs typeface="Arial"/>
                </a:rPr>
                <a:t>unreliable  </a:t>
              </a:r>
              <a:r>
                <a:rPr sz="2400" spc="-5" dirty="0">
                  <a:solidFill>
                    <a:srgbClr val="0563C1"/>
                  </a:solidFill>
                  <a:latin typeface="Arial"/>
                  <a:cs typeface="Arial"/>
                </a:rPr>
                <a:t>estimate </a:t>
              </a:r>
              <a:r>
                <a:rPr sz="2400" dirty="0">
                  <a:solidFill>
                    <a:srgbClr val="0563C1"/>
                  </a:solidFill>
                  <a:latin typeface="Arial"/>
                  <a:cs typeface="Arial"/>
                </a:rPr>
                <a:t>of </a:t>
              </a:r>
              <a:r>
                <a:rPr sz="2400" spc="-5" dirty="0">
                  <a:solidFill>
                    <a:srgbClr val="0563C1"/>
                  </a:solidFill>
                  <a:latin typeface="Arial"/>
                  <a:cs typeface="Arial"/>
                </a:rPr>
                <a:t>future  performance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31" name="object 27"/>
            <p:cNvSpPr txBox="1"/>
            <p:nvPr/>
          </p:nvSpPr>
          <p:spPr>
            <a:xfrm>
              <a:off x="5684409" y="1736852"/>
              <a:ext cx="925194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solidFill>
                    <a:srgbClr val="33CC33"/>
                  </a:solidFill>
                  <a:latin typeface="Arial"/>
                  <a:cs typeface="Arial"/>
                </a:rPr>
                <a:t>Cheap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32" name="object 28"/>
            <p:cNvSpPr txBox="1"/>
            <p:nvPr/>
          </p:nvSpPr>
          <p:spPr>
            <a:xfrm>
              <a:off x="205740" y="3093211"/>
              <a:ext cx="1141095" cy="7569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Leave-  on</a:t>
              </a:r>
              <a:r>
                <a:rPr sz="2400" b="1" dirty="0">
                  <a:latin typeface="Arial"/>
                  <a:cs typeface="Arial"/>
                </a:rPr>
                <a:t>e-</a:t>
              </a:r>
              <a:r>
                <a:rPr sz="2400" b="1" spc="-5" dirty="0">
                  <a:latin typeface="Arial"/>
                  <a:cs typeface="Arial"/>
                </a:rPr>
                <a:t>out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33" name="object 29"/>
            <p:cNvSpPr txBox="1"/>
            <p:nvPr/>
          </p:nvSpPr>
          <p:spPr>
            <a:xfrm>
              <a:off x="1629243" y="3017011"/>
              <a:ext cx="3469004" cy="909319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400" spc="-5" dirty="0">
                  <a:solidFill>
                    <a:srgbClr val="0563C1"/>
                  </a:solidFill>
                  <a:latin typeface="Arial"/>
                  <a:cs typeface="Arial"/>
                </a:rPr>
                <a:t>Expensive.</a:t>
              </a:r>
              <a:endParaRPr sz="24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400" dirty="0">
                  <a:solidFill>
                    <a:srgbClr val="0563C1"/>
                  </a:solidFill>
                  <a:latin typeface="Arial"/>
                  <a:cs typeface="Arial"/>
                </a:rPr>
                <a:t>Has some weird</a:t>
              </a:r>
              <a:r>
                <a:rPr sz="2400" spc="-110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400" dirty="0">
                  <a:solidFill>
                    <a:srgbClr val="0563C1"/>
                  </a:solidFill>
                  <a:latin typeface="Arial"/>
                  <a:cs typeface="Arial"/>
                </a:rPr>
                <a:t>behavior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34" name="object 30"/>
            <p:cNvSpPr txBox="1"/>
            <p:nvPr/>
          </p:nvSpPr>
          <p:spPr>
            <a:xfrm>
              <a:off x="5684409" y="3093211"/>
              <a:ext cx="26193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solidFill>
                    <a:srgbClr val="33CC33"/>
                  </a:solidFill>
                  <a:latin typeface="Arial"/>
                  <a:cs typeface="Arial"/>
                </a:rPr>
                <a:t>Doesn’t </a:t>
              </a:r>
              <a:r>
                <a:rPr sz="2400" spc="-5" dirty="0">
                  <a:solidFill>
                    <a:srgbClr val="33CC33"/>
                  </a:solidFill>
                  <a:latin typeface="Arial"/>
                  <a:cs typeface="Arial"/>
                </a:rPr>
                <a:t>waste</a:t>
              </a:r>
              <a:r>
                <a:rPr sz="2400" spc="-75" dirty="0">
                  <a:solidFill>
                    <a:srgbClr val="33CC33"/>
                  </a:solidFill>
                  <a:latin typeface="Arial"/>
                  <a:cs typeface="Arial"/>
                </a:rPr>
                <a:t> </a:t>
              </a:r>
              <a:r>
                <a:rPr sz="2400" spc="-5" dirty="0">
                  <a:solidFill>
                    <a:srgbClr val="33CC33"/>
                  </a:solidFill>
                  <a:latin typeface="Arial"/>
                  <a:cs typeface="Arial"/>
                </a:rPr>
                <a:t>data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35" name="object 31"/>
            <p:cNvSpPr txBox="1"/>
            <p:nvPr/>
          </p:nvSpPr>
          <p:spPr>
            <a:xfrm>
              <a:off x="205740" y="3989323"/>
              <a:ext cx="102489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10-fold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36" name="object 32"/>
            <p:cNvSpPr txBox="1"/>
            <p:nvPr/>
          </p:nvSpPr>
          <p:spPr>
            <a:xfrm>
              <a:off x="1629243" y="3989323"/>
              <a:ext cx="3757295" cy="1125855"/>
            </a:xfrm>
            <a:prstGeom prst="rect">
              <a:avLst/>
            </a:prstGeom>
          </p:spPr>
          <p:txBody>
            <a:bodyPr vert="horz" wrap="square" lIns="0" tIns="10795" rIns="0" bIns="0" rtlCol="0">
              <a:spAutoFit/>
            </a:bodyPr>
            <a:lstStyle/>
            <a:p>
              <a:pPr marL="12700" marR="5080" algn="just">
                <a:lnSpc>
                  <a:spcPct val="100400"/>
                </a:lnSpc>
                <a:spcBef>
                  <a:spcPts val="85"/>
                </a:spcBef>
              </a:pPr>
              <a:r>
                <a:rPr sz="2400" spc="-20" dirty="0">
                  <a:solidFill>
                    <a:srgbClr val="0563C1"/>
                  </a:solidFill>
                  <a:latin typeface="Arial"/>
                  <a:cs typeface="Arial"/>
                </a:rPr>
                <a:t>Wastes </a:t>
              </a:r>
              <a:r>
                <a:rPr sz="2400" dirty="0">
                  <a:solidFill>
                    <a:srgbClr val="0563C1"/>
                  </a:solidFill>
                  <a:latin typeface="Arial"/>
                  <a:cs typeface="Arial"/>
                </a:rPr>
                <a:t>10% of </a:t>
              </a:r>
              <a:r>
                <a:rPr sz="2400" spc="-5" dirty="0">
                  <a:solidFill>
                    <a:srgbClr val="0563C1"/>
                  </a:solidFill>
                  <a:latin typeface="Arial"/>
                  <a:cs typeface="Arial"/>
                </a:rPr>
                <a:t>the data.</a:t>
              </a:r>
              <a:r>
                <a:rPr sz="2400" spc="-60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400" dirty="0">
                  <a:solidFill>
                    <a:srgbClr val="0563C1"/>
                  </a:solidFill>
                  <a:latin typeface="Arial"/>
                  <a:cs typeface="Arial"/>
                </a:rPr>
                <a:t>10  </a:t>
              </a:r>
              <a:r>
                <a:rPr sz="2400" spc="-5" dirty="0">
                  <a:solidFill>
                    <a:srgbClr val="0563C1"/>
                  </a:solidFill>
                  <a:latin typeface="Arial"/>
                  <a:cs typeface="Arial"/>
                </a:rPr>
                <a:t>times </a:t>
              </a:r>
              <a:r>
                <a:rPr sz="2400" dirty="0">
                  <a:solidFill>
                    <a:srgbClr val="0563C1"/>
                  </a:solidFill>
                  <a:latin typeface="Arial"/>
                  <a:cs typeface="Arial"/>
                </a:rPr>
                <a:t>more expensive </a:t>
              </a:r>
              <a:r>
                <a:rPr sz="2400" spc="-5" dirty="0">
                  <a:solidFill>
                    <a:srgbClr val="0563C1"/>
                  </a:solidFill>
                  <a:latin typeface="Arial"/>
                  <a:cs typeface="Arial"/>
                </a:rPr>
                <a:t>than  test</a:t>
              </a:r>
              <a:r>
                <a:rPr sz="2400" spc="-15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400" dirty="0">
                  <a:solidFill>
                    <a:srgbClr val="0563C1"/>
                  </a:solidFill>
                  <a:latin typeface="Arial"/>
                  <a:cs typeface="Arial"/>
                </a:rPr>
                <a:t>set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37" name="object 33"/>
            <p:cNvSpPr txBox="1"/>
            <p:nvPr/>
          </p:nvSpPr>
          <p:spPr>
            <a:xfrm>
              <a:off x="5684409" y="3989323"/>
              <a:ext cx="3176905" cy="1494790"/>
            </a:xfrm>
            <a:prstGeom prst="rect">
              <a:avLst/>
            </a:prstGeom>
          </p:spPr>
          <p:txBody>
            <a:bodyPr vert="horz" wrap="square" lIns="0" tIns="10160" rIns="0" bIns="0" rtlCol="0">
              <a:spAutoFit/>
            </a:bodyPr>
            <a:lstStyle/>
            <a:p>
              <a:pPr marL="12700" marR="5080">
                <a:lnSpc>
                  <a:spcPct val="100600"/>
                </a:lnSpc>
                <a:spcBef>
                  <a:spcPts val="80"/>
                </a:spcBef>
              </a:pPr>
              <a:r>
                <a:rPr sz="2400" spc="-5" dirty="0">
                  <a:solidFill>
                    <a:srgbClr val="33CC33"/>
                  </a:solidFill>
                  <a:latin typeface="Arial"/>
                  <a:cs typeface="Arial"/>
                </a:rPr>
                <a:t>Only wastes </a:t>
              </a:r>
              <a:r>
                <a:rPr sz="2400" dirty="0">
                  <a:solidFill>
                    <a:srgbClr val="33CC33"/>
                  </a:solidFill>
                  <a:latin typeface="Arial"/>
                  <a:cs typeface="Arial"/>
                </a:rPr>
                <a:t>10%.</a:t>
              </a:r>
              <a:r>
                <a:rPr sz="2400" spc="-55" dirty="0">
                  <a:solidFill>
                    <a:srgbClr val="33CC33"/>
                  </a:solidFill>
                  <a:latin typeface="Arial"/>
                  <a:cs typeface="Arial"/>
                </a:rPr>
                <a:t> </a:t>
              </a:r>
              <a:r>
                <a:rPr sz="2400" spc="-5" dirty="0">
                  <a:solidFill>
                    <a:srgbClr val="33CC33"/>
                  </a:solidFill>
                  <a:latin typeface="Arial"/>
                  <a:cs typeface="Arial"/>
                </a:rPr>
                <a:t>Only  </a:t>
              </a:r>
              <a:r>
                <a:rPr sz="2400" dirty="0">
                  <a:solidFill>
                    <a:srgbClr val="33CC33"/>
                  </a:solidFill>
                  <a:latin typeface="Arial"/>
                  <a:cs typeface="Arial"/>
                </a:rPr>
                <a:t>10 </a:t>
              </a:r>
              <a:r>
                <a:rPr sz="2400" spc="-5" dirty="0">
                  <a:solidFill>
                    <a:srgbClr val="33CC33"/>
                  </a:solidFill>
                  <a:latin typeface="Arial"/>
                  <a:cs typeface="Arial"/>
                </a:rPr>
                <a:t>times </a:t>
              </a:r>
              <a:r>
                <a:rPr sz="2400" dirty="0">
                  <a:solidFill>
                    <a:srgbClr val="33CC33"/>
                  </a:solidFill>
                  <a:latin typeface="Arial"/>
                  <a:cs typeface="Arial"/>
                </a:rPr>
                <a:t>more  expensive </a:t>
              </a:r>
              <a:r>
                <a:rPr sz="2400" spc="-5" dirty="0">
                  <a:solidFill>
                    <a:srgbClr val="33CC33"/>
                  </a:solidFill>
                  <a:latin typeface="Arial"/>
                  <a:cs typeface="Arial"/>
                </a:rPr>
                <a:t>instead </a:t>
              </a:r>
              <a:r>
                <a:rPr sz="2400" dirty="0">
                  <a:solidFill>
                    <a:srgbClr val="33CC33"/>
                  </a:solidFill>
                  <a:latin typeface="Arial"/>
                  <a:cs typeface="Arial"/>
                </a:rPr>
                <a:t>of n  </a:t>
              </a:r>
              <a:r>
                <a:rPr sz="2400" spc="-5" dirty="0">
                  <a:solidFill>
                    <a:srgbClr val="33CC33"/>
                  </a:solidFill>
                  <a:latin typeface="Arial"/>
                  <a:cs typeface="Arial"/>
                </a:rPr>
                <a:t>times.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8" name="object 34"/>
            <p:cNvSpPr txBox="1"/>
            <p:nvPr/>
          </p:nvSpPr>
          <p:spPr>
            <a:xfrm>
              <a:off x="205740" y="5543803"/>
              <a:ext cx="8547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latin typeface="Arial"/>
                  <a:cs typeface="Arial"/>
                </a:rPr>
                <a:t>3-f</a:t>
              </a:r>
              <a:r>
                <a:rPr sz="2400" b="1" spc="-5" dirty="0">
                  <a:latin typeface="Arial"/>
                  <a:cs typeface="Arial"/>
                </a:rPr>
                <a:t>ol</a:t>
              </a:r>
              <a:r>
                <a:rPr sz="2400" b="1" dirty="0">
                  <a:latin typeface="Arial"/>
                  <a:cs typeface="Arial"/>
                </a:rPr>
                <a:t>d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39" name="object 35"/>
            <p:cNvSpPr txBox="1"/>
            <p:nvPr/>
          </p:nvSpPr>
          <p:spPr>
            <a:xfrm>
              <a:off x="1629243" y="5543803"/>
              <a:ext cx="3888104" cy="7569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solidFill>
                    <a:srgbClr val="0563C1"/>
                  </a:solidFill>
                  <a:latin typeface="Arial"/>
                  <a:cs typeface="Arial"/>
                </a:rPr>
                <a:t>Wastier </a:t>
              </a:r>
              <a:r>
                <a:rPr sz="2400" spc="-5" dirty="0">
                  <a:solidFill>
                    <a:srgbClr val="0563C1"/>
                  </a:solidFill>
                  <a:latin typeface="Arial"/>
                  <a:cs typeface="Arial"/>
                </a:rPr>
                <a:t>than </a:t>
              </a:r>
              <a:r>
                <a:rPr sz="2400" dirty="0">
                  <a:solidFill>
                    <a:srgbClr val="0563C1"/>
                  </a:solidFill>
                  <a:latin typeface="Arial"/>
                  <a:cs typeface="Arial"/>
                </a:rPr>
                <a:t>10-fold. More  </a:t>
              </a:r>
              <a:r>
                <a:rPr sz="2400" spc="-5" dirty="0">
                  <a:solidFill>
                    <a:srgbClr val="0563C1"/>
                  </a:solidFill>
                  <a:latin typeface="Arial"/>
                  <a:cs typeface="Arial"/>
                </a:rPr>
                <a:t>Expensive than test </a:t>
              </a:r>
              <a:r>
                <a:rPr sz="2400" dirty="0">
                  <a:solidFill>
                    <a:srgbClr val="0563C1"/>
                  </a:solidFill>
                  <a:latin typeface="Arial"/>
                  <a:cs typeface="Arial"/>
                </a:rPr>
                <a:t>set</a:t>
              </a:r>
              <a:r>
                <a:rPr sz="2400" spc="-25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400" spc="-5" dirty="0">
                  <a:solidFill>
                    <a:srgbClr val="0563C1"/>
                  </a:solidFill>
                  <a:latin typeface="Arial"/>
                  <a:cs typeface="Arial"/>
                </a:rPr>
                <a:t>style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40" name="object 36"/>
            <p:cNvSpPr txBox="1"/>
            <p:nvPr/>
          </p:nvSpPr>
          <p:spPr>
            <a:xfrm>
              <a:off x="5684409" y="5543803"/>
              <a:ext cx="256603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solidFill>
                    <a:srgbClr val="33CC33"/>
                  </a:solidFill>
                  <a:latin typeface="Arial"/>
                  <a:cs typeface="Arial"/>
                </a:rPr>
                <a:t>better than</a:t>
              </a:r>
              <a:r>
                <a:rPr sz="2400" spc="-40" dirty="0">
                  <a:solidFill>
                    <a:srgbClr val="33CC33"/>
                  </a:solidFill>
                  <a:latin typeface="Arial"/>
                  <a:cs typeface="Arial"/>
                </a:rPr>
                <a:t> </a:t>
              </a:r>
              <a:r>
                <a:rPr sz="2400" spc="-5" dirty="0">
                  <a:solidFill>
                    <a:srgbClr val="33CC33"/>
                  </a:solidFill>
                  <a:latin typeface="Arial"/>
                  <a:cs typeface="Arial"/>
                </a:rPr>
                <a:t>test-set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41" name="object 37"/>
            <p:cNvSpPr txBox="1"/>
            <p:nvPr/>
          </p:nvSpPr>
          <p:spPr>
            <a:xfrm>
              <a:off x="205740" y="6366764"/>
              <a:ext cx="87058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n</a:t>
              </a:r>
              <a:r>
                <a:rPr sz="2400" b="1" dirty="0">
                  <a:latin typeface="Arial"/>
                  <a:cs typeface="Arial"/>
                </a:rPr>
                <a:t>-f</a:t>
              </a:r>
              <a:r>
                <a:rPr sz="2400" b="1" spc="-5" dirty="0">
                  <a:latin typeface="Arial"/>
                  <a:cs typeface="Arial"/>
                </a:rPr>
                <a:t>ol</a:t>
              </a:r>
              <a:r>
                <a:rPr sz="2400" b="1" dirty="0">
                  <a:latin typeface="Arial"/>
                  <a:cs typeface="Arial"/>
                </a:rPr>
                <a:t>d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42" name="object 38"/>
            <p:cNvSpPr txBox="1"/>
            <p:nvPr/>
          </p:nvSpPr>
          <p:spPr>
            <a:xfrm>
              <a:off x="1629243" y="6366764"/>
              <a:ext cx="35540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Arial"/>
                  <a:cs typeface="Arial"/>
                </a:rPr>
                <a:t>Identical to</a:t>
              </a:r>
              <a:r>
                <a:rPr sz="2400" spc="-55" dirty="0">
                  <a:latin typeface="Arial"/>
                  <a:cs typeface="Arial"/>
                </a:rPr>
                <a:t> </a:t>
              </a:r>
              <a:r>
                <a:rPr sz="2400" dirty="0">
                  <a:latin typeface="Arial"/>
                  <a:cs typeface="Arial"/>
                </a:rPr>
                <a:t>Leave-one-out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>
                <a:cs typeface="Calibri Light"/>
              </a:rPr>
              <a:t>CV-based </a:t>
            </a:r>
            <a:r>
              <a:rPr lang="en-US" spc="-5" dirty="0">
                <a:cs typeface="Calibri Light"/>
              </a:rPr>
              <a:t>Model</a:t>
            </a:r>
            <a:r>
              <a:rPr lang="en-US" spc="-20" dirty="0">
                <a:cs typeface="Calibri Light"/>
              </a:rPr>
              <a:t> </a:t>
            </a:r>
            <a:r>
              <a:rPr lang="en-US" spc="-5" dirty="0">
                <a:cs typeface="Calibri Light"/>
              </a:rPr>
              <a:t>Selection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DEE6-FC20-4DF8-B030-58F708D02238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516890" y="1715516"/>
            <a:ext cx="6821170" cy="8851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35" dirty="0">
                <a:latin typeface="Calibri"/>
                <a:cs typeface="Calibri"/>
              </a:rPr>
              <a:t>We’re </a:t>
            </a:r>
            <a:r>
              <a:rPr sz="2400" dirty="0">
                <a:latin typeface="Calibri"/>
                <a:cs typeface="Calibri"/>
              </a:rPr>
              <a:t>trying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decide which algorithm/model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use.</a:t>
            </a:r>
          </a:p>
          <a:p>
            <a:pPr marL="184150" indent="-17145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train/learn/fit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model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5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table…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8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76930"/>
              </p:ext>
            </p:extLst>
          </p:nvPr>
        </p:nvGraphicFramePr>
        <p:xfrm>
          <a:off x="165100" y="3425825"/>
          <a:ext cx="8201659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8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50" i="1" spc="-7" baseline="-17094" dirty="0">
                          <a:latin typeface="Arial"/>
                          <a:cs typeface="Arial"/>
                        </a:rPr>
                        <a:t>i</a:t>
                      </a:r>
                      <a:endParaRPr sz="1950" baseline="-17094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TRAINERR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k-FOLD-CV-ERR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Choice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50" i="1" spc="-7" baseline="-17094" dirty="0">
                          <a:latin typeface="Arial"/>
                          <a:cs typeface="Arial"/>
                        </a:rPr>
                        <a:t>1</a:t>
                      </a:r>
                      <a:endParaRPr sz="1950" baseline="-17094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50" i="1" spc="-7" baseline="-17094" dirty="0">
                          <a:latin typeface="Arial"/>
                          <a:cs typeface="Arial"/>
                        </a:rPr>
                        <a:t>2</a:t>
                      </a:r>
                      <a:endParaRPr sz="1950" baseline="-17094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50" i="1" spc="-7" baseline="-17094" dirty="0">
                          <a:latin typeface="Arial"/>
                          <a:cs typeface="Arial"/>
                        </a:rPr>
                        <a:t>3</a:t>
                      </a:r>
                      <a:endParaRPr sz="1950" baseline="-17094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50" i="1" spc="-7" baseline="-17094" dirty="0">
                          <a:latin typeface="Arial"/>
                          <a:cs typeface="Arial"/>
                        </a:rPr>
                        <a:t>4</a:t>
                      </a:r>
                      <a:endParaRPr sz="1950" baseline="-17094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50" i="1" spc="-7" baseline="-17094" dirty="0">
                          <a:latin typeface="Arial"/>
                          <a:cs typeface="Arial"/>
                        </a:rPr>
                        <a:t>5</a:t>
                      </a:r>
                      <a:endParaRPr sz="1950" baseline="-17094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50" i="1" spc="-7" baseline="-17094" dirty="0">
                          <a:latin typeface="Arial"/>
                          <a:cs typeface="Arial"/>
                        </a:rPr>
                        <a:t>6</a:t>
                      </a:r>
                      <a:endParaRPr sz="1950" baseline="-17094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5"/>
          <p:cNvSpPr/>
          <p:nvPr/>
        </p:nvSpPr>
        <p:spPr>
          <a:xfrm>
            <a:off x="3200400" y="3886200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1752600" y="0"/>
                </a:moveTo>
                <a:lnTo>
                  <a:pt x="0" y="0"/>
                </a:lnTo>
                <a:lnTo>
                  <a:pt x="0" y="228600"/>
                </a:lnTo>
                <a:lnTo>
                  <a:pt x="1752600" y="228600"/>
                </a:lnTo>
                <a:lnTo>
                  <a:pt x="175260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3200400" y="43434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685800" y="0"/>
                </a:moveTo>
                <a:lnTo>
                  <a:pt x="0" y="0"/>
                </a:lnTo>
                <a:lnTo>
                  <a:pt x="0" y="228600"/>
                </a:lnTo>
                <a:lnTo>
                  <a:pt x="685800" y="228600"/>
                </a:lnTo>
                <a:lnTo>
                  <a:pt x="68580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3200400" y="472440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3200400" y="5105400"/>
            <a:ext cx="838200" cy="228600"/>
          </a:xfrm>
          <a:custGeom>
            <a:avLst/>
            <a:gdLst/>
            <a:ahLst/>
            <a:cxnLst/>
            <a:rect l="l" t="t" r="r" b="b"/>
            <a:pathLst>
              <a:path w="838200" h="228600">
                <a:moveTo>
                  <a:pt x="838200" y="0"/>
                </a:moveTo>
                <a:lnTo>
                  <a:pt x="0" y="0"/>
                </a:lnTo>
                <a:lnTo>
                  <a:pt x="0" y="228600"/>
                </a:lnTo>
                <a:lnTo>
                  <a:pt x="838200" y="228600"/>
                </a:lnTo>
                <a:lnTo>
                  <a:pt x="83820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3200400" y="54864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1066800" y="0"/>
                </a:moveTo>
                <a:lnTo>
                  <a:pt x="0" y="0"/>
                </a:lnTo>
                <a:lnTo>
                  <a:pt x="0" y="228599"/>
                </a:lnTo>
                <a:lnTo>
                  <a:pt x="1066800" y="228599"/>
                </a:lnTo>
                <a:lnTo>
                  <a:pt x="106680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3200400" y="5867400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1295400" y="0"/>
                </a:moveTo>
                <a:lnTo>
                  <a:pt x="0" y="0"/>
                </a:lnTo>
                <a:lnTo>
                  <a:pt x="0" y="228599"/>
                </a:lnTo>
                <a:lnTo>
                  <a:pt x="1295400" y="228599"/>
                </a:lnTo>
                <a:lnTo>
                  <a:pt x="129540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1371600" y="3886200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914400" y="0"/>
                </a:moveTo>
                <a:lnTo>
                  <a:pt x="0" y="0"/>
                </a:lnTo>
                <a:lnTo>
                  <a:pt x="0" y="228600"/>
                </a:lnTo>
                <a:lnTo>
                  <a:pt x="914400" y="228600"/>
                </a:lnTo>
                <a:lnTo>
                  <a:pt x="91440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1371600" y="43434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685800" y="0"/>
                </a:moveTo>
                <a:lnTo>
                  <a:pt x="0" y="0"/>
                </a:lnTo>
                <a:lnTo>
                  <a:pt x="0" y="228600"/>
                </a:lnTo>
                <a:lnTo>
                  <a:pt x="685800" y="228600"/>
                </a:lnTo>
                <a:lnTo>
                  <a:pt x="68580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1371600" y="472440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1371600" y="5105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/>
          <p:nvPr/>
        </p:nvSpPr>
        <p:spPr>
          <a:xfrm>
            <a:off x="1371600" y="54864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0"/>
                </a:moveTo>
                <a:lnTo>
                  <a:pt x="0" y="0"/>
                </a:lnTo>
                <a:lnTo>
                  <a:pt x="0" y="228599"/>
                </a:lnTo>
                <a:lnTo>
                  <a:pt x="152400" y="228599"/>
                </a:lnTo>
                <a:lnTo>
                  <a:pt x="15240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/>
          <p:nvPr/>
        </p:nvSpPr>
        <p:spPr>
          <a:xfrm>
            <a:off x="1409700" y="58674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76200">
            <a:solidFill>
              <a:srgbClr val="C2A3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 txBox="1"/>
          <p:nvPr/>
        </p:nvSpPr>
        <p:spPr>
          <a:xfrm>
            <a:off x="6452494" y="6510019"/>
            <a:ext cx="2585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7176-77AB-4B39-BEDE-F2B1DA4985FA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64</a:t>
            </a:fld>
            <a:endParaRPr lang="zh-CN" altLang="en-US"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6656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cs typeface="Arial"/>
              </a:rPr>
              <a:t>Extra: </a:t>
            </a:r>
            <a:r>
              <a:rPr sz="3600" dirty="0">
                <a:cs typeface="Arial"/>
              </a:rPr>
              <a:t>K-Nearest</a:t>
            </a:r>
            <a:r>
              <a:rPr sz="3600" spc="-50" dirty="0">
                <a:cs typeface="Arial"/>
              </a:rPr>
              <a:t> </a:t>
            </a:r>
            <a:r>
              <a:rPr sz="3600" spc="-5" dirty="0">
                <a:cs typeface="Arial"/>
              </a:rPr>
              <a:t>Neighbor</a:t>
            </a:r>
            <a:endParaRPr sz="3600" dirty="0">
              <a:cs typeface="Arial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5867200" y="20886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/>
          <p:nvPr/>
        </p:nvSpPr>
        <p:spPr>
          <a:xfrm>
            <a:off x="5867200" y="2926875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100" y="266700"/>
                </a:moveTo>
                <a:lnTo>
                  <a:pt x="0" y="266700"/>
                </a:lnTo>
                <a:lnTo>
                  <a:pt x="57151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100" y="266700"/>
                </a:lnTo>
                <a:close/>
              </a:path>
              <a:path w="114300" h="381000">
                <a:moveTo>
                  <a:pt x="76200" y="0"/>
                </a:moveTo>
                <a:lnTo>
                  <a:pt x="38100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200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5867200" y="36888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5867200" y="44508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1199950" y="1512008"/>
            <a:ext cx="2743200" cy="4214495"/>
          </a:xfrm>
          <a:custGeom>
            <a:avLst/>
            <a:gdLst/>
            <a:ahLst/>
            <a:cxnLst/>
            <a:rect l="l" t="t" r="r" b="b"/>
            <a:pathLst>
              <a:path w="2743200" h="4214495">
                <a:moveTo>
                  <a:pt x="2743200" y="0"/>
                </a:moveTo>
                <a:lnTo>
                  <a:pt x="0" y="0"/>
                </a:lnTo>
                <a:lnTo>
                  <a:pt x="0" y="4214031"/>
                </a:lnTo>
                <a:lnTo>
                  <a:pt x="2743200" y="4214031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2514401" y="20886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2514401" y="28506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2514401" y="36126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2514401" y="43746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2"/>
          <p:cNvGraphicFramePr>
            <a:graphicFrameLocks noGrp="1"/>
          </p:cNvGraphicFramePr>
          <p:nvPr/>
        </p:nvGraphicFramePr>
        <p:xfrm>
          <a:off x="1195187" y="1321912"/>
          <a:ext cx="6477000" cy="4399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33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76605" marR="890905">
                        <a:lnSpc>
                          <a:spcPct val="78900"/>
                        </a:lnSpc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Regression/  classi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ica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08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Local Smoothness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6815" marR="1541780" indent="57150" algn="ctr">
                        <a:lnSpc>
                          <a:spcPts val="634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NA  NA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39800" marR="1236345" indent="-635" algn="ctr">
                        <a:lnSpc>
                          <a:spcPct val="78900"/>
                        </a:lnSpc>
                        <a:spcBef>
                          <a:spcPts val="1180"/>
                        </a:spcBef>
                      </a:pPr>
                      <a:r>
                        <a:rPr sz="1800" b="1" spc="-20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Training 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Samples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46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</a:pPr>
                      <a:r>
                        <a:rPr sz="1800" b="1" spc="-3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Task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624205" marR="447040" algn="ctr">
                        <a:lnSpc>
                          <a:spcPct val="277800"/>
                        </a:lnSpc>
                      </a:pP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pr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ese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nt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tion 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Score</a:t>
                      </a:r>
                      <a:r>
                        <a:rPr sz="1800" b="1" spc="-80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319405" marR="205104" algn="ctr">
                        <a:lnSpc>
                          <a:spcPct val="282200"/>
                        </a:lnSpc>
                        <a:spcBef>
                          <a:spcPts val="505"/>
                        </a:spcBef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Searc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/O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pt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imi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z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on 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Models,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787400">
                        <a:lnSpc>
                          <a:spcPts val="1705"/>
                        </a:lnSpc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Parameters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85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1183908" y="1501541"/>
            <a:ext cx="27720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877" y="374126"/>
            <a:ext cx="8354245" cy="585111"/>
          </a:xfrm>
        </p:spPr>
        <p:txBody>
          <a:bodyPr/>
          <a:lstStyle/>
          <a:p>
            <a:r>
              <a:rPr lang="en-US" sz="3600" spc="25" dirty="0">
                <a:cs typeface="Calibri Light"/>
              </a:rPr>
              <a:t>Extra: </a:t>
            </a:r>
            <a:r>
              <a:rPr lang="en-US" sz="3600" spc="35" dirty="0">
                <a:cs typeface="Calibri Light"/>
              </a:rPr>
              <a:t>Nonparametric </a:t>
            </a:r>
            <a:r>
              <a:rPr lang="en-US" sz="3600" spc="30" dirty="0">
                <a:cs typeface="Calibri Light"/>
              </a:rPr>
              <a:t>Regression </a:t>
            </a:r>
            <a:r>
              <a:rPr lang="en-US" sz="3600" spc="45" dirty="0">
                <a:cs typeface="Calibri Light"/>
              </a:rPr>
              <a:t>Models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9923-093E-4C5A-AEF4-FB0EDE210FEF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65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/>
              <p:cNvSpPr txBox="1"/>
              <p:nvPr/>
            </p:nvSpPr>
            <p:spPr>
              <a:xfrm>
                <a:off x="649638" y="1529346"/>
                <a:ext cx="7629525" cy="538352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469900" indent="-457200">
                  <a:lnSpc>
                    <a:spcPts val="2700"/>
                  </a:lnSpc>
                  <a:spcBef>
                    <a:spcPts val="1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184150" algn="l"/>
                  </a:tabLst>
                </a:pPr>
                <a:r>
                  <a:rPr sz="2800" spc="-15" dirty="0">
                    <a:cs typeface="Calibri"/>
                  </a:rPr>
                  <a:t>K-Nearest </a:t>
                </a:r>
                <a:r>
                  <a:rPr sz="2800" spc="-5" dirty="0">
                    <a:cs typeface="Calibri"/>
                  </a:rPr>
                  <a:t>Neighbor (KNN) and Locally </a:t>
                </a:r>
                <a:r>
                  <a:rPr sz="2800" spc="-10" dirty="0">
                    <a:cs typeface="Calibri"/>
                  </a:rPr>
                  <a:t>weighted </a:t>
                </a:r>
                <a:r>
                  <a:rPr sz="2800" dirty="0">
                    <a:cs typeface="Calibri"/>
                  </a:rPr>
                  <a:t>linear </a:t>
                </a:r>
                <a:r>
                  <a:rPr sz="2800" spc="-5" dirty="0">
                    <a:cs typeface="Calibri"/>
                  </a:rPr>
                  <a:t>regression</a:t>
                </a:r>
                <a:r>
                  <a:rPr sz="2800" spc="30" dirty="0">
                    <a:cs typeface="Calibri"/>
                  </a:rPr>
                  <a:t> </a:t>
                </a:r>
                <a:r>
                  <a:rPr sz="2800" spc="-15" dirty="0">
                    <a:cs typeface="Calibri"/>
                  </a:rPr>
                  <a:t>are</a:t>
                </a:r>
                <a:r>
                  <a:rPr lang="en-US" sz="2800" dirty="0">
                    <a:cs typeface="Calibri"/>
                  </a:rPr>
                  <a:t> </a:t>
                </a:r>
                <a:r>
                  <a:rPr sz="2800" b="1" spc="-10" dirty="0">
                    <a:solidFill>
                      <a:srgbClr val="CC3300"/>
                    </a:solidFill>
                    <a:cs typeface="Calibri"/>
                  </a:rPr>
                  <a:t>non-parametric</a:t>
                </a:r>
                <a:r>
                  <a:rPr sz="2800" b="1" spc="-15" dirty="0">
                    <a:solidFill>
                      <a:srgbClr val="CC3300"/>
                    </a:solidFill>
                    <a:cs typeface="Calibri"/>
                  </a:rPr>
                  <a:t> </a:t>
                </a:r>
                <a:r>
                  <a:rPr sz="2800" spc="-5" dirty="0">
                    <a:cs typeface="Calibri"/>
                  </a:rPr>
                  <a:t>algorithms.</a:t>
                </a:r>
                <a:endParaRPr sz="3600" dirty="0">
                  <a:cs typeface="Calibri"/>
                </a:endParaRPr>
              </a:p>
              <a:p>
                <a:pPr marL="469900" marR="198755" indent="-457200">
                  <a:lnSpc>
                    <a:spcPts val="27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184150" algn="l"/>
                  </a:tabLst>
                </a:pPr>
                <a:r>
                  <a:rPr sz="2800" spc="-5" dirty="0">
                    <a:cs typeface="Calibri"/>
                  </a:rPr>
                  <a:t>The </a:t>
                </a:r>
                <a:r>
                  <a:rPr sz="2800" spc="-10" dirty="0">
                    <a:cs typeface="Calibri"/>
                  </a:rPr>
                  <a:t>(unweighted) </a:t>
                </a:r>
                <a:r>
                  <a:rPr sz="2800" dirty="0">
                    <a:cs typeface="Calibri"/>
                  </a:rPr>
                  <a:t>linear </a:t>
                </a:r>
                <a:r>
                  <a:rPr sz="2800" spc="-5" dirty="0">
                    <a:cs typeface="Calibri"/>
                  </a:rPr>
                  <a:t>regression algorithm </a:t>
                </a:r>
                <a:r>
                  <a:rPr sz="2800" spc="-10" dirty="0">
                    <a:cs typeface="Calibri"/>
                  </a:rPr>
                  <a:t>that </a:t>
                </a:r>
                <a:r>
                  <a:rPr sz="2800" spc="-15" dirty="0">
                    <a:cs typeface="Calibri"/>
                  </a:rPr>
                  <a:t>we </a:t>
                </a:r>
                <a:r>
                  <a:rPr sz="2800" spc="-10" dirty="0">
                    <a:cs typeface="Calibri"/>
                  </a:rPr>
                  <a:t>saw </a:t>
                </a:r>
                <a:r>
                  <a:rPr sz="2800" dirty="0">
                    <a:cs typeface="Calibri"/>
                  </a:rPr>
                  <a:t>earlier is  </a:t>
                </a:r>
                <a:r>
                  <a:rPr sz="2800" spc="-5" dirty="0">
                    <a:cs typeface="Calibri"/>
                  </a:rPr>
                  <a:t>known as </a:t>
                </a:r>
                <a:r>
                  <a:rPr sz="2800" dirty="0">
                    <a:cs typeface="Calibri"/>
                  </a:rPr>
                  <a:t>a </a:t>
                </a:r>
                <a:r>
                  <a:rPr sz="2800" b="1" spc="-10" dirty="0">
                    <a:solidFill>
                      <a:srgbClr val="CC3300"/>
                    </a:solidFill>
                    <a:cs typeface="Calibri"/>
                  </a:rPr>
                  <a:t>parametric </a:t>
                </a:r>
                <a:r>
                  <a:rPr sz="2800" spc="-5" dirty="0">
                    <a:cs typeface="Calibri"/>
                  </a:rPr>
                  <a:t>learning</a:t>
                </a:r>
                <a:r>
                  <a:rPr sz="2800" spc="-10" dirty="0">
                    <a:cs typeface="Calibri"/>
                  </a:rPr>
                  <a:t> </a:t>
                </a:r>
                <a:r>
                  <a:rPr sz="2800" spc="-5" dirty="0">
                    <a:cs typeface="Calibri"/>
                  </a:rPr>
                  <a:t>algorithm</a:t>
                </a:r>
                <a:endParaRPr sz="2800" dirty="0">
                  <a:cs typeface="Calibri"/>
                </a:endParaRPr>
              </a:p>
              <a:p>
                <a:pPr marL="698500" lvl="1" indent="-342900">
                  <a:lnSpc>
                    <a:spcPts val="2700"/>
                  </a:lnSpc>
                  <a:spcBef>
                    <a:spcPts val="145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527050" algn="l"/>
                  </a:tabLst>
                </a:pPr>
                <a:r>
                  <a:rPr sz="2400" spc="-5" dirty="0">
                    <a:cs typeface="Calibri"/>
                  </a:rPr>
                  <a:t>because it </a:t>
                </a:r>
                <a:r>
                  <a:rPr sz="2400" dirty="0">
                    <a:cs typeface="Calibri"/>
                  </a:rPr>
                  <a:t>has a </a:t>
                </a:r>
                <a:r>
                  <a:rPr sz="2400" spc="-10" dirty="0">
                    <a:cs typeface="Calibri"/>
                  </a:rPr>
                  <a:t>fixed, finite </a:t>
                </a:r>
                <a:r>
                  <a:rPr sz="2400" spc="-5" dirty="0">
                    <a:cs typeface="Calibri"/>
                  </a:rPr>
                  <a:t>number </a:t>
                </a:r>
                <a:r>
                  <a:rPr sz="2400" dirty="0">
                    <a:cs typeface="Calibri"/>
                  </a:rPr>
                  <a:t>of </a:t>
                </a:r>
                <a:r>
                  <a:rPr sz="2400" spc="-15" dirty="0">
                    <a:cs typeface="Calibri"/>
                  </a:rPr>
                  <a:t>parameters </a:t>
                </a:r>
                <a:r>
                  <a:rPr sz="2400" spc="-5" dirty="0">
                    <a:cs typeface="Calibri"/>
                  </a:rPr>
                  <a:t>which </a:t>
                </a:r>
                <a:r>
                  <a:rPr sz="2400" spc="-10" dirty="0">
                    <a:cs typeface="Calibri"/>
                  </a:rPr>
                  <a:t>are </a:t>
                </a:r>
                <a:r>
                  <a:rPr sz="2400" dirty="0">
                    <a:cs typeface="Calibri"/>
                  </a:rPr>
                  <a:t>fit </a:t>
                </a:r>
                <a:r>
                  <a:rPr sz="2400" spc="-15" dirty="0">
                    <a:cs typeface="Calibri"/>
                  </a:rPr>
                  <a:t>to </a:t>
                </a:r>
                <a:r>
                  <a:rPr sz="2400" dirty="0">
                    <a:cs typeface="Calibri"/>
                  </a:rPr>
                  <a:t>the</a:t>
                </a:r>
                <a:r>
                  <a:rPr sz="2400" spc="175" dirty="0">
                    <a:cs typeface="Calibri"/>
                  </a:rPr>
                  <a:t> </a:t>
                </a:r>
                <a:r>
                  <a:rPr sz="2400" spc="-10" dirty="0">
                    <a:cs typeface="Calibri"/>
                  </a:rPr>
                  <a:t>data;</a:t>
                </a:r>
                <a:endParaRPr sz="2400" dirty="0">
                  <a:cs typeface="Calibri"/>
                </a:endParaRPr>
              </a:p>
              <a:p>
                <a:pPr marL="698500" marR="71755" lvl="1" indent="-342900">
                  <a:lnSpc>
                    <a:spcPts val="2700"/>
                  </a:lnSpc>
                  <a:spcBef>
                    <a:spcPts val="52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527050" algn="l"/>
                  </a:tabLst>
                </a:pPr>
                <a:r>
                  <a:rPr sz="2400" spc="-5" dirty="0">
                    <a:cs typeface="Calibri"/>
                  </a:rPr>
                  <a:t>Once </a:t>
                </a:r>
                <a:r>
                  <a:rPr sz="2400" spc="-10" dirty="0">
                    <a:cs typeface="Calibri"/>
                  </a:rPr>
                  <a:t>we've </a:t>
                </a:r>
                <a:r>
                  <a:rPr sz="2400" dirty="0">
                    <a:cs typeface="Calibri"/>
                  </a:rPr>
                  <a:t>fit </a:t>
                </a:r>
                <a:r>
                  <a:rPr sz="2400" spc="-5" dirty="0">
                    <a:cs typeface="Calibri"/>
                  </a:rPr>
                  <a:t>the</a:t>
                </a:r>
                <a:r>
                  <a:rPr lang="en-US" sz="2400" spc="-5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𝜃</m:t>
                    </m:r>
                  </m:oMath>
                </a14:m>
                <a:r>
                  <a:rPr sz="2400" spc="-5" dirty="0">
                    <a:cs typeface="Calibri"/>
                  </a:rPr>
                  <a:t> </a:t>
                </a:r>
                <a:r>
                  <a:rPr sz="2400" dirty="0">
                    <a:cs typeface="Calibri"/>
                  </a:rPr>
                  <a:t>and </a:t>
                </a:r>
                <a:r>
                  <a:rPr sz="2400" spc="-15" dirty="0">
                    <a:cs typeface="Calibri"/>
                  </a:rPr>
                  <a:t>stored </a:t>
                </a:r>
                <a:r>
                  <a:rPr sz="2400" spc="-5" dirty="0">
                    <a:cs typeface="Calibri"/>
                  </a:rPr>
                  <a:t>them </a:t>
                </a:r>
                <a:r>
                  <a:rPr sz="2400" spc="-45" dirty="0">
                    <a:cs typeface="Calibri"/>
                  </a:rPr>
                  <a:t>away, </a:t>
                </a:r>
                <a:r>
                  <a:rPr sz="2400" spc="-10" dirty="0">
                    <a:cs typeface="Calibri"/>
                  </a:rPr>
                  <a:t>we </a:t>
                </a:r>
                <a:r>
                  <a:rPr sz="2400" dirty="0">
                    <a:cs typeface="Calibri"/>
                  </a:rPr>
                  <a:t>no </a:t>
                </a:r>
                <a:r>
                  <a:rPr sz="2400" spc="-5" dirty="0">
                    <a:cs typeface="Calibri"/>
                  </a:rPr>
                  <a:t>longer </a:t>
                </a:r>
                <a:r>
                  <a:rPr sz="2400" dirty="0">
                    <a:cs typeface="Calibri"/>
                  </a:rPr>
                  <a:t>need </a:t>
                </a:r>
                <a:r>
                  <a:rPr sz="2400" spc="-15" dirty="0">
                    <a:cs typeface="Calibri"/>
                  </a:rPr>
                  <a:t>to </a:t>
                </a:r>
                <a:r>
                  <a:rPr sz="2400" spc="-20" dirty="0">
                    <a:cs typeface="Calibri"/>
                  </a:rPr>
                  <a:t>keep  </a:t>
                </a:r>
                <a:r>
                  <a:rPr sz="2400" dirty="0">
                    <a:cs typeface="Calibri"/>
                  </a:rPr>
                  <a:t>the </a:t>
                </a:r>
                <a:r>
                  <a:rPr sz="2400" spc="-10" dirty="0">
                    <a:cs typeface="Calibri"/>
                  </a:rPr>
                  <a:t>training data </a:t>
                </a:r>
                <a:r>
                  <a:rPr sz="2400" spc="-5" dirty="0">
                    <a:cs typeface="Calibri"/>
                  </a:rPr>
                  <a:t>around </a:t>
                </a:r>
                <a:r>
                  <a:rPr sz="2400" spc="-15" dirty="0">
                    <a:cs typeface="Calibri"/>
                  </a:rPr>
                  <a:t>to </a:t>
                </a:r>
                <a:r>
                  <a:rPr sz="2400" spc="-20" dirty="0">
                    <a:cs typeface="Calibri"/>
                  </a:rPr>
                  <a:t>make </a:t>
                </a:r>
                <a:r>
                  <a:rPr sz="2400" spc="-5" dirty="0">
                    <a:cs typeface="Calibri"/>
                  </a:rPr>
                  <a:t>future</a:t>
                </a:r>
                <a:r>
                  <a:rPr sz="2400" spc="110" dirty="0">
                    <a:cs typeface="Calibri"/>
                  </a:rPr>
                  <a:t> </a:t>
                </a:r>
                <a:r>
                  <a:rPr sz="2400" spc="-5" dirty="0">
                    <a:cs typeface="Calibri"/>
                  </a:rPr>
                  <a:t>predictions.</a:t>
                </a:r>
                <a:endParaRPr sz="2400" dirty="0">
                  <a:cs typeface="Calibri"/>
                </a:endParaRPr>
              </a:p>
              <a:p>
                <a:pPr marL="698500" marR="758825" lvl="1" indent="-342900">
                  <a:lnSpc>
                    <a:spcPts val="2700"/>
                  </a:lnSpc>
                  <a:spcBef>
                    <a:spcPts val="325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527050" algn="l"/>
                  </a:tabLst>
                </a:pPr>
                <a:r>
                  <a:rPr sz="2400" spc="-5" dirty="0">
                    <a:solidFill>
                      <a:srgbClr val="0000FF"/>
                    </a:solidFill>
                    <a:cs typeface="Calibri"/>
                  </a:rPr>
                  <a:t>In </a:t>
                </a:r>
                <a:r>
                  <a:rPr sz="2400" spc="-15" dirty="0">
                    <a:solidFill>
                      <a:srgbClr val="0000FF"/>
                    </a:solidFill>
                    <a:cs typeface="Calibri"/>
                  </a:rPr>
                  <a:t>contrast, to </a:t>
                </a:r>
                <a:r>
                  <a:rPr sz="2400" spc="-20" dirty="0">
                    <a:solidFill>
                      <a:srgbClr val="0000FF"/>
                    </a:solidFill>
                    <a:cs typeface="Calibri"/>
                  </a:rPr>
                  <a:t>make </a:t>
                </a:r>
                <a:r>
                  <a:rPr sz="2400" spc="-5" dirty="0">
                    <a:solidFill>
                      <a:srgbClr val="0000FF"/>
                    </a:solidFill>
                    <a:cs typeface="Calibri"/>
                  </a:rPr>
                  <a:t>predictions using </a:t>
                </a:r>
                <a:r>
                  <a:rPr sz="2400" dirty="0">
                    <a:solidFill>
                      <a:srgbClr val="0000FF"/>
                    </a:solidFill>
                    <a:cs typeface="Calibri"/>
                  </a:rPr>
                  <a:t>KNN or </a:t>
                </a:r>
                <a:r>
                  <a:rPr sz="2400" spc="-10" dirty="0">
                    <a:solidFill>
                      <a:srgbClr val="0000FF"/>
                    </a:solidFill>
                    <a:cs typeface="Calibri"/>
                  </a:rPr>
                  <a:t>locally weighted </a:t>
                </a:r>
                <a:r>
                  <a:rPr sz="2400" spc="-5" dirty="0">
                    <a:solidFill>
                      <a:srgbClr val="0000FF"/>
                    </a:solidFill>
                    <a:cs typeface="Calibri"/>
                  </a:rPr>
                  <a:t>linear  </a:t>
                </a:r>
                <a:r>
                  <a:rPr sz="2400" spc="-10" dirty="0">
                    <a:solidFill>
                      <a:srgbClr val="0000FF"/>
                    </a:solidFill>
                    <a:cs typeface="Calibri"/>
                  </a:rPr>
                  <a:t>regression, we </a:t>
                </a:r>
                <a:r>
                  <a:rPr sz="2400" dirty="0">
                    <a:solidFill>
                      <a:srgbClr val="0000FF"/>
                    </a:solidFill>
                    <a:cs typeface="Calibri"/>
                  </a:rPr>
                  <a:t>need </a:t>
                </a:r>
                <a:r>
                  <a:rPr sz="2400" spc="-15" dirty="0">
                    <a:solidFill>
                      <a:srgbClr val="0000FF"/>
                    </a:solidFill>
                    <a:cs typeface="Calibri"/>
                  </a:rPr>
                  <a:t>to </a:t>
                </a:r>
                <a:r>
                  <a:rPr sz="2400" spc="-20" dirty="0">
                    <a:solidFill>
                      <a:srgbClr val="0000FF"/>
                    </a:solidFill>
                    <a:cs typeface="Calibri"/>
                  </a:rPr>
                  <a:t>keep </a:t>
                </a:r>
                <a:r>
                  <a:rPr sz="2400" spc="-5" dirty="0">
                    <a:solidFill>
                      <a:srgbClr val="0000FF"/>
                    </a:solidFill>
                    <a:cs typeface="Calibri"/>
                  </a:rPr>
                  <a:t>the </a:t>
                </a:r>
                <a:r>
                  <a:rPr sz="2400" spc="-10" dirty="0">
                    <a:solidFill>
                      <a:srgbClr val="0000FF"/>
                    </a:solidFill>
                    <a:cs typeface="Calibri"/>
                  </a:rPr>
                  <a:t>entire training </a:t>
                </a:r>
                <a:r>
                  <a:rPr sz="2400" spc="-5" dirty="0">
                    <a:solidFill>
                      <a:srgbClr val="0000FF"/>
                    </a:solidFill>
                    <a:cs typeface="Calibri"/>
                  </a:rPr>
                  <a:t>set</a:t>
                </a:r>
                <a:r>
                  <a:rPr sz="2400" spc="140" dirty="0">
                    <a:solidFill>
                      <a:srgbClr val="0000FF"/>
                    </a:solidFill>
                    <a:cs typeface="Calibri"/>
                  </a:rPr>
                  <a:t> </a:t>
                </a:r>
                <a:r>
                  <a:rPr sz="2400" spc="-5" dirty="0">
                    <a:solidFill>
                      <a:srgbClr val="0000FF"/>
                    </a:solidFill>
                    <a:cs typeface="Calibri"/>
                  </a:rPr>
                  <a:t>around.</a:t>
                </a:r>
                <a:endParaRPr sz="2400" dirty="0">
                  <a:cs typeface="Calibri"/>
                </a:endParaRPr>
              </a:p>
              <a:p>
                <a:pPr marL="800100" lvl="1" indent="-342900">
                  <a:lnSpc>
                    <a:spcPct val="100000"/>
                  </a:lnSpc>
                  <a:spcBef>
                    <a:spcPts val="2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38" y="1529346"/>
                <a:ext cx="7629525" cy="5383525"/>
              </a:xfrm>
              <a:prstGeom prst="rect">
                <a:avLst/>
              </a:prstGeom>
              <a:blipFill>
                <a:blip r:embed="rId2"/>
                <a:stretch>
                  <a:fillRect l="-2478" t="-3171" r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689" y="365127"/>
            <a:ext cx="8098661" cy="585111"/>
          </a:xfrm>
        </p:spPr>
        <p:txBody>
          <a:bodyPr/>
          <a:lstStyle/>
          <a:p>
            <a:r>
              <a:rPr lang="en-US" altLang="zh-CN" sz="3600" spc="25" dirty="0">
                <a:cs typeface="Calibri Light"/>
              </a:rPr>
              <a:t>Extra: </a:t>
            </a:r>
            <a:r>
              <a:rPr lang="en-US" altLang="zh-CN" sz="3600" spc="35" dirty="0">
                <a:cs typeface="Calibri Light"/>
              </a:rPr>
              <a:t>Nonparametric </a:t>
            </a:r>
            <a:r>
              <a:rPr lang="en-US" altLang="zh-CN" sz="3600" spc="30" dirty="0">
                <a:cs typeface="Calibri Light"/>
              </a:rPr>
              <a:t>Regression </a:t>
            </a:r>
            <a:r>
              <a:rPr lang="en-US" altLang="zh-CN" sz="3600" spc="45" dirty="0">
                <a:cs typeface="Calibri Light"/>
              </a:rPr>
              <a:t>Models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5" dirty="0">
                <a:cs typeface="Calibri"/>
              </a:rPr>
              <a:t>The term </a:t>
            </a:r>
            <a:r>
              <a:rPr lang="en-US" altLang="zh-CN" spc="-10" dirty="0">
                <a:cs typeface="Calibri"/>
              </a:rPr>
              <a:t>"</a:t>
            </a:r>
            <a:r>
              <a:rPr lang="en-US" altLang="zh-CN" spc="-10" dirty="0">
                <a:solidFill>
                  <a:srgbClr val="CC3300"/>
                </a:solidFill>
                <a:cs typeface="Calibri"/>
              </a:rPr>
              <a:t>non-parametric</a:t>
            </a:r>
            <a:r>
              <a:rPr lang="en-US" altLang="zh-CN" spc="-10" dirty="0">
                <a:cs typeface="Calibri"/>
              </a:rPr>
              <a:t>" </a:t>
            </a:r>
            <a:r>
              <a:rPr lang="en-US" altLang="zh-CN" spc="-5" dirty="0">
                <a:cs typeface="Calibri"/>
              </a:rPr>
              <a:t>(roughly) </a:t>
            </a:r>
            <a:r>
              <a:rPr lang="en-US" altLang="zh-CN" spc="-25" dirty="0">
                <a:cs typeface="Calibri"/>
              </a:rPr>
              <a:t>refers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spc="-5" dirty="0">
                <a:cs typeface="Calibri"/>
              </a:rPr>
              <a:t>the </a:t>
            </a:r>
            <a:r>
              <a:rPr lang="en-US" altLang="zh-CN" spc="-15" dirty="0">
                <a:cs typeface="Calibri"/>
              </a:rPr>
              <a:t>fact </a:t>
            </a:r>
            <a:r>
              <a:rPr lang="en-US" altLang="zh-CN" spc="-10" dirty="0">
                <a:cs typeface="Calibri"/>
              </a:rPr>
              <a:t>that </a:t>
            </a:r>
            <a:r>
              <a:rPr lang="en-US" altLang="zh-CN" spc="-5" dirty="0">
                <a:cs typeface="Calibri"/>
              </a:rPr>
              <a:t>the</a:t>
            </a:r>
            <a:r>
              <a:rPr lang="en-US" altLang="zh-CN" spc="-5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altLang="zh-CN" spc="-10" dirty="0">
                <a:solidFill>
                  <a:srgbClr val="0000FF"/>
                </a:solidFill>
                <a:cs typeface="Calibri"/>
              </a:rPr>
              <a:t>amount </a:t>
            </a:r>
            <a:r>
              <a:rPr lang="en-US" altLang="zh-CN" dirty="0">
                <a:solidFill>
                  <a:srgbClr val="0000FF"/>
                </a:solidFill>
                <a:cs typeface="Calibri"/>
              </a:rPr>
              <a:t>of </a:t>
            </a:r>
            <a:r>
              <a:rPr lang="en-US" altLang="zh-CN" spc="-5" dirty="0">
                <a:solidFill>
                  <a:srgbClr val="0000FF"/>
                </a:solidFill>
                <a:cs typeface="Calibri"/>
              </a:rPr>
              <a:t>knowledge </a:t>
            </a:r>
            <a:r>
              <a:rPr lang="en-US" altLang="zh-CN" spc="-15" dirty="0">
                <a:solidFill>
                  <a:srgbClr val="0000FF"/>
                </a:solidFill>
                <a:cs typeface="Calibri"/>
              </a:rPr>
              <a:t>we </a:t>
            </a:r>
            <a:r>
              <a:rPr lang="en-US" altLang="zh-CN" dirty="0">
                <a:solidFill>
                  <a:srgbClr val="0000FF"/>
                </a:solidFill>
                <a:cs typeface="Calibri"/>
              </a:rPr>
              <a:t>need </a:t>
            </a:r>
            <a:r>
              <a:rPr lang="en-US" altLang="zh-CN" spc="-15" dirty="0">
                <a:solidFill>
                  <a:srgbClr val="0000FF"/>
                </a:solidFill>
                <a:cs typeface="Calibri"/>
              </a:rPr>
              <a:t>to </a:t>
            </a:r>
            <a:r>
              <a:rPr lang="en-US" altLang="zh-CN" spc="-20" dirty="0">
                <a:solidFill>
                  <a:srgbClr val="0000FF"/>
                </a:solidFill>
                <a:cs typeface="Calibri"/>
              </a:rPr>
              <a:t>keep</a:t>
            </a:r>
            <a:r>
              <a:rPr lang="en-US" altLang="zh-CN" spc="-20" dirty="0">
                <a:cs typeface="Calibri"/>
              </a:rPr>
              <a:t>, </a:t>
            </a:r>
            <a:r>
              <a:rPr lang="en-US" altLang="zh-CN" dirty="0">
                <a:cs typeface="Calibri"/>
              </a:rPr>
              <a:t>in </a:t>
            </a:r>
            <a:r>
              <a:rPr lang="en-US" altLang="zh-CN" spc="-5" dirty="0">
                <a:cs typeface="Calibri"/>
              </a:rPr>
              <a:t>order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spc="-10" dirty="0">
                <a:cs typeface="Calibri"/>
              </a:rPr>
              <a:t>represent </a:t>
            </a:r>
            <a:r>
              <a:rPr lang="en-US" altLang="zh-CN" spc="-5" dirty="0">
                <a:cs typeface="Calibri"/>
              </a:rPr>
              <a:t>the  hypothesis </a:t>
            </a:r>
            <a:r>
              <a:rPr lang="en-US" altLang="zh-CN" spc="-15" dirty="0">
                <a:solidFill>
                  <a:srgbClr val="0000FF"/>
                </a:solidFill>
                <a:cs typeface="Calibri"/>
              </a:rPr>
              <a:t>grows </a:t>
            </a:r>
            <a:r>
              <a:rPr lang="en-US" altLang="zh-CN" spc="-5" dirty="0">
                <a:solidFill>
                  <a:srgbClr val="0000FF"/>
                </a:solidFill>
                <a:cs typeface="Calibri"/>
              </a:rPr>
              <a:t>with </a:t>
            </a:r>
            <a:r>
              <a:rPr lang="en-US" altLang="zh-CN" dirty="0">
                <a:solidFill>
                  <a:srgbClr val="0000FF"/>
                </a:solidFill>
                <a:cs typeface="Calibri"/>
              </a:rPr>
              <a:t>linearly </a:t>
            </a:r>
            <a:r>
              <a:rPr lang="en-US" altLang="zh-CN" spc="-5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US" altLang="zh-CN" spc="-15" dirty="0">
                <a:solidFill>
                  <a:srgbClr val="0000FF"/>
                </a:solidFill>
                <a:cs typeface="Calibri"/>
              </a:rPr>
              <a:t>size </a:t>
            </a:r>
            <a:r>
              <a:rPr lang="en-US" altLang="zh-CN" dirty="0">
                <a:solidFill>
                  <a:srgbClr val="0000FF"/>
                </a:solidFill>
                <a:cs typeface="Calibri"/>
              </a:rPr>
              <a:t>of </a:t>
            </a:r>
            <a:r>
              <a:rPr lang="en-US" altLang="zh-CN" spc="-5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US" altLang="zh-CN" spc="-10" dirty="0">
                <a:solidFill>
                  <a:srgbClr val="0000FF"/>
                </a:solidFill>
                <a:cs typeface="Calibri"/>
              </a:rPr>
              <a:t>training</a:t>
            </a:r>
            <a:r>
              <a:rPr lang="en-US" altLang="zh-CN" spc="30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altLang="zh-CN" spc="-5" dirty="0">
                <a:solidFill>
                  <a:srgbClr val="0000FF"/>
                </a:solidFill>
                <a:cs typeface="Calibri"/>
              </a:rPr>
              <a:t>set</a:t>
            </a:r>
            <a:r>
              <a:rPr lang="en-US" altLang="zh-CN" spc="-5" dirty="0">
                <a:cs typeface="Calibri"/>
              </a:rPr>
              <a:t>.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3005-552D-441C-8EE7-2272958A8352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Calibri" panose="020F0502020204030204"/>
                <a:sym typeface="+mn-ea"/>
              </a:rPr>
              <a:t>https://qiyanjun.github.io/2019f-UVA-CS6316-MachineLearning/</a:t>
            </a:r>
            <a:endParaRPr lang="en-US" altLang="zh-CN" dirty="0">
              <a:cs typeface="Calibri" panose="020F0502020204030204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BE34-958D-4EC5-89C4-23C90DFB215A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/>
              <a:t>Thanks for listening</a:t>
            </a:r>
            <a:endParaRPr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E6E-B094-4173-92B7-A263C2D21C35}" type="datetime1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 with non-linear basis functions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 does not mean we can only deal with linear relationships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E853F-3046-475F-A49D-8A91207ECEF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2021/3/14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object 9"/>
          <p:cNvSpPr txBox="1"/>
          <p:nvPr/>
        </p:nvSpPr>
        <p:spPr>
          <a:xfrm>
            <a:off x="811003" y="2844471"/>
            <a:ext cx="139128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500" b="0" i="1" u="none" strike="noStrike" kern="1200" cap="none" spc="-5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</a:t>
            </a:r>
            <a:r>
              <a:rPr kumimoji="0" sz="5250" b="0" i="0" u="none" strike="noStrike" kern="1200" cap="none" spc="-885" normalizeH="0" baseline="31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ˆ</a:t>
            </a:r>
            <a:r>
              <a:rPr kumimoji="0" sz="5250" b="0" i="0" u="none" strike="noStrike" kern="1200" cap="none" spc="-502" normalizeH="0" baseline="31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3500" b="0" i="0" u="none" strike="noStrike" kern="1200" cap="none" spc="-3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1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3600" b="0" i="1" u="none" strike="noStrike" kern="1200" cap="none" spc="-5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00" b="0" i="1" u="none" strike="noStrike" kern="1200" cap="none" spc="22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3000" b="0" i="1" u="none" strike="noStrike" kern="1200" cap="none" spc="-209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endParaRPr kumimoji="0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4" name="object 10"/>
          <p:cNvSpPr/>
          <p:nvPr/>
        </p:nvSpPr>
        <p:spPr>
          <a:xfrm>
            <a:off x="2529277" y="2928137"/>
            <a:ext cx="1269940" cy="518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290" y="2650873"/>
            <a:ext cx="4883319" cy="1158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175454" y="3809213"/>
                <a:ext cx="3514725" cy="814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kumimoji="0" lang="zh-CN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zh-CN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𝜃</m:t>
                        </m:r>
                      </m:e>
                    </m:acc>
                  </m:oMath>
                </a14:m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=</a:t>
                </a:r>
                <a14:m>
                  <m:oMath xmlns:m="http://schemas.openxmlformats.org/officeDocument/2006/math">
                    <m:r>
                      <a:rPr kumimoji="0" lang="en-US" altLang="zh-CN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[</m:t>
                    </m:r>
                    <m:sSub>
                      <m:sSubPr>
                        <m:ctrlP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altLang="zh-CN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…</m:t>
                    </m:r>
                    <m:sSub>
                      <m:sSubPr>
                        <m:ctrlP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CN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]</m:t>
                    </m:r>
                    <m:sSup>
                      <m:sSupPr>
                        <m:ctrlP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pPr>
                      <m:e>
                        <m:eqArr>
                          <m:eqArrPr>
                            <m:ctrlPr>
                              <a:rPr kumimoji="0" lang="en-US" altLang="zh-C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kumimoji="0" lang="en-US" altLang="zh-C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𝑇</m:t>
                            </m:r>
                          </m:e>
                          <m:e>
                            <m:r>
                              <a:rPr kumimoji="0" lang="en-US" altLang="zh-C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 </m:t>
                            </m:r>
                          </m:e>
                        </m:eqArr>
                      </m:e>
                      <m:sup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 </m:t>
                        </m:r>
                      </m:sup>
                    </m:sSup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454" y="3809213"/>
                <a:ext cx="3514725" cy="814775"/>
              </a:xfrm>
              <a:prstGeom prst="rect">
                <a:avLst/>
              </a:prstGeom>
              <a:blipFill>
                <a:blip r:embed="rId4"/>
                <a:stretch>
                  <a:fillRect l="-347" b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016290" y="4803376"/>
                <a:ext cx="4739947" cy="8149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kumimoji="0" lang="zh-CN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zh-CN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𝜑</m:t>
                          </m:r>
                        </m:e>
                      </m:acc>
                      <m:r>
                        <a:rPr kumimoji="0" lang="en-US" altLang="zh-CN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r>
                        <a:rPr kumimoji="0" lang="en-US" altLang="zh-CN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[1,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,…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𝑚</m:t>
                          </m:r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(</m:t>
                      </m:r>
                      <m:r>
                        <a:rPr kumimoji="0" lang="en-US" altLang="zh-CN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𝑥</m:t>
                      </m:r>
                      <m:r>
                        <a:rPr kumimoji="0" lang="en-US" altLang="zh-CN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)]</m:t>
                      </m:r>
                      <m:sSup>
                        <m:sSupPr>
                          <m:ctrlPr>
                            <a:rPr kumimoji="0" lang="en-US" altLang="zh-CN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pPr>
                        <m:e>
                          <m:eqArr>
                            <m:eqArrPr>
                              <m:ctrlPr>
                                <a:rPr kumimoji="0" lang="en-US" altLang="zh-CN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CN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𝑇</m:t>
                              </m:r>
                            </m:e>
                            <m:e>
                              <m:r>
                                <a:rPr kumimoji="0" lang="en-US" altLang="zh-CN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 </m:t>
                              </m:r>
                            </m:e>
                          </m:eqArr>
                        </m:e>
                        <m:sup>
                          <m:r>
                            <a:rPr kumimoji="0" lang="en-US" altLang="zh-CN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290" y="4803376"/>
                <a:ext cx="4739947" cy="8149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65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 with non-linear basis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02" y="1372335"/>
            <a:ext cx="8487002" cy="4561919"/>
          </a:xfrm>
        </p:spPr>
        <p:txBody>
          <a:bodyPr/>
          <a:lstStyle/>
          <a:p>
            <a:pPr marL="2349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34950" algn="l"/>
              </a:tabLst>
            </a:pPr>
            <a:r>
              <a:rPr lang="en-US" altLang="zh-CN" spc="-45" dirty="0">
                <a:cs typeface="Calibri"/>
              </a:rPr>
              <a:t>We </a:t>
            </a:r>
            <a:r>
              <a:rPr lang="en-US" altLang="zh-CN" spc="-15" dirty="0">
                <a:cs typeface="Calibri"/>
              </a:rPr>
              <a:t>are </a:t>
            </a:r>
            <a:r>
              <a:rPr lang="en-US" altLang="zh-CN" spc="-10" dirty="0">
                <a:cs typeface="Calibri"/>
              </a:rPr>
              <a:t>free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dirty="0">
                <a:cs typeface="Calibri"/>
              </a:rPr>
              <a:t>design </a:t>
            </a:r>
            <a:r>
              <a:rPr lang="en-US" altLang="zh-CN" spc="-5" dirty="0">
                <a:cs typeface="Calibri"/>
              </a:rPr>
              <a:t>basis functions </a:t>
            </a:r>
            <a:r>
              <a:rPr lang="en-US" altLang="zh-CN" dirty="0">
                <a:cs typeface="Calibri"/>
              </a:rPr>
              <a:t>(e.g., </a:t>
            </a:r>
            <a:r>
              <a:rPr lang="en-US" altLang="zh-CN" spc="-5" dirty="0">
                <a:cs typeface="Calibri"/>
              </a:rPr>
              <a:t>non-linear</a:t>
            </a:r>
            <a:r>
              <a:rPr lang="en-US" altLang="zh-CN" spc="130" dirty="0">
                <a:cs typeface="Calibri"/>
              </a:rPr>
              <a:t> </a:t>
            </a:r>
            <a:r>
              <a:rPr lang="en-US" altLang="zh-CN" spc="-15" dirty="0">
                <a:cs typeface="Calibri"/>
              </a:rPr>
              <a:t>features:</a:t>
            </a:r>
            <a:endParaRPr lang="en-US" altLang="zh-CN" sz="3600" dirty="0">
              <a:cs typeface="Calibri"/>
            </a:endParaRPr>
          </a:p>
          <a:p>
            <a:pPr marL="63500">
              <a:lnSpc>
                <a:spcPct val="100000"/>
              </a:lnSpc>
              <a:tabLst>
                <a:tab pos="856615" algn="l"/>
              </a:tabLst>
            </a:pPr>
            <a:r>
              <a:rPr lang="en-US" altLang="zh-CN" spc="-10" dirty="0">
                <a:solidFill>
                  <a:srgbClr val="3366FF"/>
                </a:solidFill>
                <a:cs typeface="Calibri"/>
              </a:rPr>
              <a:t>Here </a:t>
            </a:r>
            <a:r>
              <a:rPr lang="en-US" altLang="zh-CN" sz="3600" i="1" spc="-52" baseline="1157" dirty="0">
                <a:latin typeface="Symbol"/>
                <a:cs typeface="Symbol"/>
              </a:rPr>
              <a:t></a:t>
            </a:r>
            <a:r>
              <a:rPr lang="en-US" altLang="zh-CN" sz="3600" i="1" spc="-52" baseline="1157" dirty="0">
                <a:latin typeface="Times New Roman"/>
                <a:cs typeface="Times New Roman"/>
              </a:rPr>
              <a:t> </a:t>
            </a:r>
            <a:r>
              <a:rPr lang="en-US" altLang="zh-CN" sz="2400" i="1" baseline="-32921" dirty="0">
                <a:latin typeface="Cambria"/>
                <a:cs typeface="Cambria"/>
              </a:rPr>
              <a:t>j </a:t>
            </a:r>
            <a:r>
              <a:rPr lang="en-US" altLang="zh-CN" sz="3600" spc="112" baseline="1182" dirty="0">
                <a:latin typeface="Cambria"/>
                <a:cs typeface="Cambria"/>
              </a:rPr>
              <a:t>(</a:t>
            </a:r>
            <a:r>
              <a:rPr lang="en-US" altLang="zh-CN" sz="3600" i="1" spc="112" baseline="1182" dirty="0">
                <a:latin typeface="Cambria"/>
                <a:cs typeface="Cambria"/>
              </a:rPr>
              <a:t>x</a:t>
            </a:r>
            <a:r>
              <a:rPr lang="en-US" altLang="zh-CN" sz="3600" i="1" spc="-667" baseline="1182" dirty="0">
                <a:latin typeface="Cambria"/>
                <a:cs typeface="Cambria"/>
              </a:rPr>
              <a:t> </a:t>
            </a:r>
            <a:r>
              <a:rPr lang="en-US" altLang="zh-CN" sz="3600" spc="-7" baseline="1182" dirty="0">
                <a:latin typeface="Cambria"/>
                <a:cs typeface="Cambria"/>
              </a:rPr>
              <a:t>) </a:t>
            </a:r>
            <a:r>
              <a:rPr lang="en-US" altLang="zh-CN" spc="-10" dirty="0">
                <a:solidFill>
                  <a:srgbClr val="3366FF"/>
                </a:solidFill>
                <a:cs typeface="Calibri"/>
              </a:rPr>
              <a:t>are </a:t>
            </a:r>
            <a:r>
              <a:rPr lang="en-US" altLang="zh-CN" spc="-15" dirty="0">
                <a:solidFill>
                  <a:srgbClr val="3366FF"/>
                </a:solidFill>
                <a:cs typeface="Calibri"/>
              </a:rPr>
              <a:t>predefined </a:t>
            </a:r>
            <a:r>
              <a:rPr lang="en-US" altLang="zh-CN" spc="-5" dirty="0">
                <a:solidFill>
                  <a:srgbClr val="3366FF"/>
                </a:solidFill>
                <a:cs typeface="Calibri"/>
              </a:rPr>
              <a:t>basis functions (also </a:t>
            </a:r>
            <a:r>
              <a:rPr lang="en-US" altLang="zh-CN" sz="3600" i="1" spc="97" baseline="5167" dirty="0">
                <a:latin typeface="Symbol"/>
                <a:cs typeface="Symbol"/>
              </a:rPr>
              <a:t></a:t>
            </a:r>
            <a:r>
              <a:rPr lang="en-US" altLang="zh-CN" sz="1800" spc="97" baseline="-25462" dirty="0">
                <a:latin typeface="Cambria"/>
                <a:cs typeface="Cambria"/>
              </a:rPr>
              <a:t>0</a:t>
            </a:r>
            <a:r>
              <a:rPr lang="en-US" altLang="zh-CN" sz="3200" spc="97" baseline="5291" dirty="0">
                <a:latin typeface="Cambria"/>
                <a:cs typeface="Cambria"/>
              </a:rPr>
              <a:t>(</a:t>
            </a:r>
            <a:r>
              <a:rPr lang="en-US" altLang="zh-CN" sz="3200" i="1" spc="97" baseline="5291" dirty="0">
                <a:latin typeface="Cambria"/>
                <a:cs typeface="Cambria"/>
              </a:rPr>
              <a:t>x </a:t>
            </a:r>
            <a:r>
              <a:rPr lang="en-US" altLang="zh-CN" sz="3200" baseline="5291" dirty="0">
                <a:latin typeface="Cambria"/>
                <a:cs typeface="Cambria"/>
              </a:rPr>
              <a:t>) </a:t>
            </a:r>
            <a:r>
              <a:rPr lang="en-US" altLang="zh-CN" sz="3200" baseline="5291" dirty="0">
                <a:latin typeface="Symbol"/>
                <a:cs typeface="Symbol"/>
              </a:rPr>
              <a:t></a:t>
            </a:r>
            <a:r>
              <a:rPr lang="en-US" altLang="zh-CN" sz="3200" baseline="5291" dirty="0">
                <a:latin typeface="Times New Roman"/>
                <a:cs typeface="Times New Roman"/>
              </a:rPr>
              <a:t> </a:t>
            </a:r>
            <a:r>
              <a:rPr lang="en-US" altLang="zh-CN" sz="3200" baseline="5291" dirty="0">
                <a:latin typeface="Cambria"/>
                <a:cs typeface="Cambria"/>
              </a:rPr>
              <a:t>1 </a:t>
            </a:r>
            <a:r>
              <a:rPr lang="en-US" altLang="zh-CN" dirty="0">
                <a:solidFill>
                  <a:srgbClr val="3366FF"/>
                </a:solidFill>
                <a:cs typeface="Calibri"/>
              </a:rPr>
              <a:t>)</a:t>
            </a:r>
            <a:endParaRPr lang="en-US" altLang="zh-CN" dirty="0">
              <a:cs typeface="Calibri"/>
            </a:endParaRPr>
          </a:p>
          <a:p>
            <a:pPr marL="234950" indent="-171450">
              <a:lnSpc>
                <a:spcPct val="100000"/>
              </a:lnSpc>
              <a:buFont typeface="Arial"/>
              <a:buChar char="•"/>
              <a:tabLst>
                <a:tab pos="234950" algn="l"/>
              </a:tabLst>
            </a:pPr>
            <a:r>
              <a:rPr lang="en-US" altLang="zh-CN" dirty="0">
                <a:cs typeface="Calibri"/>
              </a:rPr>
              <a:t>E.g.: </a:t>
            </a:r>
            <a:r>
              <a:rPr lang="en-US" altLang="zh-CN" spc="-5" dirty="0">
                <a:cs typeface="Calibri"/>
              </a:rPr>
              <a:t>polynomial regression with degree </a:t>
            </a:r>
            <a:r>
              <a:rPr lang="en-US" altLang="zh-CN" spc="-10" dirty="0">
                <a:cs typeface="Calibri"/>
              </a:rPr>
              <a:t>up-to two </a:t>
            </a:r>
            <a:r>
              <a:rPr lang="en-US" altLang="zh-CN" spc="-5" dirty="0">
                <a:cs typeface="Calibri"/>
              </a:rPr>
              <a:t>(d=2)</a:t>
            </a:r>
            <a:r>
              <a:rPr lang="en-US" altLang="zh-CN" dirty="0">
                <a:cs typeface="Calibri"/>
              </a:rPr>
              <a:t>: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831A78-8D0B-473D-B24B-AEA93E8E2E7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2021/3/14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28950" y="3869253"/>
                <a:ext cx="27783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𝜑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[1,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]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3869253"/>
                <a:ext cx="277838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985957" y="4551655"/>
                <a:ext cx="28643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𝑙𝑖𝑛𝑒𝑎𝑟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:</m:t>
                      </m:r>
                      <m:acc>
                        <m:accPr>
                          <m:chr m:val="⃑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[1,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]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957" y="4551655"/>
                <a:ext cx="28643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6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322262"/>
            <a:ext cx="7665605" cy="585111"/>
          </a:xfrm>
        </p:spPr>
        <p:txBody>
          <a:bodyPr/>
          <a:lstStyle/>
          <a:p>
            <a:r>
              <a:rPr lang="en-US" altLang="zh-CN" dirty="0"/>
              <a:t>e.g. (1) polynomial regression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73334D-1942-4085-9CAB-97F642C02B4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2021/3/14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2" b="20351"/>
          <a:stretch/>
        </p:blipFill>
        <p:spPr>
          <a:xfrm>
            <a:off x="4300407" y="1275422"/>
            <a:ext cx="3957058" cy="3806938"/>
          </a:xfrm>
          <a:prstGeom prst="rect">
            <a:avLst/>
          </a:prstGeom>
        </p:spPr>
      </p:pic>
      <p:sp>
        <p:nvSpPr>
          <p:cNvPr id="7" name="object 14"/>
          <p:cNvSpPr/>
          <p:nvPr/>
        </p:nvSpPr>
        <p:spPr>
          <a:xfrm>
            <a:off x="824206" y="2684696"/>
            <a:ext cx="2277187" cy="1940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15"/>
          <p:cNvSpPr/>
          <p:nvPr/>
        </p:nvSpPr>
        <p:spPr>
          <a:xfrm>
            <a:off x="919178" y="2858728"/>
            <a:ext cx="2087245" cy="1430020"/>
          </a:xfrm>
          <a:custGeom>
            <a:avLst/>
            <a:gdLst/>
            <a:ahLst/>
            <a:cxnLst/>
            <a:rect l="l" t="t" r="r" b="b"/>
            <a:pathLst>
              <a:path w="2087245" h="1430020">
                <a:moveTo>
                  <a:pt x="0" y="1429546"/>
                </a:moveTo>
                <a:lnTo>
                  <a:pt x="20872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23"/>
          <p:cNvSpPr txBox="1"/>
          <p:nvPr/>
        </p:nvSpPr>
        <p:spPr>
          <a:xfrm>
            <a:off x="1114107" y="1505663"/>
            <a:ext cx="139128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500" b="0" i="1" u="none" strike="noStrike" kern="1200" cap="none" spc="-5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</a:t>
            </a:r>
            <a:r>
              <a:rPr kumimoji="0" sz="5250" b="0" i="0" u="none" strike="noStrike" kern="1200" cap="none" spc="-885" normalizeH="0" baseline="31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ˆ</a:t>
            </a:r>
            <a:r>
              <a:rPr kumimoji="0" sz="5250" b="0" i="0" u="none" strike="noStrike" kern="1200" cap="none" spc="-502" normalizeH="0" baseline="31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3500" b="0" i="0" u="none" strike="noStrike" kern="1200" cap="none" spc="-3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1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3600" b="0" i="1" u="none" strike="noStrike" kern="1200" cap="none" spc="-5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00" b="0" i="1" u="none" strike="noStrike" kern="1200" cap="none" spc="22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3000" b="0" i="1" u="none" strike="noStrike" kern="1200" cap="none" spc="-209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endParaRPr kumimoji="0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9"/>
          <p:cNvSpPr txBox="1"/>
          <p:nvPr/>
        </p:nvSpPr>
        <p:spPr>
          <a:xfrm>
            <a:off x="628650" y="4869533"/>
            <a:ext cx="2362200" cy="682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0" b="0" i="1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lang="en-US" sz="2850" b="0" i="0" u="none" strike="noStrike" kern="1200" cap="none" spc="-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325" b="0" i="0" u="none" strike="noStrike" kern="1200" cap="none" spc="7" normalizeH="0" baseline="4301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*</a:t>
            </a:r>
            <a:r>
              <a:rPr kumimoji="0" lang="en-US" sz="2325" b="0" i="0" u="none" strike="noStrike" kern="1200" cap="none" spc="0" normalizeH="0" baseline="4301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325" b="0" i="0" u="none" strike="noStrike" kern="1200" cap="none" spc="7" normalizeH="0" baseline="4301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lang="en-US" sz="27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350" b="0" i="0" u="none" strike="noStrike" kern="1200" cap="none" spc="-5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</a:t>
            </a:r>
            <a:r>
              <a:rPr kumimoji="0" lang="en-US" sz="27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lang="en-US" sz="2700" b="0" i="1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325" b="0" i="1" u="none" strike="noStrike" kern="1200" cap="none" spc="7" normalizeH="0" baseline="4301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lang="en-US" sz="2325" b="0" i="1" u="none" strike="noStrike" kern="1200" cap="none" spc="195" normalizeH="0" baseline="4301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7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lang="en-US" sz="2700" b="0" i="1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350" b="0" i="0" u="none" strike="noStrike" kern="1200" cap="none" spc="-7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  </a:t>
            </a:r>
            <a:r>
              <a:rPr kumimoji="0" lang="en-US" sz="2325" b="0" i="0" u="none" strike="noStrike" kern="1200" cap="none" spc="-30" normalizeH="0" baseline="6272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</a:t>
            </a:r>
            <a:r>
              <a:rPr kumimoji="0" lang="en-US" sz="2325" b="0" i="0" u="none" strike="noStrike" kern="1200" cap="none" spc="7" normalizeH="0" baseline="6272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1</a:t>
            </a:r>
            <a:r>
              <a:rPr kumimoji="0" lang="en-US" sz="2325" b="0" i="0" u="none" strike="noStrike" kern="1200" cap="none" spc="60" normalizeH="0" baseline="6272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27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lang="en-US" sz="2700" b="0" i="1" u="none" strike="noStrike" kern="1200" cap="none" spc="-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325" b="0" i="1" u="none" strike="noStrike" kern="1200" cap="none" spc="7" normalizeH="0" baseline="4301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endParaRPr kumimoji="0" sz="4050" b="0" i="0" u="none" strike="noStrike" kern="1200" cap="none" spc="0" normalizeH="0" baseline="3292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864353" y="5007894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kumimoji="0" lang="zh-CN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353" y="5007894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4834230" y="4968719"/>
            <a:ext cx="3097412" cy="1501273"/>
            <a:chOff x="5196843" y="5082720"/>
            <a:chExt cx="3097412" cy="150127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06557" y="5735963"/>
              <a:ext cx="3087698" cy="848030"/>
            </a:xfrm>
            <a:prstGeom prst="rect">
              <a:avLst/>
            </a:prstGeom>
          </p:spPr>
        </p:pic>
        <p:sp>
          <p:nvSpPr>
            <p:cNvPr id="15" name="object 6"/>
            <p:cNvSpPr txBox="1"/>
            <p:nvPr/>
          </p:nvSpPr>
          <p:spPr>
            <a:xfrm>
              <a:off x="5454600" y="5238884"/>
              <a:ext cx="145415" cy="3155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900" b="0" i="0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*</a:t>
              </a: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16" name="object 7"/>
            <p:cNvSpPr txBox="1"/>
            <p:nvPr/>
          </p:nvSpPr>
          <p:spPr>
            <a:xfrm>
              <a:off x="6400427" y="5238884"/>
              <a:ext cx="158750" cy="3155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900" b="0" i="1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T</a:t>
              </a: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17" name="object 8"/>
            <p:cNvSpPr txBox="1"/>
            <p:nvPr/>
          </p:nvSpPr>
          <p:spPr>
            <a:xfrm>
              <a:off x="5196843" y="5237123"/>
              <a:ext cx="1628139" cy="54229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35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98475" algn="l"/>
                  <a:tab pos="927100" algn="l"/>
                  <a:tab pos="1364615" algn="l"/>
                </a:tabLst>
                <a:defRPr/>
              </a:pPr>
              <a:r>
                <a:rPr kumimoji="0" sz="3350" b="0" i="1" u="none" strike="noStrike" kern="120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/>
                  <a:ea typeface="+mn-ea"/>
                  <a:cs typeface="Symbol"/>
                </a:rPr>
                <a:t></a:t>
              </a:r>
              <a:r>
                <a:rPr kumimoji="0" sz="3350" b="0" i="0" u="none" strike="noStrike" kern="120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	</a:t>
              </a:r>
              <a:r>
                <a:rPr kumimoji="0" sz="325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/>
                  <a:ea typeface="+mn-ea"/>
                  <a:cs typeface="Symbol"/>
                </a:rPr>
                <a:t></a:t>
              </a:r>
              <a:r>
                <a:rPr kumimoji="0" sz="325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	</a:t>
              </a:r>
              <a:r>
                <a:rPr kumimoji="0" sz="3350" b="0" i="1" u="none" strike="noStrike" kern="1200" cap="none" spc="-5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/>
                  <a:ea typeface="+mn-ea"/>
                  <a:cs typeface="Symbol"/>
                </a:rPr>
                <a:t></a:t>
              </a:r>
              <a:r>
                <a:rPr kumimoji="0" sz="3350" b="0" i="0" u="none" strike="noStrike" kern="1200" cap="none" spc="-5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	</a:t>
              </a:r>
              <a:r>
                <a:rPr kumimoji="0" sz="3350" b="0" i="1" u="none" strike="noStrike" kern="1200" cap="none" spc="-5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/>
                  <a:ea typeface="+mn-ea"/>
                  <a:cs typeface="Symbol"/>
                </a:rPr>
                <a:t></a:t>
              </a:r>
              <a:endParaRPr kumimoji="0" sz="3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endParaRPr>
            </a:p>
          </p:txBody>
        </p:sp>
        <p:sp>
          <p:nvSpPr>
            <p:cNvPr id="18" name="object 9"/>
            <p:cNvSpPr txBox="1"/>
            <p:nvPr/>
          </p:nvSpPr>
          <p:spPr>
            <a:xfrm>
              <a:off x="5984134" y="5082720"/>
              <a:ext cx="1019810" cy="8229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3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68680" algn="l"/>
                </a:tabLst>
                <a:defRPr/>
              </a:pPr>
              <a:r>
                <a:rPr kumimoji="0" sz="5200" b="0" i="0" u="none" strike="noStrike" kern="1200" cap="none" spc="-6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/>
                  <a:ea typeface="+mn-ea"/>
                  <a:cs typeface="Symbol"/>
                </a:rPr>
                <a:t></a:t>
              </a:r>
              <a:r>
                <a:rPr kumimoji="0" sz="5200" b="0" i="0" u="none" strike="noStrike" kern="1200" cap="none" spc="-6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	</a:t>
              </a:r>
              <a:r>
                <a:rPr kumimoji="0" sz="5200" b="0" i="0" u="none" strike="noStrike" kern="1200" cap="none" spc="-6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/>
                  <a:ea typeface="+mn-ea"/>
                  <a:cs typeface="Symbol"/>
                </a:rPr>
                <a:t></a:t>
              </a:r>
              <a:endParaRPr kumimoji="0" sz="5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endParaRPr>
            </a:p>
          </p:txBody>
        </p:sp>
        <p:sp>
          <p:nvSpPr>
            <p:cNvPr id="19" name="object 10"/>
            <p:cNvSpPr txBox="1"/>
            <p:nvPr/>
          </p:nvSpPr>
          <p:spPr>
            <a:xfrm>
              <a:off x="6983886" y="5120314"/>
              <a:ext cx="276225" cy="3155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900" b="0" i="0" u="none" strike="noStrike" kern="120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/>
                  <a:ea typeface="+mn-ea"/>
                  <a:cs typeface="Symbol"/>
                </a:rPr>
                <a:t></a:t>
              </a:r>
              <a:r>
                <a:rPr kumimoji="0" sz="1900" b="0" i="0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1</a:t>
              </a:r>
              <a:endParaRPr kumimoji="0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20" name="object 11"/>
            <p:cNvSpPr txBox="1"/>
            <p:nvPr/>
          </p:nvSpPr>
          <p:spPr>
            <a:xfrm>
              <a:off x="7560873" y="5238884"/>
              <a:ext cx="158750" cy="3155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900" b="0" i="1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T</a:t>
              </a: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21" name="object 13"/>
            <p:cNvSpPr txBox="1"/>
            <p:nvPr/>
          </p:nvSpPr>
          <p:spPr>
            <a:xfrm>
              <a:off x="7271840" y="5237123"/>
              <a:ext cx="692785" cy="54229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35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95300" algn="l"/>
                </a:tabLst>
                <a:defRPr/>
              </a:pPr>
              <a:r>
                <a:rPr kumimoji="0" sz="3350" b="0" i="1" u="none" strike="noStrike" kern="1200" cap="none" spc="-5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/>
                  <a:ea typeface="+mn-ea"/>
                  <a:cs typeface="Symbol"/>
                </a:rPr>
                <a:t></a:t>
              </a:r>
              <a:r>
                <a:rPr kumimoji="0" sz="3350" b="0" i="0" u="none" strike="noStrike" kern="1200" cap="none" spc="-5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	</a:t>
              </a:r>
              <a:endParaRPr kumimoji="0" sz="3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7665424" y="5286970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kumimoji="0" lang="zh-CN" alt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5424" y="5286970"/>
                  <a:ext cx="329193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组合 39"/>
          <p:cNvGrpSpPr/>
          <p:nvPr/>
        </p:nvGrpSpPr>
        <p:grpSpPr>
          <a:xfrm>
            <a:off x="195483" y="1893126"/>
            <a:ext cx="5875193" cy="3420426"/>
            <a:chOff x="195483" y="1893126"/>
            <a:chExt cx="5875193" cy="3420426"/>
          </a:xfrm>
        </p:grpSpPr>
        <p:cxnSp>
          <p:nvCxnSpPr>
            <p:cNvPr id="25" name="直接箭头连接符 24"/>
            <p:cNvCxnSpPr/>
            <p:nvPr/>
          </p:nvCxnSpPr>
          <p:spPr>
            <a:xfrm flipV="1">
              <a:off x="628650" y="2103672"/>
              <a:ext cx="0" cy="27658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28650" y="4869533"/>
              <a:ext cx="27870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3401806" y="4851887"/>
              <a:ext cx="2668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95483" y="1893126"/>
              <a:ext cx="2668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Y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89686" y="2176491"/>
                <a:ext cx="26688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x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86" y="2176491"/>
                <a:ext cx="266887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904521" y="2163357"/>
                <a:ext cx="33505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=</m:t>
                          </m:r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x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+ 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521" y="2163357"/>
                <a:ext cx="3350510" cy="461665"/>
              </a:xfrm>
              <a:prstGeom prst="rect">
                <a:avLst/>
              </a:prstGeom>
              <a:blipFill>
                <a:blip r:embed="rId9"/>
                <a:stretch>
                  <a:fillRect l="-1457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bject 15"/>
          <p:cNvSpPr/>
          <p:nvPr/>
        </p:nvSpPr>
        <p:spPr>
          <a:xfrm>
            <a:off x="3365024" y="3134239"/>
            <a:ext cx="1077453" cy="6748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00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da86679-3271-4206-bc15-35a7e2fe35f9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3241</TotalTime>
  <Words>3591</Words>
  <Application>Microsoft Office PowerPoint</Application>
  <PresentationFormat>全屏显示(4:3)</PresentationFormat>
  <Paragraphs>1013</Paragraphs>
  <Slides>68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81" baseType="lpstr">
      <vt:lpstr>MS PGothic</vt:lpstr>
      <vt:lpstr>等线</vt:lpstr>
      <vt:lpstr>Arial</vt:lpstr>
      <vt:lpstr>Calibri</vt:lpstr>
      <vt:lpstr>Calibri Light</vt:lpstr>
      <vt:lpstr>Cambria</vt:lpstr>
      <vt:lpstr>Cambria Math</vt:lpstr>
      <vt:lpstr>Comic Sans MS</vt:lpstr>
      <vt:lpstr>Symbol</vt:lpstr>
      <vt:lpstr>Times New Roman</vt:lpstr>
      <vt:lpstr>Wingdings</vt:lpstr>
      <vt:lpstr>Office 主题​​</vt:lpstr>
      <vt:lpstr>1_Office 主题​​</vt:lpstr>
      <vt:lpstr>PowerPoint 演示文稿</vt:lpstr>
      <vt:lpstr>Course Content Plan  </vt:lpstr>
      <vt:lpstr>Last: Multivariate Linear Regression in a Nutshell</vt:lpstr>
      <vt:lpstr>Today : Multivariate Linear Regression  with basis Expansion </vt:lpstr>
      <vt:lpstr>Today</vt:lpstr>
      <vt:lpstr>Modeling the free fall</vt:lpstr>
      <vt:lpstr>LR with non-linear basis functions </vt:lpstr>
      <vt:lpstr>LR with non-linear basis functions</vt:lpstr>
      <vt:lpstr>e.g. (1) polynomial regression </vt:lpstr>
      <vt:lpstr>e.g. (1) polynomial regression </vt:lpstr>
      <vt:lpstr>Many Possible Basis functions</vt:lpstr>
      <vt:lpstr>PowerPoint 演示文稿</vt:lpstr>
      <vt:lpstr>e.g. (2) LR with radial-basis functions</vt:lpstr>
      <vt:lpstr>e.g. (2) LR with radial-basis functions</vt:lpstr>
      <vt:lpstr>e.g. (2) LR with radial-basis functions</vt:lpstr>
      <vt:lpstr>e.g. (2) LR with radial-basis functions</vt:lpstr>
      <vt:lpstr>e.g. another regression with 3 1D RBF basis functions (given 3 predefined centres and width) </vt:lpstr>
      <vt:lpstr>e.g. another regression with 3 1D RBF basis functions (given 3 predefined centres and width) </vt:lpstr>
      <vt:lpstr>e.g. Another dataset: even more possible  basis function: RBF, or Piecewise Linear based?</vt:lpstr>
      <vt:lpstr>e.g. Another dataset: even more possible  basis function: RBF, or Piecewise Linear based?</vt:lpstr>
      <vt:lpstr>e.g. 2D Good &amp; Bad RBF Basis</vt:lpstr>
      <vt:lpstr>e.g. 2D Good &amp; Bad RBF Basis</vt:lpstr>
      <vt:lpstr>e.g. 2D Good &amp; Bad RBF Basis</vt:lpstr>
      <vt:lpstr>Today : Multivariate Linear Regression  with basis Expansion </vt:lpstr>
      <vt:lpstr>Today</vt:lpstr>
      <vt:lpstr>Main issues: Model Selection</vt:lpstr>
      <vt:lpstr>To avoid: Overfitting or Underfitting</vt:lpstr>
      <vt:lpstr>Linear Regression</vt:lpstr>
      <vt:lpstr>Quadratic Regression</vt:lpstr>
      <vt:lpstr>Join-the-dots</vt:lpstr>
      <vt:lpstr>Which is best?</vt:lpstr>
      <vt:lpstr>What do we really want?</vt:lpstr>
      <vt:lpstr>What Model Type to Select?</vt:lpstr>
      <vt:lpstr>What Model Order to Select?</vt:lpstr>
      <vt:lpstr>Choice-I: Train-Test (Leave m out)</vt:lpstr>
      <vt:lpstr>The test set method</vt:lpstr>
      <vt:lpstr>The test set method</vt:lpstr>
      <vt:lpstr>The test set method</vt:lpstr>
      <vt:lpstr>e.g. for Regression Models </vt:lpstr>
      <vt:lpstr>The test set method</vt:lpstr>
      <vt:lpstr>The test set method</vt:lpstr>
      <vt:lpstr>The test set method</vt:lpstr>
      <vt:lpstr>Choice-II: k-Fold Cross Validation</vt:lpstr>
      <vt:lpstr>e.g. By k=10 fold Cross Validation</vt:lpstr>
      <vt:lpstr>e.g. By k=10 fold Cross Validation</vt:lpstr>
      <vt:lpstr>e.g. Leave-one-out / LOOCV(n-fold cross validation) </vt:lpstr>
      <vt:lpstr>LOOCV (Leave-one-out Cross Validation)</vt:lpstr>
      <vt:lpstr>LOOCV (Leave-one-out Cross Validation)</vt:lpstr>
      <vt:lpstr>LOOCV (Leave-one-out Cross Validation)</vt:lpstr>
      <vt:lpstr>LOOCV (Leave-one-out Cross Validation)</vt:lpstr>
      <vt:lpstr>LOOCV for Linear Regression</vt:lpstr>
      <vt:lpstr>LOOCV for Quadratic Regression</vt:lpstr>
      <vt:lpstr>LOOCV for Join The Dots</vt:lpstr>
      <vt:lpstr>Which kind of Cross Validation?</vt:lpstr>
      <vt:lpstr>k-fold Cross Validation </vt:lpstr>
      <vt:lpstr>k-fold Cross Validation </vt:lpstr>
      <vt:lpstr>k-fold Cross Validation </vt:lpstr>
      <vt:lpstr>k-fold Cross Validation </vt:lpstr>
      <vt:lpstr>k-fold Cross Validation </vt:lpstr>
      <vt:lpstr>k-fold Cross Validation </vt:lpstr>
      <vt:lpstr>k-fold Cross Validation </vt:lpstr>
      <vt:lpstr>Which kind of Cross Validation?</vt:lpstr>
      <vt:lpstr>CV-based Model Selection</vt:lpstr>
      <vt:lpstr>Extra: K-Nearest Neighbor</vt:lpstr>
      <vt:lpstr>Extra: Nonparametric Regression Models</vt:lpstr>
      <vt:lpstr>Extra: Nonparametric Regression Models</vt:lpstr>
      <vt:lpstr>References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马 添毅</cp:lastModifiedBy>
  <cp:revision>323</cp:revision>
  <dcterms:created xsi:type="dcterms:W3CDTF">2019-04-07T06:41:00Z</dcterms:created>
  <dcterms:modified xsi:type="dcterms:W3CDTF">2021-03-14T09:14:30Z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