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65" r:id="rId2"/>
    <p:sldId id="337" r:id="rId3"/>
    <p:sldId id="287" r:id="rId4"/>
    <p:sldId id="286" r:id="rId5"/>
    <p:sldId id="285" r:id="rId6"/>
    <p:sldId id="283" r:id="rId7"/>
    <p:sldId id="282" r:id="rId8"/>
    <p:sldId id="281" r:id="rId9"/>
    <p:sldId id="338" r:id="rId10"/>
    <p:sldId id="300" r:id="rId11"/>
    <p:sldId id="289" r:id="rId12"/>
    <p:sldId id="339" r:id="rId13"/>
    <p:sldId id="298" r:id="rId14"/>
    <p:sldId id="297" r:id="rId15"/>
    <p:sldId id="296" r:id="rId16"/>
    <p:sldId id="294" r:id="rId17"/>
    <p:sldId id="295" r:id="rId18"/>
    <p:sldId id="309" r:id="rId19"/>
    <p:sldId id="308" r:id="rId20"/>
    <p:sldId id="307" r:id="rId21"/>
    <p:sldId id="306" r:id="rId22"/>
    <p:sldId id="340" r:id="rId23"/>
    <p:sldId id="304" r:id="rId24"/>
    <p:sldId id="303" r:id="rId25"/>
    <p:sldId id="302" r:id="rId26"/>
    <p:sldId id="301" r:id="rId27"/>
    <p:sldId id="315" r:id="rId28"/>
    <p:sldId id="314" r:id="rId29"/>
    <p:sldId id="313" r:id="rId30"/>
    <p:sldId id="336" r:id="rId31"/>
    <p:sldId id="341" r:id="rId32"/>
    <p:sldId id="316" r:id="rId33"/>
    <p:sldId id="317" r:id="rId34"/>
    <p:sldId id="318" r:id="rId35"/>
    <p:sldId id="319" r:id="rId36"/>
    <p:sldId id="320" r:id="rId37"/>
    <p:sldId id="321" r:id="rId38"/>
    <p:sldId id="342" r:id="rId39"/>
    <p:sldId id="322" r:id="rId40"/>
    <p:sldId id="323" r:id="rId41"/>
    <p:sldId id="324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43" r:id="rId53"/>
    <p:sldId id="34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337"/>
            <p14:sldId id="287"/>
            <p14:sldId id="286"/>
            <p14:sldId id="285"/>
            <p14:sldId id="283"/>
            <p14:sldId id="282"/>
            <p14:sldId id="281"/>
            <p14:sldId id="338"/>
            <p14:sldId id="300"/>
            <p14:sldId id="289"/>
            <p14:sldId id="339"/>
            <p14:sldId id="298"/>
            <p14:sldId id="297"/>
            <p14:sldId id="296"/>
            <p14:sldId id="294"/>
            <p14:sldId id="295"/>
            <p14:sldId id="309"/>
            <p14:sldId id="308"/>
            <p14:sldId id="307"/>
            <p14:sldId id="306"/>
            <p14:sldId id="340"/>
            <p14:sldId id="304"/>
            <p14:sldId id="303"/>
            <p14:sldId id="302"/>
            <p14:sldId id="301"/>
            <p14:sldId id="315"/>
            <p14:sldId id="314"/>
            <p14:sldId id="313"/>
            <p14:sldId id="336"/>
            <p14:sldId id="341"/>
            <p14:sldId id="316"/>
            <p14:sldId id="317"/>
            <p14:sldId id="318"/>
            <p14:sldId id="319"/>
            <p14:sldId id="320"/>
            <p14:sldId id="321"/>
            <p14:sldId id="342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Final" id="{E1E3221E-6D36-4C82-B070-E76D7D2AEF93}">
          <p14:sldIdLst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1601" autoAdjust="0"/>
  </p:normalViewPr>
  <p:slideViewPr>
    <p:cSldViewPr snapToGrid="0">
      <p:cViewPr varScale="1">
        <p:scale>
          <a:sx n="79" d="100"/>
          <a:sy n="79" d="100"/>
        </p:scale>
        <p:origin x="10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76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pPr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2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6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F6DA-7A42-4F18-9E07-C703249D1E29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6143-F045-43B6-8D1D-3377B6CC4CB7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12" name="矩形 11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剪去单角的矩形 12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9CFF-E29B-4468-AB54-667A6C4AC342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A3E-8BB6-4B0D-B3EA-3117015225AB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11" name="矩形 10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剪去单角的矩形 11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D91B-D465-4B71-A946-1C1FFA0EC6B9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28596" y="928670"/>
            <a:ext cx="8286808" cy="214314"/>
            <a:chOff x="428596" y="928670"/>
            <a:chExt cx="8286808" cy="214314"/>
          </a:xfrm>
        </p:grpSpPr>
        <p:sp>
          <p:nvSpPr>
            <p:cNvPr id="9" name="矩形 8"/>
            <p:cNvSpPr/>
            <p:nvPr userDrawn="1"/>
          </p:nvSpPr>
          <p:spPr>
            <a:xfrm>
              <a:off x="428596" y="1071546"/>
              <a:ext cx="8286808" cy="7143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剪去单角的矩形 9"/>
            <p:cNvSpPr/>
            <p:nvPr userDrawn="1"/>
          </p:nvSpPr>
          <p:spPr>
            <a:xfrm>
              <a:off x="428596" y="928670"/>
              <a:ext cx="3357586" cy="14287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BD65-8D18-4650-B5CC-6F4D5000EBC1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DE9A-C4A6-442D-8028-59BF83D92FA4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2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5" Type="http://schemas.openxmlformats.org/officeDocument/2006/relationships/image" Target="../media/image66.pn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E88C-9512-4121-88E1-61DBBA691D4B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of 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/>
              <a:t>Machine</a:t>
            </a:r>
            <a:r>
              <a:rPr lang="en-US" sz="5300" spc="-35" dirty="0"/>
              <a:t> </a:t>
            </a:r>
            <a:r>
              <a:rPr lang="en-US" sz="5300" spc="45" dirty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1132205" y="2467610"/>
            <a:ext cx="738314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lang="en-US" sz="4800" b="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sz="48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Feature Selection</a:t>
            </a:r>
            <a:endParaRPr sz="4800" dirty="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2D9D-7422-4B80-91AB-A90828BF3136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3175" y="1615044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2242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5793-0943-4F33-A8EA-B60312283211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04580" y="1567419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Pearson </a:t>
            </a:r>
            <a:r>
              <a:rPr sz="2800" spc="-10" dirty="0">
                <a:latin typeface="Calibri"/>
                <a:cs typeface="Calibri"/>
              </a:rPr>
              <a:t>correlation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38"/>
          <p:cNvSpPr txBox="1"/>
          <p:nvPr/>
        </p:nvSpPr>
        <p:spPr>
          <a:xfrm>
            <a:off x="6289743" y="5304803"/>
            <a:ext cx="123317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i="1" spc="85" dirty="0">
                <a:latin typeface="Cambria"/>
                <a:cs typeface="Cambria"/>
              </a:rPr>
              <a:t>r</a:t>
            </a:r>
            <a:r>
              <a:rPr sz="2200" spc="85" dirty="0">
                <a:latin typeface="Cambria"/>
                <a:cs typeface="Cambria"/>
              </a:rPr>
              <a:t>(</a:t>
            </a:r>
            <a:r>
              <a:rPr sz="2200" i="1" spc="85" dirty="0">
                <a:latin typeface="Cambria"/>
                <a:cs typeface="Cambria"/>
              </a:rPr>
              <a:t>x</a:t>
            </a:r>
            <a:r>
              <a:rPr sz="2200" i="1" spc="-2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i="1" spc="100" dirty="0">
                <a:latin typeface="Cambria"/>
                <a:cs typeface="Cambria"/>
              </a:rPr>
              <a:t>y</a:t>
            </a:r>
            <a:r>
              <a:rPr sz="2200" spc="100" dirty="0">
                <a:latin typeface="Cambria"/>
                <a:cs typeface="Cambria"/>
              </a:rPr>
              <a:t>)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20" dirty="0">
                <a:latin typeface="Symbol"/>
                <a:cs typeface="Symbol"/>
              </a:rPr>
              <a:t>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42"/>
          <p:cNvSpPr txBox="1"/>
          <p:nvPr/>
        </p:nvSpPr>
        <p:spPr>
          <a:xfrm>
            <a:off x="2579260" y="6308207"/>
            <a:ext cx="312166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is unit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3528" y="1567419"/>
            <a:ext cx="3521122" cy="36798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Measuring the </a:t>
            </a:r>
            <a:r>
              <a:rPr lang="en-US" altLang="zh-CN" sz="2400" dirty="0">
                <a:solidFill>
                  <a:srgbClr val="FF0000"/>
                </a:solidFill>
              </a:rPr>
              <a:t>linear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correlation </a:t>
            </a:r>
            <a:r>
              <a:rPr lang="en-US" altLang="zh-CN" sz="2400" dirty="0">
                <a:solidFill>
                  <a:schemeClr val="tx1"/>
                </a:solidFill>
              </a:rPr>
              <a:t>between two sequences, x and 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giving a value between +1 and −1 inclusive, where 1 is total positive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, 0 is no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, and −1 is total negative </a:t>
            </a:r>
            <a:r>
              <a:rPr lang="en-US" altLang="zh-CN" sz="2400" b="1" dirty="0">
                <a:solidFill>
                  <a:schemeClr val="tx1"/>
                </a:solidFill>
              </a:rPr>
              <a:t>correlation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1580" y="2234299"/>
            <a:ext cx="4834738" cy="2837991"/>
            <a:chOff x="706511" y="1947940"/>
            <a:chExt cx="4834738" cy="2837991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b="44477"/>
            <a:stretch/>
          </p:blipFill>
          <p:spPr bwMode="auto">
            <a:xfrm>
              <a:off x="893534" y="1947940"/>
              <a:ext cx="4647715" cy="1840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t="72821" b="2656"/>
            <a:stretch/>
          </p:blipFill>
          <p:spPr bwMode="auto">
            <a:xfrm>
              <a:off x="706511" y="3973131"/>
              <a:ext cx="4647715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92242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B4B3-065F-4720-BBD8-F5B10D817915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704580" y="1567419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Pearson </a:t>
            </a:r>
            <a:r>
              <a:rPr sz="2800" spc="-10" dirty="0">
                <a:latin typeface="Calibri"/>
                <a:cs typeface="Calibri"/>
              </a:rPr>
              <a:t>correlation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42"/>
          <p:cNvSpPr txBox="1"/>
          <p:nvPr/>
        </p:nvSpPr>
        <p:spPr>
          <a:xfrm>
            <a:off x="2579260" y="6308207"/>
            <a:ext cx="3121660" cy="36957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Correlation </a:t>
            </a:r>
            <a:r>
              <a:rPr sz="1800" spc="-5" dirty="0">
                <a:latin typeface="Calibri"/>
                <a:cs typeface="Calibri"/>
              </a:rPr>
              <a:t>is unit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4580" y="2011130"/>
            <a:ext cx="4834738" cy="2837991"/>
            <a:chOff x="706511" y="1947940"/>
            <a:chExt cx="4834738" cy="2837991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b="44477"/>
            <a:stretch/>
          </p:blipFill>
          <p:spPr bwMode="auto">
            <a:xfrm>
              <a:off x="893534" y="1947940"/>
              <a:ext cx="4647715" cy="1840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t="72821" b="2656"/>
            <a:stretch/>
          </p:blipFill>
          <p:spPr bwMode="auto">
            <a:xfrm>
              <a:off x="706511" y="3973131"/>
              <a:ext cx="4647715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object 3"/>
          <p:cNvSpPr txBox="1"/>
          <p:nvPr/>
        </p:nvSpPr>
        <p:spPr>
          <a:xfrm>
            <a:off x="704580" y="4881502"/>
            <a:ext cx="46487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Special case: cosine distance: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792" y="4589164"/>
            <a:ext cx="2368764" cy="11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384721" cy="585111"/>
          </a:xfrm>
        </p:spPr>
        <p:txBody>
          <a:bodyPr/>
          <a:lstStyle/>
          <a:p>
            <a:r>
              <a:rPr lang="en-US" altLang="zh-CN" sz="3200" dirty="0"/>
              <a:t>(1) Filtering: univariate: e.g., Pearson Correlation</a:t>
            </a:r>
            <a:endParaRPr lang="zh-CN" alt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6126-A346-4205-8CEB-E35E5F475E0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4" name="object 3"/>
          <p:cNvSpPr txBox="1"/>
          <p:nvPr/>
        </p:nvSpPr>
        <p:spPr>
          <a:xfrm>
            <a:off x="720090" y="6462657"/>
            <a:ext cx="43764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3327400" algn="l"/>
              </a:tabLst>
            </a:pPr>
            <a:r>
              <a:rPr sz="900" spc="-10" dirty="0">
                <a:solidFill>
                  <a:srgbClr val="898989"/>
                </a:solidFill>
                <a:latin typeface="Calibri"/>
                <a:cs typeface="Calibri"/>
              </a:rPr>
              <a:t>9/25/19	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Dr. Yanjun Qi </a:t>
            </a: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/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UVA</a:t>
            </a:r>
            <a:r>
              <a:rPr sz="900" spc="-7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CS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5"/>
          <p:cNvSpPr/>
          <p:nvPr/>
        </p:nvSpPr>
        <p:spPr>
          <a:xfrm>
            <a:off x="525682" y="1245683"/>
            <a:ext cx="4618079" cy="559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/>
          <p:nvPr/>
        </p:nvSpPr>
        <p:spPr>
          <a:xfrm>
            <a:off x="525682" y="1245683"/>
            <a:ext cx="4618355" cy="5592445"/>
          </a:xfrm>
          <a:custGeom>
            <a:avLst/>
            <a:gdLst/>
            <a:ahLst/>
            <a:cxnLst/>
            <a:rect l="l" t="t" r="r" b="b"/>
            <a:pathLst>
              <a:path w="4618355" h="5592445">
                <a:moveTo>
                  <a:pt x="0" y="1290"/>
                </a:moveTo>
                <a:lnTo>
                  <a:pt x="0" y="577"/>
                </a:lnTo>
                <a:lnTo>
                  <a:pt x="577" y="0"/>
                </a:lnTo>
                <a:lnTo>
                  <a:pt x="1290" y="0"/>
                </a:lnTo>
                <a:lnTo>
                  <a:pt x="4616790" y="0"/>
                </a:lnTo>
                <a:lnTo>
                  <a:pt x="4617502" y="0"/>
                </a:lnTo>
                <a:lnTo>
                  <a:pt x="4618080" y="577"/>
                </a:lnTo>
                <a:lnTo>
                  <a:pt x="4618080" y="1290"/>
                </a:lnTo>
                <a:lnTo>
                  <a:pt x="4618080" y="5590817"/>
                </a:lnTo>
                <a:lnTo>
                  <a:pt x="4618080" y="5591529"/>
                </a:lnTo>
                <a:lnTo>
                  <a:pt x="4617502" y="5592107"/>
                </a:lnTo>
                <a:lnTo>
                  <a:pt x="4616790" y="5592107"/>
                </a:lnTo>
                <a:lnTo>
                  <a:pt x="1290" y="5592107"/>
                </a:lnTo>
                <a:lnTo>
                  <a:pt x="577" y="5592107"/>
                </a:lnTo>
                <a:lnTo>
                  <a:pt x="0" y="5591529"/>
                </a:lnTo>
                <a:lnTo>
                  <a:pt x="0" y="5590817"/>
                </a:lnTo>
                <a:lnTo>
                  <a:pt x="0" y="129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 txBox="1"/>
          <p:nvPr/>
        </p:nvSpPr>
        <p:spPr>
          <a:xfrm>
            <a:off x="5290406" y="2506135"/>
            <a:ext cx="3461707" cy="225420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376555" marR="176530" indent="-285750">
              <a:lnSpc>
                <a:spcPct val="99400"/>
              </a:lnSpc>
              <a:spcBef>
                <a:spcPts val="27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detect </a:t>
            </a:r>
            <a:r>
              <a:rPr sz="2400" spc="-5" dirty="0">
                <a:solidFill>
                  <a:srgbClr val="C20000"/>
                </a:solidFill>
                <a:latin typeface="Calibri"/>
                <a:cs typeface="Calibri"/>
              </a:rPr>
              <a:t>linear  dependencies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  </a:t>
            </a:r>
            <a:r>
              <a:rPr sz="2400" spc="-5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76555" marR="344170" indent="-285750">
              <a:lnSpc>
                <a:spcPct val="1022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  </a:t>
            </a:r>
            <a:r>
              <a:rPr sz="2400" spc="-5" dirty="0">
                <a:latin typeface="Calibri"/>
                <a:cs typeface="Calibri"/>
              </a:rPr>
              <a:t>vs. </a:t>
            </a:r>
            <a:r>
              <a:rPr sz="2400" spc="-15" dirty="0">
                <a:latin typeface="Calibri"/>
                <a:cs typeface="Calibri"/>
              </a:rPr>
              <a:t>target)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11589" cy="585111"/>
          </a:xfrm>
        </p:spPr>
        <p:txBody>
          <a:bodyPr/>
          <a:lstStyle/>
          <a:p>
            <a:r>
              <a:rPr lang="nn-NO" sz="3600" dirty="0">
                <a:cs typeface="Calibri"/>
              </a:rPr>
              <a:t>(1) Filtering: univariate filtering</a:t>
            </a:r>
            <a:r>
              <a:rPr lang="en-US" sz="3600" dirty="0">
                <a:cs typeface="Calibri"/>
              </a:rPr>
              <a:t>: </a:t>
            </a:r>
            <a:r>
              <a:rPr lang="nn-NO" sz="3600" dirty="0">
                <a:cs typeface="Calibri"/>
              </a:rPr>
              <a:t>e.g. T-test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C10B-4F67-4AA6-875F-6DCE4EF10093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21" name="object 218"/>
          <p:cNvSpPr txBox="1"/>
          <p:nvPr/>
        </p:nvSpPr>
        <p:spPr>
          <a:xfrm>
            <a:off x="66602" y="3865981"/>
            <a:ext cx="1229965" cy="96218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 marR="30480">
              <a:lnSpc>
                <a:spcPct val="103899"/>
              </a:lnSpc>
              <a:spcBef>
                <a:spcPts val="15"/>
              </a:spcBef>
            </a:pPr>
            <a:r>
              <a:rPr sz="2000" b="0" spc="-5" dirty="0">
                <a:cs typeface="Calibri Light"/>
              </a:rPr>
              <a:t>Density  </a:t>
            </a:r>
            <a:r>
              <a:rPr sz="2000" spc="-5" dirty="0">
                <a:solidFill>
                  <a:srgbClr val="0000FF"/>
                </a:solidFill>
                <a:cs typeface="Calibri"/>
              </a:rPr>
              <a:t>P(</a:t>
            </a:r>
            <a:r>
              <a:rPr sz="2000" spc="-5" dirty="0" err="1">
                <a:solidFill>
                  <a:srgbClr val="0000FF"/>
                </a:solidFill>
                <a:cs typeface="Calibri"/>
              </a:rPr>
              <a:t>X</a:t>
            </a:r>
            <a:r>
              <a:rPr sz="2000" spc="-7" baseline="-13888" dirty="0" err="1">
                <a:solidFill>
                  <a:srgbClr val="0000FF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0000FF"/>
                </a:solidFill>
                <a:cs typeface="Calibri"/>
              </a:rPr>
              <a:t>|Y</a:t>
            </a:r>
            <a:r>
              <a:rPr sz="2000" spc="-5" dirty="0">
                <a:solidFill>
                  <a:srgbClr val="0000FF"/>
                </a:solidFill>
                <a:cs typeface="Calibri"/>
              </a:rPr>
              <a:t>=-1)  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P(</a:t>
            </a:r>
            <a:r>
              <a:rPr sz="2000" spc="-5" dirty="0" err="1">
                <a:solidFill>
                  <a:srgbClr val="FF0000"/>
                </a:solidFill>
                <a:cs typeface="Calibri"/>
              </a:rPr>
              <a:t>X</a:t>
            </a:r>
            <a:r>
              <a:rPr sz="2000" spc="-7" baseline="-13888" dirty="0" err="1">
                <a:solidFill>
                  <a:srgbClr val="FF0000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FF0000"/>
                </a:solidFill>
                <a:cs typeface="Calibri"/>
              </a:rPr>
              <a:t>|Y</a:t>
            </a:r>
            <a:r>
              <a:rPr sz="2000" spc="-5" dirty="0">
                <a:solidFill>
                  <a:srgbClr val="FF0000"/>
                </a:solidFill>
                <a:cs typeface="Calibri"/>
              </a:rPr>
              <a:t>=1)</a:t>
            </a:r>
            <a:endParaRPr sz="2000" dirty="0">
              <a:cs typeface="Calibri"/>
            </a:endParaRPr>
          </a:p>
        </p:txBody>
      </p:sp>
      <p:sp>
        <p:nvSpPr>
          <p:cNvPr id="450" name="object 447"/>
          <p:cNvSpPr/>
          <p:nvPr/>
        </p:nvSpPr>
        <p:spPr>
          <a:xfrm>
            <a:off x="6448655" y="6359625"/>
            <a:ext cx="1982561" cy="475615"/>
          </a:xfrm>
          <a:custGeom>
            <a:avLst/>
            <a:gdLst/>
            <a:ahLst/>
            <a:cxnLst/>
            <a:rect l="l" t="t" r="r" b="b"/>
            <a:pathLst>
              <a:path w="2472054" h="475615">
                <a:moveTo>
                  <a:pt x="0" y="0"/>
                </a:moveTo>
                <a:lnTo>
                  <a:pt x="2471737" y="0"/>
                </a:lnTo>
                <a:lnTo>
                  <a:pt x="2471737" y="475023"/>
                </a:lnTo>
                <a:lnTo>
                  <a:pt x="0" y="4750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2" name="组合 451"/>
          <p:cNvGrpSpPr/>
          <p:nvPr/>
        </p:nvGrpSpPr>
        <p:grpSpPr>
          <a:xfrm>
            <a:off x="608904" y="2576945"/>
            <a:ext cx="8012582" cy="4274415"/>
            <a:chOff x="610693" y="1980691"/>
            <a:chExt cx="8091347" cy="4870669"/>
          </a:xfrm>
        </p:grpSpPr>
        <p:sp>
          <p:nvSpPr>
            <p:cNvPr id="7" name="object 2"/>
            <p:cNvSpPr txBox="1"/>
            <p:nvPr/>
          </p:nvSpPr>
          <p:spPr>
            <a:xfrm>
              <a:off x="720090" y="6462657"/>
              <a:ext cx="375285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035"/>
                </a:lnSpc>
              </a:pP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9</a:t>
              </a:r>
              <a:r>
                <a:rPr sz="900" dirty="0">
                  <a:solidFill>
                    <a:srgbClr val="898989"/>
                  </a:solidFill>
                  <a:latin typeface="Calibri"/>
                  <a:cs typeface="Calibri"/>
                </a:rPr>
                <a:t>/</a:t>
              </a: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25</a:t>
              </a:r>
              <a:r>
                <a:rPr sz="900" dirty="0">
                  <a:solidFill>
                    <a:srgbClr val="898989"/>
                  </a:solidFill>
                  <a:latin typeface="Calibri"/>
                  <a:cs typeface="Calibri"/>
                </a:rPr>
                <a:t>/</a:t>
              </a: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19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9" name="object 4"/>
            <p:cNvSpPr txBox="1"/>
            <p:nvPr/>
          </p:nvSpPr>
          <p:spPr>
            <a:xfrm>
              <a:off x="8308340" y="6462657"/>
              <a:ext cx="114300" cy="139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035"/>
                </a:lnSpc>
              </a:pPr>
              <a:r>
                <a:rPr sz="900" spc="-10" dirty="0">
                  <a:solidFill>
                    <a:srgbClr val="898989"/>
                  </a:solidFill>
                  <a:latin typeface="Calibri"/>
                  <a:cs typeface="Calibri"/>
                </a:rPr>
                <a:t>18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10" name="object 7"/>
            <p:cNvSpPr/>
            <p:nvPr/>
          </p:nvSpPr>
          <p:spPr>
            <a:xfrm>
              <a:off x="2647530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647531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713350" y="3770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3713350" y="3770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3373391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3373392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3607687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/>
            <p:cNvSpPr/>
            <p:nvPr/>
          </p:nvSpPr>
          <p:spPr>
            <a:xfrm>
              <a:off x="3607688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2904797" y="4523371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2904797" y="4523371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3573232" y="390825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3573232" y="390825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/>
            <p:cNvSpPr/>
            <p:nvPr/>
          </p:nvSpPr>
          <p:spPr>
            <a:xfrm>
              <a:off x="2647530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647531" y="475544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4170459" y="336073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4170459" y="3360737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/>
            <p:nvPr/>
          </p:nvSpPr>
          <p:spPr>
            <a:xfrm>
              <a:off x="3292995" y="4167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/>
            <p:cNvSpPr/>
            <p:nvPr/>
          </p:nvSpPr>
          <p:spPr>
            <a:xfrm>
              <a:off x="3292995" y="4167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0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1"/>
            <p:cNvSpPr/>
            <p:nvPr/>
          </p:nvSpPr>
          <p:spPr>
            <a:xfrm>
              <a:off x="3139094" y="4304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2"/>
            <p:cNvSpPr/>
            <p:nvPr/>
          </p:nvSpPr>
          <p:spPr>
            <a:xfrm>
              <a:off x="3139095" y="430481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3"/>
            <p:cNvSpPr/>
            <p:nvPr/>
          </p:nvSpPr>
          <p:spPr>
            <a:xfrm>
              <a:off x="3701865" y="3784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4"/>
            <p:cNvSpPr/>
            <p:nvPr/>
          </p:nvSpPr>
          <p:spPr>
            <a:xfrm>
              <a:off x="3701865" y="3784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6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7"/>
            <p:cNvSpPr/>
            <p:nvPr/>
          </p:nvSpPr>
          <p:spPr>
            <a:xfrm>
              <a:off x="3864955" y="3633370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8"/>
            <p:cNvSpPr/>
            <p:nvPr/>
          </p:nvSpPr>
          <p:spPr>
            <a:xfrm>
              <a:off x="3864954" y="3633370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9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0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/>
            <p:cNvSpPr/>
            <p:nvPr/>
          </p:nvSpPr>
          <p:spPr>
            <a:xfrm>
              <a:off x="3667410" y="382488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2"/>
            <p:cNvSpPr/>
            <p:nvPr/>
          </p:nvSpPr>
          <p:spPr>
            <a:xfrm>
              <a:off x="3667410" y="382488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3"/>
            <p:cNvSpPr/>
            <p:nvPr/>
          </p:nvSpPr>
          <p:spPr>
            <a:xfrm>
              <a:off x="3267727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/>
            <p:cNvSpPr/>
            <p:nvPr/>
          </p:nvSpPr>
          <p:spPr>
            <a:xfrm>
              <a:off x="3267728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/>
            <p:cNvSpPr/>
            <p:nvPr/>
          </p:nvSpPr>
          <p:spPr>
            <a:xfrm>
              <a:off x="3373391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6"/>
            <p:cNvSpPr/>
            <p:nvPr/>
          </p:nvSpPr>
          <p:spPr>
            <a:xfrm>
              <a:off x="3373392" y="408625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7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8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1"/>
            <p:cNvSpPr/>
            <p:nvPr/>
          </p:nvSpPr>
          <p:spPr>
            <a:xfrm>
              <a:off x="2681987" y="472841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2"/>
            <p:cNvSpPr/>
            <p:nvPr/>
          </p:nvSpPr>
          <p:spPr>
            <a:xfrm>
              <a:off x="2681986" y="472841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/>
            <p:cNvSpPr/>
            <p:nvPr/>
          </p:nvSpPr>
          <p:spPr>
            <a:xfrm>
              <a:off x="2847373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4"/>
            <p:cNvSpPr/>
            <p:nvPr/>
          </p:nvSpPr>
          <p:spPr>
            <a:xfrm>
              <a:off x="2847372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5"/>
            <p:cNvSpPr/>
            <p:nvPr/>
          </p:nvSpPr>
          <p:spPr>
            <a:xfrm>
              <a:off x="3398659" y="4056966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6"/>
            <p:cNvSpPr/>
            <p:nvPr/>
          </p:nvSpPr>
          <p:spPr>
            <a:xfrm>
              <a:off x="3398659" y="4056966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/>
            <p:cNvSpPr/>
            <p:nvPr/>
          </p:nvSpPr>
          <p:spPr>
            <a:xfrm>
              <a:off x="3187331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/>
            <p:cNvSpPr/>
            <p:nvPr/>
          </p:nvSpPr>
          <p:spPr>
            <a:xfrm>
              <a:off x="2987490" y="444000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0"/>
            <p:cNvSpPr/>
            <p:nvPr/>
          </p:nvSpPr>
          <p:spPr>
            <a:xfrm>
              <a:off x="2987490" y="444000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/>
            <p:cNvSpPr/>
            <p:nvPr/>
          </p:nvSpPr>
          <p:spPr>
            <a:xfrm>
              <a:off x="3761589" y="3730256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/>
            <p:cNvSpPr/>
            <p:nvPr/>
          </p:nvSpPr>
          <p:spPr>
            <a:xfrm>
              <a:off x="3761589" y="3730256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3"/>
            <p:cNvSpPr/>
            <p:nvPr/>
          </p:nvSpPr>
          <p:spPr>
            <a:xfrm>
              <a:off x="3596202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/>
            <p:cNvSpPr/>
            <p:nvPr/>
          </p:nvSpPr>
          <p:spPr>
            <a:xfrm>
              <a:off x="3596203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/>
            <p:cNvSpPr/>
            <p:nvPr/>
          </p:nvSpPr>
          <p:spPr>
            <a:xfrm>
              <a:off x="3175847" y="4275523"/>
              <a:ext cx="43815" cy="56515"/>
            </a:xfrm>
            <a:custGeom>
              <a:avLst/>
              <a:gdLst/>
              <a:ahLst/>
              <a:cxnLst/>
              <a:rect l="l" t="t" r="r" b="b"/>
              <a:pathLst>
                <a:path w="43814" h="56514">
                  <a:moveTo>
                    <a:pt x="0" y="0"/>
                  </a:moveTo>
                  <a:lnTo>
                    <a:pt x="43643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/>
            <p:cNvSpPr/>
            <p:nvPr/>
          </p:nvSpPr>
          <p:spPr>
            <a:xfrm>
              <a:off x="3175847" y="4275523"/>
              <a:ext cx="43815" cy="56515"/>
            </a:xfrm>
            <a:custGeom>
              <a:avLst/>
              <a:gdLst/>
              <a:ahLst/>
              <a:cxnLst/>
              <a:rect l="l" t="t" r="r" b="b"/>
              <a:pathLst>
                <a:path w="43814" h="56514">
                  <a:moveTo>
                    <a:pt x="43643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7"/>
            <p:cNvSpPr/>
            <p:nvPr/>
          </p:nvSpPr>
          <p:spPr>
            <a:xfrm>
              <a:off x="3630658" y="3851927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8"/>
            <p:cNvSpPr/>
            <p:nvPr/>
          </p:nvSpPr>
          <p:spPr>
            <a:xfrm>
              <a:off x="3630657" y="3851927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9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0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1"/>
            <p:cNvSpPr/>
            <p:nvPr/>
          </p:nvSpPr>
          <p:spPr>
            <a:xfrm>
              <a:off x="3982102" y="3525218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2"/>
            <p:cNvSpPr/>
            <p:nvPr/>
          </p:nvSpPr>
          <p:spPr>
            <a:xfrm>
              <a:off x="3982103" y="3525218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3"/>
            <p:cNvSpPr/>
            <p:nvPr/>
          </p:nvSpPr>
          <p:spPr>
            <a:xfrm>
              <a:off x="3315966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4"/>
            <p:cNvSpPr/>
            <p:nvPr/>
          </p:nvSpPr>
          <p:spPr>
            <a:xfrm>
              <a:off x="3315966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5"/>
            <p:cNvSpPr/>
            <p:nvPr/>
          </p:nvSpPr>
          <p:spPr>
            <a:xfrm>
              <a:off x="3561748" y="3921776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6"/>
            <p:cNvSpPr/>
            <p:nvPr/>
          </p:nvSpPr>
          <p:spPr>
            <a:xfrm>
              <a:off x="3561748" y="3921776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7"/>
            <p:cNvSpPr/>
            <p:nvPr/>
          </p:nvSpPr>
          <p:spPr>
            <a:xfrm>
              <a:off x="3490540" y="3975853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8"/>
            <p:cNvSpPr/>
            <p:nvPr/>
          </p:nvSpPr>
          <p:spPr>
            <a:xfrm>
              <a:off x="3490539" y="3975853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9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0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1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2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3"/>
            <p:cNvSpPr/>
            <p:nvPr/>
          </p:nvSpPr>
          <p:spPr>
            <a:xfrm>
              <a:off x="3513509" y="3948814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4"/>
            <p:cNvSpPr/>
            <p:nvPr/>
          </p:nvSpPr>
          <p:spPr>
            <a:xfrm>
              <a:off x="3513509" y="3948814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5"/>
            <p:cNvSpPr/>
            <p:nvPr/>
          </p:nvSpPr>
          <p:spPr>
            <a:xfrm>
              <a:off x="3058698" y="437240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6"/>
            <p:cNvSpPr/>
            <p:nvPr/>
          </p:nvSpPr>
          <p:spPr>
            <a:xfrm>
              <a:off x="3058698" y="437240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7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8"/>
            <p:cNvSpPr/>
            <p:nvPr/>
          </p:nvSpPr>
          <p:spPr>
            <a:xfrm>
              <a:off x="3384876" y="4070486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9"/>
            <p:cNvSpPr/>
            <p:nvPr/>
          </p:nvSpPr>
          <p:spPr>
            <a:xfrm>
              <a:off x="2916283" y="4509852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0"/>
            <p:cNvSpPr/>
            <p:nvPr/>
          </p:nvSpPr>
          <p:spPr>
            <a:xfrm>
              <a:off x="2916282" y="4509852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1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2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3"/>
            <p:cNvSpPr/>
            <p:nvPr/>
          </p:nvSpPr>
          <p:spPr>
            <a:xfrm>
              <a:off x="2799134" y="460448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4"/>
            <p:cNvSpPr/>
            <p:nvPr/>
          </p:nvSpPr>
          <p:spPr>
            <a:xfrm>
              <a:off x="2799134" y="460448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5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6"/>
            <p:cNvSpPr/>
            <p:nvPr/>
          </p:nvSpPr>
          <p:spPr>
            <a:xfrm>
              <a:off x="3104639" y="433185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7"/>
            <p:cNvSpPr/>
            <p:nvPr/>
          </p:nvSpPr>
          <p:spPr>
            <a:xfrm>
              <a:off x="3244757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8"/>
            <p:cNvSpPr/>
            <p:nvPr/>
          </p:nvSpPr>
          <p:spPr>
            <a:xfrm>
              <a:off x="3244757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9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0"/>
            <p:cNvSpPr/>
            <p:nvPr/>
          </p:nvSpPr>
          <p:spPr>
            <a:xfrm>
              <a:off x="3667410" y="381137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1"/>
            <p:cNvSpPr/>
            <p:nvPr/>
          </p:nvSpPr>
          <p:spPr>
            <a:xfrm>
              <a:off x="3256243" y="419440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2"/>
            <p:cNvSpPr/>
            <p:nvPr/>
          </p:nvSpPr>
          <p:spPr>
            <a:xfrm>
              <a:off x="3256243" y="419440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3"/>
            <p:cNvSpPr/>
            <p:nvPr/>
          </p:nvSpPr>
          <p:spPr>
            <a:xfrm>
              <a:off x="3047213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4"/>
            <p:cNvSpPr/>
            <p:nvPr/>
          </p:nvSpPr>
          <p:spPr>
            <a:xfrm>
              <a:off x="3047214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5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6"/>
            <p:cNvSpPr/>
            <p:nvPr/>
          </p:nvSpPr>
          <p:spPr>
            <a:xfrm>
              <a:off x="3304481" y="415385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7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8"/>
            <p:cNvSpPr/>
            <p:nvPr/>
          </p:nvSpPr>
          <p:spPr>
            <a:xfrm>
              <a:off x="2930066" y="4496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9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0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1"/>
            <p:cNvSpPr/>
            <p:nvPr/>
          </p:nvSpPr>
          <p:spPr>
            <a:xfrm>
              <a:off x="3830500" y="3673928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2"/>
            <p:cNvSpPr/>
            <p:nvPr/>
          </p:nvSpPr>
          <p:spPr>
            <a:xfrm>
              <a:off x="3830499" y="3673928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3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4"/>
            <p:cNvSpPr/>
            <p:nvPr/>
          </p:nvSpPr>
          <p:spPr>
            <a:xfrm>
              <a:off x="3350421" y="4113296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5"/>
            <p:cNvSpPr/>
            <p:nvPr/>
          </p:nvSpPr>
          <p:spPr>
            <a:xfrm>
              <a:off x="3047213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6"/>
            <p:cNvSpPr/>
            <p:nvPr/>
          </p:nvSpPr>
          <p:spPr>
            <a:xfrm>
              <a:off x="3047214" y="4385928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7"/>
            <p:cNvSpPr/>
            <p:nvPr/>
          </p:nvSpPr>
          <p:spPr>
            <a:xfrm>
              <a:off x="3281510" y="4180890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8"/>
            <p:cNvSpPr/>
            <p:nvPr/>
          </p:nvSpPr>
          <p:spPr>
            <a:xfrm>
              <a:off x="3281510" y="4180890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9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0"/>
            <p:cNvSpPr/>
            <p:nvPr/>
          </p:nvSpPr>
          <p:spPr>
            <a:xfrm>
              <a:off x="3093153" y="4345372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1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2"/>
            <p:cNvSpPr/>
            <p:nvPr/>
          </p:nvSpPr>
          <p:spPr>
            <a:xfrm>
              <a:off x="3081668" y="4358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3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4"/>
            <p:cNvSpPr/>
            <p:nvPr/>
          </p:nvSpPr>
          <p:spPr>
            <a:xfrm>
              <a:off x="3233272" y="4207929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5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6"/>
            <p:cNvSpPr/>
            <p:nvPr/>
          </p:nvSpPr>
          <p:spPr>
            <a:xfrm>
              <a:off x="3164362" y="427552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7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8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9"/>
            <p:cNvSpPr/>
            <p:nvPr/>
          </p:nvSpPr>
          <p:spPr>
            <a:xfrm>
              <a:off x="3830500" y="3660409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0"/>
            <p:cNvSpPr/>
            <p:nvPr/>
          </p:nvSpPr>
          <p:spPr>
            <a:xfrm>
              <a:off x="3830499" y="3660409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1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2"/>
            <p:cNvSpPr/>
            <p:nvPr/>
          </p:nvSpPr>
          <p:spPr>
            <a:xfrm>
              <a:off x="3210303" y="4234967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4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3"/>
            <p:cNvSpPr/>
            <p:nvPr/>
          </p:nvSpPr>
          <p:spPr>
            <a:xfrm>
              <a:off x="3198817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4"/>
            <p:cNvSpPr/>
            <p:nvPr/>
          </p:nvSpPr>
          <p:spPr>
            <a:xfrm>
              <a:off x="3198817" y="4248485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5"/>
            <p:cNvSpPr/>
            <p:nvPr/>
          </p:nvSpPr>
          <p:spPr>
            <a:xfrm>
              <a:off x="3596202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0" y="0"/>
                  </a:moveTo>
                  <a:lnTo>
                    <a:pt x="48238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6"/>
            <p:cNvSpPr/>
            <p:nvPr/>
          </p:nvSpPr>
          <p:spPr>
            <a:xfrm>
              <a:off x="3596203" y="3878965"/>
              <a:ext cx="48260" cy="56515"/>
            </a:xfrm>
            <a:custGeom>
              <a:avLst/>
              <a:gdLst/>
              <a:ahLst/>
              <a:cxnLst/>
              <a:rect l="l" t="t" r="r" b="b"/>
              <a:pathLst>
                <a:path w="48260" h="56514">
                  <a:moveTo>
                    <a:pt x="48238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7"/>
            <p:cNvSpPr/>
            <p:nvPr/>
          </p:nvSpPr>
          <p:spPr>
            <a:xfrm>
              <a:off x="3584718" y="389473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8"/>
            <p:cNvSpPr/>
            <p:nvPr/>
          </p:nvSpPr>
          <p:spPr>
            <a:xfrm>
              <a:off x="3584718" y="389473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9"/>
            <p:cNvSpPr/>
            <p:nvPr/>
          </p:nvSpPr>
          <p:spPr>
            <a:xfrm>
              <a:off x="3502025" y="3962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0"/>
            <p:cNvSpPr/>
            <p:nvPr/>
          </p:nvSpPr>
          <p:spPr>
            <a:xfrm>
              <a:off x="3502025" y="3962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1"/>
            <p:cNvSpPr/>
            <p:nvPr/>
          </p:nvSpPr>
          <p:spPr>
            <a:xfrm>
              <a:off x="3327450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2"/>
            <p:cNvSpPr/>
            <p:nvPr/>
          </p:nvSpPr>
          <p:spPr>
            <a:xfrm>
              <a:off x="3327450" y="4140333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3"/>
            <p:cNvSpPr/>
            <p:nvPr/>
          </p:nvSpPr>
          <p:spPr>
            <a:xfrm>
              <a:off x="2941551" y="4480561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4"/>
            <p:cNvSpPr/>
            <p:nvPr/>
          </p:nvSpPr>
          <p:spPr>
            <a:xfrm>
              <a:off x="2941551" y="4480561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5"/>
            <p:cNvSpPr/>
            <p:nvPr/>
          </p:nvSpPr>
          <p:spPr>
            <a:xfrm>
              <a:off x="3538777" y="3935295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6"/>
            <p:cNvSpPr/>
            <p:nvPr/>
          </p:nvSpPr>
          <p:spPr>
            <a:xfrm>
              <a:off x="3538777" y="3935295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7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8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9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0"/>
            <p:cNvSpPr/>
            <p:nvPr/>
          </p:nvSpPr>
          <p:spPr>
            <a:xfrm>
              <a:off x="3361906" y="4099777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1"/>
            <p:cNvSpPr/>
            <p:nvPr/>
          </p:nvSpPr>
          <p:spPr>
            <a:xfrm>
              <a:off x="3150580" y="4291295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2"/>
            <p:cNvSpPr/>
            <p:nvPr/>
          </p:nvSpPr>
          <p:spPr>
            <a:xfrm>
              <a:off x="3150579" y="4291295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3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4"/>
            <p:cNvSpPr/>
            <p:nvPr/>
          </p:nvSpPr>
          <p:spPr>
            <a:xfrm>
              <a:off x="3456084" y="4002891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5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6"/>
            <p:cNvSpPr/>
            <p:nvPr/>
          </p:nvSpPr>
          <p:spPr>
            <a:xfrm>
              <a:off x="3221788" y="4221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7"/>
            <p:cNvSpPr/>
            <p:nvPr/>
          </p:nvSpPr>
          <p:spPr>
            <a:xfrm>
              <a:off x="3127609" y="4318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8"/>
            <p:cNvSpPr/>
            <p:nvPr/>
          </p:nvSpPr>
          <p:spPr>
            <a:xfrm>
              <a:off x="3127610" y="431833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9"/>
            <p:cNvSpPr/>
            <p:nvPr/>
          </p:nvSpPr>
          <p:spPr>
            <a:xfrm>
              <a:off x="2847373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0"/>
            <p:cNvSpPr/>
            <p:nvPr/>
          </p:nvSpPr>
          <p:spPr>
            <a:xfrm>
              <a:off x="2847372" y="4577448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5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1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2"/>
            <p:cNvSpPr/>
            <p:nvPr/>
          </p:nvSpPr>
          <p:spPr>
            <a:xfrm>
              <a:off x="2964520" y="4467043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3"/>
            <p:cNvSpPr/>
            <p:nvPr/>
          </p:nvSpPr>
          <p:spPr>
            <a:xfrm>
              <a:off x="3890222" y="3606332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0" y="0"/>
                  </a:moveTo>
                  <a:lnTo>
                    <a:pt x="43643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4"/>
            <p:cNvSpPr/>
            <p:nvPr/>
          </p:nvSpPr>
          <p:spPr>
            <a:xfrm>
              <a:off x="3890222" y="3606332"/>
              <a:ext cx="43815" cy="54610"/>
            </a:xfrm>
            <a:custGeom>
              <a:avLst/>
              <a:gdLst/>
              <a:ahLst/>
              <a:cxnLst/>
              <a:rect l="l" t="t" r="r" b="b"/>
              <a:pathLst>
                <a:path w="43814" h="54610">
                  <a:moveTo>
                    <a:pt x="43643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5"/>
            <p:cNvSpPr/>
            <p:nvPr/>
          </p:nvSpPr>
          <p:spPr>
            <a:xfrm>
              <a:off x="4007370" y="351169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0" y="0"/>
                  </a:moveTo>
                  <a:lnTo>
                    <a:pt x="45941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6"/>
            <p:cNvSpPr/>
            <p:nvPr/>
          </p:nvSpPr>
          <p:spPr>
            <a:xfrm>
              <a:off x="4007370" y="3511699"/>
              <a:ext cx="46355" cy="54610"/>
            </a:xfrm>
            <a:custGeom>
              <a:avLst/>
              <a:gdLst/>
              <a:ahLst/>
              <a:cxnLst/>
              <a:rect l="l" t="t" r="r" b="b"/>
              <a:pathLst>
                <a:path w="46354" h="54610">
                  <a:moveTo>
                    <a:pt x="45941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7"/>
            <p:cNvSpPr/>
            <p:nvPr/>
          </p:nvSpPr>
          <p:spPr>
            <a:xfrm>
              <a:off x="2976006" y="445352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0" y="0"/>
                  </a:moveTo>
                  <a:lnTo>
                    <a:pt x="45941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8"/>
            <p:cNvSpPr/>
            <p:nvPr/>
          </p:nvSpPr>
          <p:spPr>
            <a:xfrm>
              <a:off x="2976006" y="4453524"/>
              <a:ext cx="46355" cy="56515"/>
            </a:xfrm>
            <a:custGeom>
              <a:avLst/>
              <a:gdLst/>
              <a:ahLst/>
              <a:cxnLst/>
              <a:rect l="l" t="t" r="r" b="b"/>
              <a:pathLst>
                <a:path w="46355" h="56514">
                  <a:moveTo>
                    <a:pt x="45941" y="0"/>
                  </a:moveTo>
                  <a:lnTo>
                    <a:pt x="0" y="5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9"/>
            <p:cNvSpPr/>
            <p:nvPr/>
          </p:nvSpPr>
          <p:spPr>
            <a:xfrm>
              <a:off x="3267727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0" y="0"/>
                  </a:moveTo>
                  <a:lnTo>
                    <a:pt x="48238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0"/>
            <p:cNvSpPr/>
            <p:nvPr/>
          </p:nvSpPr>
          <p:spPr>
            <a:xfrm>
              <a:off x="3267728" y="4180890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48238" y="0"/>
                  </a:moveTo>
                  <a:lnTo>
                    <a:pt x="0" y="540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1"/>
            <p:cNvSpPr/>
            <p:nvPr/>
          </p:nvSpPr>
          <p:spPr>
            <a:xfrm>
              <a:off x="1301750" y="2909887"/>
              <a:ext cx="3421379" cy="3143250"/>
            </a:xfrm>
            <a:custGeom>
              <a:avLst/>
              <a:gdLst/>
              <a:ahLst/>
              <a:cxnLst/>
              <a:rect l="l" t="t" r="r" b="b"/>
              <a:pathLst>
                <a:path w="3421379" h="3143250">
                  <a:moveTo>
                    <a:pt x="0" y="0"/>
                  </a:moveTo>
                  <a:lnTo>
                    <a:pt x="3421062" y="0"/>
                  </a:lnTo>
                  <a:lnTo>
                    <a:pt x="3421062" y="3143250"/>
                  </a:lnTo>
                  <a:lnTo>
                    <a:pt x="0" y="3143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2"/>
            <p:cNvSpPr/>
            <p:nvPr/>
          </p:nvSpPr>
          <p:spPr>
            <a:xfrm>
              <a:off x="1301750" y="2909887"/>
              <a:ext cx="3421379" cy="1905"/>
            </a:xfrm>
            <a:custGeom>
              <a:avLst/>
              <a:gdLst/>
              <a:ahLst/>
              <a:cxnLst/>
              <a:rect l="l" t="t" r="r" b="b"/>
              <a:pathLst>
                <a:path w="3421379" h="1905">
                  <a:moveTo>
                    <a:pt x="0" y="0"/>
                  </a:moveTo>
                  <a:lnTo>
                    <a:pt x="3421063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3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4"/>
            <p:cNvSpPr/>
            <p:nvPr/>
          </p:nvSpPr>
          <p:spPr>
            <a:xfrm>
              <a:off x="4722812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4" h="3143250">
                  <a:moveTo>
                    <a:pt x="0" y="3143250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5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6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7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8"/>
            <p:cNvSpPr/>
            <p:nvPr/>
          </p:nvSpPr>
          <p:spPr>
            <a:xfrm>
              <a:off x="1301750" y="6053137"/>
              <a:ext cx="3421379" cy="3175"/>
            </a:xfrm>
            <a:custGeom>
              <a:avLst/>
              <a:gdLst/>
              <a:ahLst/>
              <a:cxnLst/>
              <a:rect l="l" t="t" r="r" b="b"/>
              <a:pathLst>
                <a:path w="3421379" h="3175">
                  <a:moveTo>
                    <a:pt x="0" y="0"/>
                  </a:moveTo>
                  <a:lnTo>
                    <a:pt x="3421063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9"/>
            <p:cNvSpPr/>
            <p:nvPr/>
          </p:nvSpPr>
          <p:spPr>
            <a:xfrm>
              <a:off x="4722812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4" h="3143250">
                  <a:moveTo>
                    <a:pt x="0" y="3143250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0"/>
            <p:cNvSpPr/>
            <p:nvPr/>
          </p:nvSpPr>
          <p:spPr>
            <a:xfrm>
              <a:off x="1301750" y="2909887"/>
              <a:ext cx="1905" cy="3143250"/>
            </a:xfrm>
            <a:custGeom>
              <a:avLst/>
              <a:gdLst/>
              <a:ahLst/>
              <a:cxnLst/>
              <a:rect l="l" t="t" r="r" b="b"/>
              <a:pathLst>
                <a:path w="1905" h="3143250">
                  <a:moveTo>
                    <a:pt x="0" y="3143250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1"/>
            <p:cNvSpPr/>
            <p:nvPr/>
          </p:nvSpPr>
          <p:spPr>
            <a:xfrm>
              <a:off x="2390775" y="5151437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793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2"/>
            <p:cNvSpPr/>
            <p:nvPr/>
          </p:nvSpPr>
          <p:spPr>
            <a:xfrm>
              <a:off x="2351087" y="5151437"/>
              <a:ext cx="79375" cy="901700"/>
            </a:xfrm>
            <a:custGeom>
              <a:avLst/>
              <a:gdLst/>
              <a:ahLst/>
              <a:cxnLst/>
              <a:rect l="l" t="t" r="r" b="b"/>
              <a:pathLst>
                <a:path w="79375" h="901700">
                  <a:moveTo>
                    <a:pt x="0" y="0"/>
                  </a:moveTo>
                  <a:lnTo>
                    <a:pt x="79375" y="0"/>
                  </a:lnTo>
                  <a:lnTo>
                    <a:pt x="79375" y="901700"/>
                  </a:lnTo>
                  <a:lnTo>
                    <a:pt x="0" y="9017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3"/>
            <p:cNvSpPr/>
            <p:nvPr/>
          </p:nvSpPr>
          <p:spPr>
            <a:xfrm>
              <a:off x="2655093" y="4344987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0" y="1708150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4"/>
            <p:cNvSpPr/>
            <p:nvPr/>
          </p:nvSpPr>
          <p:spPr>
            <a:xfrm>
              <a:off x="2619375" y="4344987"/>
              <a:ext cx="71755" cy="1708150"/>
            </a:xfrm>
            <a:custGeom>
              <a:avLst/>
              <a:gdLst/>
              <a:ahLst/>
              <a:cxnLst/>
              <a:rect l="l" t="t" r="r" b="b"/>
              <a:pathLst>
                <a:path w="71755" h="1708150">
                  <a:moveTo>
                    <a:pt x="0" y="0"/>
                  </a:moveTo>
                  <a:lnTo>
                    <a:pt x="71438" y="0"/>
                  </a:lnTo>
                  <a:lnTo>
                    <a:pt x="71438" y="1708150"/>
                  </a:lnTo>
                  <a:lnTo>
                    <a:pt x="0" y="17081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5"/>
            <p:cNvSpPr/>
            <p:nvPr/>
          </p:nvSpPr>
          <p:spPr>
            <a:xfrm>
              <a:off x="2917825" y="3263900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h="2789554">
                  <a:moveTo>
                    <a:pt x="0" y="0"/>
                  </a:moveTo>
                  <a:lnTo>
                    <a:pt x="0" y="2789238"/>
                  </a:lnTo>
                </a:path>
              </a:pathLst>
            </a:custGeom>
            <a:ln w="825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6"/>
            <p:cNvSpPr/>
            <p:nvPr/>
          </p:nvSpPr>
          <p:spPr>
            <a:xfrm>
              <a:off x="2876550" y="3263900"/>
              <a:ext cx="82550" cy="2789555"/>
            </a:xfrm>
            <a:custGeom>
              <a:avLst/>
              <a:gdLst/>
              <a:ahLst/>
              <a:cxnLst/>
              <a:rect l="l" t="t" r="r" b="b"/>
              <a:pathLst>
                <a:path w="82550" h="2789554">
                  <a:moveTo>
                    <a:pt x="0" y="0"/>
                  </a:moveTo>
                  <a:lnTo>
                    <a:pt x="82550" y="0"/>
                  </a:lnTo>
                  <a:lnTo>
                    <a:pt x="82550" y="2789238"/>
                  </a:lnTo>
                  <a:lnTo>
                    <a:pt x="0" y="27892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7"/>
            <p:cNvSpPr/>
            <p:nvPr/>
          </p:nvSpPr>
          <p:spPr>
            <a:xfrm>
              <a:off x="3180556" y="3538537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600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198"/>
            <p:cNvSpPr/>
            <p:nvPr/>
          </p:nvSpPr>
          <p:spPr>
            <a:xfrm>
              <a:off x="3144837" y="3538537"/>
              <a:ext cx="71755" cy="2514600"/>
            </a:xfrm>
            <a:custGeom>
              <a:avLst/>
              <a:gdLst/>
              <a:ahLst/>
              <a:cxnLst/>
              <a:rect l="l" t="t" r="r" b="b"/>
              <a:pathLst>
                <a:path w="71755" h="2514600">
                  <a:moveTo>
                    <a:pt x="0" y="0"/>
                  </a:moveTo>
                  <a:lnTo>
                    <a:pt x="71437" y="0"/>
                  </a:lnTo>
                  <a:lnTo>
                    <a:pt x="71437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99"/>
            <p:cNvSpPr/>
            <p:nvPr/>
          </p:nvSpPr>
          <p:spPr>
            <a:xfrm>
              <a:off x="3445668" y="5233987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809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0"/>
            <p:cNvSpPr/>
            <p:nvPr/>
          </p:nvSpPr>
          <p:spPr>
            <a:xfrm>
              <a:off x="3405187" y="5233987"/>
              <a:ext cx="81280" cy="819150"/>
            </a:xfrm>
            <a:custGeom>
              <a:avLst/>
              <a:gdLst/>
              <a:ahLst/>
              <a:cxnLst/>
              <a:rect l="l" t="t" r="r" b="b"/>
              <a:pathLst>
                <a:path w="81279" h="819150">
                  <a:moveTo>
                    <a:pt x="0" y="0"/>
                  </a:moveTo>
                  <a:lnTo>
                    <a:pt x="80962" y="0"/>
                  </a:lnTo>
                  <a:lnTo>
                    <a:pt x="80962" y="8191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1"/>
            <p:cNvSpPr/>
            <p:nvPr/>
          </p:nvSpPr>
          <p:spPr>
            <a:xfrm>
              <a:off x="3709193" y="578167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463"/>
                  </a:lnTo>
                </a:path>
              </a:pathLst>
            </a:custGeom>
            <a:ln w="7143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2"/>
            <p:cNvSpPr/>
            <p:nvPr/>
          </p:nvSpPr>
          <p:spPr>
            <a:xfrm>
              <a:off x="3673475" y="5781675"/>
              <a:ext cx="71755" cy="271780"/>
            </a:xfrm>
            <a:custGeom>
              <a:avLst/>
              <a:gdLst/>
              <a:ahLst/>
              <a:cxnLst/>
              <a:rect l="l" t="t" r="r" b="b"/>
              <a:pathLst>
                <a:path w="71754" h="271779">
                  <a:moveTo>
                    <a:pt x="0" y="0"/>
                  </a:moveTo>
                  <a:lnTo>
                    <a:pt x="71438" y="0"/>
                  </a:lnTo>
                  <a:lnTo>
                    <a:pt x="71438" y="271463"/>
                  </a:lnTo>
                  <a:lnTo>
                    <a:pt x="0" y="2714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3"/>
            <p:cNvSpPr/>
            <p:nvPr/>
          </p:nvSpPr>
          <p:spPr>
            <a:xfrm>
              <a:off x="2300287" y="5781675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463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4"/>
            <p:cNvSpPr/>
            <p:nvPr/>
          </p:nvSpPr>
          <p:spPr>
            <a:xfrm>
              <a:off x="2265362" y="5781675"/>
              <a:ext cx="69850" cy="271780"/>
            </a:xfrm>
            <a:custGeom>
              <a:avLst/>
              <a:gdLst/>
              <a:ahLst/>
              <a:cxnLst/>
              <a:rect l="l" t="t" r="r" b="b"/>
              <a:pathLst>
                <a:path w="69850" h="271779">
                  <a:moveTo>
                    <a:pt x="0" y="0"/>
                  </a:moveTo>
                  <a:lnTo>
                    <a:pt x="69850" y="0"/>
                  </a:lnTo>
                  <a:lnTo>
                    <a:pt x="69850" y="271463"/>
                  </a:lnTo>
                  <a:lnTo>
                    <a:pt x="0" y="2714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5"/>
            <p:cNvSpPr/>
            <p:nvPr/>
          </p:nvSpPr>
          <p:spPr>
            <a:xfrm>
              <a:off x="2563812" y="4876800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1176337"/>
                  </a:lnTo>
                </a:path>
              </a:pathLst>
            </a:custGeom>
            <a:ln w="825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6"/>
            <p:cNvSpPr/>
            <p:nvPr/>
          </p:nvSpPr>
          <p:spPr>
            <a:xfrm>
              <a:off x="2522537" y="4876800"/>
              <a:ext cx="82550" cy="1176655"/>
            </a:xfrm>
            <a:custGeom>
              <a:avLst/>
              <a:gdLst/>
              <a:ahLst/>
              <a:cxnLst/>
              <a:rect l="l" t="t" r="r" b="b"/>
              <a:pathLst>
                <a:path w="82550" h="1176654">
                  <a:moveTo>
                    <a:pt x="0" y="0"/>
                  </a:moveTo>
                  <a:lnTo>
                    <a:pt x="82550" y="0"/>
                  </a:lnTo>
                  <a:lnTo>
                    <a:pt x="82550" y="1176338"/>
                  </a:lnTo>
                  <a:lnTo>
                    <a:pt x="0" y="11763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7"/>
            <p:cNvSpPr/>
            <p:nvPr/>
          </p:nvSpPr>
          <p:spPr>
            <a:xfrm>
              <a:off x="2827337" y="3346450"/>
              <a:ext cx="0" cy="2707005"/>
            </a:xfrm>
            <a:custGeom>
              <a:avLst/>
              <a:gdLst/>
              <a:ahLst/>
              <a:cxnLst/>
              <a:rect l="l" t="t" r="r" b="b"/>
              <a:pathLst>
                <a:path h="2707004">
                  <a:moveTo>
                    <a:pt x="0" y="0"/>
                  </a:moveTo>
                  <a:lnTo>
                    <a:pt x="0" y="2706687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08"/>
            <p:cNvSpPr/>
            <p:nvPr/>
          </p:nvSpPr>
          <p:spPr>
            <a:xfrm>
              <a:off x="2792412" y="3346450"/>
              <a:ext cx="69850" cy="2707005"/>
            </a:xfrm>
            <a:custGeom>
              <a:avLst/>
              <a:gdLst/>
              <a:ahLst/>
              <a:cxnLst/>
              <a:rect l="l" t="t" r="r" b="b"/>
              <a:pathLst>
                <a:path w="69850" h="2707004">
                  <a:moveTo>
                    <a:pt x="0" y="0"/>
                  </a:moveTo>
                  <a:lnTo>
                    <a:pt x="69850" y="0"/>
                  </a:lnTo>
                  <a:lnTo>
                    <a:pt x="69850" y="2706688"/>
                  </a:lnTo>
                  <a:lnTo>
                    <a:pt x="0" y="27066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09"/>
            <p:cNvSpPr/>
            <p:nvPr/>
          </p:nvSpPr>
          <p:spPr>
            <a:xfrm>
              <a:off x="3091656" y="3441700"/>
              <a:ext cx="0" cy="2611755"/>
            </a:xfrm>
            <a:custGeom>
              <a:avLst/>
              <a:gdLst/>
              <a:ahLst/>
              <a:cxnLst/>
              <a:rect l="l" t="t" r="r" b="b"/>
              <a:pathLst>
                <a:path h="2611754">
                  <a:moveTo>
                    <a:pt x="0" y="0"/>
                  </a:moveTo>
                  <a:lnTo>
                    <a:pt x="0" y="2611437"/>
                  </a:lnTo>
                </a:path>
              </a:pathLst>
            </a:custGeom>
            <a:ln w="809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0"/>
            <p:cNvSpPr/>
            <p:nvPr/>
          </p:nvSpPr>
          <p:spPr>
            <a:xfrm>
              <a:off x="3051175" y="3441700"/>
              <a:ext cx="81280" cy="2611755"/>
            </a:xfrm>
            <a:custGeom>
              <a:avLst/>
              <a:gdLst/>
              <a:ahLst/>
              <a:cxnLst/>
              <a:rect l="l" t="t" r="r" b="b"/>
              <a:pathLst>
                <a:path w="81280" h="2611754">
                  <a:moveTo>
                    <a:pt x="0" y="0"/>
                  </a:moveTo>
                  <a:lnTo>
                    <a:pt x="80963" y="0"/>
                  </a:lnTo>
                  <a:lnTo>
                    <a:pt x="80963" y="2611438"/>
                  </a:lnTo>
                  <a:lnTo>
                    <a:pt x="0" y="261143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1"/>
            <p:cNvSpPr/>
            <p:nvPr/>
          </p:nvSpPr>
          <p:spPr>
            <a:xfrm>
              <a:off x="3354387" y="4522787"/>
              <a:ext cx="0" cy="1530350"/>
            </a:xfrm>
            <a:custGeom>
              <a:avLst/>
              <a:gdLst/>
              <a:ahLst/>
              <a:cxnLst/>
              <a:rect l="l" t="t" r="r" b="b"/>
              <a:pathLst>
                <a:path h="1530350">
                  <a:moveTo>
                    <a:pt x="0" y="0"/>
                  </a:moveTo>
                  <a:lnTo>
                    <a:pt x="0" y="1530350"/>
                  </a:lnTo>
                </a:path>
              </a:pathLst>
            </a:custGeom>
            <a:ln w="698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2"/>
            <p:cNvSpPr/>
            <p:nvPr/>
          </p:nvSpPr>
          <p:spPr>
            <a:xfrm>
              <a:off x="3319462" y="4522787"/>
              <a:ext cx="69850" cy="1530350"/>
            </a:xfrm>
            <a:custGeom>
              <a:avLst/>
              <a:gdLst/>
              <a:ahLst/>
              <a:cxnLst/>
              <a:rect l="l" t="t" r="r" b="b"/>
              <a:pathLst>
                <a:path w="69850" h="1530350">
                  <a:moveTo>
                    <a:pt x="0" y="0"/>
                  </a:moveTo>
                  <a:lnTo>
                    <a:pt x="69850" y="0"/>
                  </a:lnTo>
                  <a:lnTo>
                    <a:pt x="69850" y="1530350"/>
                  </a:lnTo>
                  <a:lnTo>
                    <a:pt x="0" y="15303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3"/>
            <p:cNvSpPr/>
            <p:nvPr/>
          </p:nvSpPr>
          <p:spPr>
            <a:xfrm>
              <a:off x="3618706" y="5424487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841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4"/>
            <p:cNvSpPr/>
            <p:nvPr/>
          </p:nvSpPr>
          <p:spPr>
            <a:xfrm>
              <a:off x="3576637" y="5424487"/>
              <a:ext cx="84455" cy="628650"/>
            </a:xfrm>
            <a:custGeom>
              <a:avLst/>
              <a:gdLst/>
              <a:ahLst/>
              <a:cxnLst/>
              <a:rect l="l" t="t" r="r" b="b"/>
              <a:pathLst>
                <a:path w="84454" h="628650">
                  <a:moveTo>
                    <a:pt x="0" y="0"/>
                  </a:moveTo>
                  <a:lnTo>
                    <a:pt x="84137" y="0"/>
                  </a:lnTo>
                  <a:lnTo>
                    <a:pt x="84137" y="628650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5"/>
            <p:cNvSpPr/>
            <p:nvPr/>
          </p:nvSpPr>
          <p:spPr>
            <a:xfrm>
              <a:off x="610693" y="6382977"/>
              <a:ext cx="1739265" cy="468383"/>
            </a:xfrm>
            <a:custGeom>
              <a:avLst/>
              <a:gdLst/>
              <a:ahLst/>
              <a:cxnLst/>
              <a:rect l="l" t="t" r="r" b="b"/>
              <a:pathLst>
                <a:path w="2176780" h="495300">
                  <a:moveTo>
                    <a:pt x="0" y="0"/>
                  </a:moveTo>
                  <a:lnTo>
                    <a:pt x="2176462" y="0"/>
                  </a:lnTo>
                  <a:lnTo>
                    <a:pt x="2176462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400" dirty="0">
                  <a:latin typeface="Calibri Light"/>
                  <a:cs typeface="Calibri Light"/>
                </a:rPr>
                <a:t>Bad feature</a:t>
              </a:r>
              <a:r>
                <a:rPr lang="en-US" altLang="zh-CN" sz="2400" spc="-80" dirty="0">
                  <a:latin typeface="Calibri Light"/>
                  <a:cs typeface="Calibri Light"/>
                </a:rPr>
                <a:t> </a:t>
              </a:r>
              <a:r>
                <a:rPr lang="en-US" altLang="zh-CN" sz="2400" dirty="0">
                  <a:latin typeface="Calibri Light"/>
                  <a:cs typeface="Calibri Light"/>
                </a:rPr>
                <a:t>x</a:t>
              </a:r>
              <a:r>
                <a:rPr lang="en-US" altLang="zh-CN" sz="2400" baseline="-18518" dirty="0">
                  <a:latin typeface="Calibri Light"/>
                  <a:cs typeface="Calibri Light"/>
                </a:rPr>
                <a:t>i</a:t>
              </a:r>
            </a:p>
          </p:txBody>
        </p:sp>
        <p:sp>
          <p:nvSpPr>
            <p:cNvPr id="222" name="object 219"/>
            <p:cNvSpPr txBox="1"/>
            <p:nvPr/>
          </p:nvSpPr>
          <p:spPr>
            <a:xfrm>
              <a:off x="3514090" y="2943859"/>
              <a:ext cx="1013312" cy="96810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12700" marR="5080">
                <a:lnSpc>
                  <a:spcPts val="2090"/>
                </a:lnSpc>
                <a:spcBef>
                  <a:spcPts val="225"/>
                </a:spcBef>
              </a:pPr>
              <a:r>
                <a:rPr sz="2000" b="0" spc="-5" dirty="0">
                  <a:cs typeface="Calibri Light"/>
                </a:rPr>
                <a:t>Le</a:t>
              </a:r>
              <a:r>
                <a:rPr sz="2000" b="0" spc="5" dirty="0">
                  <a:cs typeface="Calibri Light"/>
                </a:rPr>
                <a:t>g</a:t>
              </a:r>
              <a:r>
                <a:rPr sz="2000" b="0" spc="-5" dirty="0">
                  <a:cs typeface="Calibri Light"/>
                </a:rPr>
                <a:t>e</a:t>
              </a:r>
              <a:r>
                <a:rPr sz="2000" b="0" dirty="0">
                  <a:cs typeface="Calibri Light"/>
                </a:rPr>
                <a:t>nd:  </a:t>
              </a:r>
              <a:r>
                <a:rPr sz="2000" b="0" dirty="0">
                  <a:solidFill>
                    <a:srgbClr val="FF0000"/>
                  </a:solidFill>
                  <a:cs typeface="Calibri Light"/>
                </a:rPr>
                <a:t>Y=1</a:t>
              </a:r>
              <a:endParaRPr sz="2000" dirty="0">
                <a:cs typeface="Calibri Light"/>
              </a:endParaRPr>
            </a:p>
            <a:p>
              <a:pPr marL="12700">
                <a:lnSpc>
                  <a:spcPts val="2150"/>
                </a:lnSpc>
              </a:pPr>
              <a:r>
                <a:rPr sz="2000" b="0" dirty="0">
                  <a:solidFill>
                    <a:srgbClr val="0000FF"/>
                  </a:solidFill>
                  <a:cs typeface="Calibri Light"/>
                </a:rPr>
                <a:t>Y=-1</a:t>
              </a:r>
              <a:endParaRPr sz="2000" dirty="0">
                <a:cs typeface="Calibri Light"/>
              </a:endParaRPr>
            </a:p>
          </p:txBody>
        </p:sp>
        <p:sp>
          <p:nvSpPr>
            <p:cNvPr id="223" name="object 220"/>
            <p:cNvSpPr txBox="1"/>
            <p:nvPr/>
          </p:nvSpPr>
          <p:spPr>
            <a:xfrm>
              <a:off x="6933565" y="4718622"/>
              <a:ext cx="20383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89"/>
                </a:lnSpc>
              </a:pPr>
              <a:r>
                <a:rPr sz="1800" dirty="0">
                  <a:latin typeface="Arial"/>
                  <a:cs typeface="Arial"/>
                </a:rPr>
                <a:t>-1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4" name="object 221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2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3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4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5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6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7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8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9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0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1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2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3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4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5"/>
            <p:cNvSpPr/>
            <p:nvPr/>
          </p:nvSpPr>
          <p:spPr>
            <a:xfrm>
              <a:off x="6736629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6"/>
            <p:cNvSpPr/>
            <p:nvPr/>
          </p:nvSpPr>
          <p:spPr>
            <a:xfrm>
              <a:off x="6736630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7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8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9"/>
            <p:cNvSpPr/>
            <p:nvPr/>
          </p:nvSpPr>
          <p:spPr>
            <a:xfrm>
              <a:off x="7357531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0"/>
            <p:cNvSpPr/>
            <p:nvPr/>
          </p:nvSpPr>
          <p:spPr>
            <a:xfrm>
              <a:off x="7357532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1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2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3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4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5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6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47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48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9"/>
            <p:cNvSpPr/>
            <p:nvPr/>
          </p:nvSpPr>
          <p:spPr>
            <a:xfrm>
              <a:off x="7912287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0"/>
            <p:cNvSpPr/>
            <p:nvPr/>
          </p:nvSpPr>
          <p:spPr>
            <a:xfrm>
              <a:off x="7912288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1"/>
            <p:cNvSpPr/>
            <p:nvPr/>
          </p:nvSpPr>
          <p:spPr>
            <a:xfrm>
              <a:off x="7097223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2"/>
            <p:cNvSpPr/>
            <p:nvPr/>
          </p:nvSpPr>
          <p:spPr>
            <a:xfrm>
              <a:off x="7097222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3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4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5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6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57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58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59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0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1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2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3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4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5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6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67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68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69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0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1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2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3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4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5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6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77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78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79"/>
            <p:cNvSpPr/>
            <p:nvPr/>
          </p:nvSpPr>
          <p:spPr>
            <a:xfrm>
              <a:off x="7195371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0"/>
            <p:cNvSpPr/>
            <p:nvPr/>
          </p:nvSpPr>
          <p:spPr>
            <a:xfrm>
              <a:off x="7195372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1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2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3"/>
            <p:cNvSpPr/>
            <p:nvPr/>
          </p:nvSpPr>
          <p:spPr>
            <a:xfrm>
              <a:off x="6813443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4"/>
            <p:cNvSpPr/>
            <p:nvPr/>
          </p:nvSpPr>
          <p:spPr>
            <a:xfrm>
              <a:off x="6813442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5"/>
            <p:cNvSpPr/>
            <p:nvPr/>
          </p:nvSpPr>
          <p:spPr>
            <a:xfrm>
              <a:off x="7532494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6"/>
            <p:cNvSpPr/>
            <p:nvPr/>
          </p:nvSpPr>
          <p:spPr>
            <a:xfrm>
              <a:off x="7532493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87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88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89"/>
            <p:cNvSpPr/>
            <p:nvPr/>
          </p:nvSpPr>
          <p:spPr>
            <a:xfrm>
              <a:off x="6988405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0"/>
            <p:cNvSpPr/>
            <p:nvPr/>
          </p:nvSpPr>
          <p:spPr>
            <a:xfrm>
              <a:off x="6988404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1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2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3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4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5"/>
            <p:cNvSpPr/>
            <p:nvPr/>
          </p:nvSpPr>
          <p:spPr>
            <a:xfrm>
              <a:off x="7737326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6"/>
            <p:cNvSpPr/>
            <p:nvPr/>
          </p:nvSpPr>
          <p:spPr>
            <a:xfrm>
              <a:off x="7737327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97"/>
            <p:cNvSpPr/>
            <p:nvPr/>
          </p:nvSpPr>
          <p:spPr>
            <a:xfrm>
              <a:off x="7118559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98"/>
            <p:cNvSpPr/>
            <p:nvPr/>
          </p:nvSpPr>
          <p:spPr>
            <a:xfrm>
              <a:off x="7118560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99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0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1"/>
            <p:cNvSpPr/>
            <p:nvPr/>
          </p:nvSpPr>
          <p:spPr>
            <a:xfrm>
              <a:off x="7280719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2"/>
            <p:cNvSpPr/>
            <p:nvPr/>
          </p:nvSpPr>
          <p:spPr>
            <a:xfrm>
              <a:off x="7280720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3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4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5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6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07"/>
            <p:cNvSpPr/>
            <p:nvPr/>
          </p:nvSpPr>
          <p:spPr>
            <a:xfrm>
              <a:off x="7302055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08"/>
            <p:cNvSpPr/>
            <p:nvPr/>
          </p:nvSpPr>
          <p:spPr>
            <a:xfrm>
              <a:off x="7302056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09"/>
            <p:cNvSpPr/>
            <p:nvPr/>
          </p:nvSpPr>
          <p:spPr>
            <a:xfrm>
              <a:off x="6879586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0"/>
            <p:cNvSpPr/>
            <p:nvPr/>
          </p:nvSpPr>
          <p:spPr>
            <a:xfrm>
              <a:off x="6879587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1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2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3"/>
            <p:cNvSpPr/>
            <p:nvPr/>
          </p:nvSpPr>
          <p:spPr>
            <a:xfrm>
              <a:off x="6747298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4"/>
            <p:cNvSpPr/>
            <p:nvPr/>
          </p:nvSpPr>
          <p:spPr>
            <a:xfrm>
              <a:off x="6747299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5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6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17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18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19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0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1"/>
            <p:cNvSpPr/>
            <p:nvPr/>
          </p:nvSpPr>
          <p:spPr>
            <a:xfrm>
              <a:off x="7052415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2"/>
            <p:cNvSpPr/>
            <p:nvPr/>
          </p:nvSpPr>
          <p:spPr>
            <a:xfrm>
              <a:off x="705241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3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4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5"/>
            <p:cNvSpPr/>
            <p:nvPr/>
          </p:nvSpPr>
          <p:spPr>
            <a:xfrm>
              <a:off x="7063083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6"/>
            <p:cNvSpPr/>
            <p:nvPr/>
          </p:nvSpPr>
          <p:spPr>
            <a:xfrm>
              <a:off x="7063084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27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28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29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0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1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2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3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4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5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6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37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38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39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0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1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2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3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4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5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6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47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48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49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0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1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2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3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4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5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6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57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58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59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0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1"/>
            <p:cNvSpPr/>
            <p:nvPr/>
          </p:nvSpPr>
          <p:spPr>
            <a:xfrm>
              <a:off x="7368200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2"/>
            <p:cNvSpPr/>
            <p:nvPr/>
          </p:nvSpPr>
          <p:spPr>
            <a:xfrm>
              <a:off x="7368199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3"/>
            <p:cNvSpPr/>
            <p:nvPr/>
          </p:nvSpPr>
          <p:spPr>
            <a:xfrm>
              <a:off x="7291387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4"/>
            <p:cNvSpPr/>
            <p:nvPr/>
          </p:nvSpPr>
          <p:spPr>
            <a:xfrm>
              <a:off x="7291388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5"/>
            <p:cNvSpPr/>
            <p:nvPr/>
          </p:nvSpPr>
          <p:spPr>
            <a:xfrm>
              <a:off x="7129227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6"/>
            <p:cNvSpPr/>
            <p:nvPr/>
          </p:nvSpPr>
          <p:spPr>
            <a:xfrm>
              <a:off x="7129228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67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68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69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0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1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2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3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4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5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6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77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78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79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0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1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2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3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4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5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6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87"/>
            <p:cNvSpPr/>
            <p:nvPr/>
          </p:nvSpPr>
          <p:spPr>
            <a:xfrm>
              <a:off x="7651980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88"/>
            <p:cNvSpPr/>
            <p:nvPr/>
          </p:nvSpPr>
          <p:spPr>
            <a:xfrm>
              <a:off x="7651979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89"/>
            <p:cNvSpPr/>
            <p:nvPr/>
          </p:nvSpPr>
          <p:spPr>
            <a:xfrm>
              <a:off x="7760798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0"/>
            <p:cNvSpPr/>
            <p:nvPr/>
          </p:nvSpPr>
          <p:spPr>
            <a:xfrm>
              <a:off x="7760797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1"/>
            <p:cNvSpPr/>
            <p:nvPr/>
          </p:nvSpPr>
          <p:spPr>
            <a:xfrm>
              <a:off x="6802775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2"/>
            <p:cNvSpPr/>
            <p:nvPr/>
          </p:nvSpPr>
          <p:spPr>
            <a:xfrm>
              <a:off x="6802774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3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4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5"/>
            <p:cNvSpPr/>
            <p:nvPr/>
          </p:nvSpPr>
          <p:spPr>
            <a:xfrm>
              <a:off x="5248275" y="2890837"/>
              <a:ext cx="3346585" cy="3173730"/>
            </a:xfrm>
            <a:custGeom>
              <a:avLst/>
              <a:gdLst/>
              <a:ahLst/>
              <a:cxnLst/>
              <a:rect l="l" t="t" r="r" b="b"/>
              <a:pathLst>
                <a:path w="3176904" h="3173729">
                  <a:moveTo>
                    <a:pt x="0" y="0"/>
                  </a:moveTo>
                  <a:lnTo>
                    <a:pt x="3176587" y="0"/>
                  </a:lnTo>
                  <a:lnTo>
                    <a:pt x="3176587" y="3173412"/>
                  </a:lnTo>
                  <a:lnTo>
                    <a:pt x="0" y="317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6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97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98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99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0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1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2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3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4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5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6"/>
            <p:cNvSpPr/>
            <p:nvPr/>
          </p:nvSpPr>
          <p:spPr>
            <a:xfrm>
              <a:off x="5662612" y="6064250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0"/>
                  </a:moveTo>
                  <a:lnTo>
                    <a:pt x="63500" y="0"/>
                  </a:lnTo>
                  <a:lnTo>
                    <a:pt x="635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07"/>
            <p:cNvSpPr/>
            <p:nvPr/>
          </p:nvSpPr>
          <p:spPr>
            <a:xfrm>
              <a:off x="5938043" y="5154612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3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08"/>
            <p:cNvSpPr/>
            <p:nvPr/>
          </p:nvSpPr>
          <p:spPr>
            <a:xfrm>
              <a:off x="5900737" y="5154612"/>
              <a:ext cx="74930" cy="909955"/>
            </a:xfrm>
            <a:custGeom>
              <a:avLst/>
              <a:gdLst/>
              <a:ahLst/>
              <a:cxnLst/>
              <a:rect l="l" t="t" r="r" b="b"/>
              <a:pathLst>
                <a:path w="74929" h="909954">
                  <a:moveTo>
                    <a:pt x="0" y="0"/>
                  </a:moveTo>
                  <a:lnTo>
                    <a:pt x="74612" y="0"/>
                  </a:lnTo>
                  <a:lnTo>
                    <a:pt x="74612" y="909637"/>
                  </a:lnTo>
                  <a:lnTo>
                    <a:pt x="0" y="909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09"/>
            <p:cNvSpPr/>
            <p:nvPr/>
          </p:nvSpPr>
          <p:spPr>
            <a:xfrm>
              <a:off x="6183312" y="4340225"/>
              <a:ext cx="0" cy="1724025"/>
            </a:xfrm>
            <a:custGeom>
              <a:avLst/>
              <a:gdLst/>
              <a:ahLst/>
              <a:cxnLst/>
              <a:rect l="l" t="t" r="r" b="b"/>
              <a:pathLst>
                <a:path h="1724025">
                  <a:moveTo>
                    <a:pt x="0" y="0"/>
                  </a:moveTo>
                  <a:lnTo>
                    <a:pt x="0" y="1724025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0"/>
            <p:cNvSpPr/>
            <p:nvPr/>
          </p:nvSpPr>
          <p:spPr>
            <a:xfrm>
              <a:off x="6149975" y="4340225"/>
              <a:ext cx="66675" cy="1724025"/>
            </a:xfrm>
            <a:custGeom>
              <a:avLst/>
              <a:gdLst/>
              <a:ahLst/>
              <a:cxnLst/>
              <a:rect l="l" t="t" r="r" b="b"/>
              <a:pathLst>
                <a:path w="66675" h="1724025">
                  <a:moveTo>
                    <a:pt x="0" y="0"/>
                  </a:moveTo>
                  <a:lnTo>
                    <a:pt x="66675" y="0"/>
                  </a:lnTo>
                  <a:lnTo>
                    <a:pt x="66675" y="1724025"/>
                  </a:lnTo>
                  <a:lnTo>
                    <a:pt x="0" y="17240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1"/>
            <p:cNvSpPr/>
            <p:nvPr/>
          </p:nvSpPr>
          <p:spPr>
            <a:xfrm>
              <a:off x="6427787" y="3248025"/>
              <a:ext cx="0" cy="2816225"/>
            </a:xfrm>
            <a:custGeom>
              <a:avLst/>
              <a:gdLst/>
              <a:ahLst/>
              <a:cxnLst/>
              <a:rect l="l" t="t" r="r" b="b"/>
              <a:pathLst>
                <a:path h="2816225">
                  <a:moveTo>
                    <a:pt x="0" y="0"/>
                  </a:moveTo>
                  <a:lnTo>
                    <a:pt x="0" y="2816224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2"/>
            <p:cNvSpPr/>
            <p:nvPr/>
          </p:nvSpPr>
          <p:spPr>
            <a:xfrm>
              <a:off x="6389687" y="3248025"/>
              <a:ext cx="76200" cy="2816225"/>
            </a:xfrm>
            <a:custGeom>
              <a:avLst/>
              <a:gdLst/>
              <a:ahLst/>
              <a:cxnLst/>
              <a:rect l="l" t="t" r="r" b="b"/>
              <a:pathLst>
                <a:path w="76200" h="2816225">
                  <a:moveTo>
                    <a:pt x="0" y="0"/>
                  </a:moveTo>
                  <a:lnTo>
                    <a:pt x="76200" y="0"/>
                  </a:lnTo>
                  <a:lnTo>
                    <a:pt x="76200" y="2816225"/>
                  </a:lnTo>
                  <a:lnTo>
                    <a:pt x="0" y="2816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3"/>
            <p:cNvSpPr/>
            <p:nvPr/>
          </p:nvSpPr>
          <p:spPr>
            <a:xfrm>
              <a:off x="6672262" y="3525837"/>
              <a:ext cx="0" cy="2538730"/>
            </a:xfrm>
            <a:custGeom>
              <a:avLst/>
              <a:gdLst/>
              <a:ahLst/>
              <a:cxnLst/>
              <a:rect l="l" t="t" r="r" b="b"/>
              <a:pathLst>
                <a:path h="2538729">
                  <a:moveTo>
                    <a:pt x="0" y="0"/>
                  </a:moveTo>
                  <a:lnTo>
                    <a:pt x="0" y="2538412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4"/>
            <p:cNvSpPr/>
            <p:nvPr/>
          </p:nvSpPr>
          <p:spPr>
            <a:xfrm>
              <a:off x="6638925" y="3525837"/>
              <a:ext cx="66675" cy="2538730"/>
            </a:xfrm>
            <a:custGeom>
              <a:avLst/>
              <a:gdLst/>
              <a:ahLst/>
              <a:cxnLst/>
              <a:rect l="l" t="t" r="r" b="b"/>
              <a:pathLst>
                <a:path w="66675" h="2538729">
                  <a:moveTo>
                    <a:pt x="0" y="0"/>
                  </a:moveTo>
                  <a:lnTo>
                    <a:pt x="66675" y="0"/>
                  </a:lnTo>
                  <a:lnTo>
                    <a:pt x="66675" y="2538412"/>
                  </a:lnTo>
                  <a:lnTo>
                    <a:pt x="0" y="25384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5"/>
            <p:cNvSpPr/>
            <p:nvPr/>
          </p:nvSpPr>
          <p:spPr>
            <a:xfrm>
              <a:off x="6917531" y="5237162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08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6"/>
            <p:cNvSpPr/>
            <p:nvPr/>
          </p:nvSpPr>
          <p:spPr>
            <a:xfrm>
              <a:off x="6880225" y="5237162"/>
              <a:ext cx="74930" cy="827405"/>
            </a:xfrm>
            <a:custGeom>
              <a:avLst/>
              <a:gdLst/>
              <a:ahLst/>
              <a:cxnLst/>
              <a:rect l="l" t="t" r="r" b="b"/>
              <a:pathLst>
                <a:path w="74929" h="827404">
                  <a:moveTo>
                    <a:pt x="0" y="0"/>
                  </a:moveTo>
                  <a:lnTo>
                    <a:pt x="74613" y="0"/>
                  </a:lnTo>
                  <a:lnTo>
                    <a:pt x="74613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17"/>
            <p:cNvSpPr/>
            <p:nvPr/>
          </p:nvSpPr>
          <p:spPr>
            <a:xfrm>
              <a:off x="7162800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18"/>
            <p:cNvSpPr/>
            <p:nvPr/>
          </p:nvSpPr>
          <p:spPr>
            <a:xfrm>
              <a:off x="7129462" y="5789612"/>
              <a:ext cx="66675" cy="274955"/>
            </a:xfrm>
            <a:custGeom>
              <a:avLst/>
              <a:gdLst/>
              <a:ahLst/>
              <a:cxnLst/>
              <a:rect l="l" t="t" r="r" b="b"/>
              <a:pathLst>
                <a:path w="66675" h="274954">
                  <a:moveTo>
                    <a:pt x="0" y="0"/>
                  </a:moveTo>
                  <a:lnTo>
                    <a:pt x="66675" y="0"/>
                  </a:lnTo>
                  <a:lnTo>
                    <a:pt x="66675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19"/>
            <p:cNvSpPr/>
            <p:nvPr/>
          </p:nvSpPr>
          <p:spPr>
            <a:xfrm>
              <a:off x="7369175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0"/>
            <p:cNvSpPr/>
            <p:nvPr/>
          </p:nvSpPr>
          <p:spPr>
            <a:xfrm>
              <a:off x="7618412" y="6064250"/>
              <a:ext cx="65405" cy="3175"/>
            </a:xfrm>
            <a:custGeom>
              <a:avLst/>
              <a:gdLst/>
              <a:ahLst/>
              <a:cxnLst/>
              <a:rect l="l" t="t" r="r" b="b"/>
              <a:pathLst>
                <a:path w="65404" h="3175">
                  <a:moveTo>
                    <a:pt x="0" y="0"/>
                  </a:moveTo>
                  <a:lnTo>
                    <a:pt x="65087" y="0"/>
                  </a:lnTo>
                  <a:lnTo>
                    <a:pt x="65087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1"/>
            <p:cNvSpPr/>
            <p:nvPr/>
          </p:nvSpPr>
          <p:spPr>
            <a:xfrm>
              <a:off x="7859712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2" y="0"/>
                  </a:lnTo>
                  <a:lnTo>
                    <a:pt x="74612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2"/>
            <p:cNvSpPr/>
            <p:nvPr/>
          </p:nvSpPr>
          <p:spPr>
            <a:xfrm>
              <a:off x="5726112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3"/>
            <p:cNvSpPr/>
            <p:nvPr/>
          </p:nvSpPr>
          <p:spPr>
            <a:xfrm>
              <a:off x="5975350" y="6064250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66675" h="3175">
                  <a:moveTo>
                    <a:pt x="0" y="0"/>
                  </a:moveTo>
                  <a:lnTo>
                    <a:pt x="66675" y="0"/>
                  </a:lnTo>
                  <a:lnTo>
                    <a:pt x="66675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4"/>
            <p:cNvSpPr/>
            <p:nvPr/>
          </p:nvSpPr>
          <p:spPr>
            <a:xfrm>
              <a:off x="6216650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3" y="0"/>
                  </a:lnTo>
                  <a:lnTo>
                    <a:pt x="74613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5"/>
            <p:cNvSpPr/>
            <p:nvPr/>
          </p:nvSpPr>
          <p:spPr>
            <a:xfrm>
              <a:off x="6498431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6"/>
            <p:cNvSpPr/>
            <p:nvPr/>
          </p:nvSpPr>
          <p:spPr>
            <a:xfrm>
              <a:off x="6465887" y="5789612"/>
              <a:ext cx="65405" cy="274955"/>
            </a:xfrm>
            <a:custGeom>
              <a:avLst/>
              <a:gdLst/>
              <a:ahLst/>
              <a:cxnLst/>
              <a:rect l="l" t="t" r="r" b="b"/>
              <a:pathLst>
                <a:path w="65404" h="274954">
                  <a:moveTo>
                    <a:pt x="0" y="0"/>
                  </a:moveTo>
                  <a:lnTo>
                    <a:pt x="65087" y="0"/>
                  </a:lnTo>
                  <a:lnTo>
                    <a:pt x="65087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27"/>
            <p:cNvSpPr/>
            <p:nvPr/>
          </p:nvSpPr>
          <p:spPr>
            <a:xfrm>
              <a:off x="6743700" y="4876800"/>
              <a:ext cx="0" cy="1187450"/>
            </a:xfrm>
            <a:custGeom>
              <a:avLst/>
              <a:gdLst/>
              <a:ahLst/>
              <a:cxnLst/>
              <a:rect l="l" t="t" r="r" b="b"/>
              <a:pathLst>
                <a:path h="1187450">
                  <a:moveTo>
                    <a:pt x="0" y="0"/>
                  </a:moveTo>
                  <a:lnTo>
                    <a:pt x="0" y="1187449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28"/>
            <p:cNvSpPr/>
            <p:nvPr/>
          </p:nvSpPr>
          <p:spPr>
            <a:xfrm>
              <a:off x="6705600" y="4876800"/>
              <a:ext cx="76200" cy="1187450"/>
            </a:xfrm>
            <a:custGeom>
              <a:avLst/>
              <a:gdLst/>
              <a:ahLst/>
              <a:cxnLst/>
              <a:rect l="l" t="t" r="r" b="b"/>
              <a:pathLst>
                <a:path w="76200" h="1187450">
                  <a:moveTo>
                    <a:pt x="0" y="0"/>
                  </a:moveTo>
                  <a:lnTo>
                    <a:pt x="76200" y="0"/>
                  </a:lnTo>
                  <a:lnTo>
                    <a:pt x="76200" y="1187450"/>
                  </a:lnTo>
                  <a:lnTo>
                    <a:pt x="0" y="11874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29"/>
            <p:cNvSpPr/>
            <p:nvPr/>
          </p:nvSpPr>
          <p:spPr>
            <a:xfrm>
              <a:off x="6988175" y="3332162"/>
              <a:ext cx="0" cy="2732405"/>
            </a:xfrm>
            <a:custGeom>
              <a:avLst/>
              <a:gdLst/>
              <a:ahLst/>
              <a:cxnLst/>
              <a:rect l="l" t="t" r="r" b="b"/>
              <a:pathLst>
                <a:path h="2732404">
                  <a:moveTo>
                    <a:pt x="0" y="0"/>
                  </a:moveTo>
                  <a:lnTo>
                    <a:pt x="0" y="2732087"/>
                  </a:lnTo>
                </a:path>
              </a:pathLst>
            </a:custGeom>
            <a:ln w="666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0"/>
            <p:cNvSpPr/>
            <p:nvPr/>
          </p:nvSpPr>
          <p:spPr>
            <a:xfrm>
              <a:off x="6954837" y="3332162"/>
              <a:ext cx="66675" cy="2732405"/>
            </a:xfrm>
            <a:custGeom>
              <a:avLst/>
              <a:gdLst/>
              <a:ahLst/>
              <a:cxnLst/>
              <a:rect l="l" t="t" r="r" b="b"/>
              <a:pathLst>
                <a:path w="66675" h="2732404">
                  <a:moveTo>
                    <a:pt x="0" y="0"/>
                  </a:moveTo>
                  <a:lnTo>
                    <a:pt x="66675" y="0"/>
                  </a:lnTo>
                  <a:lnTo>
                    <a:pt x="66675" y="2732087"/>
                  </a:lnTo>
                  <a:lnTo>
                    <a:pt x="0" y="2732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1"/>
            <p:cNvSpPr/>
            <p:nvPr/>
          </p:nvSpPr>
          <p:spPr>
            <a:xfrm>
              <a:off x="7233443" y="3427412"/>
              <a:ext cx="0" cy="2637155"/>
            </a:xfrm>
            <a:custGeom>
              <a:avLst/>
              <a:gdLst/>
              <a:ahLst/>
              <a:cxnLst/>
              <a:rect l="l" t="t" r="r" b="b"/>
              <a:pathLst>
                <a:path h="2637154">
                  <a:moveTo>
                    <a:pt x="0" y="0"/>
                  </a:moveTo>
                  <a:lnTo>
                    <a:pt x="0" y="2636837"/>
                  </a:lnTo>
                </a:path>
              </a:pathLst>
            </a:custGeom>
            <a:ln w="746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2"/>
            <p:cNvSpPr/>
            <p:nvPr/>
          </p:nvSpPr>
          <p:spPr>
            <a:xfrm>
              <a:off x="7196137" y="3427412"/>
              <a:ext cx="74930" cy="2637155"/>
            </a:xfrm>
            <a:custGeom>
              <a:avLst/>
              <a:gdLst/>
              <a:ahLst/>
              <a:cxnLst/>
              <a:rect l="l" t="t" r="r" b="b"/>
              <a:pathLst>
                <a:path w="74929" h="2637154">
                  <a:moveTo>
                    <a:pt x="0" y="0"/>
                  </a:moveTo>
                  <a:lnTo>
                    <a:pt x="74612" y="0"/>
                  </a:lnTo>
                  <a:lnTo>
                    <a:pt x="74612" y="2636837"/>
                  </a:lnTo>
                  <a:lnTo>
                    <a:pt x="0" y="26368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3"/>
            <p:cNvSpPr/>
            <p:nvPr/>
          </p:nvSpPr>
          <p:spPr>
            <a:xfrm>
              <a:off x="7477125" y="4519612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0"/>
                  </a:moveTo>
                  <a:lnTo>
                    <a:pt x="0" y="1544637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4"/>
            <p:cNvSpPr/>
            <p:nvPr/>
          </p:nvSpPr>
          <p:spPr>
            <a:xfrm>
              <a:off x="7445375" y="4519612"/>
              <a:ext cx="63500" cy="1544955"/>
            </a:xfrm>
            <a:custGeom>
              <a:avLst/>
              <a:gdLst/>
              <a:ahLst/>
              <a:cxnLst/>
              <a:rect l="l" t="t" r="r" b="b"/>
              <a:pathLst>
                <a:path w="63500" h="1544954">
                  <a:moveTo>
                    <a:pt x="0" y="0"/>
                  </a:moveTo>
                  <a:lnTo>
                    <a:pt x="63500" y="0"/>
                  </a:lnTo>
                  <a:lnTo>
                    <a:pt x="63500" y="1544637"/>
                  </a:lnTo>
                  <a:lnTo>
                    <a:pt x="0" y="154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5"/>
            <p:cNvSpPr/>
            <p:nvPr/>
          </p:nvSpPr>
          <p:spPr>
            <a:xfrm>
              <a:off x="7722393" y="5429250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999"/>
                  </a:lnTo>
                </a:path>
              </a:pathLst>
            </a:custGeom>
            <a:ln w="777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6"/>
            <p:cNvSpPr/>
            <p:nvPr/>
          </p:nvSpPr>
          <p:spPr>
            <a:xfrm>
              <a:off x="7683500" y="5429250"/>
              <a:ext cx="78105" cy="635000"/>
            </a:xfrm>
            <a:custGeom>
              <a:avLst/>
              <a:gdLst/>
              <a:ahLst/>
              <a:cxnLst/>
              <a:rect l="l" t="t" r="r" b="b"/>
              <a:pathLst>
                <a:path w="78104" h="635000">
                  <a:moveTo>
                    <a:pt x="0" y="0"/>
                  </a:moveTo>
                  <a:lnTo>
                    <a:pt x="77788" y="0"/>
                  </a:lnTo>
                  <a:lnTo>
                    <a:pt x="77788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37"/>
            <p:cNvSpPr/>
            <p:nvPr/>
          </p:nvSpPr>
          <p:spPr>
            <a:xfrm>
              <a:off x="7966868" y="596900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38"/>
            <p:cNvSpPr/>
            <p:nvPr/>
          </p:nvSpPr>
          <p:spPr>
            <a:xfrm>
              <a:off x="7934325" y="5969000"/>
              <a:ext cx="65405" cy="95250"/>
            </a:xfrm>
            <a:custGeom>
              <a:avLst/>
              <a:gdLst/>
              <a:ahLst/>
              <a:cxnLst/>
              <a:rect l="l" t="t" r="r" b="b"/>
              <a:pathLst>
                <a:path w="65404" h="95250">
                  <a:moveTo>
                    <a:pt x="0" y="0"/>
                  </a:moveTo>
                  <a:lnTo>
                    <a:pt x="65088" y="0"/>
                  </a:lnTo>
                  <a:lnTo>
                    <a:pt x="65088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39"/>
            <p:cNvSpPr txBox="1"/>
            <p:nvPr/>
          </p:nvSpPr>
          <p:spPr>
            <a:xfrm>
              <a:off x="6280453" y="2090420"/>
              <a:ext cx="9626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83895" algn="l"/>
                </a:tabLst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	</a:t>
              </a: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43" name="object 440"/>
            <p:cNvSpPr txBox="1"/>
            <p:nvPr/>
          </p:nvSpPr>
          <p:spPr>
            <a:xfrm>
              <a:off x="6297612" y="6107683"/>
              <a:ext cx="24002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44" name="object 441"/>
            <p:cNvSpPr txBox="1"/>
            <p:nvPr/>
          </p:nvSpPr>
          <p:spPr>
            <a:xfrm>
              <a:off x="7189787" y="6125971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45" name="object 442"/>
            <p:cNvSpPr/>
            <p:nvPr/>
          </p:nvSpPr>
          <p:spPr>
            <a:xfrm>
              <a:off x="6929437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3"/>
            <p:cNvSpPr/>
            <p:nvPr/>
          </p:nvSpPr>
          <p:spPr>
            <a:xfrm>
              <a:off x="5991225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4"/>
            <p:cNvSpPr/>
            <p:nvPr/>
          </p:nvSpPr>
          <p:spPr>
            <a:xfrm>
              <a:off x="6434137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7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5"/>
            <p:cNvSpPr/>
            <p:nvPr/>
          </p:nvSpPr>
          <p:spPr>
            <a:xfrm>
              <a:off x="6451600" y="2707062"/>
              <a:ext cx="647700" cy="78740"/>
            </a:xfrm>
            <a:custGeom>
              <a:avLst/>
              <a:gdLst/>
              <a:ahLst/>
              <a:cxnLst/>
              <a:rect l="l" t="t" r="r" b="b"/>
              <a:pathLst>
                <a:path w="647700" h="78739">
                  <a:moveTo>
                    <a:pt x="571687" y="2428"/>
                  </a:moveTo>
                  <a:lnTo>
                    <a:pt x="571524" y="35764"/>
                  </a:lnTo>
                  <a:lnTo>
                    <a:pt x="584224" y="35826"/>
                  </a:lnTo>
                  <a:lnTo>
                    <a:pt x="584177" y="45351"/>
                  </a:lnTo>
                  <a:lnTo>
                    <a:pt x="571477" y="45351"/>
                  </a:lnTo>
                  <a:lnTo>
                    <a:pt x="571314" y="78626"/>
                  </a:lnTo>
                  <a:lnTo>
                    <a:pt x="638687" y="45351"/>
                  </a:lnTo>
                  <a:lnTo>
                    <a:pt x="584177" y="45351"/>
                  </a:lnTo>
                  <a:lnTo>
                    <a:pt x="638813" y="45289"/>
                  </a:lnTo>
                  <a:lnTo>
                    <a:pt x="647700" y="40900"/>
                  </a:lnTo>
                  <a:lnTo>
                    <a:pt x="571687" y="2428"/>
                  </a:lnTo>
                  <a:close/>
                </a:path>
                <a:path w="647700" h="78739">
                  <a:moveTo>
                    <a:pt x="76385" y="0"/>
                  </a:moveTo>
                  <a:lnTo>
                    <a:pt x="0" y="37725"/>
                  </a:lnTo>
                  <a:lnTo>
                    <a:pt x="76012" y="76198"/>
                  </a:lnTo>
                  <a:lnTo>
                    <a:pt x="76175" y="42861"/>
                  </a:lnTo>
                  <a:lnTo>
                    <a:pt x="63475" y="42799"/>
                  </a:lnTo>
                  <a:lnTo>
                    <a:pt x="63522" y="33274"/>
                  </a:lnTo>
                  <a:lnTo>
                    <a:pt x="76222" y="33274"/>
                  </a:lnTo>
                  <a:lnTo>
                    <a:pt x="76385" y="0"/>
                  </a:lnTo>
                  <a:close/>
                </a:path>
                <a:path w="647700" h="78739">
                  <a:moveTo>
                    <a:pt x="571524" y="35764"/>
                  </a:moveTo>
                  <a:lnTo>
                    <a:pt x="571477" y="45289"/>
                  </a:lnTo>
                  <a:lnTo>
                    <a:pt x="584177" y="45351"/>
                  </a:lnTo>
                  <a:lnTo>
                    <a:pt x="584224" y="35826"/>
                  </a:lnTo>
                  <a:lnTo>
                    <a:pt x="571524" y="35764"/>
                  </a:lnTo>
                  <a:close/>
                </a:path>
                <a:path w="647700" h="78739">
                  <a:moveTo>
                    <a:pt x="76222" y="33336"/>
                  </a:moveTo>
                  <a:lnTo>
                    <a:pt x="76175" y="42861"/>
                  </a:lnTo>
                  <a:lnTo>
                    <a:pt x="571477" y="45289"/>
                  </a:lnTo>
                  <a:lnTo>
                    <a:pt x="571524" y="35764"/>
                  </a:lnTo>
                  <a:lnTo>
                    <a:pt x="76222" y="33336"/>
                  </a:lnTo>
                  <a:close/>
                </a:path>
                <a:path w="647700" h="78739">
                  <a:moveTo>
                    <a:pt x="63522" y="33274"/>
                  </a:moveTo>
                  <a:lnTo>
                    <a:pt x="63475" y="42799"/>
                  </a:lnTo>
                  <a:lnTo>
                    <a:pt x="76175" y="42861"/>
                  </a:lnTo>
                  <a:lnTo>
                    <a:pt x="76222" y="33336"/>
                  </a:lnTo>
                  <a:lnTo>
                    <a:pt x="63522" y="33274"/>
                  </a:lnTo>
                  <a:close/>
                </a:path>
                <a:path w="647700" h="78739">
                  <a:moveTo>
                    <a:pt x="76222" y="33274"/>
                  </a:moveTo>
                  <a:lnTo>
                    <a:pt x="63522" y="33274"/>
                  </a:lnTo>
                  <a:lnTo>
                    <a:pt x="76222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6"/>
            <p:cNvSpPr/>
            <p:nvPr/>
          </p:nvSpPr>
          <p:spPr>
            <a:xfrm>
              <a:off x="7083425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48"/>
            <p:cNvSpPr/>
            <p:nvPr/>
          </p:nvSpPr>
          <p:spPr>
            <a:xfrm>
              <a:off x="6730365" y="6401683"/>
              <a:ext cx="1971675" cy="446113"/>
            </a:xfrm>
            <a:custGeom>
              <a:avLst/>
              <a:gdLst/>
              <a:ahLst/>
              <a:cxnLst/>
              <a:rect l="l" t="t" r="r" b="b"/>
              <a:pathLst>
                <a:path w="1971675" h="431800">
                  <a:moveTo>
                    <a:pt x="0" y="0"/>
                  </a:moveTo>
                  <a:lnTo>
                    <a:pt x="1971611" y="0"/>
                  </a:lnTo>
                  <a:lnTo>
                    <a:pt x="1971611" y="431799"/>
                  </a:lnTo>
                  <a:lnTo>
                    <a:pt x="0" y="431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12700">
                <a:spcBef>
                  <a:spcPts val="100"/>
                </a:spcBef>
              </a:pPr>
              <a:r>
                <a:rPr lang="en-US" altLang="zh-CN" sz="2400" dirty="0">
                  <a:latin typeface="Calibri Light"/>
                  <a:cs typeface="Calibri Light"/>
                </a:rPr>
                <a:t>Good </a:t>
              </a:r>
              <a:r>
                <a:rPr lang="en-US" altLang="zh-CN" sz="2400" spc="-25" dirty="0">
                  <a:latin typeface="Calibri Light"/>
                  <a:cs typeface="Calibri Light"/>
                </a:rPr>
                <a:t>feature</a:t>
              </a:r>
              <a:r>
                <a:rPr lang="en-US" altLang="zh-CN" sz="2400" spc="-80" dirty="0">
                  <a:latin typeface="Calibri Light"/>
                  <a:cs typeface="Calibri Light"/>
                </a:rPr>
                <a:t> </a:t>
              </a:r>
              <a:r>
                <a:rPr lang="en-US" altLang="zh-CN" sz="2400" dirty="0">
                  <a:latin typeface="Calibri Light"/>
                  <a:cs typeface="Calibri Light"/>
                </a:rPr>
                <a:t>x</a:t>
              </a:r>
              <a:r>
                <a:rPr lang="en-US" altLang="zh-CN" sz="2400" baseline="-18518" dirty="0">
                  <a:latin typeface="Calibri Light"/>
                  <a:cs typeface="Calibri Light"/>
                </a:rPr>
                <a:t>i</a:t>
              </a:r>
            </a:p>
          </p:txBody>
        </p:sp>
        <p:sp>
          <p:nvSpPr>
            <p:cNvPr id="456" name="object 453"/>
            <p:cNvSpPr txBox="1"/>
            <p:nvPr/>
          </p:nvSpPr>
          <p:spPr>
            <a:xfrm>
              <a:off x="2586037" y="6068059"/>
              <a:ext cx="82740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39090" algn="l"/>
                  <a:tab pos="814069" algn="l"/>
                </a:tabLst>
              </a:pPr>
              <a:r>
                <a:rPr sz="175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Times New Roman"/>
                  <a:cs typeface="Times New Roman"/>
                </a:rPr>
                <a:t> 	</a:t>
              </a:r>
              <a:r>
                <a:rPr sz="175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Symbol"/>
                  <a:cs typeface="Symbol"/>
                </a:rPr>
                <a:t></a:t>
              </a:r>
              <a:r>
                <a:rPr sz="1800" b="1" u="heavy" spc="10" dirty="0">
                  <a:solidFill>
                    <a:srgbClr val="0000FF"/>
                  </a:solidFill>
                  <a:uFill>
                    <a:solidFill>
                      <a:srgbClr val="FF0000"/>
                    </a:solidFill>
                  </a:uFill>
                  <a:latin typeface="Arial"/>
                  <a:cs typeface="Arial"/>
                </a:rPr>
                <a:t>-	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57" name="object 454"/>
            <p:cNvSpPr txBox="1"/>
            <p:nvPr/>
          </p:nvSpPr>
          <p:spPr>
            <a:xfrm>
              <a:off x="2859087" y="6281420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58" name="object 455"/>
            <p:cNvSpPr/>
            <p:nvPr/>
          </p:nvSpPr>
          <p:spPr>
            <a:xfrm>
              <a:off x="2606675" y="6143625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6"/>
            <p:cNvSpPr/>
            <p:nvPr/>
          </p:nvSpPr>
          <p:spPr>
            <a:xfrm>
              <a:off x="2971800" y="2286000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5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57"/>
            <p:cNvSpPr/>
            <p:nvPr/>
          </p:nvSpPr>
          <p:spPr>
            <a:xfrm>
              <a:off x="2984500" y="2286000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5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58"/>
            <p:cNvSpPr txBox="1"/>
            <p:nvPr/>
          </p:nvSpPr>
          <p:spPr>
            <a:xfrm>
              <a:off x="2711450" y="1980691"/>
              <a:ext cx="6356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r>
                <a:rPr sz="1800" b="1" spc="5" dirty="0">
                  <a:latin typeface="Arial"/>
                  <a:cs typeface="Arial"/>
                </a:rPr>
                <a:t>,</a:t>
              </a:r>
              <a:r>
                <a:rPr sz="1800" b="1" dirty="0">
                  <a:latin typeface="Arial"/>
                  <a:cs typeface="Arial"/>
                </a:rPr>
                <a:t> </a:t>
              </a:r>
              <a:r>
                <a:rPr sz="2625" b="1" spc="15" baseline="3174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2700" b="1" spc="15" baseline="1543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2700" baseline="1543">
                <a:latin typeface="Arial"/>
                <a:cs typeface="Arial"/>
              </a:endParaRPr>
            </a:p>
          </p:txBody>
        </p:sp>
      </p:grpSp>
      <p:sp>
        <p:nvSpPr>
          <p:cNvPr id="4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spc="-5" dirty="0">
                <a:cs typeface="Calibri"/>
              </a:rPr>
              <a:t>Goal: </a:t>
            </a:r>
            <a:r>
              <a:rPr lang="en-US" altLang="zh-CN" spc="-10" dirty="0">
                <a:cs typeface="Calibri"/>
              </a:rPr>
              <a:t>determine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cs typeface="Calibri"/>
              </a:rPr>
              <a:t>relevance </a:t>
            </a:r>
            <a:r>
              <a:rPr lang="en-US" altLang="zh-CN" dirty="0">
                <a:cs typeface="Calibri"/>
              </a:rPr>
              <a:t>of a </a:t>
            </a:r>
            <a:r>
              <a:rPr lang="en-US" altLang="zh-CN" spc="-5" dirty="0">
                <a:cs typeface="Calibri"/>
              </a:rPr>
              <a:t>given single </a:t>
            </a:r>
            <a:r>
              <a:rPr lang="en-US" altLang="zh-CN" spc="-15" dirty="0">
                <a:cs typeface="Calibri"/>
              </a:rPr>
              <a:t>feature for </a:t>
            </a:r>
            <a:r>
              <a:rPr lang="en-US" altLang="zh-CN" spc="-10" dirty="0">
                <a:cs typeface="Calibri"/>
              </a:rPr>
              <a:t>two </a:t>
            </a:r>
            <a:r>
              <a:rPr lang="en-US" altLang="zh-CN" spc="-5" dirty="0">
                <a:cs typeface="Calibri"/>
              </a:rPr>
              <a:t>classes </a:t>
            </a:r>
            <a:r>
              <a:rPr lang="en-US" altLang="zh-CN" dirty="0">
                <a:cs typeface="Calibri"/>
              </a:rPr>
              <a:t>of</a:t>
            </a:r>
            <a:r>
              <a:rPr lang="en-US" altLang="zh-CN" spc="155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samples</a:t>
            </a:r>
            <a:r>
              <a:rPr lang="en-US" altLang="zh-CN" sz="3200" dirty="0">
                <a:cs typeface="Calibri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51049" cy="585111"/>
          </a:xfrm>
        </p:spPr>
        <p:txBody>
          <a:bodyPr/>
          <a:lstStyle/>
          <a:p>
            <a:r>
              <a:rPr lang="nn-NO" altLang="zh-CN" sz="3600" dirty="0"/>
              <a:t>(1) Filtering: univariate filtering</a:t>
            </a:r>
            <a:r>
              <a:rPr lang="en-US" altLang="zh-CN" sz="3600" dirty="0"/>
              <a:t>: </a:t>
            </a:r>
            <a:r>
              <a:rPr lang="nn-NO" altLang="zh-CN" sz="3600" dirty="0"/>
              <a:t>e.g. T-test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内容占位符 240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15044"/>
                <a:ext cx="7952639" cy="45619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pc="-305" dirty="0">
                    <a:cs typeface="Calibri Light"/>
                  </a:rPr>
                  <a:t>T</a:t>
                </a:r>
                <a:r>
                  <a:rPr lang="en-US" altLang="zh-CN" spc="-5" dirty="0">
                    <a:cs typeface="Calibri Light"/>
                  </a:rPr>
                  <a:t>-</a:t>
                </a:r>
                <a:r>
                  <a:rPr lang="en-US" altLang="zh-CN" spc="-35" dirty="0">
                    <a:cs typeface="Calibri Light"/>
                  </a:rPr>
                  <a:t>t</a:t>
                </a:r>
                <a:r>
                  <a:rPr lang="en-US" altLang="zh-CN" spc="-5" dirty="0">
                    <a:cs typeface="Calibri Light"/>
                  </a:rPr>
                  <a:t>e</a:t>
                </a:r>
                <a:r>
                  <a:rPr lang="en-US" altLang="zh-CN" spc="-50" dirty="0">
                    <a:cs typeface="Calibri Light"/>
                  </a:rPr>
                  <a:t>s</a:t>
                </a:r>
                <a:r>
                  <a:rPr lang="en-US" altLang="zh-CN" dirty="0">
                    <a:cs typeface="Calibri Light"/>
                  </a:rPr>
                  <a:t>t</a:t>
                </a: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spc="-5" dirty="0">
                    <a:cs typeface="Calibri"/>
                  </a:rPr>
                  <a:t>Assumption: Two normally distributed classes with </a:t>
                </a:r>
                <a:r>
                  <a:rPr lang="en-US" altLang="zh-CN" dirty="0">
                    <a:cs typeface="Calibri"/>
                  </a:rPr>
                  <a:t>equal </a:t>
                </a:r>
                <a:r>
                  <a:rPr lang="en-US" altLang="zh-CN" spc="-5" dirty="0">
                    <a:cs typeface="Calibri"/>
                  </a:rPr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pc="-5" dirty="0">
                    <a:cs typeface="Calibri"/>
                  </a:rPr>
                  <a:t> unknown; </a:t>
                </a: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spc="-5" dirty="0">
                    <a:cs typeface="Calibri"/>
                  </a:rPr>
                  <a:t>estimated from data </a:t>
                </a:r>
                <a:r>
                  <a:rPr lang="en-US" altLang="zh-CN" dirty="0">
                    <a:cs typeface="Calibri"/>
                  </a:rPr>
                  <a:t>as</a:t>
                </a:r>
                <a:r>
                  <a:rPr lang="en-US" altLang="zh-CN" spc="1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ar-AE" altLang="zh-CN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altLang="zh-CN" i="1" spc="-5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𝑤𝑖𝑡</m:t>
                        </m:r>
                        <m:r>
                          <a:rPr lang="ar-AE" altLang="zh-CN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ar-AE" i="1" spc="-5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ar-AE" altLang="zh-CN" dirty="0">
                  <a:cs typeface="Calibri"/>
                </a:endParaRPr>
              </a:p>
              <a:p>
                <a:pPr marL="495300" marR="30480" lvl="1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r>
                  <a:rPr lang="en-US" altLang="zh-CN" dirty="0">
                    <a:cs typeface="Calibri"/>
                  </a:rPr>
                  <a:t>Null </a:t>
                </a:r>
                <a:r>
                  <a:rPr lang="en-US" altLang="zh-CN" spc="-5" dirty="0">
                    <a:cs typeface="Calibri"/>
                  </a:rPr>
                  <a:t>hypothesis </a:t>
                </a:r>
                <a:r>
                  <a:rPr lang="en-US" altLang="zh-CN" dirty="0">
                    <a:cs typeface="Calibri"/>
                  </a:rPr>
                  <a:t>H</a:t>
                </a:r>
                <a:r>
                  <a:rPr lang="en-US" altLang="zh-CN" baseline="-13888" dirty="0">
                    <a:cs typeface="Calibri"/>
                  </a:rPr>
                  <a:t>0</a:t>
                </a:r>
                <a:r>
                  <a:rPr lang="en-US" altLang="zh-CN" dirty="0">
                    <a:cs typeface="Calibri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ar-AE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ar-AE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</m:sup>
                    </m:sSup>
                  </m:oMath>
                </a14:m>
                <a:endParaRPr lang="en-US" altLang="zh-CN" dirty="0">
                  <a:solidFill>
                    <a:prstClr val="black"/>
                  </a:solidFill>
                </a:endParaRPr>
              </a:p>
              <a:p>
                <a:pPr marL="38100" marR="30480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endParaRPr lang="en-US" altLang="zh-CN" dirty="0">
                  <a:cs typeface="Calibri Light"/>
                </a:endParaRPr>
              </a:p>
              <a:p>
                <a:pPr marL="38100" marR="30480">
                  <a:lnSpc>
                    <a:spcPct val="99400"/>
                  </a:lnSpc>
                  <a:spcBef>
                    <a:spcPts val="110"/>
                  </a:spcBef>
                  <a:tabLst>
                    <a:tab pos="205104" algn="l"/>
                  </a:tabLst>
                </a:pPr>
                <a:endParaRPr lang="en-US" altLang="zh-CN" dirty="0">
                  <a:cs typeface="Calibri Ligh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1" name="内容占位符 24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15044"/>
                <a:ext cx="7952639" cy="4561919"/>
              </a:xfrm>
              <a:blipFill>
                <a:blip r:embed="rId2"/>
                <a:stretch>
                  <a:fillRect l="-1379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E79A-75D0-4C28-B371-DDE1F7A0E740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42" name="组合 241"/>
          <p:cNvGrpSpPr/>
          <p:nvPr/>
        </p:nvGrpSpPr>
        <p:grpSpPr>
          <a:xfrm>
            <a:off x="5768530" y="2424671"/>
            <a:ext cx="3178492" cy="4296805"/>
            <a:chOff x="5248275" y="2128886"/>
            <a:chExt cx="3178492" cy="4296805"/>
          </a:xfrm>
        </p:grpSpPr>
        <p:sp>
          <p:nvSpPr>
            <p:cNvPr id="7" name="object 6"/>
            <p:cNvSpPr txBox="1"/>
            <p:nvPr/>
          </p:nvSpPr>
          <p:spPr>
            <a:xfrm>
              <a:off x="6933565" y="4718622"/>
              <a:ext cx="20383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989"/>
                </a:lnSpc>
              </a:pPr>
              <a:r>
                <a:rPr sz="1800" dirty="0">
                  <a:latin typeface="Arial"/>
                  <a:cs typeface="Arial"/>
                </a:rPr>
                <a:t>-1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8" name="object 7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7487687" y="376046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7389536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6736629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6736630" y="4520255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7357531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7357532" y="389923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6497657" y="475456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7912287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7912288" y="33464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7097223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/>
            <p:cNvSpPr/>
            <p:nvPr/>
          </p:nvSpPr>
          <p:spPr>
            <a:xfrm>
              <a:off x="7097222" y="416083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/>
            <p:cNvSpPr/>
            <p:nvPr/>
          </p:nvSpPr>
          <p:spPr>
            <a:xfrm>
              <a:off x="6954266" y="4299597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/>
            <p:cNvSpPr/>
            <p:nvPr/>
          </p:nvSpPr>
          <p:spPr>
            <a:xfrm>
              <a:off x="7477017" y="377411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7628510" y="3621703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/>
            <p:cNvSpPr/>
            <p:nvPr/>
          </p:nvSpPr>
          <p:spPr>
            <a:xfrm>
              <a:off x="7445013" y="38150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/>
            <p:cNvSpPr/>
            <p:nvPr/>
          </p:nvSpPr>
          <p:spPr>
            <a:xfrm>
              <a:off x="7171901" y="407894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/>
            <p:cNvSpPr/>
            <p:nvPr/>
          </p:nvSpPr>
          <p:spPr>
            <a:xfrm>
              <a:off x="6529664" y="472726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/>
            <p:cNvSpPr/>
            <p:nvPr/>
          </p:nvSpPr>
          <p:spPr>
            <a:xfrm>
              <a:off x="7195371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/>
            <p:cNvSpPr/>
            <p:nvPr/>
          </p:nvSpPr>
          <p:spPr>
            <a:xfrm>
              <a:off x="7195372" y="4049368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/>
            <p:cNvSpPr/>
            <p:nvPr/>
          </p:nvSpPr>
          <p:spPr>
            <a:xfrm>
              <a:off x="6999074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/>
            <p:cNvSpPr/>
            <p:nvPr/>
          </p:nvSpPr>
          <p:spPr>
            <a:xfrm>
              <a:off x="6999073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/>
            <p:cNvSpPr/>
            <p:nvPr/>
          </p:nvSpPr>
          <p:spPr>
            <a:xfrm>
              <a:off x="6813443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/>
            <p:cNvSpPr/>
            <p:nvPr/>
          </p:nvSpPr>
          <p:spPr>
            <a:xfrm>
              <a:off x="6813442" y="4436086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/>
            <p:cNvSpPr/>
            <p:nvPr/>
          </p:nvSpPr>
          <p:spPr>
            <a:xfrm>
              <a:off x="7532494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/>
            <p:cNvSpPr/>
            <p:nvPr/>
          </p:nvSpPr>
          <p:spPr>
            <a:xfrm>
              <a:off x="7532493" y="371952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/>
            <p:cNvSpPr/>
            <p:nvPr/>
          </p:nvSpPr>
          <p:spPr>
            <a:xfrm>
              <a:off x="6988405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/>
            <p:cNvSpPr/>
            <p:nvPr/>
          </p:nvSpPr>
          <p:spPr>
            <a:xfrm>
              <a:off x="6988404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/>
            <p:cNvSpPr/>
            <p:nvPr/>
          </p:nvSpPr>
          <p:spPr>
            <a:xfrm>
              <a:off x="7410874" y="384235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/>
            <p:cNvSpPr/>
            <p:nvPr/>
          </p:nvSpPr>
          <p:spPr>
            <a:xfrm>
              <a:off x="7737326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/>
            <p:cNvSpPr/>
            <p:nvPr/>
          </p:nvSpPr>
          <p:spPr>
            <a:xfrm>
              <a:off x="7737327" y="351251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/>
            <p:cNvSpPr/>
            <p:nvPr/>
          </p:nvSpPr>
          <p:spPr>
            <a:xfrm>
              <a:off x="7118559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/>
            <p:cNvSpPr/>
            <p:nvPr/>
          </p:nvSpPr>
          <p:spPr>
            <a:xfrm>
              <a:off x="7118560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/>
            <p:cNvSpPr/>
            <p:nvPr/>
          </p:nvSpPr>
          <p:spPr>
            <a:xfrm>
              <a:off x="7346863" y="3912878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/>
            <p:cNvSpPr/>
            <p:nvPr/>
          </p:nvSpPr>
          <p:spPr>
            <a:xfrm>
              <a:off x="7280719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/>
            <p:cNvSpPr/>
            <p:nvPr/>
          </p:nvSpPr>
          <p:spPr>
            <a:xfrm>
              <a:off x="7280720" y="3967474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/>
            <p:cNvSpPr/>
            <p:nvPr/>
          </p:nvSpPr>
          <p:spPr>
            <a:xfrm>
              <a:off x="7302055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/>
            <p:cNvSpPr/>
            <p:nvPr/>
          </p:nvSpPr>
          <p:spPr>
            <a:xfrm>
              <a:off x="7302056" y="394017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/>
            <p:cNvSpPr/>
            <p:nvPr/>
          </p:nvSpPr>
          <p:spPr>
            <a:xfrm>
              <a:off x="6879586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/>
            <p:cNvSpPr/>
            <p:nvPr/>
          </p:nvSpPr>
          <p:spPr>
            <a:xfrm>
              <a:off x="6879587" y="436784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/>
            <p:cNvSpPr/>
            <p:nvPr/>
          </p:nvSpPr>
          <p:spPr>
            <a:xfrm>
              <a:off x="7182570" y="4063017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/>
            <p:cNvSpPr/>
            <p:nvPr/>
          </p:nvSpPr>
          <p:spPr>
            <a:xfrm>
              <a:off x="6747298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/>
            <p:cNvSpPr/>
            <p:nvPr/>
          </p:nvSpPr>
          <p:spPr>
            <a:xfrm>
              <a:off x="6747299" y="450660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/>
            <p:cNvSpPr/>
            <p:nvPr/>
          </p:nvSpPr>
          <p:spPr>
            <a:xfrm>
              <a:off x="6638480" y="46021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/>
            <p:cNvSpPr/>
            <p:nvPr/>
          </p:nvSpPr>
          <p:spPr>
            <a:xfrm>
              <a:off x="6922260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/>
            <p:cNvSpPr/>
            <p:nvPr/>
          </p:nvSpPr>
          <p:spPr>
            <a:xfrm>
              <a:off x="6922261" y="432689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/>
            <p:cNvSpPr/>
            <p:nvPr/>
          </p:nvSpPr>
          <p:spPr>
            <a:xfrm>
              <a:off x="7052415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/>
            <p:cNvSpPr/>
            <p:nvPr/>
          </p:nvSpPr>
          <p:spPr>
            <a:xfrm>
              <a:off x="705241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0"/>
            <p:cNvSpPr/>
            <p:nvPr/>
          </p:nvSpPr>
          <p:spPr>
            <a:xfrm>
              <a:off x="7445013" y="380141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1"/>
            <p:cNvSpPr/>
            <p:nvPr/>
          </p:nvSpPr>
          <p:spPr>
            <a:xfrm>
              <a:off x="7063083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2"/>
            <p:cNvSpPr/>
            <p:nvPr/>
          </p:nvSpPr>
          <p:spPr>
            <a:xfrm>
              <a:off x="7063084" y="418813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3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4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5"/>
            <p:cNvSpPr/>
            <p:nvPr/>
          </p:nvSpPr>
          <p:spPr>
            <a:xfrm>
              <a:off x="7107891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6"/>
            <p:cNvSpPr/>
            <p:nvPr/>
          </p:nvSpPr>
          <p:spPr>
            <a:xfrm>
              <a:off x="7107890" y="414718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7"/>
            <p:cNvSpPr/>
            <p:nvPr/>
          </p:nvSpPr>
          <p:spPr>
            <a:xfrm>
              <a:off x="6760100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8"/>
            <p:cNvSpPr/>
            <p:nvPr/>
          </p:nvSpPr>
          <p:spPr>
            <a:xfrm>
              <a:off x="6760101" y="449295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9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0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1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2"/>
            <p:cNvSpPr/>
            <p:nvPr/>
          </p:nvSpPr>
          <p:spPr>
            <a:xfrm>
              <a:off x="7596503" y="3662649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3"/>
            <p:cNvSpPr/>
            <p:nvPr/>
          </p:nvSpPr>
          <p:spPr>
            <a:xfrm>
              <a:off x="7150565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4"/>
            <p:cNvSpPr/>
            <p:nvPr/>
          </p:nvSpPr>
          <p:spPr>
            <a:xfrm>
              <a:off x="7150564" y="410623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5"/>
            <p:cNvSpPr/>
            <p:nvPr/>
          </p:nvSpPr>
          <p:spPr>
            <a:xfrm>
              <a:off x="6868917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6"/>
            <p:cNvSpPr/>
            <p:nvPr/>
          </p:nvSpPr>
          <p:spPr>
            <a:xfrm>
              <a:off x="6868918" y="4381491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7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8"/>
            <p:cNvSpPr/>
            <p:nvPr/>
          </p:nvSpPr>
          <p:spPr>
            <a:xfrm>
              <a:off x="7086555" y="417448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9"/>
            <p:cNvSpPr/>
            <p:nvPr/>
          </p:nvSpPr>
          <p:spPr>
            <a:xfrm>
              <a:off x="6911592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0"/>
            <p:cNvSpPr/>
            <p:nvPr/>
          </p:nvSpPr>
          <p:spPr>
            <a:xfrm>
              <a:off x="6911593" y="4340545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1"/>
            <p:cNvSpPr/>
            <p:nvPr/>
          </p:nvSpPr>
          <p:spPr>
            <a:xfrm>
              <a:off x="6900924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2"/>
            <p:cNvSpPr/>
            <p:nvPr/>
          </p:nvSpPr>
          <p:spPr>
            <a:xfrm>
              <a:off x="6900923" y="435419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3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4"/>
            <p:cNvSpPr/>
            <p:nvPr/>
          </p:nvSpPr>
          <p:spPr>
            <a:xfrm>
              <a:off x="7041746" y="4201781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5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6"/>
            <p:cNvSpPr/>
            <p:nvPr/>
          </p:nvSpPr>
          <p:spPr>
            <a:xfrm>
              <a:off x="6977736" y="427002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7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8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9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0"/>
            <p:cNvSpPr/>
            <p:nvPr/>
          </p:nvSpPr>
          <p:spPr>
            <a:xfrm>
              <a:off x="7596503" y="3649000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1"/>
            <p:cNvSpPr/>
            <p:nvPr/>
          </p:nvSpPr>
          <p:spPr>
            <a:xfrm>
              <a:off x="7020410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2"/>
            <p:cNvSpPr/>
            <p:nvPr/>
          </p:nvSpPr>
          <p:spPr>
            <a:xfrm>
              <a:off x="7020409" y="4229079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3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4"/>
            <p:cNvSpPr/>
            <p:nvPr/>
          </p:nvSpPr>
          <p:spPr>
            <a:xfrm>
              <a:off x="7009741" y="4242727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5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0" y="0"/>
                  </a:moveTo>
                  <a:lnTo>
                    <a:pt x="44807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6"/>
            <p:cNvSpPr/>
            <p:nvPr/>
          </p:nvSpPr>
          <p:spPr>
            <a:xfrm>
              <a:off x="7378868" y="3869658"/>
              <a:ext cx="45085" cy="57150"/>
            </a:xfrm>
            <a:custGeom>
              <a:avLst/>
              <a:gdLst/>
              <a:ahLst/>
              <a:cxnLst/>
              <a:rect l="l" t="t" r="r" b="b"/>
              <a:pathLst>
                <a:path w="45084" h="57150">
                  <a:moveTo>
                    <a:pt x="44807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7"/>
            <p:cNvSpPr/>
            <p:nvPr/>
          </p:nvSpPr>
          <p:spPr>
            <a:xfrm>
              <a:off x="7368200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8"/>
            <p:cNvSpPr/>
            <p:nvPr/>
          </p:nvSpPr>
          <p:spPr>
            <a:xfrm>
              <a:off x="7368199" y="388558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9"/>
            <p:cNvSpPr/>
            <p:nvPr/>
          </p:nvSpPr>
          <p:spPr>
            <a:xfrm>
              <a:off x="7291387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0"/>
            <p:cNvSpPr/>
            <p:nvPr/>
          </p:nvSpPr>
          <p:spPr>
            <a:xfrm>
              <a:off x="7291388" y="395382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1"/>
            <p:cNvSpPr/>
            <p:nvPr/>
          </p:nvSpPr>
          <p:spPr>
            <a:xfrm>
              <a:off x="7129227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2"/>
            <p:cNvSpPr/>
            <p:nvPr/>
          </p:nvSpPr>
          <p:spPr>
            <a:xfrm>
              <a:off x="7129228" y="4133536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3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4"/>
            <p:cNvSpPr/>
            <p:nvPr/>
          </p:nvSpPr>
          <p:spPr>
            <a:xfrm>
              <a:off x="6770769" y="4477033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5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6"/>
            <p:cNvSpPr/>
            <p:nvPr/>
          </p:nvSpPr>
          <p:spPr>
            <a:xfrm>
              <a:off x="7325527" y="3926527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7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8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9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0"/>
            <p:cNvSpPr/>
            <p:nvPr/>
          </p:nvSpPr>
          <p:spPr>
            <a:xfrm>
              <a:off x="7161232" y="4092590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1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2"/>
            <p:cNvSpPr/>
            <p:nvPr/>
          </p:nvSpPr>
          <p:spPr>
            <a:xfrm>
              <a:off x="6964935" y="4285948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3"/>
            <p:cNvSpPr/>
            <p:nvPr/>
          </p:nvSpPr>
          <p:spPr>
            <a:xfrm>
              <a:off x="7248714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4"/>
            <p:cNvSpPr/>
            <p:nvPr/>
          </p:nvSpPr>
          <p:spPr>
            <a:xfrm>
              <a:off x="7248713" y="3994773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5"/>
            <p:cNvSpPr/>
            <p:nvPr/>
          </p:nvSpPr>
          <p:spPr>
            <a:xfrm>
              <a:off x="7031077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6"/>
            <p:cNvSpPr/>
            <p:nvPr/>
          </p:nvSpPr>
          <p:spPr>
            <a:xfrm>
              <a:off x="7031078" y="4215429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7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8"/>
            <p:cNvSpPr/>
            <p:nvPr/>
          </p:nvSpPr>
          <p:spPr>
            <a:xfrm>
              <a:off x="6943597" y="4313246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9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0"/>
            <p:cNvSpPr/>
            <p:nvPr/>
          </p:nvSpPr>
          <p:spPr>
            <a:xfrm>
              <a:off x="6683288" y="4574850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1"/>
            <p:cNvSpPr/>
            <p:nvPr/>
          </p:nvSpPr>
          <p:spPr>
            <a:xfrm>
              <a:off x="6792106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2"/>
            <p:cNvSpPr/>
            <p:nvPr/>
          </p:nvSpPr>
          <p:spPr>
            <a:xfrm>
              <a:off x="6792105" y="4463384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3"/>
            <p:cNvSpPr/>
            <p:nvPr/>
          </p:nvSpPr>
          <p:spPr>
            <a:xfrm>
              <a:off x="7651980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4"/>
            <p:cNvSpPr/>
            <p:nvPr/>
          </p:nvSpPr>
          <p:spPr>
            <a:xfrm>
              <a:off x="7651979" y="3594404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5"/>
            <p:cNvSpPr/>
            <p:nvPr/>
          </p:nvSpPr>
          <p:spPr>
            <a:xfrm>
              <a:off x="7760798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0" y="0"/>
                  </a:moveTo>
                  <a:lnTo>
                    <a:pt x="42674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6"/>
            <p:cNvSpPr/>
            <p:nvPr/>
          </p:nvSpPr>
          <p:spPr>
            <a:xfrm>
              <a:off x="7760797" y="3498862"/>
              <a:ext cx="43180" cy="54610"/>
            </a:xfrm>
            <a:custGeom>
              <a:avLst/>
              <a:gdLst/>
              <a:ahLst/>
              <a:cxnLst/>
              <a:rect l="l" t="t" r="r" b="b"/>
              <a:pathLst>
                <a:path w="43179" h="54610">
                  <a:moveTo>
                    <a:pt x="42674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7"/>
            <p:cNvSpPr/>
            <p:nvPr/>
          </p:nvSpPr>
          <p:spPr>
            <a:xfrm>
              <a:off x="6802775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0" y="0"/>
                  </a:moveTo>
                  <a:lnTo>
                    <a:pt x="42674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8"/>
            <p:cNvSpPr/>
            <p:nvPr/>
          </p:nvSpPr>
          <p:spPr>
            <a:xfrm>
              <a:off x="6802774" y="4449735"/>
              <a:ext cx="43180" cy="57150"/>
            </a:xfrm>
            <a:custGeom>
              <a:avLst/>
              <a:gdLst/>
              <a:ahLst/>
              <a:cxnLst/>
              <a:rect l="l" t="t" r="r" b="b"/>
              <a:pathLst>
                <a:path w="43179" h="57150">
                  <a:moveTo>
                    <a:pt x="42674" y="0"/>
                  </a:moveTo>
                  <a:lnTo>
                    <a:pt x="0" y="568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9"/>
            <p:cNvSpPr/>
            <p:nvPr/>
          </p:nvSpPr>
          <p:spPr>
            <a:xfrm>
              <a:off x="7073751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0" y="0"/>
                  </a:moveTo>
                  <a:lnTo>
                    <a:pt x="44807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0"/>
            <p:cNvSpPr/>
            <p:nvPr/>
          </p:nvSpPr>
          <p:spPr>
            <a:xfrm>
              <a:off x="7073752" y="4174482"/>
              <a:ext cx="45085" cy="54610"/>
            </a:xfrm>
            <a:custGeom>
              <a:avLst/>
              <a:gdLst/>
              <a:ahLst/>
              <a:cxnLst/>
              <a:rect l="l" t="t" r="r" b="b"/>
              <a:pathLst>
                <a:path w="45084" h="54610">
                  <a:moveTo>
                    <a:pt x="44807" y="0"/>
                  </a:moveTo>
                  <a:lnTo>
                    <a:pt x="0" y="545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1"/>
            <p:cNvSpPr/>
            <p:nvPr/>
          </p:nvSpPr>
          <p:spPr>
            <a:xfrm>
              <a:off x="5248275" y="2890837"/>
              <a:ext cx="3176905" cy="3173730"/>
            </a:xfrm>
            <a:custGeom>
              <a:avLst/>
              <a:gdLst/>
              <a:ahLst/>
              <a:cxnLst/>
              <a:rect l="l" t="t" r="r" b="b"/>
              <a:pathLst>
                <a:path w="3176904" h="3173729">
                  <a:moveTo>
                    <a:pt x="0" y="0"/>
                  </a:moveTo>
                  <a:lnTo>
                    <a:pt x="3176587" y="0"/>
                  </a:lnTo>
                  <a:lnTo>
                    <a:pt x="3176587" y="3173412"/>
                  </a:lnTo>
                  <a:lnTo>
                    <a:pt x="0" y="3173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2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3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4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5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6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7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8"/>
            <p:cNvSpPr/>
            <p:nvPr/>
          </p:nvSpPr>
          <p:spPr>
            <a:xfrm>
              <a:off x="5248275" y="2890837"/>
              <a:ext cx="3176905" cy="1905"/>
            </a:xfrm>
            <a:custGeom>
              <a:avLst/>
              <a:gdLst/>
              <a:ahLst/>
              <a:cxnLst/>
              <a:rect l="l" t="t" r="r" b="b"/>
              <a:pathLst>
                <a:path w="3176904" h="1905">
                  <a:moveTo>
                    <a:pt x="0" y="0"/>
                  </a:moveTo>
                  <a:lnTo>
                    <a:pt x="3176588" y="15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9"/>
            <p:cNvSpPr/>
            <p:nvPr/>
          </p:nvSpPr>
          <p:spPr>
            <a:xfrm>
              <a:off x="5248275" y="6064250"/>
              <a:ext cx="3176905" cy="3175"/>
            </a:xfrm>
            <a:custGeom>
              <a:avLst/>
              <a:gdLst/>
              <a:ahLst/>
              <a:cxnLst/>
              <a:rect l="l" t="t" r="r" b="b"/>
              <a:pathLst>
                <a:path w="3176904" h="3175">
                  <a:moveTo>
                    <a:pt x="0" y="0"/>
                  </a:moveTo>
                  <a:lnTo>
                    <a:pt x="3176588" y="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0"/>
            <p:cNvSpPr/>
            <p:nvPr/>
          </p:nvSpPr>
          <p:spPr>
            <a:xfrm>
              <a:off x="8424862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1"/>
            <p:cNvSpPr/>
            <p:nvPr/>
          </p:nvSpPr>
          <p:spPr>
            <a:xfrm>
              <a:off x="5248275" y="2890837"/>
              <a:ext cx="1905" cy="3173730"/>
            </a:xfrm>
            <a:custGeom>
              <a:avLst/>
              <a:gdLst/>
              <a:ahLst/>
              <a:cxnLst/>
              <a:rect l="l" t="t" r="r" b="b"/>
              <a:pathLst>
                <a:path w="1904" h="3173729">
                  <a:moveTo>
                    <a:pt x="0" y="3173412"/>
                  </a:moveTo>
                  <a:lnTo>
                    <a:pt x="15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2"/>
            <p:cNvSpPr/>
            <p:nvPr/>
          </p:nvSpPr>
          <p:spPr>
            <a:xfrm>
              <a:off x="5662612" y="6064250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0"/>
                  </a:moveTo>
                  <a:lnTo>
                    <a:pt x="63500" y="0"/>
                  </a:lnTo>
                  <a:lnTo>
                    <a:pt x="635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3"/>
            <p:cNvSpPr/>
            <p:nvPr/>
          </p:nvSpPr>
          <p:spPr>
            <a:xfrm>
              <a:off x="5938043" y="5154612"/>
              <a:ext cx="0" cy="909955"/>
            </a:xfrm>
            <a:custGeom>
              <a:avLst/>
              <a:gdLst/>
              <a:ahLst/>
              <a:cxnLst/>
              <a:rect l="l" t="t" r="r" b="b"/>
              <a:pathLst>
                <a:path h="909954">
                  <a:moveTo>
                    <a:pt x="0" y="0"/>
                  </a:moveTo>
                  <a:lnTo>
                    <a:pt x="0" y="90963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4"/>
            <p:cNvSpPr/>
            <p:nvPr/>
          </p:nvSpPr>
          <p:spPr>
            <a:xfrm>
              <a:off x="5900737" y="5154612"/>
              <a:ext cx="74930" cy="909955"/>
            </a:xfrm>
            <a:custGeom>
              <a:avLst/>
              <a:gdLst/>
              <a:ahLst/>
              <a:cxnLst/>
              <a:rect l="l" t="t" r="r" b="b"/>
              <a:pathLst>
                <a:path w="74929" h="909954">
                  <a:moveTo>
                    <a:pt x="0" y="0"/>
                  </a:moveTo>
                  <a:lnTo>
                    <a:pt x="74612" y="0"/>
                  </a:lnTo>
                  <a:lnTo>
                    <a:pt x="74612" y="909637"/>
                  </a:lnTo>
                  <a:lnTo>
                    <a:pt x="0" y="909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5"/>
            <p:cNvSpPr/>
            <p:nvPr/>
          </p:nvSpPr>
          <p:spPr>
            <a:xfrm>
              <a:off x="6183312" y="4340225"/>
              <a:ext cx="0" cy="1724025"/>
            </a:xfrm>
            <a:custGeom>
              <a:avLst/>
              <a:gdLst/>
              <a:ahLst/>
              <a:cxnLst/>
              <a:rect l="l" t="t" r="r" b="b"/>
              <a:pathLst>
                <a:path h="1724025">
                  <a:moveTo>
                    <a:pt x="0" y="0"/>
                  </a:moveTo>
                  <a:lnTo>
                    <a:pt x="0" y="1724025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6"/>
            <p:cNvSpPr/>
            <p:nvPr/>
          </p:nvSpPr>
          <p:spPr>
            <a:xfrm>
              <a:off x="6149975" y="4340225"/>
              <a:ext cx="66675" cy="1724025"/>
            </a:xfrm>
            <a:custGeom>
              <a:avLst/>
              <a:gdLst/>
              <a:ahLst/>
              <a:cxnLst/>
              <a:rect l="l" t="t" r="r" b="b"/>
              <a:pathLst>
                <a:path w="66675" h="1724025">
                  <a:moveTo>
                    <a:pt x="0" y="0"/>
                  </a:moveTo>
                  <a:lnTo>
                    <a:pt x="66675" y="0"/>
                  </a:lnTo>
                  <a:lnTo>
                    <a:pt x="66675" y="1724025"/>
                  </a:lnTo>
                  <a:lnTo>
                    <a:pt x="0" y="17240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7"/>
            <p:cNvSpPr/>
            <p:nvPr/>
          </p:nvSpPr>
          <p:spPr>
            <a:xfrm>
              <a:off x="6427787" y="3248025"/>
              <a:ext cx="0" cy="2816225"/>
            </a:xfrm>
            <a:custGeom>
              <a:avLst/>
              <a:gdLst/>
              <a:ahLst/>
              <a:cxnLst/>
              <a:rect l="l" t="t" r="r" b="b"/>
              <a:pathLst>
                <a:path h="2816225">
                  <a:moveTo>
                    <a:pt x="0" y="0"/>
                  </a:moveTo>
                  <a:lnTo>
                    <a:pt x="0" y="2816224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8"/>
            <p:cNvSpPr/>
            <p:nvPr/>
          </p:nvSpPr>
          <p:spPr>
            <a:xfrm>
              <a:off x="6389687" y="3248025"/>
              <a:ext cx="76200" cy="2816225"/>
            </a:xfrm>
            <a:custGeom>
              <a:avLst/>
              <a:gdLst/>
              <a:ahLst/>
              <a:cxnLst/>
              <a:rect l="l" t="t" r="r" b="b"/>
              <a:pathLst>
                <a:path w="76200" h="2816225">
                  <a:moveTo>
                    <a:pt x="0" y="0"/>
                  </a:moveTo>
                  <a:lnTo>
                    <a:pt x="76200" y="0"/>
                  </a:lnTo>
                  <a:lnTo>
                    <a:pt x="76200" y="2816225"/>
                  </a:lnTo>
                  <a:lnTo>
                    <a:pt x="0" y="28162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199"/>
            <p:cNvSpPr/>
            <p:nvPr/>
          </p:nvSpPr>
          <p:spPr>
            <a:xfrm>
              <a:off x="6672262" y="3525837"/>
              <a:ext cx="0" cy="2538730"/>
            </a:xfrm>
            <a:custGeom>
              <a:avLst/>
              <a:gdLst/>
              <a:ahLst/>
              <a:cxnLst/>
              <a:rect l="l" t="t" r="r" b="b"/>
              <a:pathLst>
                <a:path h="2538729">
                  <a:moveTo>
                    <a:pt x="0" y="0"/>
                  </a:moveTo>
                  <a:lnTo>
                    <a:pt x="0" y="2538412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0"/>
            <p:cNvSpPr/>
            <p:nvPr/>
          </p:nvSpPr>
          <p:spPr>
            <a:xfrm>
              <a:off x="6638925" y="3525837"/>
              <a:ext cx="66675" cy="2538730"/>
            </a:xfrm>
            <a:custGeom>
              <a:avLst/>
              <a:gdLst/>
              <a:ahLst/>
              <a:cxnLst/>
              <a:rect l="l" t="t" r="r" b="b"/>
              <a:pathLst>
                <a:path w="66675" h="2538729">
                  <a:moveTo>
                    <a:pt x="0" y="0"/>
                  </a:moveTo>
                  <a:lnTo>
                    <a:pt x="66675" y="0"/>
                  </a:lnTo>
                  <a:lnTo>
                    <a:pt x="66675" y="2538412"/>
                  </a:lnTo>
                  <a:lnTo>
                    <a:pt x="0" y="253841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1"/>
            <p:cNvSpPr/>
            <p:nvPr/>
          </p:nvSpPr>
          <p:spPr>
            <a:xfrm>
              <a:off x="6917531" y="5237162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4">
                  <a:moveTo>
                    <a:pt x="0" y="0"/>
                  </a:moveTo>
                  <a:lnTo>
                    <a:pt x="0" y="827087"/>
                  </a:lnTo>
                </a:path>
              </a:pathLst>
            </a:custGeom>
            <a:ln w="746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2"/>
            <p:cNvSpPr/>
            <p:nvPr/>
          </p:nvSpPr>
          <p:spPr>
            <a:xfrm>
              <a:off x="6880225" y="5237162"/>
              <a:ext cx="74930" cy="827405"/>
            </a:xfrm>
            <a:custGeom>
              <a:avLst/>
              <a:gdLst/>
              <a:ahLst/>
              <a:cxnLst/>
              <a:rect l="l" t="t" r="r" b="b"/>
              <a:pathLst>
                <a:path w="74929" h="827404">
                  <a:moveTo>
                    <a:pt x="0" y="0"/>
                  </a:moveTo>
                  <a:lnTo>
                    <a:pt x="74613" y="0"/>
                  </a:lnTo>
                  <a:lnTo>
                    <a:pt x="74613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3"/>
            <p:cNvSpPr/>
            <p:nvPr/>
          </p:nvSpPr>
          <p:spPr>
            <a:xfrm>
              <a:off x="7162800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66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4"/>
            <p:cNvSpPr/>
            <p:nvPr/>
          </p:nvSpPr>
          <p:spPr>
            <a:xfrm>
              <a:off x="7129462" y="5789612"/>
              <a:ext cx="66675" cy="274955"/>
            </a:xfrm>
            <a:custGeom>
              <a:avLst/>
              <a:gdLst/>
              <a:ahLst/>
              <a:cxnLst/>
              <a:rect l="l" t="t" r="r" b="b"/>
              <a:pathLst>
                <a:path w="66675" h="274954">
                  <a:moveTo>
                    <a:pt x="0" y="0"/>
                  </a:moveTo>
                  <a:lnTo>
                    <a:pt x="66675" y="0"/>
                  </a:lnTo>
                  <a:lnTo>
                    <a:pt x="66675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5"/>
            <p:cNvSpPr/>
            <p:nvPr/>
          </p:nvSpPr>
          <p:spPr>
            <a:xfrm>
              <a:off x="7369175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6"/>
            <p:cNvSpPr/>
            <p:nvPr/>
          </p:nvSpPr>
          <p:spPr>
            <a:xfrm>
              <a:off x="7618412" y="6064250"/>
              <a:ext cx="65405" cy="3175"/>
            </a:xfrm>
            <a:custGeom>
              <a:avLst/>
              <a:gdLst/>
              <a:ahLst/>
              <a:cxnLst/>
              <a:rect l="l" t="t" r="r" b="b"/>
              <a:pathLst>
                <a:path w="65404" h="3175">
                  <a:moveTo>
                    <a:pt x="0" y="0"/>
                  </a:moveTo>
                  <a:lnTo>
                    <a:pt x="65087" y="0"/>
                  </a:lnTo>
                  <a:lnTo>
                    <a:pt x="65087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7"/>
            <p:cNvSpPr/>
            <p:nvPr/>
          </p:nvSpPr>
          <p:spPr>
            <a:xfrm>
              <a:off x="7859712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2" y="0"/>
                  </a:lnTo>
                  <a:lnTo>
                    <a:pt x="74612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8"/>
            <p:cNvSpPr/>
            <p:nvPr/>
          </p:nvSpPr>
          <p:spPr>
            <a:xfrm>
              <a:off x="5726112" y="6064250"/>
              <a:ext cx="76200" cy="3175"/>
            </a:xfrm>
            <a:custGeom>
              <a:avLst/>
              <a:gdLst/>
              <a:ahLst/>
              <a:cxnLst/>
              <a:rect l="l" t="t" r="r" b="b"/>
              <a:pathLst>
                <a:path w="76200" h="3175">
                  <a:moveTo>
                    <a:pt x="0" y="0"/>
                  </a:moveTo>
                  <a:lnTo>
                    <a:pt x="76200" y="0"/>
                  </a:lnTo>
                  <a:lnTo>
                    <a:pt x="76200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09"/>
            <p:cNvSpPr/>
            <p:nvPr/>
          </p:nvSpPr>
          <p:spPr>
            <a:xfrm>
              <a:off x="5975350" y="6064250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66675" h="3175">
                  <a:moveTo>
                    <a:pt x="0" y="0"/>
                  </a:moveTo>
                  <a:lnTo>
                    <a:pt x="66675" y="0"/>
                  </a:lnTo>
                  <a:lnTo>
                    <a:pt x="66675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0"/>
            <p:cNvSpPr/>
            <p:nvPr/>
          </p:nvSpPr>
          <p:spPr>
            <a:xfrm>
              <a:off x="6216650" y="6064250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0" y="0"/>
                  </a:moveTo>
                  <a:lnTo>
                    <a:pt x="74613" y="0"/>
                  </a:lnTo>
                  <a:lnTo>
                    <a:pt x="74613" y="3175"/>
                  </a:lnTo>
                  <a:lnTo>
                    <a:pt x="0" y="317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1"/>
            <p:cNvSpPr/>
            <p:nvPr/>
          </p:nvSpPr>
          <p:spPr>
            <a:xfrm>
              <a:off x="6498431" y="578961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36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2"/>
            <p:cNvSpPr/>
            <p:nvPr/>
          </p:nvSpPr>
          <p:spPr>
            <a:xfrm>
              <a:off x="6465887" y="5789612"/>
              <a:ext cx="65405" cy="274955"/>
            </a:xfrm>
            <a:custGeom>
              <a:avLst/>
              <a:gdLst/>
              <a:ahLst/>
              <a:cxnLst/>
              <a:rect l="l" t="t" r="r" b="b"/>
              <a:pathLst>
                <a:path w="65404" h="274954">
                  <a:moveTo>
                    <a:pt x="0" y="0"/>
                  </a:moveTo>
                  <a:lnTo>
                    <a:pt x="65087" y="0"/>
                  </a:lnTo>
                  <a:lnTo>
                    <a:pt x="65087" y="274637"/>
                  </a:lnTo>
                  <a:lnTo>
                    <a:pt x="0" y="27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3"/>
            <p:cNvSpPr/>
            <p:nvPr/>
          </p:nvSpPr>
          <p:spPr>
            <a:xfrm>
              <a:off x="6743700" y="4876800"/>
              <a:ext cx="0" cy="1187450"/>
            </a:xfrm>
            <a:custGeom>
              <a:avLst/>
              <a:gdLst/>
              <a:ahLst/>
              <a:cxnLst/>
              <a:rect l="l" t="t" r="r" b="b"/>
              <a:pathLst>
                <a:path h="1187450">
                  <a:moveTo>
                    <a:pt x="0" y="0"/>
                  </a:moveTo>
                  <a:lnTo>
                    <a:pt x="0" y="1187449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4"/>
            <p:cNvSpPr/>
            <p:nvPr/>
          </p:nvSpPr>
          <p:spPr>
            <a:xfrm>
              <a:off x="6705600" y="4876800"/>
              <a:ext cx="76200" cy="1187450"/>
            </a:xfrm>
            <a:custGeom>
              <a:avLst/>
              <a:gdLst/>
              <a:ahLst/>
              <a:cxnLst/>
              <a:rect l="l" t="t" r="r" b="b"/>
              <a:pathLst>
                <a:path w="76200" h="1187450">
                  <a:moveTo>
                    <a:pt x="0" y="0"/>
                  </a:moveTo>
                  <a:lnTo>
                    <a:pt x="76200" y="0"/>
                  </a:lnTo>
                  <a:lnTo>
                    <a:pt x="76200" y="1187450"/>
                  </a:lnTo>
                  <a:lnTo>
                    <a:pt x="0" y="11874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5"/>
            <p:cNvSpPr/>
            <p:nvPr/>
          </p:nvSpPr>
          <p:spPr>
            <a:xfrm>
              <a:off x="6988175" y="3332162"/>
              <a:ext cx="0" cy="2732405"/>
            </a:xfrm>
            <a:custGeom>
              <a:avLst/>
              <a:gdLst/>
              <a:ahLst/>
              <a:cxnLst/>
              <a:rect l="l" t="t" r="r" b="b"/>
              <a:pathLst>
                <a:path h="2732404">
                  <a:moveTo>
                    <a:pt x="0" y="0"/>
                  </a:moveTo>
                  <a:lnTo>
                    <a:pt x="0" y="2732087"/>
                  </a:lnTo>
                </a:path>
              </a:pathLst>
            </a:custGeom>
            <a:ln w="666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6"/>
            <p:cNvSpPr/>
            <p:nvPr/>
          </p:nvSpPr>
          <p:spPr>
            <a:xfrm>
              <a:off x="6954837" y="3332162"/>
              <a:ext cx="66675" cy="2732405"/>
            </a:xfrm>
            <a:custGeom>
              <a:avLst/>
              <a:gdLst/>
              <a:ahLst/>
              <a:cxnLst/>
              <a:rect l="l" t="t" r="r" b="b"/>
              <a:pathLst>
                <a:path w="66675" h="2732404">
                  <a:moveTo>
                    <a:pt x="0" y="0"/>
                  </a:moveTo>
                  <a:lnTo>
                    <a:pt x="66675" y="0"/>
                  </a:lnTo>
                  <a:lnTo>
                    <a:pt x="66675" y="2732087"/>
                  </a:lnTo>
                  <a:lnTo>
                    <a:pt x="0" y="273208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7"/>
            <p:cNvSpPr/>
            <p:nvPr/>
          </p:nvSpPr>
          <p:spPr>
            <a:xfrm>
              <a:off x="7233443" y="3427412"/>
              <a:ext cx="0" cy="2637155"/>
            </a:xfrm>
            <a:custGeom>
              <a:avLst/>
              <a:gdLst/>
              <a:ahLst/>
              <a:cxnLst/>
              <a:rect l="l" t="t" r="r" b="b"/>
              <a:pathLst>
                <a:path h="2637154">
                  <a:moveTo>
                    <a:pt x="0" y="0"/>
                  </a:moveTo>
                  <a:lnTo>
                    <a:pt x="0" y="2636837"/>
                  </a:lnTo>
                </a:path>
              </a:pathLst>
            </a:custGeom>
            <a:ln w="746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8"/>
            <p:cNvSpPr/>
            <p:nvPr/>
          </p:nvSpPr>
          <p:spPr>
            <a:xfrm>
              <a:off x="7196137" y="3427412"/>
              <a:ext cx="74930" cy="2637155"/>
            </a:xfrm>
            <a:custGeom>
              <a:avLst/>
              <a:gdLst/>
              <a:ahLst/>
              <a:cxnLst/>
              <a:rect l="l" t="t" r="r" b="b"/>
              <a:pathLst>
                <a:path w="74929" h="2637154">
                  <a:moveTo>
                    <a:pt x="0" y="0"/>
                  </a:moveTo>
                  <a:lnTo>
                    <a:pt x="74612" y="0"/>
                  </a:lnTo>
                  <a:lnTo>
                    <a:pt x="74612" y="2636837"/>
                  </a:lnTo>
                  <a:lnTo>
                    <a:pt x="0" y="26368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9"/>
            <p:cNvSpPr/>
            <p:nvPr/>
          </p:nvSpPr>
          <p:spPr>
            <a:xfrm>
              <a:off x="7477125" y="4519612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0"/>
                  </a:moveTo>
                  <a:lnTo>
                    <a:pt x="0" y="1544637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0"/>
            <p:cNvSpPr/>
            <p:nvPr/>
          </p:nvSpPr>
          <p:spPr>
            <a:xfrm>
              <a:off x="7445375" y="4519612"/>
              <a:ext cx="63500" cy="1544955"/>
            </a:xfrm>
            <a:custGeom>
              <a:avLst/>
              <a:gdLst/>
              <a:ahLst/>
              <a:cxnLst/>
              <a:rect l="l" t="t" r="r" b="b"/>
              <a:pathLst>
                <a:path w="63500" h="1544954">
                  <a:moveTo>
                    <a:pt x="0" y="0"/>
                  </a:moveTo>
                  <a:lnTo>
                    <a:pt x="63500" y="0"/>
                  </a:lnTo>
                  <a:lnTo>
                    <a:pt x="63500" y="1544637"/>
                  </a:lnTo>
                  <a:lnTo>
                    <a:pt x="0" y="154463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1"/>
            <p:cNvSpPr/>
            <p:nvPr/>
          </p:nvSpPr>
          <p:spPr>
            <a:xfrm>
              <a:off x="7722393" y="5429250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999"/>
                  </a:lnTo>
                </a:path>
              </a:pathLst>
            </a:custGeom>
            <a:ln w="777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2"/>
            <p:cNvSpPr/>
            <p:nvPr/>
          </p:nvSpPr>
          <p:spPr>
            <a:xfrm>
              <a:off x="7683500" y="5429250"/>
              <a:ext cx="78105" cy="635000"/>
            </a:xfrm>
            <a:custGeom>
              <a:avLst/>
              <a:gdLst/>
              <a:ahLst/>
              <a:cxnLst/>
              <a:rect l="l" t="t" r="r" b="b"/>
              <a:pathLst>
                <a:path w="78104" h="635000">
                  <a:moveTo>
                    <a:pt x="0" y="0"/>
                  </a:moveTo>
                  <a:lnTo>
                    <a:pt x="77788" y="0"/>
                  </a:lnTo>
                  <a:lnTo>
                    <a:pt x="77788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3"/>
            <p:cNvSpPr/>
            <p:nvPr/>
          </p:nvSpPr>
          <p:spPr>
            <a:xfrm>
              <a:off x="7966868" y="5969000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4"/>
            <p:cNvSpPr/>
            <p:nvPr/>
          </p:nvSpPr>
          <p:spPr>
            <a:xfrm>
              <a:off x="7934325" y="5969000"/>
              <a:ext cx="65405" cy="95250"/>
            </a:xfrm>
            <a:custGeom>
              <a:avLst/>
              <a:gdLst/>
              <a:ahLst/>
              <a:cxnLst/>
              <a:rect l="l" t="t" r="r" b="b"/>
              <a:pathLst>
                <a:path w="65404" h="95250">
                  <a:moveTo>
                    <a:pt x="0" y="0"/>
                  </a:moveTo>
                  <a:lnTo>
                    <a:pt x="65088" y="0"/>
                  </a:lnTo>
                  <a:lnTo>
                    <a:pt x="65088" y="95250"/>
                  </a:lnTo>
                  <a:lnTo>
                    <a:pt x="0" y="952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5"/>
            <p:cNvSpPr txBox="1"/>
            <p:nvPr/>
          </p:nvSpPr>
          <p:spPr>
            <a:xfrm>
              <a:off x="6297612" y="6107683"/>
              <a:ext cx="24002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7" name="object 226"/>
            <p:cNvSpPr txBox="1"/>
            <p:nvPr/>
          </p:nvSpPr>
          <p:spPr>
            <a:xfrm>
              <a:off x="7189787" y="6125971"/>
              <a:ext cx="29718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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228" name="object 227"/>
            <p:cNvSpPr/>
            <p:nvPr/>
          </p:nvSpPr>
          <p:spPr>
            <a:xfrm>
              <a:off x="6929437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7" y="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8"/>
            <p:cNvSpPr/>
            <p:nvPr/>
          </p:nvSpPr>
          <p:spPr>
            <a:xfrm>
              <a:off x="5991225" y="6184899"/>
              <a:ext cx="802005" cy="0"/>
            </a:xfrm>
            <a:custGeom>
              <a:avLst/>
              <a:gdLst/>
              <a:ahLst/>
              <a:cxnLst/>
              <a:rect l="l" t="t" r="r" b="b"/>
              <a:pathLst>
                <a:path w="802004">
                  <a:moveTo>
                    <a:pt x="0" y="0"/>
                  </a:moveTo>
                  <a:lnTo>
                    <a:pt x="801688" y="1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9"/>
            <p:cNvSpPr txBox="1"/>
            <p:nvPr/>
          </p:nvSpPr>
          <p:spPr>
            <a:xfrm>
              <a:off x="8054340" y="6116828"/>
              <a:ext cx="20510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0" spc="-5" dirty="0">
                  <a:latin typeface="Calibri Light"/>
                  <a:cs typeface="Calibri Light"/>
                </a:rPr>
                <a:t>x</a:t>
              </a:r>
              <a:r>
                <a:rPr sz="1800" b="0" spc="-7" baseline="-13888" dirty="0">
                  <a:latin typeface="Calibri Light"/>
                  <a:cs typeface="Calibri Light"/>
                </a:rPr>
                <a:t>i</a:t>
              </a:r>
              <a:endParaRPr sz="1800" baseline="-13888">
                <a:latin typeface="Calibri Light"/>
                <a:cs typeface="Calibri Light"/>
              </a:endParaRPr>
            </a:p>
          </p:txBody>
        </p:sp>
        <p:sp>
          <p:nvSpPr>
            <p:cNvPr id="234" name="object 233"/>
            <p:cNvSpPr txBox="1"/>
            <p:nvPr/>
          </p:nvSpPr>
          <p:spPr>
            <a:xfrm>
              <a:off x="6314333" y="2128886"/>
              <a:ext cx="9626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683895" algn="l"/>
                </a:tabLst>
              </a:pPr>
              <a:r>
                <a:rPr sz="1750" b="1" spc="25" dirty="0">
                  <a:solidFill>
                    <a:srgbClr val="0000FF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0000FF"/>
                  </a:solidFill>
                  <a:latin typeface="Arial"/>
                  <a:cs typeface="Arial"/>
                </a:rPr>
                <a:t>-	</a:t>
              </a:r>
              <a:r>
                <a:rPr sz="1750" b="1" spc="25" dirty="0">
                  <a:solidFill>
                    <a:srgbClr val="FF0000"/>
                  </a:solidFill>
                  <a:latin typeface="Symbol"/>
                  <a:cs typeface="Symbol"/>
                </a:rPr>
                <a:t></a:t>
              </a:r>
              <a:r>
                <a:rPr sz="1800" b="1" spc="25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35" name="object 234"/>
            <p:cNvSpPr/>
            <p:nvPr/>
          </p:nvSpPr>
          <p:spPr>
            <a:xfrm>
              <a:off x="6434137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7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5"/>
            <p:cNvSpPr/>
            <p:nvPr/>
          </p:nvSpPr>
          <p:spPr>
            <a:xfrm>
              <a:off x="6451600" y="2707062"/>
              <a:ext cx="647700" cy="78740"/>
            </a:xfrm>
            <a:custGeom>
              <a:avLst/>
              <a:gdLst/>
              <a:ahLst/>
              <a:cxnLst/>
              <a:rect l="l" t="t" r="r" b="b"/>
              <a:pathLst>
                <a:path w="647700" h="78739">
                  <a:moveTo>
                    <a:pt x="571687" y="2428"/>
                  </a:moveTo>
                  <a:lnTo>
                    <a:pt x="571524" y="35764"/>
                  </a:lnTo>
                  <a:lnTo>
                    <a:pt x="584224" y="35826"/>
                  </a:lnTo>
                  <a:lnTo>
                    <a:pt x="584177" y="45351"/>
                  </a:lnTo>
                  <a:lnTo>
                    <a:pt x="571477" y="45351"/>
                  </a:lnTo>
                  <a:lnTo>
                    <a:pt x="571314" y="78626"/>
                  </a:lnTo>
                  <a:lnTo>
                    <a:pt x="638687" y="45351"/>
                  </a:lnTo>
                  <a:lnTo>
                    <a:pt x="584177" y="45351"/>
                  </a:lnTo>
                  <a:lnTo>
                    <a:pt x="638813" y="45289"/>
                  </a:lnTo>
                  <a:lnTo>
                    <a:pt x="647700" y="40900"/>
                  </a:lnTo>
                  <a:lnTo>
                    <a:pt x="571687" y="2428"/>
                  </a:lnTo>
                  <a:close/>
                </a:path>
                <a:path w="647700" h="78739">
                  <a:moveTo>
                    <a:pt x="76385" y="0"/>
                  </a:moveTo>
                  <a:lnTo>
                    <a:pt x="0" y="37725"/>
                  </a:lnTo>
                  <a:lnTo>
                    <a:pt x="76012" y="76198"/>
                  </a:lnTo>
                  <a:lnTo>
                    <a:pt x="76175" y="42861"/>
                  </a:lnTo>
                  <a:lnTo>
                    <a:pt x="63475" y="42799"/>
                  </a:lnTo>
                  <a:lnTo>
                    <a:pt x="63522" y="33274"/>
                  </a:lnTo>
                  <a:lnTo>
                    <a:pt x="76222" y="33274"/>
                  </a:lnTo>
                  <a:lnTo>
                    <a:pt x="76385" y="0"/>
                  </a:lnTo>
                  <a:close/>
                </a:path>
                <a:path w="647700" h="78739">
                  <a:moveTo>
                    <a:pt x="571524" y="35764"/>
                  </a:moveTo>
                  <a:lnTo>
                    <a:pt x="571477" y="45289"/>
                  </a:lnTo>
                  <a:lnTo>
                    <a:pt x="584177" y="45351"/>
                  </a:lnTo>
                  <a:lnTo>
                    <a:pt x="584224" y="35826"/>
                  </a:lnTo>
                  <a:lnTo>
                    <a:pt x="571524" y="35764"/>
                  </a:lnTo>
                  <a:close/>
                </a:path>
                <a:path w="647700" h="78739">
                  <a:moveTo>
                    <a:pt x="76222" y="33336"/>
                  </a:moveTo>
                  <a:lnTo>
                    <a:pt x="76175" y="42861"/>
                  </a:lnTo>
                  <a:lnTo>
                    <a:pt x="571477" y="45289"/>
                  </a:lnTo>
                  <a:lnTo>
                    <a:pt x="571524" y="35764"/>
                  </a:lnTo>
                  <a:lnTo>
                    <a:pt x="76222" y="33336"/>
                  </a:lnTo>
                  <a:close/>
                </a:path>
                <a:path w="647700" h="78739">
                  <a:moveTo>
                    <a:pt x="63522" y="33274"/>
                  </a:moveTo>
                  <a:lnTo>
                    <a:pt x="63475" y="42799"/>
                  </a:lnTo>
                  <a:lnTo>
                    <a:pt x="76175" y="42861"/>
                  </a:lnTo>
                  <a:lnTo>
                    <a:pt x="76222" y="33336"/>
                  </a:lnTo>
                  <a:lnTo>
                    <a:pt x="63522" y="33274"/>
                  </a:lnTo>
                  <a:close/>
                </a:path>
                <a:path w="647700" h="78739">
                  <a:moveTo>
                    <a:pt x="76222" y="33274"/>
                  </a:moveTo>
                  <a:lnTo>
                    <a:pt x="63522" y="33274"/>
                  </a:lnTo>
                  <a:lnTo>
                    <a:pt x="76222" y="33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6"/>
            <p:cNvSpPr/>
            <p:nvPr/>
          </p:nvSpPr>
          <p:spPr>
            <a:xfrm>
              <a:off x="7083425" y="2435225"/>
              <a:ext cx="1905" cy="728980"/>
            </a:xfrm>
            <a:custGeom>
              <a:avLst/>
              <a:gdLst/>
              <a:ahLst/>
              <a:cxnLst/>
              <a:rect l="l" t="t" r="r" b="b"/>
              <a:pathLst>
                <a:path w="1904" h="728980">
                  <a:moveTo>
                    <a:pt x="0" y="0"/>
                  </a:moveTo>
                  <a:lnTo>
                    <a:pt x="1588" y="7286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8EA2-CAE7-4A74-B7D2-937282F14D02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810"/>
              </a:lnSpc>
              <a:spcBef>
                <a:spcPts val="100"/>
              </a:spcBef>
            </a:pPr>
            <a:r>
              <a:rPr lang="nn-NO" altLang="zh-CN" sz="3600" dirty="0"/>
              <a:t>(1) Filtering: univariate filtering</a:t>
            </a:r>
            <a:r>
              <a:rPr lang="en-US" altLang="zh-CN" sz="3600" dirty="0"/>
              <a:t> </a:t>
            </a:r>
            <a:r>
              <a:rPr lang="nn-NO" altLang="zh-CN" sz="3600" dirty="0"/>
              <a:t>may fail</a:t>
            </a:r>
            <a:endParaRPr lang="zh-CN" altLang="en-US" sz="3600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2898311" y="1777387"/>
            <a:ext cx="3692470" cy="3716490"/>
            <a:chOff x="4818824" y="1685009"/>
            <a:chExt cx="3692470" cy="3716490"/>
          </a:xfrm>
        </p:grpSpPr>
        <p:sp>
          <p:nvSpPr>
            <p:cNvPr id="7" name="object 5"/>
            <p:cNvSpPr/>
            <p:nvPr/>
          </p:nvSpPr>
          <p:spPr>
            <a:xfrm>
              <a:off x="5168043" y="4864723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5440229" y="4768236"/>
              <a:ext cx="153480" cy="1508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5221111" y="4541667"/>
              <a:ext cx="153480" cy="151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5898713" y="4923772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5591728" y="4571818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5322672" y="4142407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6065618" y="4900512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900425" y="4574870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611120" y="4204434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197707" y="4040751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62911" y="0"/>
                  </a:moveTo>
                  <a:lnTo>
                    <a:pt x="38424" y="4739"/>
                  </a:lnTo>
                  <a:lnTo>
                    <a:pt x="18426" y="17663"/>
                  </a:lnTo>
                  <a:lnTo>
                    <a:pt x="4944" y="36831"/>
                  </a:lnTo>
                  <a:lnTo>
                    <a:pt x="0" y="60304"/>
                  </a:lnTo>
                  <a:lnTo>
                    <a:pt x="4944" y="83777"/>
                  </a:lnTo>
                  <a:lnTo>
                    <a:pt x="18426" y="102945"/>
                  </a:lnTo>
                  <a:lnTo>
                    <a:pt x="38424" y="115869"/>
                  </a:lnTo>
                  <a:lnTo>
                    <a:pt x="62911" y="120608"/>
                  </a:lnTo>
                  <a:lnTo>
                    <a:pt x="87399" y="115869"/>
                  </a:lnTo>
                  <a:lnTo>
                    <a:pt x="107396" y="102945"/>
                  </a:lnTo>
                  <a:lnTo>
                    <a:pt x="120878" y="83777"/>
                  </a:lnTo>
                  <a:lnTo>
                    <a:pt x="125822" y="60304"/>
                  </a:lnTo>
                  <a:lnTo>
                    <a:pt x="120878" y="36831"/>
                  </a:lnTo>
                  <a:lnTo>
                    <a:pt x="107396" y="17663"/>
                  </a:lnTo>
                  <a:lnTo>
                    <a:pt x="87399" y="4739"/>
                  </a:lnTo>
                  <a:lnTo>
                    <a:pt x="62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5197707" y="4040751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6042508" y="4713569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5796295" y="4179844"/>
              <a:ext cx="153480" cy="1508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623104" y="4073488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6006853" y="4163475"/>
              <a:ext cx="156048" cy="1508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6305279" y="3869316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6372898" y="3795228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61626" y="0"/>
                  </a:moveTo>
                  <a:lnTo>
                    <a:pt x="37638" y="4772"/>
                  </a:lnTo>
                  <a:lnTo>
                    <a:pt x="18049" y="17788"/>
                  </a:lnTo>
                  <a:lnTo>
                    <a:pt x="4842" y="37094"/>
                  </a:lnTo>
                  <a:lnTo>
                    <a:pt x="0" y="60735"/>
                  </a:lnTo>
                  <a:lnTo>
                    <a:pt x="4842" y="84375"/>
                  </a:lnTo>
                  <a:lnTo>
                    <a:pt x="18049" y="103680"/>
                  </a:lnTo>
                  <a:lnTo>
                    <a:pt x="37638" y="116696"/>
                  </a:lnTo>
                  <a:lnTo>
                    <a:pt x="61626" y="121469"/>
                  </a:lnTo>
                  <a:lnTo>
                    <a:pt x="85614" y="116696"/>
                  </a:lnTo>
                  <a:lnTo>
                    <a:pt x="105203" y="103680"/>
                  </a:lnTo>
                  <a:lnTo>
                    <a:pt x="118410" y="84375"/>
                  </a:lnTo>
                  <a:lnTo>
                    <a:pt x="123253" y="60735"/>
                  </a:lnTo>
                  <a:lnTo>
                    <a:pt x="118410" y="37094"/>
                  </a:lnTo>
                  <a:lnTo>
                    <a:pt x="105203" y="17788"/>
                  </a:lnTo>
                  <a:lnTo>
                    <a:pt x="85614" y="4772"/>
                  </a:lnTo>
                  <a:lnTo>
                    <a:pt x="61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6372898" y="3795228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6307284" y="3506165"/>
              <a:ext cx="156048" cy="1516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6841090" y="3794367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6665624" y="3720279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6338661" y="3156869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4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7050792" y="37642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6773472" y="3668590"/>
              <a:ext cx="126364" cy="121920"/>
            </a:xfrm>
            <a:custGeom>
              <a:avLst/>
              <a:gdLst/>
              <a:ahLst/>
              <a:cxnLst/>
              <a:rect l="l" t="t" r="r" b="b"/>
              <a:pathLst>
                <a:path w="126365" h="121920">
                  <a:moveTo>
                    <a:pt x="62910" y="0"/>
                  </a:moveTo>
                  <a:lnTo>
                    <a:pt x="38423" y="4772"/>
                  </a:lnTo>
                  <a:lnTo>
                    <a:pt x="18426" y="17788"/>
                  </a:lnTo>
                  <a:lnTo>
                    <a:pt x="4943" y="37094"/>
                  </a:lnTo>
                  <a:lnTo>
                    <a:pt x="0" y="60735"/>
                  </a:lnTo>
                  <a:lnTo>
                    <a:pt x="4943" y="84375"/>
                  </a:lnTo>
                  <a:lnTo>
                    <a:pt x="18426" y="103680"/>
                  </a:lnTo>
                  <a:lnTo>
                    <a:pt x="38423" y="116696"/>
                  </a:lnTo>
                  <a:lnTo>
                    <a:pt x="62910" y="121469"/>
                  </a:lnTo>
                  <a:lnTo>
                    <a:pt x="87398" y="116696"/>
                  </a:lnTo>
                  <a:lnTo>
                    <a:pt x="107395" y="103680"/>
                  </a:lnTo>
                  <a:lnTo>
                    <a:pt x="120877" y="84375"/>
                  </a:lnTo>
                  <a:lnTo>
                    <a:pt x="125821" y="60735"/>
                  </a:lnTo>
                  <a:lnTo>
                    <a:pt x="120877" y="37094"/>
                  </a:lnTo>
                  <a:lnTo>
                    <a:pt x="107395" y="17788"/>
                  </a:lnTo>
                  <a:lnTo>
                    <a:pt x="87398" y="4772"/>
                  </a:lnTo>
                  <a:lnTo>
                    <a:pt x="62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6773472" y="3668590"/>
              <a:ext cx="126364" cy="121920"/>
            </a:xfrm>
            <a:custGeom>
              <a:avLst/>
              <a:gdLst/>
              <a:ahLst/>
              <a:cxnLst/>
              <a:rect l="l" t="t" r="r" b="b"/>
              <a:pathLst>
                <a:path w="126365" h="121920">
                  <a:moveTo>
                    <a:pt x="0" y="60734"/>
                  </a:moveTo>
                  <a:lnTo>
                    <a:pt x="4943" y="37093"/>
                  </a:lnTo>
                  <a:lnTo>
                    <a:pt x="18426" y="17788"/>
                  </a:lnTo>
                  <a:lnTo>
                    <a:pt x="38423" y="4772"/>
                  </a:lnTo>
                  <a:lnTo>
                    <a:pt x="62911" y="0"/>
                  </a:lnTo>
                  <a:lnTo>
                    <a:pt x="87398" y="4772"/>
                  </a:lnTo>
                  <a:lnTo>
                    <a:pt x="107395" y="17788"/>
                  </a:lnTo>
                  <a:lnTo>
                    <a:pt x="120878" y="37093"/>
                  </a:lnTo>
                  <a:lnTo>
                    <a:pt x="125822" y="60734"/>
                  </a:lnTo>
                  <a:lnTo>
                    <a:pt x="120878" y="84375"/>
                  </a:lnTo>
                  <a:lnTo>
                    <a:pt x="107395" y="103680"/>
                  </a:lnTo>
                  <a:lnTo>
                    <a:pt x="87398" y="116696"/>
                  </a:lnTo>
                  <a:lnTo>
                    <a:pt x="62911" y="121469"/>
                  </a:lnTo>
                  <a:lnTo>
                    <a:pt x="38423" y="116696"/>
                  </a:lnTo>
                  <a:lnTo>
                    <a:pt x="18426" y="103680"/>
                  </a:lnTo>
                  <a:lnTo>
                    <a:pt x="4943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6438803" y="32766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62911" y="0"/>
                  </a:moveTo>
                  <a:lnTo>
                    <a:pt x="38423" y="4738"/>
                  </a:lnTo>
                  <a:lnTo>
                    <a:pt x="18426" y="17662"/>
                  </a:lnTo>
                  <a:lnTo>
                    <a:pt x="4943" y="36831"/>
                  </a:lnTo>
                  <a:lnTo>
                    <a:pt x="0" y="60304"/>
                  </a:lnTo>
                  <a:lnTo>
                    <a:pt x="4943" y="83777"/>
                  </a:lnTo>
                  <a:lnTo>
                    <a:pt x="18426" y="102945"/>
                  </a:lnTo>
                  <a:lnTo>
                    <a:pt x="38423" y="115869"/>
                  </a:lnTo>
                  <a:lnTo>
                    <a:pt x="62911" y="120608"/>
                  </a:lnTo>
                  <a:lnTo>
                    <a:pt x="87399" y="115869"/>
                  </a:lnTo>
                  <a:lnTo>
                    <a:pt x="107396" y="102945"/>
                  </a:lnTo>
                  <a:lnTo>
                    <a:pt x="120878" y="83777"/>
                  </a:lnTo>
                  <a:lnTo>
                    <a:pt x="125822" y="60304"/>
                  </a:lnTo>
                  <a:lnTo>
                    <a:pt x="120878" y="36831"/>
                  </a:lnTo>
                  <a:lnTo>
                    <a:pt x="107396" y="17662"/>
                  </a:lnTo>
                  <a:lnTo>
                    <a:pt x="87399" y="4738"/>
                  </a:lnTo>
                  <a:lnTo>
                    <a:pt x="62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6438803" y="3276616"/>
              <a:ext cx="126364" cy="120650"/>
            </a:xfrm>
            <a:custGeom>
              <a:avLst/>
              <a:gdLst/>
              <a:ahLst/>
              <a:cxnLst/>
              <a:rect l="l" t="t" r="r" b="b"/>
              <a:pathLst>
                <a:path w="126365" h="120650">
                  <a:moveTo>
                    <a:pt x="0" y="60304"/>
                  </a:moveTo>
                  <a:lnTo>
                    <a:pt x="4943" y="36830"/>
                  </a:lnTo>
                  <a:lnTo>
                    <a:pt x="18426" y="17662"/>
                  </a:lnTo>
                  <a:lnTo>
                    <a:pt x="38423" y="4738"/>
                  </a:lnTo>
                  <a:lnTo>
                    <a:pt x="62911" y="0"/>
                  </a:lnTo>
                  <a:lnTo>
                    <a:pt x="87398" y="4738"/>
                  </a:lnTo>
                  <a:lnTo>
                    <a:pt x="107395" y="17662"/>
                  </a:lnTo>
                  <a:lnTo>
                    <a:pt x="120878" y="36830"/>
                  </a:lnTo>
                  <a:lnTo>
                    <a:pt x="125822" y="60304"/>
                  </a:lnTo>
                  <a:lnTo>
                    <a:pt x="120878" y="83777"/>
                  </a:lnTo>
                  <a:lnTo>
                    <a:pt x="107395" y="102945"/>
                  </a:lnTo>
                  <a:lnTo>
                    <a:pt x="87398" y="115869"/>
                  </a:lnTo>
                  <a:lnTo>
                    <a:pt x="62911" y="120608"/>
                  </a:lnTo>
                  <a:lnTo>
                    <a:pt x="38423" y="115869"/>
                  </a:lnTo>
                  <a:lnTo>
                    <a:pt x="18426" y="102945"/>
                  </a:lnTo>
                  <a:lnTo>
                    <a:pt x="4943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6260770" y="3023340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7066199" y="3710804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61626" y="0"/>
                  </a:moveTo>
                  <a:lnTo>
                    <a:pt x="37638" y="4772"/>
                  </a:lnTo>
                  <a:lnTo>
                    <a:pt x="18049" y="17788"/>
                  </a:lnTo>
                  <a:lnTo>
                    <a:pt x="4842" y="37093"/>
                  </a:lnTo>
                  <a:lnTo>
                    <a:pt x="0" y="60733"/>
                  </a:lnTo>
                  <a:lnTo>
                    <a:pt x="4842" y="84374"/>
                  </a:lnTo>
                  <a:lnTo>
                    <a:pt x="18049" y="103680"/>
                  </a:lnTo>
                  <a:lnTo>
                    <a:pt x="37638" y="116696"/>
                  </a:lnTo>
                  <a:lnTo>
                    <a:pt x="61626" y="121469"/>
                  </a:lnTo>
                  <a:lnTo>
                    <a:pt x="85614" y="116696"/>
                  </a:lnTo>
                  <a:lnTo>
                    <a:pt x="105203" y="103680"/>
                  </a:lnTo>
                  <a:lnTo>
                    <a:pt x="118410" y="84374"/>
                  </a:lnTo>
                  <a:lnTo>
                    <a:pt x="123253" y="60733"/>
                  </a:lnTo>
                  <a:lnTo>
                    <a:pt x="118410" y="37093"/>
                  </a:lnTo>
                  <a:lnTo>
                    <a:pt x="105203" y="17788"/>
                  </a:lnTo>
                  <a:lnTo>
                    <a:pt x="85614" y="4772"/>
                  </a:lnTo>
                  <a:lnTo>
                    <a:pt x="61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7066199" y="3710804"/>
              <a:ext cx="123825" cy="121920"/>
            </a:xfrm>
            <a:custGeom>
              <a:avLst/>
              <a:gdLst/>
              <a:ahLst/>
              <a:cxnLst/>
              <a:rect l="l" t="t" r="r" b="b"/>
              <a:pathLst>
                <a:path w="123825" h="121920">
                  <a:moveTo>
                    <a:pt x="0" y="60734"/>
                  </a:moveTo>
                  <a:lnTo>
                    <a:pt x="4842" y="37093"/>
                  </a:lnTo>
                  <a:lnTo>
                    <a:pt x="18050" y="17788"/>
                  </a:lnTo>
                  <a:lnTo>
                    <a:pt x="37638" y="4772"/>
                  </a:lnTo>
                  <a:lnTo>
                    <a:pt x="61627" y="0"/>
                  </a:lnTo>
                  <a:lnTo>
                    <a:pt x="85615" y="4772"/>
                  </a:lnTo>
                  <a:lnTo>
                    <a:pt x="105203" y="17788"/>
                  </a:lnTo>
                  <a:lnTo>
                    <a:pt x="118411" y="37093"/>
                  </a:lnTo>
                  <a:lnTo>
                    <a:pt x="123254" y="60734"/>
                  </a:lnTo>
                  <a:lnTo>
                    <a:pt x="118411" y="84375"/>
                  </a:lnTo>
                  <a:lnTo>
                    <a:pt x="105203" y="103680"/>
                  </a:lnTo>
                  <a:lnTo>
                    <a:pt x="85615" y="116696"/>
                  </a:lnTo>
                  <a:lnTo>
                    <a:pt x="61627" y="121469"/>
                  </a:lnTo>
                  <a:lnTo>
                    <a:pt x="37638" y="116696"/>
                  </a:lnTo>
                  <a:lnTo>
                    <a:pt x="18050" y="103680"/>
                  </a:lnTo>
                  <a:lnTo>
                    <a:pt x="4842" y="84375"/>
                  </a:lnTo>
                  <a:lnTo>
                    <a:pt x="0" y="6073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6730113" y="3220152"/>
              <a:ext cx="153480" cy="1516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6598006" y="2971651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0" y="60304"/>
                  </a:moveTo>
                  <a:lnTo>
                    <a:pt x="4842" y="36830"/>
                  </a:lnTo>
                  <a:lnTo>
                    <a:pt x="18050" y="17662"/>
                  </a:lnTo>
                  <a:lnTo>
                    <a:pt x="37638" y="4738"/>
                  </a:lnTo>
                  <a:lnTo>
                    <a:pt x="61627" y="0"/>
                  </a:lnTo>
                  <a:lnTo>
                    <a:pt x="85615" y="4738"/>
                  </a:lnTo>
                  <a:lnTo>
                    <a:pt x="105203" y="17662"/>
                  </a:lnTo>
                  <a:lnTo>
                    <a:pt x="118411" y="36830"/>
                  </a:lnTo>
                  <a:lnTo>
                    <a:pt x="123254" y="60304"/>
                  </a:lnTo>
                  <a:lnTo>
                    <a:pt x="118411" y="83777"/>
                  </a:lnTo>
                  <a:lnTo>
                    <a:pt x="105203" y="102945"/>
                  </a:lnTo>
                  <a:lnTo>
                    <a:pt x="85615" y="115869"/>
                  </a:lnTo>
                  <a:lnTo>
                    <a:pt x="61627" y="120608"/>
                  </a:lnTo>
                  <a:lnTo>
                    <a:pt x="37638" y="115869"/>
                  </a:lnTo>
                  <a:lnTo>
                    <a:pt x="18050" y="102945"/>
                  </a:lnTo>
                  <a:lnTo>
                    <a:pt x="4842" y="83777"/>
                  </a:lnTo>
                  <a:lnTo>
                    <a:pt x="0" y="60304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7032256" y="3071977"/>
              <a:ext cx="153480" cy="150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/>
            <p:cNvSpPr/>
            <p:nvPr/>
          </p:nvSpPr>
          <p:spPr>
            <a:xfrm>
              <a:off x="6293295" y="4773010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6327"/>
                  </a:moveTo>
                  <a:lnTo>
                    <a:pt x="59666" y="56327"/>
                  </a:lnTo>
                  <a:lnTo>
                    <a:pt x="80320" y="0"/>
                  </a:lnTo>
                  <a:lnTo>
                    <a:pt x="98680" y="56327"/>
                  </a:lnTo>
                  <a:lnTo>
                    <a:pt x="158347" y="56327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/>
            <p:cNvSpPr/>
            <p:nvPr/>
          </p:nvSpPr>
          <p:spPr>
            <a:xfrm>
              <a:off x="6484169" y="474027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/>
            <p:cNvSpPr/>
            <p:nvPr/>
          </p:nvSpPr>
          <p:spPr>
            <a:xfrm>
              <a:off x="6907852" y="4750613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6327"/>
                  </a:moveTo>
                  <a:lnTo>
                    <a:pt x="59666" y="56327"/>
                  </a:lnTo>
                  <a:lnTo>
                    <a:pt x="80320" y="0"/>
                  </a:lnTo>
                  <a:lnTo>
                    <a:pt x="98680" y="56327"/>
                  </a:lnTo>
                  <a:lnTo>
                    <a:pt x="158347" y="56327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/>
            <p:cNvSpPr/>
            <p:nvPr/>
          </p:nvSpPr>
          <p:spPr>
            <a:xfrm>
              <a:off x="6643371" y="4686864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/>
            <p:cNvSpPr/>
            <p:nvPr/>
          </p:nvSpPr>
          <p:spPr>
            <a:xfrm>
              <a:off x="6278182" y="4303897"/>
              <a:ext cx="188573" cy="1766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/>
            <p:cNvSpPr/>
            <p:nvPr/>
          </p:nvSpPr>
          <p:spPr>
            <a:xfrm>
              <a:off x="7122690" y="4790242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6327"/>
                  </a:moveTo>
                  <a:lnTo>
                    <a:pt x="59889" y="56327"/>
                  </a:lnTo>
                  <a:lnTo>
                    <a:pt x="78317" y="0"/>
                  </a:lnTo>
                  <a:lnTo>
                    <a:pt x="96745" y="56327"/>
                  </a:lnTo>
                  <a:lnTo>
                    <a:pt x="156635" y="56327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/>
            <p:cNvSpPr/>
            <p:nvPr/>
          </p:nvSpPr>
          <p:spPr>
            <a:xfrm>
              <a:off x="6833385" y="4692033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/>
            <p:cNvSpPr/>
            <p:nvPr/>
          </p:nvSpPr>
          <p:spPr>
            <a:xfrm>
              <a:off x="6628819" y="4157052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4074"/>
                  </a:moveTo>
                  <a:lnTo>
                    <a:pt x="59666" y="54074"/>
                  </a:lnTo>
                  <a:lnTo>
                    <a:pt x="80320" y="0"/>
                  </a:lnTo>
                  <a:lnTo>
                    <a:pt x="98680" y="54074"/>
                  </a:lnTo>
                  <a:lnTo>
                    <a:pt x="158347" y="54074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6"/>
            <p:cNvSpPr/>
            <p:nvPr/>
          </p:nvSpPr>
          <p:spPr>
            <a:xfrm>
              <a:off x="6209414" y="3948572"/>
              <a:ext cx="158750" cy="146685"/>
            </a:xfrm>
            <a:custGeom>
              <a:avLst/>
              <a:gdLst/>
              <a:ahLst/>
              <a:cxnLst/>
              <a:rect l="l" t="t" r="r" b="b"/>
              <a:pathLst>
                <a:path w="158750" h="146685">
                  <a:moveTo>
                    <a:pt x="0" y="54074"/>
                  </a:moveTo>
                  <a:lnTo>
                    <a:pt x="59666" y="54074"/>
                  </a:lnTo>
                  <a:lnTo>
                    <a:pt x="80320" y="0"/>
                  </a:lnTo>
                  <a:lnTo>
                    <a:pt x="98680" y="54074"/>
                  </a:lnTo>
                  <a:lnTo>
                    <a:pt x="158347" y="54074"/>
                  </a:lnTo>
                  <a:lnTo>
                    <a:pt x="110154" y="90124"/>
                  </a:lnTo>
                  <a:lnTo>
                    <a:pt x="128513" y="146452"/>
                  </a:lnTo>
                  <a:lnTo>
                    <a:pt x="80320" y="112655"/>
                  </a:lnTo>
                  <a:lnTo>
                    <a:pt x="29833" y="146452"/>
                  </a:lnTo>
                  <a:lnTo>
                    <a:pt x="48192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/>
            <p:cNvSpPr/>
            <p:nvPr/>
          </p:nvSpPr>
          <p:spPr>
            <a:xfrm>
              <a:off x="7037097" y="4600716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/>
            <p:cNvSpPr/>
            <p:nvPr/>
          </p:nvSpPr>
          <p:spPr>
            <a:xfrm>
              <a:off x="6696438" y="4312119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40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/>
            <p:cNvSpPr/>
            <p:nvPr/>
          </p:nvSpPr>
          <p:spPr>
            <a:xfrm>
              <a:off x="6394296" y="4019214"/>
              <a:ext cx="156845" cy="144780"/>
            </a:xfrm>
            <a:custGeom>
              <a:avLst/>
              <a:gdLst/>
              <a:ahLst/>
              <a:cxnLst/>
              <a:rect l="l" t="t" r="r" b="b"/>
              <a:pathLst>
                <a:path w="156845" h="144779">
                  <a:moveTo>
                    <a:pt x="0" y="53438"/>
                  </a:moveTo>
                  <a:lnTo>
                    <a:pt x="59889" y="53438"/>
                  </a:lnTo>
                  <a:lnTo>
                    <a:pt x="78317" y="0"/>
                  </a:lnTo>
                  <a:lnTo>
                    <a:pt x="96745" y="53438"/>
                  </a:lnTo>
                  <a:lnTo>
                    <a:pt x="156635" y="53438"/>
                  </a:lnTo>
                  <a:lnTo>
                    <a:pt x="110565" y="89064"/>
                  </a:lnTo>
                  <a:lnTo>
                    <a:pt x="126690" y="144729"/>
                  </a:lnTo>
                  <a:lnTo>
                    <a:pt x="78317" y="111330"/>
                  </a:lnTo>
                  <a:lnTo>
                    <a:pt x="29944" y="144729"/>
                  </a:lnTo>
                  <a:lnTo>
                    <a:pt x="46069" y="89064"/>
                  </a:lnTo>
                  <a:lnTo>
                    <a:pt x="0" y="53438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/>
            <p:cNvSpPr/>
            <p:nvPr/>
          </p:nvSpPr>
          <p:spPr>
            <a:xfrm>
              <a:off x="6904723" y="3968781"/>
              <a:ext cx="345207" cy="3532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/>
            <p:cNvSpPr/>
            <p:nvPr/>
          </p:nvSpPr>
          <p:spPr>
            <a:xfrm>
              <a:off x="5170611" y="3797346"/>
              <a:ext cx="188573" cy="1766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2"/>
            <p:cNvSpPr/>
            <p:nvPr/>
          </p:nvSpPr>
          <p:spPr>
            <a:xfrm>
              <a:off x="5549493" y="3852948"/>
              <a:ext cx="159385" cy="146685"/>
            </a:xfrm>
            <a:custGeom>
              <a:avLst/>
              <a:gdLst/>
              <a:ahLst/>
              <a:cxnLst/>
              <a:rect l="l" t="t" r="r" b="b"/>
              <a:pathLst>
                <a:path w="159385" h="146685">
                  <a:moveTo>
                    <a:pt x="0" y="56327"/>
                  </a:moveTo>
                  <a:lnTo>
                    <a:pt x="59989" y="56327"/>
                  </a:lnTo>
                  <a:lnTo>
                    <a:pt x="80755" y="0"/>
                  </a:lnTo>
                  <a:lnTo>
                    <a:pt x="99213" y="56327"/>
                  </a:lnTo>
                  <a:lnTo>
                    <a:pt x="159203" y="56327"/>
                  </a:lnTo>
                  <a:lnTo>
                    <a:pt x="110749" y="90124"/>
                  </a:lnTo>
                  <a:lnTo>
                    <a:pt x="129208" y="146452"/>
                  </a:lnTo>
                  <a:lnTo>
                    <a:pt x="80755" y="112655"/>
                  </a:lnTo>
                  <a:lnTo>
                    <a:pt x="29994" y="146452"/>
                  </a:lnTo>
                  <a:lnTo>
                    <a:pt x="48453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/>
            <p:cNvSpPr/>
            <p:nvPr/>
          </p:nvSpPr>
          <p:spPr>
            <a:xfrm>
              <a:off x="5709553" y="3759046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6327"/>
                  </a:moveTo>
                  <a:lnTo>
                    <a:pt x="59889" y="56327"/>
                  </a:lnTo>
                  <a:lnTo>
                    <a:pt x="78317" y="0"/>
                  </a:lnTo>
                  <a:lnTo>
                    <a:pt x="96745" y="56327"/>
                  </a:lnTo>
                  <a:lnTo>
                    <a:pt x="156635" y="56327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/>
            <p:cNvSpPr/>
            <p:nvPr/>
          </p:nvSpPr>
          <p:spPr>
            <a:xfrm>
              <a:off x="5655629" y="3398085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79">
                  <a:moveTo>
                    <a:pt x="0" y="55665"/>
                  </a:moveTo>
                  <a:lnTo>
                    <a:pt x="59666" y="55665"/>
                  </a:lnTo>
                  <a:lnTo>
                    <a:pt x="80320" y="0"/>
                  </a:lnTo>
                  <a:lnTo>
                    <a:pt x="98680" y="55665"/>
                  </a:lnTo>
                  <a:lnTo>
                    <a:pt x="158347" y="55665"/>
                  </a:lnTo>
                  <a:lnTo>
                    <a:pt x="110154" y="89064"/>
                  </a:lnTo>
                  <a:lnTo>
                    <a:pt x="128513" y="144729"/>
                  </a:lnTo>
                  <a:lnTo>
                    <a:pt x="80320" y="111330"/>
                  </a:lnTo>
                  <a:lnTo>
                    <a:pt x="29833" y="144729"/>
                  </a:lnTo>
                  <a:lnTo>
                    <a:pt x="48192" y="89064"/>
                  </a:lnTo>
                  <a:lnTo>
                    <a:pt x="0" y="55665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5"/>
            <p:cNvSpPr/>
            <p:nvPr/>
          </p:nvSpPr>
          <p:spPr>
            <a:xfrm>
              <a:off x="5255911" y="3056077"/>
              <a:ext cx="156845" cy="144780"/>
            </a:xfrm>
            <a:custGeom>
              <a:avLst/>
              <a:gdLst/>
              <a:ahLst/>
              <a:cxnLst/>
              <a:rect l="l" t="t" r="r" b="b"/>
              <a:pathLst>
                <a:path w="156845" h="144780">
                  <a:moveTo>
                    <a:pt x="0" y="55665"/>
                  </a:moveTo>
                  <a:lnTo>
                    <a:pt x="59889" y="55665"/>
                  </a:lnTo>
                  <a:lnTo>
                    <a:pt x="78317" y="0"/>
                  </a:lnTo>
                  <a:lnTo>
                    <a:pt x="96745" y="55665"/>
                  </a:lnTo>
                  <a:lnTo>
                    <a:pt x="156635" y="55665"/>
                  </a:lnTo>
                  <a:lnTo>
                    <a:pt x="110565" y="89064"/>
                  </a:lnTo>
                  <a:lnTo>
                    <a:pt x="126690" y="144729"/>
                  </a:lnTo>
                  <a:lnTo>
                    <a:pt x="78317" y="111330"/>
                  </a:lnTo>
                  <a:lnTo>
                    <a:pt x="29944" y="144729"/>
                  </a:lnTo>
                  <a:lnTo>
                    <a:pt x="46069" y="89064"/>
                  </a:lnTo>
                  <a:lnTo>
                    <a:pt x="0" y="55665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6"/>
            <p:cNvSpPr/>
            <p:nvPr/>
          </p:nvSpPr>
          <p:spPr>
            <a:xfrm>
              <a:off x="6033094" y="3796090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7"/>
            <p:cNvSpPr/>
            <p:nvPr/>
          </p:nvSpPr>
          <p:spPr>
            <a:xfrm>
              <a:off x="5758341" y="3610872"/>
              <a:ext cx="156845" cy="146685"/>
            </a:xfrm>
            <a:custGeom>
              <a:avLst/>
              <a:gdLst/>
              <a:ahLst/>
              <a:cxnLst/>
              <a:rect l="l" t="t" r="r" b="b"/>
              <a:pathLst>
                <a:path w="156845" h="146685">
                  <a:moveTo>
                    <a:pt x="0" y="54074"/>
                  </a:moveTo>
                  <a:lnTo>
                    <a:pt x="59889" y="54074"/>
                  </a:lnTo>
                  <a:lnTo>
                    <a:pt x="78317" y="0"/>
                  </a:lnTo>
                  <a:lnTo>
                    <a:pt x="96745" y="54074"/>
                  </a:lnTo>
                  <a:lnTo>
                    <a:pt x="156635" y="54074"/>
                  </a:lnTo>
                  <a:lnTo>
                    <a:pt x="110565" y="90124"/>
                  </a:lnTo>
                  <a:lnTo>
                    <a:pt x="126690" y="146452"/>
                  </a:lnTo>
                  <a:lnTo>
                    <a:pt x="78317" y="112655"/>
                  </a:lnTo>
                  <a:lnTo>
                    <a:pt x="29944" y="146452"/>
                  </a:lnTo>
                  <a:lnTo>
                    <a:pt x="46069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8"/>
            <p:cNvSpPr/>
            <p:nvPr/>
          </p:nvSpPr>
          <p:spPr>
            <a:xfrm>
              <a:off x="5532375" y="3334336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/>
            <p:cNvSpPr/>
            <p:nvPr/>
          </p:nvSpPr>
          <p:spPr>
            <a:xfrm>
              <a:off x="5204555" y="2955282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80">
                  <a:moveTo>
                    <a:pt x="0" y="53438"/>
                  </a:moveTo>
                  <a:lnTo>
                    <a:pt x="59666" y="53438"/>
                  </a:lnTo>
                  <a:lnTo>
                    <a:pt x="80320" y="0"/>
                  </a:lnTo>
                  <a:lnTo>
                    <a:pt x="98680" y="53438"/>
                  </a:lnTo>
                  <a:lnTo>
                    <a:pt x="158347" y="53438"/>
                  </a:lnTo>
                  <a:lnTo>
                    <a:pt x="110154" y="89064"/>
                  </a:lnTo>
                  <a:lnTo>
                    <a:pt x="128513" y="144729"/>
                  </a:lnTo>
                  <a:lnTo>
                    <a:pt x="80320" y="111330"/>
                  </a:lnTo>
                  <a:lnTo>
                    <a:pt x="29833" y="144729"/>
                  </a:lnTo>
                  <a:lnTo>
                    <a:pt x="48192" y="89064"/>
                  </a:lnTo>
                  <a:lnTo>
                    <a:pt x="0" y="53438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/>
            <p:cNvSpPr/>
            <p:nvPr/>
          </p:nvSpPr>
          <p:spPr>
            <a:xfrm>
              <a:off x="6009128" y="3644470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1"/>
            <p:cNvSpPr/>
            <p:nvPr/>
          </p:nvSpPr>
          <p:spPr>
            <a:xfrm>
              <a:off x="5698426" y="3365348"/>
              <a:ext cx="159385" cy="146685"/>
            </a:xfrm>
            <a:custGeom>
              <a:avLst/>
              <a:gdLst/>
              <a:ahLst/>
              <a:cxnLst/>
              <a:rect l="l" t="t" r="r" b="b"/>
              <a:pathLst>
                <a:path w="159385" h="146685">
                  <a:moveTo>
                    <a:pt x="0" y="56327"/>
                  </a:moveTo>
                  <a:lnTo>
                    <a:pt x="59989" y="56327"/>
                  </a:lnTo>
                  <a:lnTo>
                    <a:pt x="80755" y="0"/>
                  </a:lnTo>
                  <a:lnTo>
                    <a:pt x="99213" y="56327"/>
                  </a:lnTo>
                  <a:lnTo>
                    <a:pt x="159203" y="56327"/>
                  </a:lnTo>
                  <a:lnTo>
                    <a:pt x="110749" y="90124"/>
                  </a:lnTo>
                  <a:lnTo>
                    <a:pt x="129208" y="146452"/>
                  </a:lnTo>
                  <a:lnTo>
                    <a:pt x="80755" y="112655"/>
                  </a:lnTo>
                  <a:lnTo>
                    <a:pt x="29994" y="146452"/>
                  </a:lnTo>
                  <a:lnTo>
                    <a:pt x="48453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2"/>
            <p:cNvSpPr/>
            <p:nvPr/>
          </p:nvSpPr>
          <p:spPr>
            <a:xfrm>
              <a:off x="5371461" y="297337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/>
            <p:cNvSpPr/>
            <p:nvPr/>
          </p:nvSpPr>
          <p:spPr>
            <a:xfrm>
              <a:off x="6098145" y="3154285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6327"/>
                  </a:moveTo>
                  <a:lnTo>
                    <a:pt x="59235" y="56327"/>
                  </a:lnTo>
                  <a:lnTo>
                    <a:pt x="77461" y="0"/>
                  </a:lnTo>
                  <a:lnTo>
                    <a:pt x="95687" y="56327"/>
                  </a:lnTo>
                  <a:lnTo>
                    <a:pt x="154923" y="56327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632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/>
            <p:cNvSpPr/>
            <p:nvPr/>
          </p:nvSpPr>
          <p:spPr>
            <a:xfrm>
              <a:off x="5920967" y="2975958"/>
              <a:ext cx="154940" cy="146685"/>
            </a:xfrm>
            <a:custGeom>
              <a:avLst/>
              <a:gdLst/>
              <a:ahLst/>
              <a:cxnLst/>
              <a:rect l="l" t="t" r="r" b="b"/>
              <a:pathLst>
                <a:path w="154939" h="146685">
                  <a:moveTo>
                    <a:pt x="0" y="54074"/>
                  </a:moveTo>
                  <a:lnTo>
                    <a:pt x="59235" y="54074"/>
                  </a:lnTo>
                  <a:lnTo>
                    <a:pt x="77461" y="0"/>
                  </a:lnTo>
                  <a:lnTo>
                    <a:pt x="95687" y="54074"/>
                  </a:lnTo>
                  <a:lnTo>
                    <a:pt x="154923" y="54074"/>
                  </a:lnTo>
                  <a:lnTo>
                    <a:pt x="109357" y="90124"/>
                  </a:lnTo>
                  <a:lnTo>
                    <a:pt x="125305" y="146452"/>
                  </a:lnTo>
                  <a:lnTo>
                    <a:pt x="77461" y="112655"/>
                  </a:lnTo>
                  <a:lnTo>
                    <a:pt x="29617" y="146452"/>
                  </a:lnTo>
                  <a:lnTo>
                    <a:pt x="45565" y="90124"/>
                  </a:lnTo>
                  <a:lnTo>
                    <a:pt x="0" y="54074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/>
            <p:cNvSpPr/>
            <p:nvPr/>
          </p:nvSpPr>
          <p:spPr>
            <a:xfrm>
              <a:off x="4833937" y="4889312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/>
            <p:cNvSpPr/>
            <p:nvPr/>
          </p:nvSpPr>
          <p:spPr>
            <a:xfrm>
              <a:off x="4833937" y="479196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69"/>
                  </a:lnTo>
                  <a:lnTo>
                    <a:pt x="4338" y="32884"/>
                  </a:lnTo>
                  <a:lnTo>
                    <a:pt x="0" y="53841"/>
                  </a:lnTo>
                  <a:lnTo>
                    <a:pt x="4338" y="74799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799"/>
                  </a:lnTo>
                  <a:lnTo>
                    <a:pt x="110415" y="53841"/>
                  </a:lnTo>
                  <a:lnTo>
                    <a:pt x="106076" y="32884"/>
                  </a:lnTo>
                  <a:lnTo>
                    <a:pt x="94245" y="15769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/>
            <p:cNvSpPr/>
            <p:nvPr/>
          </p:nvSpPr>
          <p:spPr>
            <a:xfrm>
              <a:off x="4833937" y="479196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/>
            <p:cNvSpPr/>
            <p:nvPr/>
          </p:nvSpPr>
          <p:spPr>
            <a:xfrm>
              <a:off x="4833937" y="4566255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/>
            <p:cNvSpPr/>
            <p:nvPr/>
          </p:nvSpPr>
          <p:spPr>
            <a:xfrm>
              <a:off x="4833937" y="493238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/>
            <p:cNvSpPr/>
            <p:nvPr/>
          </p:nvSpPr>
          <p:spPr>
            <a:xfrm>
              <a:off x="4833937" y="493238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1"/>
            <p:cNvSpPr/>
            <p:nvPr/>
          </p:nvSpPr>
          <p:spPr>
            <a:xfrm>
              <a:off x="4833937" y="4596408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/>
            <p:cNvSpPr/>
            <p:nvPr/>
          </p:nvSpPr>
          <p:spPr>
            <a:xfrm>
              <a:off x="4833937" y="4596408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3"/>
            <p:cNvSpPr/>
            <p:nvPr/>
          </p:nvSpPr>
          <p:spPr>
            <a:xfrm>
              <a:off x="4833937" y="490912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70"/>
                  </a:lnTo>
                  <a:lnTo>
                    <a:pt x="4338" y="32884"/>
                  </a:lnTo>
                  <a:lnTo>
                    <a:pt x="0" y="53842"/>
                  </a:lnTo>
                  <a:lnTo>
                    <a:pt x="4338" y="74800"/>
                  </a:lnTo>
                  <a:lnTo>
                    <a:pt x="16170" y="91915"/>
                  </a:lnTo>
                  <a:lnTo>
                    <a:pt x="33718" y="103454"/>
                  </a:lnTo>
                  <a:lnTo>
                    <a:pt x="55208" y="107685"/>
                  </a:lnTo>
                  <a:lnTo>
                    <a:pt x="76697" y="103454"/>
                  </a:lnTo>
                  <a:lnTo>
                    <a:pt x="94245" y="91915"/>
                  </a:lnTo>
                  <a:lnTo>
                    <a:pt x="106076" y="74800"/>
                  </a:lnTo>
                  <a:lnTo>
                    <a:pt x="110415" y="53842"/>
                  </a:lnTo>
                  <a:lnTo>
                    <a:pt x="106076" y="32884"/>
                  </a:lnTo>
                  <a:lnTo>
                    <a:pt x="94245" y="15770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4"/>
            <p:cNvSpPr/>
            <p:nvPr/>
          </p:nvSpPr>
          <p:spPr>
            <a:xfrm>
              <a:off x="4833937" y="490912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5"/>
            <p:cNvSpPr/>
            <p:nvPr/>
          </p:nvSpPr>
          <p:spPr>
            <a:xfrm>
              <a:off x="4833937" y="4584346"/>
              <a:ext cx="110489" cy="107314"/>
            </a:xfrm>
            <a:custGeom>
              <a:avLst/>
              <a:gdLst/>
              <a:ahLst/>
              <a:cxnLst/>
              <a:rect l="l" t="t" r="r" b="b"/>
              <a:pathLst>
                <a:path w="110489" h="107314">
                  <a:moveTo>
                    <a:pt x="55208" y="0"/>
                  </a:moveTo>
                  <a:lnTo>
                    <a:pt x="33718" y="4197"/>
                  </a:lnTo>
                  <a:lnTo>
                    <a:pt x="16170" y="15644"/>
                  </a:lnTo>
                  <a:lnTo>
                    <a:pt x="4338" y="32622"/>
                  </a:lnTo>
                  <a:lnTo>
                    <a:pt x="0" y="53412"/>
                  </a:lnTo>
                  <a:lnTo>
                    <a:pt x="4338" y="74202"/>
                  </a:lnTo>
                  <a:lnTo>
                    <a:pt x="16170" y="91179"/>
                  </a:lnTo>
                  <a:lnTo>
                    <a:pt x="33718" y="102626"/>
                  </a:lnTo>
                  <a:lnTo>
                    <a:pt x="55208" y="106823"/>
                  </a:lnTo>
                  <a:lnTo>
                    <a:pt x="76697" y="102626"/>
                  </a:lnTo>
                  <a:lnTo>
                    <a:pt x="94245" y="91179"/>
                  </a:lnTo>
                  <a:lnTo>
                    <a:pt x="106076" y="74202"/>
                  </a:lnTo>
                  <a:lnTo>
                    <a:pt x="110415" y="53412"/>
                  </a:lnTo>
                  <a:lnTo>
                    <a:pt x="106076" y="32622"/>
                  </a:lnTo>
                  <a:lnTo>
                    <a:pt x="94245" y="15644"/>
                  </a:lnTo>
                  <a:lnTo>
                    <a:pt x="76697" y="4197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6"/>
            <p:cNvSpPr/>
            <p:nvPr/>
          </p:nvSpPr>
          <p:spPr>
            <a:xfrm>
              <a:off x="4833937" y="4584346"/>
              <a:ext cx="110489" cy="107314"/>
            </a:xfrm>
            <a:custGeom>
              <a:avLst/>
              <a:gdLst/>
              <a:ahLst/>
              <a:cxnLst/>
              <a:rect l="l" t="t" r="r" b="b"/>
              <a:pathLst>
                <a:path w="110489" h="107314">
                  <a:moveTo>
                    <a:pt x="0" y="53412"/>
                  </a:moveTo>
                  <a:lnTo>
                    <a:pt x="4338" y="32621"/>
                  </a:lnTo>
                  <a:lnTo>
                    <a:pt x="16169" y="15644"/>
                  </a:lnTo>
                  <a:lnTo>
                    <a:pt x="33718" y="4197"/>
                  </a:lnTo>
                  <a:lnTo>
                    <a:pt x="55207" y="0"/>
                  </a:lnTo>
                  <a:lnTo>
                    <a:pt x="76696" y="4197"/>
                  </a:lnTo>
                  <a:lnTo>
                    <a:pt x="94245" y="15644"/>
                  </a:lnTo>
                  <a:lnTo>
                    <a:pt x="106076" y="32621"/>
                  </a:lnTo>
                  <a:lnTo>
                    <a:pt x="110415" y="53412"/>
                  </a:lnTo>
                  <a:lnTo>
                    <a:pt x="106076" y="74202"/>
                  </a:lnTo>
                  <a:lnTo>
                    <a:pt x="94245" y="91179"/>
                  </a:lnTo>
                  <a:lnTo>
                    <a:pt x="76696" y="102626"/>
                  </a:lnTo>
                  <a:lnTo>
                    <a:pt x="55207" y="106824"/>
                  </a:lnTo>
                  <a:lnTo>
                    <a:pt x="33718" y="102626"/>
                  </a:lnTo>
                  <a:lnTo>
                    <a:pt x="16169" y="91179"/>
                  </a:lnTo>
                  <a:lnTo>
                    <a:pt x="4338" y="74202"/>
                  </a:lnTo>
                  <a:lnTo>
                    <a:pt x="0" y="5341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7"/>
            <p:cNvSpPr/>
            <p:nvPr/>
          </p:nvSpPr>
          <p:spPr>
            <a:xfrm>
              <a:off x="4833937" y="472304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55208" y="0"/>
                  </a:moveTo>
                  <a:lnTo>
                    <a:pt x="33718" y="4231"/>
                  </a:lnTo>
                  <a:lnTo>
                    <a:pt x="16170" y="15769"/>
                  </a:lnTo>
                  <a:lnTo>
                    <a:pt x="4338" y="32884"/>
                  </a:lnTo>
                  <a:lnTo>
                    <a:pt x="0" y="53841"/>
                  </a:lnTo>
                  <a:lnTo>
                    <a:pt x="4338" y="74799"/>
                  </a:lnTo>
                  <a:lnTo>
                    <a:pt x="16170" y="91914"/>
                  </a:lnTo>
                  <a:lnTo>
                    <a:pt x="33718" y="103453"/>
                  </a:lnTo>
                  <a:lnTo>
                    <a:pt x="55208" y="107684"/>
                  </a:lnTo>
                  <a:lnTo>
                    <a:pt x="76697" y="103453"/>
                  </a:lnTo>
                  <a:lnTo>
                    <a:pt x="94245" y="91914"/>
                  </a:lnTo>
                  <a:lnTo>
                    <a:pt x="106076" y="74799"/>
                  </a:lnTo>
                  <a:lnTo>
                    <a:pt x="110415" y="53841"/>
                  </a:lnTo>
                  <a:lnTo>
                    <a:pt x="106076" y="32884"/>
                  </a:lnTo>
                  <a:lnTo>
                    <a:pt x="94245" y="15769"/>
                  </a:lnTo>
                  <a:lnTo>
                    <a:pt x="76697" y="4231"/>
                  </a:lnTo>
                  <a:lnTo>
                    <a:pt x="5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8"/>
            <p:cNvSpPr/>
            <p:nvPr/>
          </p:nvSpPr>
          <p:spPr>
            <a:xfrm>
              <a:off x="4833937" y="4723046"/>
              <a:ext cx="110489" cy="107950"/>
            </a:xfrm>
            <a:custGeom>
              <a:avLst/>
              <a:gdLst/>
              <a:ahLst/>
              <a:cxnLst/>
              <a:rect l="l" t="t" r="r" b="b"/>
              <a:pathLst>
                <a:path w="110489" h="107950">
                  <a:moveTo>
                    <a:pt x="0" y="53842"/>
                  </a:moveTo>
                  <a:lnTo>
                    <a:pt x="4338" y="32884"/>
                  </a:lnTo>
                  <a:lnTo>
                    <a:pt x="16169" y="15770"/>
                  </a:lnTo>
                  <a:lnTo>
                    <a:pt x="33718" y="4231"/>
                  </a:lnTo>
                  <a:lnTo>
                    <a:pt x="55207" y="0"/>
                  </a:lnTo>
                  <a:lnTo>
                    <a:pt x="76696" y="4231"/>
                  </a:lnTo>
                  <a:lnTo>
                    <a:pt x="94245" y="15770"/>
                  </a:lnTo>
                  <a:lnTo>
                    <a:pt x="106076" y="32884"/>
                  </a:lnTo>
                  <a:lnTo>
                    <a:pt x="110415" y="53842"/>
                  </a:lnTo>
                  <a:lnTo>
                    <a:pt x="106076" y="74800"/>
                  </a:lnTo>
                  <a:lnTo>
                    <a:pt x="94245" y="91914"/>
                  </a:lnTo>
                  <a:lnTo>
                    <a:pt x="76696" y="103453"/>
                  </a:lnTo>
                  <a:lnTo>
                    <a:pt x="55207" y="107685"/>
                  </a:lnTo>
                  <a:lnTo>
                    <a:pt x="33718" y="103453"/>
                  </a:lnTo>
                  <a:lnTo>
                    <a:pt x="16169" y="91914"/>
                  </a:lnTo>
                  <a:lnTo>
                    <a:pt x="4338" y="74800"/>
                  </a:lnTo>
                  <a:lnTo>
                    <a:pt x="0" y="53842"/>
                  </a:lnTo>
                  <a:close/>
                </a:path>
              </a:pathLst>
            </a:custGeom>
            <a:ln w="30226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9"/>
            <p:cNvSpPr/>
            <p:nvPr/>
          </p:nvSpPr>
          <p:spPr>
            <a:xfrm>
              <a:off x="4818824" y="2957399"/>
              <a:ext cx="240785" cy="15162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0"/>
            <p:cNvSpPr/>
            <p:nvPr/>
          </p:nvSpPr>
          <p:spPr>
            <a:xfrm>
              <a:off x="4910971" y="4791102"/>
              <a:ext cx="133985" cy="121920"/>
            </a:xfrm>
            <a:custGeom>
              <a:avLst/>
              <a:gdLst/>
              <a:ahLst/>
              <a:cxnLst/>
              <a:rect l="l" t="t" r="r" b="b"/>
              <a:pathLst>
                <a:path w="133985" h="121920">
                  <a:moveTo>
                    <a:pt x="0" y="47237"/>
                  </a:moveTo>
                  <a:lnTo>
                    <a:pt x="50647" y="47237"/>
                  </a:lnTo>
                  <a:lnTo>
                    <a:pt x="66762" y="0"/>
                  </a:lnTo>
                  <a:lnTo>
                    <a:pt x="82877" y="47237"/>
                  </a:lnTo>
                  <a:lnTo>
                    <a:pt x="133525" y="47237"/>
                  </a:lnTo>
                  <a:lnTo>
                    <a:pt x="92086" y="76480"/>
                  </a:lnTo>
                  <a:lnTo>
                    <a:pt x="108201" y="121469"/>
                  </a:lnTo>
                  <a:lnTo>
                    <a:pt x="66762" y="94475"/>
                  </a:lnTo>
                  <a:lnTo>
                    <a:pt x="25323" y="121469"/>
                  </a:lnTo>
                  <a:lnTo>
                    <a:pt x="41438" y="76480"/>
                  </a:lnTo>
                  <a:lnTo>
                    <a:pt x="0" y="4723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1"/>
            <p:cNvSpPr/>
            <p:nvPr/>
          </p:nvSpPr>
          <p:spPr>
            <a:xfrm>
              <a:off x="4910971" y="4758367"/>
              <a:ext cx="133985" cy="121920"/>
            </a:xfrm>
            <a:custGeom>
              <a:avLst/>
              <a:gdLst/>
              <a:ahLst/>
              <a:cxnLst/>
              <a:rect l="l" t="t" r="r" b="b"/>
              <a:pathLst>
                <a:path w="133985" h="121920">
                  <a:moveTo>
                    <a:pt x="0" y="47237"/>
                  </a:moveTo>
                  <a:lnTo>
                    <a:pt x="50647" y="47237"/>
                  </a:lnTo>
                  <a:lnTo>
                    <a:pt x="66762" y="0"/>
                  </a:lnTo>
                  <a:lnTo>
                    <a:pt x="82877" y="47237"/>
                  </a:lnTo>
                  <a:lnTo>
                    <a:pt x="133525" y="47237"/>
                  </a:lnTo>
                  <a:lnTo>
                    <a:pt x="92086" y="76480"/>
                  </a:lnTo>
                  <a:lnTo>
                    <a:pt x="108201" y="121469"/>
                  </a:lnTo>
                  <a:lnTo>
                    <a:pt x="66762" y="94475"/>
                  </a:lnTo>
                  <a:lnTo>
                    <a:pt x="25323" y="121469"/>
                  </a:lnTo>
                  <a:lnTo>
                    <a:pt x="41438" y="76480"/>
                  </a:lnTo>
                  <a:lnTo>
                    <a:pt x="0" y="47237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2"/>
            <p:cNvSpPr/>
            <p:nvPr/>
          </p:nvSpPr>
          <p:spPr>
            <a:xfrm>
              <a:off x="4910971" y="4769566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3"/>
            <p:cNvSpPr/>
            <p:nvPr/>
          </p:nvSpPr>
          <p:spPr>
            <a:xfrm>
              <a:off x="4910971" y="4705817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4669"/>
                  </a:moveTo>
                  <a:lnTo>
                    <a:pt x="50647" y="44669"/>
                  </a:lnTo>
                  <a:lnTo>
                    <a:pt x="66762" y="0"/>
                  </a:lnTo>
                  <a:lnTo>
                    <a:pt x="82877" y="44669"/>
                  </a:lnTo>
                  <a:lnTo>
                    <a:pt x="133525" y="44669"/>
                  </a:lnTo>
                  <a:lnTo>
                    <a:pt x="92086" y="73704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3704"/>
                  </a:lnTo>
                  <a:lnTo>
                    <a:pt x="0" y="44669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4"/>
            <p:cNvSpPr/>
            <p:nvPr/>
          </p:nvSpPr>
          <p:spPr>
            <a:xfrm>
              <a:off x="4910971" y="4809194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5"/>
            <p:cNvSpPr/>
            <p:nvPr/>
          </p:nvSpPr>
          <p:spPr>
            <a:xfrm>
              <a:off x="5172323" y="5165380"/>
              <a:ext cx="2105852" cy="236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6"/>
            <p:cNvSpPr/>
            <p:nvPr/>
          </p:nvSpPr>
          <p:spPr>
            <a:xfrm>
              <a:off x="4910971" y="4710984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6903"/>
                  </a:moveTo>
                  <a:lnTo>
                    <a:pt x="50647" y="46903"/>
                  </a:lnTo>
                  <a:lnTo>
                    <a:pt x="66762" y="0"/>
                  </a:lnTo>
                  <a:lnTo>
                    <a:pt x="82877" y="46903"/>
                  </a:lnTo>
                  <a:lnTo>
                    <a:pt x="133525" y="46903"/>
                  </a:lnTo>
                  <a:lnTo>
                    <a:pt x="92086" y="75938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5938"/>
                  </a:lnTo>
                  <a:lnTo>
                    <a:pt x="0" y="46903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7"/>
            <p:cNvSpPr/>
            <p:nvPr/>
          </p:nvSpPr>
          <p:spPr>
            <a:xfrm>
              <a:off x="4910971" y="4619668"/>
              <a:ext cx="133985" cy="120650"/>
            </a:xfrm>
            <a:custGeom>
              <a:avLst/>
              <a:gdLst/>
              <a:ahLst/>
              <a:cxnLst/>
              <a:rect l="l" t="t" r="r" b="b"/>
              <a:pathLst>
                <a:path w="133985" h="120650">
                  <a:moveTo>
                    <a:pt x="0" y="44669"/>
                  </a:moveTo>
                  <a:lnTo>
                    <a:pt x="50647" y="44669"/>
                  </a:lnTo>
                  <a:lnTo>
                    <a:pt x="66762" y="0"/>
                  </a:lnTo>
                  <a:lnTo>
                    <a:pt x="82877" y="44669"/>
                  </a:lnTo>
                  <a:lnTo>
                    <a:pt x="133525" y="44669"/>
                  </a:lnTo>
                  <a:lnTo>
                    <a:pt x="92086" y="73704"/>
                  </a:lnTo>
                  <a:lnTo>
                    <a:pt x="108201" y="120608"/>
                  </a:lnTo>
                  <a:lnTo>
                    <a:pt x="66762" y="93806"/>
                  </a:lnTo>
                  <a:lnTo>
                    <a:pt x="25323" y="120608"/>
                  </a:lnTo>
                  <a:lnTo>
                    <a:pt x="41438" y="73704"/>
                  </a:lnTo>
                  <a:lnTo>
                    <a:pt x="0" y="44669"/>
                  </a:lnTo>
                  <a:close/>
                </a:path>
              </a:pathLst>
            </a:custGeom>
            <a:ln w="30226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8"/>
            <p:cNvSpPr/>
            <p:nvPr/>
          </p:nvSpPr>
          <p:spPr>
            <a:xfrm>
              <a:off x="5023953" y="5171879"/>
              <a:ext cx="2554605" cy="1270"/>
            </a:xfrm>
            <a:custGeom>
              <a:avLst/>
              <a:gdLst/>
              <a:ahLst/>
              <a:cxnLst/>
              <a:rect l="l" t="t" r="r" b="b"/>
              <a:pathLst>
                <a:path w="2554604" h="1270">
                  <a:moveTo>
                    <a:pt x="0" y="0"/>
                  </a:moveTo>
                  <a:lnTo>
                    <a:pt x="2554091" y="861"/>
                  </a:lnTo>
                </a:path>
              </a:pathLst>
            </a:custGeom>
            <a:ln w="3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9"/>
            <p:cNvSpPr/>
            <p:nvPr/>
          </p:nvSpPr>
          <p:spPr>
            <a:xfrm>
              <a:off x="7548275" y="5139341"/>
              <a:ext cx="84361" cy="6421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0"/>
            <p:cNvSpPr/>
            <p:nvPr/>
          </p:nvSpPr>
          <p:spPr>
            <a:xfrm>
              <a:off x="5075309" y="2590876"/>
              <a:ext cx="1270" cy="2564130"/>
            </a:xfrm>
            <a:custGeom>
              <a:avLst/>
              <a:gdLst/>
              <a:ahLst/>
              <a:cxnLst/>
              <a:rect l="l" t="t" r="r" b="b"/>
              <a:pathLst>
                <a:path w="1270" h="2564129">
                  <a:moveTo>
                    <a:pt x="0" y="2563773"/>
                  </a:moveTo>
                  <a:lnTo>
                    <a:pt x="856" y="0"/>
                  </a:lnTo>
                </a:path>
              </a:pathLst>
            </a:custGeom>
            <a:ln w="30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1"/>
            <p:cNvSpPr/>
            <p:nvPr/>
          </p:nvSpPr>
          <p:spPr>
            <a:xfrm>
              <a:off x="5032701" y="2548001"/>
              <a:ext cx="63819" cy="848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2"/>
            <p:cNvSpPr/>
            <p:nvPr/>
          </p:nvSpPr>
          <p:spPr>
            <a:xfrm>
              <a:off x="7390785" y="5205676"/>
              <a:ext cx="130580" cy="1693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3"/>
            <p:cNvSpPr/>
            <p:nvPr/>
          </p:nvSpPr>
          <p:spPr>
            <a:xfrm>
              <a:off x="4869219" y="2725466"/>
              <a:ext cx="147699" cy="16845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4"/>
            <p:cNvSpPr/>
            <p:nvPr/>
          </p:nvSpPr>
          <p:spPr>
            <a:xfrm>
              <a:off x="6217974" y="2751111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5"/>
            <p:cNvSpPr/>
            <p:nvPr/>
          </p:nvSpPr>
          <p:spPr>
            <a:xfrm>
              <a:off x="6217974" y="284918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6"/>
            <p:cNvSpPr/>
            <p:nvPr/>
          </p:nvSpPr>
          <p:spPr>
            <a:xfrm>
              <a:off x="6217974" y="294726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7"/>
            <p:cNvSpPr/>
            <p:nvPr/>
          </p:nvSpPr>
          <p:spPr>
            <a:xfrm>
              <a:off x="6219258" y="304534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8"/>
            <p:cNvSpPr/>
            <p:nvPr/>
          </p:nvSpPr>
          <p:spPr>
            <a:xfrm>
              <a:off x="6219258" y="314341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30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9"/>
            <p:cNvSpPr/>
            <p:nvPr/>
          </p:nvSpPr>
          <p:spPr>
            <a:xfrm>
              <a:off x="6219258" y="324149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0"/>
            <p:cNvSpPr/>
            <p:nvPr/>
          </p:nvSpPr>
          <p:spPr>
            <a:xfrm>
              <a:off x="6219258" y="333957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1"/>
            <p:cNvSpPr/>
            <p:nvPr/>
          </p:nvSpPr>
          <p:spPr>
            <a:xfrm>
              <a:off x="6219258" y="343764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2"/>
            <p:cNvSpPr/>
            <p:nvPr/>
          </p:nvSpPr>
          <p:spPr>
            <a:xfrm>
              <a:off x="6219258" y="3535723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3"/>
            <p:cNvSpPr/>
            <p:nvPr/>
          </p:nvSpPr>
          <p:spPr>
            <a:xfrm>
              <a:off x="6220542" y="3633800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4"/>
            <p:cNvSpPr/>
            <p:nvPr/>
          </p:nvSpPr>
          <p:spPr>
            <a:xfrm>
              <a:off x="6220542" y="373187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5"/>
            <p:cNvSpPr/>
            <p:nvPr/>
          </p:nvSpPr>
          <p:spPr>
            <a:xfrm>
              <a:off x="6220542" y="3829952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6"/>
            <p:cNvSpPr/>
            <p:nvPr/>
          </p:nvSpPr>
          <p:spPr>
            <a:xfrm>
              <a:off x="6220542" y="3928029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7"/>
            <p:cNvSpPr/>
            <p:nvPr/>
          </p:nvSpPr>
          <p:spPr>
            <a:xfrm>
              <a:off x="6220542" y="4026106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8"/>
            <p:cNvSpPr/>
            <p:nvPr/>
          </p:nvSpPr>
          <p:spPr>
            <a:xfrm>
              <a:off x="6220542" y="4124182"/>
              <a:ext cx="1905" cy="49530"/>
            </a:xfrm>
            <a:custGeom>
              <a:avLst/>
              <a:gdLst/>
              <a:ahLst/>
              <a:cxnLst/>
              <a:rect l="l" t="t" r="r" b="b"/>
              <a:pathLst>
                <a:path w="1904" h="49529">
                  <a:moveTo>
                    <a:pt x="642" y="-3969"/>
                  </a:moveTo>
                  <a:lnTo>
                    <a:pt x="642" y="53007"/>
                  </a:lnTo>
                </a:path>
              </a:pathLst>
            </a:custGeom>
            <a:ln w="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9"/>
            <p:cNvSpPr/>
            <p:nvPr/>
          </p:nvSpPr>
          <p:spPr>
            <a:xfrm>
              <a:off x="6221826" y="422225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9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0"/>
            <p:cNvSpPr/>
            <p:nvPr/>
          </p:nvSpPr>
          <p:spPr>
            <a:xfrm>
              <a:off x="6221826" y="4320335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1"/>
            <p:cNvSpPr/>
            <p:nvPr/>
          </p:nvSpPr>
          <p:spPr>
            <a:xfrm>
              <a:off x="6221826" y="4418412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2"/>
            <p:cNvSpPr/>
            <p:nvPr/>
          </p:nvSpPr>
          <p:spPr>
            <a:xfrm>
              <a:off x="6221826" y="4516488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3"/>
            <p:cNvSpPr/>
            <p:nvPr/>
          </p:nvSpPr>
          <p:spPr>
            <a:xfrm>
              <a:off x="6221826" y="4614565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4"/>
            <p:cNvSpPr/>
            <p:nvPr/>
          </p:nvSpPr>
          <p:spPr>
            <a:xfrm>
              <a:off x="6221826" y="4712641"/>
              <a:ext cx="1905" cy="49530"/>
            </a:xfrm>
            <a:custGeom>
              <a:avLst/>
              <a:gdLst/>
              <a:ahLst/>
              <a:cxnLst/>
              <a:rect l="l" t="t" r="r" b="b"/>
              <a:pathLst>
                <a:path w="1904" h="49529">
                  <a:moveTo>
                    <a:pt x="642" y="-3969"/>
                  </a:moveTo>
                  <a:lnTo>
                    <a:pt x="642" y="53007"/>
                  </a:lnTo>
                </a:path>
              </a:pathLst>
            </a:custGeom>
            <a:ln w="9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5"/>
            <p:cNvSpPr/>
            <p:nvPr/>
          </p:nvSpPr>
          <p:spPr>
            <a:xfrm>
              <a:off x="6223110" y="481071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6"/>
            <p:cNvSpPr/>
            <p:nvPr/>
          </p:nvSpPr>
          <p:spPr>
            <a:xfrm>
              <a:off x="6223110" y="490879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7"/>
            <p:cNvSpPr/>
            <p:nvPr/>
          </p:nvSpPr>
          <p:spPr>
            <a:xfrm>
              <a:off x="6223110" y="5006871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8"/>
            <p:cNvSpPr/>
            <p:nvPr/>
          </p:nvSpPr>
          <p:spPr>
            <a:xfrm>
              <a:off x="6223110" y="5104947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9"/>
            <p:cNvSpPr/>
            <p:nvPr/>
          </p:nvSpPr>
          <p:spPr>
            <a:xfrm>
              <a:off x="6223110" y="5203024"/>
              <a:ext cx="0" cy="49530"/>
            </a:xfrm>
            <a:custGeom>
              <a:avLst/>
              <a:gdLst/>
              <a:ahLst/>
              <a:cxnLst/>
              <a:rect l="l" t="t" r="r" b="b"/>
              <a:pathLst>
                <a:path h="49529">
                  <a:moveTo>
                    <a:pt x="0" y="0"/>
                  </a:moveTo>
                  <a:lnTo>
                    <a:pt x="0" y="490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0"/>
            <p:cNvSpPr/>
            <p:nvPr/>
          </p:nvSpPr>
          <p:spPr>
            <a:xfrm>
              <a:off x="50753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1"/>
            <p:cNvSpPr/>
            <p:nvPr/>
          </p:nvSpPr>
          <p:spPr>
            <a:xfrm>
              <a:off x="517342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2"/>
            <p:cNvSpPr/>
            <p:nvPr/>
          </p:nvSpPr>
          <p:spPr>
            <a:xfrm>
              <a:off x="527153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3"/>
            <p:cNvSpPr/>
            <p:nvPr/>
          </p:nvSpPr>
          <p:spPr>
            <a:xfrm>
              <a:off x="536964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4"/>
            <p:cNvSpPr/>
            <p:nvPr/>
          </p:nvSpPr>
          <p:spPr>
            <a:xfrm>
              <a:off x="546775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5"/>
            <p:cNvSpPr/>
            <p:nvPr/>
          </p:nvSpPr>
          <p:spPr>
            <a:xfrm>
              <a:off x="556587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6"/>
            <p:cNvSpPr/>
            <p:nvPr/>
          </p:nvSpPr>
          <p:spPr>
            <a:xfrm>
              <a:off x="566398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7"/>
            <p:cNvSpPr/>
            <p:nvPr/>
          </p:nvSpPr>
          <p:spPr>
            <a:xfrm>
              <a:off x="576209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8"/>
            <p:cNvSpPr/>
            <p:nvPr/>
          </p:nvSpPr>
          <p:spPr>
            <a:xfrm>
              <a:off x="58602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9"/>
            <p:cNvSpPr/>
            <p:nvPr/>
          </p:nvSpPr>
          <p:spPr>
            <a:xfrm>
              <a:off x="5958321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0"/>
            <p:cNvSpPr/>
            <p:nvPr/>
          </p:nvSpPr>
          <p:spPr>
            <a:xfrm>
              <a:off x="605643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1"/>
            <p:cNvSpPr/>
            <p:nvPr/>
          </p:nvSpPr>
          <p:spPr>
            <a:xfrm>
              <a:off x="6154546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2"/>
            <p:cNvSpPr/>
            <p:nvPr/>
          </p:nvSpPr>
          <p:spPr>
            <a:xfrm>
              <a:off x="625265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3"/>
            <p:cNvSpPr/>
            <p:nvPr/>
          </p:nvSpPr>
          <p:spPr>
            <a:xfrm>
              <a:off x="6350772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4"/>
            <p:cNvSpPr/>
            <p:nvPr/>
          </p:nvSpPr>
          <p:spPr>
            <a:xfrm>
              <a:off x="6448883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5"/>
            <p:cNvSpPr/>
            <p:nvPr/>
          </p:nvSpPr>
          <p:spPr>
            <a:xfrm>
              <a:off x="654699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6"/>
            <p:cNvSpPr/>
            <p:nvPr/>
          </p:nvSpPr>
          <p:spPr>
            <a:xfrm>
              <a:off x="6645109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7"/>
            <p:cNvSpPr/>
            <p:nvPr/>
          </p:nvSpPr>
          <p:spPr>
            <a:xfrm>
              <a:off x="6743221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8"/>
            <p:cNvSpPr/>
            <p:nvPr/>
          </p:nvSpPr>
          <p:spPr>
            <a:xfrm>
              <a:off x="6841333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9"/>
            <p:cNvSpPr/>
            <p:nvPr/>
          </p:nvSpPr>
          <p:spPr>
            <a:xfrm>
              <a:off x="6939446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0"/>
            <p:cNvSpPr/>
            <p:nvPr/>
          </p:nvSpPr>
          <p:spPr>
            <a:xfrm>
              <a:off x="7037558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1"/>
            <p:cNvSpPr/>
            <p:nvPr/>
          </p:nvSpPr>
          <p:spPr>
            <a:xfrm>
              <a:off x="7135670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2"/>
            <p:cNvSpPr/>
            <p:nvPr/>
          </p:nvSpPr>
          <p:spPr>
            <a:xfrm>
              <a:off x="7233784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3"/>
            <p:cNvSpPr/>
            <p:nvPr/>
          </p:nvSpPr>
          <p:spPr>
            <a:xfrm>
              <a:off x="7331895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6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4"/>
            <p:cNvSpPr/>
            <p:nvPr/>
          </p:nvSpPr>
          <p:spPr>
            <a:xfrm>
              <a:off x="7430007" y="3996815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29">
                  <a:moveTo>
                    <a:pt x="0" y="0"/>
                  </a:moveTo>
                  <a:lnTo>
                    <a:pt x="49057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6"/>
            <p:cNvSpPr txBox="1"/>
            <p:nvPr/>
          </p:nvSpPr>
          <p:spPr>
            <a:xfrm>
              <a:off x="4890553" y="1685009"/>
              <a:ext cx="3620741" cy="402032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wrap="square" lIns="0" tIns="32384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54"/>
                </a:spcBef>
              </a:pPr>
              <a:r>
                <a:rPr sz="2400" spc="-10" dirty="0">
                  <a:latin typeface="Calibri"/>
                  <a:cs typeface="Calibri"/>
                </a:rPr>
                <a:t>Univariate </a:t>
              </a:r>
              <a:r>
                <a:rPr sz="2400" spc="-5" dirty="0">
                  <a:latin typeface="Calibri"/>
                  <a:cs typeface="Calibri"/>
                </a:rPr>
                <a:t>selection </a:t>
              </a:r>
              <a:r>
                <a:rPr sz="2400" spc="-15" dirty="0">
                  <a:latin typeface="Calibri"/>
                  <a:cs typeface="Calibri"/>
                </a:rPr>
                <a:t>may</a:t>
              </a:r>
              <a:r>
                <a:rPr sz="2400" dirty="0">
                  <a:latin typeface="Calibri"/>
                  <a:cs typeface="Calibri"/>
                </a:rPr>
                <a:t> </a:t>
              </a:r>
              <a:r>
                <a:rPr sz="2400" spc="-15" dirty="0">
                  <a:latin typeface="Calibri"/>
                  <a:cs typeface="Calibri"/>
                </a:rPr>
                <a:t>fail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149" name="object 148"/>
            <p:cNvSpPr/>
            <p:nvPr/>
          </p:nvSpPr>
          <p:spPr>
            <a:xfrm>
              <a:off x="5336087" y="4538501"/>
              <a:ext cx="308340" cy="3785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9"/>
            <p:cNvSpPr/>
            <p:nvPr/>
          </p:nvSpPr>
          <p:spPr>
            <a:xfrm>
              <a:off x="6577885" y="3096337"/>
              <a:ext cx="640271" cy="54437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719866" y="4286401"/>
              <a:ext cx="207648" cy="1944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004465" y="3965059"/>
              <a:ext cx="223844" cy="2354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47104" y="3665054"/>
              <a:ext cx="164290" cy="16436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987323" y="5037273"/>
              <a:ext cx="185693" cy="2127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9"/>
            <p:cNvSpPr/>
            <p:nvPr/>
          </p:nvSpPr>
          <p:spPr>
            <a:xfrm>
              <a:off x="6039942" y="2089665"/>
              <a:ext cx="1239384" cy="63732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60"/>
            <p:cNvSpPr/>
            <p:nvPr/>
          </p:nvSpPr>
          <p:spPr>
            <a:xfrm>
              <a:off x="6039942" y="2089665"/>
              <a:ext cx="1239520" cy="637540"/>
            </a:xfrm>
            <a:custGeom>
              <a:avLst/>
              <a:gdLst/>
              <a:ahLst/>
              <a:cxnLst/>
              <a:rect l="l" t="t" r="r" b="b"/>
              <a:pathLst>
                <a:path w="1239520" h="637539">
                  <a:moveTo>
                    <a:pt x="0" y="318662"/>
                  </a:moveTo>
                  <a:lnTo>
                    <a:pt x="309846" y="318662"/>
                  </a:lnTo>
                  <a:lnTo>
                    <a:pt x="309846" y="0"/>
                  </a:lnTo>
                  <a:lnTo>
                    <a:pt x="929538" y="0"/>
                  </a:lnTo>
                  <a:lnTo>
                    <a:pt x="929538" y="318662"/>
                  </a:lnTo>
                  <a:lnTo>
                    <a:pt x="1239384" y="318662"/>
                  </a:lnTo>
                  <a:lnTo>
                    <a:pt x="619692" y="637324"/>
                  </a:lnTo>
                  <a:lnTo>
                    <a:pt x="0" y="31866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4180"/>
              </a:lnSpc>
              <a:spcBef>
                <a:spcPts val="100"/>
              </a:spcBef>
            </a:pPr>
            <a:r>
              <a:rPr lang="en-US" altLang="zh-CN" sz="2800" dirty="0"/>
              <a:t>(1) Filtering: multi-variate: Feature Subset Selection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 Methods</a:t>
            </a:r>
          </a:p>
          <a:p>
            <a:pPr lvl="1"/>
            <a:r>
              <a:rPr lang="en-US" altLang="zh-CN" dirty="0"/>
              <a:t>Select subsets of variables as a pre-processing step,  independently of the used classifier!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E.g. Group correlation</a:t>
            </a:r>
          </a:p>
          <a:p>
            <a:r>
              <a:rPr lang="en-US" altLang="zh-CN" dirty="0"/>
              <a:t>E.g. Information theoretic filtering methods such as  Markov blanket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CBD5-DD55-4F3E-87B1-DA9A9275D20C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object 9"/>
          <p:cNvSpPr/>
          <p:nvPr/>
        </p:nvSpPr>
        <p:spPr>
          <a:xfrm>
            <a:off x="727982" y="2905245"/>
            <a:ext cx="7688036" cy="85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4180"/>
              </a:lnSpc>
              <a:spcBef>
                <a:spcPts val="100"/>
              </a:spcBef>
            </a:pPr>
            <a:r>
              <a:rPr lang="en-US" altLang="zh-CN" sz="2800" dirty="0"/>
              <a:t>(1) Filtering: multi-variate: Feature Subset Selection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75" dirty="0">
                <a:cs typeface="Calibri"/>
              </a:rPr>
              <a:t>You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need:</a:t>
            </a:r>
            <a:endParaRPr lang="en-US" altLang="zh-CN" dirty="0">
              <a:cs typeface="Calibri"/>
            </a:endParaRPr>
          </a:p>
          <a:p>
            <a:pPr marL="527050" marR="5080" lvl="1" indent="-171450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a </a:t>
            </a:r>
            <a:r>
              <a:rPr lang="en-US" altLang="zh-CN" spc="-10" dirty="0">
                <a:solidFill>
                  <a:srgbClr val="0000FF"/>
                </a:solidFill>
                <a:cs typeface="Calibri"/>
              </a:rPr>
              <a:t>measure </a:t>
            </a:r>
            <a:r>
              <a:rPr lang="en-US" altLang="zh-CN" spc="-20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assessing the goodness of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20" dirty="0">
                <a:cs typeface="Calibri"/>
              </a:rPr>
              <a:t>feature </a:t>
            </a:r>
            <a:r>
              <a:rPr lang="en-US" altLang="zh-CN" spc="-10" dirty="0">
                <a:cs typeface="Calibri"/>
              </a:rPr>
              <a:t>subset </a:t>
            </a:r>
            <a:r>
              <a:rPr lang="en-US" altLang="zh-CN" spc="-5" dirty="0">
                <a:cs typeface="Calibri"/>
              </a:rPr>
              <a:t>(scoring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function)</a:t>
            </a:r>
            <a:endParaRPr lang="en-US" altLang="zh-CN" sz="3750" dirty="0">
              <a:latin typeface="Times New Roman"/>
              <a:cs typeface="Times New Roman"/>
            </a:endParaRPr>
          </a:p>
          <a:p>
            <a:pPr marL="527050" marR="120014" lvl="1" indent="-171450">
              <a:lnSpc>
                <a:spcPts val="259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dirty="0">
                <a:cs typeface="Calibri"/>
              </a:rPr>
              <a:t>a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strategy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search </a:t>
            </a:r>
            <a:r>
              <a:rPr lang="en-US" altLang="zh-CN" spc="-5" dirty="0">
                <a:cs typeface="Calibri"/>
              </a:rPr>
              <a:t>the space of possible </a:t>
            </a:r>
            <a:r>
              <a:rPr lang="en-US" altLang="zh-CN" spc="-20" dirty="0">
                <a:cs typeface="Calibri"/>
              </a:rPr>
              <a:t>feature </a:t>
            </a:r>
            <a:r>
              <a:rPr lang="en-US" altLang="zh-CN" spc="-5" dirty="0">
                <a:cs typeface="Calibri"/>
              </a:rPr>
              <a:t>subsets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altLang="zh-CN" sz="3250" dirty="0">
              <a:latin typeface="Times New Roman"/>
              <a:cs typeface="Times New Roman"/>
            </a:endParaRPr>
          </a:p>
          <a:p>
            <a:pPr marL="184150" marR="189230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Finding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minimal </a:t>
            </a:r>
            <a:r>
              <a:rPr lang="en-US" altLang="zh-CN" spc="-10" dirty="0">
                <a:cs typeface="Calibri"/>
              </a:rPr>
              <a:t>optimal </a:t>
            </a:r>
            <a:r>
              <a:rPr lang="en-US" altLang="zh-CN" spc="-25" dirty="0">
                <a:cs typeface="Calibri"/>
              </a:rPr>
              <a:t>feature </a:t>
            </a:r>
            <a:r>
              <a:rPr lang="en-US" altLang="zh-CN" spc="-10" dirty="0">
                <a:cs typeface="Calibri"/>
              </a:rPr>
              <a:t>set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an  </a:t>
            </a:r>
            <a:r>
              <a:rPr lang="en-US" altLang="zh-CN" spc="-10" dirty="0">
                <a:cs typeface="Calibri"/>
              </a:rPr>
              <a:t>arbitrary </a:t>
            </a:r>
            <a:r>
              <a:rPr lang="en-US" altLang="zh-CN" spc="-25" dirty="0">
                <a:cs typeface="Calibri"/>
              </a:rPr>
              <a:t>target </a:t>
            </a:r>
            <a:r>
              <a:rPr lang="en-US" altLang="zh-CN" spc="-5" dirty="0">
                <a:cs typeface="Calibri"/>
              </a:rPr>
              <a:t>is</a:t>
            </a:r>
            <a:r>
              <a:rPr lang="en-US" altLang="zh-CN" spc="35" dirty="0">
                <a:cs typeface="Calibri"/>
              </a:rPr>
              <a:t> </a:t>
            </a:r>
            <a:r>
              <a:rPr lang="en-US" altLang="zh-CN" spc="-20" dirty="0">
                <a:solidFill>
                  <a:srgbClr val="0000FF"/>
                </a:solidFill>
                <a:cs typeface="Calibri"/>
              </a:rPr>
              <a:t>NP-hard</a:t>
            </a:r>
            <a:endParaRPr lang="en-US" altLang="zh-CN" dirty="0"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20"/>
              </a:spcBef>
            </a:pPr>
            <a:r>
              <a:rPr lang="en-US" altLang="zh-CN" dirty="0">
                <a:cs typeface="Calibri"/>
                <a:sym typeface="Wingdings" panose="05000000000000000000" pitchFamily="2" charset="2"/>
              </a:rPr>
              <a:t>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Good </a:t>
            </a:r>
            <a:r>
              <a:rPr lang="en-US" altLang="zh-CN" spc="-10" dirty="0">
                <a:cs typeface="Calibri"/>
              </a:rPr>
              <a:t>heuristics </a:t>
            </a:r>
            <a:r>
              <a:rPr lang="en-US" altLang="zh-CN" spc="-15" dirty="0">
                <a:cs typeface="Calibri"/>
              </a:rPr>
              <a:t>are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needed!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3A9D-A44F-4A85-8B2C-2AD40F6754F7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59548" y="2314648"/>
                <a:ext cx="1743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evaluating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48" y="2314648"/>
                <a:ext cx="1743739" cy="461665"/>
              </a:xfrm>
              <a:prstGeom prst="rect">
                <a:avLst/>
              </a:prstGeom>
              <a:blipFill>
                <a:blip r:embed="rId3"/>
                <a:stretch>
                  <a:fillRect l="-524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359547" y="3014252"/>
                <a:ext cx="1743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search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547" y="3014252"/>
                <a:ext cx="1743739" cy="461665"/>
              </a:xfrm>
              <a:prstGeom prst="rect">
                <a:avLst/>
              </a:prstGeom>
              <a:blipFill>
                <a:blip r:embed="rId4"/>
                <a:stretch>
                  <a:fillRect l="-524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5C9A-2193-4566-B33E-1949CC560FF6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(1) Filtering: multi-variate: e.g. </a:t>
            </a:r>
            <a:endParaRPr lang="zh-CN" altLang="en-US" sz="4000" dirty="0"/>
          </a:p>
        </p:txBody>
      </p:sp>
      <p:sp>
        <p:nvSpPr>
          <p:cNvPr id="7" name="object 6"/>
          <p:cNvSpPr txBox="1"/>
          <p:nvPr/>
        </p:nvSpPr>
        <p:spPr>
          <a:xfrm>
            <a:off x="1894839" y="5875020"/>
            <a:ext cx="517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cs typeface="Calibri Light"/>
              </a:rPr>
              <a:t>p </a:t>
            </a:r>
            <a:r>
              <a:rPr sz="2600" b="0" spc="-20" dirty="0">
                <a:cs typeface="Calibri Light"/>
              </a:rPr>
              <a:t>features, </a:t>
            </a:r>
            <a:r>
              <a:rPr sz="2600" b="0" spc="-5" dirty="0">
                <a:cs typeface="Calibri Light"/>
              </a:rPr>
              <a:t>2</a:t>
            </a:r>
            <a:r>
              <a:rPr sz="2550" b="0" spc="-7" baseline="26143" dirty="0">
                <a:cs typeface="Calibri Light"/>
              </a:rPr>
              <a:t>p </a:t>
            </a:r>
            <a:r>
              <a:rPr sz="2600" b="0" spc="-5" dirty="0">
                <a:cs typeface="Calibri Light"/>
              </a:rPr>
              <a:t>possible </a:t>
            </a:r>
            <a:r>
              <a:rPr sz="2600" b="0" spc="-25" dirty="0">
                <a:cs typeface="Calibri Light"/>
              </a:rPr>
              <a:t>feature</a:t>
            </a:r>
            <a:r>
              <a:rPr sz="2600" b="0" spc="-170" dirty="0">
                <a:cs typeface="Calibri Light"/>
              </a:rPr>
              <a:t> </a:t>
            </a:r>
            <a:r>
              <a:rPr sz="2600" b="0" spc="-10" dirty="0">
                <a:cs typeface="Calibri Light"/>
              </a:rPr>
              <a:t>subsets!</a:t>
            </a:r>
            <a:endParaRPr sz="2600" dirty="0"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6650" y="5290968"/>
                <a:ext cx="529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               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𝑎𝑙𝑙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𝑠𝑒𝑙𝑒𝑐𝑡𝑒𝑑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50" y="5290968"/>
                <a:ext cx="5298700" cy="461665"/>
              </a:xfrm>
              <a:prstGeom prst="rect">
                <a:avLst/>
              </a:prstGeom>
              <a:blipFill>
                <a:blip r:embed="rId3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465700" y="1579479"/>
                <a:ext cx="5298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       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𝑛𝑜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𝑓𝑒𝑎𝑡𝑢𝑟𝑒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𝑠𝑒𝑙𝑒𝑐𝑡𝑒𝑑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700" y="1579479"/>
                <a:ext cx="5298700" cy="461665"/>
              </a:xfrm>
              <a:prstGeom prst="rect">
                <a:avLst/>
              </a:prstGeom>
              <a:blipFill>
                <a:blip r:embed="rId4"/>
                <a:stretch>
                  <a:fillRect l="-34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74171" y="1093642"/>
                <a:ext cx="8417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Each feature subset can be described by: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[0/1, 0/1, … 0/1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1" y="1093642"/>
                <a:ext cx="8417220" cy="461665"/>
              </a:xfrm>
              <a:prstGeom prst="rect">
                <a:avLst/>
              </a:prstGeom>
              <a:blipFill>
                <a:blip r:embed="rId5"/>
                <a:stretch>
                  <a:fillRect l="-11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</p:spPr>
        <p:txBody>
          <a:bodyPr/>
          <a:lstStyle/>
          <a:p>
            <a:r>
              <a:rPr lang="en-US" altLang="zh-CN" dirty="0"/>
              <a:t>Course Content Plan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90E6-A6B9-4352-91AD-F2EBBBA220EC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A66602-CDE5-4653-9AE1-08AA1532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77" y="4408702"/>
            <a:ext cx="3221923" cy="1816806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D81D65F-E34C-484B-B66A-FF39D6BE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335"/>
            <a:ext cx="7886700" cy="4561919"/>
          </a:xfrm>
        </p:spPr>
        <p:txBody>
          <a:bodyPr/>
          <a:lstStyle/>
          <a:p>
            <a:r>
              <a:rPr lang="en-US" altLang="zh-CN" dirty="0"/>
              <a:t>Six major sections of this course</a:t>
            </a:r>
            <a:endParaRPr lang="zh-CN" altLang="en-US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84381CB8-6040-450C-B4A7-C3528A87C7DF}"/>
              </a:ext>
            </a:extLst>
          </p:cNvPr>
          <p:cNvSpPr txBox="1"/>
          <p:nvPr/>
        </p:nvSpPr>
        <p:spPr>
          <a:xfrm>
            <a:off x="567903" y="1953157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lang="zh-CN" altLang="en-US" sz="3200" b="0" i="0" u="none" strike="noStrike" kern="1200" cap="none" spc="-9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supervised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Classification (supervised)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sz="3200" spc="-15" dirty="0">
                <a:solidFill>
                  <a:srgbClr val="CE2CDA"/>
                </a:solidFill>
                <a:latin typeface="Calibri"/>
                <a:cs typeface="Calibri"/>
              </a:rPr>
              <a:t>Learning theory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DDF4BEEE-FABF-4824-AEAA-320722B72F7E}"/>
              </a:ext>
            </a:extLst>
          </p:cNvPr>
          <p:cNvSpPr txBox="1"/>
          <p:nvPr/>
        </p:nvSpPr>
        <p:spPr>
          <a:xfrm>
            <a:off x="567903" y="4501380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F08176E-8DF1-4F76-A60D-A0F4F7821B3E}"/>
              </a:ext>
            </a:extLst>
          </p:cNvPr>
          <p:cNvSpPr txBox="1"/>
          <p:nvPr/>
        </p:nvSpPr>
        <p:spPr>
          <a:xfrm>
            <a:off x="567903" y="5385722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39057CF-ADC8-4371-A458-4EF3CEB2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055" y="2064633"/>
            <a:ext cx="2344069" cy="2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Filtering: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usually fast</a:t>
            </a:r>
          </a:p>
          <a:p>
            <a:endParaRPr lang="en-US" altLang="zh-CN" dirty="0"/>
          </a:p>
          <a:p>
            <a:r>
              <a:rPr lang="en-US" altLang="zh-CN" dirty="0"/>
              <a:t>provide generic selection of features, not tuned by given learner (universal, learner-agnostic )</a:t>
            </a:r>
          </a:p>
          <a:p>
            <a:endParaRPr lang="en-US" altLang="zh-CN" dirty="0"/>
          </a:p>
          <a:p>
            <a:r>
              <a:rPr lang="en-US" altLang="zh-CN" dirty="0"/>
              <a:t>this is also often </a:t>
            </a:r>
            <a:r>
              <a:rPr lang="en-US" altLang="zh-CN" dirty="0" err="1"/>
              <a:t>criticised</a:t>
            </a:r>
            <a:r>
              <a:rPr lang="en-US" altLang="zh-CN" dirty="0"/>
              <a:t> (feature set not optimized for used learner)</a:t>
            </a:r>
          </a:p>
          <a:p>
            <a:endParaRPr lang="en-US" altLang="zh-CN" dirty="0"/>
          </a:p>
          <a:p>
            <a:r>
              <a:rPr lang="en-US" altLang="zh-CN" dirty="0"/>
              <a:t>Often used as a pre-processing step for other methods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6D5-AEE5-40A8-8C79-8F95A8C7825E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04E1-2CAE-4DC1-9245-615A1C6F400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(1) Filtering: (many other choices)</a:t>
            </a:r>
            <a:endParaRPr lang="zh-CN" altLang="en-US" sz="3600" dirty="0"/>
          </a:p>
        </p:txBody>
      </p:sp>
      <p:sp>
        <p:nvSpPr>
          <p:cNvPr id="7" name="object 2"/>
          <p:cNvSpPr/>
          <p:nvPr/>
        </p:nvSpPr>
        <p:spPr>
          <a:xfrm>
            <a:off x="266088" y="850769"/>
            <a:ext cx="8675782" cy="6007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6626" y="6352541"/>
            <a:ext cx="2394585" cy="44223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80"/>
              </a:spcBef>
            </a:pPr>
            <a:r>
              <a:rPr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Guyon-Elisseeff</a:t>
            </a:r>
            <a:r>
              <a:rPr lang="zh-CN" altLang="en-US"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，</a:t>
            </a:r>
            <a:r>
              <a:rPr lang="en-US" altLang="zh-CN" sz="1400" b="0" i="1" spc="1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JMLR</a:t>
            </a:r>
            <a:r>
              <a:rPr sz="1400" b="0" i="1" spc="20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2004;  </a:t>
            </a:r>
            <a:r>
              <a:rPr sz="1400" b="0" i="1" spc="1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Springer</a:t>
            </a:r>
            <a:r>
              <a:rPr sz="1400" b="0" i="1" spc="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1400" b="0" i="1" spc="25" dirty="0">
                <a:solidFill>
                  <a:schemeClr val="bg1">
                    <a:lumMod val="65000"/>
                  </a:schemeClr>
                </a:solidFill>
                <a:latin typeface="Calibri Light"/>
                <a:cs typeface="Calibri Light"/>
              </a:rPr>
              <a:t>2006</a:t>
            </a:r>
            <a:endParaRPr sz="1400" dirty="0">
              <a:solidFill>
                <a:schemeClr val="bg1">
                  <a:lumMod val="65000"/>
                </a:schemeClr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1C63-8A4A-43A8-8498-9B572810CB8D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0" y="3896003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31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(2) Wrapper: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Learner is considered a black-box</a:t>
            </a:r>
          </a:p>
          <a:p>
            <a:endParaRPr lang="en-US" altLang="zh-CN" dirty="0"/>
          </a:p>
          <a:p>
            <a:r>
              <a:rPr lang="en-US" altLang="zh-CN" dirty="0"/>
              <a:t>Interface of the black-box is used to score subsets of variables according to the predictive power of the learner when using the subsets.</a:t>
            </a:r>
          </a:p>
          <a:p>
            <a:endParaRPr lang="en-US" altLang="zh-CN" dirty="0"/>
          </a:p>
          <a:p>
            <a:r>
              <a:rPr lang="en-US" altLang="zh-CN" dirty="0"/>
              <a:t>Results vary for different learners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1532-6BB3-4912-B55C-585D09066DE6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(2) Wrapper: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major questions to answer: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>
                <a:solidFill>
                  <a:srgbClr val="0070C0"/>
                </a:solidFill>
              </a:rPr>
              <a:t>Search</a:t>
            </a:r>
            <a:r>
              <a:rPr lang="en-US" altLang="zh-CN" dirty="0"/>
              <a:t>: How to </a:t>
            </a:r>
            <a:r>
              <a:rPr lang="en-US" altLang="zh-CN" dirty="0">
                <a:solidFill>
                  <a:srgbClr val="CC00CC"/>
                </a:solidFill>
              </a:rPr>
              <a:t>search</a:t>
            </a:r>
            <a:r>
              <a:rPr lang="en-US" altLang="zh-CN" dirty="0"/>
              <a:t> in the space of all feature subsets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>
                <a:solidFill>
                  <a:srgbClr val="0070C0"/>
                </a:solidFill>
              </a:rPr>
              <a:t>Assessment</a:t>
            </a:r>
            <a:r>
              <a:rPr lang="en-US" altLang="zh-CN" dirty="0"/>
              <a:t>: How to </a:t>
            </a:r>
            <a:r>
              <a:rPr lang="en-US" altLang="zh-CN" dirty="0">
                <a:solidFill>
                  <a:srgbClr val="CC00CC"/>
                </a:solidFill>
              </a:rPr>
              <a:t>measure</a:t>
            </a:r>
            <a:r>
              <a:rPr lang="en-US" altLang="zh-CN" dirty="0"/>
              <a:t> performance of a learner that uses a particular feature subset ?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C241-41B4-4CD9-9A62-DBD9A162ECE8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12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(a) Search</a:t>
            </a:r>
            <a:r>
              <a:rPr lang="en-US" altLang="zh-CN" sz="3200" dirty="0"/>
              <a:t>: How to search the space of all  feature subsets?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The problem of finding the optimal subset is NP-hard!</a:t>
            </a:r>
          </a:p>
          <a:p>
            <a:r>
              <a:rPr lang="en-US" altLang="zh-CN" dirty="0"/>
              <a:t>A wide range of heuristic search strategies can be used.  Two different classes:</a:t>
            </a:r>
          </a:p>
          <a:p>
            <a:pPr lvl="1"/>
            <a:r>
              <a:rPr lang="en-US" altLang="zh-CN" b="1" dirty="0"/>
              <a:t>Forward selection </a:t>
            </a:r>
            <a:r>
              <a:rPr lang="en-US" altLang="zh-CN" dirty="0"/>
              <a:t>(start with empty feature set and add features at each step)</a:t>
            </a:r>
          </a:p>
          <a:p>
            <a:pPr lvl="1"/>
            <a:r>
              <a:rPr lang="en-US" altLang="zh-CN" b="1" dirty="0"/>
              <a:t>Backward elimination </a:t>
            </a:r>
            <a:r>
              <a:rPr lang="en-US" altLang="zh-CN" dirty="0"/>
              <a:t>(start with full feature set and discard features at each step)</a:t>
            </a:r>
          </a:p>
          <a:p>
            <a:r>
              <a:rPr lang="en-US" altLang="zh-CN" dirty="0"/>
              <a:t>predictive power is usually measured on a validation set or by cross-validation</a:t>
            </a:r>
          </a:p>
          <a:p>
            <a:r>
              <a:rPr lang="en-US" altLang="zh-CN" dirty="0"/>
              <a:t>By using the learner as a black box, wrappers are universal  and simple!</a:t>
            </a:r>
          </a:p>
          <a:p>
            <a:r>
              <a:rPr lang="en-US" altLang="zh-CN" dirty="0"/>
              <a:t>Criticism: a large amount of computation is required.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E631-6ADC-4BB1-B979-F0FDEA4AC05F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712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(a) Search</a:t>
            </a:r>
            <a:r>
              <a:rPr lang="en-US" altLang="zh-CN" sz="3200" dirty="0"/>
              <a:t>: How to search the space of all  feature subsets?</a:t>
            </a:r>
            <a:endParaRPr lang="zh-CN" altLang="en-US" sz="3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23C6-F00F-40D8-BFB0-B516437CAB1A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sup>
                      </m:sSup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blipFill>
                <a:blip r:embed="rId3"/>
                <a:stretch>
                  <a:fillRect l="-1148" r="-215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Assessment: </a:t>
            </a:r>
            <a:r>
              <a:rPr lang="en-US" altLang="zh-CN" sz="3200" dirty="0"/>
              <a:t>How to access multiple  candidates of feature subsets</a:t>
            </a:r>
            <a:endParaRPr lang="zh-CN" altLang="en-US" sz="32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25" dirty="0">
                <a:cs typeface="Calibri"/>
              </a:rPr>
              <a:t>Wrapper</a:t>
            </a:r>
            <a:r>
              <a:rPr lang="en-US" altLang="zh-CN" spc="-5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Methods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934E-102C-4716-85F9-479081F7BB70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object 5"/>
          <p:cNvSpPr/>
          <p:nvPr/>
        </p:nvSpPr>
        <p:spPr>
          <a:xfrm>
            <a:off x="793935" y="2545387"/>
            <a:ext cx="7061199" cy="222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72000" y="1805430"/>
                <a:ext cx="3434316" cy="43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,Y)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sz="2400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05430"/>
                <a:ext cx="3434316" cy="439800"/>
              </a:xfrm>
              <a:prstGeom prst="rect">
                <a:avLst/>
              </a:prstGeom>
              <a:blipFill>
                <a:blip r:embed="rId3"/>
                <a:stretch>
                  <a:fillRect t="-4167" b="-43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FAC-CAEC-480B-9B89-EC5D5C399317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4" name="object 3"/>
          <p:cNvSpPr/>
          <p:nvPr/>
        </p:nvSpPr>
        <p:spPr>
          <a:xfrm>
            <a:off x="453638" y="2312962"/>
            <a:ext cx="26289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/>
          <p:cNvSpPr txBox="1"/>
          <p:nvPr/>
        </p:nvSpPr>
        <p:spPr>
          <a:xfrm>
            <a:off x="584765" y="1636115"/>
            <a:ext cx="25250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cs typeface="Calibri Light"/>
              </a:rPr>
              <a:t>p</a:t>
            </a:r>
            <a:r>
              <a:rPr sz="2400" b="0" spc="-50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variables/features</a:t>
            </a:r>
            <a:endParaRPr sz="2400" dirty="0">
              <a:cs typeface="Calibri Light"/>
            </a:endParaRPr>
          </a:p>
        </p:txBody>
      </p:sp>
      <p:sp>
        <p:nvSpPr>
          <p:cNvPr id="26" name="object 5"/>
          <p:cNvSpPr/>
          <p:nvPr/>
        </p:nvSpPr>
        <p:spPr>
          <a:xfrm>
            <a:off x="3238112" y="2352650"/>
            <a:ext cx="76200" cy="3756025"/>
          </a:xfrm>
          <a:custGeom>
            <a:avLst/>
            <a:gdLst/>
            <a:ahLst/>
            <a:cxnLst/>
            <a:rect l="l" t="t" r="r" b="b"/>
            <a:pathLst>
              <a:path w="76200" h="3756025">
                <a:moveTo>
                  <a:pt x="33337" y="3679824"/>
                </a:moveTo>
                <a:lnTo>
                  <a:pt x="0" y="3679824"/>
                </a:lnTo>
                <a:lnTo>
                  <a:pt x="38100" y="3756024"/>
                </a:lnTo>
                <a:lnTo>
                  <a:pt x="69848" y="3692527"/>
                </a:lnTo>
                <a:lnTo>
                  <a:pt x="33337" y="3692527"/>
                </a:lnTo>
                <a:lnTo>
                  <a:pt x="33337" y="3679824"/>
                </a:lnTo>
                <a:close/>
              </a:path>
              <a:path w="76200" h="3756025">
                <a:moveTo>
                  <a:pt x="42862" y="63497"/>
                </a:moveTo>
                <a:lnTo>
                  <a:pt x="33337" y="63497"/>
                </a:lnTo>
                <a:lnTo>
                  <a:pt x="33337" y="3692527"/>
                </a:lnTo>
                <a:lnTo>
                  <a:pt x="42862" y="3692527"/>
                </a:lnTo>
                <a:lnTo>
                  <a:pt x="42862" y="63497"/>
                </a:lnTo>
                <a:close/>
              </a:path>
              <a:path w="76200" h="3756025">
                <a:moveTo>
                  <a:pt x="76200" y="3679824"/>
                </a:moveTo>
                <a:lnTo>
                  <a:pt x="42862" y="3679824"/>
                </a:lnTo>
                <a:lnTo>
                  <a:pt x="42862" y="3692527"/>
                </a:lnTo>
                <a:lnTo>
                  <a:pt x="69848" y="3692527"/>
                </a:lnTo>
                <a:lnTo>
                  <a:pt x="76200" y="3679824"/>
                </a:lnTo>
                <a:close/>
              </a:path>
              <a:path w="76200" h="3756025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7"/>
                </a:lnTo>
                <a:lnTo>
                  <a:pt x="69848" y="63497"/>
                </a:lnTo>
                <a:lnTo>
                  <a:pt x="38100" y="0"/>
                </a:lnTo>
                <a:close/>
              </a:path>
              <a:path w="76200" h="3756025">
                <a:moveTo>
                  <a:pt x="69848" y="63497"/>
                </a:moveTo>
                <a:lnTo>
                  <a:pt x="42862" y="63497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8" y="63497"/>
                </a:lnTo>
                <a:close/>
              </a:path>
            </a:pathLst>
          </a:custGeom>
          <a:solidFill>
            <a:srgbClr val="A50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51465" y="3883258"/>
            <a:ext cx="304800" cy="97281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0" dirty="0">
                <a:solidFill>
                  <a:srgbClr val="A50021"/>
                </a:solidFill>
                <a:latin typeface="Calibri Light"/>
                <a:cs typeface="Calibri Light"/>
              </a:rPr>
              <a:t>N</a:t>
            </a:r>
            <a:r>
              <a:rPr sz="1800" b="0" spc="-50" dirty="0">
                <a:solidFill>
                  <a:srgbClr val="A50021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A50021"/>
                </a:solidFill>
                <a:latin typeface="Calibri Light"/>
                <a:cs typeface="Calibri Light"/>
              </a:rPr>
              <a:t>samples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8" name="object 7"/>
          <p:cNvSpPr/>
          <p:nvPr/>
        </p:nvSpPr>
        <p:spPr>
          <a:xfrm>
            <a:off x="440938" y="2122553"/>
            <a:ext cx="2668905" cy="79375"/>
          </a:xfrm>
          <a:custGeom>
            <a:avLst/>
            <a:gdLst/>
            <a:ahLst/>
            <a:cxnLst/>
            <a:rect l="l" t="t" r="r" b="b"/>
            <a:pathLst>
              <a:path w="2668905" h="79375">
                <a:moveTo>
                  <a:pt x="76154" y="2993"/>
                </a:moveTo>
                <a:lnTo>
                  <a:pt x="0" y="41183"/>
                </a:lnTo>
                <a:lnTo>
                  <a:pt x="76245" y="79193"/>
                </a:lnTo>
                <a:lnTo>
                  <a:pt x="76205" y="45871"/>
                </a:lnTo>
                <a:lnTo>
                  <a:pt x="63503" y="45871"/>
                </a:lnTo>
                <a:lnTo>
                  <a:pt x="63491" y="36346"/>
                </a:lnTo>
                <a:lnTo>
                  <a:pt x="76194" y="36331"/>
                </a:lnTo>
                <a:lnTo>
                  <a:pt x="76154" y="2993"/>
                </a:lnTo>
                <a:close/>
              </a:path>
              <a:path w="2668905" h="79375">
                <a:moveTo>
                  <a:pt x="2659186" y="33322"/>
                </a:moveTo>
                <a:lnTo>
                  <a:pt x="2605075" y="33322"/>
                </a:lnTo>
                <a:lnTo>
                  <a:pt x="2605086" y="42847"/>
                </a:lnTo>
                <a:lnTo>
                  <a:pt x="2592392" y="42862"/>
                </a:lnTo>
                <a:lnTo>
                  <a:pt x="2592432" y="76200"/>
                </a:lnTo>
                <a:lnTo>
                  <a:pt x="2668586" y="38008"/>
                </a:lnTo>
                <a:lnTo>
                  <a:pt x="2659186" y="33322"/>
                </a:lnTo>
                <a:close/>
              </a:path>
              <a:path w="2668905" h="79375">
                <a:moveTo>
                  <a:pt x="76194" y="36331"/>
                </a:moveTo>
                <a:lnTo>
                  <a:pt x="63491" y="36346"/>
                </a:lnTo>
                <a:lnTo>
                  <a:pt x="63503" y="45871"/>
                </a:lnTo>
                <a:lnTo>
                  <a:pt x="76205" y="45856"/>
                </a:lnTo>
                <a:lnTo>
                  <a:pt x="76194" y="36331"/>
                </a:lnTo>
                <a:close/>
              </a:path>
              <a:path w="2668905" h="79375">
                <a:moveTo>
                  <a:pt x="76205" y="45856"/>
                </a:moveTo>
                <a:lnTo>
                  <a:pt x="63503" y="45871"/>
                </a:lnTo>
                <a:lnTo>
                  <a:pt x="76205" y="45871"/>
                </a:lnTo>
                <a:close/>
              </a:path>
              <a:path w="2668905" h="79375">
                <a:moveTo>
                  <a:pt x="2592381" y="33337"/>
                </a:moveTo>
                <a:lnTo>
                  <a:pt x="76194" y="36331"/>
                </a:lnTo>
                <a:lnTo>
                  <a:pt x="76205" y="45856"/>
                </a:lnTo>
                <a:lnTo>
                  <a:pt x="2592392" y="42862"/>
                </a:lnTo>
                <a:lnTo>
                  <a:pt x="2592381" y="33337"/>
                </a:lnTo>
                <a:close/>
              </a:path>
              <a:path w="2668905" h="79375">
                <a:moveTo>
                  <a:pt x="2605075" y="33322"/>
                </a:moveTo>
                <a:lnTo>
                  <a:pt x="2592381" y="33337"/>
                </a:lnTo>
                <a:lnTo>
                  <a:pt x="2592392" y="42862"/>
                </a:lnTo>
                <a:lnTo>
                  <a:pt x="2605086" y="42847"/>
                </a:lnTo>
                <a:lnTo>
                  <a:pt x="2605075" y="33322"/>
                </a:lnTo>
                <a:close/>
              </a:path>
              <a:path w="2668905" h="79375">
                <a:moveTo>
                  <a:pt x="2592341" y="0"/>
                </a:moveTo>
                <a:lnTo>
                  <a:pt x="2592381" y="33337"/>
                </a:lnTo>
                <a:lnTo>
                  <a:pt x="2659186" y="33322"/>
                </a:lnTo>
                <a:lnTo>
                  <a:pt x="2592341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455225" y="2312962"/>
            <a:ext cx="2628900" cy="135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/>
          <p:cNvSpPr/>
          <p:nvPr/>
        </p:nvSpPr>
        <p:spPr>
          <a:xfrm>
            <a:off x="1672838" y="2300262"/>
            <a:ext cx="76200" cy="558800"/>
          </a:xfrm>
          <a:custGeom>
            <a:avLst/>
            <a:gdLst/>
            <a:ahLst/>
            <a:cxnLst/>
            <a:rect l="l" t="t" r="r" b="b"/>
            <a:pathLst>
              <a:path w="76200" h="558800">
                <a:moveTo>
                  <a:pt x="42862" y="63500"/>
                </a:moveTo>
                <a:lnTo>
                  <a:pt x="33337" y="63500"/>
                </a:lnTo>
                <a:lnTo>
                  <a:pt x="33336" y="558800"/>
                </a:lnTo>
                <a:lnTo>
                  <a:pt x="42861" y="558800"/>
                </a:lnTo>
                <a:lnTo>
                  <a:pt x="42862" y="63500"/>
                </a:lnTo>
                <a:close/>
              </a:path>
              <a:path w="76200" h="5588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88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/>
          <p:nvPr/>
        </p:nvSpPr>
        <p:spPr>
          <a:xfrm>
            <a:off x="1660138" y="3138462"/>
            <a:ext cx="76200" cy="520700"/>
          </a:xfrm>
          <a:custGeom>
            <a:avLst/>
            <a:gdLst/>
            <a:ahLst/>
            <a:cxnLst/>
            <a:rect l="l" t="t" r="r" b="b"/>
            <a:pathLst>
              <a:path w="76200" h="520700">
                <a:moveTo>
                  <a:pt x="33337" y="444500"/>
                </a:moveTo>
                <a:lnTo>
                  <a:pt x="0" y="444500"/>
                </a:lnTo>
                <a:lnTo>
                  <a:pt x="38100" y="520700"/>
                </a:lnTo>
                <a:lnTo>
                  <a:pt x="69850" y="457200"/>
                </a:lnTo>
                <a:lnTo>
                  <a:pt x="33337" y="457200"/>
                </a:lnTo>
                <a:lnTo>
                  <a:pt x="33337" y="444500"/>
                </a:lnTo>
                <a:close/>
              </a:path>
              <a:path w="76200" h="520700">
                <a:moveTo>
                  <a:pt x="42861" y="0"/>
                </a:moveTo>
                <a:lnTo>
                  <a:pt x="33336" y="0"/>
                </a:lnTo>
                <a:lnTo>
                  <a:pt x="33337" y="457200"/>
                </a:lnTo>
                <a:lnTo>
                  <a:pt x="42862" y="457200"/>
                </a:lnTo>
                <a:lnTo>
                  <a:pt x="42861" y="0"/>
                </a:lnTo>
                <a:close/>
              </a:path>
              <a:path w="76200" h="520700">
                <a:moveTo>
                  <a:pt x="76200" y="444500"/>
                </a:moveTo>
                <a:lnTo>
                  <a:pt x="42862" y="444500"/>
                </a:lnTo>
                <a:lnTo>
                  <a:pt x="42862" y="457200"/>
                </a:lnTo>
                <a:lnTo>
                  <a:pt x="69850" y="457200"/>
                </a:lnTo>
                <a:lnTo>
                  <a:pt x="76200" y="444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"/>
          <p:cNvSpPr/>
          <p:nvPr/>
        </p:nvSpPr>
        <p:spPr>
          <a:xfrm>
            <a:off x="455225" y="3659162"/>
            <a:ext cx="2628900" cy="512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/>
          <p:cNvSpPr/>
          <p:nvPr/>
        </p:nvSpPr>
        <p:spPr>
          <a:xfrm>
            <a:off x="1660138" y="3633762"/>
            <a:ext cx="76200" cy="17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/>
          <p:cNvSpPr/>
          <p:nvPr/>
        </p:nvSpPr>
        <p:spPr>
          <a:xfrm>
            <a:off x="1660137" y="4078262"/>
            <a:ext cx="762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/>
        </p:nvSpPr>
        <p:spPr>
          <a:xfrm>
            <a:off x="455225" y="4167162"/>
            <a:ext cx="2628900" cy="1960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15"/>
          <p:cNvGraphicFramePr>
            <a:graphicFrameLocks noGrp="1"/>
          </p:cNvGraphicFramePr>
          <p:nvPr/>
        </p:nvGraphicFramePr>
        <p:xfrm>
          <a:off x="448082" y="2308200"/>
          <a:ext cx="2628900" cy="381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1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2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7" baseline="-13888" dirty="0">
                          <a:latin typeface="Calibri"/>
                          <a:cs typeface="Calibri"/>
                        </a:rPr>
                        <a:t>3</a:t>
                      </a:r>
                      <a:endParaRPr sz="1800" baseline="-13888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16"/>
          <p:cNvSpPr/>
          <p:nvPr/>
        </p:nvSpPr>
        <p:spPr>
          <a:xfrm>
            <a:off x="1660138" y="4167162"/>
            <a:ext cx="76200" cy="901700"/>
          </a:xfrm>
          <a:custGeom>
            <a:avLst/>
            <a:gdLst/>
            <a:ahLst/>
            <a:cxnLst/>
            <a:rect l="l" t="t" r="r" b="b"/>
            <a:pathLst>
              <a:path w="76200" h="901700">
                <a:moveTo>
                  <a:pt x="42862" y="63500"/>
                </a:moveTo>
                <a:lnTo>
                  <a:pt x="33337" y="63500"/>
                </a:lnTo>
                <a:lnTo>
                  <a:pt x="33336" y="901700"/>
                </a:lnTo>
                <a:lnTo>
                  <a:pt x="42861" y="901700"/>
                </a:lnTo>
                <a:lnTo>
                  <a:pt x="42862" y="63500"/>
                </a:lnTo>
                <a:close/>
              </a:path>
              <a:path w="76200" h="9017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017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/>
          <p:cNvSpPr/>
          <p:nvPr/>
        </p:nvSpPr>
        <p:spPr>
          <a:xfrm>
            <a:off x="1660138" y="5284762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3337" y="761999"/>
                </a:moveTo>
                <a:lnTo>
                  <a:pt x="0" y="762000"/>
                </a:lnTo>
                <a:lnTo>
                  <a:pt x="38100" y="838200"/>
                </a:lnTo>
                <a:lnTo>
                  <a:pt x="69849" y="774700"/>
                </a:lnTo>
                <a:lnTo>
                  <a:pt x="33337" y="774700"/>
                </a:lnTo>
                <a:lnTo>
                  <a:pt x="33337" y="761999"/>
                </a:lnTo>
                <a:close/>
              </a:path>
              <a:path w="76200" h="838200">
                <a:moveTo>
                  <a:pt x="76200" y="761999"/>
                </a:moveTo>
                <a:lnTo>
                  <a:pt x="33337" y="761999"/>
                </a:lnTo>
                <a:lnTo>
                  <a:pt x="33337" y="774700"/>
                </a:lnTo>
                <a:lnTo>
                  <a:pt x="42862" y="774700"/>
                </a:lnTo>
                <a:lnTo>
                  <a:pt x="42862" y="761999"/>
                </a:lnTo>
                <a:lnTo>
                  <a:pt x="76200" y="761999"/>
                </a:lnTo>
                <a:close/>
              </a:path>
              <a:path w="76200" h="838200">
                <a:moveTo>
                  <a:pt x="76199" y="761999"/>
                </a:moveTo>
                <a:lnTo>
                  <a:pt x="42862" y="761999"/>
                </a:lnTo>
                <a:lnTo>
                  <a:pt x="42862" y="774700"/>
                </a:lnTo>
                <a:lnTo>
                  <a:pt x="69849" y="774700"/>
                </a:lnTo>
                <a:lnTo>
                  <a:pt x="76199" y="761999"/>
                </a:lnTo>
                <a:close/>
              </a:path>
              <a:path w="76200" h="838200">
                <a:moveTo>
                  <a:pt x="42861" y="0"/>
                </a:moveTo>
                <a:lnTo>
                  <a:pt x="33336" y="0"/>
                </a:lnTo>
                <a:lnTo>
                  <a:pt x="33337" y="761999"/>
                </a:lnTo>
                <a:lnTo>
                  <a:pt x="42862" y="761999"/>
                </a:lnTo>
                <a:lnTo>
                  <a:pt x="42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/>
          <p:cNvSpPr txBox="1"/>
          <p:nvPr/>
        </p:nvSpPr>
        <p:spPr>
          <a:xfrm>
            <a:off x="3935977" y="1692071"/>
            <a:ext cx="4680585" cy="423898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b="0" spc="-5" dirty="0">
                <a:cs typeface="Calibri Light"/>
              </a:rPr>
              <a:t>Split </a:t>
            </a:r>
            <a:r>
              <a:rPr sz="2400" b="0" spc="-20" dirty="0">
                <a:cs typeface="Calibri Light"/>
              </a:rPr>
              <a:t>data </a:t>
            </a:r>
            <a:r>
              <a:rPr sz="2400" b="0" spc="-15" dirty="0">
                <a:cs typeface="Calibri Light"/>
              </a:rPr>
              <a:t>into </a:t>
            </a:r>
            <a:r>
              <a:rPr sz="2400" b="0" dirty="0">
                <a:cs typeface="Calibri Light"/>
              </a:rPr>
              <a:t>3</a:t>
            </a:r>
            <a:r>
              <a:rPr sz="2400" b="0" spc="-1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sets:</a:t>
            </a:r>
            <a:endParaRPr sz="2400" dirty="0"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b="0" spc="-10" dirty="0">
                <a:solidFill>
                  <a:srgbClr val="FF0000"/>
                </a:solidFill>
                <a:cs typeface="Calibri Light"/>
              </a:rPr>
              <a:t>training</a:t>
            </a:r>
            <a:r>
              <a:rPr sz="2400" b="0" spc="-10" dirty="0">
                <a:cs typeface="Calibri Light"/>
              </a:rPr>
              <a:t>,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validation</a:t>
            </a:r>
            <a:r>
              <a:rPr sz="2400" b="0" spc="-10" dirty="0">
                <a:cs typeface="Calibri Light"/>
              </a:rPr>
              <a:t>, </a:t>
            </a:r>
            <a:r>
              <a:rPr sz="2400" b="0" spc="-5" dirty="0">
                <a:cs typeface="Calibri Light"/>
              </a:rPr>
              <a:t>and </a:t>
            </a:r>
            <a:r>
              <a:rPr sz="2400" b="0" spc="-15" dirty="0">
                <a:solidFill>
                  <a:srgbClr val="009900"/>
                </a:solidFill>
                <a:cs typeface="Calibri Light"/>
              </a:rPr>
              <a:t>test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 </a:t>
            </a:r>
            <a:r>
              <a:rPr sz="2400" b="0" spc="-10" dirty="0">
                <a:solidFill>
                  <a:srgbClr val="009900"/>
                </a:solidFill>
                <a:cs typeface="Calibri Light"/>
              </a:rPr>
              <a:t>set</a:t>
            </a:r>
            <a:r>
              <a:rPr sz="2400" b="0" spc="-10" dirty="0">
                <a:cs typeface="Calibri Light"/>
              </a:rPr>
              <a:t>.</a:t>
            </a:r>
            <a:endParaRPr sz="2400" dirty="0">
              <a:cs typeface="Calibri Light"/>
            </a:endParaRPr>
          </a:p>
          <a:p>
            <a:pPr marL="243204" marR="737235" indent="-230504">
              <a:lnSpc>
                <a:spcPts val="2590"/>
              </a:lnSpc>
              <a:spcBef>
                <a:spcPts val="2080"/>
              </a:spcBef>
              <a:buClr>
                <a:srgbClr val="FF0000"/>
              </a:buClr>
              <a:buAutoNum type="arabicParenR"/>
              <a:tabLst>
                <a:tab pos="325755" algn="l"/>
              </a:tabLst>
            </a:pPr>
            <a:r>
              <a:rPr lang="en-US" sz="2400" b="0" spc="-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For each feature subset, </a:t>
            </a:r>
            <a:r>
              <a:rPr sz="2400" b="0" spc="-10" dirty="0">
                <a:cs typeface="Calibri Light"/>
              </a:rPr>
              <a:t>train  </a:t>
            </a:r>
            <a:r>
              <a:rPr sz="2400" b="0" spc="-5" dirty="0">
                <a:cs typeface="Calibri Light"/>
              </a:rPr>
              <a:t>predictor on </a:t>
            </a:r>
            <a:r>
              <a:rPr sz="2400" b="0" spc="-5" dirty="0">
                <a:solidFill>
                  <a:srgbClr val="FF0000"/>
                </a:solidFill>
                <a:cs typeface="Calibri Light"/>
              </a:rPr>
              <a:t>training</a:t>
            </a:r>
            <a:r>
              <a:rPr sz="2400" b="0" spc="-25" dirty="0">
                <a:solidFill>
                  <a:srgbClr val="FF0000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FF0000"/>
                </a:solidFill>
                <a:cs typeface="Calibri Light"/>
              </a:rPr>
              <a:t>data</a:t>
            </a:r>
            <a:r>
              <a:rPr sz="2400" b="0" spc="-5" dirty="0">
                <a:cs typeface="Calibri Light"/>
              </a:rPr>
              <a:t>.</a:t>
            </a:r>
            <a:endParaRPr sz="2400" dirty="0">
              <a:cs typeface="Calibri Light"/>
            </a:endParaRPr>
          </a:p>
          <a:p>
            <a:pPr marL="243204" marR="371475" indent="-230504">
              <a:lnSpc>
                <a:spcPts val="2590"/>
              </a:lnSpc>
              <a:spcBef>
                <a:spcPts val="1230"/>
              </a:spcBef>
              <a:buClr>
                <a:srgbClr val="ED7D31"/>
              </a:buClr>
              <a:buAutoNum type="arabicParenR"/>
              <a:tabLst>
                <a:tab pos="325755" algn="l"/>
              </a:tabLst>
            </a:pPr>
            <a:r>
              <a:rPr lang="en-US" sz="2400" b="0" spc="-5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Select the feature subset, which  performs best on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validation</a:t>
            </a:r>
            <a:r>
              <a:rPr sz="2400" b="0" spc="-35" dirty="0">
                <a:solidFill>
                  <a:srgbClr val="ED7D31"/>
                </a:solidFill>
                <a:cs typeface="Calibri Light"/>
              </a:rPr>
              <a:t> </a:t>
            </a:r>
            <a:r>
              <a:rPr sz="2400" b="0" spc="-10" dirty="0">
                <a:solidFill>
                  <a:srgbClr val="ED7D31"/>
                </a:solidFill>
                <a:cs typeface="Calibri Light"/>
              </a:rPr>
              <a:t>data.</a:t>
            </a:r>
            <a:endParaRPr lang="en-US" sz="2400" dirty="0">
              <a:cs typeface="Calibri Light"/>
            </a:endParaRPr>
          </a:p>
          <a:p>
            <a:pPr marL="812800" marR="371475" lvl="1" indent="-342900">
              <a:lnSpc>
                <a:spcPts val="2590"/>
              </a:lnSpc>
              <a:spcBef>
                <a:spcPts val="1230"/>
              </a:spcBef>
              <a:buClr>
                <a:srgbClr val="ED7D31"/>
              </a:buClr>
              <a:buFont typeface="Arial" panose="020B0604020202020204" pitchFamily="34" charset="0"/>
              <a:buChar char="•"/>
              <a:tabLst>
                <a:tab pos="325755" algn="l"/>
              </a:tabLst>
            </a:pPr>
            <a:r>
              <a:rPr sz="2400" b="0" spc="-5" dirty="0">
                <a:cs typeface="Calibri Light"/>
              </a:rPr>
              <a:t>Repeat and average if </a:t>
            </a:r>
            <a:r>
              <a:rPr sz="2400" b="0" dirty="0">
                <a:cs typeface="Calibri Light"/>
              </a:rPr>
              <a:t>you </a:t>
            </a:r>
            <a:r>
              <a:rPr sz="2400" b="0" spc="-5" dirty="0">
                <a:cs typeface="Calibri Light"/>
              </a:rPr>
              <a:t>want</a:t>
            </a:r>
            <a:r>
              <a:rPr sz="2400" b="0" spc="-6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to</a:t>
            </a:r>
            <a:r>
              <a:rPr lang="en-US" sz="2400" dirty="0">
                <a:cs typeface="Calibri Light"/>
              </a:rPr>
              <a:t> </a:t>
            </a:r>
            <a:r>
              <a:rPr sz="2400" b="0" spc="-5" dirty="0">
                <a:cs typeface="Calibri Light"/>
              </a:rPr>
              <a:t>reduce variance</a:t>
            </a:r>
            <a:r>
              <a:rPr sz="2400" b="0" spc="5" dirty="0">
                <a:cs typeface="Calibri Light"/>
              </a:rPr>
              <a:t> </a:t>
            </a:r>
            <a:r>
              <a:rPr sz="2400" b="0" spc="-10" dirty="0">
                <a:cs typeface="Calibri Light"/>
              </a:rPr>
              <a:t>(cross-validation).</a:t>
            </a:r>
            <a:endParaRPr sz="2400" dirty="0">
              <a:cs typeface="Calibri Light"/>
            </a:endParaRPr>
          </a:p>
          <a:p>
            <a:pPr marL="325120" indent="-313055">
              <a:lnSpc>
                <a:spcPct val="100000"/>
              </a:lnSpc>
              <a:spcBef>
                <a:spcPts val="1005"/>
              </a:spcBef>
              <a:buClr>
                <a:srgbClr val="009900"/>
              </a:buClr>
              <a:buAutoNum type="arabicParenR" startAt="3"/>
              <a:tabLst>
                <a:tab pos="325755" algn="l"/>
              </a:tabLst>
            </a:pPr>
            <a:r>
              <a:rPr sz="2400" b="0" spc="-5" dirty="0">
                <a:cs typeface="Calibri Light"/>
              </a:rPr>
              <a:t>Test on 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test</a:t>
            </a:r>
            <a:r>
              <a:rPr sz="2400" b="0" spc="-15" dirty="0">
                <a:solidFill>
                  <a:srgbClr val="009900"/>
                </a:solidFill>
                <a:cs typeface="Calibri Light"/>
              </a:rPr>
              <a:t> </a:t>
            </a:r>
            <a:r>
              <a:rPr sz="2400" b="0" spc="-5" dirty="0">
                <a:solidFill>
                  <a:srgbClr val="009900"/>
                </a:solidFill>
                <a:cs typeface="Calibri Light"/>
              </a:rPr>
              <a:t>data</a:t>
            </a:r>
            <a:r>
              <a:rPr sz="2400" b="0" spc="-5" dirty="0">
                <a:cs typeface="Calibri Light"/>
              </a:rPr>
              <a:t>.</a:t>
            </a:r>
            <a:endParaRPr sz="2400" dirty="0">
              <a:cs typeface="Calibri Light"/>
            </a:endParaRPr>
          </a:p>
        </p:txBody>
      </p:sp>
      <p:sp>
        <p:nvSpPr>
          <p:cNvPr id="40" name="object 19"/>
          <p:cNvSpPr txBox="1"/>
          <p:nvPr/>
        </p:nvSpPr>
        <p:spPr>
          <a:xfrm>
            <a:off x="5416126" y="6202019"/>
            <a:ext cx="22656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</a:t>
            </a:r>
            <a:r>
              <a:rPr sz="1600" spc="-6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Dr.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Isabelle</a:t>
            </a:r>
            <a:r>
              <a:rPr sz="1600" b="1" spc="2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Guyon</a:t>
            </a:r>
            <a:endParaRPr sz="16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Assessment: </a:t>
            </a:r>
            <a:r>
              <a:rPr lang="en-US" altLang="zh-CN" sz="3200" dirty="0"/>
              <a:t>How to access multiple  candidates of feature subsets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70BB-7D17-42FE-9B0D-FC8D03CD58E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117"/>
            <a:ext cx="7955738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Assessment</a:t>
            </a:r>
            <a:r>
              <a:rPr lang="en-US" altLang="zh-CN" sz="3200" dirty="0"/>
              <a:t>: How to access multiple  candidates of feature subsets</a:t>
            </a:r>
            <a:endParaRPr lang="zh-CN" altLang="en-US" sz="3200" dirty="0"/>
          </a:p>
        </p:txBody>
      </p:sp>
      <p:sp>
        <p:nvSpPr>
          <p:cNvPr id="46" name="左大括号 45"/>
          <p:cNvSpPr/>
          <p:nvPr/>
        </p:nvSpPr>
        <p:spPr>
          <a:xfrm>
            <a:off x="550879" y="5071730"/>
            <a:ext cx="248640" cy="693893"/>
          </a:xfrm>
          <a:prstGeom prst="leftBrace">
            <a:avLst>
              <a:gd name="adj1" fmla="val 4135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99519" y="4954327"/>
            <a:ext cx="476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Train for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times on train fold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9519" y="5326737"/>
            <a:ext cx="54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validate for </a:t>
            </a: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times on validation fold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57921" y="5883080"/>
                <a:ext cx="3656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21" y="5883080"/>
                <a:ext cx="3656257" cy="369332"/>
              </a:xfrm>
              <a:prstGeom prst="rect">
                <a:avLst/>
              </a:prstGeom>
              <a:blipFill>
                <a:blip r:embed="rId2"/>
                <a:stretch>
                  <a:fillRect l="-1000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165946" y="1681491"/>
            <a:ext cx="8881145" cy="2822290"/>
            <a:chOff x="197279" y="2012589"/>
            <a:chExt cx="8881145" cy="2822290"/>
          </a:xfrm>
        </p:grpSpPr>
        <p:sp>
          <p:nvSpPr>
            <p:cNvPr id="7" name="object 4"/>
            <p:cNvSpPr/>
            <p:nvPr/>
          </p:nvSpPr>
          <p:spPr>
            <a:xfrm>
              <a:off x="217917" y="2659489"/>
              <a:ext cx="1687008" cy="15699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905845" y="3282188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9" name="object 6"/>
            <p:cNvSpPr/>
            <p:nvPr/>
          </p:nvSpPr>
          <p:spPr>
            <a:xfrm>
              <a:off x="985628" y="2644730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77478" y="3618773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17907" y="4223856"/>
              <a:ext cx="1686947" cy="59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217907" y="4223857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 txBox="1"/>
            <p:nvPr/>
          </p:nvSpPr>
          <p:spPr>
            <a:xfrm>
              <a:off x="197279" y="4358132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4" name="object 11"/>
            <p:cNvSpPr/>
            <p:nvPr/>
          </p:nvSpPr>
          <p:spPr>
            <a:xfrm>
              <a:off x="977441" y="4194341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977441" y="4710878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2231947" y="2674247"/>
              <a:ext cx="1687008" cy="1569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2919876" y="3297428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18" name="object 15"/>
            <p:cNvSpPr/>
            <p:nvPr/>
          </p:nvSpPr>
          <p:spPr>
            <a:xfrm>
              <a:off x="2999659" y="2659489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498"/>
                  </a:moveTo>
                  <a:lnTo>
                    <a:pt x="33337" y="63498"/>
                  </a:lnTo>
                  <a:lnTo>
                    <a:pt x="33336" y="649361"/>
                  </a:lnTo>
                  <a:lnTo>
                    <a:pt x="42861" y="649361"/>
                  </a:lnTo>
                  <a:lnTo>
                    <a:pt x="42862" y="63498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498"/>
                  </a:lnTo>
                  <a:lnTo>
                    <a:pt x="69849" y="63498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49" y="63498"/>
                  </a:moveTo>
                  <a:lnTo>
                    <a:pt x="42862" y="63498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49" y="63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2991509" y="3633532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6"/>
                  </a:moveTo>
                  <a:lnTo>
                    <a:pt x="0" y="528886"/>
                  </a:lnTo>
                  <a:lnTo>
                    <a:pt x="38101" y="605086"/>
                  </a:lnTo>
                  <a:lnTo>
                    <a:pt x="69850" y="541586"/>
                  </a:lnTo>
                  <a:lnTo>
                    <a:pt x="33337" y="541586"/>
                  </a:lnTo>
                  <a:lnTo>
                    <a:pt x="33337" y="528886"/>
                  </a:lnTo>
                  <a:close/>
                </a:path>
                <a:path w="76200" h="605154">
                  <a:moveTo>
                    <a:pt x="42862" y="0"/>
                  </a:moveTo>
                  <a:lnTo>
                    <a:pt x="33337" y="0"/>
                  </a:lnTo>
                  <a:lnTo>
                    <a:pt x="33337" y="541586"/>
                  </a:lnTo>
                  <a:lnTo>
                    <a:pt x="42862" y="541586"/>
                  </a:lnTo>
                  <a:lnTo>
                    <a:pt x="42862" y="0"/>
                  </a:lnTo>
                  <a:close/>
                </a:path>
                <a:path w="76200" h="605154">
                  <a:moveTo>
                    <a:pt x="76200" y="528886"/>
                  </a:moveTo>
                  <a:lnTo>
                    <a:pt x="42862" y="528886"/>
                  </a:lnTo>
                  <a:lnTo>
                    <a:pt x="42862" y="541586"/>
                  </a:lnTo>
                  <a:lnTo>
                    <a:pt x="69850" y="541586"/>
                  </a:lnTo>
                  <a:lnTo>
                    <a:pt x="76200" y="528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2231938" y="4238614"/>
              <a:ext cx="1686947" cy="5958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2231938" y="4238614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 txBox="1"/>
            <p:nvPr/>
          </p:nvSpPr>
          <p:spPr>
            <a:xfrm>
              <a:off x="2211309" y="4373371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23" name="object 20"/>
            <p:cNvSpPr/>
            <p:nvPr/>
          </p:nvSpPr>
          <p:spPr>
            <a:xfrm>
              <a:off x="2991472" y="4209098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2991472" y="4725635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/>
            <p:cNvSpPr/>
            <p:nvPr/>
          </p:nvSpPr>
          <p:spPr>
            <a:xfrm>
              <a:off x="4217116" y="2653954"/>
              <a:ext cx="1687008" cy="156990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/>
            <p:cNvSpPr txBox="1"/>
            <p:nvPr/>
          </p:nvSpPr>
          <p:spPr>
            <a:xfrm>
              <a:off x="4905044" y="3276091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 dirty="0">
                <a:latin typeface="Calibri"/>
                <a:cs typeface="Calibri"/>
              </a:endParaRPr>
            </a:p>
          </p:txBody>
        </p:sp>
        <p:sp>
          <p:nvSpPr>
            <p:cNvPr id="27" name="object 24"/>
            <p:cNvSpPr/>
            <p:nvPr/>
          </p:nvSpPr>
          <p:spPr>
            <a:xfrm>
              <a:off x="4984827" y="2639195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/>
            <p:cNvSpPr/>
            <p:nvPr/>
          </p:nvSpPr>
          <p:spPr>
            <a:xfrm>
              <a:off x="4976678" y="3613238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/>
            <p:cNvSpPr/>
            <p:nvPr/>
          </p:nvSpPr>
          <p:spPr>
            <a:xfrm>
              <a:off x="4217107" y="4218321"/>
              <a:ext cx="1686947" cy="5958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/>
            <p:cNvSpPr/>
            <p:nvPr/>
          </p:nvSpPr>
          <p:spPr>
            <a:xfrm>
              <a:off x="4217107" y="4218321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/>
            <p:cNvSpPr txBox="1"/>
            <p:nvPr/>
          </p:nvSpPr>
          <p:spPr>
            <a:xfrm>
              <a:off x="4196478" y="4355083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32" name="object 29"/>
            <p:cNvSpPr/>
            <p:nvPr/>
          </p:nvSpPr>
          <p:spPr>
            <a:xfrm>
              <a:off x="4976639" y="4188805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4976639" y="4705342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7370591" y="2653954"/>
              <a:ext cx="1687008" cy="15699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 txBox="1"/>
            <p:nvPr/>
          </p:nvSpPr>
          <p:spPr>
            <a:xfrm>
              <a:off x="8058519" y="3276091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1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8138303" y="2639195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2862" y="63500"/>
                  </a:moveTo>
                  <a:lnTo>
                    <a:pt x="33337" y="63500"/>
                  </a:lnTo>
                  <a:lnTo>
                    <a:pt x="33336" y="649362"/>
                  </a:lnTo>
                  <a:lnTo>
                    <a:pt x="42861" y="649362"/>
                  </a:lnTo>
                  <a:lnTo>
                    <a:pt x="42862" y="63500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4"/>
            <p:cNvSpPr/>
            <p:nvPr/>
          </p:nvSpPr>
          <p:spPr>
            <a:xfrm>
              <a:off x="8130154" y="3613238"/>
              <a:ext cx="76200" cy="605155"/>
            </a:xfrm>
            <a:custGeom>
              <a:avLst/>
              <a:gdLst/>
              <a:ahLst/>
              <a:cxnLst/>
              <a:rect l="l" t="t" r="r" b="b"/>
              <a:pathLst>
                <a:path w="76200" h="605154">
                  <a:moveTo>
                    <a:pt x="33337" y="528887"/>
                  </a:moveTo>
                  <a:lnTo>
                    <a:pt x="0" y="528887"/>
                  </a:lnTo>
                  <a:lnTo>
                    <a:pt x="38100" y="605087"/>
                  </a:lnTo>
                  <a:lnTo>
                    <a:pt x="69850" y="541587"/>
                  </a:lnTo>
                  <a:lnTo>
                    <a:pt x="33337" y="541587"/>
                  </a:lnTo>
                  <a:lnTo>
                    <a:pt x="33337" y="528887"/>
                  </a:lnTo>
                  <a:close/>
                </a:path>
                <a:path w="76200" h="605154">
                  <a:moveTo>
                    <a:pt x="42861" y="0"/>
                  </a:moveTo>
                  <a:lnTo>
                    <a:pt x="33336" y="0"/>
                  </a:lnTo>
                  <a:lnTo>
                    <a:pt x="33337" y="541587"/>
                  </a:lnTo>
                  <a:lnTo>
                    <a:pt x="42862" y="541587"/>
                  </a:lnTo>
                  <a:lnTo>
                    <a:pt x="42861" y="0"/>
                  </a:lnTo>
                  <a:close/>
                </a:path>
                <a:path w="76200" h="605154">
                  <a:moveTo>
                    <a:pt x="76200" y="528887"/>
                  </a:moveTo>
                  <a:lnTo>
                    <a:pt x="42862" y="528887"/>
                  </a:lnTo>
                  <a:lnTo>
                    <a:pt x="42862" y="541587"/>
                  </a:lnTo>
                  <a:lnTo>
                    <a:pt x="69850" y="541587"/>
                  </a:lnTo>
                  <a:lnTo>
                    <a:pt x="76200" y="528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5"/>
            <p:cNvSpPr/>
            <p:nvPr/>
          </p:nvSpPr>
          <p:spPr>
            <a:xfrm>
              <a:off x="7370581" y="4218321"/>
              <a:ext cx="1686947" cy="5958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6"/>
            <p:cNvSpPr/>
            <p:nvPr/>
          </p:nvSpPr>
          <p:spPr>
            <a:xfrm>
              <a:off x="7370581" y="4218321"/>
              <a:ext cx="1687195" cy="596265"/>
            </a:xfrm>
            <a:custGeom>
              <a:avLst/>
              <a:gdLst/>
              <a:ahLst/>
              <a:cxnLst/>
              <a:rect l="l" t="t" r="r" b="b"/>
              <a:pathLst>
                <a:path w="1687195" h="596264">
                  <a:moveTo>
                    <a:pt x="0" y="0"/>
                  </a:moveTo>
                  <a:lnTo>
                    <a:pt x="1686948" y="0"/>
                  </a:lnTo>
                  <a:lnTo>
                    <a:pt x="1686948" y="595863"/>
                  </a:lnTo>
                  <a:lnTo>
                    <a:pt x="0" y="5958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7"/>
            <p:cNvSpPr txBox="1"/>
            <p:nvPr/>
          </p:nvSpPr>
          <p:spPr>
            <a:xfrm>
              <a:off x="7349954" y="4355083"/>
              <a:ext cx="17284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m</a:t>
              </a:r>
              <a:r>
                <a:rPr sz="1800" spc="-7" baseline="-13888" dirty="0">
                  <a:latin typeface="Calibri"/>
                  <a:cs typeface="Calibri"/>
                </a:rPr>
                <a:t>2</a:t>
              </a:r>
              <a:endParaRPr sz="1800" baseline="-13888">
                <a:latin typeface="Calibri"/>
                <a:cs typeface="Calibri"/>
              </a:endParaRPr>
            </a:p>
          </p:txBody>
        </p:sp>
        <p:sp>
          <p:nvSpPr>
            <p:cNvPr id="41" name="object 38"/>
            <p:cNvSpPr/>
            <p:nvPr/>
          </p:nvSpPr>
          <p:spPr>
            <a:xfrm>
              <a:off x="8130116" y="4188805"/>
              <a:ext cx="76200" cy="2066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8130116" y="4705342"/>
              <a:ext cx="76200" cy="1033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744163" y="2017541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63" y="2017541"/>
                  <a:ext cx="54275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66381" y="2040235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381" y="2040235"/>
                  <a:ext cx="54275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4751549" y="2012589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549" y="2012589"/>
                  <a:ext cx="54275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7926623" y="2035221"/>
                  <a:ext cx="54275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623" y="2035221"/>
                  <a:ext cx="542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4494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文本框 49"/>
            <p:cNvSpPr txBox="1"/>
            <p:nvPr/>
          </p:nvSpPr>
          <p:spPr>
            <a:xfrm>
              <a:off x="6457950" y="2012589"/>
              <a:ext cx="5427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6" y="403826"/>
            <a:ext cx="9083241" cy="585111"/>
          </a:xfrm>
        </p:spPr>
        <p:txBody>
          <a:bodyPr/>
          <a:lstStyle/>
          <a:p>
            <a:r>
              <a:rPr lang="en-US" altLang="zh-CN" sz="3600" dirty="0"/>
              <a:t>Last: Regularized multivariate linear regression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2DD2-3EDD-46D8-8335-6CA85DD5853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5336540" y="1493011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839652" y="2178811"/>
            <a:ext cx="266573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95044" marR="5080" indent="-982980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Y =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Weighted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linear</a:t>
            </a:r>
            <a:r>
              <a:rPr sz="1800" b="1" spc="-8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sum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4546A"/>
                </a:solidFill>
                <a:latin typeface="Arial"/>
                <a:cs typeface="Arial"/>
              </a:rPr>
              <a:t>X</a:t>
            </a:r>
            <a:r>
              <a:rPr sz="1750" b="1" spc="5" dirty="0">
                <a:solidFill>
                  <a:srgbClr val="44546A"/>
                </a:solidFill>
                <a:latin typeface="MS PGothic"/>
                <a:cs typeface="MS PGothic"/>
              </a:rPr>
              <a:t>’</a:t>
            </a:r>
            <a:r>
              <a:rPr sz="1800" b="1" spc="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5303042" y="2940811"/>
            <a:ext cx="177228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8425" marR="5080" indent="-8572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Least-squares</a:t>
            </a:r>
            <a:r>
              <a:rPr sz="1800" b="1" spc="-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+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Regularization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817423" y="3818635"/>
            <a:ext cx="2973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050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Linear algebra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Ridge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sub-GD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for Lasso &amp;</a:t>
            </a:r>
            <a:r>
              <a:rPr sz="1800" b="1" spc="-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Elastic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908550" y="4894579"/>
            <a:ext cx="26041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58750" marR="5080" indent="-1460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 coefficients  (regularized</a:t>
            </a:r>
            <a:r>
              <a:rPr sz="1800" b="1" spc="-2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weights)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86450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86450" y="2667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86450" y="34290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86451" y="4387180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72000" y="1245783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88539" y="149301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831339" y="2255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831339" y="3017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526539" y="385521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93900" y="4629404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533651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33651" y="2590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33651" y="3352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533651" y="4114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62400" y="3657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1"/>
          <p:cNvSpPr/>
          <p:nvPr/>
        </p:nvSpPr>
        <p:spPr>
          <a:xfrm>
            <a:off x="712201" y="3098999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5" y="0"/>
                </a:moveTo>
                <a:lnTo>
                  <a:pt x="597685" y="68955"/>
                </a:lnTo>
                <a:lnTo>
                  <a:pt x="0" y="68955"/>
                </a:lnTo>
                <a:lnTo>
                  <a:pt x="0" y="206869"/>
                </a:lnTo>
                <a:lnTo>
                  <a:pt x="597685" y="206869"/>
                </a:lnTo>
                <a:lnTo>
                  <a:pt x="597685" y="275826"/>
                </a:lnTo>
                <a:lnTo>
                  <a:pt x="735598" y="137913"/>
                </a:lnTo>
                <a:lnTo>
                  <a:pt x="597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2"/>
          <p:cNvSpPr/>
          <p:nvPr/>
        </p:nvSpPr>
        <p:spPr>
          <a:xfrm>
            <a:off x="712201" y="3098999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C:\Users\E520\AppData\Roaming\Tencent\QQ\Temp\Capture\Polygon\_148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167" y="5770094"/>
            <a:ext cx="4878438" cy="970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5182A-9F27-4A13-ABFC-6AD7915F32C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2021/3/22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500"/>
            <a:ext cx="7955738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Search</a:t>
            </a:r>
            <a:r>
              <a:rPr lang="en-US" altLang="zh-CN" sz="3200" dirty="0"/>
              <a:t>: search strategies for selecting feature subset</a:t>
            </a:r>
            <a:endParaRPr lang="zh-CN" altLang="en-US" sz="3200" dirty="0"/>
          </a:p>
        </p:txBody>
      </p:sp>
      <p:sp>
        <p:nvSpPr>
          <p:cNvPr id="8" name="object 8"/>
          <p:cNvSpPr/>
          <p:nvPr/>
        </p:nvSpPr>
        <p:spPr>
          <a:xfrm>
            <a:off x="1436030" y="1800081"/>
            <a:ext cx="6222037" cy="384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6775" y="1384582"/>
            <a:ext cx="289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BEAM search</a:t>
            </a: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Keep top k=2 path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sup>
                      </m:sSup>
                      <m:r>
                        <a:rPr lang="zh-CN" altLang="en-US" sz="2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4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…(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79" y="5987019"/>
                <a:ext cx="4247445" cy="369332"/>
              </a:xfrm>
              <a:prstGeom prst="rect">
                <a:avLst/>
              </a:prstGeom>
              <a:blipFill>
                <a:blip r:embed="rId3"/>
                <a:stretch>
                  <a:fillRect l="-1148" r="-215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Summary of Feature Selection Methods: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>
            <a:normAutofit/>
          </a:bodyPr>
          <a:lstStyle/>
          <a:p>
            <a:r>
              <a:rPr lang="en-US" altLang="zh-CN" dirty="0"/>
              <a:t>Filtering approach:</a:t>
            </a:r>
          </a:p>
          <a:p>
            <a:pPr lvl="1"/>
            <a:r>
              <a:rPr lang="en-US" altLang="zh-CN" dirty="0"/>
              <a:t>ranks features or feature subsets </a:t>
            </a:r>
            <a:r>
              <a:rPr lang="en-US" altLang="zh-CN" dirty="0">
                <a:solidFill>
                  <a:srgbClr val="0070C0"/>
                </a:solidFill>
              </a:rPr>
              <a:t>independently</a:t>
            </a:r>
            <a:r>
              <a:rPr lang="en-US" altLang="zh-CN" dirty="0"/>
              <a:t> of the predictor.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univariate</a:t>
            </a:r>
            <a:r>
              <a:rPr lang="en-US" altLang="zh-CN" dirty="0"/>
              <a:t> methods: consider one variable at a time</a:t>
            </a:r>
          </a:p>
          <a:p>
            <a:pPr lvl="2"/>
            <a:r>
              <a:rPr lang="en-US" altLang="zh-CN" dirty="0"/>
              <a:t>…using </a:t>
            </a:r>
            <a:r>
              <a:rPr lang="en-US" altLang="zh-CN" dirty="0">
                <a:solidFill>
                  <a:srgbClr val="0070C0"/>
                </a:solidFill>
              </a:rPr>
              <a:t>multivariate</a:t>
            </a:r>
            <a:r>
              <a:rPr lang="en-US" altLang="zh-CN" dirty="0"/>
              <a:t> methods: consider more than one variables at a time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Wrapper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assess </a:t>
            </a:r>
            <a:r>
              <a:rPr lang="en-US" altLang="zh-CN" dirty="0"/>
              <a:t>features or feature subsets.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Embedding approach:</a:t>
            </a:r>
          </a:p>
          <a:p>
            <a:pPr lvl="1"/>
            <a:r>
              <a:rPr lang="en-US" altLang="zh-CN" dirty="0"/>
              <a:t>uses a </a:t>
            </a:r>
            <a:r>
              <a:rPr lang="en-US" altLang="zh-CN" dirty="0">
                <a:solidFill>
                  <a:srgbClr val="0070C0"/>
                </a:solidFill>
              </a:rPr>
              <a:t>predictor to build </a:t>
            </a:r>
            <a:r>
              <a:rPr lang="en-US" altLang="zh-CN" dirty="0"/>
              <a:t>a (single) model with a subset of features that are internally selected.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33FA-B186-4B19-AA35-04F6EC8ACB93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10" name="object 9"/>
          <p:cNvSpPr/>
          <p:nvPr/>
        </p:nvSpPr>
        <p:spPr>
          <a:xfrm>
            <a:off x="0" y="5095410"/>
            <a:ext cx="625475" cy="358775"/>
          </a:xfrm>
          <a:custGeom>
            <a:avLst/>
            <a:gdLst/>
            <a:ahLst/>
            <a:cxnLst/>
            <a:rect l="l" t="t" r="r" b="b"/>
            <a:pathLst>
              <a:path w="625475" h="358775">
                <a:moveTo>
                  <a:pt x="446128" y="0"/>
                </a:moveTo>
                <a:lnTo>
                  <a:pt x="446128" y="89551"/>
                </a:lnTo>
                <a:lnTo>
                  <a:pt x="0" y="89551"/>
                </a:lnTo>
                <a:lnTo>
                  <a:pt x="0" y="268654"/>
                </a:lnTo>
                <a:lnTo>
                  <a:pt x="446128" y="268654"/>
                </a:lnTo>
                <a:lnTo>
                  <a:pt x="446128" y="358206"/>
                </a:lnTo>
                <a:lnTo>
                  <a:pt x="625230" y="179103"/>
                </a:lnTo>
                <a:lnTo>
                  <a:pt x="4461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9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(3) Embedded: Feature Subset Selection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Specific to a given learning machine</a:t>
            </a:r>
          </a:p>
          <a:p>
            <a:endParaRPr lang="en-US" altLang="zh-CN" dirty="0"/>
          </a:p>
          <a:p>
            <a:r>
              <a:rPr lang="en-US" altLang="zh-CN" dirty="0"/>
              <a:t>Performs variable selection (implicitly) in the  process of training</a:t>
            </a:r>
          </a:p>
          <a:p>
            <a:endParaRPr lang="en-US" altLang="zh-CN" dirty="0"/>
          </a:p>
          <a:p>
            <a:r>
              <a:rPr lang="en-US" altLang="zh-CN" dirty="0"/>
              <a:t>Just train a (single) model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497B-8DEE-44E1-B2F0-C0E5E595751D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10891" y="1950522"/>
                <a:ext cx="3094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,structured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891" y="1950522"/>
                <a:ext cx="3094117" cy="369332"/>
              </a:xfrm>
              <a:prstGeom prst="rect">
                <a:avLst/>
              </a:prstGeom>
              <a:blipFill>
                <a:blip r:embed="rId2"/>
                <a:stretch>
                  <a:fillRect l="-3550" t="-26230" r="-1381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742C-BB78-4303-96C8-145085023B62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500"/>
            <a:ext cx="7955738" cy="585111"/>
          </a:xfrm>
        </p:spPr>
        <p:txBody>
          <a:bodyPr/>
          <a:lstStyle/>
          <a:p>
            <a:r>
              <a:rPr lang="en-US" altLang="zh-CN" sz="3200" dirty="0"/>
              <a:t>(3) Embedded: e.g. Feature Selection via  Embedded Methods: e.g.,L1-regularization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342619" y="1738947"/>
            <a:ext cx="65278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Summary: filters vs. wrappers vs.  embedding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goal: rank subsets of useful features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635-E730-4E85-86EC-A7DC6001D68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object 6"/>
          <p:cNvSpPr/>
          <p:nvPr/>
        </p:nvSpPr>
        <p:spPr>
          <a:xfrm>
            <a:off x="1281112" y="2438400"/>
            <a:ext cx="5538786" cy="425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742599" y="6444488"/>
            <a:ext cx="226377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5945" algn="r">
              <a:lnSpc>
                <a:spcPts val="990"/>
              </a:lnSpc>
              <a:spcBef>
                <a:spcPts val="100"/>
              </a:spcBef>
            </a:pPr>
            <a:r>
              <a:rPr sz="8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41</a:t>
            </a:r>
            <a:endParaRPr sz="8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2070"/>
              </a:lnSpc>
            </a:pPr>
            <a:r>
              <a:rPr sz="1600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From </a:t>
            </a:r>
            <a:r>
              <a:rPr sz="1600" spc="-6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Dr.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Isabelle</a:t>
            </a:r>
            <a:r>
              <a:rPr sz="1600" b="1" spc="15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Guyon</a:t>
            </a:r>
            <a:endParaRPr sz="1600" dirty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7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practice…</a:t>
            </a:r>
            <a:endParaRPr lang="zh-CN" altLang="en-US" dirty="0"/>
          </a:p>
        </p:txBody>
      </p:sp>
      <p:sp>
        <p:nvSpPr>
          <p:cNvPr id="7" name="object 3"/>
          <p:cNvSpPr txBox="1">
            <a:spLocks noGrp="1"/>
          </p:cNvSpPr>
          <p:nvPr>
            <p:ph idx="1"/>
          </p:nvPr>
        </p:nvSpPr>
        <p:spPr>
          <a:xfrm>
            <a:off x="628650" y="1615044"/>
            <a:ext cx="7886700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800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method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universally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better:</a:t>
            </a:r>
            <a:endParaRPr sz="2800" dirty="0">
              <a:latin typeface="Calibri"/>
              <a:cs typeface="Calibri"/>
            </a:endParaRPr>
          </a:p>
          <a:p>
            <a:pPr marL="527050" marR="5080" lvl="1" indent="-171450">
              <a:lnSpc>
                <a:spcPts val="2620"/>
              </a:lnSpc>
              <a:spcBef>
                <a:spcPts val="439"/>
              </a:spcBef>
              <a:buFont typeface="Arial"/>
              <a:buChar char="•"/>
              <a:tabLst>
                <a:tab pos="527050" algn="l"/>
              </a:tabLst>
            </a:pPr>
            <a:r>
              <a:rPr sz="2400" spc="-5" dirty="0">
                <a:latin typeface="Calibri"/>
                <a:cs typeface="Calibri"/>
              </a:rPr>
              <a:t>wide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variables,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distributions,  learning machines, 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objectives.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184150" marR="554355" indent="-171450">
              <a:lnSpc>
                <a:spcPts val="3000"/>
              </a:lnSpc>
              <a:buFont typeface="Arial"/>
              <a:buChar char="•"/>
              <a:tabLst>
                <a:tab pos="184150" algn="l"/>
              </a:tabLst>
            </a:pPr>
            <a:r>
              <a:rPr sz="2800" spc="-15" dirty="0">
                <a:latin typeface="Calibri"/>
                <a:cs typeface="Calibri"/>
              </a:rPr>
              <a:t>Feature </a:t>
            </a:r>
            <a:r>
              <a:rPr sz="2800" spc="-5" dirty="0">
                <a:latin typeface="Calibri"/>
                <a:cs typeface="Calibri"/>
              </a:rPr>
              <a:t>selection is not </a:t>
            </a:r>
            <a:r>
              <a:rPr sz="2800" spc="-20" dirty="0">
                <a:latin typeface="Calibri"/>
                <a:cs typeface="Calibri"/>
              </a:rPr>
              <a:t>always </a:t>
            </a:r>
            <a:r>
              <a:rPr sz="2800" dirty="0">
                <a:latin typeface="Calibri"/>
                <a:cs typeface="Calibri"/>
              </a:rPr>
              <a:t>necessary </a:t>
            </a:r>
            <a:r>
              <a:rPr sz="2800" spc="-15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15" dirty="0">
                <a:latin typeface="Calibri"/>
                <a:cs typeface="Calibri"/>
              </a:rPr>
              <a:t>good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197E-C0FA-4096-B974-63282CD66CC3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Later: Dimensionality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presence of many of features, select the most relevant subset  of (weighted) combinations of features.</a:t>
            </a:r>
          </a:p>
          <a:p>
            <a:endParaRPr lang="en-US" altLang="zh-CN" dirty="0"/>
          </a:p>
          <a:p>
            <a:r>
              <a:rPr lang="en-US" altLang="zh-CN" dirty="0"/>
              <a:t>Feature Selection: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Dimensionality Reduction: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006-EC57-4010-8AAA-025C2992A163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93" y="2943326"/>
            <a:ext cx="4241991" cy="9276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97" y="5093140"/>
            <a:ext cx="7401335" cy="8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482"/>
            <a:ext cx="7665605" cy="585111"/>
          </a:xfrm>
        </p:spPr>
        <p:txBody>
          <a:bodyPr/>
          <a:lstStyle/>
          <a:p>
            <a:r>
              <a:rPr lang="en-US" altLang="zh-CN" sz="3200" dirty="0"/>
              <a:t>Later: Dimensionality Reduction </a:t>
            </a:r>
            <a:br>
              <a:rPr lang="en-US" altLang="zh-CN" sz="3200" dirty="0"/>
            </a:br>
            <a:r>
              <a:rPr lang="en-US" altLang="zh-CN" sz="3200" dirty="0"/>
              <a:t>e.g.,(Linear) Principal Components Analysis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 finds a linear mapping of dataset X to a dataset X’ of lower  dimensionality. The variance of X that is remained in X’ is maximal.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95FD-FBAA-43EE-A879-75E182A7C3D6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39289" y="2765043"/>
            <a:ext cx="7053089" cy="3773870"/>
            <a:chOff x="628650" y="2582481"/>
            <a:chExt cx="7053089" cy="37738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582" y="2582481"/>
              <a:ext cx="2363194" cy="23686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74" y="2582481"/>
              <a:ext cx="2363195" cy="236860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8650" y="5156022"/>
              <a:ext cx="70530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100" marR="30480" lvl="0">
                <a:lnSpc>
                  <a:spcPct val="100400"/>
                </a:lnSpc>
                <a:spcBef>
                  <a:spcPts val="90"/>
                </a:spcBef>
              </a:pP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X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is mapped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to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spc="-65" dirty="0">
                  <a:solidFill>
                    <a:prstClr val="black"/>
                  </a:solidFill>
                  <a:cs typeface="Calibri"/>
                </a:rPr>
                <a:t>X’,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here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same 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dimensionality.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dimension in X’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(=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principal  component) is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direction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maximal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variance.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second  principal component is orthogonal to the</a:t>
              </a:r>
              <a:r>
                <a:rPr lang="en-US" altLang="zh-CN" spc="25" dirty="0">
                  <a:solidFill>
                    <a:prstClr val="black"/>
                  </a:solidFill>
                  <a:cs typeface="Calibri"/>
                </a:rPr>
                <a:t>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first.</a:t>
              </a:r>
              <a:endParaRPr lang="en-US" altLang="zh-CN" dirty="0">
                <a:solidFill>
                  <a:prstClr val="black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5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7482"/>
            <a:ext cx="7665605" cy="585111"/>
          </a:xfrm>
        </p:spPr>
        <p:txBody>
          <a:bodyPr/>
          <a:lstStyle/>
          <a:p>
            <a:r>
              <a:rPr lang="en-US" altLang="zh-CN" sz="3200" dirty="0"/>
              <a:t>Later: Dimensionality Reduction </a:t>
            </a:r>
            <a:br>
              <a:rPr lang="en-US" altLang="zh-CN" sz="3200" dirty="0"/>
            </a:br>
            <a:r>
              <a:rPr lang="en-US" altLang="zh-CN" sz="3200" dirty="0"/>
              <a:t>e.g.,(Linear) Principal Components Analysis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PCA finds a linear mapping of dataset X to a dataset X’ of lower  dimensionality. The variance of X that is remained in X’ is maximal.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C735-F5BE-429E-98AF-B65B24710FD7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39289" y="2765043"/>
            <a:ext cx="7053089" cy="3773870"/>
            <a:chOff x="628650" y="2582481"/>
            <a:chExt cx="7053089" cy="377387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582" y="2582481"/>
              <a:ext cx="2363194" cy="236860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374" y="2582481"/>
              <a:ext cx="2363195" cy="236860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8650" y="5156022"/>
              <a:ext cx="705308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100" marR="30480" lvl="0">
                <a:lnSpc>
                  <a:spcPct val="100400"/>
                </a:lnSpc>
                <a:spcBef>
                  <a:spcPts val="90"/>
                </a:spcBef>
              </a:pP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X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is mapped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to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dataset </a:t>
              </a:r>
              <a:r>
                <a:rPr lang="en-US" altLang="zh-CN" spc="-65" dirty="0">
                  <a:solidFill>
                    <a:prstClr val="black"/>
                  </a:solidFill>
                  <a:cs typeface="Calibri"/>
                </a:rPr>
                <a:t>X’,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here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same 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dimensionality.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dimension in X’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(=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principal  component) is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direction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of </a:t>
              </a:r>
              <a:r>
                <a:rPr lang="en-US" altLang="zh-CN" spc="-10" dirty="0">
                  <a:solidFill>
                    <a:prstClr val="black"/>
                  </a:solidFill>
                  <a:cs typeface="Calibri"/>
                </a:rPr>
                <a:t>maximal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variance. </a:t>
              </a:r>
              <a:r>
                <a:rPr lang="en-US" altLang="zh-CN" dirty="0">
                  <a:solidFill>
                    <a:prstClr val="black"/>
                  </a:solidFill>
                  <a:cs typeface="Calibri"/>
                </a:rPr>
                <a:t>The </a:t>
              </a:r>
              <a:r>
                <a:rPr lang="en-US" altLang="zh-CN" spc="-5" dirty="0">
                  <a:solidFill>
                    <a:prstClr val="black"/>
                  </a:solidFill>
                  <a:cs typeface="Calibri"/>
                </a:rPr>
                <a:t>second  principal component is orthogonal to the</a:t>
              </a:r>
              <a:r>
                <a:rPr lang="en-US" altLang="zh-CN" spc="25" dirty="0">
                  <a:solidFill>
                    <a:prstClr val="black"/>
                  </a:solidFill>
                  <a:cs typeface="Calibri"/>
                </a:rPr>
                <a:t> </a:t>
              </a:r>
              <a:r>
                <a:rPr lang="en-US" altLang="zh-CN" spc="-15" dirty="0">
                  <a:solidFill>
                    <a:prstClr val="black"/>
                  </a:solidFill>
                  <a:cs typeface="Calibri"/>
                </a:rPr>
                <a:t>first.</a:t>
              </a:r>
              <a:endParaRPr lang="en-US" altLang="zh-CN" dirty="0">
                <a:solidFill>
                  <a:prstClr val="black"/>
                </a:solidFill>
                <a:cs typeface="Calibri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85797" y="2327313"/>
            <a:ext cx="7137651" cy="2985719"/>
            <a:chOff x="985797" y="2327313"/>
            <a:chExt cx="7137651" cy="2985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749860" y="4851367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860" y="4851367"/>
                  <a:ext cx="104648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85797" y="2689263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797" y="2689263"/>
                  <a:ext cx="10464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076968" y="2327313"/>
                  <a:ext cx="10464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968" y="2327313"/>
                  <a:ext cx="10464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/>
            <p:nvPr/>
          </p:nvCxnSpPr>
          <p:spPr>
            <a:xfrm flipV="1">
              <a:off x="5033470" y="2689263"/>
              <a:ext cx="2336554" cy="2441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7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Feature 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C1EE-1BFC-40B5-B49E-1DAC44D4386F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4817422" y="1337564"/>
            <a:ext cx="31381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Selecting p’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original</a:t>
            </a:r>
            <a:r>
              <a:rPr sz="1800" b="1" spc="-1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from p</a:t>
            </a:r>
            <a:r>
              <a:rPr sz="1800" b="1" spc="-1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726759" y="2288540"/>
            <a:ext cx="305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Filter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Wrapper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Embedded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944901" y="3032252"/>
            <a:ext cx="2592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73100" marR="5080" indent="-660400">
              <a:lnSpc>
                <a:spcPct val="78900"/>
              </a:lnSpc>
              <a:spcBef>
                <a:spcPts val="555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Improve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Classification</a:t>
            </a:r>
            <a:r>
              <a:rPr sz="1800" b="1" spc="-7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803140" y="3983228"/>
            <a:ext cx="285750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Univariate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Combinatorial  Search?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98986" y="4894579"/>
            <a:ext cx="22358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12800" marR="5080" indent="-80073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Selected p’</a:t>
            </a:r>
            <a:r>
              <a:rPr sz="1800" b="1" spc="-1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features’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86450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86450" y="2667000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86450" y="355825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899"/>
                </a:moveTo>
                <a:lnTo>
                  <a:pt x="0" y="342899"/>
                </a:lnTo>
                <a:lnTo>
                  <a:pt x="57151" y="457199"/>
                </a:lnTo>
                <a:lnTo>
                  <a:pt x="104775" y="361949"/>
                </a:lnTo>
                <a:lnTo>
                  <a:pt x="38101" y="361949"/>
                </a:lnTo>
                <a:lnTo>
                  <a:pt x="38101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49"/>
                </a:lnTo>
                <a:lnTo>
                  <a:pt x="76201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1" y="342899"/>
                </a:lnTo>
                <a:lnTo>
                  <a:pt x="76201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86451" y="4387180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72000" y="1245783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219200" y="1252133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88539" y="1493011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831339" y="2255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831339" y="3017011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526539" y="3855211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93900" y="4629404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533651" y="1828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533651" y="2590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533651" y="3352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533651" y="41148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62400" y="3657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792507" y="4724400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6" y="0"/>
                </a:moveTo>
                <a:lnTo>
                  <a:pt x="597686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6" y="206870"/>
                </a:lnTo>
                <a:lnTo>
                  <a:pt x="597686" y="275827"/>
                </a:lnTo>
                <a:lnTo>
                  <a:pt x="735599" y="137914"/>
                </a:lnTo>
                <a:lnTo>
                  <a:pt x="59768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792507" y="4724400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Today: Feature Selection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6B-66E4-4ED2-824A-112818236E88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4769297" y="1501189"/>
            <a:ext cx="31381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Selecting p’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original</a:t>
            </a:r>
            <a:r>
              <a:rPr sz="1800" b="1" spc="-1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from p</a:t>
            </a:r>
            <a:r>
              <a:rPr sz="1800" b="1" spc="-1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78634" y="2452165"/>
            <a:ext cx="3057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Filter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Wrapper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Embedded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896776" y="3195877"/>
            <a:ext cx="259207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73100" marR="5080" indent="-660400">
              <a:lnSpc>
                <a:spcPct val="78900"/>
              </a:lnSpc>
              <a:spcBef>
                <a:spcPts val="555"/>
              </a:spcBef>
            </a:pP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Improve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Classification</a:t>
            </a:r>
            <a:r>
              <a:rPr sz="1800" b="1" spc="-7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755015" y="4146853"/>
            <a:ext cx="2857500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Univariate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Combinatorial  Search?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5050861" y="5058204"/>
            <a:ext cx="22358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12800" marR="5080" indent="-800735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Selected p’</a:t>
            </a:r>
            <a:r>
              <a:rPr sz="1800" b="1" spc="-17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features’  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5838325" y="1992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1" y="361950"/>
                </a:lnTo>
                <a:lnTo>
                  <a:pt x="38101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50"/>
                </a:lnTo>
                <a:lnTo>
                  <a:pt x="76201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1" y="342900"/>
                </a:lnTo>
                <a:lnTo>
                  <a:pt x="76201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5838325" y="2830625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100" y="266700"/>
                </a:moveTo>
                <a:lnTo>
                  <a:pt x="0" y="266700"/>
                </a:lnTo>
                <a:lnTo>
                  <a:pt x="57151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100" y="266700"/>
                </a:lnTo>
                <a:close/>
              </a:path>
              <a:path w="114300" h="381000">
                <a:moveTo>
                  <a:pt x="76200" y="0"/>
                </a:moveTo>
                <a:lnTo>
                  <a:pt x="38100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200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5838325" y="37218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1" y="342899"/>
                </a:moveTo>
                <a:lnTo>
                  <a:pt x="0" y="342899"/>
                </a:lnTo>
                <a:lnTo>
                  <a:pt x="57151" y="457199"/>
                </a:lnTo>
                <a:lnTo>
                  <a:pt x="104775" y="361949"/>
                </a:lnTo>
                <a:lnTo>
                  <a:pt x="38101" y="361949"/>
                </a:lnTo>
                <a:lnTo>
                  <a:pt x="38101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1" y="361949"/>
                </a:lnTo>
                <a:lnTo>
                  <a:pt x="76201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1" y="342899"/>
                </a:lnTo>
                <a:lnTo>
                  <a:pt x="76201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5838326" y="4550805"/>
            <a:ext cx="114300" cy="532130"/>
          </a:xfrm>
          <a:custGeom>
            <a:avLst/>
            <a:gdLst/>
            <a:ahLst/>
            <a:cxnLst/>
            <a:rect l="l" t="t" r="r" b="b"/>
            <a:pathLst>
              <a:path w="114300" h="532129">
                <a:moveTo>
                  <a:pt x="38099" y="417667"/>
                </a:moveTo>
                <a:lnTo>
                  <a:pt x="0" y="417667"/>
                </a:lnTo>
                <a:lnTo>
                  <a:pt x="57150" y="531967"/>
                </a:lnTo>
                <a:lnTo>
                  <a:pt x="104775" y="436717"/>
                </a:lnTo>
                <a:lnTo>
                  <a:pt x="38100" y="436717"/>
                </a:lnTo>
                <a:lnTo>
                  <a:pt x="38099" y="417667"/>
                </a:lnTo>
                <a:close/>
              </a:path>
              <a:path w="114300" h="532129">
                <a:moveTo>
                  <a:pt x="76198" y="0"/>
                </a:moveTo>
                <a:lnTo>
                  <a:pt x="38098" y="0"/>
                </a:lnTo>
                <a:lnTo>
                  <a:pt x="38100" y="436717"/>
                </a:lnTo>
                <a:lnTo>
                  <a:pt x="76200" y="436717"/>
                </a:lnTo>
                <a:lnTo>
                  <a:pt x="76198" y="0"/>
                </a:lnTo>
                <a:close/>
              </a:path>
              <a:path w="114300" h="532129">
                <a:moveTo>
                  <a:pt x="114300" y="417667"/>
                </a:moveTo>
                <a:lnTo>
                  <a:pt x="76199" y="417667"/>
                </a:lnTo>
                <a:lnTo>
                  <a:pt x="76200" y="436717"/>
                </a:lnTo>
                <a:lnTo>
                  <a:pt x="104775" y="436717"/>
                </a:lnTo>
                <a:lnTo>
                  <a:pt x="114300" y="417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4523875" y="1409408"/>
            <a:ext cx="3454400" cy="4465320"/>
          </a:xfrm>
          <a:custGeom>
            <a:avLst/>
            <a:gdLst/>
            <a:ahLst/>
            <a:cxnLst/>
            <a:rect l="l" t="t" r="r" b="b"/>
            <a:pathLst>
              <a:path w="3454400" h="4465320">
                <a:moveTo>
                  <a:pt x="0" y="0"/>
                </a:moveTo>
                <a:lnTo>
                  <a:pt x="3454400" y="0"/>
                </a:lnTo>
                <a:lnTo>
                  <a:pt x="3454400" y="4464967"/>
                </a:lnTo>
                <a:lnTo>
                  <a:pt x="0" y="44649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1171075" y="141575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1171075" y="1415758"/>
            <a:ext cx="2743200" cy="4214495"/>
          </a:xfrm>
          <a:custGeom>
            <a:avLst/>
            <a:gdLst/>
            <a:ahLst/>
            <a:cxnLst/>
            <a:rect l="l" t="t" r="r" b="b"/>
            <a:pathLst>
              <a:path w="2743200" h="4214495">
                <a:moveTo>
                  <a:pt x="0" y="0"/>
                </a:moveTo>
                <a:lnTo>
                  <a:pt x="2743200" y="0"/>
                </a:lnTo>
                <a:lnTo>
                  <a:pt x="2743200" y="4214031"/>
                </a:lnTo>
                <a:lnTo>
                  <a:pt x="0" y="42140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/>
          <p:cNvSpPr txBox="1"/>
          <p:nvPr/>
        </p:nvSpPr>
        <p:spPr>
          <a:xfrm>
            <a:off x="2240414" y="1656636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1783214" y="2418636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1783214" y="3180636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Score</a:t>
            </a:r>
            <a:r>
              <a:rPr sz="1800" b="1" spc="-6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1478414" y="4018836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Search/Optimization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1945775" y="4793029"/>
            <a:ext cx="1270635" cy="5162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indent="196850">
              <a:lnSpc>
                <a:spcPct val="789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Models,  Parame</a:t>
            </a:r>
            <a:r>
              <a:rPr sz="1800" b="1" dirty="0">
                <a:solidFill>
                  <a:srgbClr val="44546A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44546A"/>
                </a:solidFill>
                <a:latin typeface="Arial"/>
                <a:cs typeface="Arial"/>
              </a:rPr>
              <a:t>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/>
          <p:cNvSpPr/>
          <p:nvPr/>
        </p:nvSpPr>
        <p:spPr>
          <a:xfrm>
            <a:off x="2485526" y="1992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/>
          <p:cNvSpPr/>
          <p:nvPr/>
        </p:nvSpPr>
        <p:spPr>
          <a:xfrm>
            <a:off x="2485526" y="2754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/>
          <p:cNvSpPr/>
          <p:nvPr/>
        </p:nvSpPr>
        <p:spPr>
          <a:xfrm>
            <a:off x="2485526" y="3516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/>
          <p:cNvSpPr/>
          <p:nvPr/>
        </p:nvSpPr>
        <p:spPr>
          <a:xfrm>
            <a:off x="2485526" y="427842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/>
          <p:cNvSpPr/>
          <p:nvPr/>
        </p:nvSpPr>
        <p:spPr>
          <a:xfrm>
            <a:off x="3914275" y="38212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792058" y="2449625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597685" y="0"/>
                </a:moveTo>
                <a:lnTo>
                  <a:pt x="597685" y="68957"/>
                </a:lnTo>
                <a:lnTo>
                  <a:pt x="0" y="68957"/>
                </a:lnTo>
                <a:lnTo>
                  <a:pt x="0" y="206870"/>
                </a:lnTo>
                <a:lnTo>
                  <a:pt x="597685" y="206870"/>
                </a:lnTo>
                <a:lnTo>
                  <a:pt x="597685" y="275827"/>
                </a:lnTo>
                <a:lnTo>
                  <a:pt x="735598" y="137914"/>
                </a:lnTo>
                <a:lnTo>
                  <a:pt x="597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792058" y="2449625"/>
            <a:ext cx="735965" cy="276225"/>
          </a:xfrm>
          <a:custGeom>
            <a:avLst/>
            <a:gdLst/>
            <a:ahLst/>
            <a:cxnLst/>
            <a:rect l="l" t="t" r="r" b="b"/>
            <a:pathLst>
              <a:path w="735965" h="276225">
                <a:moveTo>
                  <a:pt x="0" y="68956"/>
                </a:moveTo>
                <a:lnTo>
                  <a:pt x="597686" y="68956"/>
                </a:lnTo>
                <a:lnTo>
                  <a:pt x="597686" y="0"/>
                </a:lnTo>
                <a:lnTo>
                  <a:pt x="735599" y="137913"/>
                </a:lnTo>
                <a:lnTo>
                  <a:pt x="597686" y="275827"/>
                </a:lnTo>
                <a:lnTo>
                  <a:pt x="597686" y="206870"/>
                </a:lnTo>
                <a:lnTo>
                  <a:pt x="0" y="206870"/>
                </a:lnTo>
                <a:lnTo>
                  <a:pt x="0" y="6895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 and Assessment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Model Selection</a:t>
            </a:r>
            <a:endParaRPr lang="en-US" altLang="zh-CN" dirty="0">
              <a:cs typeface="Calibri"/>
            </a:endParaRPr>
          </a:p>
          <a:p>
            <a:pPr marL="527050" marR="5080" lvl="1" indent="-171450">
              <a:lnSpc>
                <a:spcPts val="259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Estimating </a:t>
            </a:r>
            <a:r>
              <a:rPr lang="en-US" altLang="zh-CN" spc="-5" dirty="0">
                <a:cs typeface="Calibri"/>
              </a:rPr>
              <a:t>performances of </a:t>
            </a:r>
            <a:r>
              <a:rPr lang="en-US" altLang="zh-CN" spc="-15" dirty="0">
                <a:cs typeface="Calibri"/>
              </a:rPr>
              <a:t>different </a:t>
            </a:r>
            <a:r>
              <a:rPr lang="en-US" altLang="zh-CN" spc="-5" dirty="0">
                <a:cs typeface="Calibri"/>
              </a:rPr>
              <a:t>models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choose the  </a:t>
            </a:r>
            <a:r>
              <a:rPr lang="en-US" altLang="zh-CN" spc="-10" dirty="0">
                <a:cs typeface="Calibri"/>
              </a:rPr>
              <a:t>best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one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altLang="zh-CN" sz="29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Model Assessment</a:t>
            </a:r>
            <a:endParaRPr lang="en-US" altLang="zh-CN" dirty="0">
              <a:cs typeface="Calibri"/>
            </a:endParaRPr>
          </a:p>
          <a:p>
            <a:pPr marL="527050" marR="82550" lvl="1" indent="-171450">
              <a:lnSpc>
                <a:spcPts val="2590"/>
              </a:lnSpc>
              <a:spcBef>
                <a:spcPts val="484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Having </a:t>
            </a:r>
            <a:r>
              <a:rPr lang="en-US" altLang="zh-CN" spc="-5" dirty="0">
                <a:cs typeface="Calibri"/>
              </a:rPr>
              <a:t>chosen </a:t>
            </a:r>
            <a:r>
              <a:rPr lang="en-US" altLang="zh-CN" dirty="0">
                <a:cs typeface="Calibri"/>
              </a:rPr>
              <a:t>a </a:t>
            </a:r>
            <a:r>
              <a:rPr lang="en-US" altLang="zh-CN" spc="-5" dirty="0">
                <a:cs typeface="Calibri"/>
              </a:rPr>
              <a:t>model, </a:t>
            </a:r>
            <a:r>
              <a:rPr lang="en-US" altLang="zh-CN" spc="-10" dirty="0">
                <a:cs typeface="Calibri"/>
              </a:rPr>
              <a:t>estimating </a:t>
            </a:r>
            <a:r>
              <a:rPr lang="en-US" altLang="zh-CN" spc="-5" dirty="0">
                <a:cs typeface="Calibri"/>
              </a:rPr>
              <a:t>the </a:t>
            </a:r>
            <a:r>
              <a:rPr lang="en-US" altLang="zh-CN" spc="-10" dirty="0">
                <a:uFill>
                  <a:solidFill>
                    <a:srgbClr val="000000"/>
                  </a:solidFill>
                </a:uFill>
                <a:cs typeface="Calibri"/>
              </a:rPr>
              <a:t>prediction error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on new</a:t>
            </a:r>
            <a:r>
              <a:rPr lang="en-US" altLang="zh-CN" spc="-15" dirty="0">
                <a:cs typeface="Calibri"/>
              </a:rPr>
              <a:t> data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1886-9E8E-458B-92EA-0BAD65586D45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Selection and Assessment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Data Rich Scenario: Split the dataset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184150" indent="-171450">
              <a:lnSpc>
                <a:spcPts val="4220"/>
              </a:lnSpc>
              <a:spcBef>
                <a:spcPts val="100"/>
              </a:spcBef>
              <a:buSzPct val="97297"/>
              <a:buFont typeface="Arial"/>
              <a:buChar char="•"/>
              <a:tabLst>
                <a:tab pos="184150" algn="l"/>
              </a:tabLst>
            </a:pPr>
            <a:r>
              <a:rPr lang="en-US" altLang="zh-CN" spc="-5" dirty="0">
                <a:cs typeface="Calibri"/>
              </a:rPr>
              <a:t>When </a:t>
            </a:r>
            <a:r>
              <a:rPr lang="en-US" altLang="zh-CN" spc="-10" dirty="0">
                <a:cs typeface="Calibri"/>
              </a:rPr>
              <a:t>Insufficient </a:t>
            </a:r>
            <a:r>
              <a:rPr lang="en-US" altLang="zh-CN" spc="-20" dirty="0">
                <a:cs typeface="Calibri"/>
              </a:rPr>
              <a:t>data to </a:t>
            </a:r>
            <a:r>
              <a:rPr lang="en-US" altLang="zh-CN" dirty="0">
                <a:cs typeface="Calibri"/>
              </a:rPr>
              <a:t>split </a:t>
            </a:r>
            <a:r>
              <a:rPr lang="en-US" altLang="zh-CN" spc="-20" dirty="0">
                <a:cs typeface="Calibri"/>
              </a:rPr>
              <a:t>into </a:t>
            </a:r>
            <a:r>
              <a:rPr lang="en-US" altLang="zh-CN" dirty="0">
                <a:cs typeface="Calibri"/>
              </a:rPr>
              <a:t>3</a:t>
            </a:r>
            <a:r>
              <a:rPr lang="en-US" altLang="zh-CN" spc="5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parts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374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20" dirty="0">
                <a:cs typeface="Calibri"/>
              </a:rPr>
              <a:t>Approximate </a:t>
            </a:r>
            <a:r>
              <a:rPr lang="en-US" altLang="zh-CN" spc="-10" dirty="0">
                <a:cs typeface="Calibri"/>
              </a:rPr>
              <a:t>validation </a:t>
            </a:r>
            <a:r>
              <a:rPr lang="en-US" altLang="zh-CN" spc="-25" dirty="0">
                <a:cs typeface="Calibri"/>
              </a:rPr>
              <a:t>step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analytically</a:t>
            </a:r>
            <a:endParaRPr lang="en-US" altLang="zh-CN" dirty="0">
              <a:cs typeface="Calibri"/>
            </a:endParaRPr>
          </a:p>
          <a:p>
            <a:pPr marL="869950" lvl="2" indent="-171450">
              <a:lnSpc>
                <a:spcPts val="2035"/>
              </a:lnSpc>
              <a:spcBef>
                <a:spcPts val="55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altLang="zh-CN" spc="-5" dirty="0">
                <a:cs typeface="Calibri"/>
              </a:rPr>
              <a:t>AIC, BIC, </a:t>
            </a:r>
            <a:r>
              <a:rPr lang="en-US" altLang="zh-CN" spc="5" dirty="0">
                <a:cs typeface="Calibri"/>
              </a:rPr>
              <a:t>MDL,</a:t>
            </a:r>
            <a:r>
              <a:rPr lang="en-US" altLang="zh-CN" spc="-10" dirty="0">
                <a:cs typeface="Calibri"/>
              </a:rPr>
              <a:t> </a:t>
            </a:r>
            <a:r>
              <a:rPr lang="en-US" altLang="zh-CN" dirty="0">
                <a:cs typeface="Calibri"/>
              </a:rPr>
              <a:t>SRM</a:t>
            </a:r>
          </a:p>
          <a:p>
            <a:pPr marL="527050" lvl="1" indent="-171450">
              <a:lnSpc>
                <a:spcPts val="371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20" dirty="0">
                <a:cs typeface="Calibri"/>
              </a:rPr>
              <a:t>Efficient </a:t>
            </a:r>
            <a:r>
              <a:rPr lang="en-US" altLang="zh-CN" spc="-15" dirty="0">
                <a:cs typeface="Calibri"/>
              </a:rPr>
              <a:t>reuse </a:t>
            </a:r>
            <a:r>
              <a:rPr lang="en-US" altLang="zh-CN" spc="-5" dirty="0">
                <a:cs typeface="Calibri"/>
              </a:rPr>
              <a:t>of</a:t>
            </a:r>
            <a:r>
              <a:rPr lang="en-US" altLang="zh-CN" spc="30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samples</a:t>
            </a:r>
            <a:endParaRPr lang="en-US" altLang="zh-CN" dirty="0"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69950" algn="l"/>
              </a:tabLst>
            </a:pPr>
            <a:r>
              <a:rPr lang="en-US" altLang="zh-CN" spc="-15" dirty="0">
                <a:cs typeface="Calibri"/>
              </a:rPr>
              <a:t>Cross </a:t>
            </a:r>
            <a:r>
              <a:rPr lang="en-US" altLang="zh-CN" spc="-5" dirty="0">
                <a:cs typeface="Calibri"/>
              </a:rPr>
              <a:t>validation, </a:t>
            </a:r>
            <a:r>
              <a:rPr lang="en-US" altLang="zh-CN" spc="-10" dirty="0">
                <a:cs typeface="Calibri"/>
              </a:rPr>
              <a:t>bootstrap</a:t>
            </a:r>
            <a:endParaRPr lang="en-US" altLang="zh-CN" dirty="0">
              <a:cs typeface="Calibri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CA77-0CF2-4CCB-B676-10694CB8F0B3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object 8"/>
          <p:cNvSpPr/>
          <p:nvPr/>
        </p:nvSpPr>
        <p:spPr>
          <a:xfrm>
            <a:off x="3851953" y="2601202"/>
            <a:ext cx="2550795" cy="494030"/>
          </a:xfrm>
          <a:custGeom>
            <a:avLst/>
            <a:gdLst/>
            <a:ahLst/>
            <a:cxnLst/>
            <a:rect l="l" t="t" r="r" b="b"/>
            <a:pathLst>
              <a:path w="2550795" h="494030">
                <a:moveTo>
                  <a:pt x="43413" y="72161"/>
                </a:moveTo>
                <a:lnTo>
                  <a:pt x="34082" y="74548"/>
                </a:lnTo>
                <a:lnTo>
                  <a:pt x="42009" y="93374"/>
                </a:lnTo>
                <a:lnTo>
                  <a:pt x="42163" y="93657"/>
                </a:lnTo>
                <a:lnTo>
                  <a:pt x="76531" y="138995"/>
                </a:lnTo>
                <a:lnTo>
                  <a:pt x="122919" y="183153"/>
                </a:lnTo>
                <a:lnTo>
                  <a:pt x="180287" y="225703"/>
                </a:lnTo>
                <a:lnTo>
                  <a:pt x="212803" y="246286"/>
                </a:lnTo>
                <a:lnTo>
                  <a:pt x="247721" y="266354"/>
                </a:lnTo>
                <a:lnTo>
                  <a:pt x="284928" y="285869"/>
                </a:lnTo>
                <a:lnTo>
                  <a:pt x="324311" y="304788"/>
                </a:lnTo>
                <a:lnTo>
                  <a:pt x="365756" y="323071"/>
                </a:lnTo>
                <a:lnTo>
                  <a:pt x="409149" y="340672"/>
                </a:lnTo>
                <a:lnTo>
                  <a:pt x="454379" y="357550"/>
                </a:lnTo>
                <a:lnTo>
                  <a:pt x="501328" y="373661"/>
                </a:lnTo>
                <a:lnTo>
                  <a:pt x="549884" y="388961"/>
                </a:lnTo>
                <a:lnTo>
                  <a:pt x="599934" y="403406"/>
                </a:lnTo>
                <a:lnTo>
                  <a:pt x="651360" y="416951"/>
                </a:lnTo>
                <a:lnTo>
                  <a:pt x="704051" y="429553"/>
                </a:lnTo>
                <a:lnTo>
                  <a:pt x="757891" y="441167"/>
                </a:lnTo>
                <a:lnTo>
                  <a:pt x="812766" y="451747"/>
                </a:lnTo>
                <a:lnTo>
                  <a:pt x="868563" y="461252"/>
                </a:lnTo>
                <a:lnTo>
                  <a:pt x="925164" y="469634"/>
                </a:lnTo>
                <a:lnTo>
                  <a:pt x="982456" y="476850"/>
                </a:lnTo>
                <a:lnTo>
                  <a:pt x="1040326" y="482855"/>
                </a:lnTo>
                <a:lnTo>
                  <a:pt x="1098657" y="487605"/>
                </a:lnTo>
                <a:lnTo>
                  <a:pt x="1157335" y="491053"/>
                </a:lnTo>
                <a:lnTo>
                  <a:pt x="1216247" y="493154"/>
                </a:lnTo>
                <a:lnTo>
                  <a:pt x="1275276" y="493866"/>
                </a:lnTo>
                <a:lnTo>
                  <a:pt x="1334307" y="493160"/>
                </a:lnTo>
                <a:lnTo>
                  <a:pt x="1393221" y="491067"/>
                </a:lnTo>
                <a:lnTo>
                  <a:pt x="1451902" y="487633"/>
                </a:lnTo>
                <a:lnTo>
                  <a:pt x="1492465" y="484342"/>
                </a:lnTo>
                <a:lnTo>
                  <a:pt x="1275391" y="484342"/>
                </a:lnTo>
                <a:lnTo>
                  <a:pt x="1216550" y="483635"/>
                </a:lnTo>
                <a:lnTo>
                  <a:pt x="1157894" y="481544"/>
                </a:lnTo>
                <a:lnTo>
                  <a:pt x="1099430" y="478110"/>
                </a:lnTo>
                <a:lnTo>
                  <a:pt x="1041309" y="473381"/>
                </a:lnTo>
                <a:lnTo>
                  <a:pt x="983646" y="467400"/>
                </a:lnTo>
                <a:lnTo>
                  <a:pt x="926560" y="460212"/>
                </a:lnTo>
                <a:lnTo>
                  <a:pt x="870162" y="451862"/>
                </a:lnTo>
                <a:lnTo>
                  <a:pt x="814570" y="442395"/>
                </a:lnTo>
                <a:lnTo>
                  <a:pt x="759900" y="431855"/>
                </a:lnTo>
                <a:lnTo>
                  <a:pt x="706267" y="420289"/>
                </a:lnTo>
                <a:lnTo>
                  <a:pt x="653785" y="407741"/>
                </a:lnTo>
                <a:lnTo>
                  <a:pt x="602574" y="394254"/>
                </a:lnTo>
                <a:lnTo>
                  <a:pt x="552747" y="379876"/>
                </a:lnTo>
                <a:lnTo>
                  <a:pt x="504419" y="364652"/>
                </a:lnTo>
                <a:lnTo>
                  <a:pt x="457707" y="348626"/>
                </a:lnTo>
                <a:lnTo>
                  <a:pt x="412729" y="331845"/>
                </a:lnTo>
                <a:lnTo>
                  <a:pt x="369600" y="314355"/>
                </a:lnTo>
                <a:lnTo>
                  <a:pt x="328434" y="296203"/>
                </a:lnTo>
                <a:lnTo>
                  <a:pt x="289351" y="277434"/>
                </a:lnTo>
                <a:lnTo>
                  <a:pt x="252467" y="258095"/>
                </a:lnTo>
                <a:lnTo>
                  <a:pt x="217896" y="238236"/>
                </a:lnTo>
                <a:lnTo>
                  <a:pt x="156170" y="197154"/>
                </a:lnTo>
                <a:lnTo>
                  <a:pt x="105102" y="154597"/>
                </a:lnTo>
                <a:lnTo>
                  <a:pt x="65606" y="111008"/>
                </a:lnTo>
                <a:lnTo>
                  <a:pt x="50780" y="89381"/>
                </a:lnTo>
                <a:lnTo>
                  <a:pt x="50201" y="88536"/>
                </a:lnTo>
                <a:lnTo>
                  <a:pt x="43413" y="72161"/>
                </a:lnTo>
                <a:close/>
              </a:path>
              <a:path w="2550795" h="494030">
                <a:moveTo>
                  <a:pt x="2510700" y="89823"/>
                </a:moveTo>
                <a:lnTo>
                  <a:pt x="2500469" y="89823"/>
                </a:lnTo>
                <a:lnTo>
                  <a:pt x="2500005" y="90671"/>
                </a:lnTo>
                <a:lnTo>
                  <a:pt x="2467076" y="133758"/>
                </a:lnTo>
                <a:lnTo>
                  <a:pt x="2421649" y="176847"/>
                </a:lnTo>
                <a:lnTo>
                  <a:pt x="2365103" y="218644"/>
                </a:lnTo>
                <a:lnTo>
                  <a:pt x="2298367" y="258740"/>
                </a:lnTo>
                <a:lnTo>
                  <a:pt x="2261471" y="278029"/>
                </a:lnTo>
                <a:lnTo>
                  <a:pt x="2222378" y="296748"/>
                </a:lnTo>
                <a:lnTo>
                  <a:pt x="2181204" y="314852"/>
                </a:lnTo>
                <a:lnTo>
                  <a:pt x="2138066" y="332291"/>
                </a:lnTo>
                <a:lnTo>
                  <a:pt x="2093083" y="349023"/>
                </a:lnTo>
                <a:lnTo>
                  <a:pt x="2046366" y="365003"/>
                </a:lnTo>
                <a:lnTo>
                  <a:pt x="1998035" y="380182"/>
                </a:lnTo>
                <a:lnTo>
                  <a:pt x="1948204" y="394516"/>
                </a:lnTo>
                <a:lnTo>
                  <a:pt x="1896990" y="407962"/>
                </a:lnTo>
                <a:lnTo>
                  <a:pt x="1844507" y="420474"/>
                </a:lnTo>
                <a:lnTo>
                  <a:pt x="1790872" y="432005"/>
                </a:lnTo>
                <a:lnTo>
                  <a:pt x="1736201" y="442513"/>
                </a:lnTo>
                <a:lnTo>
                  <a:pt x="1680610" y="451952"/>
                </a:lnTo>
                <a:lnTo>
                  <a:pt x="1624211" y="460277"/>
                </a:lnTo>
                <a:lnTo>
                  <a:pt x="1567125" y="467443"/>
                </a:lnTo>
                <a:lnTo>
                  <a:pt x="1509464" y="473407"/>
                </a:lnTo>
                <a:lnTo>
                  <a:pt x="1451345" y="478123"/>
                </a:lnTo>
                <a:lnTo>
                  <a:pt x="1392882" y="481548"/>
                </a:lnTo>
                <a:lnTo>
                  <a:pt x="1334087" y="483636"/>
                </a:lnTo>
                <a:lnTo>
                  <a:pt x="1275391" y="484342"/>
                </a:lnTo>
                <a:lnTo>
                  <a:pt x="1492465" y="484342"/>
                </a:lnTo>
                <a:lnTo>
                  <a:pt x="1568105" y="476918"/>
                </a:lnTo>
                <a:lnTo>
                  <a:pt x="1625398" y="469727"/>
                </a:lnTo>
                <a:lnTo>
                  <a:pt x="1682000" y="461374"/>
                </a:lnTo>
                <a:lnTo>
                  <a:pt x="1737795" y="451904"/>
                </a:lnTo>
                <a:lnTo>
                  <a:pt x="1792669" y="441359"/>
                </a:lnTo>
                <a:lnTo>
                  <a:pt x="1846508" y="429785"/>
                </a:lnTo>
                <a:lnTo>
                  <a:pt x="1899198" y="417228"/>
                </a:lnTo>
                <a:lnTo>
                  <a:pt x="1950622" y="403730"/>
                </a:lnTo>
                <a:lnTo>
                  <a:pt x="2000667" y="389336"/>
                </a:lnTo>
                <a:lnTo>
                  <a:pt x="2049219" y="374089"/>
                </a:lnTo>
                <a:lnTo>
                  <a:pt x="2096165" y="358037"/>
                </a:lnTo>
                <a:lnTo>
                  <a:pt x="2141387" y="341219"/>
                </a:lnTo>
                <a:lnTo>
                  <a:pt x="2184774" y="323682"/>
                </a:lnTo>
                <a:lnTo>
                  <a:pt x="2226210" y="305468"/>
                </a:lnTo>
                <a:lnTo>
                  <a:pt x="2265583" y="286621"/>
                </a:lnTo>
                <a:lnTo>
                  <a:pt x="2302779" y="267182"/>
                </a:lnTo>
                <a:lnTo>
                  <a:pt x="2337683" y="247195"/>
                </a:lnTo>
                <a:lnTo>
                  <a:pt x="2370184" y="226701"/>
                </a:lnTo>
                <a:lnTo>
                  <a:pt x="2427518" y="184349"/>
                </a:lnTo>
                <a:lnTo>
                  <a:pt x="2473873" y="140431"/>
                </a:lnTo>
                <a:lnTo>
                  <a:pt x="2508500" y="94954"/>
                </a:lnTo>
                <a:lnTo>
                  <a:pt x="2508656" y="94669"/>
                </a:lnTo>
                <a:lnTo>
                  <a:pt x="2510700" y="89823"/>
                </a:lnTo>
                <a:close/>
              </a:path>
              <a:path w="2550795" h="494030">
                <a:moveTo>
                  <a:pt x="2500192" y="90227"/>
                </a:moveTo>
                <a:lnTo>
                  <a:pt x="2499887" y="90671"/>
                </a:lnTo>
                <a:lnTo>
                  <a:pt x="2500192" y="90227"/>
                </a:lnTo>
                <a:close/>
              </a:path>
              <a:path w="2550795" h="494030">
                <a:moveTo>
                  <a:pt x="2500469" y="89823"/>
                </a:moveTo>
                <a:lnTo>
                  <a:pt x="2500192" y="90227"/>
                </a:lnTo>
                <a:lnTo>
                  <a:pt x="2500005" y="90671"/>
                </a:lnTo>
                <a:lnTo>
                  <a:pt x="2500469" y="89823"/>
                </a:lnTo>
                <a:close/>
              </a:path>
              <a:path w="2550795" h="494030">
                <a:moveTo>
                  <a:pt x="2507155" y="73714"/>
                </a:moveTo>
                <a:lnTo>
                  <a:pt x="2500192" y="90227"/>
                </a:lnTo>
                <a:lnTo>
                  <a:pt x="2500469" y="89823"/>
                </a:lnTo>
                <a:lnTo>
                  <a:pt x="2510700" y="89823"/>
                </a:lnTo>
                <a:lnTo>
                  <a:pt x="2516480" y="76114"/>
                </a:lnTo>
                <a:lnTo>
                  <a:pt x="2507155" y="73714"/>
                </a:lnTo>
                <a:close/>
              </a:path>
              <a:path w="2550795" h="494030">
                <a:moveTo>
                  <a:pt x="50201" y="88536"/>
                </a:moveTo>
                <a:lnTo>
                  <a:pt x="50662" y="89381"/>
                </a:lnTo>
                <a:lnTo>
                  <a:pt x="50475" y="88935"/>
                </a:lnTo>
                <a:lnTo>
                  <a:pt x="50201" y="88536"/>
                </a:lnTo>
                <a:close/>
              </a:path>
              <a:path w="2550795" h="494030">
                <a:moveTo>
                  <a:pt x="50475" y="88935"/>
                </a:moveTo>
                <a:lnTo>
                  <a:pt x="50662" y="89381"/>
                </a:lnTo>
                <a:lnTo>
                  <a:pt x="50475" y="88935"/>
                </a:lnTo>
                <a:close/>
              </a:path>
              <a:path w="2550795" h="494030">
                <a:moveTo>
                  <a:pt x="50307" y="88536"/>
                </a:moveTo>
                <a:lnTo>
                  <a:pt x="50475" y="88935"/>
                </a:lnTo>
                <a:lnTo>
                  <a:pt x="50307" y="88536"/>
                </a:lnTo>
                <a:close/>
              </a:path>
              <a:path w="2550795" h="494030">
                <a:moveTo>
                  <a:pt x="2545455" y="61234"/>
                </a:moveTo>
                <a:lnTo>
                  <a:pt x="2512418" y="61234"/>
                </a:lnTo>
                <a:lnTo>
                  <a:pt x="2521195" y="64935"/>
                </a:lnTo>
                <a:lnTo>
                  <a:pt x="2516480" y="76114"/>
                </a:lnTo>
                <a:lnTo>
                  <a:pt x="2550538" y="84880"/>
                </a:lnTo>
                <a:lnTo>
                  <a:pt x="2545455" y="61234"/>
                </a:lnTo>
                <a:close/>
              </a:path>
              <a:path w="2550795" h="494030">
                <a:moveTo>
                  <a:pt x="18034" y="0"/>
                </a:moveTo>
                <a:lnTo>
                  <a:pt x="0" y="83263"/>
                </a:lnTo>
                <a:lnTo>
                  <a:pt x="34082" y="74548"/>
                </a:lnTo>
                <a:lnTo>
                  <a:pt x="29376" y="63369"/>
                </a:lnTo>
                <a:lnTo>
                  <a:pt x="38155" y="59672"/>
                </a:lnTo>
                <a:lnTo>
                  <a:pt x="69741" y="59672"/>
                </a:lnTo>
                <a:lnTo>
                  <a:pt x="18034" y="0"/>
                </a:lnTo>
                <a:close/>
              </a:path>
              <a:path w="2550795" h="494030">
                <a:moveTo>
                  <a:pt x="2512418" y="61234"/>
                </a:moveTo>
                <a:lnTo>
                  <a:pt x="2507155" y="73714"/>
                </a:lnTo>
                <a:lnTo>
                  <a:pt x="2516480" y="76114"/>
                </a:lnTo>
                <a:lnTo>
                  <a:pt x="2521195" y="64935"/>
                </a:lnTo>
                <a:lnTo>
                  <a:pt x="2512418" y="61234"/>
                </a:lnTo>
                <a:close/>
              </a:path>
              <a:path w="2550795" h="494030">
                <a:moveTo>
                  <a:pt x="38155" y="59672"/>
                </a:moveTo>
                <a:lnTo>
                  <a:pt x="29376" y="63369"/>
                </a:lnTo>
                <a:lnTo>
                  <a:pt x="34082" y="74548"/>
                </a:lnTo>
                <a:lnTo>
                  <a:pt x="43413" y="72161"/>
                </a:lnTo>
                <a:lnTo>
                  <a:pt x="38155" y="59672"/>
                </a:lnTo>
                <a:close/>
              </a:path>
              <a:path w="2550795" h="494030">
                <a:moveTo>
                  <a:pt x="2532634" y="1588"/>
                </a:moveTo>
                <a:lnTo>
                  <a:pt x="2476743" y="65887"/>
                </a:lnTo>
                <a:lnTo>
                  <a:pt x="2507155" y="73714"/>
                </a:lnTo>
                <a:lnTo>
                  <a:pt x="2512418" y="61234"/>
                </a:lnTo>
                <a:lnTo>
                  <a:pt x="2545455" y="61234"/>
                </a:lnTo>
                <a:lnTo>
                  <a:pt x="2532634" y="1588"/>
                </a:lnTo>
                <a:close/>
              </a:path>
              <a:path w="2550795" h="494030">
                <a:moveTo>
                  <a:pt x="69741" y="59672"/>
                </a:moveTo>
                <a:lnTo>
                  <a:pt x="38155" y="59672"/>
                </a:lnTo>
                <a:lnTo>
                  <a:pt x="43413" y="72161"/>
                </a:lnTo>
                <a:lnTo>
                  <a:pt x="73825" y="64385"/>
                </a:lnTo>
                <a:lnTo>
                  <a:pt x="69741" y="59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136571" y="3053588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8040"/>
                </a:solidFill>
                <a:latin typeface="Arial"/>
                <a:cs typeface="Arial"/>
              </a:rPr>
              <a:t>Model</a:t>
            </a:r>
            <a:r>
              <a:rPr spc="-55" dirty="0">
                <a:solidFill>
                  <a:srgbClr val="00804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8040"/>
                </a:solidFill>
                <a:latin typeface="Arial"/>
                <a:cs typeface="Arial"/>
              </a:rPr>
              <a:t>Selection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5168896" y="3056635"/>
            <a:ext cx="193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990000"/>
                </a:solidFill>
                <a:latin typeface="Arial"/>
                <a:cs typeface="Arial"/>
              </a:rPr>
              <a:t>Model</a:t>
            </a:r>
            <a:r>
              <a:rPr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990000"/>
                </a:solidFill>
                <a:latin typeface="Arial"/>
                <a:cs typeface="Arial"/>
              </a:rPr>
              <a:t>assessment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990600" y="2152244"/>
            <a:ext cx="3314700" cy="466725"/>
          </a:xfrm>
          <a:custGeom>
            <a:avLst/>
            <a:gdLst/>
            <a:ahLst/>
            <a:cxnLst/>
            <a:rect l="l" t="t" r="r" b="b"/>
            <a:pathLst>
              <a:path w="3314700" h="466725">
                <a:moveTo>
                  <a:pt x="0" y="466725"/>
                </a:moveTo>
                <a:lnTo>
                  <a:pt x="3314700" y="466725"/>
                </a:lnTo>
                <a:lnTo>
                  <a:pt x="33147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43053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43053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990600" y="2152244"/>
            <a:ext cx="4986655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34135">
              <a:spcBef>
                <a:spcPts val="260"/>
              </a:spcBef>
              <a:tabLst>
                <a:tab pos="3493135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Train	Validation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5981700" y="2152244"/>
            <a:ext cx="1676400" cy="466725"/>
          </a:xfrm>
          <a:custGeom>
            <a:avLst/>
            <a:gdLst/>
            <a:ahLst/>
            <a:cxnLst/>
            <a:rect l="l" t="t" r="r" b="b"/>
            <a:pathLst>
              <a:path w="1676400" h="466725">
                <a:moveTo>
                  <a:pt x="0" y="0"/>
                </a:moveTo>
                <a:lnTo>
                  <a:pt x="1676400" y="0"/>
                </a:lnTo>
                <a:lnTo>
                  <a:pt x="1676400" y="466725"/>
                </a:lnTo>
                <a:lnTo>
                  <a:pt x="0" y="466725"/>
                </a:lnTo>
                <a:lnTo>
                  <a:pt x="0" y="0"/>
                </a:lnTo>
                <a:close/>
              </a:path>
            </a:pathLst>
          </a:custGeom>
          <a:solidFill>
            <a:srgbClr val="76717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5981700" y="2152244"/>
            <a:ext cx="1676400" cy="4667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58800">
              <a:spcBef>
                <a:spcPts val="260"/>
              </a:spcBef>
            </a:pPr>
            <a:r>
              <a:rPr sz="2400" spc="-70" dirty="0">
                <a:solidFill>
                  <a:prstClr val="black"/>
                </a:solidFill>
                <a:latin typeface="Arial"/>
                <a:cs typeface="Arial"/>
              </a:rPr>
              <a:t>Test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2943341" y="2611033"/>
            <a:ext cx="2552065" cy="502920"/>
          </a:xfrm>
          <a:custGeom>
            <a:avLst/>
            <a:gdLst/>
            <a:ahLst/>
            <a:cxnLst/>
            <a:rect l="l" t="t" r="r" b="b"/>
            <a:pathLst>
              <a:path w="2552065" h="502919">
                <a:moveTo>
                  <a:pt x="43572" y="72355"/>
                </a:moveTo>
                <a:lnTo>
                  <a:pt x="34215" y="74664"/>
                </a:lnTo>
                <a:lnTo>
                  <a:pt x="42696" y="94993"/>
                </a:lnTo>
                <a:lnTo>
                  <a:pt x="42844" y="95269"/>
                </a:lnTo>
                <a:lnTo>
                  <a:pt x="77202" y="141406"/>
                </a:lnTo>
                <a:lnTo>
                  <a:pt x="123584" y="186353"/>
                </a:lnTo>
                <a:lnTo>
                  <a:pt x="180952" y="229666"/>
                </a:lnTo>
                <a:lnTo>
                  <a:pt x="213467" y="250619"/>
                </a:lnTo>
                <a:lnTo>
                  <a:pt x="248385" y="271049"/>
                </a:lnTo>
                <a:lnTo>
                  <a:pt x="285593" y="290915"/>
                </a:lnTo>
                <a:lnTo>
                  <a:pt x="324977" y="310175"/>
                </a:lnTo>
                <a:lnTo>
                  <a:pt x="366424" y="328787"/>
                </a:lnTo>
                <a:lnTo>
                  <a:pt x="409818" y="346706"/>
                </a:lnTo>
                <a:lnTo>
                  <a:pt x="455048" y="363888"/>
                </a:lnTo>
                <a:lnTo>
                  <a:pt x="502000" y="380288"/>
                </a:lnTo>
                <a:lnTo>
                  <a:pt x="550557" y="395864"/>
                </a:lnTo>
                <a:lnTo>
                  <a:pt x="600608" y="410569"/>
                </a:lnTo>
                <a:lnTo>
                  <a:pt x="652037" y="424357"/>
                </a:lnTo>
                <a:lnTo>
                  <a:pt x="704729" y="437187"/>
                </a:lnTo>
                <a:lnTo>
                  <a:pt x="758570" y="449009"/>
                </a:lnTo>
                <a:lnTo>
                  <a:pt x="813447" y="459781"/>
                </a:lnTo>
                <a:lnTo>
                  <a:pt x="869245" y="469456"/>
                </a:lnTo>
                <a:lnTo>
                  <a:pt x="925849" y="477989"/>
                </a:lnTo>
                <a:lnTo>
                  <a:pt x="983142" y="485336"/>
                </a:lnTo>
                <a:lnTo>
                  <a:pt x="1041013" y="491449"/>
                </a:lnTo>
                <a:lnTo>
                  <a:pt x="1099347" y="496282"/>
                </a:lnTo>
                <a:lnTo>
                  <a:pt x="1158027" y="499793"/>
                </a:lnTo>
                <a:lnTo>
                  <a:pt x="1216940" y="501933"/>
                </a:lnTo>
                <a:lnTo>
                  <a:pt x="1275971" y="502658"/>
                </a:lnTo>
                <a:lnTo>
                  <a:pt x="1335004" y="501939"/>
                </a:lnTo>
                <a:lnTo>
                  <a:pt x="1393920" y="499808"/>
                </a:lnTo>
                <a:lnTo>
                  <a:pt x="1452603" y="496312"/>
                </a:lnTo>
                <a:lnTo>
                  <a:pt x="1491082" y="493134"/>
                </a:lnTo>
                <a:lnTo>
                  <a:pt x="1276088" y="493134"/>
                </a:lnTo>
                <a:lnTo>
                  <a:pt x="1217286" y="492414"/>
                </a:lnTo>
                <a:lnTo>
                  <a:pt x="1158595" y="490286"/>
                </a:lnTo>
                <a:lnTo>
                  <a:pt x="1100133" y="486790"/>
                </a:lnTo>
                <a:lnTo>
                  <a:pt x="1042014" y="481976"/>
                </a:lnTo>
                <a:lnTo>
                  <a:pt x="984354" y="475888"/>
                </a:lnTo>
                <a:lnTo>
                  <a:pt x="927268" y="468571"/>
                </a:lnTo>
                <a:lnTo>
                  <a:pt x="870872" y="460071"/>
                </a:lnTo>
                <a:lnTo>
                  <a:pt x="815282" y="450434"/>
                </a:lnTo>
                <a:lnTo>
                  <a:pt x="760613" y="439707"/>
                </a:lnTo>
                <a:lnTo>
                  <a:pt x="706982" y="427931"/>
                </a:lnTo>
                <a:lnTo>
                  <a:pt x="654503" y="415157"/>
                </a:lnTo>
                <a:lnTo>
                  <a:pt x="603293" y="401430"/>
                </a:lnTo>
                <a:lnTo>
                  <a:pt x="553466" y="386793"/>
                </a:lnTo>
                <a:lnTo>
                  <a:pt x="505141" y="371295"/>
                </a:lnTo>
                <a:lnTo>
                  <a:pt x="458430" y="354984"/>
                </a:lnTo>
                <a:lnTo>
                  <a:pt x="413453" y="337901"/>
                </a:lnTo>
                <a:lnTo>
                  <a:pt x="370325" y="320098"/>
                </a:lnTo>
                <a:lnTo>
                  <a:pt x="329161" y="301618"/>
                </a:lnTo>
                <a:lnTo>
                  <a:pt x="290079" y="282512"/>
                </a:lnTo>
                <a:lnTo>
                  <a:pt x="253194" y="262827"/>
                </a:lnTo>
                <a:lnTo>
                  <a:pt x="218625" y="242611"/>
                </a:lnTo>
                <a:lnTo>
                  <a:pt x="186488" y="221915"/>
                </a:lnTo>
                <a:lnTo>
                  <a:pt x="129974" y="179289"/>
                </a:lnTo>
                <a:lnTo>
                  <a:pt x="84576" y="135378"/>
                </a:lnTo>
                <a:lnTo>
                  <a:pt x="51477" y="91036"/>
                </a:lnTo>
                <a:lnTo>
                  <a:pt x="50920" y="90209"/>
                </a:lnTo>
                <a:lnTo>
                  <a:pt x="43572" y="72355"/>
                </a:lnTo>
                <a:close/>
              </a:path>
              <a:path w="2552065" h="502919">
                <a:moveTo>
                  <a:pt x="2511365" y="91494"/>
                </a:moveTo>
                <a:lnTo>
                  <a:pt x="2501143" y="91494"/>
                </a:lnTo>
                <a:lnTo>
                  <a:pt x="2500696" y="92325"/>
                </a:lnTo>
                <a:lnTo>
                  <a:pt x="2467743" y="136232"/>
                </a:lnTo>
                <a:lnTo>
                  <a:pt x="2422314" y="180101"/>
                </a:lnTo>
                <a:lnTo>
                  <a:pt x="2365767" y="222652"/>
                </a:lnTo>
                <a:lnTo>
                  <a:pt x="2333614" y="243302"/>
                </a:lnTo>
                <a:lnTo>
                  <a:pt x="2299032" y="263470"/>
                </a:lnTo>
                <a:lnTo>
                  <a:pt x="2262136" y="283107"/>
                </a:lnTo>
                <a:lnTo>
                  <a:pt x="2223044" y="302163"/>
                </a:lnTo>
                <a:lnTo>
                  <a:pt x="2181872" y="320591"/>
                </a:lnTo>
                <a:lnTo>
                  <a:pt x="2138737" y="338345"/>
                </a:lnTo>
                <a:lnTo>
                  <a:pt x="2093753" y="355379"/>
                </a:lnTo>
                <a:lnTo>
                  <a:pt x="2047039" y="371645"/>
                </a:lnTo>
                <a:lnTo>
                  <a:pt x="1998709" y="387098"/>
                </a:lnTo>
                <a:lnTo>
                  <a:pt x="1948879" y="401690"/>
                </a:lnTo>
                <a:lnTo>
                  <a:pt x="1897667" y="415378"/>
                </a:lnTo>
                <a:lnTo>
                  <a:pt x="1845186" y="428115"/>
                </a:lnTo>
                <a:lnTo>
                  <a:pt x="1791553" y="439854"/>
                </a:lnTo>
                <a:lnTo>
                  <a:pt x="1736883" y="450551"/>
                </a:lnTo>
                <a:lnTo>
                  <a:pt x="1681293" y="460160"/>
                </a:lnTo>
                <a:lnTo>
                  <a:pt x="1624897" y="468635"/>
                </a:lnTo>
                <a:lnTo>
                  <a:pt x="1567812" y="475931"/>
                </a:lnTo>
                <a:lnTo>
                  <a:pt x="1510154" y="482001"/>
                </a:lnTo>
                <a:lnTo>
                  <a:pt x="1452036" y="486803"/>
                </a:lnTo>
                <a:lnTo>
                  <a:pt x="1393576" y="490289"/>
                </a:lnTo>
                <a:lnTo>
                  <a:pt x="1334888" y="492414"/>
                </a:lnTo>
                <a:lnTo>
                  <a:pt x="1276088" y="493134"/>
                </a:lnTo>
                <a:lnTo>
                  <a:pt x="1491082" y="493134"/>
                </a:lnTo>
                <a:lnTo>
                  <a:pt x="1568810" y="485404"/>
                </a:lnTo>
                <a:lnTo>
                  <a:pt x="1626105" y="478083"/>
                </a:lnTo>
                <a:lnTo>
                  <a:pt x="1682709" y="469579"/>
                </a:lnTo>
                <a:lnTo>
                  <a:pt x="1738505" y="459938"/>
                </a:lnTo>
                <a:lnTo>
                  <a:pt x="1793382" y="449202"/>
                </a:lnTo>
                <a:lnTo>
                  <a:pt x="1847222" y="437419"/>
                </a:lnTo>
                <a:lnTo>
                  <a:pt x="1899913" y="424635"/>
                </a:lnTo>
                <a:lnTo>
                  <a:pt x="1951339" y="410893"/>
                </a:lnTo>
                <a:lnTo>
                  <a:pt x="2001386" y="396239"/>
                </a:lnTo>
                <a:lnTo>
                  <a:pt x="2049940" y="380718"/>
                </a:lnTo>
                <a:lnTo>
                  <a:pt x="2096885" y="364374"/>
                </a:lnTo>
                <a:lnTo>
                  <a:pt x="2142110" y="347253"/>
                </a:lnTo>
                <a:lnTo>
                  <a:pt x="2185498" y="329399"/>
                </a:lnTo>
                <a:lnTo>
                  <a:pt x="2226936" y="310856"/>
                </a:lnTo>
                <a:lnTo>
                  <a:pt x="2266309" y="291669"/>
                </a:lnTo>
                <a:lnTo>
                  <a:pt x="2303506" y="271879"/>
                </a:lnTo>
                <a:lnTo>
                  <a:pt x="2338412" y="251531"/>
                </a:lnTo>
                <a:lnTo>
                  <a:pt x="2370913" y="230667"/>
                </a:lnTo>
                <a:lnTo>
                  <a:pt x="2428247" y="187551"/>
                </a:lnTo>
                <a:lnTo>
                  <a:pt x="2474598" y="142844"/>
                </a:lnTo>
                <a:lnTo>
                  <a:pt x="2509212" y="96566"/>
                </a:lnTo>
                <a:lnTo>
                  <a:pt x="2509362" y="96287"/>
                </a:lnTo>
                <a:lnTo>
                  <a:pt x="2511365" y="91494"/>
                </a:lnTo>
                <a:close/>
              </a:path>
              <a:path w="2552065" h="502919">
                <a:moveTo>
                  <a:pt x="2500880" y="91884"/>
                </a:moveTo>
                <a:lnTo>
                  <a:pt x="2500582" y="92325"/>
                </a:lnTo>
                <a:lnTo>
                  <a:pt x="2500880" y="91884"/>
                </a:lnTo>
                <a:close/>
              </a:path>
              <a:path w="2552065" h="502919">
                <a:moveTo>
                  <a:pt x="2501143" y="91494"/>
                </a:moveTo>
                <a:lnTo>
                  <a:pt x="2500880" y="91884"/>
                </a:lnTo>
                <a:lnTo>
                  <a:pt x="2500696" y="92325"/>
                </a:lnTo>
                <a:lnTo>
                  <a:pt x="2501143" y="91494"/>
                </a:lnTo>
                <a:close/>
              </a:path>
              <a:path w="2552065" h="502919">
                <a:moveTo>
                  <a:pt x="2508391" y="73908"/>
                </a:moveTo>
                <a:lnTo>
                  <a:pt x="2500880" y="91884"/>
                </a:lnTo>
                <a:lnTo>
                  <a:pt x="2501143" y="91494"/>
                </a:lnTo>
                <a:lnTo>
                  <a:pt x="2511365" y="91494"/>
                </a:lnTo>
                <a:lnTo>
                  <a:pt x="2517743" y="76231"/>
                </a:lnTo>
                <a:lnTo>
                  <a:pt x="2508391" y="73908"/>
                </a:lnTo>
                <a:close/>
              </a:path>
              <a:path w="2552065" h="502919">
                <a:moveTo>
                  <a:pt x="50920" y="90209"/>
                </a:moveTo>
                <a:lnTo>
                  <a:pt x="51365" y="91036"/>
                </a:lnTo>
                <a:lnTo>
                  <a:pt x="51182" y="90598"/>
                </a:lnTo>
                <a:lnTo>
                  <a:pt x="50920" y="90209"/>
                </a:lnTo>
                <a:close/>
              </a:path>
              <a:path w="2552065" h="502919">
                <a:moveTo>
                  <a:pt x="51182" y="90598"/>
                </a:moveTo>
                <a:lnTo>
                  <a:pt x="51365" y="91036"/>
                </a:lnTo>
                <a:lnTo>
                  <a:pt x="51182" y="90598"/>
                </a:lnTo>
                <a:close/>
              </a:path>
              <a:path w="2552065" h="502919">
                <a:moveTo>
                  <a:pt x="51020" y="90209"/>
                </a:moveTo>
                <a:lnTo>
                  <a:pt x="51182" y="90598"/>
                </a:lnTo>
                <a:lnTo>
                  <a:pt x="51020" y="90209"/>
                </a:lnTo>
                <a:close/>
              </a:path>
              <a:path w="2552065" h="502919">
                <a:moveTo>
                  <a:pt x="2546710" y="61379"/>
                </a:moveTo>
                <a:lnTo>
                  <a:pt x="2513627" y="61379"/>
                </a:lnTo>
                <a:lnTo>
                  <a:pt x="2522415" y="65051"/>
                </a:lnTo>
                <a:lnTo>
                  <a:pt x="2517743" y="76231"/>
                </a:lnTo>
                <a:lnTo>
                  <a:pt x="2551935" y="84725"/>
                </a:lnTo>
                <a:lnTo>
                  <a:pt x="2546710" y="61379"/>
                </a:lnTo>
                <a:close/>
              </a:path>
              <a:path w="2552065" h="502919">
                <a:moveTo>
                  <a:pt x="18729" y="0"/>
                </a:moveTo>
                <a:lnTo>
                  <a:pt x="0" y="83110"/>
                </a:lnTo>
                <a:lnTo>
                  <a:pt x="34215" y="74664"/>
                </a:lnTo>
                <a:lnTo>
                  <a:pt x="29551" y="63483"/>
                </a:lnTo>
                <a:lnTo>
                  <a:pt x="38342" y="59816"/>
                </a:lnTo>
                <a:lnTo>
                  <a:pt x="69692" y="59816"/>
                </a:lnTo>
                <a:lnTo>
                  <a:pt x="18729" y="0"/>
                </a:lnTo>
                <a:close/>
              </a:path>
              <a:path w="2552065" h="502919">
                <a:moveTo>
                  <a:pt x="2513627" y="61379"/>
                </a:moveTo>
                <a:lnTo>
                  <a:pt x="2508391" y="73908"/>
                </a:lnTo>
                <a:lnTo>
                  <a:pt x="2517743" y="76231"/>
                </a:lnTo>
                <a:lnTo>
                  <a:pt x="2522415" y="65051"/>
                </a:lnTo>
                <a:lnTo>
                  <a:pt x="2513627" y="61379"/>
                </a:lnTo>
                <a:close/>
              </a:path>
              <a:path w="2552065" h="502919">
                <a:moveTo>
                  <a:pt x="38342" y="59816"/>
                </a:moveTo>
                <a:lnTo>
                  <a:pt x="29551" y="63483"/>
                </a:lnTo>
                <a:lnTo>
                  <a:pt x="34215" y="74664"/>
                </a:lnTo>
                <a:lnTo>
                  <a:pt x="43572" y="72355"/>
                </a:lnTo>
                <a:lnTo>
                  <a:pt x="38342" y="59816"/>
                </a:lnTo>
                <a:close/>
              </a:path>
              <a:path w="2552065" h="502919">
                <a:moveTo>
                  <a:pt x="2533329" y="1588"/>
                </a:moveTo>
                <a:lnTo>
                  <a:pt x="2477983" y="66354"/>
                </a:lnTo>
                <a:lnTo>
                  <a:pt x="2508391" y="73908"/>
                </a:lnTo>
                <a:lnTo>
                  <a:pt x="2513627" y="61379"/>
                </a:lnTo>
                <a:lnTo>
                  <a:pt x="2546710" y="61379"/>
                </a:lnTo>
                <a:lnTo>
                  <a:pt x="2533329" y="1588"/>
                </a:lnTo>
                <a:close/>
              </a:path>
              <a:path w="2552065" h="502919">
                <a:moveTo>
                  <a:pt x="69692" y="59816"/>
                </a:moveTo>
                <a:lnTo>
                  <a:pt x="38342" y="59816"/>
                </a:lnTo>
                <a:lnTo>
                  <a:pt x="43572" y="72355"/>
                </a:lnTo>
                <a:lnTo>
                  <a:pt x="73980" y="64850"/>
                </a:lnTo>
                <a:lnTo>
                  <a:pt x="69692" y="59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2565165" y="2503605"/>
            <a:ext cx="9525" cy="38735"/>
          </a:xfrm>
          <a:custGeom>
            <a:avLst/>
            <a:gdLst/>
            <a:ahLst/>
            <a:cxnLst/>
            <a:rect l="l" t="t" r="r" b="b"/>
            <a:pathLst>
              <a:path w="9525" h="38735">
                <a:moveTo>
                  <a:pt x="0" y="38160"/>
                </a:moveTo>
                <a:lnTo>
                  <a:pt x="0" y="34200"/>
                </a:lnTo>
                <a:lnTo>
                  <a:pt x="0" y="31320"/>
                </a:lnTo>
                <a:lnTo>
                  <a:pt x="1440" y="27360"/>
                </a:lnTo>
                <a:lnTo>
                  <a:pt x="1440" y="23400"/>
                </a:lnTo>
                <a:lnTo>
                  <a:pt x="2880" y="20520"/>
                </a:lnTo>
                <a:lnTo>
                  <a:pt x="2880" y="17640"/>
                </a:lnTo>
                <a:lnTo>
                  <a:pt x="2880" y="15120"/>
                </a:lnTo>
                <a:lnTo>
                  <a:pt x="4320" y="12240"/>
                </a:lnTo>
                <a:lnTo>
                  <a:pt x="4320" y="11160"/>
                </a:lnTo>
                <a:lnTo>
                  <a:pt x="4320" y="9720"/>
                </a:lnTo>
                <a:lnTo>
                  <a:pt x="6120" y="8280"/>
                </a:lnTo>
                <a:lnTo>
                  <a:pt x="7560" y="4320"/>
                </a:lnTo>
                <a:lnTo>
                  <a:pt x="9000" y="2880"/>
                </a:lnTo>
                <a:lnTo>
                  <a:pt x="900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5189565" y="26209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5309085" y="26342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6966525" y="243700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40"/>
                </a:moveTo>
                <a:lnTo>
                  <a:pt x="1440" y="8280"/>
                </a:lnTo>
                <a:lnTo>
                  <a:pt x="2880" y="5400"/>
                </a:lnTo>
                <a:lnTo>
                  <a:pt x="4680" y="2520"/>
                </a:lnTo>
                <a:lnTo>
                  <a:pt x="6120" y="1440"/>
                </a:lnTo>
                <a:lnTo>
                  <a:pt x="612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5093085" y="2506485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396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5985165" y="2668485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69">
                <a:moveTo>
                  <a:pt x="0" y="9720"/>
                </a:moveTo>
                <a:lnTo>
                  <a:pt x="3240" y="6840"/>
                </a:lnTo>
                <a:lnTo>
                  <a:pt x="6120" y="3960"/>
                </a:lnTo>
                <a:lnTo>
                  <a:pt x="9360" y="2880"/>
                </a:lnTo>
                <a:lnTo>
                  <a:pt x="10800" y="2880"/>
                </a:lnTo>
                <a:lnTo>
                  <a:pt x="12600" y="1440"/>
                </a:lnTo>
                <a:lnTo>
                  <a:pt x="15480" y="0"/>
                </a:lnTo>
                <a:lnTo>
                  <a:pt x="16920" y="0"/>
                </a:lnTo>
                <a:lnTo>
                  <a:pt x="18720" y="0"/>
                </a:lnTo>
                <a:lnTo>
                  <a:pt x="20160" y="0"/>
                </a:lnTo>
                <a:lnTo>
                  <a:pt x="21600" y="0"/>
                </a:lnTo>
                <a:lnTo>
                  <a:pt x="23040" y="0"/>
                </a:lnTo>
                <a:lnTo>
                  <a:pt x="24840" y="1440"/>
                </a:lnTo>
                <a:lnTo>
                  <a:pt x="27720" y="5400"/>
                </a:lnTo>
                <a:lnTo>
                  <a:pt x="29160" y="6840"/>
                </a:lnTo>
                <a:lnTo>
                  <a:pt x="27720" y="9720"/>
                </a:lnTo>
                <a:lnTo>
                  <a:pt x="18720" y="1368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7070925" y="2235405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10">
                <a:moveTo>
                  <a:pt x="1440" y="0"/>
                </a:moveTo>
                <a:lnTo>
                  <a:pt x="1440" y="3960"/>
                </a:lnTo>
                <a:lnTo>
                  <a:pt x="0" y="8280"/>
                </a:lnTo>
                <a:lnTo>
                  <a:pt x="0" y="15120"/>
                </a:lnTo>
                <a:lnTo>
                  <a:pt x="0" y="45000"/>
                </a:lnTo>
                <a:lnTo>
                  <a:pt x="1440" y="47520"/>
                </a:lnTo>
                <a:lnTo>
                  <a:pt x="1440" y="48960"/>
                </a:lnTo>
                <a:lnTo>
                  <a:pt x="1440" y="50400"/>
                </a:lnTo>
                <a:lnTo>
                  <a:pt x="2880" y="5436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80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4384"/>
            <a:ext cx="7980960" cy="585111"/>
          </a:xfrm>
        </p:spPr>
        <p:txBody>
          <a:bodyPr/>
          <a:lstStyle/>
          <a:p>
            <a:r>
              <a:rPr lang="en-US" altLang="zh-CN" sz="3600" dirty="0"/>
              <a:t>Model Selection (</a:t>
            </a:r>
            <a:r>
              <a:rPr lang="en-US" altLang="zh-CN" sz="3600" dirty="0" err="1"/>
              <a:t>Hyperparameter</a:t>
            </a:r>
            <a:r>
              <a:rPr lang="en-US" altLang="zh-CN" sz="3600" dirty="0"/>
              <a:t> Tuning)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 / validation / test</a:t>
            </a:r>
          </a:p>
          <a:p>
            <a:endParaRPr lang="en-US" altLang="zh-CN" dirty="0"/>
          </a:p>
          <a:p>
            <a:r>
              <a:rPr lang="en-US" altLang="zh-CN" dirty="0"/>
              <a:t>k-CV on train to choose </a:t>
            </a:r>
            <a:r>
              <a:rPr lang="en-US" altLang="zh-CN" dirty="0" err="1"/>
              <a:t>hyperparameter</a:t>
            </a:r>
            <a:r>
              <a:rPr lang="en-US" altLang="zh-CN" dirty="0"/>
              <a:t> / then test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56E-C432-41CD-AB40-A4F0AE2EF972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392" y="23750"/>
            <a:ext cx="7665605" cy="585111"/>
          </a:xfrm>
        </p:spPr>
        <p:txBody>
          <a:bodyPr/>
          <a:lstStyle/>
          <a:p>
            <a:r>
              <a:rPr lang="en-US" altLang="zh-CN" sz="3200" dirty="0"/>
              <a:t>need to make assumptions that are able to generalize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Underfitting</a:t>
            </a:r>
            <a:r>
              <a:rPr lang="en-US" altLang="zh-CN" dirty="0"/>
              <a:t>: model is too “simple” to represent all the  relevant characteristics</a:t>
            </a:r>
          </a:p>
          <a:p>
            <a:pPr lvl="1"/>
            <a:r>
              <a:rPr lang="en-US" altLang="zh-CN" dirty="0"/>
              <a:t>High bias and low variance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High training error and high test error</a:t>
            </a:r>
          </a:p>
          <a:p>
            <a:endParaRPr lang="en-US" altLang="zh-CN" dirty="0"/>
          </a:p>
          <a:p>
            <a:r>
              <a:rPr lang="en-US" altLang="zh-CN" dirty="0"/>
              <a:t>Overfitting: model is too “complex” and fits irrelevant  characteristics (noise) in the data</a:t>
            </a:r>
          </a:p>
          <a:p>
            <a:pPr lvl="1"/>
            <a:r>
              <a:rPr lang="en-US" altLang="zh-CN" dirty="0"/>
              <a:t>Low bias and high variance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Low training error and high test error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B546-39EE-46F6-AA32-332B3115921D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object 7"/>
          <p:cNvSpPr txBox="1"/>
          <p:nvPr/>
        </p:nvSpPr>
        <p:spPr>
          <a:xfrm>
            <a:off x="1767113" y="5184146"/>
            <a:ext cx="4732020" cy="113665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algn="ctr">
              <a:spcBef>
                <a:spcPts val="1130"/>
              </a:spcBef>
            </a:pP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5" dirty="0">
                <a:solidFill>
                  <a:srgbClr val="FFFFFF"/>
                </a:solidFill>
                <a:cs typeface="Calibri"/>
              </a:rPr>
              <a:t>Gentle </a:t>
            </a:r>
            <a:r>
              <a:rPr spc="-35" dirty="0">
                <a:solidFill>
                  <a:srgbClr val="FFFFFF"/>
                </a:solidFill>
                <a:cs typeface="Calibri"/>
              </a:rPr>
              <a:t>Touch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5" dirty="0">
                <a:solidFill>
                  <a:srgbClr val="FFFFFF"/>
                </a:solidFill>
                <a:cs typeface="Calibri"/>
              </a:rPr>
              <a:t>Bias </a:t>
            </a:r>
            <a:r>
              <a:rPr dirty="0">
                <a:solidFill>
                  <a:srgbClr val="FFFFFF"/>
                </a:solidFill>
                <a:cs typeface="Calibri"/>
              </a:rPr>
              <a:t>- </a:t>
            </a:r>
            <a:r>
              <a:rPr spc="-15" dirty="0">
                <a:solidFill>
                  <a:srgbClr val="FFFFFF"/>
                </a:solidFill>
                <a:cs typeface="Calibri"/>
              </a:rPr>
              <a:t>Variance</a:t>
            </a:r>
            <a:r>
              <a:rPr spc="40" dirty="0">
                <a:solidFill>
                  <a:srgbClr val="FFFFFF"/>
                </a:solidFill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cs typeface="Calibri"/>
              </a:rPr>
              <a:t>Tradeoff</a:t>
            </a:r>
            <a:endParaRPr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"/>
              </a:spcBef>
            </a:pPr>
            <a:endParaRPr sz="18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ctr"/>
            <a:r>
              <a:rPr spc="-10" dirty="0">
                <a:solidFill>
                  <a:srgbClr val="FFFFFF"/>
                </a:solidFill>
                <a:cs typeface="Calibri"/>
              </a:rPr>
              <a:t>(More details </a:t>
            </a:r>
            <a:r>
              <a:rPr dirty="0">
                <a:solidFill>
                  <a:srgbClr val="FFFFFF"/>
                </a:solidFill>
                <a:cs typeface="Calibri"/>
              </a:rPr>
              <a:t>…</a:t>
            </a:r>
            <a:r>
              <a:rPr spc="25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Later)</a:t>
            </a:r>
            <a:endParaRPr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5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08EC-3D8F-456C-93E4-30E93F603FED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object 2"/>
          <p:cNvSpPr txBox="1"/>
          <p:nvPr/>
        </p:nvSpPr>
        <p:spPr>
          <a:xfrm>
            <a:off x="720090" y="6462657"/>
            <a:ext cx="77025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3327400" algn="l"/>
                <a:tab pos="7587615" algn="l"/>
              </a:tabLst>
            </a:pPr>
            <a:r>
              <a:rPr sz="900" spc="-10" dirty="0">
                <a:solidFill>
                  <a:srgbClr val="898989"/>
                </a:solidFill>
                <a:cs typeface="Calibri"/>
              </a:rPr>
              <a:t>9</a:t>
            </a:r>
            <a:r>
              <a:rPr sz="900" dirty="0">
                <a:solidFill>
                  <a:srgbClr val="898989"/>
                </a:solidFill>
                <a:cs typeface="Calibri"/>
              </a:rPr>
              <a:t>/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25</a:t>
            </a:r>
            <a:r>
              <a:rPr sz="900" dirty="0">
                <a:solidFill>
                  <a:srgbClr val="898989"/>
                </a:solidFill>
                <a:cs typeface="Calibri"/>
              </a:rPr>
              <a:t>/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1</a:t>
            </a:r>
            <a:r>
              <a:rPr sz="900" dirty="0">
                <a:solidFill>
                  <a:srgbClr val="898989"/>
                </a:solidFill>
                <a:cs typeface="Calibri"/>
              </a:rPr>
              <a:t>9	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Dr</a:t>
            </a:r>
            <a:r>
              <a:rPr sz="900" dirty="0">
                <a:solidFill>
                  <a:srgbClr val="898989"/>
                </a:solidFill>
                <a:cs typeface="Calibri"/>
              </a:rPr>
              <a:t>.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Y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a</a:t>
            </a:r>
            <a:r>
              <a:rPr sz="900" dirty="0">
                <a:solidFill>
                  <a:srgbClr val="898989"/>
                </a:solidFill>
                <a:cs typeface="Calibri"/>
              </a:rPr>
              <a:t>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j</a:t>
            </a:r>
            <a:r>
              <a:rPr sz="900" dirty="0">
                <a:solidFill>
                  <a:srgbClr val="898989"/>
                </a:solidFill>
                <a:cs typeface="Calibri"/>
              </a:rPr>
              <a:t>un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Q</a:t>
            </a:r>
            <a:r>
              <a:rPr sz="900" dirty="0">
                <a:solidFill>
                  <a:srgbClr val="898989"/>
                </a:solidFill>
                <a:cs typeface="Calibri"/>
              </a:rPr>
              <a:t>i /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U</a:t>
            </a:r>
            <a:r>
              <a:rPr sz="900" dirty="0">
                <a:solidFill>
                  <a:srgbClr val="898989"/>
                </a:solidFill>
                <a:cs typeface="Calibri"/>
              </a:rPr>
              <a:t>VA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</a:t>
            </a:r>
            <a:r>
              <a:rPr sz="900" dirty="0">
                <a:solidFill>
                  <a:srgbClr val="898989"/>
                </a:solidFill>
                <a:cs typeface="Calibri"/>
              </a:rPr>
              <a:t>S	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51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27130" y="5618022"/>
            <a:ext cx="8861487" cy="931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33489" y="0"/>
            <a:ext cx="8900859" cy="370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69273" y="3645988"/>
            <a:ext cx="9005453" cy="208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03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750"/>
            <a:ext cx="7665605" cy="585111"/>
          </a:xfrm>
        </p:spPr>
        <p:txBody>
          <a:bodyPr/>
          <a:lstStyle/>
          <a:p>
            <a:r>
              <a:rPr lang="en-US" altLang="zh-CN" sz="3200" dirty="0"/>
              <a:t>need to make assumptions that are able to generalize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</a:p>
          <a:p>
            <a:pPr lvl="1"/>
            <a:r>
              <a:rPr lang="en-US" altLang="zh-CN" dirty="0"/>
              <a:t>Bias: how much the average model over all  training sets differ from the true model?</a:t>
            </a:r>
          </a:p>
          <a:p>
            <a:pPr lvl="2"/>
            <a:r>
              <a:rPr lang="en-US" altLang="zh-CN" dirty="0"/>
              <a:t>Error due to inaccurate  assumptions/simplifications made by the  model</a:t>
            </a:r>
          </a:p>
          <a:p>
            <a:endParaRPr lang="en-US" altLang="zh-CN" dirty="0"/>
          </a:p>
          <a:p>
            <a:r>
              <a:rPr lang="en-US" altLang="zh-CN" dirty="0"/>
              <a:t>Variance: how much models estimated from different training sets differ from each other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2F11-CC37-4EDA-B258-E797CD6A435C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D2D1-9293-4CCA-ADBB-4CF8FAA00302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19" y="11875"/>
            <a:ext cx="7955738" cy="585111"/>
          </a:xfrm>
        </p:spPr>
        <p:txBody>
          <a:bodyPr/>
          <a:lstStyle/>
          <a:p>
            <a:r>
              <a:rPr lang="en-US" altLang="zh-CN" sz="3200" dirty="0"/>
              <a:t>Randomness of Train Set</a:t>
            </a:r>
            <a:br>
              <a:rPr lang="en-US" altLang="zh-CN" sz="3200" dirty="0"/>
            </a:b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en-US" altLang="zh-CN" sz="3200" dirty="0"/>
              <a:t> Variance of Models, e.g.,</a:t>
            </a:r>
            <a:endParaRPr lang="zh-CN" altLang="en-US" sz="3200" dirty="0"/>
          </a:p>
        </p:txBody>
      </p:sp>
      <p:sp>
        <p:nvSpPr>
          <p:cNvPr id="7" name="object 3"/>
          <p:cNvSpPr/>
          <p:nvPr/>
        </p:nvSpPr>
        <p:spPr>
          <a:xfrm>
            <a:off x="573666" y="2054213"/>
            <a:ext cx="7624899" cy="214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1040" y="3027680"/>
            <a:ext cx="2428240" cy="1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/>
          <p:cNvSpPr/>
          <p:nvPr/>
        </p:nvSpPr>
        <p:spPr>
          <a:xfrm rot="20304051">
            <a:off x="2552482" y="2820294"/>
            <a:ext cx="2591637" cy="236686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7020560" y="2783840"/>
            <a:ext cx="772160" cy="375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6385" y="2307310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5" y="2307310"/>
                <a:ext cx="614655" cy="540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995" y="2909105"/>
                <a:ext cx="622927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" y="2909105"/>
                <a:ext cx="622927" cy="540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37615" y="3218442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5" y="3218442"/>
                <a:ext cx="614655" cy="540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995561" y="2848292"/>
                <a:ext cx="622927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561" y="2848292"/>
                <a:ext cx="622927" cy="540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520055" y="3148267"/>
                <a:ext cx="614655" cy="540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55" y="3148267"/>
                <a:ext cx="614655" cy="540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540972" y="2240190"/>
                <a:ext cx="614655" cy="540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972" y="2240190"/>
                <a:ext cx="614655" cy="540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833120" y="4585183"/>
            <a:ext cx="519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Eg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. removing one training sample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95680" y="5455920"/>
                <a:ext cx="574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Model complexity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Model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m:t>variance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80" y="5455920"/>
                <a:ext cx="5740400" cy="461665"/>
              </a:xfrm>
              <a:prstGeom prst="rect">
                <a:avLst/>
              </a:prstGeom>
              <a:blipFill>
                <a:blip r:embed="rId9"/>
                <a:stretch>
                  <a:fillRect l="-159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0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1CB-84C7-4EE1-B460-A8DF7D171410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8439"/>
            <a:ext cx="8515350" cy="585111"/>
          </a:xfrm>
        </p:spPr>
        <p:txBody>
          <a:bodyPr/>
          <a:lstStyle/>
          <a:p>
            <a:r>
              <a:rPr lang="en-US" altLang="zh-CN" sz="2800" dirty="0"/>
              <a:t>(1) Overfitting / High variance / Model too complex</a:t>
            </a:r>
            <a:endParaRPr lang="zh-CN" altLang="en-US" sz="2800" dirty="0"/>
          </a:p>
        </p:txBody>
      </p:sp>
      <p:sp>
        <p:nvSpPr>
          <p:cNvPr id="7" name="object 4"/>
          <p:cNvSpPr txBox="1"/>
          <p:nvPr/>
        </p:nvSpPr>
        <p:spPr>
          <a:xfrm>
            <a:off x="4048125" y="6462657"/>
            <a:ext cx="43745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259580" algn="l"/>
              </a:tabLst>
            </a:pPr>
            <a:r>
              <a:rPr sz="900" spc="-5" dirty="0">
                <a:solidFill>
                  <a:srgbClr val="898989"/>
                </a:solidFill>
                <a:cs typeface="Calibri"/>
              </a:rPr>
              <a:t>Dr</a:t>
            </a:r>
            <a:r>
              <a:rPr sz="900" dirty="0">
                <a:solidFill>
                  <a:srgbClr val="898989"/>
                </a:solidFill>
                <a:cs typeface="Calibri"/>
              </a:rPr>
              <a:t>.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Y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a</a:t>
            </a:r>
            <a:r>
              <a:rPr sz="900" dirty="0">
                <a:solidFill>
                  <a:srgbClr val="898989"/>
                </a:solidFill>
                <a:cs typeface="Calibri"/>
              </a:rPr>
              <a:t>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j</a:t>
            </a:r>
            <a:r>
              <a:rPr sz="900" dirty="0">
                <a:solidFill>
                  <a:srgbClr val="898989"/>
                </a:solidFill>
                <a:cs typeface="Calibri"/>
              </a:rPr>
              <a:t>un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Q</a:t>
            </a:r>
            <a:r>
              <a:rPr sz="900" dirty="0">
                <a:solidFill>
                  <a:srgbClr val="898989"/>
                </a:solidFill>
                <a:cs typeface="Calibri"/>
              </a:rPr>
              <a:t>i /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 U</a:t>
            </a:r>
            <a:r>
              <a:rPr sz="900" dirty="0">
                <a:solidFill>
                  <a:srgbClr val="898989"/>
                </a:solidFill>
                <a:cs typeface="Calibri"/>
              </a:rPr>
              <a:t>VA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</a:t>
            </a:r>
            <a:r>
              <a:rPr sz="900" dirty="0">
                <a:solidFill>
                  <a:srgbClr val="898989"/>
                </a:solidFill>
                <a:cs typeface="Calibri"/>
              </a:rPr>
              <a:t>S	</a:t>
            </a:r>
            <a:r>
              <a:rPr sz="900" spc="-10" dirty="0">
                <a:solidFill>
                  <a:srgbClr val="898989"/>
                </a:solidFill>
                <a:cs typeface="Calibri"/>
              </a:rPr>
              <a:t>54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420944" y="5894684"/>
            <a:ext cx="7044055" cy="892810"/>
          </a:xfrm>
          <a:custGeom>
            <a:avLst/>
            <a:gdLst/>
            <a:ahLst/>
            <a:cxnLst/>
            <a:rect l="l" t="t" r="r" b="b"/>
            <a:pathLst>
              <a:path w="7044055" h="892809">
                <a:moveTo>
                  <a:pt x="0" y="0"/>
                </a:moveTo>
                <a:lnTo>
                  <a:pt x="7043832" y="0"/>
                </a:lnTo>
                <a:lnTo>
                  <a:pt x="7043832" y="892551"/>
                </a:lnTo>
                <a:lnTo>
                  <a:pt x="0" y="89255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785434" y="5825235"/>
            <a:ext cx="64230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45" dirty="0">
                <a:solidFill>
                  <a:prstClr val="black"/>
                </a:solidFill>
                <a:cs typeface="Calibri"/>
              </a:rPr>
              <a:t>Test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error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still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decreasing as </a:t>
            </a:r>
            <a:r>
              <a:rPr sz="1600" dirty="0">
                <a:solidFill>
                  <a:prstClr val="black"/>
                </a:solidFill>
                <a:cs typeface="Calibri"/>
              </a:rPr>
              <a:t>m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increases. Suggests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larger training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set will help. 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Large </a:t>
            </a:r>
            <a:r>
              <a:rPr sz="1600" spc="-15" dirty="0">
                <a:solidFill>
                  <a:prstClr val="black"/>
                </a:solidFill>
                <a:cs typeface="Calibri"/>
              </a:rPr>
              <a:t>gap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between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training </a:t>
            </a:r>
            <a:r>
              <a:rPr sz="1600" spc="-5" dirty="0">
                <a:solidFill>
                  <a:prstClr val="black"/>
                </a:solidFill>
                <a:cs typeface="Calibri"/>
              </a:rPr>
              <a:t>and </a:t>
            </a:r>
            <a:r>
              <a:rPr sz="1600" spc="-10" dirty="0">
                <a:solidFill>
                  <a:prstClr val="black"/>
                </a:solidFill>
                <a:cs typeface="Calibri"/>
              </a:rPr>
              <a:t>test</a:t>
            </a:r>
            <a:r>
              <a:rPr sz="1600" spc="25" dirty="0">
                <a:solidFill>
                  <a:prstClr val="black"/>
                </a:solidFill>
                <a:cs typeface="Calibri"/>
              </a:rPr>
              <a:t> </a:t>
            </a:r>
            <a:r>
              <a:rPr sz="1600" spc="-30" dirty="0">
                <a:solidFill>
                  <a:prstClr val="black"/>
                </a:solidFill>
                <a:cs typeface="Calibri"/>
              </a:rPr>
              <a:t>error.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499684" y="5812028"/>
            <a:ext cx="441388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</a:p>
          <a:p>
            <a:pPr marL="12700">
              <a:lnSpc>
                <a:spcPts val="2360"/>
              </a:lnSpc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</a:p>
          <a:p>
            <a:pPr marL="298450" indent="-285750">
              <a:lnSpc>
                <a:spcPts val="2360"/>
              </a:lnSpc>
              <a:buFontTx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Low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training error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 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0" y="1264384"/>
            <a:ext cx="9144000" cy="4486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30320" y="2458720"/>
            <a:ext cx="288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overfit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175760" y="3230880"/>
            <a:ext cx="0" cy="1056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31005" y="3497626"/>
            <a:ext cx="217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Large gap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Model High Variance?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Choose a simpler classifier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en-US" altLang="zh-CN" dirty="0"/>
          </a:p>
          <a:p>
            <a:r>
              <a:rPr lang="en-US" altLang="zh-CN" dirty="0"/>
              <a:t>Regularize the parameters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en-US" altLang="zh-CN" dirty="0"/>
          </a:p>
          <a:p>
            <a:r>
              <a:rPr lang="en-US" altLang="zh-CN" dirty="0"/>
              <a:t>Get more training data</a:t>
            </a:r>
          </a:p>
          <a:p>
            <a:endParaRPr lang="en-US" altLang="zh-CN" dirty="0"/>
          </a:p>
          <a:p>
            <a:r>
              <a:rPr lang="en-US" altLang="zh-CN" dirty="0"/>
              <a:t>Try smaller set of features</a:t>
            </a:r>
          </a:p>
          <a:p>
            <a:pPr lvl="1"/>
            <a:r>
              <a:rPr lang="en-US" altLang="zh-CN" dirty="0"/>
              <a:t>More Bias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EF7-70C6-4523-B310-AAF93761FC7C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5BD-D4AF-4FC7-BEB0-ADF9404D744A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(2) </a:t>
            </a:r>
            <a:r>
              <a:rPr lang="en-US" altLang="zh-CN" sz="3200" dirty="0" err="1"/>
              <a:t>Underfitting</a:t>
            </a:r>
            <a:r>
              <a:rPr lang="en-US" altLang="zh-CN" sz="3200" dirty="0"/>
              <a:t> / High bias / Model too simple</a:t>
            </a:r>
            <a:endParaRPr lang="zh-CN" altLang="en-US" sz="3200" dirty="0"/>
          </a:p>
        </p:txBody>
      </p:sp>
      <p:sp>
        <p:nvSpPr>
          <p:cNvPr id="7" name="object 4"/>
          <p:cNvSpPr txBox="1"/>
          <p:nvPr/>
        </p:nvSpPr>
        <p:spPr>
          <a:xfrm>
            <a:off x="4048125" y="6462657"/>
            <a:ext cx="1048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solidFill>
                  <a:srgbClr val="898989"/>
                </a:solidFill>
                <a:cs typeface="Calibri"/>
              </a:rPr>
              <a:t>Dr. Yanjun Qi </a:t>
            </a:r>
            <a:r>
              <a:rPr sz="900" dirty="0">
                <a:solidFill>
                  <a:srgbClr val="898989"/>
                </a:solidFill>
                <a:cs typeface="Calibri"/>
              </a:rPr>
              <a:t>/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UVA</a:t>
            </a:r>
            <a:r>
              <a:rPr sz="900" spc="-75" dirty="0">
                <a:solidFill>
                  <a:srgbClr val="898989"/>
                </a:solidFill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cs typeface="Calibri"/>
              </a:rPr>
              <a:t>CS</a:t>
            </a:r>
            <a:endParaRPr sz="900">
              <a:solidFill>
                <a:prstClr val="black"/>
              </a:solidFill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108381" y="5692013"/>
            <a:ext cx="5013960" cy="1075472"/>
          </a:xfrm>
          <a:custGeom>
            <a:avLst/>
            <a:gdLst/>
            <a:ahLst/>
            <a:cxnLst/>
            <a:rect l="l" t="t" r="r" b="b"/>
            <a:pathLst>
              <a:path w="5013959" h="974725">
                <a:moveTo>
                  <a:pt x="0" y="0"/>
                </a:moveTo>
                <a:lnTo>
                  <a:pt x="5013344" y="0"/>
                </a:lnTo>
                <a:lnTo>
                  <a:pt x="5013344" y="974625"/>
                </a:lnTo>
                <a:lnTo>
                  <a:pt x="0" y="97462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187121" y="5698744"/>
            <a:ext cx="42195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2085">
              <a:spcBef>
                <a:spcPts val="100"/>
              </a:spcBef>
              <a:buFontTx/>
              <a:buChar char="•"/>
              <a:tabLst>
                <a:tab pos="184785" algn="l"/>
              </a:tabLst>
            </a:pPr>
            <a:r>
              <a:rPr sz="1900" spc="-35" dirty="0">
                <a:solidFill>
                  <a:prstClr val="black"/>
                </a:solidFill>
                <a:cs typeface="Calibri"/>
              </a:rPr>
              <a:t>Even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training error </a:t>
            </a:r>
            <a:r>
              <a:rPr sz="1900" spc="-10" dirty="0">
                <a:solidFill>
                  <a:prstClr val="black"/>
                </a:solidFill>
                <a:cs typeface="Calibri"/>
              </a:rPr>
              <a:t>is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unacceptably</a:t>
            </a:r>
            <a:r>
              <a:rPr sz="1900" spc="-70" dirty="0">
                <a:solidFill>
                  <a:prstClr val="black"/>
                </a:solidFill>
                <a:cs typeface="Calibri"/>
              </a:rPr>
              <a:t>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high.</a:t>
            </a:r>
            <a:endParaRPr sz="1900" dirty="0">
              <a:solidFill>
                <a:prstClr val="black"/>
              </a:solidFill>
              <a:cs typeface="Calibri"/>
            </a:endParaRPr>
          </a:p>
          <a:p>
            <a:pPr marL="184150" indent="-172085">
              <a:spcBef>
                <a:spcPts val="20"/>
              </a:spcBef>
              <a:buFontTx/>
              <a:buChar char="•"/>
              <a:tabLst>
                <a:tab pos="184785" algn="l"/>
              </a:tabLst>
            </a:pPr>
            <a:r>
              <a:rPr sz="1900" spc="-15" dirty="0">
                <a:solidFill>
                  <a:prstClr val="black"/>
                </a:solidFill>
                <a:cs typeface="Calibri"/>
              </a:rPr>
              <a:t>Small </a:t>
            </a:r>
            <a:r>
              <a:rPr sz="1900" spc="-25" dirty="0">
                <a:solidFill>
                  <a:prstClr val="black"/>
                </a:solidFill>
                <a:cs typeface="Calibri"/>
              </a:rPr>
              <a:t>gap between </a:t>
            </a:r>
            <a:r>
              <a:rPr sz="1900" spc="-20" dirty="0">
                <a:solidFill>
                  <a:prstClr val="black"/>
                </a:solidFill>
                <a:cs typeface="Calibri"/>
              </a:rPr>
              <a:t>training </a:t>
            </a:r>
            <a:r>
              <a:rPr sz="1900" spc="-15" dirty="0">
                <a:solidFill>
                  <a:prstClr val="black"/>
                </a:solidFill>
                <a:cs typeface="Calibri"/>
              </a:rPr>
              <a:t>and </a:t>
            </a:r>
            <a:r>
              <a:rPr sz="1900" spc="-25" dirty="0">
                <a:solidFill>
                  <a:prstClr val="black"/>
                </a:solidFill>
                <a:cs typeface="Calibri"/>
              </a:rPr>
              <a:t>test</a:t>
            </a:r>
            <a:r>
              <a:rPr sz="1900" spc="-120" dirty="0">
                <a:solidFill>
                  <a:prstClr val="black"/>
                </a:solidFill>
                <a:cs typeface="Calibri"/>
              </a:rPr>
              <a:t> </a:t>
            </a:r>
            <a:r>
              <a:rPr sz="1900" spc="-50" dirty="0">
                <a:solidFill>
                  <a:prstClr val="black"/>
                </a:solidFill>
                <a:cs typeface="Calibri"/>
              </a:rPr>
              <a:t>error.</a:t>
            </a:r>
            <a:endParaRPr sz="1900" dirty="0">
              <a:solidFill>
                <a:prstClr val="black"/>
              </a:solidFill>
              <a:cs typeface="Calibri"/>
            </a:endParaRPr>
          </a:p>
          <a:p>
            <a:pPr marL="12700">
              <a:spcBef>
                <a:spcPts val="81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training error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and high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0" y="1182137"/>
            <a:ext cx="9144000" cy="4516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8950" y="258446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underfit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9750" y="2492477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Very close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305926" y="3116349"/>
            <a:ext cx="313824" cy="512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Feature</a:t>
            </a:r>
            <a:r>
              <a:rPr lang="en-US" spc="-70" dirty="0"/>
              <a:t> </a:t>
            </a:r>
            <a:r>
              <a:rPr lang="en-US" spc="-5" dirty="0"/>
              <a:t>Selection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Thousands </a:t>
            </a:r>
            <a:r>
              <a:rPr lang="en-US" altLang="zh-CN" spc="-10" dirty="0">
                <a:solidFill>
                  <a:srgbClr val="0070C0"/>
                </a:solidFill>
                <a:cs typeface="Calibri"/>
              </a:rPr>
              <a:t>to </a:t>
            </a:r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millions </a:t>
            </a:r>
            <a:r>
              <a:rPr lang="en-US" altLang="zh-CN" spc="-5" dirty="0">
                <a:cs typeface="Calibri"/>
              </a:rPr>
              <a:t>of low </a:t>
            </a:r>
            <a:r>
              <a:rPr lang="en-US" altLang="zh-CN" spc="-10" dirty="0">
                <a:cs typeface="Calibri"/>
              </a:rPr>
              <a:t>level </a:t>
            </a:r>
            <a:r>
              <a:rPr lang="en-US" altLang="zh-CN" spc="-15" dirty="0">
                <a:solidFill>
                  <a:srgbClr val="0070C0"/>
                </a:solidFill>
                <a:cs typeface="Calibri"/>
              </a:rPr>
              <a:t>features</a:t>
            </a:r>
            <a:r>
              <a:rPr lang="en-US" altLang="zh-CN" spc="-15" dirty="0">
                <a:cs typeface="Calibri"/>
              </a:rPr>
              <a:t>.</a:t>
            </a:r>
          </a:p>
          <a:p>
            <a:r>
              <a:rPr lang="en-US" altLang="zh-CN" spc="-5" dirty="0">
                <a:solidFill>
                  <a:srgbClr val="0070C0"/>
                </a:solidFill>
                <a:cs typeface="Calibri"/>
              </a:rPr>
              <a:t>select</a:t>
            </a:r>
            <a:r>
              <a:rPr lang="en-US" altLang="zh-CN" spc="-5" dirty="0">
                <a:cs typeface="Calibri"/>
              </a:rPr>
              <a:t> the </a:t>
            </a:r>
            <a:r>
              <a:rPr lang="en-US" altLang="zh-CN" spc="-10" dirty="0">
                <a:cs typeface="Calibri"/>
              </a:rPr>
              <a:t>most </a:t>
            </a:r>
            <a:r>
              <a:rPr lang="en-US" altLang="zh-CN" spc="-15" dirty="0">
                <a:cs typeface="Calibri"/>
              </a:rPr>
              <a:t>relevant </a:t>
            </a:r>
            <a:r>
              <a:rPr lang="en-US" altLang="zh-CN" dirty="0">
                <a:cs typeface="Calibri"/>
              </a:rPr>
              <a:t>ones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build </a:t>
            </a:r>
            <a:r>
              <a:rPr lang="en-US" altLang="zh-CN" spc="-35" dirty="0">
                <a:cs typeface="Calibri"/>
              </a:rPr>
              <a:t>better, faster, </a:t>
            </a:r>
            <a:r>
              <a:rPr lang="en-US" altLang="zh-CN" spc="-5" dirty="0">
                <a:cs typeface="Calibri"/>
              </a:rPr>
              <a:t>and </a:t>
            </a:r>
            <a:r>
              <a:rPr lang="en-US" altLang="zh-CN" spc="-10" dirty="0">
                <a:cs typeface="Calibri"/>
              </a:rPr>
              <a:t>easier to </a:t>
            </a:r>
            <a:r>
              <a:rPr lang="en-US" altLang="zh-CN" spc="-15" dirty="0">
                <a:cs typeface="Calibri"/>
              </a:rPr>
              <a:t>understand </a:t>
            </a:r>
            <a:r>
              <a:rPr lang="en-US" altLang="zh-CN" spc="-5" dirty="0">
                <a:cs typeface="Calibri"/>
              </a:rPr>
              <a:t>learning</a:t>
            </a:r>
            <a:r>
              <a:rPr lang="en-US" altLang="zh-CN" spc="145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models.</a:t>
            </a:r>
            <a:endParaRPr lang="en-US" altLang="zh-CN" dirty="0"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FBBF-D0A2-4CA8-88B2-59922541D54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80574" y="2865772"/>
            <a:ext cx="6863397" cy="3490579"/>
            <a:chOff x="892449" y="2620743"/>
            <a:chExt cx="6863397" cy="3490579"/>
          </a:xfrm>
        </p:grpSpPr>
        <p:grpSp>
          <p:nvGrpSpPr>
            <p:cNvPr id="3" name="组合 2"/>
            <p:cNvGrpSpPr/>
            <p:nvPr/>
          </p:nvGrpSpPr>
          <p:grpSpPr>
            <a:xfrm>
              <a:off x="892449" y="3044308"/>
              <a:ext cx="6863397" cy="3067014"/>
              <a:chOff x="869003" y="2729925"/>
              <a:chExt cx="6863397" cy="3067014"/>
            </a:xfrm>
          </p:grpSpPr>
          <p:sp>
            <p:nvSpPr>
              <p:cNvPr id="8" name="object 6"/>
              <p:cNvSpPr/>
              <p:nvPr/>
            </p:nvSpPr>
            <p:spPr>
              <a:xfrm>
                <a:off x="2711137" y="2917250"/>
                <a:ext cx="5006975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5006975" h="2633979">
                    <a:moveTo>
                      <a:pt x="0" y="2633662"/>
                    </a:moveTo>
                    <a:lnTo>
                      <a:pt x="5006975" y="2633662"/>
                    </a:lnTo>
                    <a:lnTo>
                      <a:pt x="5006975" y="0"/>
                    </a:lnTo>
                    <a:lnTo>
                      <a:pt x="0" y="0"/>
                    </a:lnTo>
                    <a:lnTo>
                      <a:pt x="0" y="2633662"/>
                    </a:lnTo>
                    <a:close/>
                  </a:path>
                </a:pathLst>
              </a:custGeom>
              <a:solidFill>
                <a:srgbClr val="EAEAE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1441137" y="2917250"/>
                <a:ext cx="6276975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6276975" h="2633979">
                    <a:moveTo>
                      <a:pt x="0" y="0"/>
                    </a:moveTo>
                    <a:lnTo>
                      <a:pt x="6276975" y="0"/>
                    </a:lnTo>
                    <a:lnTo>
                      <a:pt x="6276975" y="2633663"/>
                    </a:lnTo>
                    <a:lnTo>
                      <a:pt x="0" y="2633663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 txBox="1"/>
              <p:nvPr/>
            </p:nvSpPr>
            <p:spPr>
              <a:xfrm>
                <a:off x="4493265" y="3407342"/>
                <a:ext cx="408305" cy="93980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6000" dirty="0">
                    <a:latin typeface="Calibri"/>
                    <a:cs typeface="Calibri"/>
                  </a:rPr>
                  <a:t>X</a:t>
                </a:r>
                <a:endParaRPr sz="6000">
                  <a:latin typeface="Calibri"/>
                  <a:cs typeface="Calibri"/>
                </a:endParaRPr>
              </a:p>
            </p:txBody>
          </p:sp>
          <p:sp>
            <p:nvSpPr>
              <p:cNvPr id="11" name="object 9"/>
              <p:cNvSpPr/>
              <p:nvPr/>
            </p:nvSpPr>
            <p:spPr>
              <a:xfrm>
                <a:off x="1426850" y="2729925"/>
                <a:ext cx="63055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6305550" h="76200">
                    <a:moveTo>
                      <a:pt x="6229350" y="42863"/>
                    </a:moveTo>
                    <a:lnTo>
                      <a:pt x="6229350" y="76201"/>
                    </a:lnTo>
                    <a:lnTo>
                      <a:pt x="6296025" y="42863"/>
                    </a:lnTo>
                    <a:lnTo>
                      <a:pt x="6229350" y="42863"/>
                    </a:lnTo>
                    <a:close/>
                  </a:path>
                  <a:path w="630555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42862"/>
                    </a:lnTo>
                    <a:lnTo>
                      <a:pt x="63491" y="42862"/>
                    </a:lnTo>
                    <a:lnTo>
                      <a:pt x="63491" y="33337"/>
                    </a:lnTo>
                    <a:lnTo>
                      <a:pt x="76200" y="33337"/>
                    </a:lnTo>
                    <a:lnTo>
                      <a:pt x="76200" y="0"/>
                    </a:lnTo>
                    <a:close/>
                  </a:path>
                  <a:path w="6305550" h="76200">
                    <a:moveTo>
                      <a:pt x="6229350" y="33338"/>
                    </a:moveTo>
                    <a:lnTo>
                      <a:pt x="6229350" y="42863"/>
                    </a:lnTo>
                    <a:lnTo>
                      <a:pt x="6242080" y="42863"/>
                    </a:lnTo>
                    <a:lnTo>
                      <a:pt x="6242080" y="33338"/>
                    </a:lnTo>
                    <a:lnTo>
                      <a:pt x="6229350" y="33338"/>
                    </a:lnTo>
                    <a:close/>
                  </a:path>
                  <a:path w="6305550" h="76200">
                    <a:moveTo>
                      <a:pt x="6229350" y="1"/>
                    </a:moveTo>
                    <a:lnTo>
                      <a:pt x="6229350" y="33338"/>
                    </a:lnTo>
                    <a:lnTo>
                      <a:pt x="6242080" y="33338"/>
                    </a:lnTo>
                    <a:lnTo>
                      <a:pt x="6242080" y="42863"/>
                    </a:lnTo>
                    <a:lnTo>
                      <a:pt x="6296027" y="42862"/>
                    </a:lnTo>
                    <a:lnTo>
                      <a:pt x="6305550" y="38101"/>
                    </a:lnTo>
                    <a:lnTo>
                      <a:pt x="6229350" y="1"/>
                    </a:lnTo>
                    <a:close/>
                  </a:path>
                  <a:path w="6305550" h="76200">
                    <a:moveTo>
                      <a:pt x="76200" y="33337"/>
                    </a:moveTo>
                    <a:lnTo>
                      <a:pt x="76200" y="42862"/>
                    </a:lnTo>
                    <a:lnTo>
                      <a:pt x="6229350" y="42863"/>
                    </a:lnTo>
                    <a:lnTo>
                      <a:pt x="6229350" y="33338"/>
                    </a:lnTo>
                    <a:lnTo>
                      <a:pt x="76200" y="33337"/>
                    </a:lnTo>
                    <a:close/>
                  </a:path>
                  <a:path w="6305550" h="76200">
                    <a:moveTo>
                      <a:pt x="63491" y="33337"/>
                    </a:moveTo>
                    <a:lnTo>
                      <a:pt x="63491" y="42862"/>
                    </a:lnTo>
                    <a:lnTo>
                      <a:pt x="76200" y="42862"/>
                    </a:lnTo>
                    <a:lnTo>
                      <a:pt x="76200" y="33337"/>
                    </a:lnTo>
                    <a:lnTo>
                      <a:pt x="63491" y="33337"/>
                    </a:lnTo>
                    <a:close/>
                  </a:path>
                  <a:path w="6305550" h="76200">
                    <a:moveTo>
                      <a:pt x="76200" y="33337"/>
                    </a:moveTo>
                    <a:lnTo>
                      <a:pt x="63491" y="33337"/>
                    </a:lnTo>
                    <a:lnTo>
                      <a:pt x="76200" y="333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0"/>
              <p:cNvSpPr/>
              <p:nvPr/>
            </p:nvSpPr>
            <p:spPr>
              <a:xfrm>
                <a:off x="1228412" y="2893437"/>
                <a:ext cx="76200" cy="2689225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689225">
                    <a:moveTo>
                      <a:pt x="33337" y="2613025"/>
                    </a:moveTo>
                    <a:lnTo>
                      <a:pt x="0" y="2613025"/>
                    </a:lnTo>
                    <a:lnTo>
                      <a:pt x="38100" y="2689225"/>
                    </a:lnTo>
                    <a:lnTo>
                      <a:pt x="69850" y="2625725"/>
                    </a:lnTo>
                    <a:lnTo>
                      <a:pt x="33337" y="2625725"/>
                    </a:lnTo>
                    <a:lnTo>
                      <a:pt x="33337" y="2613025"/>
                    </a:lnTo>
                    <a:close/>
                  </a:path>
                  <a:path w="76200" h="2689225">
                    <a:moveTo>
                      <a:pt x="42862" y="63501"/>
                    </a:moveTo>
                    <a:lnTo>
                      <a:pt x="33337" y="63501"/>
                    </a:lnTo>
                    <a:lnTo>
                      <a:pt x="33337" y="2625725"/>
                    </a:lnTo>
                    <a:lnTo>
                      <a:pt x="42862" y="2625725"/>
                    </a:lnTo>
                    <a:lnTo>
                      <a:pt x="42862" y="63501"/>
                    </a:lnTo>
                    <a:close/>
                  </a:path>
                  <a:path w="76200" h="2689225">
                    <a:moveTo>
                      <a:pt x="76200" y="2613025"/>
                    </a:moveTo>
                    <a:lnTo>
                      <a:pt x="42862" y="2613025"/>
                    </a:lnTo>
                    <a:lnTo>
                      <a:pt x="42862" y="2625725"/>
                    </a:lnTo>
                    <a:lnTo>
                      <a:pt x="69850" y="2625725"/>
                    </a:lnTo>
                    <a:lnTo>
                      <a:pt x="76200" y="2613025"/>
                    </a:lnTo>
                    <a:close/>
                  </a:path>
                  <a:path w="76200" h="2689225">
                    <a:moveTo>
                      <a:pt x="38100" y="0"/>
                    </a:moveTo>
                    <a:lnTo>
                      <a:pt x="0" y="76200"/>
                    </a:lnTo>
                    <a:lnTo>
                      <a:pt x="33337" y="76200"/>
                    </a:lnTo>
                    <a:lnTo>
                      <a:pt x="33337" y="63501"/>
                    </a:lnTo>
                    <a:lnTo>
                      <a:pt x="69850" y="63501"/>
                    </a:lnTo>
                    <a:lnTo>
                      <a:pt x="38100" y="0"/>
                    </a:lnTo>
                    <a:close/>
                  </a:path>
                  <a:path w="76200" h="2689225">
                    <a:moveTo>
                      <a:pt x="69850" y="63501"/>
                    </a:moveTo>
                    <a:lnTo>
                      <a:pt x="42862" y="63501"/>
                    </a:lnTo>
                    <a:lnTo>
                      <a:pt x="42862" y="76200"/>
                    </a:lnTo>
                    <a:lnTo>
                      <a:pt x="76200" y="76200"/>
                    </a:lnTo>
                    <a:lnTo>
                      <a:pt x="69850" y="6350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/>
              <p:cNvSpPr txBox="1"/>
              <p:nvPr/>
            </p:nvSpPr>
            <p:spPr>
              <a:xfrm>
                <a:off x="869003" y="3992558"/>
                <a:ext cx="146050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dirty="0">
                    <a:latin typeface="Calibri"/>
                    <a:cs typeface="Calibri"/>
                  </a:rPr>
                  <a:t>n</a:t>
                </a:r>
              </a:p>
            </p:txBody>
          </p:sp>
          <p:sp>
            <p:nvSpPr>
              <p:cNvPr id="14" name="object 12"/>
              <p:cNvSpPr/>
              <p:nvPr/>
            </p:nvSpPr>
            <p:spPr>
              <a:xfrm>
                <a:off x="1441137" y="2917250"/>
                <a:ext cx="1270000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2633979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2633662"/>
                    </a:lnTo>
                    <a:lnTo>
                      <a:pt x="0" y="26336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1441137" y="2917250"/>
                <a:ext cx="1270000" cy="2633980"/>
              </a:xfrm>
              <a:custGeom>
                <a:avLst/>
                <a:gdLst/>
                <a:ahLst/>
                <a:cxnLst/>
                <a:rect l="l" t="t" r="r" b="b"/>
                <a:pathLst>
                  <a:path w="1270000" h="2633979">
                    <a:moveTo>
                      <a:pt x="0" y="0"/>
                    </a:moveTo>
                    <a:lnTo>
                      <a:pt x="1270000" y="0"/>
                    </a:lnTo>
                    <a:lnTo>
                      <a:pt x="1270000" y="2633663"/>
                    </a:lnTo>
                    <a:lnTo>
                      <a:pt x="0" y="2633663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4"/>
              <p:cNvSpPr/>
              <p:nvPr/>
            </p:nvSpPr>
            <p:spPr>
              <a:xfrm>
                <a:off x="1457012" y="3372862"/>
                <a:ext cx="125603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256030" h="76200">
                    <a:moveTo>
                      <a:pt x="1179512" y="42863"/>
                    </a:moveTo>
                    <a:lnTo>
                      <a:pt x="1179512" y="76201"/>
                    </a:lnTo>
                    <a:lnTo>
                      <a:pt x="1246187" y="42863"/>
                    </a:lnTo>
                    <a:lnTo>
                      <a:pt x="1179512" y="42863"/>
                    </a:lnTo>
                    <a:close/>
                  </a:path>
                  <a:path w="1256030" h="76200">
                    <a:moveTo>
                      <a:pt x="76200" y="0"/>
                    </a:moveTo>
                    <a:lnTo>
                      <a:pt x="0" y="38100"/>
                    </a:lnTo>
                    <a:lnTo>
                      <a:pt x="76200" y="76200"/>
                    </a:lnTo>
                    <a:lnTo>
                      <a:pt x="76200" y="42862"/>
                    </a:lnTo>
                    <a:lnTo>
                      <a:pt x="63501" y="42862"/>
                    </a:lnTo>
                    <a:lnTo>
                      <a:pt x="63501" y="33337"/>
                    </a:lnTo>
                    <a:lnTo>
                      <a:pt x="76200" y="33337"/>
                    </a:lnTo>
                    <a:lnTo>
                      <a:pt x="76200" y="0"/>
                    </a:lnTo>
                    <a:close/>
                  </a:path>
                  <a:path w="1256030" h="76200">
                    <a:moveTo>
                      <a:pt x="1179512" y="33338"/>
                    </a:moveTo>
                    <a:lnTo>
                      <a:pt x="1179512" y="42863"/>
                    </a:lnTo>
                    <a:lnTo>
                      <a:pt x="1192212" y="42863"/>
                    </a:lnTo>
                    <a:lnTo>
                      <a:pt x="1192212" y="33338"/>
                    </a:lnTo>
                    <a:lnTo>
                      <a:pt x="1179512" y="33338"/>
                    </a:lnTo>
                    <a:close/>
                  </a:path>
                  <a:path w="1256030" h="76200">
                    <a:moveTo>
                      <a:pt x="1179512" y="1"/>
                    </a:moveTo>
                    <a:lnTo>
                      <a:pt x="1179512" y="33338"/>
                    </a:lnTo>
                    <a:lnTo>
                      <a:pt x="1192212" y="33338"/>
                    </a:lnTo>
                    <a:lnTo>
                      <a:pt x="1192212" y="42863"/>
                    </a:lnTo>
                    <a:lnTo>
                      <a:pt x="1246190" y="42862"/>
                    </a:lnTo>
                    <a:lnTo>
                      <a:pt x="1255712" y="38101"/>
                    </a:lnTo>
                    <a:lnTo>
                      <a:pt x="1179512" y="1"/>
                    </a:lnTo>
                    <a:close/>
                  </a:path>
                  <a:path w="1256030" h="76200">
                    <a:moveTo>
                      <a:pt x="76200" y="33337"/>
                    </a:moveTo>
                    <a:lnTo>
                      <a:pt x="76200" y="42862"/>
                    </a:lnTo>
                    <a:lnTo>
                      <a:pt x="1179512" y="42863"/>
                    </a:lnTo>
                    <a:lnTo>
                      <a:pt x="1179512" y="33338"/>
                    </a:lnTo>
                    <a:lnTo>
                      <a:pt x="76200" y="33337"/>
                    </a:lnTo>
                    <a:close/>
                  </a:path>
                  <a:path w="1256030" h="76200">
                    <a:moveTo>
                      <a:pt x="63501" y="33337"/>
                    </a:moveTo>
                    <a:lnTo>
                      <a:pt x="63501" y="42862"/>
                    </a:lnTo>
                    <a:lnTo>
                      <a:pt x="76200" y="42862"/>
                    </a:lnTo>
                    <a:lnTo>
                      <a:pt x="76200" y="33337"/>
                    </a:lnTo>
                    <a:lnTo>
                      <a:pt x="63501" y="33337"/>
                    </a:lnTo>
                    <a:close/>
                  </a:path>
                  <a:path w="1256030" h="76200">
                    <a:moveTo>
                      <a:pt x="76200" y="33337"/>
                    </a:moveTo>
                    <a:lnTo>
                      <a:pt x="63501" y="33337"/>
                    </a:lnTo>
                    <a:lnTo>
                      <a:pt x="76200" y="3333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6"/>
              <p:cNvSpPr txBox="1"/>
              <p:nvPr/>
            </p:nvSpPr>
            <p:spPr>
              <a:xfrm>
                <a:off x="5117751" y="5537894"/>
                <a:ext cx="2265680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From </a:t>
                </a:r>
                <a:r>
                  <a:rPr sz="1600" spc="-6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Dr. </a:t>
                </a:r>
                <a:r>
                  <a:rPr sz="1600" b="1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Isabelle</a:t>
                </a:r>
                <a:r>
                  <a:rPr sz="1600" b="1" spc="25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 </a:t>
                </a:r>
                <a:r>
                  <a:rPr sz="1600" b="1" spc="-10" dirty="0">
                    <a:solidFill>
                      <a:schemeClr val="bg1">
                        <a:lumMod val="65000"/>
                      </a:schemeClr>
                    </a:solidFill>
                    <a:latin typeface="Calibri"/>
                    <a:cs typeface="Calibri"/>
                  </a:rPr>
                  <a:t>Guyon</a:t>
                </a:r>
                <a:endParaRPr sz="1600" dirty="0">
                  <a:solidFill>
                    <a:schemeClr val="bg1">
                      <a:lumMod val="65000"/>
                    </a:schemeClr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343426" y="2620743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ea typeface="宋体" panose="02010600030101010101" pitchFamily="2" charset="-122"/>
                </a:rPr>
                <a:t>p</a:t>
              </a: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Model High Bias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E.g.</a:t>
            </a:r>
          </a:p>
          <a:p>
            <a:pPr lvl="1"/>
            <a:r>
              <a:rPr lang="en-US" altLang="zh-CN" dirty="0"/>
              <a:t>Get additional features</a:t>
            </a:r>
          </a:p>
          <a:p>
            <a:pPr lvl="1"/>
            <a:r>
              <a:rPr lang="en-US" altLang="zh-CN" dirty="0"/>
              <a:t>Try more complex learner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FE12-9BF3-4332-A2AF-8AA852B11276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</a:p>
          <a:p>
            <a:r>
              <a:rPr lang="en-US" altLang="zh-CN" dirty="0"/>
              <a:t>https://www.wikipedia.org/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03FA-0663-47B5-A201-3E2D0BC57FFC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5D7-2DEB-4E42-8BDF-FAE1E1777FBF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3750"/>
            <a:ext cx="7665605" cy="58511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(b) Search</a:t>
            </a:r>
            <a:r>
              <a:rPr lang="en-US" altLang="zh-CN" sz="3200" dirty="0"/>
              <a:t>: search strategies for selecting feature subset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Forward selection </a:t>
            </a:r>
            <a:r>
              <a:rPr lang="en-US" altLang="zh-CN" dirty="0"/>
              <a:t>or </a:t>
            </a:r>
            <a:r>
              <a:rPr lang="en-US" altLang="zh-CN" b="1" dirty="0"/>
              <a:t>backward elimination. </a:t>
            </a:r>
            <a:endParaRPr lang="en-US" altLang="zh-CN" dirty="0"/>
          </a:p>
          <a:p>
            <a:r>
              <a:rPr lang="en-US" altLang="zh-CN" b="1" dirty="0"/>
              <a:t>Beam search</a:t>
            </a:r>
            <a:r>
              <a:rPr lang="en-US" altLang="zh-CN" dirty="0"/>
              <a:t>: keep k best path at each step. </a:t>
            </a:r>
          </a:p>
          <a:p>
            <a:r>
              <a:rPr lang="en-US" altLang="zh-CN" dirty="0"/>
              <a:t>GSFS: generalized sequential forward selection – when (n-k) features are left try all subsets of g features. More trainings at each step, but fewer steps. </a:t>
            </a:r>
          </a:p>
          <a:p>
            <a:r>
              <a:rPr lang="en-US" altLang="zh-CN" dirty="0"/>
              <a:t>PTA(</a:t>
            </a:r>
            <a:r>
              <a:rPr lang="en-US" altLang="zh-CN" dirty="0" err="1"/>
              <a:t>l,r</a:t>
            </a:r>
            <a:r>
              <a:rPr lang="en-US" altLang="zh-CN" dirty="0"/>
              <a:t>): plus l, take away r – at each step, run SFS l times then SBS r times. </a:t>
            </a:r>
          </a:p>
          <a:p>
            <a:r>
              <a:rPr lang="en-US" altLang="zh-CN" dirty="0"/>
              <a:t>Floating search: One step of SFS (resp. SBS), then SBS (resp. SFS) as long as we find better subsets than those of the same size obtained so far.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7710-8BCD-4B51-8D61-A6426B0AE6B7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Beilun</a:t>
            </a:r>
            <a:r>
              <a:rPr lang="en-US" altLang="zh-CN" dirty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30784" y="6356351"/>
            <a:ext cx="220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From Dr. 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Isabelle </a:t>
            </a:r>
            <a:r>
              <a:rPr lang="en-US" altLang="zh-CN" sz="1600" b="1" dirty="0" err="1">
                <a:solidFill>
                  <a:schemeClr val="bg1">
                    <a:lumMod val="65000"/>
                  </a:schemeClr>
                </a:solidFill>
              </a:rPr>
              <a:t>Guyon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7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uFill>
                  <a:solidFill>
                    <a:srgbClr val="000000"/>
                  </a:solidFill>
                </a:uFill>
              </a:rPr>
              <a:t>e.g., </a:t>
            </a:r>
            <a:r>
              <a:rPr lang="en-US" spc="-20" dirty="0">
                <a:uFill>
                  <a:solidFill>
                    <a:srgbClr val="000000"/>
                  </a:solidFill>
                </a:uFill>
              </a:rPr>
              <a:t>Leukemia</a:t>
            </a:r>
            <a:r>
              <a:rPr lang="en-US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pc="-5" dirty="0">
                <a:uFill>
                  <a:solidFill>
                    <a:srgbClr val="000000"/>
                  </a:solidFill>
                </a:uFill>
              </a:rPr>
              <a:t>Diagnosis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B88C-CB55-4BCB-91C9-BA2A69568D5A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object 2"/>
          <p:cNvSpPr/>
          <p:nvPr/>
        </p:nvSpPr>
        <p:spPr>
          <a:xfrm>
            <a:off x="1733535" y="2042208"/>
            <a:ext cx="5668991" cy="3452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2358389" y="5471667"/>
            <a:ext cx="3975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Golub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et </a:t>
            </a: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al,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Science </a:t>
            </a:r>
            <a:r>
              <a:rPr sz="1600" b="1" i="1" spc="-25" dirty="0">
                <a:solidFill>
                  <a:srgbClr val="3333CC"/>
                </a:solidFill>
                <a:latin typeface="Arial"/>
                <a:cs typeface="Arial"/>
              </a:rPr>
              <a:t>Vol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286:15 </a:t>
            </a:r>
            <a:r>
              <a:rPr sz="1600" b="1" i="1" dirty="0">
                <a:solidFill>
                  <a:srgbClr val="3333CC"/>
                </a:solidFill>
                <a:latin typeface="Arial"/>
                <a:cs typeface="Arial"/>
              </a:rPr>
              <a:t>Oct.</a:t>
            </a:r>
            <a:r>
              <a:rPr sz="1600" b="1" i="1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3333CC"/>
                </a:solidFill>
                <a:latin typeface="Arial"/>
                <a:cs typeface="Arial"/>
              </a:rPr>
              <a:t>1999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242378" y="4687316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027112" y="2138362"/>
            <a:ext cx="76200" cy="3291204"/>
          </a:xfrm>
          <a:custGeom>
            <a:avLst/>
            <a:gdLst/>
            <a:ahLst/>
            <a:cxnLst/>
            <a:rect l="l" t="t" r="r" b="b"/>
            <a:pathLst>
              <a:path w="76200" h="3291204">
                <a:moveTo>
                  <a:pt x="33338" y="3214687"/>
                </a:moveTo>
                <a:lnTo>
                  <a:pt x="1" y="3214687"/>
                </a:lnTo>
                <a:lnTo>
                  <a:pt x="38101" y="3290887"/>
                </a:lnTo>
                <a:lnTo>
                  <a:pt x="69844" y="3227401"/>
                </a:lnTo>
                <a:lnTo>
                  <a:pt x="33338" y="3227401"/>
                </a:lnTo>
                <a:lnTo>
                  <a:pt x="33338" y="3214687"/>
                </a:lnTo>
                <a:close/>
              </a:path>
              <a:path w="76200" h="3291204">
                <a:moveTo>
                  <a:pt x="42862" y="63497"/>
                </a:moveTo>
                <a:lnTo>
                  <a:pt x="33337" y="63497"/>
                </a:lnTo>
                <a:lnTo>
                  <a:pt x="33338" y="3227401"/>
                </a:lnTo>
                <a:lnTo>
                  <a:pt x="42863" y="3227401"/>
                </a:lnTo>
                <a:lnTo>
                  <a:pt x="42862" y="63497"/>
                </a:lnTo>
                <a:close/>
              </a:path>
              <a:path w="76200" h="3291204">
                <a:moveTo>
                  <a:pt x="76201" y="3214687"/>
                </a:moveTo>
                <a:lnTo>
                  <a:pt x="42863" y="3214687"/>
                </a:lnTo>
                <a:lnTo>
                  <a:pt x="42863" y="3227401"/>
                </a:lnTo>
                <a:lnTo>
                  <a:pt x="69844" y="3227401"/>
                </a:lnTo>
                <a:lnTo>
                  <a:pt x="76201" y="3214687"/>
                </a:lnTo>
                <a:close/>
              </a:path>
              <a:path w="76200" h="3291204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7"/>
                </a:lnTo>
                <a:lnTo>
                  <a:pt x="69848" y="63497"/>
                </a:lnTo>
                <a:lnTo>
                  <a:pt x="38100" y="0"/>
                </a:lnTo>
                <a:close/>
              </a:path>
              <a:path w="76200" h="3291204">
                <a:moveTo>
                  <a:pt x="69848" y="63497"/>
                </a:moveTo>
                <a:lnTo>
                  <a:pt x="42862" y="63497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8" y="63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683577" y="2910332"/>
            <a:ext cx="79565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dirty="0">
                <a:latin typeface="Calibri"/>
                <a:cs typeface="Calibri"/>
              </a:rPr>
              <a:t>n</a:t>
            </a:r>
          </a:p>
        </p:txBody>
      </p:sp>
      <p:sp>
        <p:nvSpPr>
          <p:cNvPr id="12" name="object 11"/>
          <p:cNvSpPr/>
          <p:nvPr/>
        </p:nvSpPr>
        <p:spPr>
          <a:xfrm>
            <a:off x="2101850" y="1841525"/>
            <a:ext cx="4845050" cy="78105"/>
          </a:xfrm>
          <a:custGeom>
            <a:avLst/>
            <a:gdLst/>
            <a:ahLst/>
            <a:cxnLst/>
            <a:rect l="l" t="t" r="r" b="b"/>
            <a:pathLst>
              <a:path w="4845050" h="78105">
                <a:moveTo>
                  <a:pt x="4768848" y="44400"/>
                </a:moveTo>
                <a:lnTo>
                  <a:pt x="4768837" y="77737"/>
                </a:lnTo>
                <a:lnTo>
                  <a:pt x="4835558" y="44404"/>
                </a:lnTo>
                <a:lnTo>
                  <a:pt x="4768848" y="44400"/>
                </a:lnTo>
                <a:close/>
              </a:path>
              <a:path w="4845050" h="78105">
                <a:moveTo>
                  <a:pt x="76212" y="0"/>
                </a:moveTo>
                <a:lnTo>
                  <a:pt x="0" y="38074"/>
                </a:lnTo>
                <a:lnTo>
                  <a:pt x="76187" y="76200"/>
                </a:lnTo>
                <a:lnTo>
                  <a:pt x="76198" y="42861"/>
                </a:lnTo>
                <a:lnTo>
                  <a:pt x="63524" y="42857"/>
                </a:lnTo>
                <a:lnTo>
                  <a:pt x="63526" y="33332"/>
                </a:lnTo>
                <a:lnTo>
                  <a:pt x="76201" y="33332"/>
                </a:lnTo>
                <a:lnTo>
                  <a:pt x="76212" y="0"/>
                </a:lnTo>
                <a:close/>
              </a:path>
              <a:path w="4845050" h="78105">
                <a:moveTo>
                  <a:pt x="4768851" y="34875"/>
                </a:moveTo>
                <a:lnTo>
                  <a:pt x="4768848" y="44400"/>
                </a:lnTo>
                <a:lnTo>
                  <a:pt x="4781556" y="44404"/>
                </a:lnTo>
                <a:lnTo>
                  <a:pt x="4781558" y="34879"/>
                </a:lnTo>
                <a:lnTo>
                  <a:pt x="4768851" y="34875"/>
                </a:lnTo>
                <a:close/>
              </a:path>
              <a:path w="4845050" h="78105">
                <a:moveTo>
                  <a:pt x="4768862" y="1537"/>
                </a:moveTo>
                <a:lnTo>
                  <a:pt x="4768851" y="34875"/>
                </a:lnTo>
                <a:lnTo>
                  <a:pt x="4781558" y="34879"/>
                </a:lnTo>
                <a:lnTo>
                  <a:pt x="4781556" y="44404"/>
                </a:lnTo>
                <a:lnTo>
                  <a:pt x="4835566" y="44400"/>
                </a:lnTo>
                <a:lnTo>
                  <a:pt x="4845050" y="39662"/>
                </a:lnTo>
                <a:lnTo>
                  <a:pt x="4768862" y="1537"/>
                </a:lnTo>
                <a:close/>
              </a:path>
              <a:path w="4845050" h="78105">
                <a:moveTo>
                  <a:pt x="76201" y="33336"/>
                </a:moveTo>
                <a:lnTo>
                  <a:pt x="76198" y="42861"/>
                </a:lnTo>
                <a:lnTo>
                  <a:pt x="4768848" y="44400"/>
                </a:lnTo>
                <a:lnTo>
                  <a:pt x="4768851" y="34875"/>
                </a:lnTo>
                <a:lnTo>
                  <a:pt x="76201" y="33336"/>
                </a:lnTo>
                <a:close/>
              </a:path>
              <a:path w="4845050" h="78105">
                <a:moveTo>
                  <a:pt x="63526" y="33332"/>
                </a:moveTo>
                <a:lnTo>
                  <a:pt x="63524" y="42857"/>
                </a:lnTo>
                <a:lnTo>
                  <a:pt x="76198" y="42861"/>
                </a:lnTo>
                <a:lnTo>
                  <a:pt x="76201" y="33336"/>
                </a:lnTo>
                <a:lnTo>
                  <a:pt x="63526" y="33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4030359" y="1434843"/>
            <a:ext cx="49401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dirty="0">
                <a:latin typeface="Yu Gothic"/>
                <a:cs typeface="Yu Gothic"/>
              </a:rPr>
              <a:t>ʼ</a:t>
            </a:r>
          </a:p>
        </p:txBody>
      </p:sp>
      <p:sp>
        <p:nvSpPr>
          <p:cNvPr id="14" name="object 13"/>
          <p:cNvSpPr txBox="1"/>
          <p:nvPr/>
        </p:nvSpPr>
        <p:spPr>
          <a:xfrm>
            <a:off x="7280388" y="5449316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{y</a:t>
            </a:r>
            <a:r>
              <a:rPr sz="1800" spc="-7" baseline="-13888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},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1564005" y="5400547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{-y</a:t>
            </a:r>
            <a:r>
              <a:rPr sz="1800" spc="-15" baseline="-13888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21"/>
          <p:cNvSpPr/>
          <p:nvPr/>
        </p:nvSpPr>
        <p:spPr>
          <a:xfrm>
            <a:off x="7605886" y="22570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77367" y="1447401"/>
                <a:ext cx="1234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&gt;30000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7" y="1447401"/>
                <a:ext cx="1234825" cy="369332"/>
              </a:xfrm>
              <a:prstGeom prst="rect">
                <a:avLst/>
              </a:prstGeom>
              <a:blipFill>
                <a:blip r:embed="rId3"/>
                <a:stretch>
                  <a:fillRect l="-4950" r="-594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70223" y="3818747"/>
                <a:ext cx="894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23" y="3818747"/>
                <a:ext cx="894989" cy="369332"/>
              </a:xfrm>
              <a:prstGeom prst="rect">
                <a:avLst/>
              </a:prstGeom>
              <a:blipFill>
                <a:blip r:embed="rId4"/>
                <a:stretch>
                  <a:fillRect l="-6803" r="-748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5" dirty="0"/>
              <a:t>e.g., </a:t>
            </a:r>
            <a:r>
              <a:rPr lang="en-US" sz="3200" spc="-85" dirty="0"/>
              <a:t>Text </a:t>
            </a:r>
            <a:r>
              <a:rPr lang="en-US" sz="3200" spc="-15" dirty="0"/>
              <a:t>Categorization </a:t>
            </a:r>
            <a:r>
              <a:rPr lang="en-US" sz="3200" dirty="0"/>
              <a:t>with </a:t>
            </a:r>
            <a:r>
              <a:rPr lang="en-US" sz="3200" spc="-25" dirty="0"/>
              <a:t>feature</a:t>
            </a:r>
            <a:r>
              <a:rPr lang="en-US" sz="3200" spc="85" dirty="0"/>
              <a:t> </a:t>
            </a:r>
            <a:r>
              <a:rPr lang="en-US" sz="3200" spc="-5" dirty="0"/>
              <a:t>Filtering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4154-A9A4-49A5-9A2B-C600B60B3E49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object 3"/>
          <p:cNvSpPr txBox="1"/>
          <p:nvPr/>
        </p:nvSpPr>
        <p:spPr>
          <a:xfrm>
            <a:off x="662940" y="4238244"/>
            <a:ext cx="497014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65" dirty="0">
                <a:latin typeface="Calibri"/>
                <a:cs typeface="Calibri"/>
              </a:rPr>
              <a:t>Top </a:t>
            </a:r>
            <a:r>
              <a:rPr sz="2000" dirty="0">
                <a:latin typeface="Calibri"/>
                <a:cs typeface="Calibri"/>
              </a:rPr>
              <a:t>3 </a:t>
            </a:r>
            <a:r>
              <a:rPr sz="2000" spc="-15" dirty="0">
                <a:latin typeface="Calibri"/>
                <a:cs typeface="Calibri"/>
              </a:rPr>
              <a:t>words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some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categories: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95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Alt.atheism</a:t>
            </a:r>
            <a:r>
              <a:rPr sz="2000" spc="-5" dirty="0">
                <a:latin typeface="Calibri"/>
                <a:cs typeface="Calibri"/>
              </a:rPr>
              <a:t>: atheism, atheists,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morality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Comp.graphics</a:t>
            </a:r>
            <a:r>
              <a:rPr sz="2000" spc="-5" dirty="0">
                <a:latin typeface="Calibri"/>
                <a:cs typeface="Calibri"/>
              </a:rPr>
              <a:t>: image, </a:t>
            </a:r>
            <a:r>
              <a:rPr sz="2000" dirty="0">
                <a:latin typeface="Calibri"/>
                <a:cs typeface="Calibri"/>
              </a:rPr>
              <a:t>jpeg,</a:t>
            </a:r>
            <a:r>
              <a:rPr sz="2000" spc="-10" dirty="0">
                <a:latin typeface="Calibri"/>
                <a:cs typeface="Calibri"/>
              </a:rPr>
              <a:t> graphics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6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Sci.space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space, nasa,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orbit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Soc.religion.christian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god, church,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</a:t>
            </a:r>
          </a:p>
          <a:p>
            <a:pPr marL="184150" indent="-171450">
              <a:lnSpc>
                <a:spcPts val="2150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latin typeface="Calibri"/>
                <a:cs typeface="Calibri"/>
              </a:rPr>
              <a:t>Talk.politics.mideast</a:t>
            </a:r>
            <a:r>
              <a:rPr sz="2000" spc="-15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israel, armenian,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turkish</a:t>
            </a:r>
          </a:p>
          <a:p>
            <a:pPr marL="184150" indent="-171450">
              <a:lnSpc>
                <a:spcPts val="2305"/>
              </a:lnSpc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latin typeface="Calibri"/>
                <a:cs typeface="Calibri"/>
              </a:rPr>
              <a:t>Talk.religion.misc</a:t>
            </a:r>
            <a:r>
              <a:rPr sz="2000" spc="-1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jesus, </a:t>
            </a:r>
            <a:r>
              <a:rPr sz="2000" spc="-10" dirty="0">
                <a:latin typeface="Calibri"/>
                <a:cs typeface="Calibri"/>
              </a:rPr>
              <a:t>god,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jehovah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599555" y="5715447"/>
            <a:ext cx="177418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Bekkerman et  al, </a:t>
            </a:r>
            <a:r>
              <a:rPr sz="16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JMLR,</a:t>
            </a:r>
            <a:r>
              <a:rPr sz="1600" i="1" spc="-12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2003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71365" y="1345691"/>
            <a:ext cx="401827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037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Reuters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21578 news wire,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114  </a:t>
            </a:r>
            <a:r>
              <a:rPr sz="2000" spc="-5" dirty="0">
                <a:latin typeface="Arial"/>
                <a:cs typeface="Arial"/>
              </a:rPr>
              <a:t>semantic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20 </a:t>
            </a:r>
            <a:r>
              <a:rPr sz="2000" b="1" spc="-5" dirty="0">
                <a:latin typeface="Arial"/>
                <a:cs typeface="Arial"/>
              </a:rPr>
              <a:t>newsgroups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19997 </a:t>
            </a:r>
            <a:r>
              <a:rPr sz="2000" spc="-5" dirty="0">
                <a:latin typeface="Arial"/>
                <a:cs typeface="Arial"/>
              </a:rPr>
              <a:t>articles,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 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 marR="8128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Arial"/>
                <a:cs typeface="Arial"/>
              </a:rPr>
              <a:t>WebKB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8282 web pages,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  </a:t>
            </a:r>
            <a:r>
              <a:rPr sz="2000" spc="-5" dirty="0">
                <a:latin typeface="Arial"/>
                <a:cs typeface="Arial"/>
              </a:rPr>
              <a:t>categories.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Bag-of-words: &gt;100,000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features.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09575" y="1246187"/>
            <a:ext cx="3927475" cy="294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5625"/>
            <a:ext cx="7665605" cy="585111"/>
          </a:xfrm>
        </p:spPr>
        <p:txBody>
          <a:bodyPr/>
          <a:lstStyle/>
          <a:p>
            <a:r>
              <a:rPr lang="en-US" sz="3200" spc="-60" dirty="0"/>
              <a:t>We </a:t>
            </a:r>
            <a:r>
              <a:rPr lang="en-US" sz="3200" spc="-5" dirty="0"/>
              <a:t>aim </a:t>
            </a:r>
            <a:r>
              <a:rPr lang="en-US" sz="3200" spc="-15" dirty="0"/>
              <a:t>to </a:t>
            </a:r>
            <a:r>
              <a:rPr lang="en-US" sz="3200" spc="-35" dirty="0"/>
              <a:t>make </a:t>
            </a:r>
            <a:r>
              <a:rPr lang="en-US" sz="3200" spc="-5" dirty="0"/>
              <a:t>the learned model:  </a:t>
            </a:r>
            <a:br>
              <a:rPr lang="en-US" sz="3200" spc="-5" dirty="0"/>
            </a:br>
            <a:r>
              <a:rPr lang="en-US" sz="3200" spc="-25" dirty="0">
                <a:solidFill>
                  <a:srgbClr val="CC00CC"/>
                </a:solidFill>
              </a:rPr>
              <a:t>Feature </a:t>
            </a:r>
            <a:r>
              <a:rPr lang="en-US" sz="3200" spc="-5" dirty="0">
                <a:solidFill>
                  <a:srgbClr val="CC00CC"/>
                </a:solidFill>
              </a:rPr>
              <a:t>Selection </a:t>
            </a:r>
            <a:r>
              <a:rPr lang="en-US" sz="3200" dirty="0">
                <a:solidFill>
                  <a:srgbClr val="CC00CC"/>
                </a:solidFill>
                <a:latin typeface="Wingdings"/>
                <a:cs typeface="Wingdings"/>
              </a:rPr>
              <a:t></a:t>
            </a:r>
            <a:r>
              <a:rPr lang="en-US" sz="320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CC00CC"/>
                </a:solidFill>
              </a:rPr>
              <a:t>Simpler</a:t>
            </a:r>
            <a:r>
              <a:rPr lang="en-US" sz="3200" spc="-100" dirty="0">
                <a:solidFill>
                  <a:srgbClr val="CC00CC"/>
                </a:solidFill>
              </a:rPr>
              <a:t> </a:t>
            </a:r>
            <a:r>
              <a:rPr lang="en-US" sz="3200" spc="-5" dirty="0">
                <a:solidFill>
                  <a:srgbClr val="CC00CC"/>
                </a:solidFill>
              </a:rPr>
              <a:t>models</a:t>
            </a:r>
            <a:endParaRPr lang="zh-CN" altLang="en-US" sz="3200" dirty="0">
              <a:solidFill>
                <a:srgbClr val="CC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952011"/>
          </a:xfrm>
        </p:spPr>
        <p:txBody>
          <a:bodyPr>
            <a:normAutofit/>
          </a:bodyPr>
          <a:lstStyle/>
          <a:p>
            <a:pPr marL="184150" indent="-171450">
              <a:lnSpc>
                <a:spcPts val="3354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lang="en-US" altLang="zh-CN" spc="-20" dirty="0">
                <a:cs typeface="Calibri"/>
              </a:rPr>
              <a:t>Generalize</a:t>
            </a:r>
            <a:r>
              <a:rPr lang="en-US" altLang="zh-CN" spc="-15" dirty="0">
                <a:cs typeface="Calibri"/>
              </a:rPr>
              <a:t> </a:t>
            </a:r>
            <a:r>
              <a:rPr lang="en-US" altLang="zh-CN" spc="-30" dirty="0">
                <a:cs typeface="Calibri"/>
              </a:rPr>
              <a:t>Well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565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10" dirty="0">
                <a:cs typeface="Calibri"/>
              </a:rPr>
              <a:t>Less sensitive </a:t>
            </a:r>
            <a:r>
              <a:rPr lang="en-US" altLang="zh-CN" spc="-15" dirty="0">
                <a:cs typeface="Calibri"/>
              </a:rPr>
              <a:t>to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5" dirty="0">
                <a:cs typeface="Calibri"/>
              </a:rPr>
              <a:t>noise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8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15" dirty="0">
                <a:cs typeface="Calibri"/>
              </a:rPr>
              <a:t>Lower </a:t>
            </a:r>
            <a:r>
              <a:rPr lang="en-US" altLang="zh-CN" spc="-5" dirty="0">
                <a:cs typeface="Calibri"/>
              </a:rPr>
              <a:t>variance </a:t>
            </a:r>
            <a:r>
              <a:rPr lang="en-US" altLang="zh-CN" dirty="0">
                <a:cs typeface="Calibri"/>
              </a:rPr>
              <a:t>- </a:t>
            </a:r>
            <a:r>
              <a:rPr lang="en-US" altLang="zh-CN" spc="-5" dirty="0" err="1">
                <a:cs typeface="Calibri"/>
              </a:rPr>
              <a:t>Occam</a:t>
            </a:r>
            <a:r>
              <a:rPr lang="en-US" altLang="zh-CN" spc="-5" dirty="0" err="1">
                <a:latin typeface="Yu Gothic"/>
                <a:cs typeface="Yu Gothic"/>
              </a:rPr>
              <a:t>ʼ</a:t>
            </a:r>
            <a:r>
              <a:rPr lang="en-US" altLang="zh-CN" spc="-5" dirty="0" err="1">
                <a:cs typeface="Calibri"/>
              </a:rPr>
              <a:t>s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razor (see later)</a:t>
            </a:r>
            <a:endParaRPr lang="en-US" altLang="zh-CN" dirty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</a:pPr>
            <a:endParaRPr lang="en-US" altLang="zh-CN" dirty="0">
              <a:latin typeface="Times New Roman"/>
              <a:cs typeface="Times New Roman"/>
            </a:endParaRPr>
          </a:p>
          <a:p>
            <a:pPr marL="184150" indent="-171450">
              <a:lnSpc>
                <a:spcPts val="3295"/>
              </a:lnSpc>
              <a:buFont typeface="Arial"/>
              <a:buChar char="•"/>
              <a:tabLst>
                <a:tab pos="184150" algn="l"/>
              </a:tabLst>
            </a:pPr>
            <a:r>
              <a:rPr lang="en-US" altLang="zh-CN" spc="-10" dirty="0">
                <a:cs typeface="Calibri"/>
              </a:rPr>
              <a:t>Computationally Scalable </a:t>
            </a:r>
            <a:r>
              <a:rPr lang="en-US" altLang="zh-CN" spc="-5" dirty="0">
                <a:cs typeface="Calibri"/>
              </a:rPr>
              <a:t>and</a:t>
            </a:r>
            <a:r>
              <a:rPr lang="en-US" altLang="zh-CN" dirty="0">
                <a:cs typeface="Calibri"/>
              </a:rPr>
              <a:t> </a:t>
            </a:r>
            <a:r>
              <a:rPr lang="en-US" altLang="zh-CN" spc="-25" dirty="0">
                <a:cs typeface="Calibri"/>
              </a:rPr>
              <a:t>Efficient</a:t>
            </a:r>
            <a:endParaRPr lang="en-US" altLang="zh-CN" dirty="0">
              <a:cs typeface="Calibri"/>
            </a:endParaRPr>
          </a:p>
          <a:p>
            <a:pPr marL="604520" lvl="1" indent="-249554">
              <a:lnSpc>
                <a:spcPts val="2670"/>
              </a:lnSpc>
              <a:buFont typeface="Arial"/>
              <a:buChar char="•"/>
              <a:tabLst>
                <a:tab pos="605155" algn="l"/>
              </a:tabLst>
            </a:pPr>
            <a:r>
              <a:rPr lang="en-US" altLang="zh-CN" spc="-15" dirty="0">
                <a:cs typeface="Calibri"/>
              </a:rPr>
              <a:t>Easier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15" dirty="0">
                <a:cs typeface="Calibri"/>
              </a:rPr>
              <a:t>train </a:t>
            </a:r>
            <a:r>
              <a:rPr lang="en-US" altLang="zh-CN" dirty="0">
                <a:cs typeface="Calibri"/>
              </a:rPr>
              <a:t>(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need </a:t>
            </a:r>
            <a:r>
              <a:rPr lang="en-US" altLang="zh-CN" spc="-5" dirty="0">
                <a:cs typeface="Calibri"/>
              </a:rPr>
              <a:t>less labeled</a:t>
            </a:r>
            <a:r>
              <a:rPr lang="en-US" altLang="zh-CN" spc="45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examples)</a:t>
            </a:r>
            <a:endParaRPr lang="en-US" altLang="zh-CN" dirty="0">
              <a:cs typeface="Calibri"/>
            </a:endParaRPr>
          </a:p>
          <a:p>
            <a:pPr marL="604520" lvl="1" indent="-249554">
              <a:lnSpc>
                <a:spcPts val="2975"/>
              </a:lnSpc>
              <a:buFont typeface="Arial"/>
              <a:buChar char="•"/>
              <a:tabLst>
                <a:tab pos="605155" algn="l"/>
              </a:tabLst>
            </a:pPr>
            <a:r>
              <a:rPr lang="en-US" altLang="zh-CN" spc="-5" dirty="0">
                <a:cs typeface="Calibri"/>
              </a:rPr>
              <a:t>Simpler </a:t>
            </a:r>
            <a:r>
              <a:rPr lang="en-US" altLang="zh-CN" spc="-20" dirty="0">
                <a:cs typeface="Calibri"/>
              </a:rPr>
              <a:t>to </a:t>
            </a:r>
            <a:r>
              <a:rPr lang="en-US" altLang="zh-CN" spc="-5" dirty="0">
                <a:cs typeface="Calibri"/>
              </a:rPr>
              <a:t>use</a:t>
            </a:r>
            <a:r>
              <a:rPr lang="en-US" altLang="zh-CN" spc="10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(computationally)</a:t>
            </a:r>
            <a:endParaRPr lang="en-US" altLang="zh-CN" dirty="0">
              <a:cs typeface="Calibri"/>
            </a:endParaRPr>
          </a:p>
          <a:p>
            <a:pPr marL="269875" indent="-257175">
              <a:lnSpc>
                <a:spcPts val="3354"/>
              </a:lnSpc>
              <a:spcBef>
                <a:spcPts val="2245"/>
              </a:spcBef>
              <a:buFont typeface="Arial"/>
              <a:buChar char="•"/>
              <a:tabLst>
                <a:tab pos="269875" algn="l"/>
              </a:tabLst>
            </a:pPr>
            <a:r>
              <a:rPr lang="en-US" altLang="zh-CN" spc="-20" dirty="0">
                <a:cs typeface="Calibri"/>
              </a:rPr>
              <a:t>Robust </a:t>
            </a:r>
            <a:r>
              <a:rPr lang="en-US" altLang="zh-CN" dirty="0">
                <a:cs typeface="Calibri"/>
              </a:rPr>
              <a:t>/ </a:t>
            </a:r>
            <a:r>
              <a:rPr lang="en-US" altLang="zh-CN" spc="-30" dirty="0">
                <a:cs typeface="Calibri"/>
              </a:rPr>
              <a:t>Trustworthy </a:t>
            </a:r>
            <a:r>
              <a:rPr lang="en-US" altLang="zh-CN" dirty="0">
                <a:cs typeface="Calibri"/>
              </a:rPr>
              <a:t>/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Interpretable</a:t>
            </a:r>
            <a:endParaRPr lang="en-US" altLang="zh-CN" dirty="0">
              <a:cs typeface="Calibri"/>
            </a:endParaRPr>
          </a:p>
          <a:p>
            <a:pPr marL="527050" lvl="1" indent="-171450">
              <a:lnSpc>
                <a:spcPts val="2610"/>
              </a:lnSpc>
              <a:buFont typeface="Arial"/>
              <a:buChar char="•"/>
              <a:tabLst>
                <a:tab pos="527050" algn="l"/>
              </a:tabLst>
            </a:pPr>
            <a:r>
              <a:rPr lang="en-US" altLang="zh-CN" spc="-5" dirty="0">
                <a:cs typeface="Calibri"/>
              </a:rPr>
              <a:t> Especially </a:t>
            </a:r>
            <a:r>
              <a:rPr lang="en-US" altLang="zh-CN" spc="-25" dirty="0">
                <a:cs typeface="Calibri"/>
              </a:rPr>
              <a:t>for </a:t>
            </a:r>
            <a:r>
              <a:rPr lang="en-US" altLang="zh-CN" spc="-5" dirty="0">
                <a:cs typeface="Calibri"/>
              </a:rPr>
              <a:t>some domains, this </a:t>
            </a:r>
            <a:r>
              <a:rPr lang="en-US" altLang="zh-CN" dirty="0">
                <a:cs typeface="Calibri"/>
              </a:rPr>
              <a:t>is </a:t>
            </a:r>
            <a:r>
              <a:rPr lang="en-US" altLang="zh-CN" spc="-5" dirty="0">
                <a:cs typeface="Calibri"/>
              </a:rPr>
              <a:t>about</a:t>
            </a:r>
            <a:r>
              <a:rPr lang="en-US" altLang="zh-CN" spc="45" dirty="0">
                <a:cs typeface="Calibri"/>
              </a:rPr>
              <a:t> </a:t>
            </a:r>
            <a:r>
              <a:rPr lang="en-US" altLang="zh-CN" spc="-10" dirty="0">
                <a:cs typeface="Calibri"/>
              </a:rPr>
              <a:t>trust!</a:t>
            </a:r>
            <a:endParaRPr lang="en-US" altLang="zh-CN" dirty="0">
              <a:cs typeface="Calibri"/>
            </a:endParaRPr>
          </a:p>
          <a:p>
            <a:pPr marL="601345" lvl="1" indent="-246379">
              <a:lnSpc>
                <a:spcPts val="2855"/>
              </a:lnSpc>
              <a:buFont typeface="Arial"/>
              <a:buChar char="•"/>
              <a:tabLst>
                <a:tab pos="601980" algn="l"/>
              </a:tabLst>
            </a:pPr>
            <a:r>
              <a:rPr lang="en-US" altLang="zh-CN" spc="-10" dirty="0">
                <a:cs typeface="Calibri"/>
              </a:rPr>
              <a:t>Easier </a:t>
            </a:r>
            <a:r>
              <a:rPr lang="en-US" altLang="zh-CN" spc="-15" dirty="0">
                <a:cs typeface="Calibri"/>
              </a:rPr>
              <a:t>to </a:t>
            </a:r>
            <a:r>
              <a:rPr lang="en-US" altLang="zh-CN" spc="-10" dirty="0">
                <a:cs typeface="Calibri"/>
              </a:rPr>
              <a:t>explain (more</a:t>
            </a:r>
            <a:r>
              <a:rPr lang="en-US" altLang="zh-CN" spc="20" dirty="0">
                <a:cs typeface="Calibri"/>
              </a:rPr>
              <a:t> </a:t>
            </a:r>
            <a:r>
              <a:rPr lang="en-US" altLang="zh-CN" spc="-15" dirty="0">
                <a:cs typeface="Calibri"/>
              </a:rPr>
              <a:t>interpretable!)</a:t>
            </a:r>
            <a:endParaRPr lang="en-US" altLang="zh-CN" dirty="0">
              <a:cs typeface="Calibri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EACC-A255-4D38-8058-872643AD8D24}" type="datetime1">
              <a:rPr lang="zh-CN" altLang="en-US" smtClean="0"/>
              <a:t>2021/3/22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>
                <a:cs typeface="Calibri"/>
              </a:rPr>
              <a:t>Occam</a:t>
            </a:r>
            <a:r>
              <a:rPr lang="en-US" altLang="zh-CN" spc="-5" dirty="0" err="1">
                <a:cs typeface="Yu Gothic"/>
              </a:rPr>
              <a:t>ʼ</a:t>
            </a:r>
            <a:r>
              <a:rPr lang="en-US" altLang="zh-CN" spc="-5" dirty="0" err="1">
                <a:cs typeface="Calibri"/>
              </a:rPr>
              <a:t>s</a:t>
            </a:r>
            <a:r>
              <a:rPr lang="en-US" altLang="zh-CN" spc="-5" dirty="0">
                <a:cs typeface="Calibri"/>
              </a:rPr>
              <a:t> </a:t>
            </a:r>
            <a:r>
              <a:rPr lang="en-US" altLang="zh-CN" spc="-20" dirty="0">
                <a:cs typeface="Calibri"/>
              </a:rPr>
              <a:t>razor</a:t>
            </a:r>
            <a:r>
              <a:rPr lang="en-US" altLang="zh-CN" dirty="0"/>
              <a:t>: law of parsimony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615044"/>
            <a:ext cx="4325315" cy="4561919"/>
          </a:xfrm>
        </p:spPr>
        <p:txBody>
          <a:bodyPr/>
          <a:lstStyle/>
          <a:p>
            <a:r>
              <a:rPr lang="en-US" altLang="zh-CN" dirty="0"/>
              <a:t>problem-solving principle</a:t>
            </a:r>
          </a:p>
          <a:p>
            <a:r>
              <a:rPr lang="en-US" altLang="zh-CN" dirty="0"/>
              <a:t>"Entities should not be multiplied without necessity.“</a:t>
            </a:r>
          </a:p>
          <a:p>
            <a:r>
              <a:rPr lang="en-US" altLang="zh-CN" dirty="0"/>
              <a:t>"the simplest solution is most likely the right one."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8BE4-8A78-42A8-81DD-B619574E0168}" type="datetime1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Beilun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026" name="Picture 2" descr="https://upload.wikimedia.org/wikipedia/commons/a/ab/William_of_Ockham_-_Logica_13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88" y="1615044"/>
            <a:ext cx="3509467" cy="32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FF0000"/>
            </a:solidFill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2724</Words>
  <Application>Microsoft Office PowerPoint</Application>
  <PresentationFormat>全屏显示(4:3)</PresentationFormat>
  <Paragraphs>567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MS PGothic</vt:lpstr>
      <vt:lpstr>Yu Gothic</vt:lpstr>
      <vt:lpstr>等线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Course Content Plan </vt:lpstr>
      <vt:lpstr>Last: Regularized multivariate linear regression </vt:lpstr>
      <vt:lpstr>Today: Feature Selection</vt:lpstr>
      <vt:lpstr>Feature Selection</vt:lpstr>
      <vt:lpstr>e.g., Leukemia Diagnosis</vt:lpstr>
      <vt:lpstr>e.g., Text Categorization with feature Filtering</vt:lpstr>
      <vt:lpstr>We aim to make the learned model:   Feature Selection  Simpler models</vt:lpstr>
      <vt:lpstr>Occamʼs razor: law of parsimony</vt:lpstr>
      <vt:lpstr>Summary of Feature Selection Methods:</vt:lpstr>
      <vt:lpstr>(1) Filtering: univariate: e.g., Pearson Correlation</vt:lpstr>
      <vt:lpstr>(1) Filtering: univariate: e.g., Pearson Correlation</vt:lpstr>
      <vt:lpstr>(1) Filtering: univariate: e.g., Pearson Correlation</vt:lpstr>
      <vt:lpstr>(1) Filtering: univariate filtering: e.g. T-test</vt:lpstr>
      <vt:lpstr>(1) Filtering: univariate filtering: e.g. T-test</vt:lpstr>
      <vt:lpstr>(1) Filtering: univariate filtering may fail</vt:lpstr>
      <vt:lpstr>(1) Filtering: multi-variate: Feature Subset Selection</vt:lpstr>
      <vt:lpstr>(1) Filtering: multi-variate: Feature Subset Selection</vt:lpstr>
      <vt:lpstr>(1) Filtering: multi-variate: e.g. </vt:lpstr>
      <vt:lpstr>(1) Filtering: Summary</vt:lpstr>
      <vt:lpstr>(1) Filtering: (many other choices)</vt:lpstr>
      <vt:lpstr>Summary of Feature Selection Methods:</vt:lpstr>
      <vt:lpstr>(2) Wrapper: Feature Subset Selection</vt:lpstr>
      <vt:lpstr>(2) Wrapper: Feature Subset Selection</vt:lpstr>
      <vt:lpstr>(a) Search: How to search the space of all  feature subsets?</vt:lpstr>
      <vt:lpstr>(a) Search: How to search the space of all  feature subsets?</vt:lpstr>
      <vt:lpstr>(b) Assessment: How to access multiple  candidates of feature subsets</vt:lpstr>
      <vt:lpstr>(b) Assessment: How to access multiple  candidates of feature subsets</vt:lpstr>
      <vt:lpstr>(b) Assessment: How to access multiple  candidates of feature subsets</vt:lpstr>
      <vt:lpstr>(b) Search: search strategies for selecting feature subset</vt:lpstr>
      <vt:lpstr>Summary of Feature Selection Methods:</vt:lpstr>
      <vt:lpstr>(3) Embedded: Feature Subset Selection</vt:lpstr>
      <vt:lpstr>(3) Embedded: e.g. Feature Selection via  Embedded Methods: e.g.,L1-regularization</vt:lpstr>
      <vt:lpstr>Summary: filters vs. wrappers vs.  embedding</vt:lpstr>
      <vt:lpstr>In practice…</vt:lpstr>
      <vt:lpstr>Later: Dimensionality Reduction</vt:lpstr>
      <vt:lpstr>Later: Dimensionality Reduction  e.g.,(Linear) Principal Components Analysis </vt:lpstr>
      <vt:lpstr>Later: Dimensionality Reduction  e.g.,(Linear) Principal Components Analysis </vt:lpstr>
      <vt:lpstr>Today: Feature Selection</vt:lpstr>
      <vt:lpstr>Model Selection and Assessment</vt:lpstr>
      <vt:lpstr>Model Selection and Assessment</vt:lpstr>
      <vt:lpstr>Model Selection (Hyperparameter Tuning)</vt:lpstr>
      <vt:lpstr>need to make assumptions that are able to generalize</vt:lpstr>
      <vt:lpstr>PowerPoint 演示文稿</vt:lpstr>
      <vt:lpstr>need to make assumptions that are able to generalize</vt:lpstr>
      <vt:lpstr>Randomness of Train Set  Variance of Models, e.g.,</vt:lpstr>
      <vt:lpstr>(1) Overfitting / High variance / Model too complex</vt:lpstr>
      <vt:lpstr>How to reduce Model High Variance?</vt:lpstr>
      <vt:lpstr>(2) Underfitting / High bias / Model too simple</vt:lpstr>
      <vt:lpstr>How to reduce Model High Bias ?</vt:lpstr>
      <vt:lpstr>References</vt:lpstr>
      <vt:lpstr>Thanks for listening</vt:lpstr>
      <vt:lpstr>(b) Search: search strategies for selecting feature subset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马 添毅</cp:lastModifiedBy>
  <cp:revision>330</cp:revision>
  <dcterms:created xsi:type="dcterms:W3CDTF">2019-04-07T06:41:00Z</dcterms:created>
  <dcterms:modified xsi:type="dcterms:W3CDTF">2021-03-22T11:32:29Z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