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65" r:id="rId2"/>
    <p:sldId id="281" r:id="rId3"/>
    <p:sldId id="337" r:id="rId4"/>
    <p:sldId id="338" r:id="rId5"/>
    <p:sldId id="349" r:id="rId6"/>
    <p:sldId id="386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61" r:id="rId17"/>
    <p:sldId id="351" r:id="rId18"/>
    <p:sldId id="352" r:id="rId19"/>
    <p:sldId id="354" r:id="rId20"/>
    <p:sldId id="362" r:id="rId21"/>
    <p:sldId id="356" r:id="rId22"/>
    <p:sldId id="357" r:id="rId23"/>
    <p:sldId id="358" r:id="rId24"/>
    <p:sldId id="359" r:id="rId25"/>
    <p:sldId id="360" r:id="rId26"/>
    <p:sldId id="363" r:id="rId27"/>
    <p:sldId id="364" r:id="rId28"/>
    <p:sldId id="383" r:id="rId29"/>
    <p:sldId id="384" r:id="rId30"/>
    <p:sldId id="365" r:id="rId31"/>
    <p:sldId id="366" r:id="rId32"/>
    <p:sldId id="371" r:id="rId33"/>
    <p:sldId id="367" r:id="rId34"/>
    <p:sldId id="368" r:id="rId35"/>
    <p:sldId id="369" r:id="rId36"/>
    <p:sldId id="370" r:id="rId37"/>
    <p:sldId id="374" r:id="rId38"/>
    <p:sldId id="375" r:id="rId39"/>
    <p:sldId id="381" r:id="rId40"/>
    <p:sldId id="376" r:id="rId41"/>
    <p:sldId id="378" r:id="rId42"/>
    <p:sldId id="379" r:id="rId43"/>
    <p:sldId id="380" r:id="rId44"/>
    <p:sldId id="382" r:id="rId45"/>
    <p:sldId id="385" r:id="rId46"/>
    <p:sldId id="26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281"/>
            <p14:sldId id="337"/>
          </p14:sldIdLst>
        </p14:section>
        <p14:section name="content" id="{AE999BAE-2150-4B27-8D23-110EB47F0269}">
          <p14:sldIdLst>
            <p14:sldId id="338"/>
            <p14:sldId id="349"/>
            <p14:sldId id="386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61"/>
            <p14:sldId id="351"/>
            <p14:sldId id="352"/>
            <p14:sldId id="354"/>
            <p14:sldId id="362"/>
            <p14:sldId id="356"/>
            <p14:sldId id="357"/>
            <p14:sldId id="358"/>
            <p14:sldId id="359"/>
            <p14:sldId id="360"/>
            <p14:sldId id="363"/>
            <p14:sldId id="364"/>
            <p14:sldId id="383"/>
            <p14:sldId id="384"/>
            <p14:sldId id="365"/>
            <p14:sldId id="366"/>
            <p14:sldId id="371"/>
            <p14:sldId id="367"/>
            <p14:sldId id="368"/>
            <p14:sldId id="369"/>
            <p14:sldId id="370"/>
            <p14:sldId id="374"/>
            <p14:sldId id="375"/>
            <p14:sldId id="381"/>
            <p14:sldId id="376"/>
            <p14:sldId id="378"/>
            <p14:sldId id="379"/>
            <p14:sldId id="380"/>
            <p14:sldId id="382"/>
          </p14:sldIdLst>
        </p14:section>
        <p14:section name="Final" id="{E1E3221E-6D36-4C82-B070-E76D7D2AEF93}">
          <p14:sldIdLst>
            <p14:sldId id="38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09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6T01:07:03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825 1 1440 0 0,'0'0'65'0'0,"-4"3"6"0"0,-1 1-71 0 0,-5 1-5 0 0,7-2 14 0 0,1 3 11 0 0,1-4 97 0 0,-15 1 582 0 0,15-3-589 0 0,0 1-1 0 0,0-1 1 0 0,0 1-1 0 0,-1-1 1 0 0,1 0-1 0 0,0 0 0 0 0,0 1 1 0 0,-1-1-1 0 0,1 0 1 0 0,0 0-1 0 0,-1 0 1 0 0,1-1-1 0 0,0 1 1 0 0,0 0-1 0 0,-1 0 1 0 0,0-1-110 0 0,-27-3 768 0 0,28 4-740 0 0,0 0 0 0 0,0 0 1 0 0,0 0-1 0 0,0 0 0 0 0,-1 0 1 0 0,1 0-1 0 0,0 0 0 0 0,0 1 1 0 0,0-1-1 0 0,0 0 0 0 0,0 1 0 0 0,0-1 1 0 0,0 0-1 0 0,0 1 0 0 0,0-1 1 0 0,0 1-1 0 0,0 0 0 0 0,1-1 0 0 0,-1 1-28 0 0,-17 15 675 0 0,13-12-599 0 0,-32 22-396 0 0,-15 9 8 0 0,34-20 364 0 0,13-12-31 0 0,1 0-1 0 0,-1 1 1 0 0,1-1 0 0 0,0 1 0 0 0,0 0-1 0 0,1 0 1 0 0,-1 1-21 0 0,3-2 9 0 0,1-2-5 0 0,0-1-1 0 0,-1 1 0 0 0,1 0 1 0 0,-1-1-1 0 0,1 1 0 0 0,0 0 0 0 0,-1-1 1 0 0,1 1-1 0 0,-1 0 0 0 0,1-1 0 0 0,-1 1 1 0 0,0-1-1 0 0,1 1 0 0 0,-1-1 0 0 0,0 1 1 0 0,1-1-1 0 0,-1 1 0 0 0,0-1 1 0 0,1 0-1 0 0,-2 1-3 0 0,0 1 5 0 0,-1 1 0 0 0,1 0 0 0 0,0-1 0 0 0,-1 1 0 0 0,1 0 0 0 0,0 0 0 0 0,1 1-1 0 0,-1-1 1 0 0,1 0 0 0 0,-1 1 0 0 0,1-1 0 0 0,0 1 0 0 0,0 0-5 0 0,-10 22 0 0 0,-44 68-126 0 0,55-93 126 0 0,0-1 0 0 0,-1 1-1 0 0,1-1 1 0 0,0 1-1 0 0,-1 0 1 0 0,1-1 0 0 0,0 1-1 0 0,-1-1 1 0 0,1 1-1 0 0,-1-1 1 0 0,1 1 0 0 0,-1-1-1 0 0,1 1 1 0 0,-1-1-1 0 0,1 0 1 0 0,-1 1-1 0 0,0-1 1 0 0,1 0 0 0 0,-1 1-1 0 0,1-1 1 0 0,-1 0-1 0 0,0 0 1 0 0,1 0 0 0 0,-1 1-1 0 0,0-1 1 0 0,1 0-1 0 0,-2 0 1 0 0,2 0 0 0 0,0 0 0 0 0,0 0 0 0 0,-1 0 0 0 0,1 0 0 0 0,0 0 0 0 0,-1 0 0 0 0,1 0 1 0 0,0 0-1 0 0,-1 0 0 0 0,1 0 0 0 0,0 0 0 0 0,0 0 0 0 0,-1 1 0 0 0,1-1 0 0 0,0 0 0 0 0,-1 0 0 0 0,1 0 0 0 0,0 0 0 0 0,0 1 0 0 0,-1-1 0 0 0,1 0 0 0 0,0 0 0 0 0,0 0 0 0 0,0 1 0 0 0,-1-1 0 0 0,1 0 0 0 0,-38 69 0 0 0,24-41 31 0 0,13-23-23 0 0,-1 0 1 0 0,-1-1-1 0 0,1 1 0 0 0,-1 0 0 0 0,-2 2-8 0 0,-3 3-25 0 0,-4 7-38 0 0,-18 25 63 0 0,-7 16 376 0 0,36-57-307 0 0,0-1-64 0 0,1 1 1 0 0,-1-1-1 0 0,1 0 0 0 0,-1 0 0 0 0,0 1 1 0 0,1-1-1 0 0,-1 0 0 0 0,1 1 0 0 0,-1-1 1 0 0,1 0-1 0 0,-1 1 0 0 0,1-1 0 0 0,-1 1 0 0 0,1-1 1 0 0,0 1-1 0 0,-1-1 0 0 0,1 1 0 0 0,0-1 1 0 0,-1 1-1 0 0,1-1 0 0 0,0 1 0 0 0,-1 0 1 0 0,1-1-1 0 0,0 1 0 0 0,0-1 0 0 0,0 1 1 0 0,0 0-1 0 0,0-1 0 0 0,0 1 0 0 0,0 0-5 0 0,-1 1 9 0 0,0 0-1 0 0,1 0 0 0 0,-1 0 0 0 0,0 0 1 0 0,0-1-1 0 0,0 1 0 0 0,0 0 1 0 0,0 0-1 0 0,-1-1 0 0 0,1 1-8 0 0,-15 9 11 0 0,11-4-11 0 0,0 1 0 0 0,1 0 0 0 0,-3 6 0 0 0,0-3 0 0 0,3-10 0 0 0,3-1 0 0 0,-13 11 0 0 0,13-10 0 0 0,0 0 0 0 0,0 1 0 0 0,0-1 0 0 0,-1 0 0 0 0,1 0 0 0 0,0 0 0 0 0,-1 0 0 0 0,1-1 0 0 0,-1 1 0 0 0,-1 0 0 0 0,2 0 0 0 0,-1 0 0 0 0,1 0 0 0 0,-1-1 0 0 0,1 1 0 0 0,-1 0 0 0 0,1 1 0 0 0,-1-1 0 0 0,1 0 0 0 0,0 0 0 0 0,-1 0 0 0 0,1 1 0 0 0,0-1 0 0 0,0 1 0 0 0,0-1 0 0 0,0 1 0 0 0,0-1 0 0 0,1 1 0 0 0,-1 1 0 0 0,-10 32 0 0 0,8-22 0 0 0,1-9 0 0 0,-1 5-3 0 0,2-8 4 0 0,1-1-1 0 0,0 0 1 0 0,-1 0 0 0 0,1 0-1 0 0,-1 0 1 0 0,1 0-1 0 0,0 1 1 0 0,-1-1 0 0 0,1 0-1 0 0,0 0 1 0 0,-1 0-1 0 0,1 0 1 0 0,-1 0 0 0 0,1 0-1 0 0,0 0 1 0 0,-1 0-1 0 0,1 0 1 0 0,0 0 0 0 0,-1 0-1 0 0,1 0 1 0 0,-1-1-1 0 0,1 1 0 0 0,-1 0 6 0 0,0 0-1 0 0,-1 1 0 0 0,1-1 0 0 0,0 0 0 0 0,0 0 0 0 0,0 1 0 0 0,0-1 0 0 0,0 1 0 0 0,-1-1 0 0 0,1 1 0 0 0,0-1 0 0 0,0 1 0 0 0,0 0 0 0 0,0 0 0 0 0,1-1 0 0 0,-1 1 0 0 0,0 0 0 0 0,0 0 0 0 0,0 0 0 0 0,1 0 1 0 0,-1 0-6 0 0,-17 23-30 0 0,16-20-17 0 0,-4 4 47 0 0,4-6 0 0 0,0 0 0 0 0,1 1 0 0 0,-1-1 0 0 0,1 1 0 0 0,-1-1 0 0 0,1 1 0 0 0,0 0 0 0 0,-1 2 0 0 0,2-4 0 0 0,0 0 0 0 0,0 0 0 0 0,0 0 0 0 0,0-1 0 0 0,0 1 0 0 0,-1 0 0 0 0,1 0 0 0 0,0 0 0 0 0,0 0 0 0 0,-1 0 0 0 0,1 0 0 0 0,-1-1 0 0 0,1 1 0 0 0,-1 0 0 0 0,1 0 0 0 0,-1-1 0 0 0,1 1 0 0 0,-1 0 0 0 0,1-1 0 0 0,-1 1 0 0 0,0 0 0 0 0,0-1 0 0 0,1 1 0 0 0,-5 3 0 0 0,-8 29 10 0 0,12-30-3 0 0,-1 0 0 0 0,1 0 0 0 0,0 1 0 0 0,0-1 0 0 0,0 1 0 0 0,0-1 0 0 0,0 1 0 0 0,1 0 0 0 0,0 1-7 0 0,-3 12 44 0 0,-1-8 94 0 0,2 1-1 0 0,-1 0 1 0 0,1 0-1 0 0,1 0 0 0 0,-1 0 1 0 0,2 1-1 0 0,0-1 1 0 0,0 0-1 0 0,0 0 1 0 0,2 3-138 0 0,5 16 502 0 0,-7-25-453 0 0,1 0-1 0 0,0 0 1 0 0,0 0-1 0 0,0 0 0 0 0,0 0 1 0 0,0 0-1 0 0,2 3-48 0 0,6 19 395 0 0,-8-22-373 0 0,1-1 0 0 0,-1 0 0 0 0,0 0 1 0 0,1 0-1 0 0,0 0 0 0 0,0 0 0 0 0,2 3-22 0 0,7 14 133 0 0,-4-12 94 0 0,2 0-81 0 0,-9-5-135 0 0,1-1-1 0 0,0 1 1 0 0,1-1 0 0 0,-1 0-1 0 0,0 0 1 0 0,0 1 0 0 0,1-1-1 0 0,0 0 1 0 0,-1 0 0 0 0,1 0-1 0 0,0 0 1 0 0,0-1 0 0 0,0 1-1 0 0,0 0 1 0 0,0-1 0 0 0,0 0-1 0 0,0 1 1 0 0,1-1 0 0 0,-1 0-1 0 0,1 0 1 0 0,-1 0 0 0 0,3 0-11 0 0,-3 0 0 0 0,1 1 0 0 0,-1-1 0 0 0,1 1 0 0 0,-1 0 0 0 0,0-1 0 0 0,1 1 0 0 0,-1 0 0 0 0,0 1 0 0 0,9 6 0 0 0,-11-9 0 0 0,0 0 0 0 0,0 1 0 0 0,1-1 0 0 0,-1 0 0 0 0,0 0 0 0 0,1 0 0 0 0,-1 0 0 0 0,0 0 0 0 0,0 0 0 0 0,1 0 0 0 0,-1 0 0 0 0,0 0 0 0 0,1 0 0 0 0,-1 0 0 0 0,0 0 0 0 0,0 0 0 0 0,1 0 0 0 0,-1 0 0 0 0,0 0 0 0 0,1 0 0 0 0,-1 0 0 0 0,0 0 0 0 0,1 0 0 0 0,-1 0 0 0 0,0-1 0 0 0,0 1 0 0 0,1 0 0 0 0,-1 0 0 0 0,0 0 0 0 0,0 0 0 0 0,1-1 0 0 0,-1 1 0 0 0,0 0 0 0 0,0 0 0 0 0,0 0 0 0 0,1-1 0 0 0,-1 1 0 0 0,0 0 0 0 0,0 0 0 0 0,1 0 0 0 0,-1 0 0 0 0,0 0 0 0 0,0 0 0 0 0,1-1 0 0 0,-1 1 0 0 0,0 0 0 0 0,0 0 0 0 0,1 0 0 0 0,-1 0 0 0 0,0 0 0 0 0,0 0 0 0 0,1 0 0 0 0,-1 0 0 0 0,0 0 0 0 0,1 0 0 0 0,-1 0 0 0 0,0 1 0 0 0,0-1 0 0 0,1 0 0 0 0,-1 0 0 0 0,0 0 0 0 0,0 0 0 0 0,0 0 0 0 0,1 0 0 0 0,-1 1 0 0 0,0-1 0 0 0,0 0 0 0 0,1 0 0 0 0,-1 0 0 0 0,12 15 0 0 0,-11-12 0 0 0,1-1 0 0 0,0 1 0 0 0,-1-1 0 0 0,1 0 0 0 0,0 0 0 0 0,0 0 0 0 0,0 0 0 0 0,1 0 0 0 0,-1 0 0 0 0,0-1 0 0 0,1 1 0 0 0,-1-1 0 0 0,2 1 0 0 0,10 3 43 0 0,0 0 1 0 0,0-1-1 0 0,1-1 0 0 0,-1-1 1 0 0,1 0-1 0 0,-1 0 1 0 0,12-2-44 0 0,-19 1 0 0 0,0 0 0 0 0,1 0 0 0 0,-1 1 0 0 0,0 0 0 0 0,0 0 0 0 0,6 3 0 0 0,-5-2 0 0 0,1 0 0 0 0,0-1 0 0 0,0 0 0 0 0,2 0 0 0 0,26 4 0 0 0,-24-4 0 0 0,1 0 0 0 0,0 0 0 0 0,-1-2 0 0 0,1 1 0 0 0,4-2 0 0 0,0 0 19 0 0,0 1 1 0 0,0 1-1 0 0,0 1 1 0 0,2 1-20 0 0,3 0 50 0 0,21 0-50 0 0,-40-3 0 0 0,0 0 0 0 0,0 0 0 0 0,0 1 0 0 0,0-1 0 0 0,0 1 0 0 0,0 0 0 0 0,0 1 0 0 0,0-1 0 0 0,0 0 0 0 0,0 1 0 0 0,-1 0 0 0 0,1 0 0 0 0,-1 0 0 0 0,2 1 0 0 0,0 0 0 0 0,1-1 0 0 0,0 0 0 0 0,0 0 0 0 0,0-1 0 0 0,0 0 0 0 0,0 0 0 0 0,0 0 0 0 0,0 0 0 0 0,0-1 0 0 0,0 0 0 0 0,1-1 0 0 0,3 0 0 0 0,-2 1 0 0 0,1-1 0 0 0,-1 1 0 0 0,1 1 0 0 0,-1 0 0 0 0,7 1 0 0 0,-5 1 0 0 0,1-1 0 0 0,-1 0 0 0 0,1-1 0 0 0,-1 0 0 0 0,1-1 0 0 0,0 0 0 0 0,-1-1 0 0 0,1 0 0 0 0,8-2 0 0 0,-7 0 49 0 0,-1 2 0 0 0,1-1 1 0 0,10 1-50 0 0,24-3 108 0 0,-31 1-108 0 0,1 2 0 0 0,11 0 0 0 0,-15 1 0 0 0,0-1 0 0 0,-1 0 0 0 0,1 0 0 0 0,0-2 0 0 0,5-1 0 0 0,-11 3 12 0 0,1-1-1 0 0,-1 1 1 0 0,1 1 0 0 0,6-1-12 0 0,-7 1 33 0 0,0-1 0 0 0,0 1 0 0 0,0-1 0 0 0,0 0 0 0 0,5-2-33 0 0,9-3 510 0 0,-16 6-494 0 0,0-1-1 0 0,0 0 1 0 0,-1 0 0 0 0,1-1 0 0 0,0 1 0 0 0,1-2-16 0 0,13-6-149 0 0,-11 6 215 0 0,-1 0 0 0 0,0-1-1 0 0,1 0 1 0 0,-2 0 0 0 0,4-3-66 0 0,-4 3 4 0 0,0 1 0 0 0,0-1 0 0 0,0 1 0 0 0,0 0 0 0 0,4-1-4 0 0,-3 2 0 0 0,-1-1 0 0 0,0 0 0 0 0,0 0-1 0 0,0 0 1 0 0,0-1 0 0 0,2-2 0 0 0,8-8-7 0 0,-11 11-1 0 0,-1 1 0 0 0,0-1 0 0 0,0 0 0 0 0,0 0-1 0 0,0 0 1 0 0,0 0 0 0 0,-1-1 0 0 0,0 1 0 0 0,1-1 0 0 0,-1 1 0 0 0,0-1 0 0 0,-1 0 0 0 0,2-3 8 0 0,-1-3-176 0 0,3-22-190 0 0,-5-132 44 0 0,0 159 322 0 0,-1-1 0 0 0,0 1 0 0 0,0 0 0 0 0,0 0 0 0 0,-2-4 0 0 0,2 5 0 0 0,0-1 0 0 0,-1 1 0 0 0,2-1 0 0 0,-1 0 0 0 0,0-2 0 0 0,1-1 0 0 0,-1 1 0 0 0,0 0 0 0 0,-1 0 0 0 0,0 0 0 0 0,0 0 0 0 0,-3-5 0 0 0,2 3 0 0 0,0 0 0 0 0,1 0 0 0 0,-2-7 0 0 0,3 4 0 0 0,-1-1 0 0 0,-1 1 0 0 0,-1-1 0 0 0,-3-8 0 0 0,-1-3 31 0 0,2 1-1 0 0,-2-13-30 0 0,4 17 23 0 0,-1 0 0 0 0,-1 0-1 0 0,0 0 1 0 0,-6-11-23 0 0,6 18 1 0 0,1-1 0 0 0,1 0 0 0 0,-1-6-1 0 0,2 8-3 0 0,0 0 0 0 0,-1 0 0 0 0,0 1-1 0 0,0-1 1 0 0,-1 1 0 0 0,-3-3 3 0 0,5 7-20 0 0,-1-1 0 0 0,1 1 0 0 0,0-1 0 0 0,-1-4 20 0 0,-1-4 0 0 0,2 13 0 0 0,0-2 0 0 0,-8-21 0 0 0,2 0 0 0 0,-6-20 0 0 0,2 3 0 0 0,12 38 0 0 0,-1-2 0 0 0,0 0 0 0 0,0 0 0 0 0,-1 0 0 0 0,0 0 0 0 0,0 0 0 0 0,-1 1 0 0 0,-13-33 0 0 0,7 18 0 0 0,9 17 0 0 0,0 0 0 0 0,0 1 0 0 0,0-1 0 0 0,-1 1 0 0 0,1-1 0 0 0,-1 1 0 0 0,1-1 0 0 0,-1 1 0 0 0,0 0 0 0 0,0 0 0 0 0,0 0 0 0 0,0 0 0 0 0,-1 0 0 0 0,1 0 0 0 0,-1 1 0 0 0,-14-12 0 0 0,15 11 0 0 0,-1 0 0 0 0,0-1 0 0 0,0 2 0 0 0,0-1 0 0 0,0 0 0 0 0,0 0 0 0 0,0 1 0 0 0,1 1 0 0 0,1-1 0 0 0,0 1 0 0 0,0 0 0 0 0,-1 0 0 0 0,1 0 0 0 0,0 0 0 0 0,-1 0 0 0 0,1 0 0 0 0,0 0 0 0 0,0 0 0 0 0,-1 0 0 0 0,1 1 0 0 0,0-1 0 0 0,0 0 0 0 0,-1 1 0 0 0,1-1 0 0 0,0 1 0 0 0,0 0 0 0 0,0-1 0 0 0,0 1 0 0 0,-1 0 0 0 0,1 0-4 0 0,1-1 0 0 0,-1 0 1 0 0,0 1-1 0 0,1-1 0 0 0,-1 0 0 0 0,0 0 1 0 0,0 0-1 0 0,1 0 0 0 0,-1 1 0 0 0,0-1 1 0 0,1 0-1 0 0,-1 0 0 0 0,0 0 1 0 0,0-1-1 0 0,1 1 0 0 0,-1 0 0 0 0,0 0 1 0 0,0 0-1 0 0,1 0 0 0 0,-2-1 4 0 0,-16-8-140 0 0,-3-1 57 0 0,-11 8 171 0 0,25 2-65 0 0,0-1-1 0 0,0 1 1 0 0,0-1 0 0 0,0-1 0 0 0,-2 0-23 0 0,-13-2 16 0 0,18 3 4 0 0,0 1-1 0 0,0-1 0 0 0,0 0 1 0 0,-1 0-1 0 0,-2-2-19 0 0,-2 0 155 0 0,8 3-131 0 0,-1-1 0 0 0,1 1 0 0 0,0 0 0 0 0,0-1-1 0 0,0 1 1 0 0,0-1 0 0 0,0 1 0 0 0,0-1 0 0 0,0 0 0 0 0,0 1 0 0 0,0-1 0 0 0,0 0-1 0 0,0 0 1 0 0,-1 0-24 0 0,-3-6 51 0 0,5 6-44 0 0,-1 1 0 0 0,1-1 0 0 0,0 0 0 0 0,-1 1 0 0 0,1-1 0 0 0,-1 0 0 0 0,1 1 0 0 0,-1-1 0 0 0,1 1 0 0 0,-1-1 0 0 0,0 1 0 0 0,1-1 0 0 0,-1 1 0 0 0,1-1 0 0 0,-1 1 0 0 0,0 0 0 0 0,0-1 0 0 0,1 1 0 0 0,-1 0 0 0 0,0-1 0 0 0,1 1 0 0 0,-1 0 0 0 0,0 0 0 0 0,0 0 0 0 0,0 0 0 0 0,1 0 0 0 0,-1 0 0 0 0,0 0 0 0 0,0 0 0 0 0,1 0 0 0 0,-1 0 0 0 0,0 0 0 0 0,0 0 0 0 0,1 1-1 0 0,-1-1 1 0 0,0 0 0 0 0,0 1 0 0 0,1-1 0 0 0,-1 0 0 0 0,0 1 0 0 0,1-1 0 0 0,-1 1-7 0 0,-25 10-185 0 0,21-9 66 0 0,1 1 0 0 0,-1-1 1 0 0,0-1-1 0 0,0 1 0 0 0,-1-1 0 0 0,1 1 0 0 0,0-2 0 0 0,0 1 1 0 0,-1 0 118 0 0,-7-1-532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2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0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5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4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6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1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DD2E-C676-4514-BB1E-05001F55CFEB}" type="datetime1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A76-7AFC-4E01-B9B2-1B75C7EE4ABE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9EA-9838-40A1-8121-0A6DA0A15F6A}" type="datetime1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E196-0C3A-4A6F-B104-6117ED9F9867}" type="datetime1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9A1-5596-494D-9F6B-9481E678F0E6}" type="datetime1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4D5F-CF6D-4D1A-9AB0-D59924E68CE5}" type="datetime1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8F8B-1A7F-4B20-BA3E-037647DCECCD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AB3B-3E63-4F36-BB40-82507D78EACE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cs typeface="+mn-ea"/>
                <a:sym typeface="+mn-lt"/>
              </a:rPr>
              <a:t>Dr. </a:t>
            </a:r>
            <a:r>
              <a:rPr lang="en-US" sz="2400" spc="-85" dirty="0">
                <a:cs typeface="+mn-ea"/>
                <a:sym typeface="+mn-lt"/>
              </a:rPr>
              <a:t>Beilun Wang</a:t>
            </a:r>
            <a:r>
              <a:rPr sz="2400" spc="55" dirty="0">
                <a:cs typeface="+mn-ea"/>
                <a:sym typeface="+mn-lt"/>
              </a:rPr>
              <a:t> </a:t>
            </a:r>
            <a:endParaRPr sz="2400" dirty="0"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cs typeface="+mn-ea"/>
              <a:sym typeface="+mn-lt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cs typeface="+mn-ea"/>
                <a:sym typeface="+mn-lt"/>
              </a:rPr>
              <a:t>         Southeast  </a:t>
            </a:r>
            <a:r>
              <a:rPr sz="2400" spc="-10" dirty="0">
                <a:cs typeface="+mn-ea"/>
                <a:sym typeface="+mn-lt"/>
              </a:rPr>
              <a:t>University </a:t>
            </a:r>
            <a:r>
              <a:rPr sz="2400" spc="-5" dirty="0">
                <a:cs typeface="+mn-ea"/>
                <a:sym typeface="+mn-lt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cs typeface="+mn-ea"/>
                <a:sym typeface="+mn-lt"/>
              </a:rPr>
              <a:t>               School</a:t>
            </a:r>
            <a:r>
              <a:rPr sz="2400" spc="-5" dirty="0">
                <a:cs typeface="+mn-ea"/>
                <a:sym typeface="+mn-lt"/>
              </a:rPr>
              <a:t> of Computer</a:t>
            </a:r>
            <a:r>
              <a:rPr sz="2400" spc="-8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cs typeface="+mn-ea"/>
                <a:sym typeface="+mn-lt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>
                <a:ea typeface="+mn-ea"/>
                <a:cs typeface="+mn-ea"/>
                <a:sym typeface="+mn-lt"/>
              </a:rPr>
              <a:t>Machine</a:t>
            </a:r>
            <a:r>
              <a:rPr lang="en-US" sz="5300" spc="-35" dirty="0">
                <a:ea typeface="+mn-ea"/>
                <a:cs typeface="+mn-ea"/>
                <a:sym typeface="+mn-lt"/>
              </a:rPr>
              <a:t> </a:t>
            </a:r>
            <a:r>
              <a:rPr lang="en-US" sz="5300" spc="45" dirty="0">
                <a:ea typeface="+mn-ea"/>
                <a:cs typeface="+mn-ea"/>
                <a:sym typeface="+mn-lt"/>
              </a:rPr>
              <a:t>Learning</a:t>
            </a:r>
            <a:endParaRPr lang="en-US" sz="5300" dirty="0">
              <a:ea typeface="+mn-ea"/>
              <a:cs typeface="+mn-ea"/>
              <a:sym typeface="+mn-lt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300" b="0" spc="3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Lecture </a:t>
            </a:r>
            <a:r>
              <a:rPr lang="en-US" altLang="zh-CN" sz="53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9</a:t>
            </a:r>
            <a:r>
              <a:rPr sz="5300" b="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:</a:t>
            </a: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300" spc="35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lt"/>
              </a:rPr>
              <a:t>K-nearest-neighbor </a:t>
            </a:r>
            <a:endParaRPr sz="5300" dirty="0">
              <a:latin typeface="Calibri Light" panose="020F0302020204030204" pitchFamily="34" charset="0"/>
              <a:cs typeface="Calibri Light" panose="020F03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1E0D-B1FE-401A-9B2C-9995230C1FEE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C56BB464-FFDC-4BD1-979A-030C102B6983}"/>
              </a:ext>
            </a:extLst>
          </p:cNvPr>
          <p:cNvSpPr/>
          <p:nvPr/>
        </p:nvSpPr>
        <p:spPr>
          <a:xfrm>
            <a:off x="2466297" y="2619199"/>
            <a:ext cx="2243417" cy="2160327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990600"/>
                </a:moveTo>
                <a:lnTo>
                  <a:pt x="1119" y="943968"/>
                </a:lnTo>
                <a:lnTo>
                  <a:pt x="4445" y="897891"/>
                </a:lnTo>
                <a:lnTo>
                  <a:pt x="9928" y="852416"/>
                </a:lnTo>
                <a:lnTo>
                  <a:pt x="17519" y="807592"/>
                </a:lnTo>
                <a:lnTo>
                  <a:pt x="27168" y="763465"/>
                </a:lnTo>
                <a:lnTo>
                  <a:pt x="38826" y="720083"/>
                </a:lnTo>
                <a:lnTo>
                  <a:pt x="52443" y="677494"/>
                </a:lnTo>
                <a:lnTo>
                  <a:pt x="67971" y="635745"/>
                </a:lnTo>
                <a:lnTo>
                  <a:pt x="85359" y="594884"/>
                </a:lnTo>
                <a:lnTo>
                  <a:pt x="104558" y="554959"/>
                </a:lnTo>
                <a:lnTo>
                  <a:pt x="125519" y="516017"/>
                </a:lnTo>
                <a:lnTo>
                  <a:pt x="148192" y="478105"/>
                </a:lnTo>
                <a:lnTo>
                  <a:pt x="172529" y="441272"/>
                </a:lnTo>
                <a:lnTo>
                  <a:pt x="198479" y="405564"/>
                </a:lnTo>
                <a:lnTo>
                  <a:pt x="225994" y="371030"/>
                </a:lnTo>
                <a:lnTo>
                  <a:pt x="255023" y="337717"/>
                </a:lnTo>
                <a:lnTo>
                  <a:pt x="285518" y="305672"/>
                </a:lnTo>
                <a:lnTo>
                  <a:pt x="317428" y="274943"/>
                </a:lnTo>
                <a:lnTo>
                  <a:pt x="350706" y="245578"/>
                </a:lnTo>
                <a:lnTo>
                  <a:pt x="385300" y="217623"/>
                </a:lnTo>
                <a:lnTo>
                  <a:pt x="421163" y="191128"/>
                </a:lnTo>
                <a:lnTo>
                  <a:pt x="458244" y="166139"/>
                </a:lnTo>
                <a:lnTo>
                  <a:pt x="496494" y="142704"/>
                </a:lnTo>
                <a:lnTo>
                  <a:pt x="535864" y="120870"/>
                </a:lnTo>
                <a:lnTo>
                  <a:pt x="576304" y="100685"/>
                </a:lnTo>
                <a:lnTo>
                  <a:pt x="617765" y="82197"/>
                </a:lnTo>
                <a:lnTo>
                  <a:pt x="660197" y="65453"/>
                </a:lnTo>
                <a:lnTo>
                  <a:pt x="703551" y="50501"/>
                </a:lnTo>
                <a:lnTo>
                  <a:pt x="747778" y="37388"/>
                </a:lnTo>
                <a:lnTo>
                  <a:pt x="792829" y="26162"/>
                </a:lnTo>
                <a:lnTo>
                  <a:pt x="838653" y="16870"/>
                </a:lnTo>
                <a:lnTo>
                  <a:pt x="885201" y="9561"/>
                </a:lnTo>
                <a:lnTo>
                  <a:pt x="932425" y="4281"/>
                </a:lnTo>
                <a:lnTo>
                  <a:pt x="980274" y="1078"/>
                </a:lnTo>
                <a:lnTo>
                  <a:pt x="1028700" y="0"/>
                </a:lnTo>
                <a:lnTo>
                  <a:pt x="1077126" y="1078"/>
                </a:lnTo>
                <a:lnTo>
                  <a:pt x="1124976" y="4281"/>
                </a:lnTo>
                <a:lnTo>
                  <a:pt x="1172200" y="9561"/>
                </a:lnTo>
                <a:lnTo>
                  <a:pt x="1218749" y="16870"/>
                </a:lnTo>
                <a:lnTo>
                  <a:pt x="1264573" y="26162"/>
                </a:lnTo>
                <a:lnTo>
                  <a:pt x="1309624" y="37388"/>
                </a:lnTo>
                <a:lnTo>
                  <a:pt x="1353851" y="50501"/>
                </a:lnTo>
                <a:lnTo>
                  <a:pt x="1397205" y="65453"/>
                </a:lnTo>
                <a:lnTo>
                  <a:pt x="1439638" y="82197"/>
                </a:lnTo>
                <a:lnTo>
                  <a:pt x="1481099" y="100685"/>
                </a:lnTo>
                <a:lnTo>
                  <a:pt x="1521539" y="120870"/>
                </a:lnTo>
                <a:lnTo>
                  <a:pt x="1560908" y="142704"/>
                </a:lnTo>
                <a:lnTo>
                  <a:pt x="1599158" y="166139"/>
                </a:lnTo>
                <a:lnTo>
                  <a:pt x="1636239" y="191128"/>
                </a:lnTo>
                <a:lnTo>
                  <a:pt x="1672102" y="217623"/>
                </a:lnTo>
                <a:lnTo>
                  <a:pt x="1706696" y="245578"/>
                </a:lnTo>
                <a:lnTo>
                  <a:pt x="1739974" y="274943"/>
                </a:lnTo>
                <a:lnTo>
                  <a:pt x="1771884" y="305672"/>
                </a:lnTo>
                <a:lnTo>
                  <a:pt x="1802379" y="337717"/>
                </a:lnTo>
                <a:lnTo>
                  <a:pt x="1831408" y="371030"/>
                </a:lnTo>
                <a:lnTo>
                  <a:pt x="1858922" y="405564"/>
                </a:lnTo>
                <a:lnTo>
                  <a:pt x="1884873" y="441272"/>
                </a:lnTo>
                <a:lnTo>
                  <a:pt x="1909209" y="478105"/>
                </a:lnTo>
                <a:lnTo>
                  <a:pt x="1931882" y="516017"/>
                </a:lnTo>
                <a:lnTo>
                  <a:pt x="1952843" y="554959"/>
                </a:lnTo>
                <a:lnTo>
                  <a:pt x="1972042" y="594884"/>
                </a:lnTo>
                <a:lnTo>
                  <a:pt x="1989430" y="635745"/>
                </a:lnTo>
                <a:lnTo>
                  <a:pt x="2004957" y="677494"/>
                </a:lnTo>
                <a:lnTo>
                  <a:pt x="2018574" y="720083"/>
                </a:lnTo>
                <a:lnTo>
                  <a:pt x="2030232" y="763465"/>
                </a:lnTo>
                <a:lnTo>
                  <a:pt x="2039881" y="807592"/>
                </a:lnTo>
                <a:lnTo>
                  <a:pt x="2047472" y="852416"/>
                </a:lnTo>
                <a:lnTo>
                  <a:pt x="2052955" y="897891"/>
                </a:lnTo>
                <a:lnTo>
                  <a:pt x="2056281" y="943968"/>
                </a:lnTo>
                <a:lnTo>
                  <a:pt x="2057401" y="990600"/>
                </a:lnTo>
                <a:lnTo>
                  <a:pt x="2056281" y="1037232"/>
                </a:lnTo>
                <a:lnTo>
                  <a:pt x="2052955" y="1083309"/>
                </a:lnTo>
                <a:lnTo>
                  <a:pt x="2047472" y="1128783"/>
                </a:lnTo>
                <a:lnTo>
                  <a:pt x="2039881" y="1173608"/>
                </a:lnTo>
                <a:lnTo>
                  <a:pt x="2030232" y="1217735"/>
                </a:lnTo>
                <a:lnTo>
                  <a:pt x="2018574" y="1261116"/>
                </a:lnTo>
                <a:lnTo>
                  <a:pt x="2004957" y="1303705"/>
                </a:lnTo>
                <a:lnTo>
                  <a:pt x="1989430" y="1345454"/>
                </a:lnTo>
                <a:lnTo>
                  <a:pt x="1972042" y="1386314"/>
                </a:lnTo>
                <a:lnTo>
                  <a:pt x="1952843" y="1426240"/>
                </a:lnTo>
                <a:lnTo>
                  <a:pt x="1931882" y="1465182"/>
                </a:lnTo>
                <a:lnTo>
                  <a:pt x="1909209" y="1503093"/>
                </a:lnTo>
                <a:lnTo>
                  <a:pt x="1884873" y="1539927"/>
                </a:lnTo>
                <a:lnTo>
                  <a:pt x="1858922" y="1575634"/>
                </a:lnTo>
                <a:lnTo>
                  <a:pt x="1831408" y="1610169"/>
                </a:lnTo>
                <a:lnTo>
                  <a:pt x="1802379" y="1643482"/>
                </a:lnTo>
                <a:lnTo>
                  <a:pt x="1771884" y="1675527"/>
                </a:lnTo>
                <a:lnTo>
                  <a:pt x="1739974" y="1706256"/>
                </a:lnTo>
                <a:lnTo>
                  <a:pt x="1706696" y="1735622"/>
                </a:lnTo>
                <a:lnTo>
                  <a:pt x="1672102" y="1763576"/>
                </a:lnTo>
                <a:lnTo>
                  <a:pt x="1636239" y="1790071"/>
                </a:lnTo>
                <a:lnTo>
                  <a:pt x="1599158" y="1815060"/>
                </a:lnTo>
                <a:lnTo>
                  <a:pt x="1560908" y="1838496"/>
                </a:lnTo>
                <a:lnTo>
                  <a:pt x="1521539" y="1860329"/>
                </a:lnTo>
                <a:lnTo>
                  <a:pt x="1481099" y="1880514"/>
                </a:lnTo>
                <a:lnTo>
                  <a:pt x="1439638" y="1899002"/>
                </a:lnTo>
                <a:lnTo>
                  <a:pt x="1397205" y="1915747"/>
                </a:lnTo>
                <a:lnTo>
                  <a:pt x="1353851" y="1930699"/>
                </a:lnTo>
                <a:lnTo>
                  <a:pt x="1309624" y="1943812"/>
                </a:lnTo>
                <a:lnTo>
                  <a:pt x="1264573" y="1955038"/>
                </a:lnTo>
                <a:lnTo>
                  <a:pt x="1218749" y="1964330"/>
                </a:lnTo>
                <a:lnTo>
                  <a:pt x="1172200" y="1971639"/>
                </a:lnTo>
                <a:lnTo>
                  <a:pt x="1124976" y="1976919"/>
                </a:lnTo>
                <a:lnTo>
                  <a:pt x="1077126" y="1980122"/>
                </a:lnTo>
                <a:lnTo>
                  <a:pt x="1028700" y="1981201"/>
                </a:lnTo>
                <a:lnTo>
                  <a:pt x="980274" y="1980122"/>
                </a:lnTo>
                <a:lnTo>
                  <a:pt x="932425" y="1976919"/>
                </a:lnTo>
                <a:lnTo>
                  <a:pt x="885201" y="1971639"/>
                </a:lnTo>
                <a:lnTo>
                  <a:pt x="838653" y="1964330"/>
                </a:lnTo>
                <a:lnTo>
                  <a:pt x="792829" y="1955038"/>
                </a:lnTo>
                <a:lnTo>
                  <a:pt x="747778" y="1943812"/>
                </a:lnTo>
                <a:lnTo>
                  <a:pt x="703551" y="1930699"/>
                </a:lnTo>
                <a:lnTo>
                  <a:pt x="660197" y="1915747"/>
                </a:lnTo>
                <a:lnTo>
                  <a:pt x="617765" y="1899002"/>
                </a:lnTo>
                <a:lnTo>
                  <a:pt x="576304" y="1880514"/>
                </a:lnTo>
                <a:lnTo>
                  <a:pt x="535864" y="1860329"/>
                </a:lnTo>
                <a:lnTo>
                  <a:pt x="496494" y="1838496"/>
                </a:lnTo>
                <a:lnTo>
                  <a:pt x="458244" y="1815060"/>
                </a:lnTo>
                <a:lnTo>
                  <a:pt x="421163" y="1790071"/>
                </a:lnTo>
                <a:lnTo>
                  <a:pt x="385300" y="1763576"/>
                </a:lnTo>
                <a:lnTo>
                  <a:pt x="350706" y="1735622"/>
                </a:lnTo>
                <a:lnTo>
                  <a:pt x="317428" y="1706256"/>
                </a:lnTo>
                <a:lnTo>
                  <a:pt x="285518" y="1675527"/>
                </a:lnTo>
                <a:lnTo>
                  <a:pt x="255023" y="1643482"/>
                </a:lnTo>
                <a:lnTo>
                  <a:pt x="225994" y="1610169"/>
                </a:lnTo>
                <a:lnTo>
                  <a:pt x="198479" y="1575634"/>
                </a:lnTo>
                <a:lnTo>
                  <a:pt x="172529" y="1539927"/>
                </a:lnTo>
                <a:lnTo>
                  <a:pt x="148192" y="1503093"/>
                </a:lnTo>
                <a:lnTo>
                  <a:pt x="125519" y="1465182"/>
                </a:lnTo>
                <a:lnTo>
                  <a:pt x="104558" y="1426240"/>
                </a:lnTo>
                <a:lnTo>
                  <a:pt x="85359" y="1386314"/>
                </a:lnTo>
                <a:lnTo>
                  <a:pt x="67971" y="1345454"/>
                </a:lnTo>
                <a:lnTo>
                  <a:pt x="52443" y="1303705"/>
                </a:lnTo>
                <a:lnTo>
                  <a:pt x="38826" y="1261116"/>
                </a:lnTo>
                <a:lnTo>
                  <a:pt x="27168" y="1217735"/>
                </a:lnTo>
                <a:lnTo>
                  <a:pt x="17519" y="1173608"/>
                </a:lnTo>
                <a:lnTo>
                  <a:pt x="9928" y="1128783"/>
                </a:lnTo>
                <a:lnTo>
                  <a:pt x="4445" y="1083309"/>
                </a:lnTo>
                <a:lnTo>
                  <a:pt x="1119" y="1037232"/>
                </a:lnTo>
                <a:lnTo>
                  <a:pt x="0" y="990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04AEAC-0AB6-433A-87AF-9E1B88AE1ABE}"/>
              </a:ext>
            </a:extLst>
          </p:cNvPr>
          <p:cNvGrpSpPr/>
          <p:nvPr/>
        </p:nvGrpSpPr>
        <p:grpSpPr>
          <a:xfrm>
            <a:off x="1573733" y="1289634"/>
            <a:ext cx="6720522" cy="4818398"/>
            <a:chOff x="1573733" y="1289634"/>
            <a:chExt cx="6720522" cy="481839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C9F501B-6714-4D4A-9003-EFB9FA65698F}"/>
                </a:ext>
              </a:extLst>
            </p:cNvPr>
            <p:cNvGrpSpPr/>
            <p:nvPr/>
          </p:nvGrpSpPr>
          <p:grpSpPr>
            <a:xfrm>
              <a:off x="1573733" y="1688432"/>
              <a:ext cx="6720522" cy="4419600"/>
              <a:chOff x="1595437" y="1905000"/>
              <a:chExt cx="6720522" cy="4419600"/>
            </a:xfrm>
          </p:grpSpPr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ABC24C13-6F07-4355-B229-AD5E6B02210B}"/>
                  </a:ext>
                </a:extLst>
              </p:cNvPr>
              <p:cNvSpPr/>
              <p:nvPr/>
            </p:nvSpPr>
            <p:spPr>
              <a:xfrm>
                <a:off x="1900237" y="2662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B0DB4E45-C06F-4A14-AE03-08AC6E3303DB}"/>
                  </a:ext>
                </a:extLst>
              </p:cNvPr>
              <p:cNvSpPr/>
              <p:nvPr/>
            </p:nvSpPr>
            <p:spPr>
              <a:xfrm>
                <a:off x="4110037" y="33480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" name="object 5">
                <a:extLst>
                  <a:ext uri="{FF2B5EF4-FFF2-40B4-BE49-F238E27FC236}">
                    <a16:creationId xmlns:a16="http://schemas.microsoft.com/office/drawing/2014/main" id="{2AC818F9-A46C-48A9-B989-F0159780D2B5}"/>
                  </a:ext>
                </a:extLst>
              </p:cNvPr>
              <p:cNvGrpSpPr/>
              <p:nvPr/>
            </p:nvGrpSpPr>
            <p:grpSpPr>
              <a:xfrm>
                <a:off x="1739900" y="2273300"/>
                <a:ext cx="4766310" cy="4002404"/>
                <a:chOff x="1739900" y="2273300"/>
                <a:chExt cx="4766310" cy="4002404"/>
              </a:xfrm>
            </p:grpSpPr>
            <p:sp>
              <p:nvSpPr>
                <p:cNvPr id="30" name="object 6">
                  <a:extLst>
                    <a:ext uri="{FF2B5EF4-FFF2-40B4-BE49-F238E27FC236}">
                      <a16:creationId xmlns:a16="http://schemas.microsoft.com/office/drawing/2014/main" id="{EE1352BE-9792-48D5-BDE4-6FB6A053372C}"/>
                    </a:ext>
                  </a:extLst>
                </p:cNvPr>
                <p:cNvSpPr/>
                <p:nvPr/>
              </p:nvSpPr>
              <p:spPr>
                <a:xfrm>
                  <a:off x="4643437" y="4872037"/>
                  <a:ext cx="161925" cy="1619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object 7">
                  <a:extLst>
                    <a:ext uri="{FF2B5EF4-FFF2-40B4-BE49-F238E27FC236}">
                      <a16:creationId xmlns:a16="http://schemas.microsoft.com/office/drawing/2014/main" id="{CB483272-0EBD-42CF-9E36-7ADA7EE15CF8}"/>
                    </a:ext>
                  </a:extLst>
                </p:cNvPr>
                <p:cNvSpPr/>
                <p:nvPr/>
              </p:nvSpPr>
              <p:spPr>
                <a:xfrm>
                  <a:off x="2205037" y="4262437"/>
                  <a:ext cx="161925" cy="1619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object 8">
                  <a:extLst>
                    <a:ext uri="{FF2B5EF4-FFF2-40B4-BE49-F238E27FC236}">
                      <a16:creationId xmlns:a16="http://schemas.microsoft.com/office/drawing/2014/main" id="{F733E783-6A8E-4DE6-AE65-83D74F001617}"/>
                    </a:ext>
                  </a:extLst>
                </p:cNvPr>
                <p:cNvSpPr/>
                <p:nvPr/>
              </p:nvSpPr>
              <p:spPr>
                <a:xfrm>
                  <a:off x="2967037" y="4262437"/>
                  <a:ext cx="161925" cy="16192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object 9">
                  <a:extLst>
                    <a:ext uri="{FF2B5EF4-FFF2-40B4-BE49-F238E27FC236}">
                      <a16:creationId xmlns:a16="http://schemas.microsoft.com/office/drawing/2014/main" id="{D91F2F33-B0B5-4658-9972-E867AF4317D1}"/>
                    </a:ext>
                  </a:extLst>
                </p:cNvPr>
                <p:cNvSpPr/>
                <p:nvPr/>
              </p:nvSpPr>
              <p:spPr>
                <a:xfrm>
                  <a:off x="1752600" y="4343400"/>
                  <a:ext cx="2133600" cy="191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600" h="1919604">
                      <a:moveTo>
                        <a:pt x="2133601" y="0"/>
                      </a:moveTo>
                      <a:lnTo>
                        <a:pt x="2080295" y="13998"/>
                      </a:lnTo>
                      <a:lnTo>
                        <a:pt x="2027192" y="28165"/>
                      </a:lnTo>
                      <a:lnTo>
                        <a:pt x="1974495" y="42672"/>
                      </a:lnTo>
                      <a:lnTo>
                        <a:pt x="1922408" y="57686"/>
                      </a:lnTo>
                      <a:lnTo>
                        <a:pt x="1871134" y="73377"/>
                      </a:lnTo>
                      <a:lnTo>
                        <a:pt x="1820876" y="89916"/>
                      </a:lnTo>
                      <a:lnTo>
                        <a:pt x="1771837" y="107470"/>
                      </a:lnTo>
                      <a:lnTo>
                        <a:pt x="1724220" y="126209"/>
                      </a:lnTo>
                      <a:lnTo>
                        <a:pt x="1678229" y="146304"/>
                      </a:lnTo>
                      <a:lnTo>
                        <a:pt x="1634067" y="167922"/>
                      </a:lnTo>
                      <a:lnTo>
                        <a:pt x="1591937" y="191233"/>
                      </a:lnTo>
                      <a:lnTo>
                        <a:pt x="1552042" y="216408"/>
                      </a:lnTo>
                      <a:lnTo>
                        <a:pt x="1514585" y="243614"/>
                      </a:lnTo>
                      <a:lnTo>
                        <a:pt x="1479770" y="273021"/>
                      </a:lnTo>
                      <a:lnTo>
                        <a:pt x="1447800" y="304800"/>
                      </a:lnTo>
                      <a:lnTo>
                        <a:pt x="1423807" y="334966"/>
                      </a:lnTo>
                      <a:lnTo>
                        <a:pt x="1390848" y="401070"/>
                      </a:lnTo>
                      <a:lnTo>
                        <a:pt x="1372655" y="473935"/>
                      </a:lnTo>
                      <a:lnTo>
                        <a:pt x="1367118" y="512555"/>
                      </a:lnTo>
                      <a:lnTo>
                        <a:pt x="1362899" y="552446"/>
                      </a:lnTo>
                      <a:lnTo>
                        <a:pt x="1359208" y="593470"/>
                      </a:lnTo>
                      <a:lnTo>
                        <a:pt x="1355253" y="635486"/>
                      </a:lnTo>
                      <a:lnTo>
                        <a:pt x="1350243" y="678355"/>
                      </a:lnTo>
                      <a:lnTo>
                        <a:pt x="1343388" y="721938"/>
                      </a:lnTo>
                      <a:lnTo>
                        <a:pt x="1333896" y="766095"/>
                      </a:lnTo>
                      <a:lnTo>
                        <a:pt x="1320976" y="810685"/>
                      </a:lnTo>
                      <a:lnTo>
                        <a:pt x="1303838" y="855571"/>
                      </a:lnTo>
                      <a:lnTo>
                        <a:pt x="1281690" y="900612"/>
                      </a:lnTo>
                      <a:lnTo>
                        <a:pt x="1253741" y="945668"/>
                      </a:lnTo>
                      <a:lnTo>
                        <a:pt x="1219200" y="990600"/>
                      </a:lnTo>
                      <a:lnTo>
                        <a:pt x="1193479" y="1019531"/>
                      </a:lnTo>
                      <a:lnTo>
                        <a:pt x="1164471" y="1049785"/>
                      </a:lnTo>
                      <a:lnTo>
                        <a:pt x="1132443" y="1081225"/>
                      </a:lnTo>
                      <a:lnTo>
                        <a:pt x="1097663" y="1113709"/>
                      </a:lnTo>
                      <a:lnTo>
                        <a:pt x="1060397" y="1147100"/>
                      </a:lnTo>
                      <a:lnTo>
                        <a:pt x="1020913" y="1181257"/>
                      </a:lnTo>
                      <a:lnTo>
                        <a:pt x="979478" y="1216041"/>
                      </a:lnTo>
                      <a:lnTo>
                        <a:pt x="936358" y="1251313"/>
                      </a:lnTo>
                      <a:lnTo>
                        <a:pt x="891822" y="1286934"/>
                      </a:lnTo>
                      <a:lnTo>
                        <a:pt x="846136" y="1322763"/>
                      </a:lnTo>
                      <a:lnTo>
                        <a:pt x="799568" y="1358662"/>
                      </a:lnTo>
                      <a:lnTo>
                        <a:pt x="752383" y="1394492"/>
                      </a:lnTo>
                      <a:lnTo>
                        <a:pt x="704851" y="1430112"/>
                      </a:lnTo>
                      <a:lnTo>
                        <a:pt x="657237" y="1465384"/>
                      </a:lnTo>
                      <a:lnTo>
                        <a:pt x="609809" y="1500168"/>
                      </a:lnTo>
                      <a:lnTo>
                        <a:pt x="562834" y="1534325"/>
                      </a:lnTo>
                      <a:lnTo>
                        <a:pt x="516579" y="1567716"/>
                      </a:lnTo>
                      <a:lnTo>
                        <a:pt x="471311" y="1600200"/>
                      </a:lnTo>
                      <a:lnTo>
                        <a:pt x="427297" y="1631640"/>
                      </a:lnTo>
                      <a:lnTo>
                        <a:pt x="384805" y="1661894"/>
                      </a:lnTo>
                      <a:lnTo>
                        <a:pt x="344102" y="1690825"/>
                      </a:lnTo>
                      <a:lnTo>
                        <a:pt x="305454" y="1718292"/>
                      </a:lnTo>
                      <a:lnTo>
                        <a:pt x="269129" y="1744157"/>
                      </a:lnTo>
                      <a:lnTo>
                        <a:pt x="235394" y="1768280"/>
                      </a:lnTo>
                      <a:lnTo>
                        <a:pt x="204516" y="1790521"/>
                      </a:lnTo>
                      <a:lnTo>
                        <a:pt x="176762" y="1810741"/>
                      </a:lnTo>
                      <a:lnTo>
                        <a:pt x="152400" y="1828801"/>
                      </a:lnTo>
                      <a:lnTo>
                        <a:pt x="88552" y="1875309"/>
                      </a:lnTo>
                      <a:lnTo>
                        <a:pt x="46434" y="1903215"/>
                      </a:lnTo>
                      <a:lnTo>
                        <a:pt x="21580" y="1916535"/>
                      </a:lnTo>
                      <a:lnTo>
                        <a:pt x="9525" y="1919288"/>
                      </a:lnTo>
                      <a:lnTo>
                        <a:pt x="5804" y="1915493"/>
                      </a:lnTo>
                      <a:lnTo>
                        <a:pt x="5953" y="1909168"/>
                      </a:lnTo>
                      <a:lnTo>
                        <a:pt x="5506" y="1904331"/>
                      </a:lnTo>
                      <a:lnTo>
                        <a:pt x="0" y="1905001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bject 10">
                  <a:extLst>
                    <a:ext uri="{FF2B5EF4-FFF2-40B4-BE49-F238E27FC236}">
                      <a16:creationId xmlns:a16="http://schemas.microsoft.com/office/drawing/2014/main" id="{401B3CF3-D888-4944-921A-FD9CB14D64E7}"/>
                    </a:ext>
                  </a:extLst>
                </p:cNvPr>
                <p:cNvSpPr/>
                <p:nvPr/>
              </p:nvSpPr>
              <p:spPr>
                <a:xfrm>
                  <a:off x="3803261" y="2286000"/>
                  <a:ext cx="235585" cy="205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85" h="2057400">
                      <a:moveTo>
                        <a:pt x="82938" y="2057401"/>
                      </a:moveTo>
                      <a:lnTo>
                        <a:pt x="118039" y="2024521"/>
                      </a:lnTo>
                      <a:lnTo>
                        <a:pt x="151474" y="1990309"/>
                      </a:lnTo>
                      <a:lnTo>
                        <a:pt x="181576" y="1953431"/>
                      </a:lnTo>
                      <a:lnTo>
                        <a:pt x="206680" y="1912554"/>
                      </a:lnTo>
                      <a:lnTo>
                        <a:pt x="225119" y="1866345"/>
                      </a:lnTo>
                      <a:lnTo>
                        <a:pt x="235227" y="1813472"/>
                      </a:lnTo>
                      <a:lnTo>
                        <a:pt x="235338" y="1752600"/>
                      </a:lnTo>
                      <a:lnTo>
                        <a:pt x="230021" y="1719707"/>
                      </a:lnTo>
                      <a:lnTo>
                        <a:pt x="206055" y="1651755"/>
                      </a:lnTo>
                      <a:lnTo>
                        <a:pt x="188908" y="1616196"/>
                      </a:lnTo>
                      <a:lnTo>
                        <a:pt x="169316" y="1579248"/>
                      </a:lnTo>
                      <a:lnTo>
                        <a:pt x="148031" y="1540662"/>
                      </a:lnTo>
                      <a:lnTo>
                        <a:pt x="125801" y="1500188"/>
                      </a:lnTo>
                      <a:lnTo>
                        <a:pt x="103377" y="1457575"/>
                      </a:lnTo>
                      <a:lnTo>
                        <a:pt x="81508" y="1412574"/>
                      </a:lnTo>
                      <a:lnTo>
                        <a:pt x="60945" y="1364936"/>
                      </a:lnTo>
                      <a:lnTo>
                        <a:pt x="42436" y="1314409"/>
                      </a:lnTo>
                      <a:lnTo>
                        <a:pt x="26733" y="1260744"/>
                      </a:lnTo>
                      <a:lnTo>
                        <a:pt x="14583" y="1203691"/>
                      </a:lnTo>
                      <a:lnTo>
                        <a:pt x="6738" y="1143000"/>
                      </a:lnTo>
                      <a:lnTo>
                        <a:pt x="3851" y="1104155"/>
                      </a:lnTo>
                      <a:lnTo>
                        <a:pt x="1791" y="1063863"/>
                      </a:lnTo>
                      <a:lnTo>
                        <a:pt x="519" y="1022190"/>
                      </a:lnTo>
                      <a:lnTo>
                        <a:pt x="0" y="979202"/>
                      </a:lnTo>
                      <a:lnTo>
                        <a:pt x="194" y="934964"/>
                      </a:lnTo>
                      <a:lnTo>
                        <a:pt x="1064" y="889543"/>
                      </a:lnTo>
                      <a:lnTo>
                        <a:pt x="2574" y="843004"/>
                      </a:lnTo>
                      <a:lnTo>
                        <a:pt x="4684" y="795412"/>
                      </a:lnTo>
                      <a:lnTo>
                        <a:pt x="7358" y="746834"/>
                      </a:lnTo>
                      <a:lnTo>
                        <a:pt x="10559" y="697336"/>
                      </a:lnTo>
                      <a:lnTo>
                        <a:pt x="14247" y="646983"/>
                      </a:lnTo>
                      <a:lnTo>
                        <a:pt x="18387" y="595840"/>
                      </a:lnTo>
                      <a:lnTo>
                        <a:pt x="22940" y="543975"/>
                      </a:lnTo>
                      <a:lnTo>
                        <a:pt x="27869" y="491451"/>
                      </a:lnTo>
                      <a:lnTo>
                        <a:pt x="33136" y="438336"/>
                      </a:lnTo>
                      <a:lnTo>
                        <a:pt x="38704" y="384695"/>
                      </a:lnTo>
                      <a:lnTo>
                        <a:pt x="44535" y="330593"/>
                      </a:lnTo>
                      <a:lnTo>
                        <a:pt x="50591" y="276097"/>
                      </a:lnTo>
                      <a:lnTo>
                        <a:pt x="56835" y="221272"/>
                      </a:lnTo>
                      <a:lnTo>
                        <a:pt x="63229" y="166184"/>
                      </a:lnTo>
                      <a:lnTo>
                        <a:pt x="69736" y="110899"/>
                      </a:lnTo>
                      <a:lnTo>
                        <a:pt x="76319" y="55482"/>
                      </a:lnTo>
                      <a:lnTo>
                        <a:pt x="82938" y="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bject 11">
                  <a:extLst>
                    <a:ext uri="{FF2B5EF4-FFF2-40B4-BE49-F238E27FC236}">
                      <a16:creationId xmlns:a16="http://schemas.microsoft.com/office/drawing/2014/main" id="{EE44FAA6-FD5B-457D-8F8D-08289BEA966B}"/>
                    </a:ext>
                  </a:extLst>
                </p:cNvPr>
                <p:cNvSpPr/>
                <p:nvPr/>
              </p:nvSpPr>
              <p:spPr>
                <a:xfrm>
                  <a:off x="4033837" y="5024437"/>
                  <a:ext cx="161925" cy="16192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bject 12">
                  <a:extLst>
                    <a:ext uri="{FF2B5EF4-FFF2-40B4-BE49-F238E27FC236}">
                      <a16:creationId xmlns:a16="http://schemas.microsoft.com/office/drawing/2014/main" id="{A2ECD049-C20E-440E-B308-57CC067D0CE9}"/>
                    </a:ext>
                  </a:extLst>
                </p:cNvPr>
                <p:cNvSpPr/>
                <p:nvPr/>
              </p:nvSpPr>
              <p:spPr>
                <a:xfrm>
                  <a:off x="3924300" y="4338620"/>
                  <a:ext cx="2569210" cy="70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9210" h="704850">
                      <a:moveTo>
                        <a:pt x="0" y="4779"/>
                      </a:moveTo>
                      <a:lnTo>
                        <a:pt x="228" y="50346"/>
                      </a:lnTo>
                      <a:lnTo>
                        <a:pt x="1828" y="95000"/>
                      </a:lnTo>
                      <a:lnTo>
                        <a:pt x="6172" y="137824"/>
                      </a:lnTo>
                      <a:lnTo>
                        <a:pt x="14630" y="177905"/>
                      </a:lnTo>
                      <a:lnTo>
                        <a:pt x="28575" y="214329"/>
                      </a:lnTo>
                      <a:lnTo>
                        <a:pt x="78409" y="272546"/>
                      </a:lnTo>
                      <a:lnTo>
                        <a:pt x="117043" y="292510"/>
                      </a:lnTo>
                      <a:lnTo>
                        <a:pt x="166649" y="305159"/>
                      </a:lnTo>
                      <a:lnTo>
                        <a:pt x="228600" y="309579"/>
                      </a:lnTo>
                      <a:lnTo>
                        <a:pt x="257524" y="307921"/>
                      </a:lnTo>
                      <a:lnTo>
                        <a:pt x="323756" y="295534"/>
                      </a:lnTo>
                      <a:lnTo>
                        <a:pt x="360683" y="285390"/>
                      </a:lnTo>
                      <a:lnTo>
                        <a:pt x="399897" y="273003"/>
                      </a:lnTo>
                      <a:lnTo>
                        <a:pt x="441209" y="258665"/>
                      </a:lnTo>
                      <a:lnTo>
                        <a:pt x="484427" y="242669"/>
                      </a:lnTo>
                      <a:lnTo>
                        <a:pt x="529362" y="225308"/>
                      </a:lnTo>
                      <a:lnTo>
                        <a:pt x="575823" y="206873"/>
                      </a:lnTo>
                      <a:lnTo>
                        <a:pt x="623621" y="187659"/>
                      </a:lnTo>
                      <a:lnTo>
                        <a:pt x="672564" y="167957"/>
                      </a:lnTo>
                      <a:lnTo>
                        <a:pt x="722464" y="148059"/>
                      </a:lnTo>
                      <a:lnTo>
                        <a:pt x="773129" y="128259"/>
                      </a:lnTo>
                      <a:lnTo>
                        <a:pt x="824369" y="108850"/>
                      </a:lnTo>
                      <a:lnTo>
                        <a:pt x="875995" y="90123"/>
                      </a:lnTo>
                      <a:lnTo>
                        <a:pt x="927816" y="72371"/>
                      </a:lnTo>
                      <a:lnTo>
                        <a:pt x="979642" y="55888"/>
                      </a:lnTo>
                      <a:lnTo>
                        <a:pt x="1031282" y="40965"/>
                      </a:lnTo>
                      <a:lnTo>
                        <a:pt x="1082547" y="27895"/>
                      </a:lnTo>
                      <a:lnTo>
                        <a:pt x="1133247" y="16971"/>
                      </a:lnTo>
                      <a:lnTo>
                        <a:pt x="1183190" y="8485"/>
                      </a:lnTo>
                      <a:lnTo>
                        <a:pt x="1232187" y="2731"/>
                      </a:lnTo>
                      <a:lnTo>
                        <a:pt x="1280048" y="0"/>
                      </a:lnTo>
                      <a:lnTo>
                        <a:pt x="1326583" y="585"/>
                      </a:lnTo>
                      <a:lnTo>
                        <a:pt x="1371600" y="4779"/>
                      </a:lnTo>
                      <a:lnTo>
                        <a:pt x="1416438" y="12718"/>
                      </a:lnTo>
                      <a:lnTo>
                        <a:pt x="1462440" y="24159"/>
                      </a:lnTo>
                      <a:lnTo>
                        <a:pt x="1509433" y="38824"/>
                      </a:lnTo>
                      <a:lnTo>
                        <a:pt x="1557241" y="56434"/>
                      </a:lnTo>
                      <a:lnTo>
                        <a:pt x="1605687" y="76712"/>
                      </a:lnTo>
                      <a:lnTo>
                        <a:pt x="1654596" y="99379"/>
                      </a:lnTo>
                      <a:lnTo>
                        <a:pt x="1703793" y="124158"/>
                      </a:lnTo>
                      <a:lnTo>
                        <a:pt x="1753103" y="150771"/>
                      </a:lnTo>
                      <a:lnTo>
                        <a:pt x="1802349" y="178939"/>
                      </a:lnTo>
                      <a:lnTo>
                        <a:pt x="1851356" y="208385"/>
                      </a:lnTo>
                      <a:lnTo>
                        <a:pt x="1899948" y="238831"/>
                      </a:lnTo>
                      <a:lnTo>
                        <a:pt x="1947951" y="269999"/>
                      </a:lnTo>
                      <a:lnTo>
                        <a:pt x="1995187" y="301610"/>
                      </a:lnTo>
                      <a:lnTo>
                        <a:pt x="2041483" y="333387"/>
                      </a:lnTo>
                      <a:lnTo>
                        <a:pt x="2086661" y="365053"/>
                      </a:lnTo>
                      <a:lnTo>
                        <a:pt x="2130548" y="396328"/>
                      </a:lnTo>
                      <a:lnTo>
                        <a:pt x="2172966" y="426934"/>
                      </a:lnTo>
                      <a:lnTo>
                        <a:pt x="2213741" y="456595"/>
                      </a:lnTo>
                      <a:lnTo>
                        <a:pt x="2252697" y="485032"/>
                      </a:lnTo>
                      <a:lnTo>
                        <a:pt x="2289658" y="511966"/>
                      </a:lnTo>
                      <a:lnTo>
                        <a:pt x="2324450" y="537121"/>
                      </a:lnTo>
                      <a:lnTo>
                        <a:pt x="2356895" y="560217"/>
                      </a:lnTo>
                      <a:lnTo>
                        <a:pt x="2414046" y="599124"/>
                      </a:lnTo>
                      <a:lnTo>
                        <a:pt x="2505604" y="655589"/>
                      </a:lnTo>
                      <a:lnTo>
                        <a:pt x="2546814" y="682804"/>
                      </a:lnTo>
                      <a:lnTo>
                        <a:pt x="2566364" y="698355"/>
                      </a:lnTo>
                      <a:lnTo>
                        <a:pt x="2568585" y="704575"/>
                      </a:lnTo>
                      <a:lnTo>
                        <a:pt x="2557811" y="703798"/>
                      </a:lnTo>
                      <a:lnTo>
                        <a:pt x="2538372" y="698355"/>
                      </a:lnTo>
                      <a:lnTo>
                        <a:pt x="2514601" y="690579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object 13">
                <a:extLst>
                  <a:ext uri="{FF2B5EF4-FFF2-40B4-BE49-F238E27FC236}">
                    <a16:creationId xmlns:a16="http://schemas.microsoft.com/office/drawing/2014/main" id="{1C9C70D0-7355-4C8F-87E1-339E20647355}"/>
                  </a:ext>
                </a:extLst>
              </p:cNvPr>
              <p:cNvSpPr/>
              <p:nvPr/>
            </p:nvSpPr>
            <p:spPr>
              <a:xfrm>
                <a:off x="2052637" y="31956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3127F968-3D0D-49D5-8740-41F21DC947B2}"/>
                  </a:ext>
                </a:extLst>
              </p:cNvPr>
              <p:cNvSpPr/>
              <p:nvPr/>
            </p:nvSpPr>
            <p:spPr>
              <a:xfrm>
                <a:off x="3119437" y="2662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15">
                <a:extLst>
                  <a:ext uri="{FF2B5EF4-FFF2-40B4-BE49-F238E27FC236}">
                    <a16:creationId xmlns:a16="http://schemas.microsoft.com/office/drawing/2014/main" id="{A105433E-0ECD-4FF8-8E41-9E551D8C5961}"/>
                  </a:ext>
                </a:extLst>
              </p:cNvPr>
              <p:cNvSpPr/>
              <p:nvPr/>
            </p:nvSpPr>
            <p:spPr>
              <a:xfrm>
                <a:off x="1595437" y="3652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9F7A899A-D045-4B94-B829-1C84B6E8A256}"/>
                  </a:ext>
                </a:extLst>
              </p:cNvPr>
              <p:cNvSpPr/>
              <p:nvPr/>
            </p:nvSpPr>
            <p:spPr>
              <a:xfrm>
                <a:off x="2662237" y="3424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7">
                <a:extLst>
                  <a:ext uri="{FF2B5EF4-FFF2-40B4-BE49-F238E27FC236}">
                    <a16:creationId xmlns:a16="http://schemas.microsoft.com/office/drawing/2014/main" id="{B2A75547-1EC9-44C3-AF17-2C1F47D1F28D}"/>
                  </a:ext>
                </a:extLst>
              </p:cNvPr>
              <p:cNvSpPr/>
              <p:nvPr/>
            </p:nvSpPr>
            <p:spPr>
              <a:xfrm>
                <a:off x="3348037" y="30432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18">
                <a:extLst>
                  <a:ext uri="{FF2B5EF4-FFF2-40B4-BE49-F238E27FC236}">
                    <a16:creationId xmlns:a16="http://schemas.microsoft.com/office/drawing/2014/main" id="{82C9898C-4CBA-4F45-BD24-5474E5380550}"/>
                  </a:ext>
                </a:extLst>
              </p:cNvPr>
              <p:cNvSpPr/>
              <p:nvPr/>
            </p:nvSpPr>
            <p:spPr>
              <a:xfrm>
                <a:off x="4262437" y="24336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19">
                <a:extLst>
                  <a:ext uri="{FF2B5EF4-FFF2-40B4-BE49-F238E27FC236}">
                    <a16:creationId xmlns:a16="http://schemas.microsoft.com/office/drawing/2014/main" id="{60583876-ED5B-42BE-B479-8CA7FC9530E7}"/>
                  </a:ext>
                </a:extLst>
              </p:cNvPr>
              <p:cNvSpPr/>
              <p:nvPr/>
            </p:nvSpPr>
            <p:spPr>
              <a:xfrm>
                <a:off x="4414837" y="39576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20">
                <a:extLst>
                  <a:ext uri="{FF2B5EF4-FFF2-40B4-BE49-F238E27FC236}">
                    <a16:creationId xmlns:a16="http://schemas.microsoft.com/office/drawing/2014/main" id="{7E3081E6-AB8B-4EE3-AE1C-BDAF505FE842}"/>
                  </a:ext>
                </a:extLst>
              </p:cNvPr>
              <p:cNvSpPr/>
              <p:nvPr/>
            </p:nvSpPr>
            <p:spPr>
              <a:xfrm>
                <a:off x="4567237" y="2738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3DC11301-0C15-41DE-A34E-E49996631B7A}"/>
                  </a:ext>
                </a:extLst>
              </p:cNvPr>
              <p:cNvSpPr/>
              <p:nvPr/>
            </p:nvSpPr>
            <p:spPr>
              <a:xfrm>
                <a:off x="5634037" y="28908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object 22">
                <a:extLst>
                  <a:ext uri="{FF2B5EF4-FFF2-40B4-BE49-F238E27FC236}">
                    <a16:creationId xmlns:a16="http://schemas.microsoft.com/office/drawing/2014/main" id="{139C4B31-CBF8-484A-A020-445604C6F241}"/>
                  </a:ext>
                </a:extLst>
              </p:cNvPr>
              <p:cNvSpPr/>
              <p:nvPr/>
            </p:nvSpPr>
            <p:spPr>
              <a:xfrm>
                <a:off x="4872037" y="30432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object 23">
                <a:extLst>
                  <a:ext uri="{FF2B5EF4-FFF2-40B4-BE49-F238E27FC236}">
                    <a16:creationId xmlns:a16="http://schemas.microsoft.com/office/drawing/2014/main" id="{BB229696-8020-4D07-A98E-19EBFCACBD41}"/>
                  </a:ext>
                </a:extLst>
              </p:cNvPr>
              <p:cNvSpPr/>
              <p:nvPr/>
            </p:nvSpPr>
            <p:spPr>
              <a:xfrm>
                <a:off x="4567237" y="59388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object 24">
                <a:extLst>
                  <a:ext uri="{FF2B5EF4-FFF2-40B4-BE49-F238E27FC236}">
                    <a16:creationId xmlns:a16="http://schemas.microsoft.com/office/drawing/2014/main" id="{31E86B53-130E-41F8-9AC3-95B2F8A7B8A8}"/>
                  </a:ext>
                </a:extLst>
              </p:cNvPr>
              <p:cNvSpPr/>
              <p:nvPr/>
            </p:nvSpPr>
            <p:spPr>
              <a:xfrm>
                <a:off x="5100637" y="53292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bject 25">
                <a:extLst>
                  <a:ext uri="{FF2B5EF4-FFF2-40B4-BE49-F238E27FC236}">
                    <a16:creationId xmlns:a16="http://schemas.microsoft.com/office/drawing/2014/main" id="{8C5116D6-A946-410D-807F-FCFD7E940E56}"/>
                  </a:ext>
                </a:extLst>
              </p:cNvPr>
              <p:cNvSpPr/>
              <p:nvPr/>
            </p:nvSpPr>
            <p:spPr>
              <a:xfrm>
                <a:off x="7234237" y="44148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bject 26">
                <a:extLst>
                  <a:ext uri="{FF2B5EF4-FFF2-40B4-BE49-F238E27FC236}">
                    <a16:creationId xmlns:a16="http://schemas.microsoft.com/office/drawing/2014/main" id="{3FA97780-053E-465E-A994-B328DB28CB96}"/>
                  </a:ext>
                </a:extLst>
              </p:cNvPr>
              <p:cNvSpPr/>
              <p:nvPr/>
            </p:nvSpPr>
            <p:spPr>
              <a:xfrm>
                <a:off x="7234237" y="48720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27">
                <a:extLst>
                  <a:ext uri="{FF2B5EF4-FFF2-40B4-BE49-F238E27FC236}">
                    <a16:creationId xmlns:a16="http://schemas.microsoft.com/office/drawing/2014/main" id="{9664C045-069E-478C-AFDA-F2B568226AC4}"/>
                  </a:ext>
                </a:extLst>
              </p:cNvPr>
              <p:cNvSpPr/>
              <p:nvPr/>
            </p:nvSpPr>
            <p:spPr>
              <a:xfrm>
                <a:off x="7234237" y="53292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object 28">
                <a:extLst>
                  <a:ext uri="{FF2B5EF4-FFF2-40B4-BE49-F238E27FC236}">
                    <a16:creationId xmlns:a16="http://schemas.microsoft.com/office/drawing/2014/main" id="{2641B07B-342E-42D9-870C-4DA49609C0C1}"/>
                  </a:ext>
                </a:extLst>
              </p:cNvPr>
              <p:cNvSpPr/>
              <p:nvPr/>
            </p:nvSpPr>
            <p:spPr>
              <a:xfrm>
                <a:off x="6629400" y="1905000"/>
                <a:ext cx="0" cy="4419600"/>
              </a:xfrm>
              <a:custGeom>
                <a:avLst/>
                <a:gdLst/>
                <a:ahLst/>
                <a:cxnLst/>
                <a:rect l="l" t="t" r="r" b="b"/>
                <a:pathLst>
                  <a:path h="4419600">
                    <a:moveTo>
                      <a:pt x="0" y="0"/>
                    </a:moveTo>
                    <a:lnTo>
                      <a:pt x="1" y="4419602"/>
                    </a:lnTo>
                  </a:path>
                </a:pathLst>
              </a:custGeom>
              <a:ln w="285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29">
                <a:extLst>
                  <a:ext uri="{FF2B5EF4-FFF2-40B4-BE49-F238E27FC236}">
                    <a16:creationId xmlns:a16="http://schemas.microsoft.com/office/drawing/2014/main" id="{6F56F1EF-712B-4988-BEC5-7FE0B06B06AC}"/>
                  </a:ext>
                </a:extLst>
              </p:cNvPr>
              <p:cNvSpPr txBox="1"/>
              <p:nvPr/>
            </p:nvSpPr>
            <p:spPr>
              <a:xfrm>
                <a:off x="7470140" y="4315657"/>
                <a:ext cx="692785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40" dirty="0">
                    <a:cs typeface="+mn-ea"/>
                    <a:sym typeface="+mn-lt"/>
                  </a:rPr>
                  <a:t>Sports</a:t>
                </a:r>
                <a:endParaRPr sz="1800">
                  <a:cs typeface="+mn-ea"/>
                  <a:sym typeface="+mn-lt"/>
                </a:endParaRPr>
              </a:p>
            </p:txBody>
          </p:sp>
          <p:sp>
            <p:nvSpPr>
              <p:cNvPr id="29" name="object 30">
                <a:extLst>
                  <a:ext uri="{FF2B5EF4-FFF2-40B4-BE49-F238E27FC236}">
                    <a16:creationId xmlns:a16="http://schemas.microsoft.com/office/drawing/2014/main" id="{E4EE55A5-C15D-4C40-81E0-3AC4C31A35D9}"/>
                  </a:ext>
                </a:extLst>
              </p:cNvPr>
              <p:cNvSpPr txBox="1"/>
              <p:nvPr/>
            </p:nvSpPr>
            <p:spPr>
              <a:xfrm>
                <a:off x="7470140" y="4833818"/>
                <a:ext cx="845819" cy="7512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spc="55" dirty="0">
                    <a:cs typeface="+mn-ea"/>
                    <a:sym typeface="+mn-lt"/>
                  </a:rPr>
                  <a:t>S</a:t>
                </a:r>
                <a:r>
                  <a:rPr sz="1800" spc="65" dirty="0">
                    <a:cs typeface="+mn-ea"/>
                    <a:sym typeface="+mn-lt"/>
                  </a:rPr>
                  <a:t>c</a:t>
                </a:r>
                <a:r>
                  <a:rPr sz="1800" spc="5" dirty="0">
                    <a:cs typeface="+mn-ea"/>
                    <a:sym typeface="+mn-lt"/>
                  </a:rPr>
                  <a:t>i</a:t>
                </a:r>
                <a:r>
                  <a:rPr sz="1800" spc="55" dirty="0">
                    <a:cs typeface="+mn-ea"/>
                    <a:sym typeface="+mn-lt"/>
                  </a:rPr>
                  <a:t>e</a:t>
                </a:r>
                <a:r>
                  <a:rPr sz="1800" spc="50" dirty="0">
                    <a:cs typeface="+mn-ea"/>
                    <a:sym typeface="+mn-lt"/>
                  </a:rPr>
                  <a:t>n</a:t>
                </a:r>
                <a:r>
                  <a:rPr sz="1800" spc="40" dirty="0">
                    <a:cs typeface="+mn-ea"/>
                    <a:sym typeface="+mn-lt"/>
                  </a:rPr>
                  <a:t>c</a:t>
                </a:r>
                <a:r>
                  <a:rPr sz="1800" spc="50" dirty="0">
                    <a:cs typeface="+mn-ea"/>
                    <a:sym typeface="+mn-lt"/>
                  </a:rPr>
                  <a:t>e</a:t>
                </a:r>
                <a:endParaRPr sz="1800" dirty="0">
                  <a:cs typeface="+mn-ea"/>
                  <a:sym typeface="+mn-l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440"/>
                  </a:spcBef>
                </a:pPr>
                <a:r>
                  <a:rPr sz="1800" spc="45" dirty="0">
                    <a:cs typeface="+mn-ea"/>
                    <a:sym typeface="+mn-lt"/>
                  </a:rPr>
                  <a:t>Arts</a:t>
                </a:r>
                <a:endParaRPr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8B6059-27F0-44A5-9A55-8A02EE445C10}"/>
                </a:ext>
              </a:extLst>
            </p:cNvPr>
            <p:cNvGrpSpPr/>
            <p:nvPr/>
          </p:nvGrpSpPr>
          <p:grpSpPr>
            <a:xfrm>
              <a:off x="3557314" y="1289634"/>
              <a:ext cx="152400" cy="2682241"/>
              <a:chOff x="3505200" y="1432559"/>
              <a:chExt cx="152400" cy="2682241"/>
            </a:xfrm>
          </p:grpSpPr>
          <p:sp>
            <p:nvSpPr>
              <p:cNvPr id="38" name="object 29">
                <a:extLst>
                  <a:ext uri="{FF2B5EF4-FFF2-40B4-BE49-F238E27FC236}">
                    <a16:creationId xmlns:a16="http://schemas.microsoft.com/office/drawing/2014/main" id="{81F89242-1B50-4E69-B639-58D7959D3BEA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object 30">
                <a:extLst>
                  <a:ext uri="{FF2B5EF4-FFF2-40B4-BE49-F238E27FC236}">
                    <a16:creationId xmlns:a16="http://schemas.microsoft.com/office/drawing/2014/main" id="{C5BA2DB7-2ECC-4179-B324-B80A9F33C1D2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bject 31">
                <a:extLst>
                  <a:ext uri="{FF2B5EF4-FFF2-40B4-BE49-F238E27FC236}">
                    <a16:creationId xmlns:a16="http://schemas.microsoft.com/office/drawing/2014/main" id="{2948EE7D-DE54-486B-921B-8AAF763D5501}"/>
                  </a:ext>
                </a:extLst>
              </p:cNvPr>
              <p:cNvSpPr/>
              <p:nvPr/>
            </p:nvSpPr>
            <p:spPr>
              <a:xfrm>
                <a:off x="3528212" y="3825239"/>
                <a:ext cx="10668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279400">
                    <a:moveTo>
                      <a:pt x="106362" y="0"/>
                    </a:moveTo>
                    <a:lnTo>
                      <a:pt x="0" y="0"/>
                    </a:lnTo>
                    <a:lnTo>
                      <a:pt x="0" y="279400"/>
                    </a:lnTo>
                    <a:lnTo>
                      <a:pt x="106362" y="279400"/>
                    </a:lnTo>
                    <a:lnTo>
                      <a:pt x="10636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21AB613B-2CDC-46B3-9036-275F3BD00E28}"/>
                  </a:ext>
                </a:extLst>
              </p:cNvPr>
              <p:cNvGrpSpPr/>
              <p:nvPr/>
            </p:nvGrpSpPr>
            <p:grpSpPr>
              <a:xfrm>
                <a:off x="3505200" y="1432559"/>
                <a:ext cx="152400" cy="2682241"/>
                <a:chOff x="5992026" y="1432560"/>
                <a:chExt cx="152400" cy="2682241"/>
              </a:xfrm>
            </p:grpSpPr>
            <p:sp>
              <p:nvSpPr>
                <p:cNvPr id="42" name="object 32">
                  <a:extLst>
                    <a:ext uri="{FF2B5EF4-FFF2-40B4-BE49-F238E27FC236}">
                      <a16:creationId xmlns:a16="http://schemas.microsoft.com/office/drawing/2014/main" id="{B534C3E4-93B0-4021-A067-3AC6351B9DE8}"/>
                    </a:ext>
                  </a:extLst>
                </p:cNvPr>
                <p:cNvSpPr txBox="1"/>
                <p:nvPr/>
              </p:nvSpPr>
              <p:spPr>
                <a:xfrm>
                  <a:off x="5992026" y="3835401"/>
                  <a:ext cx="152400" cy="27940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2860">
                    <a:lnSpc>
                      <a:spcPts val="2065"/>
                    </a:lnSpc>
                  </a:pPr>
                  <a:r>
                    <a:rPr sz="1800" dirty="0">
                      <a:cs typeface="+mn-ea"/>
                      <a:sym typeface="+mn-lt"/>
                    </a:rPr>
                    <a:t>?</a:t>
                  </a:r>
                </a:p>
              </p:txBody>
            </p:sp>
            <p:sp>
              <p:nvSpPr>
                <p:cNvPr id="43" name="object 33">
                  <a:extLst>
                    <a:ext uri="{FF2B5EF4-FFF2-40B4-BE49-F238E27FC236}">
                      <a16:creationId xmlns:a16="http://schemas.microsoft.com/office/drawing/2014/main" id="{B8FE4131-0865-4BFF-A432-92C98764FA46}"/>
                    </a:ext>
                  </a:extLst>
                </p:cNvPr>
                <p:cNvSpPr/>
                <p:nvPr/>
              </p:nvSpPr>
              <p:spPr>
                <a:xfrm>
                  <a:off x="6025486" y="1432560"/>
                  <a:ext cx="76200" cy="236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2362200">
                      <a:moveTo>
                        <a:pt x="33337" y="2286000"/>
                      </a:moveTo>
                      <a:lnTo>
                        <a:pt x="0" y="2286000"/>
                      </a:lnTo>
                      <a:lnTo>
                        <a:pt x="38100" y="2362200"/>
                      </a:lnTo>
                      <a:lnTo>
                        <a:pt x="69850" y="2298700"/>
                      </a:lnTo>
                      <a:lnTo>
                        <a:pt x="33337" y="2298700"/>
                      </a:lnTo>
                      <a:lnTo>
                        <a:pt x="33337" y="2286000"/>
                      </a:lnTo>
                      <a:close/>
                    </a:path>
                    <a:path w="76200" h="2362200">
                      <a:moveTo>
                        <a:pt x="42862" y="0"/>
                      </a:moveTo>
                      <a:lnTo>
                        <a:pt x="33337" y="0"/>
                      </a:lnTo>
                      <a:lnTo>
                        <a:pt x="33337" y="2298700"/>
                      </a:lnTo>
                      <a:lnTo>
                        <a:pt x="42862" y="2298700"/>
                      </a:lnTo>
                      <a:lnTo>
                        <a:pt x="42862" y="0"/>
                      </a:lnTo>
                      <a:close/>
                    </a:path>
                    <a:path w="76200" h="2362200">
                      <a:moveTo>
                        <a:pt x="76200" y="2286000"/>
                      </a:moveTo>
                      <a:lnTo>
                        <a:pt x="42862" y="2286000"/>
                      </a:lnTo>
                      <a:lnTo>
                        <a:pt x="42862" y="2298700"/>
                      </a:lnTo>
                      <a:lnTo>
                        <a:pt x="69850" y="2298700"/>
                      </a:lnTo>
                      <a:lnTo>
                        <a:pt x="76200" y="22860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707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Simplest form of learning: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Training instances are searched for those that most closely resembles new instance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The instances themselves represent the knowledge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Similarity function defines what’s “learned”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 is lazy learning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CD1-57A3-4DF4-BF90-5D9159D90140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7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Instance-based Learning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Algorithm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Weighted Regression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Case-based reasoning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8B44-9242-4DD6-B0F4-FC596290E1AD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07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E9EA-242C-41BD-B823-D6EA5AFA4469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1722821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3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Popular Distance Metric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6147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Euclidean: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Or equivalently: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Other metrics: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L</a:t>
            </a:r>
            <a:r>
              <a:rPr lang="en-US" altLang="zh-CN" sz="2000" baseline="-25000" dirty="0"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 norm: |x-x'|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L</a:t>
            </a:r>
            <a:r>
              <a:rPr lang="en-US" altLang="zh-CN" sz="2000" baseline="-25000" dirty="0"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ea typeface="+mn-ea"/>
                <a:cs typeface="+mn-ea"/>
                <a:sym typeface="+mn-lt"/>
              </a:rPr>
              <a:t> norm: max |x-x'| (elementwise …)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Mahalanobis: where Σ is full, and symmetric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Correlation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Angle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Hamming distance, Manhattan distance</a:t>
            </a:r>
          </a:p>
          <a:p>
            <a:pPr lvl="1"/>
            <a:r>
              <a:rPr lang="en-US" altLang="zh-CN" sz="2000" dirty="0">
                <a:ea typeface="+mn-ea"/>
                <a:cs typeface="+mn-ea"/>
                <a:sym typeface="+mn-lt"/>
              </a:rPr>
              <a:t>…</a:t>
            </a:r>
          </a:p>
          <a:p>
            <a:pPr lvl="1"/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3AB4-97BA-43E3-8774-3C8F7ABAF228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94FDB0-3255-4CE2-9165-14ABFA0C9C51}"/>
              </a:ext>
            </a:extLst>
          </p:cNvPr>
          <p:cNvGrpSpPr/>
          <p:nvPr/>
        </p:nvGrpSpPr>
        <p:grpSpPr>
          <a:xfrm>
            <a:off x="3232501" y="1738156"/>
            <a:ext cx="3366040" cy="738312"/>
            <a:chOff x="2633561" y="1735916"/>
            <a:chExt cx="3366040" cy="738312"/>
          </a:xfrm>
        </p:grpSpPr>
        <p:grpSp>
          <p:nvGrpSpPr>
            <p:cNvPr id="27" name="object 6">
              <a:extLst>
                <a:ext uri="{FF2B5EF4-FFF2-40B4-BE49-F238E27FC236}">
                  <a16:creationId xmlns:a16="http://schemas.microsoft.com/office/drawing/2014/main" id="{64F3C471-992B-4D18-A081-EABDBBD15AD6}"/>
                </a:ext>
              </a:extLst>
            </p:cNvPr>
            <p:cNvGrpSpPr/>
            <p:nvPr/>
          </p:nvGrpSpPr>
          <p:grpSpPr>
            <a:xfrm>
              <a:off x="3901561" y="1799363"/>
              <a:ext cx="2098040" cy="654685"/>
              <a:chOff x="3901561" y="1799363"/>
              <a:chExt cx="2098040" cy="654685"/>
            </a:xfrm>
          </p:grpSpPr>
          <p:sp>
            <p:nvSpPr>
              <p:cNvPr id="35" name="object 7">
                <a:extLst>
                  <a:ext uri="{FF2B5EF4-FFF2-40B4-BE49-F238E27FC236}">
                    <a16:creationId xmlns:a16="http://schemas.microsoft.com/office/drawing/2014/main" id="{21C1D958-16C4-4ACE-8480-1534F489B2D8}"/>
                  </a:ext>
                </a:extLst>
              </p:cNvPr>
              <p:cNvSpPr/>
              <p:nvPr/>
            </p:nvSpPr>
            <p:spPr>
              <a:xfrm>
                <a:off x="3907899" y="2202189"/>
                <a:ext cx="3937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39370" h="22225">
                    <a:moveTo>
                      <a:pt x="0" y="22182"/>
                    </a:moveTo>
                    <a:lnTo>
                      <a:pt x="38827" y="0"/>
                    </a:lnTo>
                  </a:path>
                </a:pathLst>
              </a:custGeom>
              <a:ln w="126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8">
                <a:extLst>
                  <a:ext uri="{FF2B5EF4-FFF2-40B4-BE49-F238E27FC236}">
                    <a16:creationId xmlns:a16="http://schemas.microsoft.com/office/drawing/2014/main" id="{D9FB7966-4182-4770-BF33-40091E9406FE}"/>
                  </a:ext>
                </a:extLst>
              </p:cNvPr>
              <p:cNvSpPr/>
              <p:nvPr/>
            </p:nvSpPr>
            <p:spPr>
              <a:xfrm>
                <a:off x="3946726" y="2208527"/>
                <a:ext cx="56515" cy="232410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232410">
                    <a:moveTo>
                      <a:pt x="0" y="0"/>
                    </a:moveTo>
                    <a:lnTo>
                      <a:pt x="56282" y="232347"/>
                    </a:lnTo>
                  </a:path>
                </a:pathLst>
              </a:custGeom>
              <a:ln w="2535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9">
                <a:extLst>
                  <a:ext uri="{FF2B5EF4-FFF2-40B4-BE49-F238E27FC236}">
                    <a16:creationId xmlns:a16="http://schemas.microsoft.com/office/drawing/2014/main" id="{809ABEB8-3345-4056-A301-12F956C72C67}"/>
                  </a:ext>
                </a:extLst>
              </p:cNvPr>
              <p:cNvSpPr/>
              <p:nvPr/>
            </p:nvSpPr>
            <p:spPr>
              <a:xfrm>
                <a:off x="4009348" y="1805702"/>
                <a:ext cx="1990089" cy="635635"/>
              </a:xfrm>
              <a:custGeom>
                <a:avLst/>
                <a:gdLst/>
                <a:ahLst/>
                <a:cxnLst/>
                <a:rect l="l" t="t" r="r" b="b"/>
                <a:pathLst>
                  <a:path w="1990089" h="635635">
                    <a:moveTo>
                      <a:pt x="0" y="635173"/>
                    </a:moveTo>
                    <a:lnTo>
                      <a:pt x="74496" y="0"/>
                    </a:lnTo>
                  </a:path>
                  <a:path w="1990089" h="635635">
                    <a:moveTo>
                      <a:pt x="74496" y="0"/>
                    </a:moveTo>
                    <a:lnTo>
                      <a:pt x="1989922" y="0"/>
                    </a:lnTo>
                  </a:path>
                </a:pathLst>
              </a:custGeom>
              <a:ln w="1267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E5E85D05-AC57-43C0-89CD-4EC3536774E9}"/>
                </a:ext>
              </a:extLst>
            </p:cNvPr>
            <p:cNvSpPr txBox="1"/>
            <p:nvPr/>
          </p:nvSpPr>
          <p:spPr>
            <a:xfrm>
              <a:off x="4087784" y="1735916"/>
              <a:ext cx="351155" cy="5740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600" spc="-5" dirty="0">
                  <a:latin typeface="Symbol"/>
                  <a:cs typeface="Symbol"/>
                </a:rPr>
                <a:t></a:t>
              </a:r>
              <a:endParaRPr sz="3600" dirty="0">
                <a:latin typeface="Symbol"/>
                <a:cs typeface="Symbol"/>
              </a:endParaRPr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B806DEA7-CE30-4131-BA1A-CF854E02491E}"/>
                </a:ext>
              </a:extLst>
            </p:cNvPr>
            <p:cNvSpPr txBox="1"/>
            <p:nvPr/>
          </p:nvSpPr>
          <p:spPr>
            <a:xfrm>
              <a:off x="2633561" y="1817594"/>
              <a:ext cx="1205865" cy="3911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i="1" spc="60" dirty="0">
                  <a:latin typeface="Times New Roman"/>
                  <a:cs typeface="Times New Roman"/>
                </a:rPr>
                <a:t>D</a:t>
              </a:r>
              <a:r>
                <a:rPr sz="2400" spc="60" dirty="0">
                  <a:latin typeface="Times New Roman"/>
                  <a:cs typeface="Times New Roman"/>
                </a:rPr>
                <a:t>(</a:t>
              </a:r>
              <a:r>
                <a:rPr sz="2400" i="1" spc="60" dirty="0">
                  <a:latin typeface="Times New Roman"/>
                  <a:cs typeface="Times New Roman"/>
                </a:rPr>
                <a:t>x</a:t>
              </a:r>
              <a:r>
                <a:rPr sz="2400" spc="60" dirty="0">
                  <a:latin typeface="Times New Roman"/>
                  <a:cs typeface="Times New Roman"/>
                </a:rPr>
                <a:t>, 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spc="80" dirty="0">
                  <a:latin typeface="Times New Roman"/>
                  <a:cs typeface="Times New Roman"/>
                </a:rPr>
                <a:t>')</a:t>
              </a:r>
              <a:r>
                <a:rPr sz="2400" spc="-37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</a:t>
              </a:r>
              <a:endParaRPr sz="2400" dirty="0">
                <a:latin typeface="Symbol"/>
                <a:cs typeface="Symbol"/>
              </a:endParaRPr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869B4519-408F-4F93-BC6A-728BEF916904}"/>
                </a:ext>
              </a:extLst>
            </p:cNvPr>
            <p:cNvSpPr txBox="1"/>
            <p:nvPr/>
          </p:nvSpPr>
          <p:spPr>
            <a:xfrm>
              <a:off x="4220919" y="2235468"/>
              <a:ext cx="7493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i="1" spc="-5" dirty="0">
                  <a:latin typeface="Times New Roman"/>
                  <a:cs typeface="Times New Roman"/>
                </a:rPr>
                <a:t>i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BB98B64D-A81C-48E5-A9DF-E235400064BF}"/>
                </a:ext>
              </a:extLst>
            </p:cNvPr>
            <p:cNvSpPr txBox="1"/>
            <p:nvPr/>
          </p:nvSpPr>
          <p:spPr>
            <a:xfrm>
              <a:off x="4646470" y="2020575"/>
              <a:ext cx="988694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24180" algn="l"/>
                  <a:tab pos="925830" algn="l"/>
                </a:tabLst>
              </a:pPr>
              <a:r>
                <a:rPr sz="1400" i="1" spc="-5" dirty="0">
                  <a:latin typeface="Times New Roman"/>
                  <a:cs typeface="Times New Roman"/>
                </a:rPr>
                <a:t>i	i	i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26D350BF-DAB0-4BA2-B9E4-9BC2A889A1AB}"/>
                </a:ext>
              </a:extLst>
            </p:cNvPr>
            <p:cNvSpPr txBox="1"/>
            <p:nvPr/>
          </p:nvSpPr>
          <p:spPr>
            <a:xfrm>
              <a:off x="5836015" y="1808065"/>
              <a:ext cx="13398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Comic Sans MS"/>
                  <a:cs typeface="Comic Sans MS"/>
                </a:rPr>
                <a:t>2</a:t>
              </a:r>
              <a:endParaRPr sz="1400" dirty="0">
                <a:latin typeface="Comic Sans MS"/>
                <a:cs typeface="Comic Sans MS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EF9405BF-1BE8-45D7-A46E-04E0D82C360F}"/>
                </a:ext>
              </a:extLst>
            </p:cNvPr>
            <p:cNvSpPr txBox="1"/>
            <p:nvPr/>
          </p:nvSpPr>
          <p:spPr>
            <a:xfrm>
              <a:off x="4663925" y="1808065"/>
              <a:ext cx="13398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5" dirty="0">
                  <a:latin typeface="Comic Sans MS"/>
                  <a:cs typeface="Comic Sans MS"/>
                </a:rPr>
                <a:t>2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3FE207AC-2353-4FD3-BE2D-8D58A2101CD3}"/>
                </a:ext>
              </a:extLst>
            </p:cNvPr>
            <p:cNvSpPr txBox="1"/>
            <p:nvPr/>
          </p:nvSpPr>
          <p:spPr>
            <a:xfrm>
              <a:off x="4430145" y="1801121"/>
              <a:ext cx="1427480" cy="41084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385445" algn="l"/>
                  <a:tab pos="777875" algn="l"/>
                </a:tabLst>
              </a:pPr>
              <a:r>
                <a:rPr lang="en-US" sz="2500" i="1" spc="70" dirty="0">
                  <a:latin typeface="Symbol"/>
                  <a:cs typeface="Times New Roman"/>
                </a:rPr>
                <a:t>s</a:t>
              </a:r>
              <a:r>
                <a:rPr sz="2500" spc="70" dirty="0">
                  <a:latin typeface="Times New Roman"/>
                  <a:cs typeface="Times New Roman"/>
                </a:rPr>
                <a:t>	</a:t>
              </a:r>
              <a:r>
                <a:rPr sz="2400" spc="80" dirty="0">
                  <a:latin typeface="Times New Roman"/>
                  <a:cs typeface="Times New Roman"/>
                </a:rPr>
                <a:t>(</a:t>
              </a:r>
              <a:r>
                <a:rPr sz="2400" i="1" spc="80" dirty="0">
                  <a:latin typeface="Times New Roman"/>
                  <a:cs typeface="Times New Roman"/>
                </a:rPr>
                <a:t>x	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5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Times New Roman"/>
                  <a:cs typeface="Times New Roman"/>
                </a:rPr>
                <a:t>x</a:t>
              </a:r>
              <a:r>
                <a:rPr sz="2400" i="1" spc="-85" dirty="0">
                  <a:latin typeface="Times New Roman"/>
                  <a:cs typeface="Times New Roman"/>
                </a:rPr>
                <a:t> </a:t>
              </a:r>
              <a:r>
                <a:rPr sz="2400" spc="95" dirty="0">
                  <a:latin typeface="Times New Roman"/>
                  <a:cs typeface="Times New Roman"/>
                </a:rPr>
                <a:t>')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56B2834-EE7C-430E-8720-3426B381F665}"/>
              </a:ext>
            </a:extLst>
          </p:cNvPr>
          <p:cNvGrpSpPr/>
          <p:nvPr/>
        </p:nvGrpSpPr>
        <p:grpSpPr>
          <a:xfrm>
            <a:off x="3680158" y="1778531"/>
            <a:ext cx="5463842" cy="499377"/>
            <a:chOff x="801076" y="2971800"/>
            <a:chExt cx="5463842" cy="499377"/>
          </a:xfrm>
        </p:grpSpPr>
        <p:sp>
          <p:nvSpPr>
            <p:cNvPr id="46" name="object 5">
              <a:extLst>
                <a:ext uri="{FF2B5EF4-FFF2-40B4-BE49-F238E27FC236}">
                  <a16:creationId xmlns:a16="http://schemas.microsoft.com/office/drawing/2014/main" id="{9B586579-8CDA-4BAC-ABF9-50F469E73575}"/>
                </a:ext>
              </a:extLst>
            </p:cNvPr>
            <p:cNvSpPr txBox="1"/>
            <p:nvPr/>
          </p:nvSpPr>
          <p:spPr>
            <a:xfrm>
              <a:off x="801076" y="2971800"/>
              <a:ext cx="303022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37055">
                <a:lnSpc>
                  <a:spcPct val="100000"/>
                </a:lnSpc>
                <a:spcBef>
                  <a:spcPts val="1945"/>
                </a:spcBef>
              </a:pPr>
              <a:endParaRPr sz="2400" dirty="0">
                <a:latin typeface="Symbol"/>
                <a:cs typeface="Symbol"/>
              </a:endParaRPr>
            </a:p>
          </p:txBody>
        </p:sp>
        <p:grpSp>
          <p:nvGrpSpPr>
            <p:cNvPr id="47" name="object 17">
              <a:extLst>
                <a:ext uri="{FF2B5EF4-FFF2-40B4-BE49-F238E27FC236}">
                  <a16:creationId xmlns:a16="http://schemas.microsoft.com/office/drawing/2014/main" id="{88574885-DBAA-4F22-849C-3CBFA8B310F0}"/>
                </a:ext>
              </a:extLst>
            </p:cNvPr>
            <p:cNvGrpSpPr/>
            <p:nvPr/>
          </p:nvGrpSpPr>
          <p:grpSpPr>
            <a:xfrm>
              <a:off x="3800066" y="3042552"/>
              <a:ext cx="2300605" cy="428625"/>
              <a:chOff x="3800066" y="3042552"/>
              <a:chExt cx="2300605" cy="428625"/>
            </a:xfrm>
          </p:grpSpPr>
          <p:sp>
            <p:nvSpPr>
              <p:cNvPr id="49" name="object 18">
                <a:extLst>
                  <a:ext uri="{FF2B5EF4-FFF2-40B4-BE49-F238E27FC236}">
                    <a16:creationId xmlns:a16="http://schemas.microsoft.com/office/drawing/2014/main" id="{FF7FE0B9-B2BF-421F-AFD1-1078C4E12B7F}"/>
                  </a:ext>
                </a:extLst>
              </p:cNvPr>
              <p:cNvSpPr/>
              <p:nvPr/>
            </p:nvSpPr>
            <p:spPr>
              <a:xfrm>
                <a:off x="3806414" y="3308819"/>
                <a:ext cx="39370" cy="22860"/>
              </a:xfrm>
              <a:custGeom>
                <a:avLst/>
                <a:gdLst/>
                <a:ahLst/>
                <a:cxnLst/>
                <a:rect l="l" t="t" r="r" b="b"/>
                <a:pathLst>
                  <a:path w="39370" h="22860">
                    <a:moveTo>
                      <a:pt x="0" y="22271"/>
                    </a:moveTo>
                    <a:lnTo>
                      <a:pt x="38853" y="0"/>
                    </a:lnTo>
                  </a:path>
                </a:pathLst>
              </a:custGeom>
              <a:ln w="1269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9">
                <a:extLst>
                  <a:ext uri="{FF2B5EF4-FFF2-40B4-BE49-F238E27FC236}">
                    <a16:creationId xmlns:a16="http://schemas.microsoft.com/office/drawing/2014/main" id="{F9C70188-8B2B-4264-9D7F-55EA67AE8FD5}"/>
                  </a:ext>
                </a:extLst>
              </p:cNvPr>
              <p:cNvSpPr/>
              <p:nvPr/>
            </p:nvSpPr>
            <p:spPr>
              <a:xfrm>
                <a:off x="3845267" y="3315192"/>
                <a:ext cx="56515" cy="143510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143510">
                    <a:moveTo>
                      <a:pt x="0" y="0"/>
                    </a:moveTo>
                    <a:lnTo>
                      <a:pt x="56255" y="143067"/>
                    </a:lnTo>
                  </a:path>
                </a:pathLst>
              </a:custGeom>
              <a:ln w="2536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0">
                <a:extLst>
                  <a:ext uri="{FF2B5EF4-FFF2-40B4-BE49-F238E27FC236}">
                    <a16:creationId xmlns:a16="http://schemas.microsoft.com/office/drawing/2014/main" id="{47B76EFB-87D4-426C-BA4B-3D73D829E795}"/>
                  </a:ext>
                </a:extLst>
              </p:cNvPr>
              <p:cNvSpPr/>
              <p:nvPr/>
            </p:nvSpPr>
            <p:spPr>
              <a:xfrm>
                <a:off x="3907862" y="3048902"/>
                <a:ext cx="2192655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2192654" h="409575">
                    <a:moveTo>
                      <a:pt x="0" y="409357"/>
                    </a:moveTo>
                    <a:lnTo>
                      <a:pt x="74515" y="0"/>
                    </a:lnTo>
                  </a:path>
                  <a:path w="2192654" h="409575">
                    <a:moveTo>
                      <a:pt x="74515" y="0"/>
                    </a:moveTo>
                    <a:lnTo>
                      <a:pt x="2192201" y="0"/>
                    </a:lnTo>
                  </a:path>
                </a:pathLst>
              </a:custGeom>
              <a:ln w="1268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04CFE1AC-044C-45A4-82FE-B055BDB0415D}"/>
                </a:ext>
              </a:extLst>
            </p:cNvPr>
            <p:cNvSpPr txBox="1"/>
            <p:nvPr/>
          </p:nvSpPr>
          <p:spPr>
            <a:xfrm>
              <a:off x="4098933" y="3057791"/>
              <a:ext cx="216598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400" spc="80" dirty="0">
                  <a:latin typeface="Times New Roman"/>
                  <a:cs typeface="Times New Roman"/>
                </a:rPr>
                <a:t>(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i="1" spc="-18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95" dirty="0">
                  <a:latin typeface="Times New Roman"/>
                  <a:cs typeface="Times New Roman"/>
                </a:rPr>
                <a:t> </a:t>
              </a:r>
              <a:r>
                <a:rPr sz="2400" i="1" spc="70" dirty="0">
                  <a:latin typeface="Times New Roman"/>
                  <a:cs typeface="Times New Roman"/>
                </a:rPr>
                <a:t>x</a:t>
              </a:r>
              <a:r>
                <a:rPr sz="2400" spc="70" dirty="0">
                  <a:latin typeface="Times New Roman"/>
                  <a:cs typeface="Times New Roman"/>
                </a:rPr>
                <a:t>')</a:t>
              </a:r>
              <a:r>
                <a:rPr sz="2100" i="1" spc="104" baseline="43650" dirty="0">
                  <a:latin typeface="Times New Roman"/>
                  <a:cs typeface="Times New Roman"/>
                </a:rPr>
                <a:t>T</a:t>
              </a:r>
              <a:r>
                <a:rPr sz="2100" i="1" spc="135" baseline="43650" dirty="0">
                  <a:latin typeface="Times New Roman"/>
                  <a:cs typeface="Times New Roman"/>
                </a:rPr>
                <a:t> </a:t>
              </a:r>
              <a:r>
                <a:rPr sz="2400" spc="65" dirty="0">
                  <a:latin typeface="Symbol"/>
                  <a:cs typeface="Symbol"/>
                </a:rPr>
                <a:t></a:t>
              </a:r>
              <a:r>
                <a:rPr sz="2400" spc="65" dirty="0">
                  <a:latin typeface="Times New Roman"/>
                  <a:cs typeface="Times New Roman"/>
                </a:rPr>
                <a:t>(</a:t>
              </a:r>
              <a:r>
                <a:rPr sz="2400" i="1" spc="65" dirty="0">
                  <a:latin typeface="Times New Roman"/>
                  <a:cs typeface="Times New Roman"/>
                </a:rPr>
                <a:t>x</a:t>
              </a:r>
              <a:r>
                <a:rPr sz="2400" i="1" spc="-17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Symbol"/>
                  <a:cs typeface="Symbol"/>
                </a:rPr>
                <a:t></a:t>
              </a:r>
              <a:r>
                <a:rPr sz="2400" spc="-95" dirty="0">
                  <a:latin typeface="Times New Roman"/>
                  <a:cs typeface="Times New Roman"/>
                </a:rPr>
                <a:t> </a:t>
              </a:r>
              <a:r>
                <a:rPr sz="2400" i="1" spc="80" dirty="0">
                  <a:latin typeface="Times New Roman"/>
                  <a:cs typeface="Times New Roman"/>
                </a:rPr>
                <a:t>x</a:t>
              </a:r>
              <a:r>
                <a:rPr sz="2400" spc="80" dirty="0">
                  <a:latin typeface="Times New Roman"/>
                  <a:cs typeface="Times New Roman"/>
                </a:rPr>
                <a:t>')</a:t>
              </a:r>
              <a:endParaRPr sz="24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3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0383"/>
            <a:ext cx="8515350" cy="465052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Feature Scaling in Nearest Neighbor method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Scaling issues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Attributes may have to be scaled to prevent distance measures from  being dominated by one of the attributes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Example: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height of a person may vary from 1.5 m to 1.9 m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weight of a person may vary from 50 kg to 100 kg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income of a person may vary from </a:t>
            </a:r>
            <a:r>
              <a:rPr lang="zh-CN" altLang="en-US" dirty="0">
                <a:ea typeface="+mn-ea"/>
                <a:cs typeface="+mn-ea"/>
                <a:sym typeface="+mn-lt"/>
              </a:rPr>
              <a:t>￥</a:t>
            </a:r>
            <a:r>
              <a:rPr lang="en-US" altLang="zh-CN" dirty="0">
                <a:ea typeface="+mn-ea"/>
                <a:cs typeface="+mn-ea"/>
                <a:sym typeface="+mn-lt"/>
              </a:rPr>
              <a:t>3K to </a:t>
            </a:r>
            <a:r>
              <a:rPr lang="zh-CN" altLang="en-US" dirty="0">
                <a:ea typeface="+mn-ea"/>
                <a:cs typeface="+mn-ea"/>
                <a:sym typeface="+mn-lt"/>
              </a:rPr>
              <a:t>￥</a:t>
            </a:r>
            <a:r>
              <a:rPr lang="en-US" altLang="zh-CN" dirty="0">
                <a:ea typeface="+mn-ea"/>
                <a:cs typeface="+mn-ea"/>
                <a:sym typeface="+mn-lt"/>
              </a:rPr>
              <a:t>100W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F3CB-7FCE-4E07-8591-302DE57E68F5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话气泡: 椭圆形 7">
                <a:extLst>
                  <a:ext uri="{FF2B5EF4-FFF2-40B4-BE49-F238E27FC236}">
                    <a16:creationId xmlns:a16="http://schemas.microsoft.com/office/drawing/2014/main" id="{F7877CD6-4E35-4DD7-AFC4-56A5E55366EA}"/>
                  </a:ext>
                </a:extLst>
              </p:cNvPr>
              <p:cNvSpPr/>
              <p:nvPr/>
            </p:nvSpPr>
            <p:spPr>
              <a:xfrm>
                <a:off x="5534527" y="5360611"/>
                <a:ext cx="2057400" cy="906046"/>
              </a:xfrm>
              <a:prstGeom prst="wedgeEllipseCallout">
                <a:avLst>
                  <a:gd name="adj1" fmla="val -26618"/>
                  <a:gd name="adj2" fmla="val -92023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𝑑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 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)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对话气泡: 椭圆形 7">
                <a:extLst>
                  <a:ext uri="{FF2B5EF4-FFF2-40B4-BE49-F238E27FC236}">
                    <a16:creationId xmlns:a16="http://schemas.microsoft.com/office/drawing/2014/main" id="{F7877CD6-4E35-4DD7-AFC4-56A5E5536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27" y="5360611"/>
                <a:ext cx="2057400" cy="906046"/>
              </a:xfrm>
              <a:prstGeom prst="wedgeEllipseCallout">
                <a:avLst>
                  <a:gd name="adj1" fmla="val -26618"/>
                  <a:gd name="adj2" fmla="val -920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8">
            <a:extLst>
              <a:ext uri="{FF2B5EF4-FFF2-40B4-BE49-F238E27FC236}">
                <a16:creationId xmlns:a16="http://schemas.microsoft.com/office/drawing/2014/main" id="{63CD7013-C208-4854-A0E6-F2432048A60A}"/>
              </a:ext>
            </a:extLst>
          </p:cNvPr>
          <p:cNvSpPr txBox="1"/>
          <p:nvPr/>
        </p:nvSpPr>
        <p:spPr>
          <a:xfrm>
            <a:off x="731723" y="5360611"/>
            <a:ext cx="488127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cs typeface="+mn-ea"/>
                <a:sym typeface="+mn-lt"/>
              </a:rPr>
              <a:t>The </a:t>
            </a:r>
            <a:r>
              <a:rPr sz="2400" spc="-15" dirty="0">
                <a:solidFill>
                  <a:srgbClr val="0070C0"/>
                </a:solidFill>
                <a:cs typeface="+mn-ea"/>
                <a:sym typeface="+mn-lt"/>
              </a:rPr>
              <a:t>relative </a:t>
            </a:r>
            <a:r>
              <a:rPr sz="2400" spc="-5" dirty="0" err="1">
                <a:solidFill>
                  <a:srgbClr val="0070C0"/>
                </a:solidFill>
                <a:cs typeface="+mn-ea"/>
                <a:sym typeface="+mn-lt"/>
              </a:rPr>
              <a:t>scaling</a:t>
            </a:r>
            <a:r>
              <a:rPr lang="en-US" sz="2400" spc="-5" dirty="0" err="1">
                <a:solidFill>
                  <a:srgbClr val="0070C0"/>
                </a:solidFill>
                <a:cs typeface="+mn-ea"/>
                <a:sym typeface="+mn-lt"/>
              </a:rPr>
              <a:t>s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 in the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distance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metric </a:t>
            </a:r>
            <a:r>
              <a:rPr sz="2400" spc="-15" dirty="0">
                <a:solidFill>
                  <a:srgbClr val="0070C0"/>
                </a:solidFill>
                <a:cs typeface="+mn-ea"/>
                <a:sym typeface="+mn-lt"/>
              </a:rPr>
              <a:t>affect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region</a:t>
            </a:r>
            <a:r>
              <a:rPr sz="2400" spc="30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shapes.</a:t>
            </a:r>
            <a:endParaRPr sz="2400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2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A7-F116-4C61-B6BD-E47A451D0423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2577065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3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221"/>
            <a:ext cx="8358939" cy="633494"/>
          </a:xfrm>
        </p:spPr>
        <p:txBody>
          <a:bodyPr/>
          <a:lstStyle/>
          <a:p>
            <a:r>
              <a:rPr lang="en-US" altLang="zh-CN" sz="3600" spc="-5" dirty="0">
                <a:ea typeface="+mn-ea"/>
                <a:cs typeface="+mn-ea"/>
                <a:sym typeface="+mn-lt"/>
              </a:rPr>
              <a:t>Nearest Neighbor is instance-based</a:t>
            </a:r>
            <a:r>
              <a:rPr lang="en-US" altLang="zh-CN" sz="3600" spc="55" dirty="0">
                <a:ea typeface="+mn-ea"/>
                <a:cs typeface="+mn-ea"/>
                <a:sym typeface="+mn-lt"/>
              </a:rPr>
              <a:t> </a:t>
            </a:r>
            <a:r>
              <a:rPr lang="en-US" altLang="zh-CN" sz="3600" spc="-5" dirty="0">
                <a:ea typeface="+mn-ea"/>
                <a:cs typeface="+mn-ea"/>
                <a:sym typeface="+mn-lt"/>
              </a:rPr>
              <a:t>method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46E-F713-4FA6-8195-CD157C94BFFC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Beilun</a:t>
            </a:r>
            <a:r>
              <a:rPr lang="en-US" altLang="zh-CN" dirty="0">
                <a:cs typeface="+mn-ea"/>
                <a:sym typeface="+mn-lt"/>
              </a:rPr>
              <a:t>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B845BADF-AC9D-4442-BF71-579A7BE812C2}"/>
              </a:ext>
            </a:extLst>
          </p:cNvPr>
          <p:cNvSpPr txBox="1"/>
          <p:nvPr/>
        </p:nvSpPr>
        <p:spPr>
          <a:xfrm>
            <a:off x="5059149" y="1602739"/>
            <a:ext cx="3627865" cy="3683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cs typeface="+mn-ea"/>
                <a:sym typeface="+mn-lt"/>
              </a:rPr>
              <a:t>Requires three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inputs:</a:t>
            </a:r>
            <a:endParaRPr sz="2400" dirty="0">
              <a:cs typeface="+mn-ea"/>
              <a:sym typeface="+mn-lt"/>
            </a:endParaRPr>
          </a:p>
          <a:p>
            <a:pPr marL="469900" marR="722630" indent="-457200">
              <a:lnSpc>
                <a:spcPct val="100800"/>
              </a:lnSpc>
              <a:spcBef>
                <a:spcPts val="695"/>
              </a:spcBef>
              <a:buClr>
                <a:srgbClr val="0C7B9C"/>
              </a:buClr>
              <a:buAutoNum type="arabicPeriod"/>
              <a:tabLst>
                <a:tab pos="469900" algn="l"/>
              </a:tabLst>
            </a:pPr>
            <a:r>
              <a:rPr sz="2400" dirty="0">
                <a:cs typeface="+mn-ea"/>
                <a:sym typeface="+mn-lt"/>
              </a:rPr>
              <a:t>The </a:t>
            </a:r>
            <a:r>
              <a:rPr sz="2400" spc="-5" dirty="0">
                <a:cs typeface="+mn-ea"/>
                <a:sym typeface="+mn-lt"/>
              </a:rPr>
              <a:t>set of</a:t>
            </a:r>
            <a:r>
              <a:rPr sz="2400" spc="-85" dirty="0">
                <a:cs typeface="+mn-ea"/>
                <a:sym typeface="+mn-lt"/>
              </a:rPr>
              <a:t> </a:t>
            </a:r>
            <a:r>
              <a:rPr sz="2400" spc="-20" dirty="0">
                <a:cs typeface="+mn-ea"/>
                <a:sym typeface="+mn-lt"/>
              </a:rPr>
              <a:t>stored 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training</a:t>
            </a:r>
            <a:r>
              <a:rPr sz="2400" spc="-45" dirty="0">
                <a:solidFill>
                  <a:srgbClr val="0070C0"/>
                </a:solidFill>
                <a:cs typeface="+mn-ea"/>
                <a:sym typeface="+mn-lt"/>
              </a:rPr>
              <a:t>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samples</a:t>
            </a:r>
            <a:endParaRPr sz="2400" dirty="0">
              <a:solidFill>
                <a:srgbClr val="0070C0"/>
              </a:solidFill>
              <a:cs typeface="+mn-ea"/>
              <a:sym typeface="+mn-lt"/>
            </a:endParaRPr>
          </a:p>
          <a:p>
            <a:pPr marL="469900" marR="549275" indent="-457200">
              <a:lnSpc>
                <a:spcPct val="99200"/>
              </a:lnSpc>
              <a:spcBef>
                <a:spcPts val="745"/>
              </a:spcBef>
              <a:buClr>
                <a:srgbClr val="0C7B9C"/>
              </a:buClr>
              <a:buAutoNum type="arabicPeriod"/>
              <a:tabLst>
                <a:tab pos="469900" algn="l"/>
              </a:tabLst>
            </a:pP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Distance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metric</a:t>
            </a:r>
            <a:r>
              <a:rPr sz="2400" spc="-90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to  </a:t>
            </a:r>
            <a:r>
              <a:rPr sz="2400" spc="-10" dirty="0">
                <a:cs typeface="+mn-ea"/>
                <a:sym typeface="+mn-lt"/>
              </a:rPr>
              <a:t>compute distance  </a:t>
            </a:r>
            <a:r>
              <a:rPr sz="2400" spc="-5" dirty="0">
                <a:cs typeface="+mn-ea"/>
                <a:sym typeface="+mn-lt"/>
              </a:rPr>
              <a:t>between</a:t>
            </a:r>
            <a:r>
              <a:rPr sz="2400" spc="-40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samples</a:t>
            </a:r>
            <a:endParaRPr sz="2400" dirty="0">
              <a:cs typeface="+mn-ea"/>
              <a:sym typeface="+mn-lt"/>
            </a:endParaRPr>
          </a:p>
          <a:p>
            <a:pPr marL="469900" marR="5080" indent="-457200">
              <a:lnSpc>
                <a:spcPct val="100400"/>
              </a:lnSpc>
              <a:spcBef>
                <a:spcPts val="70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cs typeface="+mn-ea"/>
                <a:sym typeface="+mn-lt"/>
              </a:rPr>
              <a:t>The </a:t>
            </a:r>
            <a:r>
              <a:rPr sz="2400" spc="-10" dirty="0">
                <a:solidFill>
                  <a:srgbClr val="0070C0"/>
                </a:solidFill>
                <a:cs typeface="+mn-ea"/>
                <a:sym typeface="+mn-lt"/>
              </a:rPr>
              <a:t>value </a:t>
            </a:r>
            <a:r>
              <a:rPr sz="2400" spc="-5" dirty="0">
                <a:solidFill>
                  <a:srgbClr val="0070C0"/>
                </a:solidFill>
                <a:cs typeface="+mn-ea"/>
                <a:sym typeface="+mn-lt"/>
              </a:rPr>
              <a:t>of </a:t>
            </a:r>
            <a:r>
              <a:rPr sz="2400" i="1" spc="-5" dirty="0">
                <a:solidFill>
                  <a:srgbClr val="0070C0"/>
                </a:solidFill>
                <a:cs typeface="+mn-ea"/>
                <a:sym typeface="+mn-lt"/>
              </a:rPr>
              <a:t>k</a:t>
            </a:r>
            <a:r>
              <a:rPr sz="2400" spc="-5" dirty="0">
                <a:cs typeface="+mn-ea"/>
                <a:sym typeface="+mn-lt"/>
              </a:rPr>
              <a:t>, i.e.,</a:t>
            </a:r>
            <a:r>
              <a:rPr sz="2400" spc="-5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the  </a:t>
            </a:r>
            <a:r>
              <a:rPr sz="2400" dirty="0">
                <a:cs typeface="+mn-ea"/>
                <a:sym typeface="+mn-lt"/>
              </a:rPr>
              <a:t>number </a:t>
            </a:r>
            <a:r>
              <a:rPr sz="2400" spc="-5" dirty="0">
                <a:cs typeface="+mn-ea"/>
                <a:sym typeface="+mn-lt"/>
              </a:rPr>
              <a:t>of </a:t>
            </a:r>
            <a:r>
              <a:rPr sz="2400" spc="-10" dirty="0">
                <a:cs typeface="+mn-ea"/>
                <a:sym typeface="+mn-lt"/>
              </a:rPr>
              <a:t>nearest  neighbors </a:t>
            </a:r>
            <a:r>
              <a:rPr sz="2400" spc="-15" dirty="0">
                <a:cs typeface="+mn-ea"/>
                <a:sym typeface="+mn-lt"/>
              </a:rPr>
              <a:t>to</a:t>
            </a:r>
            <a:r>
              <a:rPr sz="2400" spc="-25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retrieve</a:t>
            </a:r>
            <a:endParaRPr sz="2400" dirty="0">
              <a:cs typeface="+mn-ea"/>
              <a:sym typeface="+mn-lt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D27D615-6EF6-4E4D-BA86-E53F48031CAC}"/>
              </a:ext>
            </a:extLst>
          </p:cNvPr>
          <p:cNvGrpSpPr/>
          <p:nvPr/>
        </p:nvGrpSpPr>
        <p:grpSpPr>
          <a:xfrm>
            <a:off x="-34331" y="1153780"/>
            <a:ext cx="5093480" cy="5062506"/>
            <a:chOff x="-34331" y="1153780"/>
            <a:chExt cx="5093480" cy="5062506"/>
          </a:xfrm>
        </p:grpSpPr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B8B21421-B1E9-4774-B6A7-5176FF988A38}"/>
                </a:ext>
              </a:extLst>
            </p:cNvPr>
            <p:cNvSpPr txBox="1"/>
            <p:nvPr/>
          </p:nvSpPr>
          <p:spPr>
            <a:xfrm>
              <a:off x="1220726" y="1446167"/>
              <a:ext cx="1785798" cy="3212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5" dirty="0">
                  <a:cs typeface="+mn-ea"/>
                  <a:sym typeface="+mn-lt"/>
                </a:rPr>
                <a:t>Unknown</a:t>
              </a:r>
              <a:r>
                <a:rPr sz="2000" spc="-60" dirty="0">
                  <a:cs typeface="+mn-ea"/>
                  <a:sym typeface="+mn-lt"/>
                </a:rPr>
                <a:t> </a:t>
              </a:r>
              <a:r>
                <a:rPr sz="2000" dirty="0">
                  <a:cs typeface="+mn-ea"/>
                  <a:sym typeface="+mn-lt"/>
                </a:rPr>
                <a:t>record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33F4368-EAF0-4E0E-8B97-8D81100B7572}"/>
                </a:ext>
              </a:extLst>
            </p:cNvPr>
            <p:cNvGrpSpPr/>
            <p:nvPr/>
          </p:nvGrpSpPr>
          <p:grpSpPr>
            <a:xfrm>
              <a:off x="-34331" y="1153780"/>
              <a:ext cx="5093480" cy="5062506"/>
              <a:chOff x="-34331" y="1153780"/>
              <a:chExt cx="5093480" cy="5062506"/>
            </a:xfrm>
          </p:grpSpPr>
          <p:grpSp>
            <p:nvGrpSpPr>
              <p:cNvPr id="16" name="object 2">
                <a:extLst>
                  <a:ext uri="{FF2B5EF4-FFF2-40B4-BE49-F238E27FC236}">
                    <a16:creationId xmlns:a16="http://schemas.microsoft.com/office/drawing/2014/main" id="{189D6416-A72F-416B-9C03-C5D5C08115EB}"/>
                  </a:ext>
                </a:extLst>
              </p:cNvPr>
              <p:cNvGrpSpPr/>
              <p:nvPr/>
            </p:nvGrpSpPr>
            <p:grpSpPr>
              <a:xfrm>
                <a:off x="705999" y="1822323"/>
                <a:ext cx="3480990" cy="3683001"/>
                <a:chOff x="705999" y="1432545"/>
                <a:chExt cx="3931920" cy="4072780"/>
              </a:xfrm>
            </p:grpSpPr>
            <p:sp>
              <p:nvSpPr>
                <p:cNvPr id="18" name="object 4">
                  <a:extLst>
                    <a:ext uri="{FF2B5EF4-FFF2-40B4-BE49-F238E27FC236}">
                      <a16:creationId xmlns:a16="http://schemas.microsoft.com/office/drawing/2014/main" id="{DCF0527D-894E-455A-B700-B405F9A5CDFD}"/>
                    </a:ext>
                  </a:extLst>
                </p:cNvPr>
                <p:cNvSpPr/>
                <p:nvPr/>
              </p:nvSpPr>
              <p:spPr>
                <a:xfrm>
                  <a:off x="944260" y="2047750"/>
                  <a:ext cx="3634104" cy="34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104" h="3457575">
                      <a:moveTo>
                        <a:pt x="833951" y="596029"/>
                      </a:moveTo>
                      <a:lnTo>
                        <a:pt x="595635" y="596029"/>
                      </a:lnTo>
                    </a:path>
                    <a:path w="3634104" h="3457575">
                      <a:moveTo>
                        <a:pt x="714832" y="715235"/>
                      </a:moveTo>
                      <a:lnTo>
                        <a:pt x="714832" y="476823"/>
                      </a:lnTo>
                    </a:path>
                    <a:path w="3634104" h="3457575">
                      <a:moveTo>
                        <a:pt x="1310428" y="715235"/>
                      </a:moveTo>
                      <a:lnTo>
                        <a:pt x="1072190" y="715235"/>
                      </a:lnTo>
                    </a:path>
                    <a:path w="3634104" h="3457575">
                      <a:moveTo>
                        <a:pt x="1191309" y="834441"/>
                      </a:moveTo>
                      <a:lnTo>
                        <a:pt x="1191309" y="596029"/>
                      </a:lnTo>
                    </a:path>
                    <a:path w="3634104" h="3457575">
                      <a:moveTo>
                        <a:pt x="953070" y="1072853"/>
                      </a:moveTo>
                      <a:lnTo>
                        <a:pt x="714832" y="1072853"/>
                      </a:lnTo>
                    </a:path>
                    <a:path w="3634104" h="3457575">
                      <a:moveTo>
                        <a:pt x="833951" y="1192059"/>
                      </a:moveTo>
                      <a:lnTo>
                        <a:pt x="833951" y="953647"/>
                      </a:lnTo>
                    </a:path>
                    <a:path w="3634104" h="3457575">
                      <a:moveTo>
                        <a:pt x="1548745" y="119205"/>
                      </a:moveTo>
                      <a:lnTo>
                        <a:pt x="1310428" y="119205"/>
                      </a:lnTo>
                    </a:path>
                    <a:path w="3634104" h="3457575">
                      <a:moveTo>
                        <a:pt x="1429625" y="238411"/>
                      </a:moveTo>
                      <a:lnTo>
                        <a:pt x="1429625" y="0"/>
                      </a:lnTo>
                    </a:path>
                    <a:path w="3634104" h="3457575">
                      <a:moveTo>
                        <a:pt x="1667864" y="1192059"/>
                      </a:moveTo>
                      <a:lnTo>
                        <a:pt x="1429625" y="1192059"/>
                      </a:lnTo>
                    </a:path>
                    <a:path w="3634104" h="3457575">
                      <a:moveTo>
                        <a:pt x="1548745" y="1311264"/>
                      </a:moveTo>
                      <a:lnTo>
                        <a:pt x="1548745" y="1072853"/>
                      </a:lnTo>
                    </a:path>
                    <a:path w="3634104" h="3457575">
                      <a:moveTo>
                        <a:pt x="238269" y="3099433"/>
                      </a:moveTo>
                      <a:lnTo>
                        <a:pt x="0" y="3099433"/>
                      </a:lnTo>
                    </a:path>
                    <a:path w="3634104" h="3457575">
                      <a:moveTo>
                        <a:pt x="119134" y="3218639"/>
                      </a:moveTo>
                      <a:lnTo>
                        <a:pt x="119134" y="2980227"/>
                      </a:lnTo>
                    </a:path>
                    <a:path w="3634104" h="3457575">
                      <a:moveTo>
                        <a:pt x="1072190" y="3099433"/>
                      </a:moveTo>
                      <a:lnTo>
                        <a:pt x="833951" y="3099433"/>
                      </a:lnTo>
                    </a:path>
                    <a:path w="3634104" h="3457575">
                      <a:moveTo>
                        <a:pt x="953070" y="3218639"/>
                      </a:moveTo>
                      <a:lnTo>
                        <a:pt x="953070" y="2980227"/>
                      </a:lnTo>
                    </a:path>
                    <a:path w="3634104" h="3457575">
                      <a:moveTo>
                        <a:pt x="714832" y="3337845"/>
                      </a:moveTo>
                      <a:lnTo>
                        <a:pt x="476515" y="3337845"/>
                      </a:lnTo>
                    </a:path>
                    <a:path w="3634104" h="3457575">
                      <a:moveTo>
                        <a:pt x="595635" y="3457027"/>
                      </a:moveTo>
                      <a:lnTo>
                        <a:pt x="595635" y="3218639"/>
                      </a:lnTo>
                    </a:path>
                    <a:path w="3634104" h="3457575">
                      <a:moveTo>
                        <a:pt x="595635" y="2801418"/>
                      </a:moveTo>
                      <a:lnTo>
                        <a:pt x="357396" y="2801418"/>
                      </a:lnTo>
                    </a:path>
                    <a:path w="3634104" h="3457575">
                      <a:moveTo>
                        <a:pt x="476515" y="2920624"/>
                      </a:moveTo>
                      <a:lnTo>
                        <a:pt x="476515" y="2682212"/>
                      </a:lnTo>
                    </a:path>
                    <a:path w="3634104" h="3457575">
                      <a:moveTo>
                        <a:pt x="3454887" y="2861021"/>
                      </a:moveTo>
                      <a:lnTo>
                        <a:pt x="3216570" y="2861021"/>
                      </a:lnTo>
                    </a:path>
                    <a:path w="3634104" h="3457575">
                      <a:moveTo>
                        <a:pt x="3335689" y="2980227"/>
                      </a:moveTo>
                      <a:lnTo>
                        <a:pt x="3335689" y="2741815"/>
                      </a:lnTo>
                    </a:path>
                    <a:path w="3634104" h="3457575">
                      <a:moveTo>
                        <a:pt x="3633526" y="3337845"/>
                      </a:moveTo>
                      <a:lnTo>
                        <a:pt x="3395288" y="3337845"/>
                      </a:lnTo>
                    </a:path>
                    <a:path w="3634104" h="3457575">
                      <a:moveTo>
                        <a:pt x="3514407" y="3457027"/>
                      </a:moveTo>
                      <a:lnTo>
                        <a:pt x="3514407" y="3218639"/>
                      </a:lnTo>
                    </a:path>
                    <a:path w="3634104" h="3457575">
                      <a:moveTo>
                        <a:pt x="3097451" y="3218639"/>
                      </a:moveTo>
                      <a:lnTo>
                        <a:pt x="2859212" y="3218639"/>
                      </a:lnTo>
                    </a:path>
                    <a:path w="3634104" h="3457575">
                      <a:moveTo>
                        <a:pt x="2978332" y="3337845"/>
                      </a:moveTo>
                      <a:lnTo>
                        <a:pt x="2978332" y="3099433"/>
                      </a:lnTo>
                    </a:path>
                    <a:path w="3634104" h="3457575">
                      <a:moveTo>
                        <a:pt x="2978332" y="2622609"/>
                      </a:moveTo>
                      <a:lnTo>
                        <a:pt x="2740093" y="2622609"/>
                      </a:lnTo>
                    </a:path>
                    <a:path w="3634104" h="3457575">
                      <a:moveTo>
                        <a:pt x="2859212" y="2741815"/>
                      </a:moveTo>
                      <a:lnTo>
                        <a:pt x="2859212" y="2503403"/>
                      </a:lnTo>
                    </a:path>
                  </a:pathLst>
                </a:custGeom>
                <a:ln w="16856">
                  <a:solidFill>
                    <a:srgbClr val="8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object 5">
                  <a:extLst>
                    <a:ext uri="{FF2B5EF4-FFF2-40B4-BE49-F238E27FC236}">
                      <a16:creationId xmlns:a16="http://schemas.microsoft.com/office/drawing/2014/main" id="{F0E4ACA6-D38B-4952-9BA0-4FEA7710C31C}"/>
                    </a:ext>
                  </a:extLst>
                </p:cNvPr>
                <p:cNvSpPr/>
                <p:nvPr/>
              </p:nvSpPr>
              <p:spPr>
                <a:xfrm>
                  <a:off x="705999" y="1988147"/>
                  <a:ext cx="3931920" cy="34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1920" h="3457575">
                      <a:moveTo>
                        <a:pt x="476531" y="1370867"/>
                      </a:moveTo>
                      <a:lnTo>
                        <a:pt x="238261" y="1370867"/>
                      </a:lnTo>
                    </a:path>
                    <a:path w="3931920" h="3457575">
                      <a:moveTo>
                        <a:pt x="2680518" y="2712014"/>
                      </a:moveTo>
                      <a:lnTo>
                        <a:pt x="2442201" y="2712014"/>
                      </a:lnTo>
                    </a:path>
                    <a:path w="3931920" h="3457575">
                      <a:moveTo>
                        <a:pt x="3752669" y="2205389"/>
                      </a:moveTo>
                      <a:lnTo>
                        <a:pt x="3514431" y="2205389"/>
                      </a:lnTo>
                    </a:path>
                    <a:path w="3931920" h="3457575">
                      <a:moveTo>
                        <a:pt x="2114604" y="3457051"/>
                      </a:moveTo>
                      <a:lnTo>
                        <a:pt x="1876366" y="3457051"/>
                      </a:lnTo>
                    </a:path>
                    <a:path w="3931920" h="3457575">
                      <a:moveTo>
                        <a:pt x="2146864" y="2041441"/>
                      </a:moveTo>
                      <a:lnTo>
                        <a:pt x="1908625" y="2041441"/>
                      </a:lnTo>
                    </a:path>
                    <a:path w="3931920" h="3457575">
                      <a:moveTo>
                        <a:pt x="2978355" y="774838"/>
                      </a:moveTo>
                      <a:lnTo>
                        <a:pt x="2740038" y="774838"/>
                      </a:lnTo>
                    </a:path>
                    <a:path w="3931920" h="3457575">
                      <a:moveTo>
                        <a:pt x="1012614" y="1966897"/>
                      </a:moveTo>
                      <a:lnTo>
                        <a:pt x="774376" y="1966897"/>
                      </a:lnTo>
                    </a:path>
                    <a:path w="3931920" h="3457575">
                      <a:moveTo>
                        <a:pt x="2501800" y="119205"/>
                      </a:moveTo>
                      <a:lnTo>
                        <a:pt x="2263562" y="119205"/>
                      </a:lnTo>
                    </a:path>
                    <a:path w="3931920" h="3457575">
                      <a:moveTo>
                        <a:pt x="238261" y="2443800"/>
                      </a:moveTo>
                      <a:lnTo>
                        <a:pt x="0" y="2443800"/>
                      </a:lnTo>
                    </a:path>
                    <a:path w="3931920" h="3457575">
                      <a:moveTo>
                        <a:pt x="536059" y="0"/>
                      </a:moveTo>
                      <a:lnTo>
                        <a:pt x="297829" y="0"/>
                      </a:lnTo>
                    </a:path>
                    <a:path w="3931920" h="3457575">
                      <a:moveTo>
                        <a:pt x="3454832" y="1639081"/>
                      </a:moveTo>
                      <a:lnTo>
                        <a:pt x="3216593" y="1639081"/>
                      </a:lnTo>
                    </a:path>
                    <a:path w="3931920" h="3457575">
                      <a:moveTo>
                        <a:pt x="2531560" y="1370867"/>
                      </a:moveTo>
                      <a:lnTo>
                        <a:pt x="2293322" y="1370867"/>
                      </a:lnTo>
                    </a:path>
                    <a:path w="3931920" h="3457575">
                      <a:moveTo>
                        <a:pt x="1548690" y="2563006"/>
                      </a:moveTo>
                      <a:lnTo>
                        <a:pt x="1310452" y="2563006"/>
                      </a:lnTo>
                    </a:path>
                    <a:path w="3931920" h="3457575">
                      <a:moveTo>
                        <a:pt x="268045" y="2801418"/>
                      </a:moveTo>
                      <a:lnTo>
                        <a:pt x="29783" y="2801418"/>
                      </a:lnTo>
                    </a:path>
                    <a:path w="3931920" h="3457575">
                      <a:moveTo>
                        <a:pt x="3693148" y="178808"/>
                      </a:moveTo>
                      <a:lnTo>
                        <a:pt x="3454832" y="178808"/>
                      </a:lnTo>
                    </a:path>
                    <a:path w="3931920" h="3457575">
                      <a:moveTo>
                        <a:pt x="1548690" y="1668882"/>
                      </a:moveTo>
                      <a:lnTo>
                        <a:pt x="1310452" y="1668882"/>
                      </a:lnTo>
                    </a:path>
                    <a:path w="3931920" h="3457575">
                      <a:moveTo>
                        <a:pt x="1906126" y="2980227"/>
                      </a:moveTo>
                      <a:lnTo>
                        <a:pt x="1667887" y="2980227"/>
                      </a:lnTo>
                    </a:path>
                    <a:path w="3931920" h="3457575">
                      <a:moveTo>
                        <a:pt x="3931387" y="2622609"/>
                      </a:moveTo>
                      <a:lnTo>
                        <a:pt x="3693148" y="2622609"/>
                      </a:lnTo>
                    </a:path>
                  </a:pathLst>
                </a:custGeom>
                <a:ln w="24348">
                  <a:solidFill>
                    <a:srgbClr val="00008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object 6">
                  <a:extLst>
                    <a:ext uri="{FF2B5EF4-FFF2-40B4-BE49-F238E27FC236}">
                      <a16:creationId xmlns:a16="http://schemas.microsoft.com/office/drawing/2014/main" id="{900E9FC9-7CD6-423B-B121-FC44D08F186C}"/>
                    </a:ext>
                  </a:extLst>
                </p:cNvPr>
                <p:cNvSpPr/>
                <p:nvPr/>
              </p:nvSpPr>
              <p:spPr>
                <a:xfrm>
                  <a:off x="1370473" y="1782572"/>
                  <a:ext cx="1250315" cy="12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314" h="1250950">
                      <a:moveTo>
                        <a:pt x="0" y="625351"/>
                      </a:moveTo>
                      <a:lnTo>
                        <a:pt x="1880" y="576488"/>
                      </a:lnTo>
                      <a:lnTo>
                        <a:pt x="7428" y="528652"/>
                      </a:lnTo>
                      <a:lnTo>
                        <a:pt x="16505" y="481982"/>
                      </a:lnTo>
                      <a:lnTo>
                        <a:pt x="28971" y="436618"/>
                      </a:lnTo>
                      <a:lnTo>
                        <a:pt x="44689" y="392699"/>
                      </a:lnTo>
                      <a:lnTo>
                        <a:pt x="63519" y="350363"/>
                      </a:lnTo>
                      <a:lnTo>
                        <a:pt x="85323" y="309750"/>
                      </a:lnTo>
                      <a:lnTo>
                        <a:pt x="109960" y="271000"/>
                      </a:lnTo>
                      <a:lnTo>
                        <a:pt x="137293" y="234250"/>
                      </a:lnTo>
                      <a:lnTo>
                        <a:pt x="167183" y="199641"/>
                      </a:lnTo>
                      <a:lnTo>
                        <a:pt x="199490" y="167312"/>
                      </a:lnTo>
                      <a:lnTo>
                        <a:pt x="234076" y="137401"/>
                      </a:lnTo>
                      <a:lnTo>
                        <a:pt x="270801" y="110048"/>
                      </a:lnTo>
                      <a:lnTo>
                        <a:pt x="309527" y="85391"/>
                      </a:lnTo>
                      <a:lnTo>
                        <a:pt x="350115" y="63571"/>
                      </a:lnTo>
                      <a:lnTo>
                        <a:pt x="392427" y="44726"/>
                      </a:lnTo>
                      <a:lnTo>
                        <a:pt x="436322" y="28996"/>
                      </a:lnTo>
                      <a:lnTo>
                        <a:pt x="481662" y="16519"/>
                      </a:lnTo>
                      <a:lnTo>
                        <a:pt x="528309" y="7434"/>
                      </a:lnTo>
                      <a:lnTo>
                        <a:pt x="576123" y="1881"/>
                      </a:lnTo>
                      <a:lnTo>
                        <a:pt x="624965" y="0"/>
                      </a:lnTo>
                      <a:lnTo>
                        <a:pt x="673808" y="1881"/>
                      </a:lnTo>
                      <a:lnTo>
                        <a:pt x="721622" y="7434"/>
                      </a:lnTo>
                      <a:lnTo>
                        <a:pt x="768268" y="16519"/>
                      </a:lnTo>
                      <a:lnTo>
                        <a:pt x="813609" y="28996"/>
                      </a:lnTo>
                      <a:lnTo>
                        <a:pt x="857504" y="44726"/>
                      </a:lnTo>
                      <a:lnTo>
                        <a:pt x="899815" y="63571"/>
                      </a:lnTo>
                      <a:lnTo>
                        <a:pt x="940403" y="85391"/>
                      </a:lnTo>
                      <a:lnTo>
                        <a:pt x="979130" y="110048"/>
                      </a:lnTo>
                      <a:lnTo>
                        <a:pt x="1015855" y="137401"/>
                      </a:lnTo>
                      <a:lnTo>
                        <a:pt x="1050441" y="167312"/>
                      </a:lnTo>
                      <a:lnTo>
                        <a:pt x="1082748" y="199641"/>
                      </a:lnTo>
                      <a:lnTo>
                        <a:pt x="1112637" y="234250"/>
                      </a:lnTo>
                      <a:lnTo>
                        <a:pt x="1139970" y="271000"/>
                      </a:lnTo>
                      <a:lnTo>
                        <a:pt x="1164608" y="309750"/>
                      </a:lnTo>
                      <a:lnTo>
                        <a:pt x="1186411" y="350363"/>
                      </a:lnTo>
                      <a:lnTo>
                        <a:pt x="1205241" y="392699"/>
                      </a:lnTo>
                      <a:lnTo>
                        <a:pt x="1220959" y="436618"/>
                      </a:lnTo>
                      <a:lnTo>
                        <a:pt x="1233426" y="481982"/>
                      </a:lnTo>
                      <a:lnTo>
                        <a:pt x="1242503" y="528652"/>
                      </a:lnTo>
                      <a:lnTo>
                        <a:pt x="1248051" y="576488"/>
                      </a:lnTo>
                      <a:lnTo>
                        <a:pt x="1249931" y="625351"/>
                      </a:lnTo>
                      <a:lnTo>
                        <a:pt x="1248051" y="674225"/>
                      </a:lnTo>
                      <a:lnTo>
                        <a:pt x="1242503" y="722069"/>
                      </a:lnTo>
                      <a:lnTo>
                        <a:pt x="1233426" y="768745"/>
                      </a:lnTo>
                      <a:lnTo>
                        <a:pt x="1220959" y="814114"/>
                      </a:lnTo>
                      <a:lnTo>
                        <a:pt x="1205241" y="858037"/>
                      </a:lnTo>
                      <a:lnTo>
                        <a:pt x="1186411" y="900374"/>
                      </a:lnTo>
                      <a:lnTo>
                        <a:pt x="1164608" y="940988"/>
                      </a:lnTo>
                      <a:lnTo>
                        <a:pt x="1139970" y="979738"/>
                      </a:lnTo>
                      <a:lnTo>
                        <a:pt x="1112637" y="1016486"/>
                      </a:lnTo>
                      <a:lnTo>
                        <a:pt x="1082748" y="1051092"/>
                      </a:lnTo>
                      <a:lnTo>
                        <a:pt x="1050441" y="1083419"/>
                      </a:lnTo>
                      <a:lnTo>
                        <a:pt x="1015855" y="1113327"/>
                      </a:lnTo>
                      <a:lnTo>
                        <a:pt x="979130" y="1140676"/>
                      </a:lnTo>
                      <a:lnTo>
                        <a:pt x="940403" y="1165329"/>
                      </a:lnTo>
                      <a:lnTo>
                        <a:pt x="899815" y="1187145"/>
                      </a:lnTo>
                      <a:lnTo>
                        <a:pt x="857504" y="1205986"/>
                      </a:lnTo>
                      <a:lnTo>
                        <a:pt x="813609" y="1221714"/>
                      </a:lnTo>
                      <a:lnTo>
                        <a:pt x="768268" y="1234188"/>
                      </a:lnTo>
                      <a:lnTo>
                        <a:pt x="721622" y="1243270"/>
                      </a:lnTo>
                      <a:lnTo>
                        <a:pt x="673808" y="1248821"/>
                      </a:lnTo>
                      <a:lnTo>
                        <a:pt x="624965" y="1250703"/>
                      </a:lnTo>
                      <a:lnTo>
                        <a:pt x="576123" y="1248821"/>
                      </a:lnTo>
                      <a:lnTo>
                        <a:pt x="528309" y="1243270"/>
                      </a:lnTo>
                      <a:lnTo>
                        <a:pt x="481662" y="1234188"/>
                      </a:lnTo>
                      <a:lnTo>
                        <a:pt x="436322" y="1221714"/>
                      </a:lnTo>
                      <a:lnTo>
                        <a:pt x="392427" y="1205986"/>
                      </a:lnTo>
                      <a:lnTo>
                        <a:pt x="350115" y="1187145"/>
                      </a:lnTo>
                      <a:lnTo>
                        <a:pt x="309527" y="1165329"/>
                      </a:lnTo>
                      <a:lnTo>
                        <a:pt x="270801" y="1140676"/>
                      </a:lnTo>
                      <a:lnTo>
                        <a:pt x="234076" y="1113327"/>
                      </a:lnTo>
                      <a:lnTo>
                        <a:pt x="199490" y="1083419"/>
                      </a:lnTo>
                      <a:lnTo>
                        <a:pt x="167183" y="1051092"/>
                      </a:lnTo>
                      <a:lnTo>
                        <a:pt x="137293" y="1016486"/>
                      </a:lnTo>
                      <a:lnTo>
                        <a:pt x="109960" y="979738"/>
                      </a:lnTo>
                      <a:lnTo>
                        <a:pt x="85323" y="940988"/>
                      </a:lnTo>
                      <a:lnTo>
                        <a:pt x="63519" y="900374"/>
                      </a:lnTo>
                      <a:lnTo>
                        <a:pt x="44689" y="858037"/>
                      </a:lnTo>
                      <a:lnTo>
                        <a:pt x="28971" y="814114"/>
                      </a:lnTo>
                      <a:lnTo>
                        <a:pt x="16505" y="768745"/>
                      </a:lnTo>
                      <a:lnTo>
                        <a:pt x="7428" y="722069"/>
                      </a:lnTo>
                      <a:lnTo>
                        <a:pt x="1880" y="674225"/>
                      </a:lnTo>
                      <a:lnTo>
                        <a:pt x="0" y="625351"/>
                      </a:lnTo>
                    </a:path>
                  </a:pathLst>
                </a:custGeom>
                <a:ln w="31839">
                  <a:solidFill>
                    <a:srgbClr val="FF00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object 7">
                  <a:extLst>
                    <a:ext uri="{FF2B5EF4-FFF2-40B4-BE49-F238E27FC236}">
                      <a16:creationId xmlns:a16="http://schemas.microsoft.com/office/drawing/2014/main" id="{FC6BB95C-0BF2-485B-9192-818EB572C88E}"/>
                    </a:ext>
                  </a:extLst>
                </p:cNvPr>
                <p:cNvSpPr/>
                <p:nvPr/>
              </p:nvSpPr>
              <p:spPr>
                <a:xfrm>
                  <a:off x="1919126" y="2313153"/>
                  <a:ext cx="189415" cy="189542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AA6882D2-C575-4E2A-A336-877BA2F588B4}"/>
                    </a:ext>
                  </a:extLst>
                </p:cNvPr>
                <p:cNvSpPr/>
                <p:nvPr/>
              </p:nvSpPr>
              <p:spPr>
                <a:xfrm>
                  <a:off x="1965528" y="1432547"/>
                  <a:ext cx="187960" cy="883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60" h="883919">
                      <a:moveTo>
                        <a:pt x="149733" y="0"/>
                      </a:moveTo>
                      <a:lnTo>
                        <a:pt x="36944" y="824852"/>
                      </a:lnTo>
                      <a:lnTo>
                        <a:pt x="0" y="819734"/>
                      </a:lnTo>
                      <a:lnTo>
                        <a:pt x="48272" y="883412"/>
                      </a:lnTo>
                      <a:lnTo>
                        <a:pt x="111925" y="835075"/>
                      </a:lnTo>
                      <a:lnTo>
                        <a:pt x="74980" y="830046"/>
                      </a:lnTo>
                      <a:lnTo>
                        <a:pt x="187858" y="5270"/>
                      </a:lnTo>
                      <a:lnTo>
                        <a:pt x="1497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4BECC607-7B8F-4CCD-96C6-55F4CC3FD1AF}"/>
                    </a:ext>
                  </a:extLst>
                </p:cNvPr>
                <p:cNvSpPr/>
                <p:nvPr/>
              </p:nvSpPr>
              <p:spPr>
                <a:xfrm>
                  <a:off x="1965522" y="1432545"/>
                  <a:ext cx="187960" cy="883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60" h="883919">
                      <a:moveTo>
                        <a:pt x="48272" y="883418"/>
                      </a:moveTo>
                      <a:lnTo>
                        <a:pt x="111933" y="835080"/>
                      </a:lnTo>
                      <a:lnTo>
                        <a:pt x="74986" y="830046"/>
                      </a:lnTo>
                      <a:lnTo>
                        <a:pt x="187856" y="5273"/>
                      </a:lnTo>
                      <a:lnTo>
                        <a:pt x="149738" y="0"/>
                      </a:lnTo>
                      <a:lnTo>
                        <a:pt x="36946" y="824853"/>
                      </a:lnTo>
                      <a:lnTo>
                        <a:pt x="0" y="819740"/>
                      </a:lnTo>
                      <a:lnTo>
                        <a:pt x="48272" y="883418"/>
                      </a:lnTo>
                      <a:close/>
                    </a:path>
                  </a:pathLst>
                </a:custGeom>
                <a:ln w="317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6E3776D-E084-4C19-87E9-72268F8A8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731" y="1402065"/>
                <a:ext cx="0" cy="434136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8637FC9-9FEA-48E3-8F00-3485CB32A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30" y="5743427"/>
                <a:ext cx="4501312" cy="2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F55072B-46A5-4E07-A839-9551AECA58AC}"/>
                  </a:ext>
                </a:extLst>
              </p:cNvPr>
              <p:cNvSpPr txBox="1"/>
              <p:nvPr/>
            </p:nvSpPr>
            <p:spPr>
              <a:xfrm>
                <a:off x="-34331" y="1153780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2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EB3351F-B6CC-4D64-B880-0FE4F4A2BB77}"/>
                  </a:ext>
                </a:extLst>
              </p:cNvPr>
              <p:cNvSpPr txBox="1"/>
              <p:nvPr/>
            </p:nvSpPr>
            <p:spPr>
              <a:xfrm>
                <a:off x="4557088" y="5631511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F60D5E9E-2EBD-4D03-9C0E-68E8D58D010A}"/>
              </a:ext>
            </a:extLst>
          </p:cNvPr>
          <p:cNvSpPr txBox="1"/>
          <p:nvPr/>
        </p:nvSpPr>
        <p:spPr>
          <a:xfrm>
            <a:off x="5661671" y="5631510"/>
            <a:ext cx="2704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y</a:t>
            </a:r>
            <a:r>
              <a:rPr lang="zh-CN" altLang="en-US" sz="3200" dirty="0">
                <a:solidFill>
                  <a:srgbClr val="FF0000"/>
                </a:solidFill>
                <a:cs typeface="+mn-ea"/>
                <a:sym typeface="+mn-lt"/>
              </a:rPr>
              <a:t>∈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{</a:t>
            </a: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＋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－</a:t>
            </a:r>
            <a:r>
              <a:rPr lang="en-US" altLang="zh-CN" sz="3200" dirty="0">
                <a:solidFill>
                  <a:srgbClr val="FF0000"/>
                </a:solidFill>
                <a:cs typeface="+mn-ea"/>
                <a:sym typeface="+mn-lt"/>
              </a:rPr>
              <a:t>}</a:t>
            </a:r>
            <a:endParaRPr lang="zh-CN" altLang="en-US" sz="32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87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Nearest Neighbor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81D6-8117-42DA-8363-A19A026E495C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2A7B29-191F-40A3-960C-0ECDE4F269A3}"/>
              </a:ext>
            </a:extLst>
          </p:cNvPr>
          <p:cNvGrpSpPr/>
          <p:nvPr/>
        </p:nvGrpSpPr>
        <p:grpSpPr>
          <a:xfrm>
            <a:off x="-34331" y="1153780"/>
            <a:ext cx="5093480" cy="5062506"/>
            <a:chOff x="-34331" y="1153780"/>
            <a:chExt cx="5093480" cy="5062506"/>
          </a:xfrm>
        </p:grpSpPr>
        <p:grpSp>
          <p:nvGrpSpPr>
            <p:cNvPr id="10" name="object 2">
              <a:extLst>
                <a:ext uri="{FF2B5EF4-FFF2-40B4-BE49-F238E27FC236}">
                  <a16:creationId xmlns:a16="http://schemas.microsoft.com/office/drawing/2014/main" id="{045BFF00-14D8-4110-BE46-1F9FE909CDFD}"/>
                </a:ext>
              </a:extLst>
            </p:cNvPr>
            <p:cNvGrpSpPr/>
            <p:nvPr/>
          </p:nvGrpSpPr>
          <p:grpSpPr>
            <a:xfrm>
              <a:off x="705999" y="1822323"/>
              <a:ext cx="3480990" cy="3683001"/>
              <a:chOff x="705999" y="1432545"/>
              <a:chExt cx="3931920" cy="4072780"/>
            </a:xfrm>
          </p:grpSpPr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E671967A-99A3-4C67-ADB9-D3EB81AE0BFD}"/>
                  </a:ext>
                </a:extLst>
              </p:cNvPr>
              <p:cNvSpPr/>
              <p:nvPr/>
            </p:nvSpPr>
            <p:spPr>
              <a:xfrm>
                <a:off x="944260" y="2047750"/>
                <a:ext cx="3634104" cy="3457575"/>
              </a:xfrm>
              <a:custGeom>
                <a:avLst/>
                <a:gdLst/>
                <a:ahLst/>
                <a:cxnLst/>
                <a:rect l="l" t="t" r="r" b="b"/>
                <a:pathLst>
                  <a:path w="3634104" h="3457575">
                    <a:moveTo>
                      <a:pt x="833951" y="596029"/>
                    </a:moveTo>
                    <a:lnTo>
                      <a:pt x="595635" y="596029"/>
                    </a:lnTo>
                  </a:path>
                  <a:path w="3634104" h="3457575">
                    <a:moveTo>
                      <a:pt x="714832" y="715235"/>
                    </a:moveTo>
                    <a:lnTo>
                      <a:pt x="714832" y="476823"/>
                    </a:lnTo>
                  </a:path>
                  <a:path w="3634104" h="3457575">
                    <a:moveTo>
                      <a:pt x="1310428" y="715235"/>
                    </a:moveTo>
                    <a:lnTo>
                      <a:pt x="1072190" y="715235"/>
                    </a:lnTo>
                  </a:path>
                  <a:path w="3634104" h="3457575">
                    <a:moveTo>
                      <a:pt x="1191309" y="834441"/>
                    </a:moveTo>
                    <a:lnTo>
                      <a:pt x="1191309" y="596029"/>
                    </a:lnTo>
                  </a:path>
                  <a:path w="3634104" h="3457575">
                    <a:moveTo>
                      <a:pt x="953070" y="1072853"/>
                    </a:moveTo>
                    <a:lnTo>
                      <a:pt x="714832" y="1072853"/>
                    </a:lnTo>
                  </a:path>
                  <a:path w="3634104" h="3457575">
                    <a:moveTo>
                      <a:pt x="833951" y="1192059"/>
                    </a:moveTo>
                    <a:lnTo>
                      <a:pt x="833951" y="953647"/>
                    </a:lnTo>
                  </a:path>
                  <a:path w="3634104" h="3457575">
                    <a:moveTo>
                      <a:pt x="1548745" y="119205"/>
                    </a:moveTo>
                    <a:lnTo>
                      <a:pt x="1310428" y="119205"/>
                    </a:lnTo>
                  </a:path>
                  <a:path w="3634104" h="3457575">
                    <a:moveTo>
                      <a:pt x="1429625" y="238411"/>
                    </a:moveTo>
                    <a:lnTo>
                      <a:pt x="1429625" y="0"/>
                    </a:lnTo>
                  </a:path>
                  <a:path w="3634104" h="3457575">
                    <a:moveTo>
                      <a:pt x="1667864" y="1192059"/>
                    </a:moveTo>
                    <a:lnTo>
                      <a:pt x="1429625" y="1192059"/>
                    </a:lnTo>
                  </a:path>
                  <a:path w="3634104" h="3457575">
                    <a:moveTo>
                      <a:pt x="1548745" y="1311264"/>
                    </a:moveTo>
                    <a:lnTo>
                      <a:pt x="1548745" y="1072853"/>
                    </a:lnTo>
                  </a:path>
                  <a:path w="3634104" h="3457575">
                    <a:moveTo>
                      <a:pt x="238269" y="3099433"/>
                    </a:moveTo>
                    <a:lnTo>
                      <a:pt x="0" y="3099433"/>
                    </a:lnTo>
                  </a:path>
                  <a:path w="3634104" h="3457575">
                    <a:moveTo>
                      <a:pt x="119134" y="3218639"/>
                    </a:moveTo>
                    <a:lnTo>
                      <a:pt x="119134" y="2980227"/>
                    </a:lnTo>
                  </a:path>
                  <a:path w="3634104" h="3457575">
                    <a:moveTo>
                      <a:pt x="1072190" y="3099433"/>
                    </a:moveTo>
                    <a:lnTo>
                      <a:pt x="833951" y="3099433"/>
                    </a:lnTo>
                  </a:path>
                  <a:path w="3634104" h="3457575">
                    <a:moveTo>
                      <a:pt x="953070" y="3218639"/>
                    </a:moveTo>
                    <a:lnTo>
                      <a:pt x="953070" y="2980227"/>
                    </a:lnTo>
                  </a:path>
                  <a:path w="3634104" h="3457575">
                    <a:moveTo>
                      <a:pt x="714832" y="3337845"/>
                    </a:moveTo>
                    <a:lnTo>
                      <a:pt x="476515" y="3337845"/>
                    </a:lnTo>
                  </a:path>
                  <a:path w="3634104" h="3457575">
                    <a:moveTo>
                      <a:pt x="595635" y="3457027"/>
                    </a:moveTo>
                    <a:lnTo>
                      <a:pt x="595635" y="3218639"/>
                    </a:lnTo>
                  </a:path>
                  <a:path w="3634104" h="3457575">
                    <a:moveTo>
                      <a:pt x="595635" y="2801418"/>
                    </a:moveTo>
                    <a:lnTo>
                      <a:pt x="357396" y="2801418"/>
                    </a:lnTo>
                  </a:path>
                  <a:path w="3634104" h="3457575">
                    <a:moveTo>
                      <a:pt x="476515" y="2920624"/>
                    </a:moveTo>
                    <a:lnTo>
                      <a:pt x="476515" y="2682212"/>
                    </a:lnTo>
                  </a:path>
                  <a:path w="3634104" h="3457575">
                    <a:moveTo>
                      <a:pt x="3454887" y="2861021"/>
                    </a:moveTo>
                    <a:lnTo>
                      <a:pt x="3216570" y="2861021"/>
                    </a:lnTo>
                  </a:path>
                  <a:path w="3634104" h="3457575">
                    <a:moveTo>
                      <a:pt x="3335689" y="2980227"/>
                    </a:moveTo>
                    <a:lnTo>
                      <a:pt x="3335689" y="2741815"/>
                    </a:lnTo>
                  </a:path>
                  <a:path w="3634104" h="3457575">
                    <a:moveTo>
                      <a:pt x="3633526" y="3337845"/>
                    </a:moveTo>
                    <a:lnTo>
                      <a:pt x="3395288" y="3337845"/>
                    </a:lnTo>
                  </a:path>
                  <a:path w="3634104" h="3457575">
                    <a:moveTo>
                      <a:pt x="3514407" y="3457027"/>
                    </a:moveTo>
                    <a:lnTo>
                      <a:pt x="3514407" y="3218639"/>
                    </a:lnTo>
                  </a:path>
                  <a:path w="3634104" h="3457575">
                    <a:moveTo>
                      <a:pt x="3097451" y="3218639"/>
                    </a:moveTo>
                    <a:lnTo>
                      <a:pt x="2859212" y="3218639"/>
                    </a:lnTo>
                  </a:path>
                  <a:path w="3634104" h="3457575">
                    <a:moveTo>
                      <a:pt x="2978332" y="3337845"/>
                    </a:moveTo>
                    <a:lnTo>
                      <a:pt x="2978332" y="3099433"/>
                    </a:lnTo>
                  </a:path>
                  <a:path w="3634104" h="3457575">
                    <a:moveTo>
                      <a:pt x="2978332" y="2622609"/>
                    </a:moveTo>
                    <a:lnTo>
                      <a:pt x="2740093" y="2622609"/>
                    </a:lnTo>
                  </a:path>
                  <a:path w="3634104" h="3457575">
                    <a:moveTo>
                      <a:pt x="2859212" y="2741815"/>
                    </a:moveTo>
                    <a:lnTo>
                      <a:pt x="2859212" y="2503403"/>
                    </a:lnTo>
                  </a:path>
                </a:pathLst>
              </a:custGeom>
              <a:ln w="16856">
                <a:solidFill>
                  <a:srgbClr val="8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9784F5F1-414A-42B1-968B-A6519A7FDA34}"/>
                  </a:ext>
                </a:extLst>
              </p:cNvPr>
              <p:cNvSpPr/>
              <p:nvPr/>
            </p:nvSpPr>
            <p:spPr>
              <a:xfrm>
                <a:off x="705999" y="1988147"/>
                <a:ext cx="3931920" cy="3457575"/>
              </a:xfrm>
              <a:custGeom>
                <a:avLst/>
                <a:gdLst/>
                <a:ahLst/>
                <a:cxnLst/>
                <a:rect l="l" t="t" r="r" b="b"/>
                <a:pathLst>
                  <a:path w="3931920" h="3457575">
                    <a:moveTo>
                      <a:pt x="476531" y="1370867"/>
                    </a:moveTo>
                    <a:lnTo>
                      <a:pt x="238261" y="1370867"/>
                    </a:lnTo>
                  </a:path>
                  <a:path w="3931920" h="3457575">
                    <a:moveTo>
                      <a:pt x="2680518" y="2712014"/>
                    </a:moveTo>
                    <a:lnTo>
                      <a:pt x="2442201" y="2712014"/>
                    </a:lnTo>
                  </a:path>
                  <a:path w="3931920" h="3457575">
                    <a:moveTo>
                      <a:pt x="3752669" y="2205389"/>
                    </a:moveTo>
                    <a:lnTo>
                      <a:pt x="3514431" y="2205389"/>
                    </a:lnTo>
                  </a:path>
                  <a:path w="3931920" h="3457575">
                    <a:moveTo>
                      <a:pt x="2114604" y="3457051"/>
                    </a:moveTo>
                    <a:lnTo>
                      <a:pt x="1876366" y="3457051"/>
                    </a:lnTo>
                  </a:path>
                  <a:path w="3931920" h="3457575">
                    <a:moveTo>
                      <a:pt x="2146864" y="2041441"/>
                    </a:moveTo>
                    <a:lnTo>
                      <a:pt x="1908625" y="2041441"/>
                    </a:lnTo>
                  </a:path>
                  <a:path w="3931920" h="3457575">
                    <a:moveTo>
                      <a:pt x="2978355" y="774838"/>
                    </a:moveTo>
                    <a:lnTo>
                      <a:pt x="2740038" y="774838"/>
                    </a:lnTo>
                  </a:path>
                  <a:path w="3931920" h="3457575">
                    <a:moveTo>
                      <a:pt x="1012614" y="1966897"/>
                    </a:moveTo>
                    <a:lnTo>
                      <a:pt x="774376" y="1966897"/>
                    </a:lnTo>
                  </a:path>
                  <a:path w="3931920" h="3457575">
                    <a:moveTo>
                      <a:pt x="2501800" y="119205"/>
                    </a:moveTo>
                    <a:lnTo>
                      <a:pt x="2263562" y="119205"/>
                    </a:lnTo>
                  </a:path>
                  <a:path w="3931920" h="3457575">
                    <a:moveTo>
                      <a:pt x="238261" y="2443800"/>
                    </a:moveTo>
                    <a:lnTo>
                      <a:pt x="0" y="2443800"/>
                    </a:lnTo>
                  </a:path>
                  <a:path w="3931920" h="3457575">
                    <a:moveTo>
                      <a:pt x="536059" y="0"/>
                    </a:moveTo>
                    <a:lnTo>
                      <a:pt x="297829" y="0"/>
                    </a:lnTo>
                  </a:path>
                  <a:path w="3931920" h="3457575">
                    <a:moveTo>
                      <a:pt x="3454832" y="1639081"/>
                    </a:moveTo>
                    <a:lnTo>
                      <a:pt x="3216593" y="1639081"/>
                    </a:lnTo>
                  </a:path>
                  <a:path w="3931920" h="3457575">
                    <a:moveTo>
                      <a:pt x="2531560" y="1370867"/>
                    </a:moveTo>
                    <a:lnTo>
                      <a:pt x="2293322" y="1370867"/>
                    </a:lnTo>
                  </a:path>
                  <a:path w="3931920" h="3457575">
                    <a:moveTo>
                      <a:pt x="1548690" y="2563006"/>
                    </a:moveTo>
                    <a:lnTo>
                      <a:pt x="1310452" y="2563006"/>
                    </a:lnTo>
                  </a:path>
                  <a:path w="3931920" h="3457575">
                    <a:moveTo>
                      <a:pt x="268045" y="2801418"/>
                    </a:moveTo>
                    <a:lnTo>
                      <a:pt x="29783" y="2801418"/>
                    </a:lnTo>
                  </a:path>
                  <a:path w="3931920" h="3457575">
                    <a:moveTo>
                      <a:pt x="3693148" y="178808"/>
                    </a:moveTo>
                    <a:lnTo>
                      <a:pt x="3454832" y="178808"/>
                    </a:lnTo>
                  </a:path>
                  <a:path w="3931920" h="3457575">
                    <a:moveTo>
                      <a:pt x="1548690" y="1668882"/>
                    </a:moveTo>
                    <a:lnTo>
                      <a:pt x="1310452" y="1668882"/>
                    </a:lnTo>
                  </a:path>
                  <a:path w="3931920" h="3457575">
                    <a:moveTo>
                      <a:pt x="1906126" y="2980227"/>
                    </a:moveTo>
                    <a:lnTo>
                      <a:pt x="1667887" y="2980227"/>
                    </a:lnTo>
                  </a:path>
                  <a:path w="3931920" h="3457575">
                    <a:moveTo>
                      <a:pt x="3931387" y="2622609"/>
                    </a:moveTo>
                    <a:lnTo>
                      <a:pt x="3693148" y="2622609"/>
                    </a:lnTo>
                  </a:path>
                </a:pathLst>
              </a:custGeom>
              <a:ln w="24348">
                <a:solidFill>
                  <a:srgbClr val="00008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249C8CA7-0710-4689-BDF2-510DBAB41487}"/>
                  </a:ext>
                </a:extLst>
              </p:cNvPr>
              <p:cNvSpPr/>
              <p:nvPr/>
            </p:nvSpPr>
            <p:spPr>
              <a:xfrm>
                <a:off x="1370473" y="1782572"/>
                <a:ext cx="1250315" cy="1250950"/>
              </a:xfrm>
              <a:custGeom>
                <a:avLst/>
                <a:gdLst/>
                <a:ahLst/>
                <a:cxnLst/>
                <a:rect l="l" t="t" r="r" b="b"/>
                <a:pathLst>
                  <a:path w="1250314" h="1250950">
                    <a:moveTo>
                      <a:pt x="0" y="625351"/>
                    </a:moveTo>
                    <a:lnTo>
                      <a:pt x="1880" y="576488"/>
                    </a:lnTo>
                    <a:lnTo>
                      <a:pt x="7428" y="528652"/>
                    </a:lnTo>
                    <a:lnTo>
                      <a:pt x="16505" y="481982"/>
                    </a:lnTo>
                    <a:lnTo>
                      <a:pt x="28971" y="436618"/>
                    </a:lnTo>
                    <a:lnTo>
                      <a:pt x="44689" y="392699"/>
                    </a:lnTo>
                    <a:lnTo>
                      <a:pt x="63519" y="350363"/>
                    </a:lnTo>
                    <a:lnTo>
                      <a:pt x="85323" y="309750"/>
                    </a:lnTo>
                    <a:lnTo>
                      <a:pt x="109960" y="271000"/>
                    </a:lnTo>
                    <a:lnTo>
                      <a:pt x="137293" y="234250"/>
                    </a:lnTo>
                    <a:lnTo>
                      <a:pt x="167183" y="199641"/>
                    </a:lnTo>
                    <a:lnTo>
                      <a:pt x="199490" y="167312"/>
                    </a:lnTo>
                    <a:lnTo>
                      <a:pt x="234076" y="137401"/>
                    </a:lnTo>
                    <a:lnTo>
                      <a:pt x="270801" y="110048"/>
                    </a:lnTo>
                    <a:lnTo>
                      <a:pt x="309527" y="85391"/>
                    </a:lnTo>
                    <a:lnTo>
                      <a:pt x="350115" y="63571"/>
                    </a:lnTo>
                    <a:lnTo>
                      <a:pt x="392427" y="44726"/>
                    </a:lnTo>
                    <a:lnTo>
                      <a:pt x="436322" y="28996"/>
                    </a:lnTo>
                    <a:lnTo>
                      <a:pt x="481662" y="16519"/>
                    </a:lnTo>
                    <a:lnTo>
                      <a:pt x="528309" y="7434"/>
                    </a:lnTo>
                    <a:lnTo>
                      <a:pt x="576123" y="1881"/>
                    </a:lnTo>
                    <a:lnTo>
                      <a:pt x="624965" y="0"/>
                    </a:lnTo>
                    <a:lnTo>
                      <a:pt x="673808" y="1881"/>
                    </a:lnTo>
                    <a:lnTo>
                      <a:pt x="721622" y="7434"/>
                    </a:lnTo>
                    <a:lnTo>
                      <a:pt x="768268" y="16519"/>
                    </a:lnTo>
                    <a:lnTo>
                      <a:pt x="813609" y="28996"/>
                    </a:lnTo>
                    <a:lnTo>
                      <a:pt x="857504" y="44726"/>
                    </a:lnTo>
                    <a:lnTo>
                      <a:pt x="899815" y="63571"/>
                    </a:lnTo>
                    <a:lnTo>
                      <a:pt x="940403" y="85391"/>
                    </a:lnTo>
                    <a:lnTo>
                      <a:pt x="979130" y="110048"/>
                    </a:lnTo>
                    <a:lnTo>
                      <a:pt x="1015855" y="137401"/>
                    </a:lnTo>
                    <a:lnTo>
                      <a:pt x="1050441" y="167312"/>
                    </a:lnTo>
                    <a:lnTo>
                      <a:pt x="1082748" y="199641"/>
                    </a:lnTo>
                    <a:lnTo>
                      <a:pt x="1112637" y="234250"/>
                    </a:lnTo>
                    <a:lnTo>
                      <a:pt x="1139970" y="271000"/>
                    </a:lnTo>
                    <a:lnTo>
                      <a:pt x="1164608" y="309750"/>
                    </a:lnTo>
                    <a:lnTo>
                      <a:pt x="1186411" y="350363"/>
                    </a:lnTo>
                    <a:lnTo>
                      <a:pt x="1205241" y="392699"/>
                    </a:lnTo>
                    <a:lnTo>
                      <a:pt x="1220959" y="436618"/>
                    </a:lnTo>
                    <a:lnTo>
                      <a:pt x="1233426" y="481982"/>
                    </a:lnTo>
                    <a:lnTo>
                      <a:pt x="1242503" y="528652"/>
                    </a:lnTo>
                    <a:lnTo>
                      <a:pt x="1248051" y="576488"/>
                    </a:lnTo>
                    <a:lnTo>
                      <a:pt x="1249931" y="625351"/>
                    </a:lnTo>
                    <a:lnTo>
                      <a:pt x="1248051" y="674225"/>
                    </a:lnTo>
                    <a:lnTo>
                      <a:pt x="1242503" y="722069"/>
                    </a:lnTo>
                    <a:lnTo>
                      <a:pt x="1233426" y="768745"/>
                    </a:lnTo>
                    <a:lnTo>
                      <a:pt x="1220959" y="814114"/>
                    </a:lnTo>
                    <a:lnTo>
                      <a:pt x="1205241" y="858037"/>
                    </a:lnTo>
                    <a:lnTo>
                      <a:pt x="1186411" y="900374"/>
                    </a:lnTo>
                    <a:lnTo>
                      <a:pt x="1164608" y="940988"/>
                    </a:lnTo>
                    <a:lnTo>
                      <a:pt x="1139970" y="979738"/>
                    </a:lnTo>
                    <a:lnTo>
                      <a:pt x="1112637" y="1016486"/>
                    </a:lnTo>
                    <a:lnTo>
                      <a:pt x="1082748" y="1051092"/>
                    </a:lnTo>
                    <a:lnTo>
                      <a:pt x="1050441" y="1083419"/>
                    </a:lnTo>
                    <a:lnTo>
                      <a:pt x="1015855" y="1113327"/>
                    </a:lnTo>
                    <a:lnTo>
                      <a:pt x="979130" y="1140676"/>
                    </a:lnTo>
                    <a:lnTo>
                      <a:pt x="940403" y="1165329"/>
                    </a:lnTo>
                    <a:lnTo>
                      <a:pt x="899815" y="1187145"/>
                    </a:lnTo>
                    <a:lnTo>
                      <a:pt x="857504" y="1205986"/>
                    </a:lnTo>
                    <a:lnTo>
                      <a:pt x="813609" y="1221714"/>
                    </a:lnTo>
                    <a:lnTo>
                      <a:pt x="768268" y="1234188"/>
                    </a:lnTo>
                    <a:lnTo>
                      <a:pt x="721622" y="1243270"/>
                    </a:lnTo>
                    <a:lnTo>
                      <a:pt x="673808" y="1248821"/>
                    </a:lnTo>
                    <a:lnTo>
                      <a:pt x="624965" y="1250703"/>
                    </a:lnTo>
                    <a:lnTo>
                      <a:pt x="576123" y="1248821"/>
                    </a:lnTo>
                    <a:lnTo>
                      <a:pt x="528309" y="1243270"/>
                    </a:lnTo>
                    <a:lnTo>
                      <a:pt x="481662" y="1234188"/>
                    </a:lnTo>
                    <a:lnTo>
                      <a:pt x="436322" y="1221714"/>
                    </a:lnTo>
                    <a:lnTo>
                      <a:pt x="392427" y="1205986"/>
                    </a:lnTo>
                    <a:lnTo>
                      <a:pt x="350115" y="1187145"/>
                    </a:lnTo>
                    <a:lnTo>
                      <a:pt x="309527" y="1165329"/>
                    </a:lnTo>
                    <a:lnTo>
                      <a:pt x="270801" y="1140676"/>
                    </a:lnTo>
                    <a:lnTo>
                      <a:pt x="234076" y="1113327"/>
                    </a:lnTo>
                    <a:lnTo>
                      <a:pt x="199490" y="1083419"/>
                    </a:lnTo>
                    <a:lnTo>
                      <a:pt x="167183" y="1051092"/>
                    </a:lnTo>
                    <a:lnTo>
                      <a:pt x="137293" y="1016486"/>
                    </a:lnTo>
                    <a:lnTo>
                      <a:pt x="109960" y="979738"/>
                    </a:lnTo>
                    <a:lnTo>
                      <a:pt x="85323" y="940988"/>
                    </a:lnTo>
                    <a:lnTo>
                      <a:pt x="63519" y="900374"/>
                    </a:lnTo>
                    <a:lnTo>
                      <a:pt x="44689" y="858037"/>
                    </a:lnTo>
                    <a:lnTo>
                      <a:pt x="28971" y="814114"/>
                    </a:lnTo>
                    <a:lnTo>
                      <a:pt x="16505" y="768745"/>
                    </a:lnTo>
                    <a:lnTo>
                      <a:pt x="7428" y="722069"/>
                    </a:lnTo>
                    <a:lnTo>
                      <a:pt x="1880" y="674225"/>
                    </a:lnTo>
                    <a:lnTo>
                      <a:pt x="0" y="625351"/>
                    </a:lnTo>
                  </a:path>
                </a:pathLst>
              </a:custGeom>
              <a:ln w="31839">
                <a:solidFill>
                  <a:srgbClr val="FF0000"/>
                </a:solidFill>
                <a:prstDash val="dash"/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3AB43EB-1164-47C6-9ADB-87106EC9E5E0}"/>
                  </a:ext>
                </a:extLst>
              </p:cNvPr>
              <p:cNvSpPr/>
              <p:nvPr/>
            </p:nvSpPr>
            <p:spPr>
              <a:xfrm>
                <a:off x="1919126" y="2313153"/>
                <a:ext cx="189415" cy="18954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BF4068B7-4E9E-4F60-A1EE-A118770472EB}"/>
                  </a:ext>
                </a:extLst>
              </p:cNvPr>
              <p:cNvSpPr/>
              <p:nvPr/>
            </p:nvSpPr>
            <p:spPr>
              <a:xfrm>
                <a:off x="1965528" y="1432547"/>
                <a:ext cx="187960" cy="883919"/>
              </a:xfrm>
              <a:custGeom>
                <a:avLst/>
                <a:gdLst/>
                <a:ahLst/>
                <a:cxnLst/>
                <a:rect l="l" t="t" r="r" b="b"/>
                <a:pathLst>
                  <a:path w="187960" h="883919">
                    <a:moveTo>
                      <a:pt x="149733" y="0"/>
                    </a:moveTo>
                    <a:lnTo>
                      <a:pt x="36944" y="824852"/>
                    </a:lnTo>
                    <a:lnTo>
                      <a:pt x="0" y="819734"/>
                    </a:lnTo>
                    <a:lnTo>
                      <a:pt x="48272" y="883412"/>
                    </a:lnTo>
                    <a:lnTo>
                      <a:pt x="111925" y="835075"/>
                    </a:lnTo>
                    <a:lnTo>
                      <a:pt x="74980" y="830046"/>
                    </a:lnTo>
                    <a:lnTo>
                      <a:pt x="187858" y="5270"/>
                    </a:lnTo>
                    <a:lnTo>
                      <a:pt x="14973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FA6B9B8F-F472-40E8-9286-ED49372FD6C2}"/>
                  </a:ext>
                </a:extLst>
              </p:cNvPr>
              <p:cNvSpPr/>
              <p:nvPr/>
            </p:nvSpPr>
            <p:spPr>
              <a:xfrm>
                <a:off x="1965522" y="1432545"/>
                <a:ext cx="187960" cy="883919"/>
              </a:xfrm>
              <a:custGeom>
                <a:avLst/>
                <a:gdLst/>
                <a:ahLst/>
                <a:cxnLst/>
                <a:rect l="l" t="t" r="r" b="b"/>
                <a:pathLst>
                  <a:path w="187960" h="883919">
                    <a:moveTo>
                      <a:pt x="48272" y="883418"/>
                    </a:moveTo>
                    <a:lnTo>
                      <a:pt x="111933" y="835080"/>
                    </a:lnTo>
                    <a:lnTo>
                      <a:pt x="74986" y="830046"/>
                    </a:lnTo>
                    <a:lnTo>
                      <a:pt x="187856" y="5273"/>
                    </a:lnTo>
                    <a:lnTo>
                      <a:pt x="149738" y="0"/>
                    </a:lnTo>
                    <a:lnTo>
                      <a:pt x="36946" y="824853"/>
                    </a:lnTo>
                    <a:lnTo>
                      <a:pt x="0" y="819740"/>
                    </a:lnTo>
                    <a:lnTo>
                      <a:pt x="48272" y="883418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AC2A401-C75E-4129-BA15-D7E319BF6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31" y="1402065"/>
              <a:ext cx="0" cy="434136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93E655E-B403-4933-A0BD-13A84B3B2B69}"/>
                </a:ext>
              </a:extLst>
            </p:cNvPr>
            <p:cNvCxnSpPr>
              <a:cxnSpLocks/>
            </p:cNvCxnSpPr>
            <p:nvPr/>
          </p:nvCxnSpPr>
          <p:spPr>
            <a:xfrm>
              <a:off x="467730" y="5743427"/>
              <a:ext cx="4501312" cy="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6ADC77-443B-4AC7-9FB0-C533DCD39004}"/>
                </a:ext>
              </a:extLst>
            </p:cNvPr>
            <p:cNvSpPr txBox="1"/>
            <p:nvPr/>
          </p:nvSpPr>
          <p:spPr>
            <a:xfrm>
              <a:off x="-34331" y="1153780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cs typeface="+mn-ea"/>
                  <a:sym typeface="+mn-lt"/>
                </a:rPr>
                <a:t>2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ABEB8D-AC43-45DD-9AC6-0F8F8271E823}"/>
                </a:ext>
              </a:extLst>
            </p:cNvPr>
            <p:cNvSpPr txBox="1"/>
            <p:nvPr/>
          </p:nvSpPr>
          <p:spPr>
            <a:xfrm>
              <a:off x="4557088" y="5631511"/>
              <a:ext cx="5020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x</a:t>
              </a:r>
              <a:r>
                <a:rPr lang="en-US" altLang="zh-CN" sz="3200" baseline="-25000" dirty="0">
                  <a:cs typeface="+mn-ea"/>
                  <a:sym typeface="+mn-lt"/>
                </a:rPr>
                <a:t>1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</p:grpSp>
      <p:sp>
        <p:nvSpPr>
          <p:cNvPr id="21" name="object 5">
            <a:extLst>
              <a:ext uri="{FF2B5EF4-FFF2-40B4-BE49-F238E27FC236}">
                <a16:creationId xmlns:a16="http://schemas.microsoft.com/office/drawing/2014/main" id="{69F40FD0-5E0F-4535-A385-0FDD03F7D1B8}"/>
              </a:ext>
            </a:extLst>
          </p:cNvPr>
          <p:cNvSpPr txBox="1"/>
          <p:nvPr/>
        </p:nvSpPr>
        <p:spPr>
          <a:xfrm>
            <a:off x="5059149" y="1586310"/>
            <a:ext cx="3762375" cy="403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5" dirty="0">
                <a:cs typeface="+mn-ea"/>
                <a:sym typeface="+mn-lt"/>
              </a:rPr>
              <a:t>To </a:t>
            </a:r>
            <a:r>
              <a:rPr sz="2400" dirty="0">
                <a:cs typeface="+mn-ea"/>
                <a:sym typeface="+mn-lt"/>
              </a:rPr>
              <a:t>classify </a:t>
            </a:r>
            <a:r>
              <a:rPr sz="2400" spc="-5" dirty="0">
                <a:solidFill>
                  <a:srgbClr val="FF0000"/>
                </a:solidFill>
                <a:cs typeface="+mn-ea"/>
                <a:sym typeface="+mn-lt"/>
              </a:rPr>
              <a:t>unknown</a:t>
            </a:r>
            <a:r>
              <a:rPr sz="2400" spc="5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sample:</a:t>
            </a:r>
            <a:endParaRPr sz="2400" dirty="0">
              <a:cs typeface="+mn-ea"/>
              <a:sym typeface="+mn-lt"/>
            </a:endParaRPr>
          </a:p>
          <a:p>
            <a:pPr marL="469900" marR="720090" indent="-457200">
              <a:lnSpc>
                <a:spcPct val="100800"/>
              </a:lnSpc>
              <a:spcBef>
                <a:spcPts val="69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cs typeface="+mn-ea"/>
                <a:sym typeface="+mn-lt"/>
              </a:rPr>
              <a:t>Compute distance</a:t>
            </a:r>
            <a:r>
              <a:rPr sz="2400" spc="-65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to  </a:t>
            </a:r>
            <a:r>
              <a:rPr sz="2400" spc="-10" dirty="0">
                <a:cs typeface="+mn-ea"/>
                <a:sym typeface="+mn-lt"/>
              </a:rPr>
              <a:t>training</a:t>
            </a:r>
            <a:r>
              <a:rPr sz="2400" spc="-20" dirty="0">
                <a:cs typeface="+mn-ea"/>
                <a:sym typeface="+mn-lt"/>
              </a:rPr>
              <a:t> </a:t>
            </a:r>
            <a:r>
              <a:rPr sz="2400" spc="-15" dirty="0">
                <a:cs typeface="+mn-ea"/>
                <a:sym typeface="+mn-lt"/>
              </a:rPr>
              <a:t>records</a:t>
            </a:r>
            <a:endParaRPr sz="2400" dirty="0">
              <a:cs typeface="+mn-ea"/>
              <a:sym typeface="+mn-lt"/>
            </a:endParaRPr>
          </a:p>
          <a:p>
            <a:pPr marL="469900" marR="1127760" indent="-457200">
              <a:lnSpc>
                <a:spcPts val="2810"/>
              </a:lnSpc>
              <a:spcBef>
                <a:spcPts val="869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cs typeface="+mn-ea"/>
                <a:sym typeface="+mn-lt"/>
              </a:rPr>
              <a:t>Identify </a:t>
            </a:r>
            <a:r>
              <a:rPr sz="2400" i="1" dirty="0">
                <a:cs typeface="+mn-ea"/>
                <a:sym typeface="+mn-lt"/>
              </a:rPr>
              <a:t>k</a:t>
            </a:r>
            <a:r>
              <a:rPr sz="2400" i="1" spc="-80" dirty="0">
                <a:cs typeface="+mn-ea"/>
                <a:sym typeface="+mn-lt"/>
              </a:rPr>
              <a:t> </a:t>
            </a:r>
            <a:r>
              <a:rPr sz="2400" spc="-10" dirty="0">
                <a:cs typeface="+mn-ea"/>
                <a:sym typeface="+mn-lt"/>
              </a:rPr>
              <a:t>nearest  neighbors</a:t>
            </a:r>
            <a:endParaRPr sz="2400" dirty="0">
              <a:cs typeface="+mn-ea"/>
              <a:sym typeface="+mn-lt"/>
            </a:endParaRPr>
          </a:p>
          <a:p>
            <a:pPr marL="469900" marR="5080" indent="-457200">
              <a:lnSpc>
                <a:spcPct val="99800"/>
              </a:lnSpc>
              <a:spcBef>
                <a:spcPts val="645"/>
              </a:spcBef>
              <a:buClr>
                <a:srgbClr val="0C7B9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cs typeface="+mn-ea"/>
                <a:sym typeface="+mn-lt"/>
              </a:rPr>
              <a:t>Use class </a:t>
            </a:r>
            <a:r>
              <a:rPr sz="2400" dirty="0">
                <a:cs typeface="+mn-ea"/>
                <a:sym typeface="+mn-lt"/>
              </a:rPr>
              <a:t>labels </a:t>
            </a:r>
            <a:r>
              <a:rPr sz="2400" spc="-5" dirty="0">
                <a:cs typeface="+mn-ea"/>
                <a:sym typeface="+mn-lt"/>
              </a:rPr>
              <a:t>of </a:t>
            </a:r>
            <a:r>
              <a:rPr sz="2400" spc="-10" dirty="0">
                <a:cs typeface="+mn-ea"/>
                <a:sym typeface="+mn-lt"/>
              </a:rPr>
              <a:t>nearest  neighbors </a:t>
            </a:r>
            <a:r>
              <a:rPr sz="2400" spc="-15" dirty="0">
                <a:cs typeface="+mn-ea"/>
                <a:sym typeface="+mn-lt"/>
              </a:rPr>
              <a:t>to </a:t>
            </a:r>
            <a:r>
              <a:rPr sz="2400" spc="-5" dirty="0">
                <a:cs typeface="+mn-ea"/>
                <a:sym typeface="+mn-lt"/>
              </a:rPr>
              <a:t>determine  the class </a:t>
            </a:r>
            <a:r>
              <a:rPr sz="2400" dirty="0">
                <a:cs typeface="+mn-ea"/>
                <a:sym typeface="+mn-lt"/>
              </a:rPr>
              <a:t>label </a:t>
            </a:r>
            <a:r>
              <a:rPr sz="2400" spc="-5" dirty="0">
                <a:cs typeface="+mn-ea"/>
                <a:sym typeface="+mn-lt"/>
              </a:rPr>
              <a:t>of</a:t>
            </a:r>
            <a:r>
              <a:rPr sz="2400" spc="-75" dirty="0">
                <a:cs typeface="+mn-ea"/>
                <a:sym typeface="+mn-lt"/>
              </a:rPr>
              <a:t> </a:t>
            </a:r>
            <a:r>
              <a:rPr sz="2400" spc="-5" dirty="0">
                <a:cs typeface="+mn-ea"/>
                <a:sym typeface="+mn-lt"/>
              </a:rPr>
              <a:t>unknown  </a:t>
            </a:r>
            <a:r>
              <a:rPr sz="2400" spc="-20" dirty="0">
                <a:cs typeface="+mn-ea"/>
                <a:sym typeface="+mn-lt"/>
              </a:rPr>
              <a:t>record </a:t>
            </a:r>
            <a:r>
              <a:rPr sz="2400" dirty="0">
                <a:cs typeface="+mn-ea"/>
                <a:sym typeface="+mn-lt"/>
              </a:rPr>
              <a:t>(</a:t>
            </a:r>
            <a:r>
              <a:rPr sz="2400" dirty="0">
                <a:solidFill>
                  <a:srgbClr val="0000FF"/>
                </a:solidFill>
                <a:cs typeface="+mn-ea"/>
                <a:sym typeface="+mn-lt"/>
              </a:rPr>
              <a:t>e.g., 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by taking  </a:t>
            </a:r>
            <a:r>
              <a:rPr sz="2400" spc="-5" dirty="0">
                <a:solidFill>
                  <a:srgbClr val="0000FF"/>
                </a:solidFill>
                <a:cs typeface="+mn-ea"/>
                <a:sym typeface="+mn-lt"/>
              </a:rPr>
              <a:t>majority</a:t>
            </a:r>
            <a:r>
              <a:rPr sz="2400" spc="-10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400" spc="-15" dirty="0">
                <a:solidFill>
                  <a:srgbClr val="0000FF"/>
                </a:solidFill>
                <a:cs typeface="+mn-ea"/>
                <a:sym typeface="+mn-lt"/>
              </a:rPr>
              <a:t>vote</a:t>
            </a:r>
            <a:r>
              <a:rPr sz="2400" spc="-15" dirty="0">
                <a:cs typeface="+mn-ea"/>
                <a:sym typeface="+mn-lt"/>
              </a:rPr>
              <a:t>)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B8B21421-B1E9-4774-B6A7-5176FF988A38}"/>
              </a:ext>
            </a:extLst>
          </p:cNvPr>
          <p:cNvSpPr txBox="1"/>
          <p:nvPr/>
        </p:nvSpPr>
        <p:spPr>
          <a:xfrm>
            <a:off x="1220726" y="1446167"/>
            <a:ext cx="178579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cs typeface="+mn-ea"/>
                <a:sym typeface="+mn-lt"/>
              </a:rPr>
              <a:t>Unknown</a:t>
            </a:r>
            <a:r>
              <a:rPr sz="2000" spc="-60" dirty="0">
                <a:cs typeface="+mn-ea"/>
                <a:sym typeface="+mn-lt"/>
              </a:rPr>
              <a:t> </a:t>
            </a:r>
            <a:r>
              <a:rPr sz="2000" dirty="0">
                <a:cs typeface="+mn-ea"/>
                <a:sym typeface="+mn-lt"/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16340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 Example: 1-Nearest 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46F7-8174-4D1A-9D46-95DF906B3EDB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03B216-B16D-4855-8E9B-47663A28E21D}"/>
              </a:ext>
            </a:extLst>
          </p:cNvPr>
          <p:cNvSpPr txBox="1"/>
          <p:nvPr/>
        </p:nvSpPr>
        <p:spPr>
          <a:xfrm>
            <a:off x="6092586" y="2239100"/>
            <a:ext cx="226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K=1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1C3FBF-D2BD-46C3-A24F-CB0269ED7FEE}"/>
              </a:ext>
            </a:extLst>
          </p:cNvPr>
          <p:cNvGrpSpPr/>
          <p:nvPr/>
        </p:nvGrpSpPr>
        <p:grpSpPr>
          <a:xfrm>
            <a:off x="2499094" y="2760104"/>
            <a:ext cx="3428807" cy="2695678"/>
            <a:chOff x="2499094" y="2760104"/>
            <a:chExt cx="3428807" cy="269567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F08FBD-C5A0-4E56-B414-C373CA060D29}"/>
                </a:ext>
              </a:extLst>
            </p:cNvPr>
            <p:cNvSpPr/>
            <p:nvPr/>
          </p:nvSpPr>
          <p:spPr>
            <a:xfrm>
              <a:off x="4142235" y="2766131"/>
              <a:ext cx="1446058" cy="14460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0EAED67-9A98-4355-A9FB-53C72D11270D}"/>
                </a:ext>
              </a:extLst>
            </p:cNvPr>
            <p:cNvSpPr/>
            <p:nvPr/>
          </p:nvSpPr>
          <p:spPr>
            <a:xfrm>
              <a:off x="2499094" y="4478556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91A84CA-6E83-4B98-A92E-EBA400971077}"/>
                </a:ext>
              </a:extLst>
            </p:cNvPr>
            <p:cNvSpPr/>
            <p:nvPr/>
          </p:nvSpPr>
          <p:spPr>
            <a:xfrm>
              <a:off x="3609365" y="4930943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742FFF5-DD54-4621-8231-8AF0CBB19C4F}"/>
                </a:ext>
              </a:extLst>
            </p:cNvPr>
            <p:cNvSpPr/>
            <p:nvPr/>
          </p:nvSpPr>
          <p:spPr>
            <a:xfrm>
              <a:off x="5133365" y="5268826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27D86E0-B0CC-4DE6-A3BD-6EDE2496D168}"/>
                </a:ext>
              </a:extLst>
            </p:cNvPr>
            <p:cNvSpPr/>
            <p:nvPr/>
          </p:nvSpPr>
          <p:spPr>
            <a:xfrm>
              <a:off x="5740945" y="3933379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29678E5-06A2-41EB-A8FB-E612A97AAD30}"/>
                </a:ext>
              </a:extLst>
            </p:cNvPr>
            <p:cNvSpPr/>
            <p:nvPr/>
          </p:nvSpPr>
          <p:spPr>
            <a:xfrm>
              <a:off x="2878698" y="3567509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816D727-2C8A-4670-9E19-298212772E28}"/>
                </a:ext>
              </a:extLst>
            </p:cNvPr>
            <p:cNvSpPr/>
            <p:nvPr/>
          </p:nvSpPr>
          <p:spPr>
            <a:xfrm>
              <a:off x="3113067" y="2760104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03BE2EE-82B3-42B5-8C3E-8FAB6ECA4467}"/>
                </a:ext>
              </a:extLst>
            </p:cNvPr>
            <p:cNvSpPr/>
            <p:nvPr/>
          </p:nvSpPr>
          <p:spPr>
            <a:xfrm>
              <a:off x="4762241" y="2922576"/>
              <a:ext cx="186956" cy="186956"/>
            </a:xfrm>
            <a:prstGeom prst="ellipse">
              <a:avLst/>
            </a:pr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4A78B94-5BE7-4F60-B2AE-E9F9C603210D}"/>
                </a:ext>
              </a:extLst>
            </p:cNvPr>
            <p:cNvSpPr/>
            <p:nvPr/>
          </p:nvSpPr>
          <p:spPr>
            <a:xfrm>
              <a:off x="4036725" y="3989628"/>
              <a:ext cx="186956" cy="186956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AAF8D8A-C75A-49BE-A16E-9537149595B9}"/>
                </a:ext>
              </a:extLst>
            </p:cNvPr>
            <p:cNvSpPr/>
            <p:nvPr/>
          </p:nvSpPr>
          <p:spPr>
            <a:xfrm>
              <a:off x="4774682" y="3485790"/>
              <a:ext cx="186956" cy="1869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3B916EA-91A9-4F66-9858-652B9C593F67}"/>
              </a:ext>
            </a:extLst>
          </p:cNvPr>
          <p:cNvSpPr txBox="1"/>
          <p:nvPr/>
        </p:nvSpPr>
        <p:spPr>
          <a:xfrm>
            <a:off x="4961638" y="3336676"/>
            <a:ext cx="179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? Black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4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EF61-99BF-436F-AF73-DF90B5661A6A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 Example: 3-Nearest 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CB5-F5F7-421D-A20E-8DB2E726A338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020256-D077-4F5A-BC23-6E1431A104B5}"/>
              </a:ext>
            </a:extLst>
          </p:cNvPr>
          <p:cNvGrpSpPr/>
          <p:nvPr/>
        </p:nvGrpSpPr>
        <p:grpSpPr>
          <a:xfrm>
            <a:off x="2499094" y="2239100"/>
            <a:ext cx="5857304" cy="3216682"/>
            <a:chOff x="2499094" y="2239100"/>
            <a:chExt cx="5857304" cy="321668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403B216-B16D-4855-8E9B-47663A28E21D}"/>
                </a:ext>
              </a:extLst>
            </p:cNvPr>
            <p:cNvSpPr txBox="1"/>
            <p:nvPr/>
          </p:nvSpPr>
          <p:spPr>
            <a:xfrm>
              <a:off x="6092586" y="2239100"/>
              <a:ext cx="2263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cs typeface="+mn-ea"/>
                  <a:sym typeface="+mn-lt"/>
                </a:rPr>
                <a:t>K=3</a:t>
              </a:r>
              <a:endParaRPr lang="zh-CN" altLang="en-US" sz="24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CB32A66-CA5C-46AE-8ADC-09A2CE17F9A7}"/>
                </a:ext>
              </a:extLst>
            </p:cNvPr>
            <p:cNvGrpSpPr/>
            <p:nvPr/>
          </p:nvGrpSpPr>
          <p:grpSpPr>
            <a:xfrm>
              <a:off x="2499094" y="2461998"/>
              <a:ext cx="3631537" cy="2993784"/>
              <a:chOff x="2499094" y="2461998"/>
              <a:chExt cx="3631537" cy="299378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25F08FBD-C5A0-4E56-B414-C373CA060D29}"/>
                  </a:ext>
                </a:extLst>
              </p:cNvPr>
              <p:cNvSpPr/>
              <p:nvPr/>
            </p:nvSpPr>
            <p:spPr>
              <a:xfrm>
                <a:off x="3748193" y="2461998"/>
                <a:ext cx="2382438" cy="238243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0EAED67-9A98-4355-A9FB-53C72D11270D}"/>
                  </a:ext>
                </a:extLst>
              </p:cNvPr>
              <p:cNvSpPr/>
              <p:nvPr/>
            </p:nvSpPr>
            <p:spPr>
              <a:xfrm>
                <a:off x="2499094" y="4478556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91A84CA-6E83-4B98-A92E-EBA400971077}"/>
                  </a:ext>
                </a:extLst>
              </p:cNvPr>
              <p:cNvSpPr/>
              <p:nvPr/>
            </p:nvSpPr>
            <p:spPr>
              <a:xfrm>
                <a:off x="3609365" y="4930943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742FFF5-DD54-4621-8231-8AF0CBB19C4F}"/>
                  </a:ext>
                </a:extLst>
              </p:cNvPr>
              <p:cNvSpPr/>
              <p:nvPr/>
            </p:nvSpPr>
            <p:spPr>
              <a:xfrm>
                <a:off x="5133365" y="5268826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7D86E0-B0CC-4DE6-A3BD-6EDE2496D168}"/>
                  </a:ext>
                </a:extLst>
              </p:cNvPr>
              <p:cNvSpPr/>
              <p:nvPr/>
            </p:nvSpPr>
            <p:spPr>
              <a:xfrm>
                <a:off x="5740945" y="3933379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29678E5-06A2-41EB-A8FB-E612A97AAD30}"/>
                  </a:ext>
                </a:extLst>
              </p:cNvPr>
              <p:cNvSpPr/>
              <p:nvPr/>
            </p:nvSpPr>
            <p:spPr>
              <a:xfrm>
                <a:off x="2878698" y="3567509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816D727-2C8A-4670-9E19-298212772E28}"/>
                  </a:ext>
                </a:extLst>
              </p:cNvPr>
              <p:cNvSpPr/>
              <p:nvPr/>
            </p:nvSpPr>
            <p:spPr>
              <a:xfrm>
                <a:off x="3113067" y="2760104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03BE2EE-82B3-42B5-8C3E-8FAB6ECA4467}"/>
                  </a:ext>
                </a:extLst>
              </p:cNvPr>
              <p:cNvSpPr/>
              <p:nvPr/>
            </p:nvSpPr>
            <p:spPr>
              <a:xfrm>
                <a:off x="4762241" y="2922576"/>
                <a:ext cx="186956" cy="186956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4A78B94-5BE7-4F60-B2AE-E9F9C603210D}"/>
                  </a:ext>
                </a:extLst>
              </p:cNvPr>
              <p:cNvSpPr/>
              <p:nvPr/>
            </p:nvSpPr>
            <p:spPr>
              <a:xfrm>
                <a:off x="4036725" y="3989628"/>
                <a:ext cx="186956" cy="186956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AAF8D8A-C75A-49BE-A16E-9537149595B9}"/>
                  </a:ext>
                </a:extLst>
              </p:cNvPr>
              <p:cNvSpPr/>
              <p:nvPr/>
            </p:nvSpPr>
            <p:spPr>
              <a:xfrm>
                <a:off x="4774682" y="3485790"/>
                <a:ext cx="186956" cy="1869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0476743-4E1D-4677-B662-4CAA376D08B6}"/>
              </a:ext>
            </a:extLst>
          </p:cNvPr>
          <p:cNvSpPr txBox="1"/>
          <p:nvPr/>
        </p:nvSpPr>
        <p:spPr>
          <a:xfrm>
            <a:off x="4961638" y="3336676"/>
            <a:ext cx="179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? Yellow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54" y="365127"/>
            <a:ext cx="7665605" cy="58511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456" y="1657344"/>
            <a:ext cx="3687798" cy="456191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Step1: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Step2:</a:t>
            </a:r>
          </a:p>
          <a:p>
            <a:pPr marL="0" indent="0">
              <a:buNone/>
            </a:pPr>
            <a:r>
              <a:rPr lang="en-US" altLang="zh-CN" dirty="0">
                <a:ea typeface="+mn-ea"/>
                <a:cs typeface="+mn-ea"/>
                <a:sym typeface="+mn-lt"/>
              </a:rPr>
              <a:t>  Pick top k from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n</a:t>
            </a:r>
            <a:r>
              <a:rPr lang="en-US" altLang="zh-CN" baseline="-25000" dirty="0" err="1">
                <a:ea typeface="+mn-ea"/>
                <a:cs typeface="+mn-ea"/>
                <a:sym typeface="+mn-lt"/>
              </a:rPr>
              <a:t>tr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Step3:</a:t>
            </a:r>
          </a:p>
          <a:p>
            <a:pPr marL="0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2554" y="6356351"/>
            <a:ext cx="2057400" cy="365125"/>
          </a:xfrm>
        </p:spPr>
        <p:txBody>
          <a:bodyPr/>
          <a:lstStyle/>
          <a:p>
            <a:fld id="{6505827C-F94F-4E36-9097-FE537097D792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2854" y="6356351"/>
            <a:ext cx="3086100" cy="365125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1854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6476F4-A901-4569-BA7B-47D8FD39982F}"/>
              </a:ext>
            </a:extLst>
          </p:cNvPr>
          <p:cNvGrpSpPr/>
          <p:nvPr/>
        </p:nvGrpSpPr>
        <p:grpSpPr>
          <a:xfrm>
            <a:off x="275592" y="1618380"/>
            <a:ext cx="3510024" cy="3961700"/>
            <a:chOff x="184796" y="1864980"/>
            <a:chExt cx="2731357" cy="313571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29CB235-9DB2-4348-9D2F-B2B6A4C6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161" y="2352537"/>
              <a:ext cx="2282992" cy="26319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5EF005F-C1C7-400C-B1B4-C72B7078F20E}"/>
                    </a:ext>
                  </a:extLst>
                </p:cNvPr>
                <p:cNvSpPr txBox="1"/>
                <p:nvPr/>
              </p:nvSpPr>
              <p:spPr>
                <a:xfrm>
                  <a:off x="598803" y="1864980"/>
                  <a:ext cx="2282992" cy="38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  …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oMath>
                    </m:oMathPara>
                  </a14:m>
                  <a:endParaRPr lang="zh-CN" altLang="en-US" sz="24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5EF005F-C1C7-400C-B1B4-C72B7078F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03" y="1864980"/>
                  <a:ext cx="2282992" cy="387996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FFB6748-D6A5-4D35-955C-E43A3B72F820}"/>
                    </a:ext>
                  </a:extLst>
                </p:cNvPr>
                <p:cNvSpPr txBox="1"/>
                <p:nvPr/>
              </p:nvSpPr>
              <p:spPr>
                <a:xfrm>
                  <a:off x="184796" y="2446623"/>
                  <a:ext cx="493294" cy="2554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05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10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  <a:p>
                  <a:r>
                    <a:rPr lang="en-US" altLang="zh-CN" sz="2400" dirty="0">
                      <a:cs typeface="+mn-ea"/>
                      <a:sym typeface="+mn-lt"/>
                    </a:rPr>
                    <a:t>…</a:t>
                  </a:r>
                </a:p>
                <a:p>
                  <a:endParaRPr lang="en-US" altLang="zh-CN" dirty="0">
                    <a:cs typeface="+mn-ea"/>
                    <a:sym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𝑡𝑟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dirty="0"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FFB6748-D6A5-4D35-955C-E43A3B72F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96" y="2446623"/>
                  <a:ext cx="493294" cy="2554070"/>
                </a:xfrm>
                <a:prstGeom prst="rect">
                  <a:avLst/>
                </a:prstGeom>
                <a:blipFill>
                  <a:blip r:embed="rId4"/>
                  <a:stretch>
                    <a:fillRect l="-144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12A0A2D-87F4-4C9A-90E4-B437079BCD56}"/>
              </a:ext>
            </a:extLst>
          </p:cNvPr>
          <p:cNvSpPr txBox="1"/>
          <p:nvPr/>
        </p:nvSpPr>
        <p:spPr>
          <a:xfrm>
            <a:off x="6196262" y="1527992"/>
            <a:ext cx="22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O(</a:t>
            </a:r>
            <a:r>
              <a:rPr lang="en-US" altLang="zh-CN" sz="2800" dirty="0" err="1">
                <a:cs typeface="+mn-ea"/>
                <a:sym typeface="+mn-lt"/>
              </a:rPr>
              <a:t>n</a:t>
            </a:r>
            <a:r>
              <a:rPr lang="en-US" altLang="zh-CN" sz="2800" baseline="-25000" dirty="0" err="1">
                <a:cs typeface="+mn-ea"/>
                <a:sym typeface="+mn-lt"/>
              </a:rPr>
              <a:t>tr</a:t>
            </a:r>
            <a:r>
              <a:rPr lang="en-US" altLang="zh-CN" sz="2800" baseline="-25000" dirty="0">
                <a:cs typeface="+mn-ea"/>
                <a:sym typeface="+mn-lt"/>
              </a:rPr>
              <a:t> </a:t>
            </a:r>
            <a:r>
              <a:rPr lang="en-US" altLang="zh-CN" sz="2800" dirty="0">
                <a:cs typeface="+mn-ea"/>
                <a:sym typeface="+mn-lt"/>
              </a:rPr>
              <a:t>P)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34D5D0-5BE1-4074-8E21-10B238C1674D}"/>
              </a:ext>
            </a:extLst>
          </p:cNvPr>
          <p:cNvSpPr txBox="1"/>
          <p:nvPr/>
        </p:nvSpPr>
        <p:spPr>
          <a:xfrm>
            <a:off x="6367630" y="3938304"/>
            <a:ext cx="22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O(</a:t>
            </a:r>
            <a:r>
              <a:rPr lang="en-US" altLang="zh-CN" sz="2800" dirty="0" err="1">
                <a:cs typeface="+mn-ea"/>
                <a:sym typeface="+mn-lt"/>
              </a:rPr>
              <a:t>n</a:t>
            </a:r>
            <a:r>
              <a:rPr lang="en-US" altLang="zh-CN" sz="2800" baseline="-25000" dirty="0" err="1">
                <a:cs typeface="+mn-ea"/>
                <a:sym typeface="+mn-lt"/>
              </a:rPr>
              <a:t>tr</a:t>
            </a:r>
            <a:r>
              <a:rPr lang="en-US" altLang="zh-CN" sz="2800" baseline="-25000" dirty="0">
                <a:cs typeface="+mn-ea"/>
                <a:sym typeface="+mn-lt"/>
              </a:rPr>
              <a:t> </a:t>
            </a:r>
            <a:r>
              <a:rPr lang="en-US" altLang="zh-CN" sz="2800" dirty="0">
                <a:cs typeface="+mn-ea"/>
                <a:sym typeface="+mn-lt"/>
              </a:rPr>
              <a:t>)</a:t>
            </a:r>
            <a:endParaRPr lang="zh-CN" altLang="en-US" sz="2800" dirty="0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7E44F3-4FD4-4107-94DC-4053D931DF76}"/>
                  </a:ext>
                </a:extLst>
              </p:cNvPr>
              <p:cNvSpPr txBox="1"/>
              <p:nvPr/>
            </p:nvSpPr>
            <p:spPr>
              <a:xfrm>
                <a:off x="5418721" y="2094101"/>
                <a:ext cx="1826590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?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+mn-ea"/>
                                              <a:sym typeface="+mn-lt"/>
                                            </a:rPr>
                                            <m:t>𝑡𝑟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7E44F3-4FD4-4107-94DC-4053D931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21" y="2094101"/>
                <a:ext cx="1826590" cy="1664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7DCAD2-AA22-4D04-8F23-44E308FF3D77}"/>
                  </a:ext>
                </a:extLst>
              </p:cNvPr>
              <p:cNvSpPr txBox="1"/>
              <p:nvPr/>
            </p:nvSpPr>
            <p:spPr>
              <a:xfrm>
                <a:off x="4853145" y="5275415"/>
                <a:ext cx="4290855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?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𝑚𝑎𝑗𝑜𝑟𝑖𝑡𝑦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𝑣𝑜𝑡𝑒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?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7DCAD2-AA22-4D04-8F23-44E308F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45" y="5275415"/>
                <a:ext cx="4290855" cy="943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9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Neighbor: How to decide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Decision of output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value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is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delayed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till </a:t>
            </a: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new instance arrives</a:t>
            </a:r>
          </a:p>
          <a:p>
            <a:pPr marL="184150" marR="5080" indent="-17145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5" dirty="0">
                <a:ea typeface="+mn-ea"/>
                <a:cs typeface="+mn-ea"/>
                <a:sym typeface="+mn-lt"/>
              </a:rPr>
              <a:t>Target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variable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may </a:t>
            </a:r>
            <a:r>
              <a:rPr lang="en-US" altLang="zh-CN" dirty="0">
                <a:ea typeface="+mn-ea"/>
                <a:cs typeface="+mn-ea"/>
                <a:sym typeface="+mn-lt"/>
              </a:rPr>
              <a:t>be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discrete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or</a:t>
            </a:r>
            <a:r>
              <a:rPr lang="en-US" altLang="zh-CN" spc="7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real-valued</a:t>
            </a:r>
            <a:endParaRPr lang="en-US" altLang="zh-CN" sz="2400" spc="-15" dirty="0">
              <a:ea typeface="+mn-ea"/>
              <a:cs typeface="+mn-ea"/>
              <a:sym typeface="+mn-lt"/>
            </a:endParaRPr>
          </a:p>
          <a:p>
            <a:pPr marL="641350" lvl="1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+mn-ea"/>
                <a:sym typeface="+mn-lt"/>
              </a:rPr>
              <a:t>When </a:t>
            </a:r>
            <a:r>
              <a:rPr lang="en-US" altLang="zh-CN" spc="-15" dirty="0">
                <a:cs typeface="+mn-ea"/>
                <a:sym typeface="+mn-lt"/>
              </a:rPr>
              <a:t>target </a:t>
            </a:r>
            <a:r>
              <a:rPr lang="en-US" altLang="zh-CN" dirty="0">
                <a:cs typeface="+mn-ea"/>
                <a:sym typeface="+mn-lt"/>
              </a:rPr>
              <a:t>is </a:t>
            </a:r>
            <a:r>
              <a:rPr lang="en-US" altLang="zh-CN" spc="-10" dirty="0">
                <a:cs typeface="+mn-ea"/>
                <a:sym typeface="+mn-lt"/>
              </a:rPr>
              <a:t>discrete, </a:t>
            </a:r>
            <a:r>
              <a:rPr lang="en-US" altLang="zh-CN" dirty="0">
                <a:cs typeface="+mn-ea"/>
                <a:sym typeface="+mn-lt"/>
              </a:rPr>
              <a:t>the </a:t>
            </a:r>
            <a:r>
              <a:rPr lang="en-US" altLang="zh-CN" spc="-10" dirty="0">
                <a:cs typeface="+mn-ea"/>
                <a:sym typeface="+mn-lt"/>
              </a:rPr>
              <a:t>naïve </a:t>
            </a:r>
            <a:r>
              <a:rPr lang="en-US" altLang="zh-CN" spc="-5" dirty="0">
                <a:cs typeface="+mn-ea"/>
                <a:sym typeface="+mn-lt"/>
              </a:rPr>
              <a:t>prediction </a:t>
            </a:r>
            <a:r>
              <a:rPr lang="en-US" altLang="zh-CN" dirty="0">
                <a:cs typeface="+mn-ea"/>
                <a:sym typeface="+mn-lt"/>
              </a:rPr>
              <a:t>is the </a:t>
            </a:r>
            <a:r>
              <a:rPr lang="en-US" altLang="zh-CN" spc="-5" dirty="0">
                <a:cs typeface="+mn-ea"/>
                <a:sym typeface="+mn-lt"/>
              </a:rPr>
              <a:t>majority</a:t>
            </a:r>
            <a:r>
              <a:rPr lang="en-US" altLang="zh-CN" spc="40" dirty="0">
                <a:cs typeface="+mn-ea"/>
                <a:sym typeface="+mn-lt"/>
              </a:rPr>
              <a:t> </a:t>
            </a:r>
            <a:r>
              <a:rPr lang="en-US" altLang="zh-CN" spc="-15" dirty="0">
                <a:cs typeface="+mn-ea"/>
                <a:sym typeface="+mn-lt"/>
              </a:rPr>
              <a:t>vote</a:t>
            </a:r>
            <a:endParaRPr lang="zh-CN" altLang="en-US" sz="2800" dirty="0">
              <a:cs typeface="+mn-ea"/>
              <a:sym typeface="+mn-lt"/>
            </a:endParaRPr>
          </a:p>
          <a:p>
            <a:pPr marL="641350" lvl="1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15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33EC-11F2-49AB-8EE0-2E2E697AD8E5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02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>
                <a:ea typeface="+mn-ea"/>
                <a:cs typeface="+mn-ea"/>
                <a:sym typeface="+mn-lt"/>
              </a:rPr>
              <a:t>e.g.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1-Nearest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Neighbor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2D30-3A89-4277-8A04-0AFE6CB9EB74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CBC437-DFC3-427C-AECE-543647C84E21}"/>
              </a:ext>
            </a:extLst>
          </p:cNvPr>
          <p:cNvSpPr txBox="1"/>
          <p:nvPr/>
        </p:nvSpPr>
        <p:spPr>
          <a:xfrm>
            <a:off x="2625499" y="1141154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+mn-ea"/>
                <a:sym typeface="+mn-lt"/>
              </a:rPr>
              <a:t>x</a:t>
            </a:r>
            <a:r>
              <a:rPr lang="en-US" altLang="zh-CN" sz="3200" baseline="-25000" dirty="0">
                <a:cs typeface="+mn-ea"/>
                <a:sym typeface="+mn-lt"/>
              </a:rPr>
              <a:t>2</a:t>
            </a:r>
            <a:endParaRPr lang="zh-CN" altLang="en-US" sz="3200" dirty="0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52868D-DDA8-42C9-9F5E-27D1AF914FE1}"/>
              </a:ext>
            </a:extLst>
          </p:cNvPr>
          <p:cNvCxnSpPr/>
          <p:nvPr/>
        </p:nvCxnSpPr>
        <p:spPr>
          <a:xfrm flipV="1">
            <a:off x="7521375" y="2069384"/>
            <a:ext cx="676656" cy="39600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0FC57E-8FAC-4706-839A-ACBA5647969D}"/>
              </a:ext>
            </a:extLst>
          </p:cNvPr>
          <p:cNvGrpSpPr/>
          <p:nvPr/>
        </p:nvGrpSpPr>
        <p:grpSpPr>
          <a:xfrm>
            <a:off x="391556" y="1319167"/>
            <a:ext cx="8488435" cy="5048759"/>
            <a:chOff x="479581" y="1225096"/>
            <a:chExt cx="8488435" cy="504875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22A980-A399-487F-97FD-875C5202C1F6}"/>
                </a:ext>
              </a:extLst>
            </p:cNvPr>
            <p:cNvGrpSpPr/>
            <p:nvPr/>
          </p:nvGrpSpPr>
          <p:grpSpPr>
            <a:xfrm>
              <a:off x="3244004" y="1225096"/>
              <a:ext cx="5724012" cy="5048759"/>
              <a:chOff x="2723143" y="1307592"/>
              <a:chExt cx="5724012" cy="5048759"/>
            </a:xfrm>
          </p:grpSpPr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7060A2A-8959-4949-AFA5-B13A319452EC}"/>
                  </a:ext>
                </a:extLst>
              </p:cNvPr>
              <p:cNvSpPr/>
              <p:nvPr/>
            </p:nvSpPr>
            <p:spPr>
              <a:xfrm>
                <a:off x="2723143" y="1807754"/>
                <a:ext cx="5070021" cy="416850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E65AD3A-0A2B-4D5F-9054-C25E4693B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5755" y="1307592"/>
                <a:ext cx="0" cy="4490701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44BDE10-2384-4D59-94DC-3103B2D4A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754" y="5798291"/>
                <a:ext cx="5348501" cy="2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8CA1FB-7810-4D41-AAA9-928EE469BD37}"/>
                  </a:ext>
                </a:extLst>
              </p:cNvPr>
              <p:cNvSpPr txBox="1"/>
              <p:nvPr/>
            </p:nvSpPr>
            <p:spPr>
              <a:xfrm>
                <a:off x="7945094" y="5771576"/>
                <a:ext cx="5020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x</a:t>
                </a:r>
                <a:r>
                  <a:rPr lang="en-US" altLang="zh-CN" sz="3200" baseline="-25000" dirty="0">
                    <a:cs typeface="+mn-ea"/>
                    <a:sym typeface="+mn-lt"/>
                  </a:rPr>
                  <a:t>1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1F69E7-B00A-4D49-9F06-072526D6FBFC}"/>
                </a:ext>
              </a:extLst>
            </p:cNvPr>
            <p:cNvSpPr txBox="1"/>
            <p:nvPr/>
          </p:nvSpPr>
          <p:spPr>
            <a:xfrm>
              <a:off x="479581" y="2612073"/>
              <a:ext cx="2380087" cy="2000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ea typeface="宋体" panose="02010600030101010101" pitchFamily="2" charset="-122"/>
                </a:rPr>
                <a:t>Voronoi diagram:</a:t>
              </a:r>
            </a:p>
            <a:p>
              <a:r>
                <a:rPr lang="en-US" altLang="zh-CN" sz="2000" dirty="0">
                  <a:ea typeface="宋体" panose="02010600030101010101" pitchFamily="2" charset="-122"/>
                </a:rPr>
                <a:t>partitioning of a  plane into regions based on distance to  points in a specific subset of the plane.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1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9135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e.g. Decision boundary implemented by 3NN 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The boundary is always the perpendicular bisector of the line between two points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ea typeface="+mn-ea"/>
                <a:cs typeface="+mn-ea"/>
                <a:sym typeface="+mn-lt"/>
              </a:rPr>
              <a:t>Vornoi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+mn-ea"/>
                <a:cs typeface="+mn-ea"/>
                <a:sym typeface="+mn-lt"/>
              </a:rPr>
              <a:t>tesselation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)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565-2B7B-4B30-AF02-D7E0A2804678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5B1EE-E3A1-47D9-960D-A209E3738051}"/>
              </a:ext>
            </a:extLst>
          </p:cNvPr>
          <p:cNvSpPr txBox="1"/>
          <p:nvPr/>
        </p:nvSpPr>
        <p:spPr>
          <a:xfrm>
            <a:off x="1267661" y="2513689"/>
            <a:ext cx="6387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k-nearest neighbors of a sample x are datapoints  </a:t>
            </a:r>
          </a:p>
          <a:p>
            <a:pPr algn="ctr"/>
            <a:r>
              <a:rPr lang="en-US" altLang="zh-CN" sz="2400" dirty="0">
                <a:cs typeface="+mn-ea"/>
                <a:sym typeface="+mn-lt"/>
              </a:rPr>
              <a:t>that have the k smallest distances to x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4C14049-CA65-49D9-9179-1D2812228A68}"/>
              </a:ext>
            </a:extLst>
          </p:cNvPr>
          <p:cNvSpPr/>
          <p:nvPr/>
        </p:nvSpPr>
        <p:spPr>
          <a:xfrm>
            <a:off x="1231732" y="3429000"/>
            <a:ext cx="2908635" cy="3103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B539C26-63B9-489A-AD15-399AF5BA480F}"/>
              </a:ext>
            </a:extLst>
          </p:cNvPr>
          <p:cNvSpPr/>
          <p:nvPr/>
        </p:nvSpPr>
        <p:spPr>
          <a:xfrm>
            <a:off x="4788001" y="3513315"/>
            <a:ext cx="2996999" cy="3014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91377-7E50-4D7D-86FB-41303E9B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K-Nearest Neighbor: How to decide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24B32-AED7-40FB-B2BC-6AC203AA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Decision of output value is delayed till a new  instance arrives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Target variable may be discrete or real-valued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When target is discrete, the naïve prediction is the majority vote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When target is continuous, the naïve prediction is the mean value of the k nearest training examples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393FA-1725-4192-A7D7-0A220ACA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E275-1B19-450B-95D9-64D5CBF6D47C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A3015-A37B-4240-ABC2-A85F615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CFF1-B25C-44D5-BC18-3432EF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25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7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0847"/>
            <a:ext cx="8305038" cy="686433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Nearest Neighbor (1D input) for Regression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2F23-0985-4772-BE4F-E818C13D5BC1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277B1E-FC14-41FF-A3D5-0A19D162F349}"/>
              </a:ext>
            </a:extLst>
          </p:cNvPr>
          <p:cNvGrpSpPr/>
          <p:nvPr/>
        </p:nvGrpSpPr>
        <p:grpSpPr>
          <a:xfrm>
            <a:off x="512064" y="1207390"/>
            <a:ext cx="8119871" cy="5148961"/>
            <a:chOff x="119046" y="1207390"/>
            <a:chExt cx="8119871" cy="514896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D63216-6255-4358-9265-3674EB7EEF5B}"/>
                </a:ext>
              </a:extLst>
            </p:cNvPr>
            <p:cNvSpPr txBox="1"/>
            <p:nvPr/>
          </p:nvSpPr>
          <p:spPr>
            <a:xfrm flipH="1">
              <a:off x="496378" y="1207390"/>
              <a:ext cx="1709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cs typeface="+mn-ea"/>
                  <a:sym typeface="+mn-lt"/>
                </a:rPr>
                <a:t>y</a:t>
              </a:r>
              <a:endParaRPr lang="zh-CN" altLang="en-US" sz="3200" dirty="0"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18AC460-DC9E-4F7A-81AF-D488747F61F9}"/>
                </a:ext>
              </a:extLst>
            </p:cNvPr>
            <p:cNvGrpSpPr/>
            <p:nvPr/>
          </p:nvGrpSpPr>
          <p:grpSpPr>
            <a:xfrm>
              <a:off x="119046" y="1417320"/>
              <a:ext cx="8119871" cy="4939031"/>
              <a:chOff x="128190" y="1417320"/>
              <a:chExt cx="8119871" cy="4939031"/>
            </a:xfrm>
          </p:grpSpPr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9488DDE8-5C2C-4C04-9F3F-5588B4E5A88B}"/>
                  </a:ext>
                </a:extLst>
              </p:cNvPr>
              <p:cNvSpPr/>
              <p:nvPr/>
            </p:nvSpPr>
            <p:spPr>
              <a:xfrm>
                <a:off x="128190" y="1847748"/>
                <a:ext cx="8119871" cy="450860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D6056F3-7F03-4456-A5B8-B500D22FC263}"/>
                  </a:ext>
                </a:extLst>
              </p:cNvPr>
              <p:cNvGrpSpPr/>
              <p:nvPr/>
            </p:nvGrpSpPr>
            <p:grpSpPr>
              <a:xfrm>
                <a:off x="431155" y="1417320"/>
                <a:ext cx="7764969" cy="4816360"/>
                <a:chOff x="431155" y="1667734"/>
                <a:chExt cx="7764969" cy="4816360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7CF0C9FB-5B3B-488C-8B2F-BA5BB2451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1155" y="1667734"/>
                  <a:ext cx="0" cy="4816360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F76E863E-6C47-4637-865F-5FCC31F03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55" y="6467517"/>
                  <a:ext cx="7764969" cy="0"/>
                </a:xfrm>
                <a:prstGeom prst="straightConnector1">
                  <a:avLst/>
                </a:prstGeom>
                <a:ln w="4762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6939F67-ADF1-4835-A203-5B1F66CF4255}"/>
                    </a:ext>
                  </a:extLst>
                </p:cNvPr>
                <p:cNvSpPr txBox="1"/>
                <p:nvPr/>
              </p:nvSpPr>
              <p:spPr>
                <a:xfrm>
                  <a:off x="7712440" y="5861266"/>
                  <a:ext cx="36260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>
                      <a:cs typeface="+mn-ea"/>
                      <a:sym typeface="+mn-lt"/>
                    </a:rPr>
                    <a:t>x</a:t>
                  </a:r>
                  <a:endParaRPr lang="zh-CN" altLang="en-US" sz="3200" dirty="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77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BF3E-C640-4819-9280-1A629BF0E76F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2064" y="1207390"/>
            <a:ext cx="8119871" cy="5148961"/>
            <a:chOff x="512064" y="1207390"/>
            <a:chExt cx="8119871" cy="514896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1277B1E-FC14-41FF-A3D5-0A19D162F349}"/>
                </a:ext>
              </a:extLst>
            </p:cNvPr>
            <p:cNvGrpSpPr/>
            <p:nvPr/>
          </p:nvGrpSpPr>
          <p:grpSpPr>
            <a:xfrm>
              <a:off x="512064" y="1207390"/>
              <a:ext cx="8119871" cy="5148961"/>
              <a:chOff x="119046" y="1207390"/>
              <a:chExt cx="8119871" cy="5148961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D63216-6255-4358-9265-3674EB7EEF5B}"/>
                  </a:ext>
                </a:extLst>
              </p:cNvPr>
              <p:cNvSpPr txBox="1"/>
              <p:nvPr/>
            </p:nvSpPr>
            <p:spPr>
              <a:xfrm flipH="1">
                <a:off x="496378" y="1207390"/>
                <a:ext cx="1709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y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18AC460-DC9E-4F7A-81AF-D488747F61F9}"/>
                  </a:ext>
                </a:extLst>
              </p:cNvPr>
              <p:cNvGrpSpPr/>
              <p:nvPr/>
            </p:nvGrpSpPr>
            <p:grpSpPr>
              <a:xfrm>
                <a:off x="119046" y="1417320"/>
                <a:ext cx="8119871" cy="4939031"/>
                <a:chOff x="128190" y="1417320"/>
                <a:chExt cx="8119871" cy="4939031"/>
              </a:xfrm>
            </p:grpSpPr>
            <p:sp>
              <p:nvSpPr>
                <p:cNvPr id="11" name="object 7">
                  <a:extLst>
                    <a:ext uri="{FF2B5EF4-FFF2-40B4-BE49-F238E27FC236}">
                      <a16:creationId xmlns:a16="http://schemas.microsoft.com/office/drawing/2014/main" id="{9488DDE8-5C2C-4C04-9F3F-5588B4E5A88B}"/>
                    </a:ext>
                  </a:extLst>
                </p:cNvPr>
                <p:cNvSpPr/>
                <p:nvPr/>
              </p:nvSpPr>
              <p:spPr>
                <a:xfrm>
                  <a:off x="128190" y="1847748"/>
                  <a:ext cx="8119871" cy="4508603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FD6056F3-7F03-4456-A5B8-B500D22FC263}"/>
                    </a:ext>
                  </a:extLst>
                </p:cNvPr>
                <p:cNvGrpSpPr/>
                <p:nvPr/>
              </p:nvGrpSpPr>
              <p:grpSpPr>
                <a:xfrm>
                  <a:off x="431155" y="1417320"/>
                  <a:ext cx="7764969" cy="4816360"/>
                  <a:chOff x="431155" y="1667734"/>
                  <a:chExt cx="7764969" cy="4816360"/>
                </a:xfrm>
              </p:grpSpPr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7CF0C9FB-5B3B-488C-8B2F-BA5BB2451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155" y="1667734"/>
                    <a:ext cx="0" cy="481636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>
                    <a:extLst>
                      <a:ext uri="{FF2B5EF4-FFF2-40B4-BE49-F238E27FC236}">
                        <a16:creationId xmlns:a16="http://schemas.microsoft.com/office/drawing/2014/main" id="{F76E863E-6C47-4637-865F-5FCC31F03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155" y="6467517"/>
                    <a:ext cx="7764969" cy="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66939F67-ADF1-4835-A203-5B1F66CF4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440" y="5861266"/>
                    <a:ext cx="3626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200" dirty="0">
                        <a:cs typeface="+mn-ea"/>
                        <a:sym typeface="+mn-lt"/>
                      </a:rPr>
                      <a:t>x</a:t>
                    </a:r>
                    <a:endParaRPr lang="zh-CN" altLang="en-US" sz="3200" dirty="0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22" name="组合 21"/>
            <p:cNvGrpSpPr/>
            <p:nvPr/>
          </p:nvGrpSpPr>
          <p:grpSpPr>
            <a:xfrm>
              <a:off x="1320800" y="3068320"/>
              <a:ext cx="2651760" cy="2113280"/>
              <a:chOff x="1320800" y="3068320"/>
              <a:chExt cx="2651760" cy="211328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320800" y="472440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357120" y="39319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535680" y="381000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788160" y="37795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830830" y="3068320"/>
                <a:ext cx="436880" cy="4572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乘号 20"/>
              <p:cNvSpPr/>
              <p:nvPr/>
            </p:nvSpPr>
            <p:spPr>
              <a:xfrm>
                <a:off x="2575818" y="3525521"/>
                <a:ext cx="429982" cy="430428"/>
              </a:xfrm>
              <a:prstGeom prst="mathMultiply">
                <a:avLst>
                  <a:gd name="adj1" fmla="val 766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7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7E87-F405-4787-9DE8-E18D3471995D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064" y="1207390"/>
            <a:ext cx="8119871" cy="5148961"/>
            <a:chOff x="512064" y="1207390"/>
            <a:chExt cx="8119871" cy="5148961"/>
          </a:xfrm>
        </p:grpSpPr>
        <p:grpSp>
          <p:nvGrpSpPr>
            <p:cNvPr id="23" name="组合 22"/>
            <p:cNvGrpSpPr/>
            <p:nvPr/>
          </p:nvGrpSpPr>
          <p:grpSpPr>
            <a:xfrm>
              <a:off x="512064" y="1207390"/>
              <a:ext cx="8119871" cy="5148961"/>
              <a:chOff x="512064" y="1207390"/>
              <a:chExt cx="8119871" cy="514896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1277B1E-FC14-41FF-A3D5-0A19D162F349}"/>
                  </a:ext>
                </a:extLst>
              </p:cNvPr>
              <p:cNvGrpSpPr/>
              <p:nvPr/>
            </p:nvGrpSpPr>
            <p:grpSpPr>
              <a:xfrm>
                <a:off x="512064" y="1207390"/>
                <a:ext cx="8119871" cy="5148961"/>
                <a:chOff x="119046" y="1207390"/>
                <a:chExt cx="8119871" cy="5148961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7D63216-6255-4358-9265-3674EB7EEF5B}"/>
                    </a:ext>
                  </a:extLst>
                </p:cNvPr>
                <p:cNvSpPr txBox="1"/>
                <p:nvPr/>
              </p:nvSpPr>
              <p:spPr>
                <a:xfrm flipH="1">
                  <a:off x="496378" y="1207390"/>
                  <a:ext cx="17095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cs typeface="+mn-ea"/>
                      <a:sym typeface="+mn-lt"/>
                    </a:rPr>
                    <a:t>y</a:t>
                  </a:r>
                  <a:endParaRPr lang="zh-CN" altLang="en-US" sz="3200"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18AC460-DC9E-4F7A-81AF-D488747F61F9}"/>
                    </a:ext>
                  </a:extLst>
                </p:cNvPr>
                <p:cNvGrpSpPr/>
                <p:nvPr/>
              </p:nvGrpSpPr>
              <p:grpSpPr>
                <a:xfrm>
                  <a:off x="119046" y="1417320"/>
                  <a:ext cx="8119871" cy="4939031"/>
                  <a:chOff x="128190" y="1417320"/>
                  <a:chExt cx="8119871" cy="4939031"/>
                </a:xfrm>
              </p:grpSpPr>
              <p:sp>
                <p:nvSpPr>
                  <p:cNvPr id="11" name="object 7">
                    <a:extLst>
                      <a:ext uri="{FF2B5EF4-FFF2-40B4-BE49-F238E27FC236}">
                        <a16:creationId xmlns:a16="http://schemas.microsoft.com/office/drawing/2014/main" id="{9488DDE8-5C2C-4C04-9F3F-5588B4E5A88B}"/>
                      </a:ext>
                    </a:extLst>
                  </p:cNvPr>
                  <p:cNvSpPr/>
                  <p:nvPr/>
                </p:nvSpPr>
                <p:spPr>
                  <a:xfrm>
                    <a:off x="128190" y="1847748"/>
                    <a:ext cx="8119871" cy="4508603"/>
                  </a:xfrm>
                  <a:prstGeom prst="rect">
                    <a:avLst/>
                  </a:prstGeom>
                  <a:blipFill>
                    <a:blip r:embed="rId2" cstate="print"/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>
                      <a:cs typeface="+mn-ea"/>
                      <a:sym typeface="+mn-lt"/>
                    </a:endParaRPr>
                  </a:p>
                </p:txBody>
              </p: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FD6056F3-7F03-4456-A5B8-B500D22FC263}"/>
                      </a:ext>
                    </a:extLst>
                  </p:cNvPr>
                  <p:cNvGrpSpPr/>
                  <p:nvPr/>
                </p:nvGrpSpPr>
                <p:grpSpPr>
                  <a:xfrm>
                    <a:off x="431155" y="1417320"/>
                    <a:ext cx="7764969" cy="4816360"/>
                    <a:chOff x="431155" y="1667734"/>
                    <a:chExt cx="7764969" cy="4816360"/>
                  </a:xfrm>
                </p:grpSpPr>
                <p:cxnSp>
                  <p:nvCxnSpPr>
                    <p:cNvPr id="13" name="直接箭头连接符 12">
                      <a:extLst>
                        <a:ext uri="{FF2B5EF4-FFF2-40B4-BE49-F238E27FC236}">
                          <a16:creationId xmlns:a16="http://schemas.microsoft.com/office/drawing/2014/main" id="{7CF0C9FB-5B3B-488C-8B2F-BA5BB2451F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31155" y="1667734"/>
                      <a:ext cx="0" cy="4816360"/>
                    </a:xfrm>
                    <a:prstGeom prst="straightConnector1">
                      <a:avLst/>
                    </a:prstGeom>
                    <a:ln w="47625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箭头连接符 13">
                      <a:extLst>
                        <a:ext uri="{FF2B5EF4-FFF2-40B4-BE49-F238E27FC236}">
                          <a16:creationId xmlns:a16="http://schemas.microsoft.com/office/drawing/2014/main" id="{F76E863E-6C47-4637-865F-5FCC31F03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1155" y="6467517"/>
                      <a:ext cx="7764969" cy="0"/>
                    </a:xfrm>
                    <a:prstGeom prst="straightConnector1">
                      <a:avLst/>
                    </a:prstGeom>
                    <a:ln w="47625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66939F67-ADF1-4835-A203-5B1F66CF4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12440" y="5861266"/>
                      <a:ext cx="36260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3200" dirty="0">
                          <a:cs typeface="+mn-ea"/>
                          <a:sym typeface="+mn-lt"/>
                        </a:rPr>
                        <a:t>x</a:t>
                      </a:r>
                      <a:endParaRPr lang="zh-CN" altLang="en-US" sz="3200" dirty="0">
                        <a:cs typeface="+mn-ea"/>
                        <a:sym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320800" y="3068320"/>
                <a:ext cx="2651760" cy="2113280"/>
                <a:chOff x="1320800" y="3068320"/>
                <a:chExt cx="2651760" cy="211328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320800" y="47244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357120" y="39319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535680" y="38100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788160" y="37795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830830" y="30683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乘号 20"/>
                <p:cNvSpPr/>
                <p:nvPr/>
              </p:nvSpPr>
              <p:spPr>
                <a:xfrm>
                  <a:off x="2575818" y="3525521"/>
                  <a:ext cx="429982" cy="430428"/>
                </a:xfrm>
                <a:prstGeom prst="mathMultiply">
                  <a:avLst>
                    <a:gd name="adj1" fmla="val 766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" name="椭圆 23"/>
            <p:cNvSpPr/>
            <p:nvPr/>
          </p:nvSpPr>
          <p:spPr>
            <a:xfrm>
              <a:off x="3942080" y="396240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57600" y="3342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28160" y="4358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04080" y="40436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30800" y="46532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313178" y="4074161"/>
              <a:ext cx="429982" cy="430428"/>
            </a:xfrm>
            <a:prstGeom prst="mathMultiply">
              <a:avLst>
                <a:gd name="adj1" fmla="val 76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7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0116"/>
            <a:ext cx="8222742" cy="558417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5-Nearest Neighbor (1D input) for Regression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0A5C-9DD8-435D-BCDF-AF98F764717D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29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2064" y="1417320"/>
            <a:ext cx="8119871" cy="4939031"/>
            <a:chOff x="512064" y="1417320"/>
            <a:chExt cx="8119871" cy="4939031"/>
          </a:xfrm>
        </p:grpSpPr>
        <p:grpSp>
          <p:nvGrpSpPr>
            <p:cNvPr id="23" name="组合 22"/>
            <p:cNvGrpSpPr/>
            <p:nvPr/>
          </p:nvGrpSpPr>
          <p:grpSpPr>
            <a:xfrm>
              <a:off x="512064" y="1417320"/>
              <a:ext cx="8119871" cy="4939031"/>
              <a:chOff x="512064" y="1417320"/>
              <a:chExt cx="8119871" cy="4939031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18AC460-DC9E-4F7A-81AF-D488747F61F9}"/>
                  </a:ext>
                </a:extLst>
              </p:cNvPr>
              <p:cNvGrpSpPr/>
              <p:nvPr/>
            </p:nvGrpSpPr>
            <p:grpSpPr>
              <a:xfrm>
                <a:off x="512064" y="1417320"/>
                <a:ext cx="8119871" cy="4939031"/>
                <a:chOff x="128190" y="1417320"/>
                <a:chExt cx="8119871" cy="4939031"/>
              </a:xfrm>
            </p:grpSpPr>
            <p:sp>
              <p:nvSpPr>
                <p:cNvPr id="11" name="object 7">
                  <a:extLst>
                    <a:ext uri="{FF2B5EF4-FFF2-40B4-BE49-F238E27FC236}">
                      <a16:creationId xmlns:a16="http://schemas.microsoft.com/office/drawing/2014/main" id="{9488DDE8-5C2C-4C04-9F3F-5588B4E5A88B}"/>
                    </a:ext>
                  </a:extLst>
                </p:cNvPr>
                <p:cNvSpPr/>
                <p:nvPr/>
              </p:nvSpPr>
              <p:spPr>
                <a:xfrm>
                  <a:off x="128190" y="1847748"/>
                  <a:ext cx="8119871" cy="4508603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FD6056F3-7F03-4456-A5B8-B500D22FC263}"/>
                    </a:ext>
                  </a:extLst>
                </p:cNvPr>
                <p:cNvGrpSpPr/>
                <p:nvPr/>
              </p:nvGrpSpPr>
              <p:grpSpPr>
                <a:xfrm>
                  <a:off x="431155" y="1417320"/>
                  <a:ext cx="7764969" cy="4816360"/>
                  <a:chOff x="431155" y="1667734"/>
                  <a:chExt cx="7764969" cy="4816360"/>
                </a:xfrm>
              </p:grpSpPr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7CF0C9FB-5B3B-488C-8B2F-BA5BB2451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155" y="1667734"/>
                    <a:ext cx="0" cy="481636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>
                    <a:extLst>
                      <a:ext uri="{FF2B5EF4-FFF2-40B4-BE49-F238E27FC236}">
                        <a16:creationId xmlns:a16="http://schemas.microsoft.com/office/drawing/2014/main" id="{F76E863E-6C47-4637-865F-5FCC31F03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155" y="6467517"/>
                    <a:ext cx="7764969" cy="0"/>
                  </a:xfrm>
                  <a:prstGeom prst="straightConnector1">
                    <a:avLst/>
                  </a:prstGeom>
                  <a:ln w="4762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66939F67-ADF1-4835-A203-5B1F66CF4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2440" y="5861266"/>
                    <a:ext cx="3626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200" dirty="0">
                        <a:cs typeface="+mn-ea"/>
                        <a:sym typeface="+mn-lt"/>
                      </a:rPr>
                      <a:t>x</a:t>
                    </a:r>
                    <a:endParaRPr lang="zh-CN" altLang="en-US" sz="3200" dirty="0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1320800" y="3068320"/>
                <a:ext cx="2651760" cy="2113280"/>
                <a:chOff x="1320800" y="3068320"/>
                <a:chExt cx="2651760" cy="211328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320800" y="47244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357120" y="39319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3535680" y="381000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788160" y="37795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830830" y="3068320"/>
                  <a:ext cx="436880" cy="4572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乘号 20"/>
                <p:cNvSpPr/>
                <p:nvPr/>
              </p:nvSpPr>
              <p:spPr>
                <a:xfrm>
                  <a:off x="2575818" y="3525521"/>
                  <a:ext cx="429982" cy="430428"/>
                </a:xfrm>
                <a:prstGeom prst="mathMultiply">
                  <a:avLst>
                    <a:gd name="adj1" fmla="val 766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4" name="椭圆 23"/>
            <p:cNvSpPr/>
            <p:nvPr/>
          </p:nvSpPr>
          <p:spPr>
            <a:xfrm>
              <a:off x="3942080" y="396240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57600" y="3342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28160" y="435864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04080" y="40436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30800" y="4653280"/>
              <a:ext cx="436880" cy="457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乘号 31"/>
            <p:cNvSpPr/>
            <p:nvPr/>
          </p:nvSpPr>
          <p:spPr>
            <a:xfrm>
              <a:off x="4313178" y="4074161"/>
              <a:ext cx="429982" cy="430428"/>
            </a:xfrm>
            <a:prstGeom prst="mathMultiply">
              <a:avLst>
                <a:gd name="adj1" fmla="val 76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717630" y="3557100"/>
            <a:ext cx="7951808" cy="1102361"/>
          </a:xfrm>
          <a:custGeom>
            <a:avLst/>
            <a:gdLst>
              <a:gd name="connsiteX0" fmla="*/ 0 w 7951808"/>
              <a:gd name="connsiteY0" fmla="*/ 656086 h 1102361"/>
              <a:gd name="connsiteX1" fmla="*/ 2465408 w 7951808"/>
              <a:gd name="connsiteY1" fmla="*/ 169949 h 1102361"/>
              <a:gd name="connsiteX2" fmla="*/ 3819646 w 7951808"/>
              <a:gd name="connsiteY2" fmla="*/ 725534 h 1102361"/>
              <a:gd name="connsiteX3" fmla="*/ 4687747 w 7951808"/>
              <a:gd name="connsiteY3" fmla="*/ 1084349 h 1102361"/>
              <a:gd name="connsiteX4" fmla="*/ 6354502 w 7951808"/>
              <a:gd name="connsiteY4" fmla="*/ 158375 h 1102361"/>
              <a:gd name="connsiteX5" fmla="*/ 7951808 w 7951808"/>
              <a:gd name="connsiteY5" fmla="*/ 7904 h 110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1808" h="1102361">
                <a:moveTo>
                  <a:pt x="0" y="656086"/>
                </a:moveTo>
                <a:cubicBezTo>
                  <a:pt x="914400" y="407230"/>
                  <a:pt x="1828800" y="158374"/>
                  <a:pt x="2465408" y="169949"/>
                </a:cubicBezTo>
                <a:cubicBezTo>
                  <a:pt x="3102016" y="181524"/>
                  <a:pt x="3819646" y="725534"/>
                  <a:pt x="3819646" y="725534"/>
                </a:cubicBezTo>
                <a:cubicBezTo>
                  <a:pt x="4190036" y="877934"/>
                  <a:pt x="4265271" y="1178876"/>
                  <a:pt x="4687747" y="1084349"/>
                </a:cubicBezTo>
                <a:cubicBezTo>
                  <a:pt x="5110223" y="989823"/>
                  <a:pt x="5810492" y="337782"/>
                  <a:pt x="6354502" y="158375"/>
                </a:cubicBezTo>
                <a:cubicBezTo>
                  <a:pt x="6898512" y="-21032"/>
                  <a:pt x="7425160" y="-6564"/>
                  <a:pt x="7951808" y="790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84402" y="3931920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 = 5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2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>
            <a:extLst>
              <a:ext uri="{FF2B5EF4-FFF2-40B4-BE49-F238E27FC236}">
                <a16:creationId xmlns:a16="http://schemas.microsoft.com/office/drawing/2014/main" id="{95F59E9B-DE5B-4DCC-9AC0-488C4C7813C6}"/>
              </a:ext>
            </a:extLst>
          </p:cNvPr>
          <p:cNvSpPr/>
          <p:nvPr/>
        </p:nvSpPr>
        <p:spPr>
          <a:xfrm>
            <a:off x="5607054" y="23303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014F578-9376-4D60-9991-D8952AACA2C1}"/>
              </a:ext>
            </a:extLst>
          </p:cNvPr>
          <p:cNvSpPr/>
          <p:nvPr/>
        </p:nvSpPr>
        <p:spPr>
          <a:xfrm>
            <a:off x="5607054" y="3320906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8181AF9-5E74-4A4F-B6B3-C6E34CD423D8}"/>
              </a:ext>
            </a:extLst>
          </p:cNvPr>
          <p:cNvSpPr/>
          <p:nvPr/>
        </p:nvSpPr>
        <p:spPr>
          <a:xfrm>
            <a:off x="5607054" y="39305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77D95CF6-DF79-4479-9313-A36D263A4098}"/>
              </a:ext>
            </a:extLst>
          </p:cNvPr>
          <p:cNvSpPr/>
          <p:nvPr/>
        </p:nvSpPr>
        <p:spPr>
          <a:xfrm>
            <a:off x="5607054" y="469250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22" name="object 7">
            <a:extLst>
              <a:ext uri="{FF2B5EF4-FFF2-40B4-BE49-F238E27FC236}">
                <a16:creationId xmlns:a16="http://schemas.microsoft.com/office/drawing/2014/main" id="{11032D2B-1E0C-4899-B168-A91F968BFCCF}"/>
              </a:ext>
            </a:extLst>
          </p:cNvPr>
          <p:cNvGrpSpPr/>
          <p:nvPr/>
        </p:nvGrpSpPr>
        <p:grpSpPr>
          <a:xfrm>
            <a:off x="939804" y="1753637"/>
            <a:ext cx="2743200" cy="4214495"/>
            <a:chOff x="1219200" y="1252131"/>
            <a:chExt cx="2743200" cy="4214495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7C88A5D6-8C01-42A1-B7DF-191A5891C93F}"/>
                </a:ext>
              </a:extLst>
            </p:cNvPr>
            <p:cNvSpPr/>
            <p:nvPr/>
          </p:nvSpPr>
          <p:spPr>
            <a:xfrm>
              <a:off x="1219200" y="1252131"/>
              <a:ext cx="2743200" cy="4214495"/>
            </a:xfrm>
            <a:custGeom>
              <a:avLst/>
              <a:gdLst/>
              <a:ahLst/>
              <a:cxnLst/>
              <a:rect l="l" t="t" r="r" b="b"/>
              <a:pathLst>
                <a:path w="2743200" h="4214495">
                  <a:moveTo>
                    <a:pt x="2743200" y="0"/>
                  </a:moveTo>
                  <a:lnTo>
                    <a:pt x="0" y="0"/>
                  </a:lnTo>
                  <a:lnTo>
                    <a:pt x="0" y="4214037"/>
                  </a:lnTo>
                  <a:lnTo>
                    <a:pt x="2743200" y="4214037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E20501F5-F85B-4F97-9AAB-6901E67C88EF}"/>
                </a:ext>
              </a:extLst>
            </p:cNvPr>
            <p:cNvSpPr/>
            <p:nvPr/>
          </p:nvSpPr>
          <p:spPr>
            <a:xfrm>
              <a:off x="2533650" y="1828799"/>
              <a:ext cx="114300" cy="2743200"/>
            </a:xfrm>
            <a:custGeom>
              <a:avLst/>
              <a:gdLst/>
              <a:ahLst/>
              <a:cxnLst/>
              <a:rect l="l" t="t" r="r" b="b"/>
              <a:pathLst>
                <a:path w="114300" h="2743200">
                  <a:moveTo>
                    <a:pt x="114300" y="2628900"/>
                  </a:moveTo>
                  <a:lnTo>
                    <a:pt x="76200" y="2628900"/>
                  </a:lnTo>
                  <a:lnTo>
                    <a:pt x="76200" y="2286000"/>
                  </a:lnTo>
                  <a:lnTo>
                    <a:pt x="38100" y="2286000"/>
                  </a:lnTo>
                  <a:lnTo>
                    <a:pt x="38100" y="2628900"/>
                  </a:lnTo>
                  <a:lnTo>
                    <a:pt x="0" y="2628900"/>
                  </a:lnTo>
                  <a:lnTo>
                    <a:pt x="57150" y="2743200"/>
                  </a:lnTo>
                  <a:lnTo>
                    <a:pt x="104775" y="2647950"/>
                  </a:lnTo>
                  <a:lnTo>
                    <a:pt x="114300" y="2628900"/>
                  </a:lnTo>
                  <a:close/>
                </a:path>
                <a:path w="114300" h="2743200">
                  <a:moveTo>
                    <a:pt x="114300" y="1866900"/>
                  </a:moveTo>
                  <a:lnTo>
                    <a:pt x="76200" y="1866900"/>
                  </a:lnTo>
                  <a:lnTo>
                    <a:pt x="76200" y="1524000"/>
                  </a:lnTo>
                  <a:lnTo>
                    <a:pt x="38100" y="1524000"/>
                  </a:lnTo>
                  <a:lnTo>
                    <a:pt x="38100" y="1866900"/>
                  </a:lnTo>
                  <a:lnTo>
                    <a:pt x="0" y="1866900"/>
                  </a:lnTo>
                  <a:lnTo>
                    <a:pt x="57150" y="1981200"/>
                  </a:lnTo>
                  <a:lnTo>
                    <a:pt x="104775" y="1885950"/>
                  </a:lnTo>
                  <a:lnTo>
                    <a:pt x="114300" y="1866900"/>
                  </a:lnTo>
                  <a:close/>
                </a:path>
                <a:path w="114300" h="2743200">
                  <a:moveTo>
                    <a:pt x="114300" y="1104900"/>
                  </a:moveTo>
                  <a:lnTo>
                    <a:pt x="76200" y="1104900"/>
                  </a:lnTo>
                  <a:lnTo>
                    <a:pt x="76200" y="762000"/>
                  </a:lnTo>
                  <a:lnTo>
                    <a:pt x="38100" y="762000"/>
                  </a:lnTo>
                  <a:lnTo>
                    <a:pt x="38100" y="1104900"/>
                  </a:lnTo>
                  <a:lnTo>
                    <a:pt x="0" y="1104900"/>
                  </a:lnTo>
                  <a:lnTo>
                    <a:pt x="57150" y="1219200"/>
                  </a:lnTo>
                  <a:lnTo>
                    <a:pt x="104775" y="1123950"/>
                  </a:lnTo>
                  <a:lnTo>
                    <a:pt x="114300" y="1104900"/>
                  </a:lnTo>
                  <a:close/>
                </a:path>
                <a:path w="114300" h="27432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25" name="object 10">
            <a:extLst>
              <a:ext uri="{FF2B5EF4-FFF2-40B4-BE49-F238E27FC236}">
                <a16:creationId xmlns:a16="http://schemas.microsoft.com/office/drawing/2014/main" id="{C83D89A1-7267-4171-986A-00DF375F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0933"/>
              </p:ext>
            </p:extLst>
          </p:nvPr>
        </p:nvGraphicFramePr>
        <p:xfrm>
          <a:off x="935041" y="1563543"/>
          <a:ext cx="6504940" cy="4399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776605" marR="2159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Classification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9535" marR="82550" algn="ctr">
                        <a:lnSpc>
                          <a:spcPct val="78900"/>
                        </a:lnSpc>
                        <a:spcBef>
                          <a:spcPts val="1340"/>
                        </a:spcBef>
                      </a:pPr>
                      <a:endParaRPr lang="en-US" sz="1800" b="1" spc="-5" dirty="0">
                        <a:solidFill>
                          <a:srgbClr val="44546A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9535" marR="82550" algn="ctr">
                        <a:lnSpc>
                          <a:spcPct val="78900"/>
                        </a:lnSpc>
                        <a:spcBef>
                          <a:spcPts val="1340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Separation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Boundary /</a:t>
                      </a:r>
                      <a:r>
                        <a:rPr sz="1800" b="1" spc="-8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Tree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Local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Smooth /</a:t>
                      </a:r>
                      <a:r>
                        <a:rPr sz="1800" b="1" spc="-4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Generative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?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?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2545" marR="21590" algn="ctr">
                        <a:lnSpc>
                          <a:spcPts val="1930"/>
                        </a:lnSpc>
                        <a:spcBef>
                          <a:spcPts val="149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ACC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 F1</a:t>
                      </a:r>
                      <a:r>
                        <a:rPr sz="1800" b="1" spc="-2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857250" marR="21590">
                        <a:lnSpc>
                          <a:spcPts val="193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Many</a:t>
                      </a:r>
                      <a:r>
                        <a:rPr sz="1800" b="1" spc="-1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metric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Task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Function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Models,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Parameters</a:t>
                      </a:r>
                      <a:endParaRPr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14">
            <a:extLst>
              <a:ext uri="{FF2B5EF4-FFF2-40B4-BE49-F238E27FC236}">
                <a16:creationId xmlns:a16="http://schemas.microsoft.com/office/drawing/2014/main" id="{9E289324-F6F0-47AA-AD08-0E2B8923CF47}"/>
              </a:ext>
            </a:extLst>
          </p:cNvPr>
          <p:cNvSpPr txBox="1"/>
          <p:nvPr/>
        </p:nvSpPr>
        <p:spPr>
          <a:xfrm>
            <a:off x="6329568" y="2162779"/>
            <a:ext cx="159819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5" dirty="0">
                <a:solidFill>
                  <a:srgbClr val="006600"/>
                </a:solidFill>
                <a:cs typeface="+mn-ea"/>
                <a:sym typeface="+mn-lt"/>
              </a:rPr>
              <a:t>Output </a:t>
            </a:r>
            <a:r>
              <a:rPr lang="en-US" altLang="zh-CN" dirty="0">
                <a:solidFill>
                  <a:srgbClr val="006600"/>
                </a:solidFill>
                <a:cs typeface="+mn-ea"/>
                <a:sym typeface="+mn-lt"/>
              </a:rPr>
              <a:t>Y is</a:t>
            </a:r>
            <a:r>
              <a:rPr lang="en-US" altLang="zh-CN" spc="-150" dirty="0">
                <a:solidFill>
                  <a:srgbClr val="006600"/>
                </a:solidFill>
                <a:cs typeface="+mn-ea"/>
                <a:sym typeface="+mn-lt"/>
              </a:rPr>
              <a:t> </a:t>
            </a:r>
            <a:r>
              <a:rPr lang="en-US" altLang="zh-CN" spc="-5" dirty="0">
                <a:solidFill>
                  <a:srgbClr val="006600"/>
                </a:solidFill>
                <a:cs typeface="+mn-ea"/>
                <a:sym typeface="+mn-lt"/>
              </a:rPr>
              <a:t>cat</a:t>
            </a:r>
            <a:r>
              <a:rPr sz="1800" spc="-5" dirty="0">
                <a:solidFill>
                  <a:srgbClr val="006600"/>
                </a:solidFill>
                <a:cs typeface="+mn-ea"/>
                <a:sym typeface="+mn-lt"/>
              </a:rPr>
              <a:t>egorical</a:t>
            </a:r>
            <a:endParaRPr sz="1800" dirty="0">
              <a:cs typeface="+mn-ea"/>
              <a:sym typeface="+mn-lt"/>
            </a:endParaRP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BFEADC77-AA5B-449D-A871-924FD815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Last: Supervised Classifiers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FEAE0A-4516-4CC7-960C-FBDF51C4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2D80-2543-4381-A958-3E633ED88E9D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F9B77-69DE-464F-9D6E-ABCC242C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C6CC9-71E8-4E8E-9610-8AA8D6E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88C7D1-E542-400F-A3B8-38454BFD36C4}"/>
              </a:ext>
            </a:extLst>
          </p:cNvPr>
          <p:cNvGrpSpPr/>
          <p:nvPr/>
        </p:nvGrpSpPr>
        <p:grpSpPr>
          <a:xfrm>
            <a:off x="893983" y="1503316"/>
            <a:ext cx="2795981" cy="4459594"/>
            <a:chOff x="708646" y="1088760"/>
            <a:chExt cx="2747596" cy="4523451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9AAA365A-8E70-4162-A663-14642D021A5B}"/>
                </a:ext>
              </a:extLst>
            </p:cNvPr>
            <p:cNvSpPr/>
            <p:nvPr/>
          </p:nvSpPr>
          <p:spPr>
            <a:xfrm>
              <a:off x="713042" y="1088760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2743200" y="0"/>
                  </a:moveTo>
                  <a:lnTo>
                    <a:pt x="0" y="0"/>
                  </a:lnTo>
                  <a:lnTo>
                    <a:pt x="0" y="4500368"/>
                  </a:lnTo>
                  <a:lnTo>
                    <a:pt x="2743200" y="45003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13ECE6F9-8FE8-406C-871A-9FD65A2E70D4}"/>
                </a:ext>
              </a:extLst>
            </p:cNvPr>
            <p:cNvSpPr/>
            <p:nvPr/>
          </p:nvSpPr>
          <p:spPr>
            <a:xfrm>
              <a:off x="708646" y="1111331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0" y="0"/>
                  </a:moveTo>
                  <a:lnTo>
                    <a:pt x="2743200" y="0"/>
                  </a:lnTo>
                  <a:lnTo>
                    <a:pt x="2743200" y="4500368"/>
                  </a:lnTo>
                  <a:lnTo>
                    <a:pt x="0" y="45003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C868CA3A-CD9E-4315-AB6A-E32E15643BA5}"/>
                </a:ext>
              </a:extLst>
            </p:cNvPr>
            <p:cNvSpPr txBox="1"/>
            <p:nvPr/>
          </p:nvSpPr>
          <p:spPr>
            <a:xfrm>
              <a:off x="1567426" y="1553971"/>
              <a:ext cx="923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82955" algn="l"/>
                </a:tabLst>
                <a:defRPr/>
              </a:pPr>
              <a:r>
                <a:rPr kumimoji="0" lang="en-US" altLang="zh-CN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     </a:t>
              </a:r>
              <a:r>
                <a:rPr kumimoji="0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T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a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sk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	y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AA1F5CF4-8BF8-4BC7-A42D-94BE0134F417}"/>
                </a:ext>
              </a:extLst>
            </p:cNvPr>
            <p:cNvSpPr txBox="1"/>
            <p:nvPr/>
          </p:nvSpPr>
          <p:spPr>
            <a:xfrm>
              <a:off x="1218888" y="2303779"/>
              <a:ext cx="1765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Representation: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DB2F60CE-C07B-4159-88A1-78AC028EEBE0}"/>
                </a:ext>
              </a:extLst>
            </p:cNvPr>
            <p:cNvSpPr txBox="1"/>
            <p:nvPr/>
          </p:nvSpPr>
          <p:spPr>
            <a:xfrm>
              <a:off x="2722090" y="2303779"/>
              <a:ext cx="50863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x,</a:t>
              </a:r>
              <a:r>
                <a:rPr kumimoji="0" sz="1800" b="1" i="0" u="none" strike="noStrike" kern="1200" cap="none" spc="-8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f()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EB77C2B6-2C86-455C-A533-FC6E5B83A33F}"/>
                </a:ext>
              </a:extLst>
            </p:cNvPr>
            <p:cNvSpPr txBox="1"/>
            <p:nvPr/>
          </p:nvSpPr>
          <p:spPr>
            <a:xfrm>
              <a:off x="867729" y="3077971"/>
              <a:ext cx="2411095" cy="14672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42464" algn="l"/>
                </a:tabLst>
                <a:defRPr/>
              </a:pPr>
              <a:r>
                <a:rPr kumimoji="0" lang="en-US" altLang="zh-CN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      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Score Function:	L()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5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Search/Optimization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</a:t>
              </a:r>
              <a:r>
                <a:rPr kumimoji="0" sz="1800" b="1" i="0" u="none" strike="noStrike" kern="1200" cap="none" spc="-1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argmin()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B2C94FBF-5CF5-43EB-ADD7-8E1AC0420BCA}"/>
                </a:ext>
              </a:extLst>
            </p:cNvPr>
            <p:cNvSpPr txBox="1"/>
            <p:nvPr/>
          </p:nvSpPr>
          <p:spPr>
            <a:xfrm>
              <a:off x="1125938" y="5125438"/>
              <a:ext cx="23234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Models, Parameters</a:t>
              </a:r>
              <a:r>
                <a:rPr kumimoji="0" sz="1800" b="1" i="0" u="none" strike="noStrike" kern="1200" cap="none" spc="-5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cs typeface="+mn-ea"/>
                  <a:sym typeface="+mn-lt"/>
                </a:rPr>
                <a:t>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9838C9D4-EA6D-4EDB-8B95-C214D0FB8826}"/>
                </a:ext>
              </a:extLst>
            </p:cNvPr>
            <p:cNvSpPr/>
            <p:nvPr/>
          </p:nvSpPr>
          <p:spPr>
            <a:xfrm>
              <a:off x="1951041" y="1888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2670C5C9-D9F3-4EA0-BB59-7D64A6E20DCC}"/>
                </a:ext>
              </a:extLst>
            </p:cNvPr>
            <p:cNvSpPr/>
            <p:nvPr/>
          </p:nvSpPr>
          <p:spPr>
            <a:xfrm>
              <a:off x="1951041" y="2650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0B22DFC9-66B2-47E3-AE0B-BF7A49C9516C}"/>
                </a:ext>
              </a:extLst>
            </p:cNvPr>
            <p:cNvSpPr/>
            <p:nvPr/>
          </p:nvSpPr>
          <p:spPr>
            <a:xfrm>
              <a:off x="1951041" y="3412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723C4B3B-952D-4AE3-831A-9E822CAD2CA9}"/>
                </a:ext>
              </a:extLst>
            </p:cNvPr>
            <p:cNvSpPr/>
            <p:nvPr/>
          </p:nvSpPr>
          <p:spPr>
            <a:xfrm>
              <a:off x="1912941" y="463193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899"/>
                  </a:moveTo>
                  <a:lnTo>
                    <a:pt x="0" y="342899"/>
                  </a:lnTo>
                  <a:lnTo>
                    <a:pt x="57150" y="457199"/>
                  </a:lnTo>
                  <a:lnTo>
                    <a:pt x="104775" y="361949"/>
                  </a:lnTo>
                  <a:lnTo>
                    <a:pt x="38100" y="361949"/>
                  </a:lnTo>
                  <a:lnTo>
                    <a:pt x="38099" y="342899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49"/>
                  </a:lnTo>
                  <a:lnTo>
                    <a:pt x="76200" y="361949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899"/>
                  </a:moveTo>
                  <a:lnTo>
                    <a:pt x="76199" y="342899"/>
                  </a:lnTo>
                  <a:lnTo>
                    <a:pt x="76200" y="361949"/>
                  </a:lnTo>
                  <a:lnTo>
                    <a:pt x="104775" y="361949"/>
                  </a:lnTo>
                  <a:lnTo>
                    <a:pt x="114300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Probabilistic Interpretation of KNN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8B2D-E708-4B50-87DF-5BADAAE3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Estimate conditional probability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Pr</a:t>
            </a:r>
            <a:r>
              <a:rPr lang="en-US" altLang="zh-CN" dirty="0">
                <a:ea typeface="+mn-ea"/>
                <a:cs typeface="+mn-ea"/>
                <a:sym typeface="+mn-lt"/>
              </a:rPr>
              <a:t>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y|x</a:t>
            </a:r>
            <a:r>
              <a:rPr lang="en-US" altLang="zh-CN" dirty="0">
                <a:ea typeface="+mn-ea"/>
                <a:cs typeface="+mn-ea"/>
                <a:sym typeface="+mn-lt"/>
              </a:rPr>
              <a:t>)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Count of data points in class y in the neighborhood of x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0599-9C66-4E9C-8971-4BDBC04C0C8B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411F5349-92A7-4962-B115-04C1078D4F98}"/>
              </a:ext>
            </a:extLst>
          </p:cNvPr>
          <p:cNvGrpSpPr/>
          <p:nvPr/>
        </p:nvGrpSpPr>
        <p:grpSpPr>
          <a:xfrm>
            <a:off x="3820558" y="3287893"/>
            <a:ext cx="4588984" cy="2301116"/>
            <a:chOff x="3810000" y="4357700"/>
            <a:chExt cx="4477385" cy="183832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F284B30-F176-47AB-B9FA-065A35694527}"/>
                </a:ext>
              </a:extLst>
            </p:cNvPr>
            <p:cNvSpPr/>
            <p:nvPr/>
          </p:nvSpPr>
          <p:spPr>
            <a:xfrm>
              <a:off x="3810000" y="4357700"/>
              <a:ext cx="4477385" cy="1838325"/>
            </a:xfrm>
            <a:custGeom>
              <a:avLst/>
              <a:gdLst/>
              <a:ahLst/>
              <a:cxnLst/>
              <a:rect l="l" t="t" r="r" b="b"/>
              <a:pathLst>
                <a:path w="4477384" h="1838325">
                  <a:moveTo>
                    <a:pt x="0" y="919162"/>
                  </a:moveTo>
                  <a:lnTo>
                    <a:pt x="3799" y="865154"/>
                  </a:lnTo>
                  <a:lnTo>
                    <a:pt x="15059" y="811968"/>
                  </a:lnTo>
                  <a:lnTo>
                    <a:pt x="33568" y="759690"/>
                  </a:lnTo>
                  <a:lnTo>
                    <a:pt x="59117" y="708407"/>
                  </a:lnTo>
                  <a:lnTo>
                    <a:pt x="91496" y="658203"/>
                  </a:lnTo>
                  <a:lnTo>
                    <a:pt x="130494" y="609166"/>
                  </a:lnTo>
                  <a:lnTo>
                    <a:pt x="175903" y="561383"/>
                  </a:lnTo>
                  <a:lnTo>
                    <a:pt x="227512" y="514938"/>
                  </a:lnTo>
                  <a:lnTo>
                    <a:pt x="285111" y="469918"/>
                  </a:lnTo>
                  <a:lnTo>
                    <a:pt x="348490" y="426410"/>
                  </a:lnTo>
                  <a:lnTo>
                    <a:pt x="382281" y="405250"/>
                  </a:lnTo>
                  <a:lnTo>
                    <a:pt x="417439" y="384499"/>
                  </a:lnTo>
                  <a:lnTo>
                    <a:pt x="453937" y="364170"/>
                  </a:lnTo>
                  <a:lnTo>
                    <a:pt x="491748" y="344273"/>
                  </a:lnTo>
                  <a:lnTo>
                    <a:pt x="530848" y="324818"/>
                  </a:lnTo>
                  <a:lnTo>
                    <a:pt x="571208" y="305816"/>
                  </a:lnTo>
                  <a:lnTo>
                    <a:pt x="612804" y="287279"/>
                  </a:lnTo>
                  <a:lnTo>
                    <a:pt x="655609" y="269216"/>
                  </a:lnTo>
                  <a:lnTo>
                    <a:pt x="699596" y="251639"/>
                  </a:lnTo>
                  <a:lnTo>
                    <a:pt x="744739" y="234558"/>
                  </a:lnTo>
                  <a:lnTo>
                    <a:pt x="791013" y="217985"/>
                  </a:lnTo>
                  <a:lnTo>
                    <a:pt x="838391" y="201929"/>
                  </a:lnTo>
                  <a:lnTo>
                    <a:pt x="886846" y="186402"/>
                  </a:lnTo>
                  <a:lnTo>
                    <a:pt x="936353" y="171415"/>
                  </a:lnTo>
                  <a:lnTo>
                    <a:pt x="986884" y="156978"/>
                  </a:lnTo>
                  <a:lnTo>
                    <a:pt x="1038415" y="143102"/>
                  </a:lnTo>
                  <a:lnTo>
                    <a:pt x="1090918" y="129798"/>
                  </a:lnTo>
                  <a:lnTo>
                    <a:pt x="1144368" y="117076"/>
                  </a:lnTo>
                  <a:lnTo>
                    <a:pt x="1198738" y="104948"/>
                  </a:lnTo>
                  <a:lnTo>
                    <a:pt x="1254002" y="93424"/>
                  </a:lnTo>
                  <a:lnTo>
                    <a:pt x="1310134" y="82515"/>
                  </a:lnTo>
                  <a:lnTo>
                    <a:pt x="1367107" y="72232"/>
                  </a:lnTo>
                  <a:lnTo>
                    <a:pt x="1424896" y="62585"/>
                  </a:lnTo>
                  <a:lnTo>
                    <a:pt x="1483473" y="53585"/>
                  </a:lnTo>
                  <a:lnTo>
                    <a:pt x="1542813" y="45244"/>
                  </a:lnTo>
                  <a:lnTo>
                    <a:pt x="1602890" y="37571"/>
                  </a:lnTo>
                  <a:lnTo>
                    <a:pt x="1663677" y="30578"/>
                  </a:lnTo>
                  <a:lnTo>
                    <a:pt x="1725148" y="24275"/>
                  </a:lnTo>
                  <a:lnTo>
                    <a:pt x="1787276" y="18674"/>
                  </a:lnTo>
                  <a:lnTo>
                    <a:pt x="1850037" y="13784"/>
                  </a:lnTo>
                  <a:lnTo>
                    <a:pt x="1913402" y="9617"/>
                  </a:lnTo>
                  <a:lnTo>
                    <a:pt x="1977347" y="6183"/>
                  </a:lnTo>
                  <a:lnTo>
                    <a:pt x="2041844" y="3494"/>
                  </a:lnTo>
                  <a:lnTo>
                    <a:pt x="2106868" y="1560"/>
                  </a:lnTo>
                  <a:lnTo>
                    <a:pt x="2172392" y="391"/>
                  </a:lnTo>
                  <a:lnTo>
                    <a:pt x="2238391" y="0"/>
                  </a:lnTo>
                  <a:lnTo>
                    <a:pt x="2304389" y="391"/>
                  </a:lnTo>
                  <a:lnTo>
                    <a:pt x="2369912" y="1560"/>
                  </a:lnTo>
                  <a:lnTo>
                    <a:pt x="2434936" y="3494"/>
                  </a:lnTo>
                  <a:lnTo>
                    <a:pt x="2499433" y="6183"/>
                  </a:lnTo>
                  <a:lnTo>
                    <a:pt x="2563377" y="9617"/>
                  </a:lnTo>
                  <a:lnTo>
                    <a:pt x="2626742" y="13784"/>
                  </a:lnTo>
                  <a:lnTo>
                    <a:pt x="2689502" y="18674"/>
                  </a:lnTo>
                  <a:lnTo>
                    <a:pt x="2751631" y="24275"/>
                  </a:lnTo>
                  <a:lnTo>
                    <a:pt x="2813101" y="30578"/>
                  </a:lnTo>
                  <a:lnTo>
                    <a:pt x="2873888" y="37571"/>
                  </a:lnTo>
                  <a:lnTo>
                    <a:pt x="2933964" y="45244"/>
                  </a:lnTo>
                  <a:lnTo>
                    <a:pt x="2993304" y="53585"/>
                  </a:lnTo>
                  <a:lnTo>
                    <a:pt x="3051882" y="62585"/>
                  </a:lnTo>
                  <a:lnTo>
                    <a:pt x="3109670" y="72232"/>
                  </a:lnTo>
                  <a:lnTo>
                    <a:pt x="3166643" y="82515"/>
                  </a:lnTo>
                  <a:lnTo>
                    <a:pt x="3222775" y="93424"/>
                  </a:lnTo>
                  <a:lnTo>
                    <a:pt x="3278039" y="104948"/>
                  </a:lnTo>
                  <a:lnTo>
                    <a:pt x="3332409" y="117076"/>
                  </a:lnTo>
                  <a:lnTo>
                    <a:pt x="3385859" y="129798"/>
                  </a:lnTo>
                  <a:lnTo>
                    <a:pt x="3438362" y="143102"/>
                  </a:lnTo>
                  <a:lnTo>
                    <a:pt x="3489893" y="156978"/>
                  </a:lnTo>
                  <a:lnTo>
                    <a:pt x="3540425" y="171415"/>
                  </a:lnTo>
                  <a:lnTo>
                    <a:pt x="3589931" y="186402"/>
                  </a:lnTo>
                  <a:lnTo>
                    <a:pt x="3638387" y="201929"/>
                  </a:lnTo>
                  <a:lnTo>
                    <a:pt x="3685764" y="217985"/>
                  </a:lnTo>
                  <a:lnTo>
                    <a:pt x="3732038" y="234558"/>
                  </a:lnTo>
                  <a:lnTo>
                    <a:pt x="3777182" y="251639"/>
                  </a:lnTo>
                  <a:lnTo>
                    <a:pt x="3821169" y="269216"/>
                  </a:lnTo>
                  <a:lnTo>
                    <a:pt x="3863974" y="287279"/>
                  </a:lnTo>
                  <a:lnTo>
                    <a:pt x="3905570" y="305816"/>
                  </a:lnTo>
                  <a:lnTo>
                    <a:pt x="3945930" y="324818"/>
                  </a:lnTo>
                  <a:lnTo>
                    <a:pt x="3985030" y="344273"/>
                  </a:lnTo>
                  <a:lnTo>
                    <a:pt x="4022842" y="364170"/>
                  </a:lnTo>
                  <a:lnTo>
                    <a:pt x="4059340" y="384499"/>
                  </a:lnTo>
                  <a:lnTo>
                    <a:pt x="4094498" y="405250"/>
                  </a:lnTo>
                  <a:lnTo>
                    <a:pt x="4128289" y="426410"/>
                  </a:lnTo>
                  <a:lnTo>
                    <a:pt x="4160688" y="447970"/>
                  </a:lnTo>
                  <a:lnTo>
                    <a:pt x="4221204" y="492244"/>
                  </a:lnTo>
                  <a:lnTo>
                    <a:pt x="4275834" y="537987"/>
                  </a:lnTo>
                  <a:lnTo>
                    <a:pt x="4324370" y="585113"/>
                  </a:lnTo>
                  <a:lnTo>
                    <a:pt x="4366600" y="633534"/>
                  </a:lnTo>
                  <a:lnTo>
                    <a:pt x="4402315" y="683164"/>
                  </a:lnTo>
                  <a:lnTo>
                    <a:pt x="4431306" y="733919"/>
                  </a:lnTo>
                  <a:lnTo>
                    <a:pt x="4453361" y="785710"/>
                  </a:lnTo>
                  <a:lnTo>
                    <a:pt x="4468272" y="838453"/>
                  </a:lnTo>
                  <a:lnTo>
                    <a:pt x="4475828" y="892061"/>
                  </a:lnTo>
                  <a:lnTo>
                    <a:pt x="4476782" y="919162"/>
                  </a:lnTo>
                  <a:lnTo>
                    <a:pt x="4475828" y="946263"/>
                  </a:lnTo>
                  <a:lnTo>
                    <a:pt x="4468272" y="999871"/>
                  </a:lnTo>
                  <a:lnTo>
                    <a:pt x="4453361" y="1052613"/>
                  </a:lnTo>
                  <a:lnTo>
                    <a:pt x="4431306" y="1104405"/>
                  </a:lnTo>
                  <a:lnTo>
                    <a:pt x="4402315" y="1155159"/>
                  </a:lnTo>
                  <a:lnTo>
                    <a:pt x="4366600" y="1204790"/>
                  </a:lnTo>
                  <a:lnTo>
                    <a:pt x="4324370" y="1253211"/>
                  </a:lnTo>
                  <a:lnTo>
                    <a:pt x="4275834" y="1300336"/>
                  </a:lnTo>
                  <a:lnTo>
                    <a:pt x="4221204" y="1346078"/>
                  </a:lnTo>
                  <a:lnTo>
                    <a:pt x="4160688" y="1390353"/>
                  </a:lnTo>
                  <a:lnTo>
                    <a:pt x="4128289" y="1411913"/>
                  </a:lnTo>
                  <a:lnTo>
                    <a:pt x="4094498" y="1433073"/>
                  </a:lnTo>
                  <a:lnTo>
                    <a:pt x="4059340" y="1453823"/>
                  </a:lnTo>
                  <a:lnTo>
                    <a:pt x="4022842" y="1474152"/>
                  </a:lnTo>
                  <a:lnTo>
                    <a:pt x="3985030" y="1494049"/>
                  </a:lnTo>
                  <a:lnTo>
                    <a:pt x="3945930" y="1513504"/>
                  </a:lnTo>
                  <a:lnTo>
                    <a:pt x="3905570" y="1532506"/>
                  </a:lnTo>
                  <a:lnTo>
                    <a:pt x="3863974" y="1551043"/>
                  </a:lnTo>
                  <a:lnTo>
                    <a:pt x="3821169" y="1569106"/>
                  </a:lnTo>
                  <a:lnTo>
                    <a:pt x="3777182" y="1586683"/>
                  </a:lnTo>
                  <a:lnTo>
                    <a:pt x="3732038" y="1603763"/>
                  </a:lnTo>
                  <a:lnTo>
                    <a:pt x="3685764" y="1620337"/>
                  </a:lnTo>
                  <a:lnTo>
                    <a:pt x="3638387" y="1636392"/>
                  </a:lnTo>
                  <a:lnTo>
                    <a:pt x="3589931" y="1651919"/>
                  </a:lnTo>
                  <a:lnTo>
                    <a:pt x="3540425" y="1666906"/>
                  </a:lnTo>
                  <a:lnTo>
                    <a:pt x="3489893" y="1681343"/>
                  </a:lnTo>
                  <a:lnTo>
                    <a:pt x="3438362" y="1695219"/>
                  </a:lnTo>
                  <a:lnTo>
                    <a:pt x="3385859" y="1708523"/>
                  </a:lnTo>
                  <a:lnTo>
                    <a:pt x="3332409" y="1721244"/>
                  </a:lnTo>
                  <a:lnTo>
                    <a:pt x="3278039" y="1733372"/>
                  </a:lnTo>
                  <a:lnTo>
                    <a:pt x="3222775" y="1744896"/>
                  </a:lnTo>
                  <a:lnTo>
                    <a:pt x="3166643" y="1755805"/>
                  </a:lnTo>
                  <a:lnTo>
                    <a:pt x="3109670" y="1766089"/>
                  </a:lnTo>
                  <a:lnTo>
                    <a:pt x="3051882" y="1775735"/>
                  </a:lnTo>
                  <a:lnTo>
                    <a:pt x="2993304" y="1784735"/>
                  </a:lnTo>
                  <a:lnTo>
                    <a:pt x="2933964" y="1793076"/>
                  </a:lnTo>
                  <a:lnTo>
                    <a:pt x="2873888" y="1800749"/>
                  </a:lnTo>
                  <a:lnTo>
                    <a:pt x="2813101" y="1807742"/>
                  </a:lnTo>
                  <a:lnTo>
                    <a:pt x="2751631" y="1814045"/>
                  </a:lnTo>
                  <a:lnTo>
                    <a:pt x="2689502" y="1819647"/>
                  </a:lnTo>
                  <a:lnTo>
                    <a:pt x="2626742" y="1824536"/>
                  </a:lnTo>
                  <a:lnTo>
                    <a:pt x="2563377" y="1828703"/>
                  </a:lnTo>
                  <a:lnTo>
                    <a:pt x="2499433" y="1832137"/>
                  </a:lnTo>
                  <a:lnTo>
                    <a:pt x="2434936" y="1834826"/>
                  </a:lnTo>
                  <a:lnTo>
                    <a:pt x="2369912" y="1836760"/>
                  </a:lnTo>
                  <a:lnTo>
                    <a:pt x="2304389" y="1837929"/>
                  </a:lnTo>
                  <a:lnTo>
                    <a:pt x="2238391" y="1838321"/>
                  </a:lnTo>
                  <a:lnTo>
                    <a:pt x="2172392" y="1837929"/>
                  </a:lnTo>
                  <a:lnTo>
                    <a:pt x="2106868" y="1836760"/>
                  </a:lnTo>
                  <a:lnTo>
                    <a:pt x="2041844" y="1834826"/>
                  </a:lnTo>
                  <a:lnTo>
                    <a:pt x="1977347" y="1832137"/>
                  </a:lnTo>
                  <a:lnTo>
                    <a:pt x="1913402" y="1828703"/>
                  </a:lnTo>
                  <a:lnTo>
                    <a:pt x="1850037" y="1824536"/>
                  </a:lnTo>
                  <a:lnTo>
                    <a:pt x="1787276" y="1819647"/>
                  </a:lnTo>
                  <a:lnTo>
                    <a:pt x="1725148" y="1814045"/>
                  </a:lnTo>
                  <a:lnTo>
                    <a:pt x="1663677" y="1807742"/>
                  </a:lnTo>
                  <a:lnTo>
                    <a:pt x="1602890" y="1800749"/>
                  </a:lnTo>
                  <a:lnTo>
                    <a:pt x="1542813" y="1793076"/>
                  </a:lnTo>
                  <a:lnTo>
                    <a:pt x="1483473" y="1784735"/>
                  </a:lnTo>
                  <a:lnTo>
                    <a:pt x="1424896" y="1775735"/>
                  </a:lnTo>
                  <a:lnTo>
                    <a:pt x="1367107" y="1766089"/>
                  </a:lnTo>
                  <a:lnTo>
                    <a:pt x="1310134" y="1755805"/>
                  </a:lnTo>
                  <a:lnTo>
                    <a:pt x="1254002" y="1744896"/>
                  </a:lnTo>
                  <a:lnTo>
                    <a:pt x="1198738" y="1733372"/>
                  </a:lnTo>
                  <a:lnTo>
                    <a:pt x="1144368" y="1721244"/>
                  </a:lnTo>
                  <a:lnTo>
                    <a:pt x="1090918" y="1708523"/>
                  </a:lnTo>
                  <a:lnTo>
                    <a:pt x="1038415" y="1695219"/>
                  </a:lnTo>
                  <a:lnTo>
                    <a:pt x="986884" y="1681343"/>
                  </a:lnTo>
                  <a:lnTo>
                    <a:pt x="936353" y="1666906"/>
                  </a:lnTo>
                  <a:lnTo>
                    <a:pt x="886846" y="1651919"/>
                  </a:lnTo>
                  <a:lnTo>
                    <a:pt x="838391" y="1636392"/>
                  </a:lnTo>
                  <a:lnTo>
                    <a:pt x="791013" y="1620337"/>
                  </a:lnTo>
                  <a:lnTo>
                    <a:pt x="744739" y="1603763"/>
                  </a:lnTo>
                  <a:lnTo>
                    <a:pt x="699596" y="1586683"/>
                  </a:lnTo>
                  <a:lnTo>
                    <a:pt x="655609" y="1569106"/>
                  </a:lnTo>
                  <a:lnTo>
                    <a:pt x="612804" y="1551043"/>
                  </a:lnTo>
                  <a:lnTo>
                    <a:pt x="571208" y="1532506"/>
                  </a:lnTo>
                  <a:lnTo>
                    <a:pt x="530848" y="1513504"/>
                  </a:lnTo>
                  <a:lnTo>
                    <a:pt x="491748" y="1494049"/>
                  </a:lnTo>
                  <a:lnTo>
                    <a:pt x="453937" y="1474152"/>
                  </a:lnTo>
                  <a:lnTo>
                    <a:pt x="417439" y="1453823"/>
                  </a:lnTo>
                  <a:lnTo>
                    <a:pt x="382281" y="1433073"/>
                  </a:lnTo>
                  <a:lnTo>
                    <a:pt x="348490" y="1411913"/>
                  </a:lnTo>
                  <a:lnTo>
                    <a:pt x="316091" y="1390353"/>
                  </a:lnTo>
                  <a:lnTo>
                    <a:pt x="255576" y="1346078"/>
                  </a:lnTo>
                  <a:lnTo>
                    <a:pt x="200946" y="1300336"/>
                  </a:lnTo>
                  <a:lnTo>
                    <a:pt x="152411" y="1253211"/>
                  </a:lnTo>
                  <a:lnTo>
                    <a:pt x="110181" y="1204790"/>
                  </a:lnTo>
                  <a:lnTo>
                    <a:pt x="74466" y="1155159"/>
                  </a:lnTo>
                  <a:lnTo>
                    <a:pt x="45476" y="1104405"/>
                  </a:lnTo>
                  <a:lnTo>
                    <a:pt x="23420" y="1052613"/>
                  </a:lnTo>
                  <a:lnTo>
                    <a:pt x="8510" y="999871"/>
                  </a:lnTo>
                  <a:lnTo>
                    <a:pt x="954" y="946263"/>
                  </a:lnTo>
                  <a:lnTo>
                    <a:pt x="0" y="9191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114D7680-801B-442A-99E2-CA4F8C7878C3}"/>
                </a:ext>
              </a:extLst>
            </p:cNvPr>
            <p:cNvSpPr/>
            <p:nvPr/>
          </p:nvSpPr>
          <p:spPr>
            <a:xfrm>
              <a:off x="4354474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17B8DD6-E72B-492C-BE90-BCA712856AD0}"/>
                </a:ext>
              </a:extLst>
            </p:cNvPr>
            <p:cNvSpPr/>
            <p:nvPr/>
          </p:nvSpPr>
          <p:spPr>
            <a:xfrm>
              <a:off x="4354474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1BDD776-5318-45A2-97E4-C0325EB330E9}"/>
                </a:ext>
              </a:extLst>
            </p:cNvPr>
            <p:cNvSpPr/>
            <p:nvPr/>
          </p:nvSpPr>
          <p:spPr>
            <a:xfrm>
              <a:off x="6108890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FAF9CDFD-F1CE-4F6A-BB26-0D5110FBD567}"/>
                </a:ext>
              </a:extLst>
            </p:cNvPr>
            <p:cNvSpPr/>
            <p:nvPr/>
          </p:nvSpPr>
          <p:spPr>
            <a:xfrm>
              <a:off x="6108890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36307E85-091F-4DF8-9A71-810A5B85C9E9}"/>
                </a:ext>
              </a:extLst>
            </p:cNvPr>
            <p:cNvSpPr/>
            <p:nvPr/>
          </p:nvSpPr>
          <p:spPr>
            <a:xfrm>
              <a:off x="4414964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56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56" y="131171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3966662-B412-497F-AC8A-5F22C7BFF502}"/>
                </a:ext>
              </a:extLst>
            </p:cNvPr>
            <p:cNvSpPr/>
            <p:nvPr/>
          </p:nvSpPr>
          <p:spPr>
            <a:xfrm>
              <a:off x="4414964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1A0E2C83-443F-48A7-8B2C-C6784965FB2A}"/>
                </a:ext>
              </a:extLst>
            </p:cNvPr>
            <p:cNvSpPr/>
            <p:nvPr/>
          </p:nvSpPr>
          <p:spPr>
            <a:xfrm>
              <a:off x="4898948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10B996E-3A91-4460-B81B-3633128092A8}"/>
                </a:ext>
              </a:extLst>
            </p:cNvPr>
            <p:cNvSpPr/>
            <p:nvPr/>
          </p:nvSpPr>
          <p:spPr>
            <a:xfrm>
              <a:off x="4898948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B6CF646-CE76-4DAF-8AE6-033459538D5A}"/>
                </a:ext>
              </a:extLst>
            </p:cNvPr>
            <p:cNvSpPr/>
            <p:nvPr/>
          </p:nvSpPr>
          <p:spPr>
            <a:xfrm>
              <a:off x="5261927" y="454153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5BF2762F-15C9-4F4F-96F2-3ED3C2BFEAFD}"/>
                </a:ext>
              </a:extLst>
            </p:cNvPr>
            <p:cNvSpPr/>
            <p:nvPr/>
          </p:nvSpPr>
          <p:spPr>
            <a:xfrm>
              <a:off x="5261927" y="454153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F97521A9-CD1F-491E-920C-9E4F8C72A8E9}"/>
                </a:ext>
              </a:extLst>
            </p:cNvPr>
            <p:cNvSpPr/>
            <p:nvPr/>
          </p:nvSpPr>
          <p:spPr>
            <a:xfrm>
              <a:off x="4656963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7B3A3763-51D3-4E2B-807B-DB76A83D03C1}"/>
                </a:ext>
              </a:extLst>
            </p:cNvPr>
            <p:cNvSpPr/>
            <p:nvPr/>
          </p:nvSpPr>
          <p:spPr>
            <a:xfrm>
              <a:off x="4656963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3EC5820-4389-4129-967C-82FD818D0FD1}"/>
                </a:ext>
              </a:extLst>
            </p:cNvPr>
            <p:cNvSpPr/>
            <p:nvPr/>
          </p:nvSpPr>
          <p:spPr>
            <a:xfrm>
              <a:off x="5564416" y="440364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74CAF152-CBE7-4FF2-BF9B-57852BED1A5A}"/>
                </a:ext>
              </a:extLst>
            </p:cNvPr>
            <p:cNvSpPr/>
            <p:nvPr/>
          </p:nvSpPr>
          <p:spPr>
            <a:xfrm>
              <a:off x="5564416" y="440364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69E30F91-732B-4BB0-945F-556B22DA6D8D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D13206B-CF80-4C69-8D34-979805F430D4}"/>
                </a:ext>
              </a:extLst>
            </p:cNvPr>
            <p:cNvSpPr/>
            <p:nvPr/>
          </p:nvSpPr>
          <p:spPr>
            <a:xfrm>
              <a:off x="5443423" y="472536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FE90AB1C-D343-4431-9845-E47DFF11C9B3}"/>
                </a:ext>
              </a:extLst>
            </p:cNvPr>
            <p:cNvSpPr/>
            <p:nvPr/>
          </p:nvSpPr>
          <p:spPr>
            <a:xfrm>
              <a:off x="5443423" y="472536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322A3C77-A04C-4957-BF7C-43570B61D00D}"/>
                </a:ext>
              </a:extLst>
            </p:cNvPr>
            <p:cNvSpPr/>
            <p:nvPr/>
          </p:nvSpPr>
          <p:spPr>
            <a:xfrm>
              <a:off x="6411366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98278B98-0A68-47ED-998C-C3309A0DCB52}"/>
                </a:ext>
              </a:extLst>
            </p:cNvPr>
            <p:cNvSpPr/>
            <p:nvPr/>
          </p:nvSpPr>
          <p:spPr>
            <a:xfrm>
              <a:off x="6411366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9F807A26-CED6-49B2-A1CC-44DE5CFAE1FF}"/>
                </a:ext>
              </a:extLst>
            </p:cNvPr>
            <p:cNvSpPr/>
            <p:nvPr/>
          </p:nvSpPr>
          <p:spPr>
            <a:xfrm>
              <a:off x="6169380" y="546068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7"/>
                  </a:lnTo>
                  <a:lnTo>
                    <a:pt x="157543" y="131177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DC8C819-FE30-4C44-8C8E-BCEB8F18F025}"/>
                </a:ext>
              </a:extLst>
            </p:cNvPr>
            <p:cNvSpPr/>
            <p:nvPr/>
          </p:nvSpPr>
          <p:spPr>
            <a:xfrm>
              <a:off x="6169380" y="546068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78DA8D06-8444-4FFC-9F69-3B7328EBEA25}"/>
                </a:ext>
              </a:extLst>
            </p:cNvPr>
            <p:cNvSpPr/>
            <p:nvPr/>
          </p:nvSpPr>
          <p:spPr>
            <a:xfrm>
              <a:off x="6653352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B2225981-71FB-4E6E-939E-B9AF411B61D9}"/>
                </a:ext>
              </a:extLst>
            </p:cNvPr>
            <p:cNvSpPr/>
            <p:nvPr/>
          </p:nvSpPr>
          <p:spPr>
            <a:xfrm>
              <a:off x="6653352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1EB8E4B9-A83F-4379-B62F-E79C94B006A7}"/>
                </a:ext>
              </a:extLst>
            </p:cNvPr>
            <p:cNvSpPr/>
            <p:nvPr/>
          </p:nvSpPr>
          <p:spPr>
            <a:xfrm>
              <a:off x="6653352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C05FBEB9-E074-4ED6-97CB-C3C351B7E8B7}"/>
                </a:ext>
              </a:extLst>
            </p:cNvPr>
            <p:cNvSpPr/>
            <p:nvPr/>
          </p:nvSpPr>
          <p:spPr>
            <a:xfrm>
              <a:off x="6653352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8BB466F6-8DF7-4939-83F8-B8DFA5A1E644}"/>
                </a:ext>
              </a:extLst>
            </p:cNvPr>
            <p:cNvSpPr/>
            <p:nvPr/>
          </p:nvSpPr>
          <p:spPr>
            <a:xfrm>
              <a:off x="622988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4DD9A10D-E500-4B9C-99E2-8AE60D5A0F83}"/>
                </a:ext>
              </a:extLst>
            </p:cNvPr>
            <p:cNvSpPr/>
            <p:nvPr/>
          </p:nvSpPr>
          <p:spPr>
            <a:xfrm>
              <a:off x="622988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B64CB555-3375-4332-A45F-3A9DB2161E0E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58D274BB-793D-437E-94A8-2A1FF96AF273}"/>
                </a:ext>
              </a:extLst>
            </p:cNvPr>
            <p:cNvSpPr/>
            <p:nvPr/>
          </p:nvSpPr>
          <p:spPr>
            <a:xfrm>
              <a:off x="4475467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ACCFFB58-E4BC-4991-8234-111800792A32}"/>
                </a:ext>
              </a:extLst>
            </p:cNvPr>
            <p:cNvSpPr/>
            <p:nvPr/>
          </p:nvSpPr>
          <p:spPr>
            <a:xfrm>
              <a:off x="4475467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924F6D21-74EF-4C98-97AB-04858FC12EC5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BA46458D-1D1B-4F44-80C1-3F7ED325B547}"/>
                </a:ext>
              </a:extLst>
            </p:cNvPr>
            <p:cNvSpPr/>
            <p:nvPr/>
          </p:nvSpPr>
          <p:spPr>
            <a:xfrm>
              <a:off x="453595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08A42446-4CAC-45D2-A649-6D6139AADBD0}"/>
                </a:ext>
              </a:extLst>
            </p:cNvPr>
            <p:cNvSpPr/>
            <p:nvPr/>
          </p:nvSpPr>
          <p:spPr>
            <a:xfrm>
              <a:off x="5019941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828087D1-5CE3-4D63-AE2D-E583A92A82B9}"/>
                </a:ext>
              </a:extLst>
            </p:cNvPr>
            <p:cNvSpPr/>
            <p:nvPr/>
          </p:nvSpPr>
          <p:spPr>
            <a:xfrm>
              <a:off x="5019941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41BC4102-9134-4499-976D-DF334CA3948A}"/>
                </a:ext>
              </a:extLst>
            </p:cNvPr>
            <p:cNvSpPr/>
            <p:nvPr/>
          </p:nvSpPr>
          <p:spPr>
            <a:xfrm>
              <a:off x="4898948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D65B0096-A43B-45C2-8974-C03AFD037A9D}"/>
                </a:ext>
              </a:extLst>
            </p:cNvPr>
            <p:cNvSpPr/>
            <p:nvPr/>
          </p:nvSpPr>
          <p:spPr>
            <a:xfrm>
              <a:off x="4898948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ACBE6C70-D764-4A2B-9450-C3EFDAD802CD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98E83E49-41AC-4E93-90EA-76546F4213EB}"/>
                </a:ext>
              </a:extLst>
            </p:cNvPr>
            <p:cNvSpPr/>
            <p:nvPr/>
          </p:nvSpPr>
          <p:spPr>
            <a:xfrm>
              <a:off x="459646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6F62A347-B0CF-4886-8093-7926981E6876}"/>
                </a:ext>
              </a:extLst>
            </p:cNvPr>
            <p:cNvSpPr/>
            <p:nvPr/>
          </p:nvSpPr>
          <p:spPr>
            <a:xfrm>
              <a:off x="459646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036F25B-6D76-4A29-A481-237834CDAB45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9DAE1B54-0E82-48A4-AD3A-2EA10A4E24A3}"/>
                </a:ext>
              </a:extLst>
            </p:cNvPr>
            <p:cNvSpPr/>
            <p:nvPr/>
          </p:nvSpPr>
          <p:spPr>
            <a:xfrm>
              <a:off x="4656963" y="573643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1F344741-F285-4584-9CD3-C5A94E52A343}"/>
                </a:ext>
              </a:extLst>
            </p:cNvPr>
            <p:cNvSpPr/>
            <p:nvPr/>
          </p:nvSpPr>
          <p:spPr>
            <a:xfrm>
              <a:off x="5140934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344CCE08-7D6B-4665-9A2D-6E25BAE8830E}"/>
                </a:ext>
              </a:extLst>
            </p:cNvPr>
            <p:cNvSpPr/>
            <p:nvPr/>
          </p:nvSpPr>
          <p:spPr>
            <a:xfrm>
              <a:off x="5140934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C1F7ECDD-3FAD-431E-AC12-947E5D924130}"/>
                </a:ext>
              </a:extLst>
            </p:cNvPr>
            <p:cNvSpPr/>
            <p:nvPr/>
          </p:nvSpPr>
          <p:spPr>
            <a:xfrm>
              <a:off x="5806401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6B32F777-52D5-45F8-BB41-F54F863DA4E7}"/>
                </a:ext>
              </a:extLst>
            </p:cNvPr>
            <p:cNvSpPr/>
            <p:nvPr/>
          </p:nvSpPr>
          <p:spPr>
            <a:xfrm>
              <a:off x="5806401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74F8E9D9-578D-4429-B74D-5AEC8F9E69F0}"/>
                </a:ext>
              </a:extLst>
            </p:cNvPr>
            <p:cNvSpPr/>
            <p:nvPr/>
          </p:nvSpPr>
          <p:spPr>
            <a:xfrm>
              <a:off x="477795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4BE187D2-37EA-4F73-B0D6-ADBC282E7757}"/>
                </a:ext>
              </a:extLst>
            </p:cNvPr>
            <p:cNvSpPr/>
            <p:nvPr/>
          </p:nvSpPr>
          <p:spPr>
            <a:xfrm>
              <a:off x="477795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8945BB34-D029-4975-A67B-D38B5040485B}"/>
                </a:ext>
              </a:extLst>
            </p:cNvPr>
            <p:cNvSpPr/>
            <p:nvPr/>
          </p:nvSpPr>
          <p:spPr>
            <a:xfrm>
              <a:off x="5382920" y="463344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ABA69428-0218-4998-A2A2-450D0F84B22D}"/>
                </a:ext>
              </a:extLst>
            </p:cNvPr>
            <p:cNvSpPr/>
            <p:nvPr/>
          </p:nvSpPr>
          <p:spPr>
            <a:xfrm>
              <a:off x="5382920" y="463344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D2CCD6D9-1B23-4D58-9B01-260CC9F9899F}"/>
                </a:ext>
              </a:extLst>
            </p:cNvPr>
            <p:cNvSpPr/>
            <p:nvPr/>
          </p:nvSpPr>
          <p:spPr>
            <a:xfrm>
              <a:off x="5987884" y="449557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38EFCC9B-8511-4B52-9054-AFAAFD21EFDE}"/>
                </a:ext>
              </a:extLst>
            </p:cNvPr>
            <p:cNvSpPr/>
            <p:nvPr/>
          </p:nvSpPr>
          <p:spPr>
            <a:xfrm>
              <a:off x="5987884" y="449557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06ACDDC9-B3AA-4EC1-8BCC-16789743186B}"/>
                </a:ext>
              </a:extLst>
            </p:cNvPr>
            <p:cNvSpPr/>
            <p:nvPr/>
          </p:nvSpPr>
          <p:spPr>
            <a:xfrm>
              <a:off x="5503913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1458A64C-9033-4EA9-ABCC-7F415FD5FFCD}"/>
                </a:ext>
              </a:extLst>
            </p:cNvPr>
            <p:cNvSpPr/>
            <p:nvPr/>
          </p:nvSpPr>
          <p:spPr>
            <a:xfrm>
              <a:off x="5503913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2AFC84BF-042E-4A03-8650-567432EA7A09}"/>
                </a:ext>
              </a:extLst>
            </p:cNvPr>
            <p:cNvSpPr/>
            <p:nvPr/>
          </p:nvSpPr>
          <p:spPr>
            <a:xfrm>
              <a:off x="6290373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34B714E3-B725-4101-A498-3DFE1024AD56}"/>
                </a:ext>
              </a:extLst>
            </p:cNvPr>
            <p:cNvSpPr/>
            <p:nvPr/>
          </p:nvSpPr>
          <p:spPr>
            <a:xfrm>
              <a:off x="6290373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4" name="object 61">
              <a:extLst>
                <a:ext uri="{FF2B5EF4-FFF2-40B4-BE49-F238E27FC236}">
                  <a16:creationId xmlns:a16="http://schemas.microsoft.com/office/drawing/2014/main" id="{8B14ABB4-39D9-42A8-B947-6B3CEB9F65C7}"/>
                </a:ext>
              </a:extLst>
            </p:cNvPr>
            <p:cNvSpPr/>
            <p:nvPr/>
          </p:nvSpPr>
          <p:spPr>
            <a:xfrm>
              <a:off x="5927394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BA0F2008-1F5D-426A-B383-E11C78748B1D}"/>
                </a:ext>
              </a:extLst>
            </p:cNvPr>
            <p:cNvSpPr/>
            <p:nvPr/>
          </p:nvSpPr>
          <p:spPr>
            <a:xfrm>
              <a:off x="5927394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D3D27C77-534A-4366-AADA-F6FDDC5B0368}"/>
                </a:ext>
              </a:extLst>
            </p:cNvPr>
            <p:cNvSpPr/>
            <p:nvPr/>
          </p:nvSpPr>
          <p:spPr>
            <a:xfrm>
              <a:off x="5685408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2B9249F9-6462-4706-A0B7-411F18C65821}"/>
                </a:ext>
              </a:extLst>
            </p:cNvPr>
            <p:cNvSpPr/>
            <p:nvPr/>
          </p:nvSpPr>
          <p:spPr>
            <a:xfrm>
              <a:off x="5685408" y="458748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8" name="object 65">
              <a:extLst>
                <a:ext uri="{FF2B5EF4-FFF2-40B4-BE49-F238E27FC236}">
                  <a16:creationId xmlns:a16="http://schemas.microsoft.com/office/drawing/2014/main" id="{9E10630C-18CE-485F-9311-A6DF05342870}"/>
                </a:ext>
              </a:extLst>
            </p:cNvPr>
            <p:cNvSpPr/>
            <p:nvPr/>
          </p:nvSpPr>
          <p:spPr>
            <a:xfrm>
              <a:off x="5745899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4D765504-B485-42AA-AC57-477496E3AF59}"/>
                </a:ext>
              </a:extLst>
            </p:cNvPr>
            <p:cNvSpPr/>
            <p:nvPr/>
          </p:nvSpPr>
          <p:spPr>
            <a:xfrm>
              <a:off x="5745899" y="477131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EC2A7333-35B2-490C-BC52-6ACDA9B3F742}"/>
                </a:ext>
              </a:extLst>
            </p:cNvPr>
            <p:cNvSpPr/>
            <p:nvPr/>
          </p:nvSpPr>
          <p:spPr>
            <a:xfrm>
              <a:off x="5503913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C59AFA3E-C596-4EBC-9FE3-E7A4A7FA4B0A}"/>
                </a:ext>
              </a:extLst>
            </p:cNvPr>
            <p:cNvSpPr/>
            <p:nvPr/>
          </p:nvSpPr>
          <p:spPr>
            <a:xfrm>
              <a:off x="5503913" y="51389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CFA9D237-100B-4C8E-A979-609C163C603F}"/>
                </a:ext>
              </a:extLst>
            </p:cNvPr>
            <p:cNvSpPr/>
            <p:nvPr/>
          </p:nvSpPr>
          <p:spPr>
            <a:xfrm>
              <a:off x="6532359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A22EC7E7-A654-4CB3-9277-74923F7BD857}"/>
                </a:ext>
              </a:extLst>
            </p:cNvPr>
            <p:cNvSpPr/>
            <p:nvPr/>
          </p:nvSpPr>
          <p:spPr>
            <a:xfrm>
              <a:off x="6532359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943C85DD-3A4F-44B7-8F34-A53444AC643B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56" y="131165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F617C99D-55E7-4A18-9830-F53E2E851C27}"/>
                </a:ext>
              </a:extLst>
            </p:cNvPr>
            <p:cNvSpPr/>
            <p:nvPr/>
          </p:nvSpPr>
          <p:spPr>
            <a:xfrm>
              <a:off x="6774345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AE91D5C7-56A0-4101-84F2-F056D0A60EA3}"/>
                </a:ext>
              </a:extLst>
            </p:cNvPr>
            <p:cNvSpPr/>
            <p:nvPr/>
          </p:nvSpPr>
          <p:spPr>
            <a:xfrm>
              <a:off x="6774345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56" y="131165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C650A29C-BF04-4C43-AEAB-C8BF180F9AD7}"/>
                </a:ext>
              </a:extLst>
            </p:cNvPr>
            <p:cNvSpPr/>
            <p:nvPr/>
          </p:nvSpPr>
          <p:spPr>
            <a:xfrm>
              <a:off x="6774345" y="523090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3E5B70FD-14C5-462A-AB65-CBBC2DC7CA30}"/>
                </a:ext>
              </a:extLst>
            </p:cNvPr>
            <p:cNvSpPr/>
            <p:nvPr/>
          </p:nvSpPr>
          <p:spPr>
            <a:xfrm>
              <a:off x="635087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F9C386CF-F132-4AA0-9FA4-5CE6338815C9}"/>
                </a:ext>
              </a:extLst>
            </p:cNvPr>
            <p:cNvSpPr/>
            <p:nvPr/>
          </p:nvSpPr>
          <p:spPr>
            <a:xfrm>
              <a:off x="635087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77">
              <a:extLst>
                <a:ext uri="{FF2B5EF4-FFF2-40B4-BE49-F238E27FC236}">
                  <a16:creationId xmlns:a16="http://schemas.microsoft.com/office/drawing/2014/main" id="{9F1A296B-A79D-4256-A0B7-2C275EF46508}"/>
                </a:ext>
              </a:extLst>
            </p:cNvPr>
            <p:cNvSpPr/>
            <p:nvPr/>
          </p:nvSpPr>
          <p:spPr>
            <a:xfrm>
              <a:off x="689535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4"/>
                  </a:lnTo>
                  <a:lnTo>
                    <a:pt x="157543" y="131174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78">
              <a:extLst>
                <a:ext uri="{FF2B5EF4-FFF2-40B4-BE49-F238E27FC236}">
                  <a16:creationId xmlns:a16="http://schemas.microsoft.com/office/drawing/2014/main" id="{14F653F3-B83F-4BA0-90E0-8D84F52C5A71}"/>
                </a:ext>
              </a:extLst>
            </p:cNvPr>
            <p:cNvSpPr/>
            <p:nvPr/>
          </p:nvSpPr>
          <p:spPr>
            <a:xfrm>
              <a:off x="6895350" y="5506643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79">
              <a:extLst>
                <a:ext uri="{FF2B5EF4-FFF2-40B4-BE49-F238E27FC236}">
                  <a16:creationId xmlns:a16="http://schemas.microsoft.com/office/drawing/2014/main" id="{82719584-536A-4BB8-9644-C26AAB7EE86D}"/>
                </a:ext>
              </a:extLst>
            </p:cNvPr>
            <p:cNvSpPr/>
            <p:nvPr/>
          </p:nvSpPr>
          <p:spPr>
            <a:xfrm>
              <a:off x="5685408" y="536877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80">
              <a:extLst>
                <a:ext uri="{FF2B5EF4-FFF2-40B4-BE49-F238E27FC236}">
                  <a16:creationId xmlns:a16="http://schemas.microsoft.com/office/drawing/2014/main" id="{AD4650DE-E80D-4DE8-961C-D9DD959E999E}"/>
                </a:ext>
              </a:extLst>
            </p:cNvPr>
            <p:cNvSpPr/>
            <p:nvPr/>
          </p:nvSpPr>
          <p:spPr>
            <a:xfrm>
              <a:off x="5685408" y="536877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B08412F9-92BD-4D7A-B1AD-84F276E5285E}"/>
                </a:ext>
              </a:extLst>
            </p:cNvPr>
            <p:cNvSpPr/>
            <p:nvPr/>
          </p:nvSpPr>
          <p:spPr>
            <a:xfrm>
              <a:off x="6411366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414EC4D1-1E11-4F62-8FF0-75129D545A10}"/>
                </a:ext>
              </a:extLst>
            </p:cNvPr>
            <p:cNvSpPr/>
            <p:nvPr/>
          </p:nvSpPr>
          <p:spPr>
            <a:xfrm>
              <a:off x="6411366" y="555260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83">
              <a:extLst>
                <a:ext uri="{FF2B5EF4-FFF2-40B4-BE49-F238E27FC236}">
                  <a16:creationId xmlns:a16="http://schemas.microsoft.com/office/drawing/2014/main" id="{D261D174-DD27-4F7A-A99C-5EB8CDB01373}"/>
                </a:ext>
              </a:extLst>
            </p:cNvPr>
            <p:cNvSpPr/>
            <p:nvPr/>
          </p:nvSpPr>
          <p:spPr>
            <a:xfrm>
              <a:off x="683484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84">
              <a:extLst>
                <a:ext uri="{FF2B5EF4-FFF2-40B4-BE49-F238E27FC236}">
                  <a16:creationId xmlns:a16="http://schemas.microsoft.com/office/drawing/2014/main" id="{CA441CEC-F02E-422F-AD84-E4B56FA64791}"/>
                </a:ext>
              </a:extLst>
            </p:cNvPr>
            <p:cNvSpPr/>
            <p:nvPr/>
          </p:nvSpPr>
          <p:spPr>
            <a:xfrm>
              <a:off x="6834847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8" name="object 85">
              <a:extLst>
                <a:ext uri="{FF2B5EF4-FFF2-40B4-BE49-F238E27FC236}">
                  <a16:creationId xmlns:a16="http://schemas.microsoft.com/office/drawing/2014/main" id="{9AF26449-47A8-4C07-8D27-1DEA0125A97A}"/>
                </a:ext>
              </a:extLst>
            </p:cNvPr>
            <p:cNvSpPr/>
            <p:nvPr/>
          </p:nvSpPr>
          <p:spPr>
            <a:xfrm>
              <a:off x="6895350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9" name="object 86">
              <a:extLst>
                <a:ext uri="{FF2B5EF4-FFF2-40B4-BE49-F238E27FC236}">
                  <a16:creationId xmlns:a16="http://schemas.microsoft.com/office/drawing/2014/main" id="{00F40EBB-47B2-4B0A-A2CA-D0D02284135E}"/>
                </a:ext>
              </a:extLst>
            </p:cNvPr>
            <p:cNvSpPr/>
            <p:nvPr/>
          </p:nvSpPr>
          <p:spPr>
            <a:xfrm>
              <a:off x="6895350" y="532281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00A7A0EF-2A56-4A74-9D4D-F6FC71374933}"/>
                </a:ext>
              </a:extLst>
            </p:cNvPr>
            <p:cNvSpPr/>
            <p:nvPr/>
          </p:nvSpPr>
          <p:spPr>
            <a:xfrm>
              <a:off x="6471869" y="578239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1" name="object 88">
              <a:extLst>
                <a:ext uri="{FF2B5EF4-FFF2-40B4-BE49-F238E27FC236}">
                  <a16:creationId xmlns:a16="http://schemas.microsoft.com/office/drawing/2014/main" id="{3415BB5D-FB1A-42F5-A72D-77E6471172A9}"/>
                </a:ext>
              </a:extLst>
            </p:cNvPr>
            <p:cNvSpPr/>
            <p:nvPr/>
          </p:nvSpPr>
          <p:spPr>
            <a:xfrm>
              <a:off x="6471869" y="5782395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2" name="object 89">
              <a:extLst>
                <a:ext uri="{FF2B5EF4-FFF2-40B4-BE49-F238E27FC236}">
                  <a16:creationId xmlns:a16="http://schemas.microsoft.com/office/drawing/2014/main" id="{E31B8CA5-BAA3-40F1-B3AE-4B96A379A934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3" name="object 90">
              <a:extLst>
                <a:ext uri="{FF2B5EF4-FFF2-40B4-BE49-F238E27FC236}">
                  <a16:creationId xmlns:a16="http://schemas.microsoft.com/office/drawing/2014/main" id="{C345378B-C6DD-4BA2-84B9-29F34D37B61F}"/>
                </a:ext>
              </a:extLst>
            </p:cNvPr>
            <p:cNvSpPr/>
            <p:nvPr/>
          </p:nvSpPr>
          <p:spPr>
            <a:xfrm>
              <a:off x="5987884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4" name="object 91">
              <a:extLst>
                <a:ext uri="{FF2B5EF4-FFF2-40B4-BE49-F238E27FC236}">
                  <a16:creationId xmlns:a16="http://schemas.microsoft.com/office/drawing/2014/main" id="{E0C26092-FBE4-4B03-9053-1A05F8D25747}"/>
                </a:ext>
              </a:extLst>
            </p:cNvPr>
            <p:cNvSpPr/>
            <p:nvPr/>
          </p:nvSpPr>
          <p:spPr>
            <a:xfrm>
              <a:off x="5987884" y="4955146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5" name="object 92">
              <a:extLst>
                <a:ext uri="{FF2B5EF4-FFF2-40B4-BE49-F238E27FC236}">
                  <a16:creationId xmlns:a16="http://schemas.microsoft.com/office/drawing/2014/main" id="{77DE3903-E650-462E-9940-7E0EC4CB4443}"/>
                </a:ext>
              </a:extLst>
            </p:cNvPr>
            <p:cNvSpPr/>
            <p:nvPr/>
          </p:nvSpPr>
          <p:spPr>
            <a:xfrm>
              <a:off x="6532359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6" name="object 93">
              <a:extLst>
                <a:ext uri="{FF2B5EF4-FFF2-40B4-BE49-F238E27FC236}">
                  <a16:creationId xmlns:a16="http://schemas.microsoft.com/office/drawing/2014/main" id="{6E8A34A3-9092-4244-9EBA-005392741801}"/>
                </a:ext>
              </a:extLst>
            </p:cNvPr>
            <p:cNvSpPr/>
            <p:nvPr/>
          </p:nvSpPr>
          <p:spPr>
            <a:xfrm>
              <a:off x="6532359" y="5644521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7" name="object 94">
              <a:extLst>
                <a:ext uri="{FF2B5EF4-FFF2-40B4-BE49-F238E27FC236}">
                  <a16:creationId xmlns:a16="http://schemas.microsoft.com/office/drawing/2014/main" id="{B069234A-79CB-4CA9-9CA0-B63A43B2B3B2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8" name="object 95">
              <a:extLst>
                <a:ext uri="{FF2B5EF4-FFF2-40B4-BE49-F238E27FC236}">
                  <a16:creationId xmlns:a16="http://schemas.microsoft.com/office/drawing/2014/main" id="{F7B2A352-1B9D-4604-B217-182BCA3EAF03}"/>
                </a:ext>
              </a:extLst>
            </p:cNvPr>
            <p:cNvSpPr/>
            <p:nvPr/>
          </p:nvSpPr>
          <p:spPr>
            <a:xfrm>
              <a:off x="7016343" y="559856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9" name="object 96">
              <a:extLst>
                <a:ext uri="{FF2B5EF4-FFF2-40B4-BE49-F238E27FC236}">
                  <a16:creationId xmlns:a16="http://schemas.microsoft.com/office/drawing/2014/main" id="{0923FECD-87E6-4D2B-9E56-125AB8DB69D5}"/>
                </a:ext>
              </a:extLst>
            </p:cNvPr>
            <p:cNvSpPr/>
            <p:nvPr/>
          </p:nvSpPr>
          <p:spPr>
            <a:xfrm>
              <a:off x="7016343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65"/>
                  </a:lnTo>
                  <a:lnTo>
                    <a:pt x="157543" y="131165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0" name="object 97">
              <a:extLst>
                <a:ext uri="{FF2B5EF4-FFF2-40B4-BE49-F238E27FC236}">
                  <a16:creationId xmlns:a16="http://schemas.microsoft.com/office/drawing/2014/main" id="{E5D115C0-63AA-4BBE-BDCC-1C7B9C798B5E}"/>
                </a:ext>
              </a:extLst>
            </p:cNvPr>
            <p:cNvSpPr/>
            <p:nvPr/>
          </p:nvSpPr>
          <p:spPr>
            <a:xfrm>
              <a:off x="7016343" y="5414734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1" name="object 98">
              <a:extLst>
                <a:ext uri="{FF2B5EF4-FFF2-40B4-BE49-F238E27FC236}">
                  <a16:creationId xmlns:a16="http://schemas.microsoft.com/office/drawing/2014/main" id="{7EFA1CB4-DC9E-462F-8186-DB83DDB4A44D}"/>
                </a:ext>
              </a:extLst>
            </p:cNvPr>
            <p:cNvSpPr/>
            <p:nvPr/>
          </p:nvSpPr>
          <p:spPr>
            <a:xfrm>
              <a:off x="677434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56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56" y="131171"/>
                  </a:lnTo>
                  <a:lnTo>
                    <a:pt x="15755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F22C1B8A-7ED1-4A38-8E03-A9BB84C9111B}"/>
                </a:ext>
              </a:extLst>
            </p:cNvPr>
            <p:cNvSpPr/>
            <p:nvPr/>
          </p:nvSpPr>
          <p:spPr>
            <a:xfrm>
              <a:off x="6774345" y="5828352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3" name="object 100">
              <a:extLst>
                <a:ext uri="{FF2B5EF4-FFF2-40B4-BE49-F238E27FC236}">
                  <a16:creationId xmlns:a16="http://schemas.microsoft.com/office/drawing/2014/main" id="{DA287B62-CFCC-41B8-AD05-80D3F73251D5}"/>
                </a:ext>
              </a:extLst>
            </p:cNvPr>
            <p:cNvSpPr/>
            <p:nvPr/>
          </p:nvSpPr>
          <p:spPr>
            <a:xfrm>
              <a:off x="713733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1"/>
                  </a:lnTo>
                  <a:lnTo>
                    <a:pt x="157543" y="131171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4" name="object 101">
              <a:extLst>
                <a:ext uri="{FF2B5EF4-FFF2-40B4-BE49-F238E27FC236}">
                  <a16:creationId xmlns:a16="http://schemas.microsoft.com/office/drawing/2014/main" id="{EAC02A89-E041-4C92-936D-F8DBF92533A5}"/>
                </a:ext>
              </a:extLst>
            </p:cNvPr>
            <p:cNvSpPr/>
            <p:nvPr/>
          </p:nvSpPr>
          <p:spPr>
            <a:xfrm>
              <a:off x="7137336" y="5690478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5" name="object 102">
              <a:extLst>
                <a:ext uri="{FF2B5EF4-FFF2-40B4-BE49-F238E27FC236}">
                  <a16:creationId xmlns:a16="http://schemas.microsoft.com/office/drawing/2014/main" id="{BF046707-7073-4A42-9D1B-2C44E2398DDD}"/>
                </a:ext>
              </a:extLst>
            </p:cNvPr>
            <p:cNvSpPr/>
            <p:nvPr/>
          </p:nvSpPr>
          <p:spPr>
            <a:xfrm>
              <a:off x="6350876" y="527685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157543" y="0"/>
                  </a:moveTo>
                  <a:lnTo>
                    <a:pt x="0" y="0"/>
                  </a:lnTo>
                  <a:lnTo>
                    <a:pt x="0" y="131178"/>
                  </a:lnTo>
                  <a:lnTo>
                    <a:pt x="157543" y="131178"/>
                  </a:lnTo>
                  <a:lnTo>
                    <a:pt x="157543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6" name="object 103">
              <a:extLst>
                <a:ext uri="{FF2B5EF4-FFF2-40B4-BE49-F238E27FC236}">
                  <a16:creationId xmlns:a16="http://schemas.microsoft.com/office/drawing/2014/main" id="{01B1B8BB-89C5-4FD0-AD5B-89E3DA55CE0D}"/>
                </a:ext>
              </a:extLst>
            </p:cNvPr>
            <p:cNvSpPr/>
            <p:nvPr/>
          </p:nvSpPr>
          <p:spPr>
            <a:xfrm>
              <a:off x="6350876" y="527685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5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7" name="object 104">
              <a:extLst>
                <a:ext uri="{FF2B5EF4-FFF2-40B4-BE49-F238E27FC236}">
                  <a16:creationId xmlns:a16="http://schemas.microsoft.com/office/drawing/2014/main" id="{8BEEAB50-B781-4228-8D0F-A58D3C752464}"/>
                </a:ext>
              </a:extLst>
            </p:cNvPr>
            <p:cNvSpPr/>
            <p:nvPr/>
          </p:nvSpPr>
          <p:spPr>
            <a:xfrm>
              <a:off x="5927394" y="5184940"/>
              <a:ext cx="158115" cy="131445"/>
            </a:xfrm>
            <a:custGeom>
              <a:avLst/>
              <a:gdLst/>
              <a:ahLst/>
              <a:cxnLst/>
              <a:rect l="l" t="t" r="r" b="b"/>
              <a:pathLst>
                <a:path w="158114" h="131445">
                  <a:moveTo>
                    <a:pt x="0" y="0"/>
                  </a:moveTo>
                  <a:lnTo>
                    <a:pt x="157544" y="0"/>
                  </a:lnTo>
                  <a:lnTo>
                    <a:pt x="157544" y="131172"/>
                  </a:lnTo>
                  <a:lnTo>
                    <a:pt x="0" y="1311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08" name="object 105">
              <a:extLst>
                <a:ext uri="{FF2B5EF4-FFF2-40B4-BE49-F238E27FC236}">
                  <a16:creationId xmlns:a16="http://schemas.microsoft.com/office/drawing/2014/main" id="{CA359856-5AE8-468A-92C6-378A861DB602}"/>
                </a:ext>
              </a:extLst>
            </p:cNvPr>
            <p:cNvSpPr/>
            <p:nvPr/>
          </p:nvSpPr>
          <p:spPr>
            <a:xfrm>
              <a:off x="5417045" y="4868341"/>
              <a:ext cx="1263015" cy="868680"/>
            </a:xfrm>
            <a:custGeom>
              <a:avLst/>
              <a:gdLst/>
              <a:ahLst/>
              <a:cxnLst/>
              <a:rect l="l" t="t" r="r" b="b"/>
              <a:pathLst>
                <a:path w="1263015" h="868679">
                  <a:moveTo>
                    <a:pt x="0" y="434048"/>
                  </a:moveTo>
                  <a:lnTo>
                    <a:pt x="2580" y="394541"/>
                  </a:lnTo>
                  <a:lnTo>
                    <a:pt x="10171" y="356027"/>
                  </a:lnTo>
                  <a:lnTo>
                    <a:pt x="22552" y="318661"/>
                  </a:lnTo>
                  <a:lnTo>
                    <a:pt x="39498" y="282594"/>
                  </a:lnTo>
                  <a:lnTo>
                    <a:pt x="60787" y="247981"/>
                  </a:lnTo>
                  <a:lnTo>
                    <a:pt x="86196" y="214975"/>
                  </a:lnTo>
                  <a:lnTo>
                    <a:pt x="115502" y="183729"/>
                  </a:lnTo>
                  <a:lnTo>
                    <a:pt x="148483" y="154396"/>
                  </a:lnTo>
                  <a:lnTo>
                    <a:pt x="184915" y="127129"/>
                  </a:lnTo>
                  <a:lnTo>
                    <a:pt x="224575" y="102082"/>
                  </a:lnTo>
                  <a:lnTo>
                    <a:pt x="267241" y="79408"/>
                  </a:lnTo>
                  <a:lnTo>
                    <a:pt x="312690" y="59260"/>
                  </a:lnTo>
                  <a:lnTo>
                    <a:pt x="360699" y="41791"/>
                  </a:lnTo>
                  <a:lnTo>
                    <a:pt x="411045" y="27155"/>
                  </a:lnTo>
                  <a:lnTo>
                    <a:pt x="463504" y="15504"/>
                  </a:lnTo>
                  <a:lnTo>
                    <a:pt x="517855" y="6993"/>
                  </a:lnTo>
                  <a:lnTo>
                    <a:pt x="573875" y="1773"/>
                  </a:lnTo>
                  <a:lnTo>
                    <a:pt x="631340" y="0"/>
                  </a:lnTo>
                  <a:lnTo>
                    <a:pt x="688805" y="1773"/>
                  </a:lnTo>
                  <a:lnTo>
                    <a:pt x="744824" y="6993"/>
                  </a:lnTo>
                  <a:lnTo>
                    <a:pt x="799175" y="15504"/>
                  </a:lnTo>
                  <a:lnTo>
                    <a:pt x="851635" y="27155"/>
                  </a:lnTo>
                  <a:lnTo>
                    <a:pt x="901981" y="41791"/>
                  </a:lnTo>
                  <a:lnTo>
                    <a:pt x="949990" y="59260"/>
                  </a:lnTo>
                  <a:lnTo>
                    <a:pt x="995439" y="79408"/>
                  </a:lnTo>
                  <a:lnTo>
                    <a:pt x="1038105" y="102082"/>
                  </a:lnTo>
                  <a:lnTo>
                    <a:pt x="1077765" y="127129"/>
                  </a:lnTo>
                  <a:lnTo>
                    <a:pt x="1114197" y="154396"/>
                  </a:lnTo>
                  <a:lnTo>
                    <a:pt x="1147178" y="183729"/>
                  </a:lnTo>
                  <a:lnTo>
                    <a:pt x="1176484" y="214975"/>
                  </a:lnTo>
                  <a:lnTo>
                    <a:pt x="1201893" y="247981"/>
                  </a:lnTo>
                  <a:lnTo>
                    <a:pt x="1223182" y="282594"/>
                  </a:lnTo>
                  <a:lnTo>
                    <a:pt x="1240128" y="318661"/>
                  </a:lnTo>
                  <a:lnTo>
                    <a:pt x="1252508" y="356027"/>
                  </a:lnTo>
                  <a:lnTo>
                    <a:pt x="1260100" y="394541"/>
                  </a:lnTo>
                  <a:lnTo>
                    <a:pt x="1262680" y="434048"/>
                  </a:lnTo>
                  <a:lnTo>
                    <a:pt x="1260100" y="473555"/>
                  </a:lnTo>
                  <a:lnTo>
                    <a:pt x="1252508" y="512069"/>
                  </a:lnTo>
                  <a:lnTo>
                    <a:pt x="1240128" y="549435"/>
                  </a:lnTo>
                  <a:lnTo>
                    <a:pt x="1223182" y="585502"/>
                  </a:lnTo>
                  <a:lnTo>
                    <a:pt x="1201893" y="620115"/>
                  </a:lnTo>
                  <a:lnTo>
                    <a:pt x="1176484" y="653121"/>
                  </a:lnTo>
                  <a:lnTo>
                    <a:pt x="1147178" y="684367"/>
                  </a:lnTo>
                  <a:lnTo>
                    <a:pt x="1114197" y="713700"/>
                  </a:lnTo>
                  <a:lnTo>
                    <a:pt x="1077765" y="740967"/>
                  </a:lnTo>
                  <a:lnTo>
                    <a:pt x="1038105" y="766014"/>
                  </a:lnTo>
                  <a:lnTo>
                    <a:pt x="995439" y="788688"/>
                  </a:lnTo>
                  <a:lnTo>
                    <a:pt x="949990" y="808837"/>
                  </a:lnTo>
                  <a:lnTo>
                    <a:pt x="901981" y="826305"/>
                  </a:lnTo>
                  <a:lnTo>
                    <a:pt x="851635" y="840942"/>
                  </a:lnTo>
                  <a:lnTo>
                    <a:pt x="799175" y="852592"/>
                  </a:lnTo>
                  <a:lnTo>
                    <a:pt x="744824" y="861104"/>
                  </a:lnTo>
                  <a:lnTo>
                    <a:pt x="688805" y="866323"/>
                  </a:lnTo>
                  <a:lnTo>
                    <a:pt x="631340" y="868097"/>
                  </a:lnTo>
                  <a:lnTo>
                    <a:pt x="573875" y="866323"/>
                  </a:lnTo>
                  <a:lnTo>
                    <a:pt x="517855" y="861104"/>
                  </a:lnTo>
                  <a:lnTo>
                    <a:pt x="463504" y="852592"/>
                  </a:lnTo>
                  <a:lnTo>
                    <a:pt x="411045" y="840942"/>
                  </a:lnTo>
                  <a:lnTo>
                    <a:pt x="360699" y="826305"/>
                  </a:lnTo>
                  <a:lnTo>
                    <a:pt x="312690" y="808837"/>
                  </a:lnTo>
                  <a:lnTo>
                    <a:pt x="267241" y="788688"/>
                  </a:lnTo>
                  <a:lnTo>
                    <a:pt x="224575" y="766014"/>
                  </a:lnTo>
                  <a:lnTo>
                    <a:pt x="184915" y="740967"/>
                  </a:lnTo>
                  <a:lnTo>
                    <a:pt x="148483" y="713700"/>
                  </a:lnTo>
                  <a:lnTo>
                    <a:pt x="115502" y="684367"/>
                  </a:lnTo>
                  <a:lnTo>
                    <a:pt x="86196" y="653121"/>
                  </a:lnTo>
                  <a:lnTo>
                    <a:pt x="60787" y="620115"/>
                  </a:lnTo>
                  <a:lnTo>
                    <a:pt x="39498" y="585502"/>
                  </a:lnTo>
                  <a:lnTo>
                    <a:pt x="22552" y="549435"/>
                  </a:lnTo>
                  <a:lnTo>
                    <a:pt x="10171" y="512069"/>
                  </a:lnTo>
                  <a:lnTo>
                    <a:pt x="2580" y="473555"/>
                  </a:lnTo>
                  <a:lnTo>
                    <a:pt x="0" y="434048"/>
                  </a:lnTo>
                  <a:close/>
                </a:path>
              </a:pathLst>
            </a:custGeom>
            <a:ln w="28575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59001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Summary of Nearest neighbor methods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8B2D-E708-4B50-87DF-5BADAAE3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For regression, average the predictions of the K  nearest neighbors.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For classification, pick the class with the most  votes.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How should we break ties?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Let the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k’th</a:t>
            </a:r>
            <a:r>
              <a:rPr lang="en-US" altLang="zh-CN" dirty="0">
                <a:ea typeface="+mn-ea"/>
                <a:cs typeface="+mn-ea"/>
                <a:sym typeface="+mn-lt"/>
              </a:rPr>
              <a:t> nearest neighbor contribute a count  that falls off with k. For example,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BAC-37DC-4D48-A422-A241D130967C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31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716AE6-8B22-4825-8E74-90A6B04A3F1A}"/>
                  </a:ext>
                </a:extLst>
              </p:cNvPr>
              <p:cNvSpPr txBox="1"/>
              <p:nvPr/>
            </p:nvSpPr>
            <p:spPr>
              <a:xfrm>
                <a:off x="5540725" y="4484004"/>
                <a:ext cx="99777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1+ 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716AE6-8B22-4825-8E74-90A6B04A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25" y="4484004"/>
                <a:ext cx="99777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3A1C-04B4-448F-933D-A6437401B900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353786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3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1-Nearest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0C4A-529C-4666-B1D6-E95BC977360F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9D359CA-F98C-40B6-AFD6-78832121375E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F3D87537-4AA3-453C-80C6-F003A6DBDBAA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1A28F5EE-E46B-4918-ABC1-09DDF3F5EB02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5BDCAD81-11C7-4950-835C-C000E98FD9B1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3F1A329D-7BF8-4B9B-ACCA-F520A2191136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7">
              <a:extLst>
                <a:ext uri="{FF2B5EF4-FFF2-40B4-BE49-F238E27FC236}">
                  <a16:creationId xmlns:a16="http://schemas.microsoft.com/office/drawing/2014/main" id="{85733319-EE70-4CEA-A656-36C54476B591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3" name="object 8">
              <a:extLst>
                <a:ext uri="{FF2B5EF4-FFF2-40B4-BE49-F238E27FC236}">
                  <a16:creationId xmlns:a16="http://schemas.microsoft.com/office/drawing/2014/main" id="{15E6C47B-21F5-4BA3-9F90-53B8C907C188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89" name="object 9">
                <a:extLst>
                  <a:ext uri="{FF2B5EF4-FFF2-40B4-BE49-F238E27FC236}">
                    <a16:creationId xmlns:a16="http://schemas.microsoft.com/office/drawing/2014/main" id="{E919E6C3-19B7-4430-8F33-B767C92A0056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object 10">
                <a:extLst>
                  <a:ext uri="{FF2B5EF4-FFF2-40B4-BE49-F238E27FC236}">
                    <a16:creationId xmlns:a16="http://schemas.microsoft.com/office/drawing/2014/main" id="{626DBD34-8A97-4DB8-98DE-D0113C1A81E9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bject 11">
                <a:extLst>
                  <a:ext uri="{FF2B5EF4-FFF2-40B4-BE49-F238E27FC236}">
                    <a16:creationId xmlns:a16="http://schemas.microsoft.com/office/drawing/2014/main" id="{29301AD0-6D3A-45BD-B126-8952C22B38FD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12">
                <a:extLst>
                  <a:ext uri="{FF2B5EF4-FFF2-40B4-BE49-F238E27FC236}">
                    <a16:creationId xmlns:a16="http://schemas.microsoft.com/office/drawing/2014/main" id="{5479030B-32BC-49C6-B43C-534D1B7346EC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object 13">
                <a:extLst>
                  <a:ext uri="{FF2B5EF4-FFF2-40B4-BE49-F238E27FC236}">
                    <a16:creationId xmlns:a16="http://schemas.microsoft.com/office/drawing/2014/main" id="{33E19EE8-F989-47A6-B1C9-9CA9AFC3C1EB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14">
                <a:extLst>
                  <a:ext uri="{FF2B5EF4-FFF2-40B4-BE49-F238E27FC236}">
                    <a16:creationId xmlns:a16="http://schemas.microsoft.com/office/drawing/2014/main" id="{BA5D1967-3E7B-4E44-AB71-B04AA1125963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15">
                <a:extLst>
                  <a:ext uri="{FF2B5EF4-FFF2-40B4-BE49-F238E27FC236}">
                    <a16:creationId xmlns:a16="http://schemas.microsoft.com/office/drawing/2014/main" id="{CDFAB87C-7A06-4040-A363-CBC8E292C94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3616713C-0EC4-4A5D-8EA4-90E495058F6B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55FE4941-B9A4-4631-BA30-1AAC676BEEB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19">
              <a:extLst>
                <a:ext uri="{FF2B5EF4-FFF2-40B4-BE49-F238E27FC236}">
                  <a16:creationId xmlns:a16="http://schemas.microsoft.com/office/drawing/2014/main" id="{6F659F25-D416-4A94-B264-C269C638A702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20">
              <a:extLst>
                <a:ext uri="{FF2B5EF4-FFF2-40B4-BE49-F238E27FC236}">
                  <a16:creationId xmlns:a16="http://schemas.microsoft.com/office/drawing/2014/main" id="{3701EBE8-C7C4-40E6-813E-E7E06B2291B6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21">
              <a:extLst>
                <a:ext uri="{FF2B5EF4-FFF2-40B4-BE49-F238E27FC236}">
                  <a16:creationId xmlns:a16="http://schemas.microsoft.com/office/drawing/2014/main" id="{ED6BF384-43BC-4961-AF63-B1A52A8A342F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22">
              <a:extLst>
                <a:ext uri="{FF2B5EF4-FFF2-40B4-BE49-F238E27FC236}">
                  <a16:creationId xmlns:a16="http://schemas.microsoft.com/office/drawing/2014/main" id="{0B484DCA-B484-4CBB-9023-87161BD4AF73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23">
              <a:extLst>
                <a:ext uri="{FF2B5EF4-FFF2-40B4-BE49-F238E27FC236}">
                  <a16:creationId xmlns:a16="http://schemas.microsoft.com/office/drawing/2014/main" id="{9D66AF7B-EB3D-438F-A9DC-ECDE19E35D42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24">
              <a:extLst>
                <a:ext uri="{FF2B5EF4-FFF2-40B4-BE49-F238E27FC236}">
                  <a16:creationId xmlns:a16="http://schemas.microsoft.com/office/drawing/2014/main" id="{C7F284BD-912A-41EB-A536-D3E360677AFA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25">
              <a:extLst>
                <a:ext uri="{FF2B5EF4-FFF2-40B4-BE49-F238E27FC236}">
                  <a16:creationId xmlns:a16="http://schemas.microsoft.com/office/drawing/2014/main" id="{11A69BFE-1D6E-4F95-B681-BA7D8AB863D9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26">
              <a:extLst>
                <a:ext uri="{FF2B5EF4-FFF2-40B4-BE49-F238E27FC236}">
                  <a16:creationId xmlns:a16="http://schemas.microsoft.com/office/drawing/2014/main" id="{496AA0BA-BAFB-4A9E-B642-19E5984B5AB4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7">
              <a:extLst>
                <a:ext uri="{FF2B5EF4-FFF2-40B4-BE49-F238E27FC236}">
                  <a16:creationId xmlns:a16="http://schemas.microsoft.com/office/drawing/2014/main" id="{FBDDB6C0-74CA-4417-A8C3-5F45B0B90F7D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28">
              <a:extLst>
                <a:ext uri="{FF2B5EF4-FFF2-40B4-BE49-F238E27FC236}">
                  <a16:creationId xmlns:a16="http://schemas.microsoft.com/office/drawing/2014/main" id="{7967E215-EA1C-40D0-AB09-CB81C729E8C4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29">
              <a:extLst>
                <a:ext uri="{FF2B5EF4-FFF2-40B4-BE49-F238E27FC236}">
                  <a16:creationId xmlns:a16="http://schemas.microsoft.com/office/drawing/2014/main" id="{D8BC66A5-3AA7-48CB-9E0F-2DF985C0EBDF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30">
              <a:extLst>
                <a:ext uri="{FF2B5EF4-FFF2-40B4-BE49-F238E27FC236}">
                  <a16:creationId xmlns:a16="http://schemas.microsoft.com/office/drawing/2014/main" id="{975A81E7-221E-48E2-AFB0-5F1BA87F9E67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88" name="object 31">
              <a:extLst>
                <a:ext uri="{FF2B5EF4-FFF2-40B4-BE49-F238E27FC236}">
                  <a16:creationId xmlns:a16="http://schemas.microsoft.com/office/drawing/2014/main" id="{FC7A7DF7-A566-4A9D-847B-E76027E64130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 dirty="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 dirty="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8AC8A33A-6A8A-4F9D-A108-A9BC3997A420}"/>
              </a:ext>
            </a:extLst>
          </p:cNvPr>
          <p:cNvSpPr/>
          <p:nvPr/>
        </p:nvSpPr>
        <p:spPr>
          <a:xfrm>
            <a:off x="2818082" y="3208680"/>
            <a:ext cx="1043207" cy="1041627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2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2-Nearest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295C-CE31-4356-B57B-5C583BB52D7B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D72E89-DD86-4D6A-B187-A7946209A313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38" name="object 3">
              <a:extLst>
                <a:ext uri="{FF2B5EF4-FFF2-40B4-BE49-F238E27FC236}">
                  <a16:creationId xmlns:a16="http://schemas.microsoft.com/office/drawing/2014/main" id="{8B71483B-FAB2-48CF-82EB-353497767C7B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B079212F-4DFB-4172-9DF9-69E16F43F16D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0124A890-C265-424D-8EC0-FA0EF5FFA121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DC785182-E660-41B5-A640-733E52243F10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CCBC74AC-BEBD-4356-B770-CB9795E2F744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object 8">
              <a:extLst>
                <a:ext uri="{FF2B5EF4-FFF2-40B4-BE49-F238E27FC236}">
                  <a16:creationId xmlns:a16="http://schemas.microsoft.com/office/drawing/2014/main" id="{D139F7D7-1798-4385-8B1F-807AE20DEF8B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59" name="object 9">
                <a:extLst>
                  <a:ext uri="{FF2B5EF4-FFF2-40B4-BE49-F238E27FC236}">
                    <a16:creationId xmlns:a16="http://schemas.microsoft.com/office/drawing/2014/main" id="{6AA9AA23-FEB3-44CA-BBA7-4D58341F623C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10">
                <a:extLst>
                  <a:ext uri="{FF2B5EF4-FFF2-40B4-BE49-F238E27FC236}">
                    <a16:creationId xmlns:a16="http://schemas.microsoft.com/office/drawing/2014/main" id="{6C579144-C7AD-48D9-B3DB-D12B2269FFDD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1">
                <a:extLst>
                  <a:ext uri="{FF2B5EF4-FFF2-40B4-BE49-F238E27FC236}">
                    <a16:creationId xmlns:a16="http://schemas.microsoft.com/office/drawing/2014/main" id="{C9090157-A8F8-42A0-92D2-B545E40E3025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2">
                <a:extLst>
                  <a:ext uri="{FF2B5EF4-FFF2-40B4-BE49-F238E27FC236}">
                    <a16:creationId xmlns:a16="http://schemas.microsoft.com/office/drawing/2014/main" id="{EC18D667-7DF1-4AF3-9B75-C270DAE8B776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3">
                <a:extLst>
                  <a:ext uri="{FF2B5EF4-FFF2-40B4-BE49-F238E27FC236}">
                    <a16:creationId xmlns:a16="http://schemas.microsoft.com/office/drawing/2014/main" id="{24082D05-B6C9-4F7D-9191-78AF2784A801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4">
                <a:extLst>
                  <a:ext uri="{FF2B5EF4-FFF2-40B4-BE49-F238E27FC236}">
                    <a16:creationId xmlns:a16="http://schemas.microsoft.com/office/drawing/2014/main" id="{9AF8AA97-8EF0-44C4-B5DD-5807F9D6B464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15">
                <a:extLst>
                  <a:ext uri="{FF2B5EF4-FFF2-40B4-BE49-F238E27FC236}">
                    <a16:creationId xmlns:a16="http://schemas.microsoft.com/office/drawing/2014/main" id="{BF133A8E-2298-4775-AEC0-8D6412C6CBE1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A533426A-0CCE-4B02-B2C9-DB776570A833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CC7D622E-2C47-445A-820F-C3BAB7DA60B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AC02BCD0-E4C8-443D-90BA-1D4EB8B0FAA8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86EE9947-1492-4CC4-9B1B-0BCD570CE2C5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E821CF4B-17D8-45A8-90F2-C9D568687CF5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2EF56668-C472-492A-B2C5-3DD63F7391DA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F2E0E1FF-FD26-4364-BAE5-8DAB1E041117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F6F760C0-05DD-4F15-A561-E33E8B2F9A72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146EDED8-027E-4EEE-90FC-757857246B49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EBD0C09A-3897-422C-8CEB-D0C5A3BD80D9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B01EF2F0-248B-43B3-91F6-D82BA27DD8E3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A56E999B-F325-4F89-A944-2FD4C817D13D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6FD5E6D-9376-4CF9-AD17-5C0D454069A5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3EB98A85-4B10-4079-83B3-28F9982229C4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8" name="object 31">
              <a:extLst>
                <a:ext uri="{FF2B5EF4-FFF2-40B4-BE49-F238E27FC236}">
                  <a16:creationId xmlns:a16="http://schemas.microsoft.com/office/drawing/2014/main" id="{D3B68429-E758-4EA9-9630-A85400C4FE8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BB00C64D-3605-45C3-86D4-1D7335EA71AB}"/>
              </a:ext>
            </a:extLst>
          </p:cNvPr>
          <p:cNvSpPr/>
          <p:nvPr/>
        </p:nvSpPr>
        <p:spPr>
          <a:xfrm>
            <a:off x="2680162" y="3010839"/>
            <a:ext cx="1346644" cy="1346644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21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3-Nearest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AB61-D25F-4125-87E2-C7AB8B51146F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62C77D2-4CFA-4483-968E-64CCC4D998F0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5550555B-748A-4127-83D0-698AD53A315B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6EF20CB8-5D90-418F-8D01-113CA6AE942C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C3C921CE-9CA9-4518-BEAA-8E50FEA3A877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09C164F2-3153-4D10-95AD-9A1E11502EE6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2" name="object 7">
              <a:extLst>
                <a:ext uri="{FF2B5EF4-FFF2-40B4-BE49-F238E27FC236}">
                  <a16:creationId xmlns:a16="http://schemas.microsoft.com/office/drawing/2014/main" id="{9C15F8AF-080B-470A-9BE5-52CE32038321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73" name="object 8">
              <a:extLst>
                <a:ext uri="{FF2B5EF4-FFF2-40B4-BE49-F238E27FC236}">
                  <a16:creationId xmlns:a16="http://schemas.microsoft.com/office/drawing/2014/main" id="{ABE220AC-4314-4F69-A1CA-64F6F40B4FD8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89" name="object 9">
                <a:extLst>
                  <a:ext uri="{FF2B5EF4-FFF2-40B4-BE49-F238E27FC236}">
                    <a16:creationId xmlns:a16="http://schemas.microsoft.com/office/drawing/2014/main" id="{33FFE463-EB3B-4C67-843E-F5C00412F20F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object 10">
                <a:extLst>
                  <a:ext uri="{FF2B5EF4-FFF2-40B4-BE49-F238E27FC236}">
                    <a16:creationId xmlns:a16="http://schemas.microsoft.com/office/drawing/2014/main" id="{2CE4A39F-BA13-4262-AEE2-09B06CC13577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object 11">
                <a:extLst>
                  <a:ext uri="{FF2B5EF4-FFF2-40B4-BE49-F238E27FC236}">
                    <a16:creationId xmlns:a16="http://schemas.microsoft.com/office/drawing/2014/main" id="{4A7F5605-38F4-4807-9E97-5D514425E5A3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12">
                <a:extLst>
                  <a:ext uri="{FF2B5EF4-FFF2-40B4-BE49-F238E27FC236}">
                    <a16:creationId xmlns:a16="http://schemas.microsoft.com/office/drawing/2014/main" id="{2894F4F8-B118-47CD-BDA8-AA3B7391DA9C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object 13">
                <a:extLst>
                  <a:ext uri="{FF2B5EF4-FFF2-40B4-BE49-F238E27FC236}">
                    <a16:creationId xmlns:a16="http://schemas.microsoft.com/office/drawing/2014/main" id="{65FFAFB7-539D-474C-9A09-146AAA2482B0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14">
                <a:extLst>
                  <a:ext uri="{FF2B5EF4-FFF2-40B4-BE49-F238E27FC236}">
                    <a16:creationId xmlns:a16="http://schemas.microsoft.com/office/drawing/2014/main" id="{D64DBFEA-564C-456B-8FA4-C80E28924B02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15">
                <a:extLst>
                  <a:ext uri="{FF2B5EF4-FFF2-40B4-BE49-F238E27FC236}">
                    <a16:creationId xmlns:a16="http://schemas.microsoft.com/office/drawing/2014/main" id="{598E6FBD-3C6B-4314-87E0-4DBA03808AA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F9C62335-B89F-44D7-A26A-869B3C2E8F73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F46EE59B-260B-40D4-B077-B6DB73B9BEE0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6" name="object 19">
              <a:extLst>
                <a:ext uri="{FF2B5EF4-FFF2-40B4-BE49-F238E27FC236}">
                  <a16:creationId xmlns:a16="http://schemas.microsoft.com/office/drawing/2014/main" id="{3A80F3C5-54A3-4125-BBB1-8D9BE7A20052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7" name="object 20">
              <a:extLst>
                <a:ext uri="{FF2B5EF4-FFF2-40B4-BE49-F238E27FC236}">
                  <a16:creationId xmlns:a16="http://schemas.microsoft.com/office/drawing/2014/main" id="{2C3B7BDE-5AFE-486C-8870-64201A470800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8" name="object 21">
              <a:extLst>
                <a:ext uri="{FF2B5EF4-FFF2-40B4-BE49-F238E27FC236}">
                  <a16:creationId xmlns:a16="http://schemas.microsoft.com/office/drawing/2014/main" id="{A944A38B-64F4-4897-8D7A-B4FF41FF72AD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79" name="object 22">
              <a:extLst>
                <a:ext uri="{FF2B5EF4-FFF2-40B4-BE49-F238E27FC236}">
                  <a16:creationId xmlns:a16="http://schemas.microsoft.com/office/drawing/2014/main" id="{9D267A93-BDF8-46F0-91DF-BD2AC82FA51D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23">
              <a:extLst>
                <a:ext uri="{FF2B5EF4-FFF2-40B4-BE49-F238E27FC236}">
                  <a16:creationId xmlns:a16="http://schemas.microsoft.com/office/drawing/2014/main" id="{8AAC4C20-3405-4458-8B97-B91B8BECD5B1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24">
              <a:extLst>
                <a:ext uri="{FF2B5EF4-FFF2-40B4-BE49-F238E27FC236}">
                  <a16:creationId xmlns:a16="http://schemas.microsoft.com/office/drawing/2014/main" id="{4451223B-444E-4022-A683-E7ECC0F963EC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25">
              <a:extLst>
                <a:ext uri="{FF2B5EF4-FFF2-40B4-BE49-F238E27FC236}">
                  <a16:creationId xmlns:a16="http://schemas.microsoft.com/office/drawing/2014/main" id="{7C6DB622-E8BE-4CF3-85AD-4F0DAACC1D11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26">
              <a:extLst>
                <a:ext uri="{FF2B5EF4-FFF2-40B4-BE49-F238E27FC236}">
                  <a16:creationId xmlns:a16="http://schemas.microsoft.com/office/drawing/2014/main" id="{17800BE1-F19F-4479-8771-8CAFF95494E1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27">
              <a:extLst>
                <a:ext uri="{FF2B5EF4-FFF2-40B4-BE49-F238E27FC236}">
                  <a16:creationId xmlns:a16="http://schemas.microsoft.com/office/drawing/2014/main" id="{192A68BF-A3E2-40E9-B244-ED3A675668BA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28">
              <a:extLst>
                <a:ext uri="{FF2B5EF4-FFF2-40B4-BE49-F238E27FC236}">
                  <a16:creationId xmlns:a16="http://schemas.microsoft.com/office/drawing/2014/main" id="{7EEE7A18-FC0E-403A-A342-A7310A893B76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29">
              <a:extLst>
                <a:ext uri="{FF2B5EF4-FFF2-40B4-BE49-F238E27FC236}">
                  <a16:creationId xmlns:a16="http://schemas.microsoft.com/office/drawing/2014/main" id="{E22CF7D0-773D-4D2E-B914-660DA4CC3640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30">
              <a:extLst>
                <a:ext uri="{FF2B5EF4-FFF2-40B4-BE49-F238E27FC236}">
                  <a16:creationId xmlns:a16="http://schemas.microsoft.com/office/drawing/2014/main" id="{611ADA37-2812-4672-BC85-8AF42C5AA140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88" name="object 31">
              <a:extLst>
                <a:ext uri="{FF2B5EF4-FFF2-40B4-BE49-F238E27FC236}">
                  <a16:creationId xmlns:a16="http://schemas.microsoft.com/office/drawing/2014/main" id="{C80B0415-7BF3-4763-8D48-DF2B23FE5A9D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36" name="object 16">
            <a:extLst>
              <a:ext uri="{FF2B5EF4-FFF2-40B4-BE49-F238E27FC236}">
                <a16:creationId xmlns:a16="http://schemas.microsoft.com/office/drawing/2014/main" id="{9C2B313A-1ABA-4B27-8F86-E84A4020F788}"/>
              </a:ext>
            </a:extLst>
          </p:cNvPr>
          <p:cNvSpPr/>
          <p:nvPr/>
        </p:nvSpPr>
        <p:spPr>
          <a:xfrm>
            <a:off x="2423782" y="2736689"/>
            <a:ext cx="1968435" cy="1968435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84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6D7-FE38-4104-95A8-0A9C7F72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5-Nearest Neighbor (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) Classifier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29DAE-086F-43BF-A584-621156D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6A39-10C0-426F-98B4-533926C1EB5B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24E-0EEA-4A1A-9D2A-E8ED3ACD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1BFCD-C4BD-4BE3-AAE8-11720C1E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595FF53C-8D62-4363-9589-8D3C15509C3C}"/>
              </a:ext>
            </a:extLst>
          </p:cNvPr>
          <p:cNvSpPr/>
          <p:nvPr/>
        </p:nvSpPr>
        <p:spPr>
          <a:xfrm>
            <a:off x="2153786" y="2454920"/>
            <a:ext cx="2415713" cy="2415713"/>
          </a:xfrm>
          <a:custGeom>
            <a:avLst/>
            <a:gdLst/>
            <a:ahLst/>
            <a:cxnLst/>
            <a:rect l="l" t="t" r="r" b="b"/>
            <a:pathLst>
              <a:path w="1508125" h="1508125">
                <a:moveTo>
                  <a:pt x="0" y="754063"/>
                </a:moveTo>
                <a:lnTo>
                  <a:pt x="1483" y="706375"/>
                </a:lnTo>
                <a:lnTo>
                  <a:pt x="5875" y="659475"/>
                </a:lnTo>
                <a:lnTo>
                  <a:pt x="13086" y="613451"/>
                </a:lnTo>
                <a:lnTo>
                  <a:pt x="23029" y="568393"/>
                </a:lnTo>
                <a:lnTo>
                  <a:pt x="35615" y="524387"/>
                </a:lnTo>
                <a:lnTo>
                  <a:pt x="50756" y="481523"/>
                </a:lnTo>
                <a:lnTo>
                  <a:pt x="68364" y="439889"/>
                </a:lnTo>
                <a:lnTo>
                  <a:pt x="88350" y="399574"/>
                </a:lnTo>
                <a:lnTo>
                  <a:pt x="110625" y="360664"/>
                </a:lnTo>
                <a:lnTo>
                  <a:pt x="135102" y="323250"/>
                </a:lnTo>
                <a:lnTo>
                  <a:pt x="161693" y="287419"/>
                </a:lnTo>
                <a:lnTo>
                  <a:pt x="190308" y="253259"/>
                </a:lnTo>
                <a:lnTo>
                  <a:pt x="220859" y="220859"/>
                </a:lnTo>
                <a:lnTo>
                  <a:pt x="253259" y="190308"/>
                </a:lnTo>
                <a:lnTo>
                  <a:pt x="287419" y="161693"/>
                </a:lnTo>
                <a:lnTo>
                  <a:pt x="323250" y="135102"/>
                </a:lnTo>
                <a:lnTo>
                  <a:pt x="360664" y="110625"/>
                </a:lnTo>
                <a:lnTo>
                  <a:pt x="399574" y="88350"/>
                </a:lnTo>
                <a:lnTo>
                  <a:pt x="439889" y="68364"/>
                </a:lnTo>
                <a:lnTo>
                  <a:pt x="481523" y="50756"/>
                </a:lnTo>
                <a:lnTo>
                  <a:pt x="524387" y="35615"/>
                </a:lnTo>
                <a:lnTo>
                  <a:pt x="568393" y="23029"/>
                </a:lnTo>
                <a:lnTo>
                  <a:pt x="613451" y="13086"/>
                </a:lnTo>
                <a:lnTo>
                  <a:pt x="659475" y="5875"/>
                </a:lnTo>
                <a:lnTo>
                  <a:pt x="706375" y="1483"/>
                </a:lnTo>
                <a:lnTo>
                  <a:pt x="754063" y="0"/>
                </a:lnTo>
                <a:lnTo>
                  <a:pt x="801751" y="1483"/>
                </a:lnTo>
                <a:lnTo>
                  <a:pt x="848651" y="5875"/>
                </a:lnTo>
                <a:lnTo>
                  <a:pt x="894674" y="13086"/>
                </a:lnTo>
                <a:lnTo>
                  <a:pt x="939732" y="23029"/>
                </a:lnTo>
                <a:lnTo>
                  <a:pt x="983738" y="35615"/>
                </a:lnTo>
                <a:lnTo>
                  <a:pt x="1026601" y="50756"/>
                </a:lnTo>
                <a:lnTo>
                  <a:pt x="1068235" y="68364"/>
                </a:lnTo>
                <a:lnTo>
                  <a:pt x="1108550" y="88350"/>
                </a:lnTo>
                <a:lnTo>
                  <a:pt x="1147459" y="110625"/>
                </a:lnTo>
                <a:lnTo>
                  <a:pt x="1184873" y="135102"/>
                </a:lnTo>
                <a:lnTo>
                  <a:pt x="1220704" y="161693"/>
                </a:lnTo>
                <a:lnTo>
                  <a:pt x="1254864" y="190308"/>
                </a:lnTo>
                <a:lnTo>
                  <a:pt x="1287263" y="220859"/>
                </a:lnTo>
                <a:lnTo>
                  <a:pt x="1317814" y="253259"/>
                </a:lnTo>
                <a:lnTo>
                  <a:pt x="1346429" y="287419"/>
                </a:lnTo>
                <a:lnTo>
                  <a:pt x="1373019" y="323250"/>
                </a:lnTo>
                <a:lnTo>
                  <a:pt x="1397496" y="360664"/>
                </a:lnTo>
                <a:lnTo>
                  <a:pt x="1419771" y="399574"/>
                </a:lnTo>
                <a:lnTo>
                  <a:pt x="1439757" y="439889"/>
                </a:lnTo>
                <a:lnTo>
                  <a:pt x="1457364" y="481523"/>
                </a:lnTo>
                <a:lnTo>
                  <a:pt x="1472505" y="524387"/>
                </a:lnTo>
                <a:lnTo>
                  <a:pt x="1485091" y="568393"/>
                </a:lnTo>
                <a:lnTo>
                  <a:pt x="1495034" y="613451"/>
                </a:lnTo>
                <a:lnTo>
                  <a:pt x="1502245" y="659475"/>
                </a:lnTo>
                <a:lnTo>
                  <a:pt x="1506637" y="706375"/>
                </a:lnTo>
                <a:lnTo>
                  <a:pt x="1508120" y="754063"/>
                </a:lnTo>
                <a:lnTo>
                  <a:pt x="1506637" y="801751"/>
                </a:lnTo>
                <a:lnTo>
                  <a:pt x="1502245" y="848651"/>
                </a:lnTo>
                <a:lnTo>
                  <a:pt x="1495034" y="894674"/>
                </a:lnTo>
                <a:lnTo>
                  <a:pt x="1485091" y="939732"/>
                </a:lnTo>
                <a:lnTo>
                  <a:pt x="1472505" y="983738"/>
                </a:lnTo>
                <a:lnTo>
                  <a:pt x="1457364" y="1026601"/>
                </a:lnTo>
                <a:lnTo>
                  <a:pt x="1439757" y="1068235"/>
                </a:lnTo>
                <a:lnTo>
                  <a:pt x="1419771" y="1108550"/>
                </a:lnTo>
                <a:lnTo>
                  <a:pt x="1397496" y="1147459"/>
                </a:lnTo>
                <a:lnTo>
                  <a:pt x="1373019" y="1184873"/>
                </a:lnTo>
                <a:lnTo>
                  <a:pt x="1346429" y="1220704"/>
                </a:lnTo>
                <a:lnTo>
                  <a:pt x="1317814" y="1254864"/>
                </a:lnTo>
                <a:lnTo>
                  <a:pt x="1287263" y="1287263"/>
                </a:lnTo>
                <a:lnTo>
                  <a:pt x="1254864" y="1317814"/>
                </a:lnTo>
                <a:lnTo>
                  <a:pt x="1220704" y="1346429"/>
                </a:lnTo>
                <a:lnTo>
                  <a:pt x="1184873" y="1373019"/>
                </a:lnTo>
                <a:lnTo>
                  <a:pt x="1147459" y="1397496"/>
                </a:lnTo>
                <a:lnTo>
                  <a:pt x="1108550" y="1419771"/>
                </a:lnTo>
                <a:lnTo>
                  <a:pt x="1068235" y="1439757"/>
                </a:lnTo>
                <a:lnTo>
                  <a:pt x="1026601" y="1457364"/>
                </a:lnTo>
                <a:lnTo>
                  <a:pt x="983738" y="1472505"/>
                </a:lnTo>
                <a:lnTo>
                  <a:pt x="939732" y="1485091"/>
                </a:lnTo>
                <a:lnTo>
                  <a:pt x="894674" y="1495034"/>
                </a:lnTo>
                <a:lnTo>
                  <a:pt x="848651" y="1502245"/>
                </a:lnTo>
                <a:lnTo>
                  <a:pt x="801751" y="1506637"/>
                </a:lnTo>
                <a:lnTo>
                  <a:pt x="754063" y="1508120"/>
                </a:lnTo>
                <a:lnTo>
                  <a:pt x="706375" y="1506637"/>
                </a:lnTo>
                <a:lnTo>
                  <a:pt x="659475" y="1502245"/>
                </a:lnTo>
                <a:lnTo>
                  <a:pt x="613451" y="1495034"/>
                </a:lnTo>
                <a:lnTo>
                  <a:pt x="568393" y="1485091"/>
                </a:lnTo>
                <a:lnTo>
                  <a:pt x="524387" y="1472505"/>
                </a:lnTo>
                <a:lnTo>
                  <a:pt x="481523" y="1457364"/>
                </a:lnTo>
                <a:lnTo>
                  <a:pt x="439889" y="1439757"/>
                </a:lnTo>
                <a:lnTo>
                  <a:pt x="399574" y="1419771"/>
                </a:lnTo>
                <a:lnTo>
                  <a:pt x="360664" y="1397496"/>
                </a:lnTo>
                <a:lnTo>
                  <a:pt x="323250" y="1373019"/>
                </a:lnTo>
                <a:lnTo>
                  <a:pt x="287419" y="1346429"/>
                </a:lnTo>
                <a:lnTo>
                  <a:pt x="253259" y="1317814"/>
                </a:lnTo>
                <a:lnTo>
                  <a:pt x="220859" y="1287263"/>
                </a:lnTo>
                <a:lnTo>
                  <a:pt x="190308" y="1254864"/>
                </a:lnTo>
                <a:lnTo>
                  <a:pt x="161693" y="1220704"/>
                </a:lnTo>
                <a:lnTo>
                  <a:pt x="135102" y="1184873"/>
                </a:lnTo>
                <a:lnTo>
                  <a:pt x="110625" y="1147459"/>
                </a:lnTo>
                <a:lnTo>
                  <a:pt x="88350" y="1108550"/>
                </a:lnTo>
                <a:lnTo>
                  <a:pt x="68364" y="1068235"/>
                </a:lnTo>
                <a:lnTo>
                  <a:pt x="50756" y="1026601"/>
                </a:lnTo>
                <a:lnTo>
                  <a:pt x="35615" y="983738"/>
                </a:lnTo>
                <a:lnTo>
                  <a:pt x="23029" y="939732"/>
                </a:lnTo>
                <a:lnTo>
                  <a:pt x="13086" y="894674"/>
                </a:lnTo>
                <a:lnTo>
                  <a:pt x="5875" y="848651"/>
                </a:lnTo>
                <a:lnTo>
                  <a:pt x="1483" y="801751"/>
                </a:lnTo>
                <a:lnTo>
                  <a:pt x="0" y="75406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7D57890-FEB9-4EBA-BBA1-B9CD4C9D4825}"/>
              </a:ext>
            </a:extLst>
          </p:cNvPr>
          <p:cNvGrpSpPr/>
          <p:nvPr/>
        </p:nvGrpSpPr>
        <p:grpSpPr>
          <a:xfrm>
            <a:off x="1366837" y="1214894"/>
            <a:ext cx="6720522" cy="4876800"/>
            <a:chOff x="1595437" y="1447800"/>
            <a:chExt cx="6720522" cy="4876800"/>
          </a:xfrm>
        </p:grpSpPr>
        <p:sp>
          <p:nvSpPr>
            <p:cNvPr id="39" name="object 3">
              <a:extLst>
                <a:ext uri="{FF2B5EF4-FFF2-40B4-BE49-F238E27FC236}">
                  <a16:creationId xmlns:a16="http://schemas.microsoft.com/office/drawing/2014/main" id="{4CDF85ED-B0A3-4B2E-97E2-B8408CB137A8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DD27E2E1-5DBF-4665-BF7E-9257D59E37A9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712BD805-F83B-4103-831E-0CF9ED223516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9E82F3D4-34A2-4427-9762-840AF315A5A8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75ADC030-3E4B-4E77-BAD1-4D3972C44D7D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object 8">
              <a:extLst>
                <a:ext uri="{FF2B5EF4-FFF2-40B4-BE49-F238E27FC236}">
                  <a16:creationId xmlns:a16="http://schemas.microsoft.com/office/drawing/2014/main" id="{8F4C87EE-B372-401C-98C9-87CC88F00ED4}"/>
                </a:ext>
              </a:extLst>
            </p:cNvPr>
            <p:cNvGrpSpPr/>
            <p:nvPr/>
          </p:nvGrpSpPr>
          <p:grpSpPr>
            <a:xfrm>
              <a:off x="2502694" y="1447800"/>
              <a:ext cx="1649840" cy="2893188"/>
              <a:chOff x="2502694" y="1447800"/>
              <a:chExt cx="1649840" cy="2893188"/>
            </a:xfrm>
          </p:grpSpPr>
          <p:sp>
            <p:nvSpPr>
              <p:cNvPr id="60" name="object 9">
                <a:extLst>
                  <a:ext uri="{FF2B5EF4-FFF2-40B4-BE49-F238E27FC236}">
                    <a16:creationId xmlns:a16="http://schemas.microsoft.com/office/drawing/2014/main" id="{DB33BC4D-56CC-4E13-9C71-4574E711D4F4}"/>
                  </a:ext>
                </a:extLst>
              </p:cNvPr>
              <p:cNvSpPr/>
              <p:nvPr/>
            </p:nvSpPr>
            <p:spPr>
              <a:xfrm>
                <a:off x="3990609" y="3502583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10">
                <a:extLst>
                  <a:ext uri="{FF2B5EF4-FFF2-40B4-BE49-F238E27FC236}">
                    <a16:creationId xmlns:a16="http://schemas.microsoft.com/office/drawing/2014/main" id="{C8543F5D-C120-486F-80B3-17D3A7E0694C}"/>
                  </a:ext>
                </a:extLst>
              </p:cNvPr>
              <p:cNvSpPr/>
              <p:nvPr/>
            </p:nvSpPr>
            <p:spPr>
              <a:xfrm>
                <a:off x="2502694" y="3634169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bject 11">
                <a:extLst>
                  <a:ext uri="{FF2B5EF4-FFF2-40B4-BE49-F238E27FC236}">
                    <a16:creationId xmlns:a16="http://schemas.microsoft.com/office/drawing/2014/main" id="{A694B48C-8C01-482A-987E-DA2A1BCA7FD5}"/>
                  </a:ext>
                </a:extLst>
              </p:cNvPr>
              <p:cNvSpPr/>
              <p:nvPr/>
            </p:nvSpPr>
            <p:spPr>
              <a:xfrm>
                <a:off x="2769393" y="3041748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12">
                <a:extLst>
                  <a:ext uri="{FF2B5EF4-FFF2-40B4-BE49-F238E27FC236}">
                    <a16:creationId xmlns:a16="http://schemas.microsoft.com/office/drawing/2014/main" id="{9D93A469-8ACB-4FDC-A897-7EB1C0AA81F4}"/>
                  </a:ext>
                </a:extLst>
              </p:cNvPr>
              <p:cNvSpPr/>
              <p:nvPr/>
            </p:nvSpPr>
            <p:spPr>
              <a:xfrm>
                <a:off x="3543300" y="144780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13">
                <a:extLst>
                  <a:ext uri="{FF2B5EF4-FFF2-40B4-BE49-F238E27FC236}">
                    <a16:creationId xmlns:a16="http://schemas.microsoft.com/office/drawing/2014/main" id="{EAC3A5C5-468A-42CF-9F23-C1CCEEF3418D}"/>
                  </a:ext>
                </a:extLst>
              </p:cNvPr>
              <p:cNvSpPr/>
              <p:nvPr/>
            </p:nvSpPr>
            <p:spPr>
              <a:xfrm>
                <a:off x="3196365" y="4179063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bject 14">
                <a:extLst>
                  <a:ext uri="{FF2B5EF4-FFF2-40B4-BE49-F238E27FC236}">
                    <a16:creationId xmlns:a16="http://schemas.microsoft.com/office/drawing/2014/main" id="{6167106C-9D12-47D1-8D3A-E0CDAB466BF1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0" y="0"/>
                    </a:lnTo>
                    <a:lnTo>
                      <a:pt x="0" y="152400"/>
                    </a:lnTo>
                    <a:lnTo>
                      <a:pt x="152400" y="152400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00008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15">
                <a:extLst>
                  <a:ext uri="{FF2B5EF4-FFF2-40B4-BE49-F238E27FC236}">
                    <a16:creationId xmlns:a16="http://schemas.microsoft.com/office/drawing/2014/main" id="{A1D1C21C-0CCF-4477-81B3-1852DFD8A126}"/>
                  </a:ext>
                </a:extLst>
              </p:cNvPr>
              <p:cNvSpPr/>
              <p:nvPr/>
            </p:nvSpPr>
            <p:spPr>
              <a:xfrm>
                <a:off x="3505200" y="388620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152400" y="152400"/>
                    </a:lnTo>
                    <a:lnTo>
                      <a:pt x="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DB41C0E4-665C-4D1A-ABE9-2E32834E8C84}"/>
                </a:ext>
              </a:extLst>
            </p:cNvPr>
            <p:cNvSpPr/>
            <p:nvPr/>
          </p:nvSpPr>
          <p:spPr>
            <a:xfrm>
              <a:off x="46434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E23E2126-D43A-45FF-9359-3C4D997FD036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FCFAE000-7F20-44E2-BBAE-51AC9B3256D7}"/>
                </a:ext>
              </a:extLst>
            </p:cNvPr>
            <p:cNvSpPr/>
            <p:nvPr/>
          </p:nvSpPr>
          <p:spPr>
            <a:xfrm>
              <a:off x="2205037" y="42624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F138E90D-B157-4F26-9D07-7049A4B2A7F7}"/>
                </a:ext>
              </a:extLst>
            </p:cNvPr>
            <p:cNvSpPr/>
            <p:nvPr/>
          </p:nvSpPr>
          <p:spPr>
            <a:xfrm>
              <a:off x="2964656" y="2479903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AAC30F08-E14C-4C7C-AA44-D8C2D5ED2DA9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4292E13A-4018-4D58-B70E-56126C1F08BF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47EBEA5B-A35C-4632-BE8E-F263644CD559}"/>
                </a:ext>
              </a:extLst>
            </p:cNvPr>
            <p:cNvSpPr/>
            <p:nvPr/>
          </p:nvSpPr>
          <p:spPr>
            <a:xfrm>
              <a:off x="4447079" y="4084864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ECB68D58-51E6-466D-B7D3-E02089FE32BB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9F175157-C5F9-451C-9707-6BB6907F648B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127A6312-734D-4070-A007-CB58C0395A1B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E89F05DC-15A5-4293-92C0-C177F90AD507}"/>
                </a:ext>
              </a:extLst>
            </p:cNvPr>
            <p:cNvSpPr/>
            <p:nvPr/>
          </p:nvSpPr>
          <p:spPr>
            <a:xfrm>
              <a:off x="4208556" y="5326664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object 28">
              <a:extLst>
                <a:ext uri="{FF2B5EF4-FFF2-40B4-BE49-F238E27FC236}">
                  <a16:creationId xmlns:a16="http://schemas.microsoft.com/office/drawing/2014/main" id="{D8418B46-1548-4A72-AFBD-B770247216C2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7" name="object 29">
              <a:extLst>
                <a:ext uri="{FF2B5EF4-FFF2-40B4-BE49-F238E27FC236}">
                  <a16:creationId xmlns:a16="http://schemas.microsoft.com/office/drawing/2014/main" id="{6032DCA2-360F-4F68-BD4B-378CE79C8F9F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8" name="object 30">
              <a:extLst>
                <a:ext uri="{FF2B5EF4-FFF2-40B4-BE49-F238E27FC236}">
                  <a16:creationId xmlns:a16="http://schemas.microsoft.com/office/drawing/2014/main" id="{46E9AA7B-23DD-40ED-9697-A43719406D9C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59" name="object 31">
              <a:extLst>
                <a:ext uri="{FF2B5EF4-FFF2-40B4-BE49-F238E27FC236}">
                  <a16:creationId xmlns:a16="http://schemas.microsoft.com/office/drawing/2014/main" id="{4DA4BE77-6A38-445F-827A-00122A2FD0A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6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5D75DA8-47DB-4D37-A7A7-1E36DD2F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08"/>
            <a:ext cx="7738110" cy="640713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Decision boundaries in Linear vs. </a:t>
            </a:r>
            <a:r>
              <a:rPr lang="en-US" altLang="zh-CN" sz="3200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sz="3200" dirty="0">
                <a:ea typeface="+mn-ea"/>
                <a:cs typeface="+mn-ea"/>
                <a:sym typeface="+mn-lt"/>
              </a:rPr>
              <a:t> models </a:t>
            </a:r>
            <a:r>
              <a:rPr lang="en-US" altLang="zh-CN" sz="3200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(Later)</a:t>
            </a:r>
            <a:endParaRPr lang="zh-CN" altLang="en-US" sz="3200" dirty="0">
              <a:solidFill>
                <a:srgbClr val="CC00CC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0241C-442C-4133-8866-4D7AA866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89F8-7F17-4B5E-90CD-3D5CC8F25A85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9B62D-B4E1-4028-BAA6-9C19D929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FAABB-D42A-47EB-9D47-3053CD7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F3C9F5A-E05B-4A35-B172-0F3FA65B2CEC}"/>
              </a:ext>
            </a:extLst>
          </p:cNvPr>
          <p:cNvSpPr/>
          <p:nvPr/>
        </p:nvSpPr>
        <p:spPr>
          <a:xfrm>
            <a:off x="3338512" y="1658719"/>
            <a:ext cx="2471737" cy="2289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F5BCA1A-28D3-4665-87ED-05D47B1BB334}"/>
              </a:ext>
            </a:extLst>
          </p:cNvPr>
          <p:cNvSpPr/>
          <p:nvPr/>
        </p:nvSpPr>
        <p:spPr>
          <a:xfrm>
            <a:off x="300037" y="1582772"/>
            <a:ext cx="2895600" cy="244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3D88D79-A999-4DB9-8BB4-B6F250F5FBE0}"/>
              </a:ext>
            </a:extLst>
          </p:cNvPr>
          <p:cNvSpPr/>
          <p:nvPr/>
        </p:nvSpPr>
        <p:spPr>
          <a:xfrm>
            <a:off x="6096000" y="1554162"/>
            <a:ext cx="2876550" cy="2508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CF3A920-C1C6-421C-ADC8-5049BA63D1C2}"/>
              </a:ext>
            </a:extLst>
          </p:cNvPr>
          <p:cNvSpPr txBox="1"/>
          <p:nvPr/>
        </p:nvSpPr>
        <p:spPr>
          <a:xfrm>
            <a:off x="2072260" y="4577241"/>
            <a:ext cx="2708885" cy="1067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59131">
              <a:lnSpc>
                <a:spcPts val="1895"/>
              </a:lnSpc>
              <a:tabLst>
                <a:tab pos="789305" algn="l"/>
              </a:tabLst>
            </a:pPr>
            <a:r>
              <a:rPr lang="en-US" altLang="zh-CN" sz="2000" spc="-10">
                <a:cs typeface="+mn-ea"/>
                <a:sym typeface="+mn-lt"/>
              </a:rPr>
              <a:t>Linear</a:t>
            </a:r>
            <a:r>
              <a:rPr lang="en-US" altLang="zh-CN" sz="2000" spc="-5">
                <a:cs typeface="+mn-ea"/>
                <a:sym typeface="+mn-lt"/>
              </a:rPr>
              <a:t> classifier</a:t>
            </a:r>
            <a:endParaRPr lang="en-US" altLang="zh-CN" sz="2000" spc="-10" dirty="0">
              <a:cs typeface="+mn-ea"/>
              <a:sym typeface="+mn-lt"/>
            </a:endParaRPr>
          </a:p>
          <a:p>
            <a:pPr marL="788670" indent="-129539">
              <a:lnSpc>
                <a:spcPts val="1895"/>
              </a:lnSpc>
              <a:buChar char="•"/>
              <a:tabLst>
                <a:tab pos="789305" algn="l"/>
              </a:tabLst>
            </a:pPr>
            <a:r>
              <a:rPr sz="2000" spc="-10" dirty="0">
                <a:cs typeface="+mn-ea"/>
                <a:sym typeface="+mn-lt"/>
              </a:rPr>
              <a:t>global</a:t>
            </a:r>
            <a:endParaRPr sz="2000" dirty="0">
              <a:cs typeface="+mn-ea"/>
              <a:sym typeface="+mn-lt"/>
            </a:endParaRPr>
          </a:p>
          <a:p>
            <a:pPr marL="788670" indent="-129539">
              <a:lnSpc>
                <a:spcPts val="1910"/>
              </a:lnSpc>
              <a:buChar char="•"/>
              <a:tabLst>
                <a:tab pos="789305" algn="l"/>
              </a:tabLst>
            </a:pPr>
            <a:r>
              <a:rPr sz="2000" spc="-5" dirty="0">
                <a:cs typeface="+mn-ea"/>
                <a:sym typeface="+mn-lt"/>
              </a:rPr>
              <a:t>stable</a:t>
            </a:r>
            <a:endParaRPr sz="2000" dirty="0">
              <a:cs typeface="+mn-ea"/>
              <a:sym typeface="+mn-lt"/>
            </a:endParaRPr>
          </a:p>
          <a:p>
            <a:pPr marL="788670" indent="-129539">
              <a:lnSpc>
                <a:spcPct val="100000"/>
              </a:lnSpc>
              <a:buChar char="•"/>
              <a:tabLst>
                <a:tab pos="789305" algn="l"/>
              </a:tabLst>
            </a:pPr>
            <a:r>
              <a:rPr sz="2000" spc="-5" dirty="0">
                <a:cs typeface="+mn-ea"/>
                <a:sym typeface="+mn-lt"/>
              </a:rPr>
              <a:t>can be</a:t>
            </a:r>
            <a:r>
              <a:rPr sz="2000" spc="-50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inaccurate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CF15CA8-B841-483D-95BB-AD310BF13154}"/>
              </a:ext>
            </a:extLst>
          </p:cNvPr>
          <p:cNvSpPr txBox="1"/>
          <p:nvPr/>
        </p:nvSpPr>
        <p:spPr>
          <a:xfrm>
            <a:off x="3502705" y="3995463"/>
            <a:ext cx="21526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15-nearest</a:t>
            </a:r>
            <a:r>
              <a:rPr sz="2000" spc="-5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neighbor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9C51927-E61B-4C4A-AEB9-2E99F577DDA5}"/>
              </a:ext>
            </a:extLst>
          </p:cNvPr>
          <p:cNvSpPr txBox="1"/>
          <p:nvPr/>
        </p:nvSpPr>
        <p:spPr>
          <a:xfrm>
            <a:off x="6496366" y="3996480"/>
            <a:ext cx="20758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1-nearest</a:t>
            </a:r>
            <a:r>
              <a:rPr sz="2000" spc="-55" dirty="0">
                <a:cs typeface="+mn-ea"/>
                <a:sym typeface="+mn-lt"/>
              </a:rPr>
              <a:t> </a:t>
            </a:r>
            <a:r>
              <a:rPr sz="2000" spc="-5" dirty="0">
                <a:cs typeface="+mn-ea"/>
                <a:sym typeface="+mn-lt"/>
              </a:rPr>
              <a:t>neighbor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AF60EE5-7851-4499-9422-2F6BC3543476}"/>
              </a:ext>
            </a:extLst>
          </p:cNvPr>
          <p:cNvSpPr txBox="1"/>
          <p:nvPr/>
        </p:nvSpPr>
        <p:spPr>
          <a:xfrm>
            <a:off x="5305726" y="4613917"/>
            <a:ext cx="1114744" cy="994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2000" spc="-5" dirty="0">
                <a:cs typeface="+mn-ea"/>
                <a:sym typeface="+mn-lt"/>
              </a:rPr>
              <a:t>KNN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local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accurate</a:t>
            </a:r>
            <a:endParaRPr sz="2000" dirty="0">
              <a:cs typeface="+mn-ea"/>
              <a:sym typeface="+mn-lt"/>
            </a:endParaRPr>
          </a:p>
          <a:p>
            <a:pPr marL="140970" indent="-128905">
              <a:lnSpc>
                <a:spcPts val="1910"/>
              </a:lnSpc>
              <a:buChar char="•"/>
              <a:tabLst>
                <a:tab pos="141605" algn="l"/>
              </a:tabLst>
            </a:pPr>
            <a:r>
              <a:rPr sz="2000" spc="-5" dirty="0">
                <a:cs typeface="+mn-ea"/>
                <a:sym typeface="+mn-lt"/>
              </a:rPr>
              <a:t>unstable</a:t>
            </a:r>
            <a:endParaRPr sz="2000" dirty="0"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92781AE4-9B82-4B7B-A36E-ABF373436AB3}"/>
              </a:ext>
            </a:extLst>
          </p:cNvPr>
          <p:cNvSpPr txBox="1"/>
          <p:nvPr/>
        </p:nvSpPr>
        <p:spPr>
          <a:xfrm>
            <a:off x="2489623" y="6076681"/>
            <a:ext cx="4555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cs typeface="+mn-ea"/>
                <a:sym typeface="+mn-lt"/>
              </a:rPr>
              <a:t>What ultimately matters:</a:t>
            </a:r>
            <a:r>
              <a:rPr spc="-40" dirty="0">
                <a:cs typeface="+mn-ea"/>
                <a:sym typeface="+mn-lt"/>
              </a:rPr>
              <a:t> </a:t>
            </a:r>
            <a:r>
              <a:rPr b="1" i="1" spc="-15" dirty="0">
                <a:cs typeface="+mn-ea"/>
                <a:sym typeface="+mn-lt"/>
              </a:rPr>
              <a:t>G</a:t>
            </a:r>
            <a:r>
              <a:rPr lang="en-US" b="1" i="1" spc="-15" dirty="0">
                <a:cs typeface="+mn-ea"/>
                <a:sym typeface="+mn-lt"/>
              </a:rPr>
              <a:t>eneralization</a:t>
            </a:r>
            <a:endParaRPr dirty="0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14588-3459-48DB-87C8-75A0FD7A2396}"/>
              </a:ext>
            </a:extLst>
          </p:cNvPr>
          <p:cNvGrpSpPr/>
          <p:nvPr/>
        </p:nvGrpSpPr>
        <p:grpSpPr>
          <a:xfrm>
            <a:off x="6846272" y="4384584"/>
            <a:ext cx="1611630" cy="784225"/>
            <a:chOff x="7227709" y="4476750"/>
            <a:chExt cx="1611630" cy="7842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346F21EE-0DB6-4A6B-804A-1932FC97B6A6}"/>
                </a:ext>
              </a:extLst>
            </p:cNvPr>
            <p:cNvSpPr/>
            <p:nvPr/>
          </p:nvSpPr>
          <p:spPr>
            <a:xfrm>
              <a:off x="7227709" y="4476750"/>
              <a:ext cx="1611630" cy="784225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805738" y="0"/>
                  </a:moveTo>
                  <a:lnTo>
                    <a:pt x="609765" y="195973"/>
                  </a:lnTo>
                  <a:lnTo>
                    <a:pt x="707758" y="195973"/>
                  </a:lnTo>
                  <a:lnTo>
                    <a:pt x="707758" y="274548"/>
                  </a:lnTo>
                  <a:lnTo>
                    <a:pt x="0" y="274548"/>
                  </a:lnTo>
                  <a:lnTo>
                    <a:pt x="0" y="783907"/>
                  </a:lnTo>
                  <a:lnTo>
                    <a:pt x="1611490" y="783907"/>
                  </a:lnTo>
                  <a:lnTo>
                    <a:pt x="1611490" y="274548"/>
                  </a:lnTo>
                  <a:lnTo>
                    <a:pt x="903731" y="274548"/>
                  </a:lnTo>
                  <a:lnTo>
                    <a:pt x="903731" y="195973"/>
                  </a:lnTo>
                  <a:lnTo>
                    <a:pt x="1001725" y="195973"/>
                  </a:lnTo>
                  <a:lnTo>
                    <a:pt x="80573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647FDE2E-49C9-40CA-AF4E-DF285FA37A97}"/>
                </a:ext>
              </a:extLst>
            </p:cNvPr>
            <p:cNvSpPr/>
            <p:nvPr/>
          </p:nvSpPr>
          <p:spPr>
            <a:xfrm>
              <a:off x="7227709" y="4476750"/>
              <a:ext cx="1611630" cy="784225"/>
            </a:xfrm>
            <a:custGeom>
              <a:avLst/>
              <a:gdLst/>
              <a:ahLst/>
              <a:cxnLst/>
              <a:rect l="l" t="t" r="r" b="b"/>
              <a:pathLst>
                <a:path w="1611629" h="784225">
                  <a:moveTo>
                    <a:pt x="0" y="274551"/>
                  </a:moveTo>
                  <a:lnTo>
                    <a:pt x="707756" y="274551"/>
                  </a:lnTo>
                  <a:lnTo>
                    <a:pt x="707756" y="195979"/>
                  </a:lnTo>
                  <a:lnTo>
                    <a:pt x="609766" y="195979"/>
                  </a:lnTo>
                  <a:lnTo>
                    <a:pt x="805744" y="0"/>
                  </a:lnTo>
                  <a:lnTo>
                    <a:pt x="1001720" y="195979"/>
                  </a:lnTo>
                  <a:lnTo>
                    <a:pt x="903734" y="195979"/>
                  </a:lnTo>
                  <a:lnTo>
                    <a:pt x="903734" y="274551"/>
                  </a:lnTo>
                  <a:lnTo>
                    <a:pt x="1611490" y="274551"/>
                  </a:lnTo>
                  <a:lnTo>
                    <a:pt x="1611490" y="783914"/>
                  </a:lnTo>
                  <a:lnTo>
                    <a:pt x="0" y="783914"/>
                  </a:lnTo>
                  <a:lnTo>
                    <a:pt x="0" y="2745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0562EDB-4C4F-436D-9509-352F62E9BFDB}"/>
                </a:ext>
              </a:extLst>
            </p:cNvPr>
            <p:cNvSpPr txBox="1"/>
            <p:nvPr/>
          </p:nvSpPr>
          <p:spPr>
            <a:xfrm>
              <a:off x="7311935" y="4705604"/>
              <a:ext cx="1442085" cy="5514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905" algn="ctr">
                <a:lnSpc>
                  <a:spcPts val="2135"/>
                </a:lnSpc>
                <a:spcBef>
                  <a:spcPts val="100"/>
                </a:spcBef>
              </a:pP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Low</a:t>
              </a:r>
              <a:r>
                <a:rPr spc="-10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Bias</a:t>
              </a:r>
              <a:endParaRPr dirty="0">
                <a:cs typeface="+mn-ea"/>
                <a:sym typeface="+mn-lt"/>
              </a:endParaRPr>
            </a:p>
            <a:p>
              <a:pPr algn="ctr">
                <a:lnSpc>
                  <a:spcPts val="2135"/>
                </a:lnSpc>
              </a:pPr>
              <a:r>
                <a:rPr dirty="0">
                  <a:solidFill>
                    <a:srgbClr val="FF0000"/>
                  </a:solidFill>
                  <a:cs typeface="+mn-ea"/>
                  <a:sym typeface="+mn-lt"/>
                </a:rPr>
                <a:t>/ </a:t>
              </a:r>
              <a:r>
                <a:rPr spc="-5" dirty="0">
                  <a:solidFill>
                    <a:srgbClr val="FF0000"/>
                  </a:solidFill>
                  <a:cs typeface="+mn-ea"/>
                  <a:sym typeface="+mn-lt"/>
                </a:rPr>
                <a:t>High</a:t>
              </a:r>
              <a:r>
                <a:rPr spc="-65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spc="-15" dirty="0">
                  <a:solidFill>
                    <a:srgbClr val="FF0000"/>
                  </a:solidFill>
                  <a:cs typeface="+mn-ea"/>
                  <a:sym typeface="+mn-lt"/>
                </a:rPr>
                <a:t>Variance</a:t>
              </a:r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2" name="object 18">
            <a:extLst>
              <a:ext uri="{FF2B5EF4-FFF2-40B4-BE49-F238E27FC236}">
                <a16:creationId xmlns:a16="http://schemas.microsoft.com/office/drawing/2014/main" id="{D681451F-9B2D-4B3E-9F5A-9890E42B6FB2}"/>
              </a:ext>
            </a:extLst>
          </p:cNvPr>
          <p:cNvSpPr/>
          <p:nvPr/>
        </p:nvSpPr>
        <p:spPr>
          <a:xfrm>
            <a:off x="5421053" y="4714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CFBD912-EFC4-4DAA-AB60-68793B358DE3}"/>
              </a:ext>
            </a:extLst>
          </p:cNvPr>
          <p:cNvGrpSpPr/>
          <p:nvPr/>
        </p:nvGrpSpPr>
        <p:grpSpPr>
          <a:xfrm>
            <a:off x="825077" y="4328885"/>
            <a:ext cx="1664546" cy="851120"/>
            <a:chOff x="974507" y="4136982"/>
            <a:chExt cx="1664546" cy="85112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D70FEA4-FD09-4557-88FE-F517CF42F3B3}"/>
                </a:ext>
              </a:extLst>
            </p:cNvPr>
            <p:cNvGrpSpPr/>
            <p:nvPr/>
          </p:nvGrpSpPr>
          <p:grpSpPr>
            <a:xfrm>
              <a:off x="974507" y="4136982"/>
              <a:ext cx="1621886" cy="793214"/>
              <a:chOff x="1182128" y="5722050"/>
              <a:chExt cx="1621886" cy="793214"/>
            </a:xfrm>
          </p:grpSpPr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F2BAD17F-A2E3-4E4F-8C4E-C72B3D577A84}"/>
                  </a:ext>
                </a:extLst>
              </p:cNvPr>
              <p:cNvSpPr/>
              <p:nvPr/>
            </p:nvSpPr>
            <p:spPr>
              <a:xfrm>
                <a:off x="1192384" y="5731039"/>
                <a:ext cx="1611630" cy="784225"/>
              </a:xfrm>
              <a:custGeom>
                <a:avLst/>
                <a:gdLst/>
                <a:ahLst/>
                <a:cxnLst/>
                <a:rect l="l" t="t" r="r" b="b"/>
                <a:pathLst>
                  <a:path w="1611630" h="784225">
                    <a:moveTo>
                      <a:pt x="805743" y="0"/>
                    </a:moveTo>
                    <a:lnTo>
                      <a:pt x="609766" y="195973"/>
                    </a:lnTo>
                    <a:lnTo>
                      <a:pt x="707755" y="195973"/>
                    </a:lnTo>
                    <a:lnTo>
                      <a:pt x="707755" y="274548"/>
                    </a:lnTo>
                    <a:lnTo>
                      <a:pt x="0" y="274548"/>
                    </a:lnTo>
                    <a:lnTo>
                      <a:pt x="0" y="783907"/>
                    </a:lnTo>
                    <a:lnTo>
                      <a:pt x="1611490" y="783907"/>
                    </a:lnTo>
                    <a:lnTo>
                      <a:pt x="1611490" y="274548"/>
                    </a:lnTo>
                    <a:lnTo>
                      <a:pt x="903734" y="274548"/>
                    </a:lnTo>
                    <a:lnTo>
                      <a:pt x="903734" y="195973"/>
                    </a:lnTo>
                    <a:lnTo>
                      <a:pt x="1001722" y="195973"/>
                    </a:lnTo>
                    <a:lnTo>
                      <a:pt x="805743" y="0"/>
                    </a:lnTo>
                    <a:close/>
                  </a:path>
                </a:pathLst>
              </a:custGeom>
              <a:solidFill>
                <a:srgbClr val="CCFFCC"/>
              </a:solidFill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FCF7A831-2EE9-4386-98D1-0849A5DC1212}"/>
                  </a:ext>
                </a:extLst>
              </p:cNvPr>
              <p:cNvSpPr/>
              <p:nvPr/>
            </p:nvSpPr>
            <p:spPr>
              <a:xfrm>
                <a:off x="1182128" y="5722050"/>
                <a:ext cx="1611630" cy="784225"/>
              </a:xfrm>
              <a:custGeom>
                <a:avLst/>
                <a:gdLst/>
                <a:ahLst/>
                <a:cxnLst/>
                <a:rect l="l" t="t" r="r" b="b"/>
                <a:pathLst>
                  <a:path w="1611630" h="784225">
                    <a:moveTo>
                      <a:pt x="0" y="274551"/>
                    </a:moveTo>
                    <a:lnTo>
                      <a:pt x="707756" y="274551"/>
                    </a:lnTo>
                    <a:lnTo>
                      <a:pt x="707756" y="195979"/>
                    </a:lnTo>
                    <a:lnTo>
                      <a:pt x="609766" y="195979"/>
                    </a:lnTo>
                    <a:lnTo>
                      <a:pt x="805744" y="0"/>
                    </a:lnTo>
                    <a:lnTo>
                      <a:pt x="1001720" y="195979"/>
                    </a:lnTo>
                    <a:lnTo>
                      <a:pt x="903734" y="195979"/>
                    </a:lnTo>
                    <a:lnTo>
                      <a:pt x="903734" y="274551"/>
                    </a:lnTo>
                    <a:lnTo>
                      <a:pt x="1611490" y="274551"/>
                    </a:lnTo>
                    <a:lnTo>
                      <a:pt x="1611490" y="783914"/>
                    </a:lnTo>
                    <a:lnTo>
                      <a:pt x="0" y="783914"/>
                    </a:lnTo>
                    <a:lnTo>
                      <a:pt x="0" y="274551"/>
                    </a:lnTo>
                    <a:close/>
                  </a:path>
                </a:pathLst>
              </a:custGeom>
              <a:ln w="635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8C2291B-6338-40C4-9C84-7717F3214EC7}"/>
                </a:ext>
              </a:extLst>
            </p:cNvPr>
            <p:cNvSpPr txBox="1"/>
            <p:nvPr/>
          </p:nvSpPr>
          <p:spPr>
            <a:xfrm>
              <a:off x="1120057" y="4341771"/>
              <a:ext cx="1518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-5" dirty="0">
                  <a:solidFill>
                    <a:srgbClr val="FF0000"/>
                  </a:solidFill>
                  <a:cs typeface="+mn-ea"/>
                  <a:sym typeface="+mn-lt"/>
                </a:rPr>
                <a:t>Low </a:t>
              </a:r>
              <a:r>
                <a:rPr lang="en-US" altLang="zh-CN" spc="-15" dirty="0">
                  <a:solidFill>
                    <a:srgbClr val="FF0000"/>
                  </a:solidFill>
                  <a:cs typeface="+mn-ea"/>
                  <a:sym typeface="+mn-lt"/>
                </a:rPr>
                <a:t>Variance</a:t>
              </a:r>
              <a:r>
                <a:rPr lang="en-US" altLang="zh-CN" spc="-55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cs typeface="+mn-ea"/>
                  <a:sym typeface="+mn-lt"/>
                </a:rPr>
                <a:t>/ </a:t>
              </a:r>
              <a:r>
                <a:rPr lang="en-US" altLang="zh-CN" spc="-5" dirty="0">
                  <a:solidFill>
                    <a:srgbClr val="FF0000"/>
                  </a:solidFill>
                  <a:cs typeface="+mn-ea"/>
                  <a:sym typeface="+mn-lt"/>
                </a:rPr>
                <a:t>High Bias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D83E52D-703B-485F-98FF-ABA90ACF8833}"/>
              </a:ext>
            </a:extLst>
          </p:cNvPr>
          <p:cNvSpPr/>
          <p:nvPr/>
        </p:nvSpPr>
        <p:spPr>
          <a:xfrm>
            <a:off x="117462" y="4010120"/>
            <a:ext cx="2397451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9765">
              <a:lnSpc>
                <a:spcPts val="1910"/>
              </a:lnSpc>
              <a:spcBef>
                <a:spcPts val="405"/>
              </a:spcBef>
            </a:pPr>
            <a:r>
              <a:rPr lang="en-US" altLang="zh-CN" sz="2000" spc="-10" dirty="0">
                <a:cs typeface="+mn-ea"/>
                <a:sym typeface="+mn-lt"/>
              </a:rPr>
              <a:t>linear</a:t>
            </a:r>
            <a:r>
              <a:rPr lang="en-US" altLang="zh-CN" sz="2000" spc="-5" dirty="0">
                <a:cs typeface="+mn-ea"/>
                <a:sym typeface="+mn-lt"/>
              </a:rPr>
              <a:t> classifier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6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638"/>
            <a:ext cx="7716697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Model Selection for Nearest neighbor classification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Choosing the value of k: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If k is too small, sensitive to noise points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If k is too large, neighborhood may include points from other classes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Bias and variance tradeoff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small neighborhood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large variance </a:t>
            </a:r>
            <a:r>
              <a:rPr lang="zh-CN" altLang="en-US" dirty="0">
                <a:ea typeface="+mn-ea"/>
                <a:cs typeface="+mn-ea"/>
                <a:sym typeface="+mn-lt"/>
              </a:rPr>
              <a:t>→ </a:t>
            </a:r>
            <a:r>
              <a:rPr lang="en-US" altLang="zh-CN" dirty="0">
                <a:ea typeface="+mn-ea"/>
                <a:cs typeface="+mn-ea"/>
                <a:sym typeface="+mn-lt"/>
              </a:rPr>
              <a:t>unreliable estimation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A large neighborhood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large bias </a:t>
            </a:r>
            <a:r>
              <a:rPr lang="zh-CN" altLang="en-US" dirty="0">
                <a:ea typeface="+mn-ea"/>
                <a:cs typeface="+mn-ea"/>
                <a:sym typeface="+mn-lt"/>
              </a:rPr>
              <a:t>→</a:t>
            </a:r>
            <a:r>
              <a:rPr lang="en-US" altLang="zh-CN" dirty="0">
                <a:ea typeface="+mn-ea"/>
                <a:cs typeface="+mn-ea"/>
                <a:sym typeface="+mn-lt"/>
              </a:rPr>
              <a:t> inaccurate estimation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8AF5-0E63-43EA-9459-2E211CB81E82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38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3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0463"/>
            <a:ext cx="8407066" cy="501147"/>
          </a:xfrm>
        </p:spPr>
        <p:txBody>
          <a:bodyPr/>
          <a:lstStyle/>
          <a:p>
            <a:r>
              <a:rPr lang="en-US" altLang="zh-CN" sz="3600" dirty="0">
                <a:ea typeface="+mn-ea"/>
                <a:cs typeface="+mn-ea"/>
                <a:sym typeface="+mn-lt"/>
              </a:rPr>
              <a:t>What makes an Instance-Based Learner?</a:t>
            </a:r>
            <a:endParaRPr lang="zh-CN" altLang="en-US" sz="36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distance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metric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endParaRPr lang="en-US" altLang="zh-CN" spc="-5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relate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dirty="0">
                <a:ea typeface="+mn-ea"/>
                <a:cs typeface="+mn-ea"/>
                <a:sym typeface="+mn-lt"/>
              </a:rPr>
              <a:t>the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local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How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many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nearby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neighbors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look</a:t>
            </a:r>
            <a:r>
              <a:rPr lang="en-US" altLang="zh-CN" spc="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at?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A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weighting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function</a:t>
            </a:r>
            <a:r>
              <a:rPr lang="en-US" altLang="zh-CN" spc="2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(optional)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F7-1E5E-48C9-9314-8324A77217F0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39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D6D92A-B2D4-425F-B112-124422ADB572}"/>
              </a:ext>
            </a:extLst>
          </p:cNvPr>
          <p:cNvSpPr/>
          <p:nvPr/>
        </p:nvSpPr>
        <p:spPr>
          <a:xfrm>
            <a:off x="0" y="4543703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5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D917-512C-40C7-8B1A-ECBB9B61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75512" cy="583997"/>
          </a:xfrm>
        </p:spPr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Three major sections for classification 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EC9C0-7DB0-4658-8B68-4E75AC7B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We can divide the large variety of classification approaches into </a:t>
            </a:r>
            <a:r>
              <a:rPr lang="en-US" altLang="zh-CN" dirty="0">
                <a:solidFill>
                  <a:srgbClr val="CC00CC"/>
                </a:solidFill>
                <a:ea typeface="+mn-ea"/>
                <a:cs typeface="+mn-ea"/>
                <a:sym typeface="+mn-lt"/>
              </a:rPr>
              <a:t>roughly three major types 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+mn-ea"/>
                <a:cs typeface="+mn-ea"/>
                <a:sym typeface="+mn-lt"/>
              </a:rPr>
              <a:t>Discriminative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directly estimate a decision rule/boundary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support vector machine, decision tree, logistic regression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neural networks (NN), deep NN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+mn-ea"/>
                <a:cs typeface="+mn-ea"/>
                <a:sym typeface="+mn-lt"/>
              </a:rPr>
              <a:t>Generative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build a generative statistical model 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e.g., Bayesian networks, </a:t>
            </a: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Naïve Bayes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Instance based classifiers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Use observation directly (no models)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e.g. K nearest neighbors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662E0-3A66-42E3-A861-E1C9974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A88-3435-4236-A898-9F360AFD20B0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12C93-C1C0-4832-9B34-A746514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07786-62CA-4065-86FF-A5D02EB5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F6FB759-F454-4220-8ACB-8530898C1B71}"/>
              </a:ext>
            </a:extLst>
          </p:cNvPr>
          <p:cNvSpPr/>
          <p:nvPr/>
        </p:nvSpPr>
        <p:spPr>
          <a:xfrm>
            <a:off x="0" y="5031505"/>
            <a:ext cx="591820" cy="358140"/>
          </a:xfrm>
          <a:custGeom>
            <a:avLst/>
            <a:gdLst/>
            <a:ahLst/>
            <a:cxnLst/>
            <a:rect l="l" t="t" r="r" b="b"/>
            <a:pathLst>
              <a:path w="591819" h="358139">
                <a:moveTo>
                  <a:pt x="413054" y="0"/>
                </a:moveTo>
                <a:lnTo>
                  <a:pt x="413054" y="89386"/>
                </a:lnTo>
                <a:lnTo>
                  <a:pt x="0" y="89386"/>
                </a:lnTo>
                <a:lnTo>
                  <a:pt x="0" y="268156"/>
                </a:lnTo>
                <a:lnTo>
                  <a:pt x="413054" y="268156"/>
                </a:lnTo>
                <a:lnTo>
                  <a:pt x="413054" y="357541"/>
                </a:lnTo>
                <a:lnTo>
                  <a:pt x="591825" y="178771"/>
                </a:lnTo>
                <a:lnTo>
                  <a:pt x="413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Nearest neighbor Variations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Options</a:t>
            </a:r>
            <a:r>
              <a:rPr lang="en-US" altLang="zh-CN" dirty="0">
                <a:ea typeface="+mn-ea"/>
                <a:cs typeface="+mn-ea"/>
                <a:sym typeface="+mn-lt"/>
              </a:rPr>
              <a:t> for determining the class from nearest neighbor list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majority vote </a:t>
            </a:r>
            <a:r>
              <a:rPr lang="en-US" altLang="zh-CN" dirty="0">
                <a:ea typeface="+mn-ea"/>
                <a:cs typeface="+mn-ea"/>
                <a:sym typeface="+mn-lt"/>
              </a:rPr>
              <a:t>of class labels among the k-nearest neighbors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+mn-ea"/>
                <a:cs typeface="+mn-ea"/>
                <a:sym typeface="+mn-lt"/>
              </a:rPr>
              <a:t>Weight the votes </a:t>
            </a:r>
            <a:r>
              <a:rPr lang="en-US" altLang="zh-CN" dirty="0">
                <a:ea typeface="+mn-ea"/>
                <a:cs typeface="+mn-ea"/>
                <a:sym typeface="+mn-lt"/>
              </a:rPr>
              <a:t>according to distance</a:t>
            </a:r>
          </a:p>
          <a:p>
            <a:pPr lvl="2"/>
            <a:r>
              <a:rPr lang="en-US" altLang="zh-CN" dirty="0">
                <a:ea typeface="+mn-ea"/>
                <a:cs typeface="+mn-ea"/>
                <a:sym typeface="+mn-lt"/>
              </a:rPr>
              <a:t>example: weight factor w = 1 / d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pPr lvl="2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2"/>
            <a:endParaRPr lang="en-US" altLang="zh-CN" spc="-5" dirty="0">
              <a:ea typeface="+mn-ea"/>
              <a:cs typeface="+mn-ea"/>
              <a:sym typeface="+mn-lt"/>
            </a:endParaRPr>
          </a:p>
          <a:p>
            <a:pPr lvl="2"/>
            <a:r>
              <a:rPr lang="en-US" altLang="zh-CN" spc="-5" dirty="0">
                <a:ea typeface="+mn-ea"/>
                <a:cs typeface="+mn-ea"/>
                <a:sym typeface="+mn-lt"/>
              </a:rPr>
              <a:t>Spurious or </a:t>
            </a:r>
            <a:r>
              <a:rPr lang="en-US" altLang="zh-CN" dirty="0">
                <a:ea typeface="+mn-ea"/>
                <a:cs typeface="+mn-ea"/>
                <a:sym typeface="+mn-lt"/>
              </a:rPr>
              <a:t>less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relevant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points need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be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 err="1">
                <a:ea typeface="+mn-ea"/>
                <a:cs typeface="+mn-ea"/>
                <a:sym typeface="+mn-lt"/>
              </a:rPr>
              <a:t>downweighted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9551-51DF-4E74-B9A1-F21661E9AB02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40</a:t>
            </a:fld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7CF77-BAA2-4BBE-8E69-439C7F7FC603}"/>
                  </a:ext>
                </a:extLst>
              </p:cNvPr>
              <p:cNvSpPr txBox="1"/>
              <p:nvPr/>
            </p:nvSpPr>
            <p:spPr>
              <a:xfrm>
                <a:off x="1657350" y="3968875"/>
                <a:ext cx="6604308" cy="13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?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𝑚𝑎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𝑗𝑜𝑟𝑖𝑡𝑦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𝑣𝑜𝑡𝑒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𝑁𝑁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?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w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?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D7CF77-BAA2-4BBE-8E69-439C7F7F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968875"/>
                <a:ext cx="6604308" cy="1311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Another Weighted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Weight the contribution of each close neighbor based on their distances</a:t>
            </a:r>
          </a:p>
          <a:p>
            <a:r>
              <a:rPr lang="en-US" altLang="zh-CN" dirty="0">
                <a:ea typeface="+mn-ea"/>
                <a:cs typeface="+mn-ea"/>
                <a:sym typeface="+mn-lt"/>
              </a:rPr>
              <a:t>Weight function</a:t>
            </a: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spc="-10" dirty="0">
                <a:ea typeface="+mn-ea"/>
                <a:cs typeface="+mn-ea"/>
                <a:sym typeface="+mn-lt"/>
              </a:rPr>
              <a:t>P</a:t>
            </a:r>
            <a:r>
              <a:rPr lang="en-US" altLang="zh-CN" dirty="0">
                <a:ea typeface="+mn-ea"/>
                <a:cs typeface="+mn-ea"/>
                <a:sym typeface="+mn-lt"/>
              </a:rPr>
              <a:t>r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e</a:t>
            </a:r>
            <a:r>
              <a:rPr lang="en-US" altLang="zh-CN" dirty="0">
                <a:ea typeface="+mn-ea"/>
                <a:cs typeface="+mn-ea"/>
                <a:sym typeface="+mn-lt"/>
              </a:rPr>
              <a:t>di</a:t>
            </a:r>
            <a:r>
              <a:rPr lang="en-US" altLang="zh-CN" spc="5" dirty="0">
                <a:ea typeface="+mn-ea"/>
                <a:cs typeface="+mn-ea"/>
                <a:sym typeface="+mn-lt"/>
              </a:rPr>
              <a:t>c</a:t>
            </a:r>
            <a:r>
              <a:rPr lang="en-US" altLang="zh-CN" dirty="0">
                <a:ea typeface="+mn-ea"/>
                <a:cs typeface="+mn-ea"/>
                <a:sym typeface="+mn-lt"/>
              </a:rPr>
              <a:t>tion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DC21-72D1-4D7A-8D79-9818B7A34E11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F44B1C-07A1-4B19-958A-E89C31C7B1E0}"/>
              </a:ext>
            </a:extLst>
          </p:cNvPr>
          <p:cNvGrpSpPr/>
          <p:nvPr/>
        </p:nvGrpSpPr>
        <p:grpSpPr>
          <a:xfrm>
            <a:off x="1845347" y="3015948"/>
            <a:ext cx="5000752" cy="529031"/>
            <a:chOff x="2571737" y="3143250"/>
            <a:chExt cx="5000752" cy="529031"/>
          </a:xfrm>
        </p:grpSpPr>
        <p:sp>
          <p:nvSpPr>
            <p:cNvPr id="8" name="object 68">
              <a:extLst>
                <a:ext uri="{FF2B5EF4-FFF2-40B4-BE49-F238E27FC236}">
                  <a16:creationId xmlns:a16="http://schemas.microsoft.com/office/drawing/2014/main" id="{31A47F71-0FDE-42AA-ACDC-CD980459399C}"/>
                </a:ext>
              </a:extLst>
            </p:cNvPr>
            <p:cNvSpPr/>
            <p:nvPr/>
          </p:nvSpPr>
          <p:spPr>
            <a:xfrm>
              <a:off x="2571737" y="3334905"/>
              <a:ext cx="266700" cy="195580"/>
            </a:xfrm>
            <a:custGeom>
              <a:avLst/>
              <a:gdLst/>
              <a:ahLst/>
              <a:cxnLst/>
              <a:rect l="l" t="t" r="r" b="b"/>
              <a:pathLst>
                <a:path w="266700" h="195579">
                  <a:moveTo>
                    <a:pt x="253898" y="0"/>
                  </a:moveTo>
                  <a:lnTo>
                    <a:pt x="247713" y="0"/>
                  </a:lnTo>
                  <a:lnTo>
                    <a:pt x="241325" y="1701"/>
                  </a:lnTo>
                  <a:lnTo>
                    <a:pt x="236842" y="3403"/>
                  </a:lnTo>
                  <a:lnTo>
                    <a:pt x="232156" y="8305"/>
                  </a:lnTo>
                  <a:lnTo>
                    <a:pt x="228955" y="14922"/>
                  </a:lnTo>
                  <a:lnTo>
                    <a:pt x="228955" y="23228"/>
                  </a:lnTo>
                  <a:lnTo>
                    <a:pt x="232156" y="30048"/>
                  </a:lnTo>
                  <a:lnTo>
                    <a:pt x="238340" y="36664"/>
                  </a:lnTo>
                  <a:lnTo>
                    <a:pt x="243027" y="43268"/>
                  </a:lnTo>
                  <a:lnTo>
                    <a:pt x="247713" y="54990"/>
                  </a:lnTo>
                  <a:lnTo>
                    <a:pt x="249212" y="68427"/>
                  </a:lnTo>
                  <a:lnTo>
                    <a:pt x="247713" y="79933"/>
                  </a:lnTo>
                  <a:lnTo>
                    <a:pt x="244525" y="96570"/>
                  </a:lnTo>
                  <a:lnTo>
                    <a:pt x="238340" y="115112"/>
                  </a:lnTo>
                  <a:lnTo>
                    <a:pt x="233641" y="131737"/>
                  </a:lnTo>
                  <a:lnTo>
                    <a:pt x="208699" y="175018"/>
                  </a:lnTo>
                  <a:lnTo>
                    <a:pt x="182270" y="185038"/>
                  </a:lnTo>
                  <a:lnTo>
                    <a:pt x="169697" y="183337"/>
                  </a:lnTo>
                  <a:lnTo>
                    <a:pt x="160528" y="175018"/>
                  </a:lnTo>
                  <a:lnTo>
                    <a:pt x="154127" y="163296"/>
                  </a:lnTo>
                  <a:lnTo>
                    <a:pt x="152641" y="148374"/>
                  </a:lnTo>
                  <a:lnTo>
                    <a:pt x="154127" y="130035"/>
                  </a:lnTo>
                  <a:lnTo>
                    <a:pt x="174383" y="43268"/>
                  </a:lnTo>
                  <a:lnTo>
                    <a:pt x="176085" y="33248"/>
                  </a:lnTo>
                  <a:lnTo>
                    <a:pt x="179069" y="21742"/>
                  </a:lnTo>
                  <a:lnTo>
                    <a:pt x="179069" y="11722"/>
                  </a:lnTo>
                  <a:lnTo>
                    <a:pt x="177584" y="8305"/>
                  </a:lnTo>
                  <a:lnTo>
                    <a:pt x="168198" y="3403"/>
                  </a:lnTo>
                  <a:lnTo>
                    <a:pt x="164998" y="3403"/>
                  </a:lnTo>
                  <a:lnTo>
                    <a:pt x="144957" y="51587"/>
                  </a:lnTo>
                  <a:lnTo>
                    <a:pt x="140271" y="71627"/>
                  </a:lnTo>
                  <a:lnTo>
                    <a:pt x="135585" y="89954"/>
                  </a:lnTo>
                  <a:lnTo>
                    <a:pt x="132384" y="103390"/>
                  </a:lnTo>
                  <a:lnTo>
                    <a:pt x="130898" y="113411"/>
                  </a:lnTo>
                  <a:lnTo>
                    <a:pt x="127698" y="128333"/>
                  </a:lnTo>
                  <a:lnTo>
                    <a:pt x="126199" y="141757"/>
                  </a:lnTo>
                  <a:lnTo>
                    <a:pt x="126199" y="146659"/>
                  </a:lnTo>
                  <a:lnTo>
                    <a:pt x="127698" y="148374"/>
                  </a:lnTo>
                  <a:lnTo>
                    <a:pt x="116827" y="168414"/>
                  </a:lnTo>
                  <a:lnTo>
                    <a:pt x="104457" y="181622"/>
                  </a:lnTo>
                  <a:lnTo>
                    <a:pt x="90385" y="185038"/>
                  </a:lnTo>
                  <a:lnTo>
                    <a:pt x="76314" y="183337"/>
                  </a:lnTo>
                  <a:lnTo>
                    <a:pt x="66941" y="176720"/>
                  </a:lnTo>
                  <a:lnTo>
                    <a:pt x="62242" y="168414"/>
                  </a:lnTo>
                  <a:lnTo>
                    <a:pt x="59258" y="160096"/>
                  </a:lnTo>
                  <a:lnTo>
                    <a:pt x="57556" y="151777"/>
                  </a:lnTo>
                  <a:lnTo>
                    <a:pt x="57556" y="136639"/>
                  </a:lnTo>
                  <a:lnTo>
                    <a:pt x="59258" y="126631"/>
                  </a:lnTo>
                  <a:lnTo>
                    <a:pt x="63957" y="109994"/>
                  </a:lnTo>
                  <a:lnTo>
                    <a:pt x="68643" y="89954"/>
                  </a:lnTo>
                  <a:lnTo>
                    <a:pt x="79514" y="61607"/>
                  </a:lnTo>
                  <a:lnTo>
                    <a:pt x="84200" y="46685"/>
                  </a:lnTo>
                  <a:lnTo>
                    <a:pt x="85699" y="34963"/>
                  </a:lnTo>
                  <a:lnTo>
                    <a:pt x="82499" y="21742"/>
                  </a:lnTo>
                  <a:lnTo>
                    <a:pt x="76314" y="10020"/>
                  </a:lnTo>
                  <a:lnTo>
                    <a:pt x="65443" y="1701"/>
                  </a:lnTo>
                  <a:lnTo>
                    <a:pt x="53086" y="0"/>
                  </a:lnTo>
                  <a:lnTo>
                    <a:pt x="37299" y="3403"/>
                  </a:lnTo>
                  <a:lnTo>
                    <a:pt x="7886" y="38366"/>
                  </a:lnTo>
                  <a:lnTo>
                    <a:pt x="0" y="61607"/>
                  </a:lnTo>
                  <a:lnTo>
                    <a:pt x="0" y="66725"/>
                  </a:lnTo>
                  <a:lnTo>
                    <a:pt x="3200" y="69913"/>
                  </a:lnTo>
                  <a:lnTo>
                    <a:pt x="4686" y="69913"/>
                  </a:lnTo>
                  <a:lnTo>
                    <a:pt x="6184" y="68427"/>
                  </a:lnTo>
                  <a:lnTo>
                    <a:pt x="7886" y="68427"/>
                  </a:lnTo>
                  <a:lnTo>
                    <a:pt x="9372" y="66725"/>
                  </a:lnTo>
                  <a:lnTo>
                    <a:pt x="10871" y="61607"/>
                  </a:lnTo>
                  <a:lnTo>
                    <a:pt x="20256" y="36664"/>
                  </a:lnTo>
                  <a:lnTo>
                    <a:pt x="29629" y="20027"/>
                  </a:lnTo>
                  <a:lnTo>
                    <a:pt x="40500" y="11722"/>
                  </a:lnTo>
                  <a:lnTo>
                    <a:pt x="51371" y="8305"/>
                  </a:lnTo>
                  <a:lnTo>
                    <a:pt x="54571" y="8305"/>
                  </a:lnTo>
                  <a:lnTo>
                    <a:pt x="56070" y="10020"/>
                  </a:lnTo>
                  <a:lnTo>
                    <a:pt x="59258" y="11722"/>
                  </a:lnTo>
                  <a:lnTo>
                    <a:pt x="60756" y="13423"/>
                  </a:lnTo>
                  <a:lnTo>
                    <a:pt x="60756" y="23228"/>
                  </a:lnTo>
                  <a:lnTo>
                    <a:pt x="59258" y="40068"/>
                  </a:lnTo>
                  <a:lnTo>
                    <a:pt x="45199" y="79933"/>
                  </a:lnTo>
                  <a:lnTo>
                    <a:pt x="39014" y="101688"/>
                  </a:lnTo>
                  <a:lnTo>
                    <a:pt x="34315" y="116611"/>
                  </a:lnTo>
                  <a:lnTo>
                    <a:pt x="32829" y="130035"/>
                  </a:lnTo>
                  <a:lnTo>
                    <a:pt x="31127" y="140055"/>
                  </a:lnTo>
                  <a:lnTo>
                    <a:pt x="43700" y="176720"/>
                  </a:lnTo>
                  <a:lnTo>
                    <a:pt x="88900" y="195059"/>
                  </a:lnTo>
                  <a:lnTo>
                    <a:pt x="96570" y="195059"/>
                  </a:lnTo>
                  <a:lnTo>
                    <a:pt x="105956" y="191642"/>
                  </a:lnTo>
                  <a:lnTo>
                    <a:pt x="118313" y="181622"/>
                  </a:lnTo>
                  <a:lnTo>
                    <a:pt x="130898" y="164998"/>
                  </a:lnTo>
                  <a:lnTo>
                    <a:pt x="138569" y="178435"/>
                  </a:lnTo>
                  <a:lnTo>
                    <a:pt x="149440" y="186740"/>
                  </a:lnTo>
                  <a:lnTo>
                    <a:pt x="160528" y="191642"/>
                  </a:lnTo>
                  <a:lnTo>
                    <a:pt x="172885" y="195059"/>
                  </a:lnTo>
                  <a:lnTo>
                    <a:pt x="180784" y="195059"/>
                  </a:lnTo>
                  <a:lnTo>
                    <a:pt x="222770" y="171602"/>
                  </a:lnTo>
                  <a:lnTo>
                    <a:pt x="247713" y="118313"/>
                  </a:lnTo>
                  <a:lnTo>
                    <a:pt x="260083" y="68427"/>
                  </a:lnTo>
                  <a:lnTo>
                    <a:pt x="264769" y="46685"/>
                  </a:lnTo>
                  <a:lnTo>
                    <a:pt x="266268" y="30048"/>
                  </a:lnTo>
                  <a:lnTo>
                    <a:pt x="264769" y="14922"/>
                  </a:lnTo>
                  <a:lnTo>
                    <a:pt x="260083" y="4902"/>
                  </a:lnTo>
                  <a:lnTo>
                    <a:pt x="253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9" name="object 69">
              <a:extLst>
                <a:ext uri="{FF2B5EF4-FFF2-40B4-BE49-F238E27FC236}">
                  <a16:creationId xmlns:a16="http://schemas.microsoft.com/office/drawing/2014/main" id="{C3FEACE5-0873-4F3A-8A10-0CCE6BF770FD}"/>
                </a:ext>
              </a:extLst>
            </p:cNvPr>
            <p:cNvGrpSpPr/>
            <p:nvPr/>
          </p:nvGrpSpPr>
          <p:grpSpPr>
            <a:xfrm>
              <a:off x="2897263" y="3201441"/>
              <a:ext cx="443865" cy="432434"/>
              <a:chOff x="2897263" y="3201441"/>
              <a:chExt cx="443865" cy="432434"/>
            </a:xfrm>
          </p:grpSpPr>
          <p:sp>
            <p:nvSpPr>
              <p:cNvPr id="29" name="object 70">
                <a:extLst>
                  <a:ext uri="{FF2B5EF4-FFF2-40B4-BE49-F238E27FC236}">
                    <a16:creationId xmlns:a16="http://schemas.microsoft.com/office/drawing/2014/main" id="{910B3CF3-6BDD-4688-85E5-88495846D0C7}"/>
                  </a:ext>
                </a:extLst>
              </p:cNvPr>
              <p:cNvSpPr/>
              <p:nvPr/>
            </p:nvSpPr>
            <p:spPr>
              <a:xfrm>
                <a:off x="2897263" y="3201441"/>
                <a:ext cx="93980" cy="432434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432435">
                    <a:moveTo>
                      <a:pt x="91884" y="0"/>
                    </a:moveTo>
                    <a:lnTo>
                      <a:pt x="88684" y="0"/>
                    </a:lnTo>
                    <a:lnTo>
                      <a:pt x="83997" y="1714"/>
                    </a:lnTo>
                    <a:lnTo>
                      <a:pt x="76326" y="10020"/>
                    </a:lnTo>
                    <a:lnTo>
                      <a:pt x="63741" y="21755"/>
                    </a:lnTo>
                    <a:lnTo>
                      <a:pt x="37312" y="58420"/>
                    </a:lnTo>
                    <a:lnTo>
                      <a:pt x="9385" y="131749"/>
                    </a:lnTo>
                    <a:lnTo>
                      <a:pt x="1498" y="175031"/>
                    </a:lnTo>
                    <a:lnTo>
                      <a:pt x="0" y="215112"/>
                    </a:lnTo>
                    <a:lnTo>
                      <a:pt x="0" y="243459"/>
                    </a:lnTo>
                    <a:lnTo>
                      <a:pt x="12369" y="313385"/>
                    </a:lnTo>
                    <a:lnTo>
                      <a:pt x="26441" y="350265"/>
                    </a:lnTo>
                    <a:lnTo>
                      <a:pt x="52870" y="395249"/>
                    </a:lnTo>
                    <a:lnTo>
                      <a:pt x="83997" y="428510"/>
                    </a:lnTo>
                    <a:lnTo>
                      <a:pt x="88684" y="431914"/>
                    </a:lnTo>
                    <a:lnTo>
                      <a:pt x="90398" y="431914"/>
                    </a:lnTo>
                    <a:lnTo>
                      <a:pt x="91884" y="430212"/>
                    </a:lnTo>
                    <a:lnTo>
                      <a:pt x="93383" y="426796"/>
                    </a:lnTo>
                    <a:lnTo>
                      <a:pt x="91884" y="425094"/>
                    </a:lnTo>
                    <a:lnTo>
                      <a:pt x="91884" y="423608"/>
                    </a:lnTo>
                    <a:lnTo>
                      <a:pt x="88684" y="421894"/>
                    </a:lnTo>
                    <a:lnTo>
                      <a:pt x="85699" y="416775"/>
                    </a:lnTo>
                    <a:lnTo>
                      <a:pt x="63741" y="388429"/>
                    </a:lnTo>
                    <a:lnTo>
                      <a:pt x="46685" y="355168"/>
                    </a:lnTo>
                    <a:lnTo>
                      <a:pt x="35813" y="320205"/>
                    </a:lnTo>
                    <a:lnTo>
                      <a:pt x="27927" y="285241"/>
                    </a:lnTo>
                    <a:lnTo>
                      <a:pt x="23241" y="250075"/>
                    </a:lnTo>
                    <a:lnTo>
                      <a:pt x="23241" y="215112"/>
                    </a:lnTo>
                    <a:lnTo>
                      <a:pt x="27927" y="141770"/>
                    </a:lnTo>
                    <a:lnTo>
                      <a:pt x="48183" y="71843"/>
                    </a:lnTo>
                    <a:lnTo>
                      <a:pt x="87198" y="11734"/>
                    </a:lnTo>
                    <a:lnTo>
                      <a:pt x="91884" y="6832"/>
                    </a:lnTo>
                    <a:lnTo>
                      <a:pt x="91884" y="5118"/>
                    </a:lnTo>
                    <a:lnTo>
                      <a:pt x="93383" y="5118"/>
                    </a:lnTo>
                    <a:lnTo>
                      <a:pt x="93383" y="3416"/>
                    </a:lnTo>
                    <a:lnTo>
                      <a:pt x="9188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71">
                <a:extLst>
                  <a:ext uri="{FF2B5EF4-FFF2-40B4-BE49-F238E27FC236}">
                    <a16:creationId xmlns:a16="http://schemas.microsoft.com/office/drawing/2014/main" id="{0CB2E384-898F-42D5-AE60-F9AD7428863C}"/>
                  </a:ext>
                </a:extLst>
              </p:cNvPr>
              <p:cNvSpPr/>
              <p:nvPr/>
            </p:nvSpPr>
            <p:spPr>
              <a:xfrm>
                <a:off x="3023476" y="3333191"/>
                <a:ext cx="225755" cy="19165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72">
                <a:extLst>
                  <a:ext uri="{FF2B5EF4-FFF2-40B4-BE49-F238E27FC236}">
                    <a16:creationId xmlns:a16="http://schemas.microsoft.com/office/drawing/2014/main" id="{C99A6E22-D6FE-41DB-BD75-7AB82C15D213}"/>
                  </a:ext>
                </a:extLst>
              </p:cNvPr>
              <p:cNvSpPr/>
              <p:nvPr/>
            </p:nvSpPr>
            <p:spPr>
              <a:xfrm>
                <a:off x="3292728" y="3479863"/>
                <a:ext cx="48895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48895" h="128904">
                    <a:moveTo>
                      <a:pt x="21958" y="0"/>
                    </a:moveTo>
                    <a:lnTo>
                      <a:pt x="15557" y="0"/>
                    </a:lnTo>
                    <a:lnTo>
                      <a:pt x="6388" y="6819"/>
                    </a:lnTo>
                    <a:lnTo>
                      <a:pt x="3187" y="11722"/>
                    </a:lnTo>
                    <a:lnTo>
                      <a:pt x="0" y="21742"/>
                    </a:lnTo>
                    <a:lnTo>
                      <a:pt x="3187" y="33477"/>
                    </a:lnTo>
                    <a:lnTo>
                      <a:pt x="6388" y="38379"/>
                    </a:lnTo>
                    <a:lnTo>
                      <a:pt x="11087" y="41783"/>
                    </a:lnTo>
                    <a:lnTo>
                      <a:pt x="15557" y="43497"/>
                    </a:lnTo>
                    <a:lnTo>
                      <a:pt x="21958" y="44983"/>
                    </a:lnTo>
                    <a:lnTo>
                      <a:pt x="26644" y="44983"/>
                    </a:lnTo>
                    <a:lnTo>
                      <a:pt x="31330" y="43497"/>
                    </a:lnTo>
                    <a:lnTo>
                      <a:pt x="35813" y="40081"/>
                    </a:lnTo>
                    <a:lnTo>
                      <a:pt x="37515" y="38379"/>
                    </a:lnTo>
                    <a:lnTo>
                      <a:pt x="39014" y="38379"/>
                    </a:lnTo>
                    <a:lnTo>
                      <a:pt x="39014" y="44983"/>
                    </a:lnTo>
                    <a:lnTo>
                      <a:pt x="35813" y="66725"/>
                    </a:lnTo>
                    <a:lnTo>
                      <a:pt x="29629" y="86766"/>
                    </a:lnTo>
                    <a:lnTo>
                      <a:pt x="21958" y="103390"/>
                    </a:lnTo>
                    <a:lnTo>
                      <a:pt x="11087" y="116827"/>
                    </a:lnTo>
                    <a:lnTo>
                      <a:pt x="7886" y="120027"/>
                    </a:lnTo>
                    <a:lnTo>
                      <a:pt x="7886" y="121729"/>
                    </a:lnTo>
                    <a:lnTo>
                      <a:pt x="6388" y="123431"/>
                    </a:lnTo>
                    <a:lnTo>
                      <a:pt x="7886" y="126847"/>
                    </a:lnTo>
                    <a:lnTo>
                      <a:pt x="9372" y="128333"/>
                    </a:lnTo>
                    <a:lnTo>
                      <a:pt x="11087" y="128333"/>
                    </a:lnTo>
                    <a:lnTo>
                      <a:pt x="15557" y="125145"/>
                    </a:lnTo>
                    <a:lnTo>
                      <a:pt x="39014" y="88468"/>
                    </a:lnTo>
                    <a:lnTo>
                      <a:pt x="48387" y="44983"/>
                    </a:lnTo>
                    <a:lnTo>
                      <a:pt x="46901" y="25158"/>
                    </a:lnTo>
                    <a:lnTo>
                      <a:pt x="40500" y="11722"/>
                    </a:lnTo>
                    <a:lnTo>
                      <a:pt x="32829" y="1701"/>
                    </a:lnTo>
                    <a:lnTo>
                      <a:pt x="2195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object 73">
              <a:extLst>
                <a:ext uri="{FF2B5EF4-FFF2-40B4-BE49-F238E27FC236}">
                  <a16:creationId xmlns:a16="http://schemas.microsoft.com/office/drawing/2014/main" id="{0DDBB35D-0692-41EE-94E8-28F4533F8685}"/>
                </a:ext>
              </a:extLst>
            </p:cNvPr>
            <p:cNvSpPr/>
            <p:nvPr/>
          </p:nvSpPr>
          <p:spPr>
            <a:xfrm>
              <a:off x="3448558" y="3333191"/>
              <a:ext cx="325539" cy="256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1" name="object 74">
              <a:extLst>
                <a:ext uri="{FF2B5EF4-FFF2-40B4-BE49-F238E27FC236}">
                  <a16:creationId xmlns:a16="http://schemas.microsoft.com/office/drawing/2014/main" id="{CC486005-E0B7-4EE4-BCAD-2FB67C2CA4CF}"/>
                </a:ext>
              </a:extLst>
            </p:cNvPr>
            <p:cNvSpPr/>
            <p:nvPr/>
          </p:nvSpPr>
          <p:spPr>
            <a:xfrm>
              <a:off x="3839540" y="3201441"/>
              <a:ext cx="93980" cy="432434"/>
            </a:xfrm>
            <a:custGeom>
              <a:avLst/>
              <a:gdLst/>
              <a:ahLst/>
              <a:cxnLst/>
              <a:rect l="l" t="t" r="r" b="b"/>
              <a:pathLst>
                <a:path w="93979" h="432435">
                  <a:moveTo>
                    <a:pt x="2984" y="0"/>
                  </a:moveTo>
                  <a:lnTo>
                    <a:pt x="1498" y="0"/>
                  </a:lnTo>
                  <a:lnTo>
                    <a:pt x="0" y="1714"/>
                  </a:lnTo>
                  <a:lnTo>
                    <a:pt x="0" y="6832"/>
                  </a:lnTo>
                  <a:lnTo>
                    <a:pt x="1498" y="8318"/>
                  </a:lnTo>
                  <a:lnTo>
                    <a:pt x="4483" y="10020"/>
                  </a:lnTo>
                  <a:lnTo>
                    <a:pt x="7670" y="13436"/>
                  </a:lnTo>
                  <a:lnTo>
                    <a:pt x="46685" y="76746"/>
                  </a:lnTo>
                  <a:lnTo>
                    <a:pt x="59054" y="118541"/>
                  </a:lnTo>
                  <a:lnTo>
                    <a:pt x="66941" y="163512"/>
                  </a:lnTo>
                  <a:lnTo>
                    <a:pt x="69926" y="215112"/>
                  </a:lnTo>
                  <a:lnTo>
                    <a:pt x="68427" y="251777"/>
                  </a:lnTo>
                  <a:lnTo>
                    <a:pt x="56070" y="325107"/>
                  </a:lnTo>
                  <a:lnTo>
                    <a:pt x="26441" y="390131"/>
                  </a:lnTo>
                  <a:lnTo>
                    <a:pt x="1498" y="421894"/>
                  </a:lnTo>
                  <a:lnTo>
                    <a:pt x="0" y="423608"/>
                  </a:lnTo>
                  <a:lnTo>
                    <a:pt x="0" y="428510"/>
                  </a:lnTo>
                  <a:lnTo>
                    <a:pt x="2984" y="431914"/>
                  </a:lnTo>
                  <a:lnTo>
                    <a:pt x="41998" y="393547"/>
                  </a:lnTo>
                  <a:lnTo>
                    <a:pt x="68427" y="346862"/>
                  </a:lnTo>
                  <a:lnTo>
                    <a:pt x="83997" y="300164"/>
                  </a:lnTo>
                  <a:lnTo>
                    <a:pt x="91884" y="255193"/>
                  </a:lnTo>
                  <a:lnTo>
                    <a:pt x="93370" y="215112"/>
                  </a:lnTo>
                  <a:lnTo>
                    <a:pt x="91884" y="186753"/>
                  </a:lnTo>
                  <a:lnTo>
                    <a:pt x="79311" y="118541"/>
                  </a:lnTo>
                  <a:lnTo>
                    <a:pt x="66941" y="81864"/>
                  </a:lnTo>
                  <a:lnTo>
                    <a:pt x="40297" y="36677"/>
                  </a:lnTo>
                  <a:lnTo>
                    <a:pt x="7670" y="1714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75">
              <a:extLst>
                <a:ext uri="{FF2B5EF4-FFF2-40B4-BE49-F238E27FC236}">
                  <a16:creationId xmlns:a16="http://schemas.microsoft.com/office/drawing/2014/main" id="{2548BC7D-D816-4E3B-85C8-F4683E1EFFB7}"/>
                </a:ext>
              </a:extLst>
            </p:cNvPr>
            <p:cNvSpPr/>
            <p:nvPr/>
          </p:nvSpPr>
          <p:spPr>
            <a:xfrm>
              <a:off x="4111993" y="3366668"/>
              <a:ext cx="269875" cy="102235"/>
            </a:xfrm>
            <a:custGeom>
              <a:avLst/>
              <a:gdLst/>
              <a:ahLst/>
              <a:cxnLst/>
              <a:rect l="l" t="t" r="r" b="b"/>
              <a:pathLst>
                <a:path w="269875" h="102235">
                  <a:moveTo>
                    <a:pt x="261569" y="0"/>
                  </a:moveTo>
                  <a:lnTo>
                    <a:pt x="7670" y="0"/>
                  </a:lnTo>
                  <a:lnTo>
                    <a:pt x="4686" y="1485"/>
                  </a:lnTo>
                  <a:lnTo>
                    <a:pt x="1485" y="4902"/>
                  </a:lnTo>
                  <a:lnTo>
                    <a:pt x="0" y="8305"/>
                  </a:lnTo>
                  <a:lnTo>
                    <a:pt x="3200" y="14922"/>
                  </a:lnTo>
                  <a:lnTo>
                    <a:pt x="4686" y="16624"/>
                  </a:lnTo>
                  <a:lnTo>
                    <a:pt x="264769" y="16624"/>
                  </a:lnTo>
                  <a:lnTo>
                    <a:pt x="266268" y="14922"/>
                  </a:lnTo>
                  <a:lnTo>
                    <a:pt x="269455" y="8305"/>
                  </a:lnTo>
                  <a:lnTo>
                    <a:pt x="266268" y="1485"/>
                  </a:lnTo>
                  <a:lnTo>
                    <a:pt x="264769" y="1485"/>
                  </a:lnTo>
                  <a:lnTo>
                    <a:pt x="261569" y="0"/>
                  </a:lnTo>
                  <a:close/>
                </a:path>
                <a:path w="269875" h="102235">
                  <a:moveTo>
                    <a:pt x="261569" y="83350"/>
                  </a:moveTo>
                  <a:lnTo>
                    <a:pt x="7670" y="83350"/>
                  </a:lnTo>
                  <a:lnTo>
                    <a:pt x="4686" y="84848"/>
                  </a:lnTo>
                  <a:lnTo>
                    <a:pt x="1485" y="88252"/>
                  </a:lnTo>
                  <a:lnTo>
                    <a:pt x="0" y="91668"/>
                  </a:lnTo>
                  <a:lnTo>
                    <a:pt x="3200" y="98272"/>
                  </a:lnTo>
                  <a:lnTo>
                    <a:pt x="4686" y="99974"/>
                  </a:lnTo>
                  <a:lnTo>
                    <a:pt x="7670" y="99974"/>
                  </a:lnTo>
                  <a:lnTo>
                    <a:pt x="10871" y="101688"/>
                  </a:lnTo>
                  <a:lnTo>
                    <a:pt x="261569" y="101688"/>
                  </a:lnTo>
                  <a:lnTo>
                    <a:pt x="264769" y="99974"/>
                  </a:lnTo>
                  <a:lnTo>
                    <a:pt x="267754" y="96570"/>
                  </a:lnTo>
                  <a:lnTo>
                    <a:pt x="269455" y="91668"/>
                  </a:lnTo>
                  <a:lnTo>
                    <a:pt x="267754" y="88252"/>
                  </a:lnTo>
                  <a:lnTo>
                    <a:pt x="264769" y="84848"/>
                  </a:lnTo>
                  <a:lnTo>
                    <a:pt x="261569" y="83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object 76">
              <a:extLst>
                <a:ext uri="{FF2B5EF4-FFF2-40B4-BE49-F238E27FC236}">
                  <a16:creationId xmlns:a16="http://schemas.microsoft.com/office/drawing/2014/main" id="{FE18EAEE-3305-4AB9-8D5E-7CDFD5ACE8E9}"/>
                </a:ext>
              </a:extLst>
            </p:cNvPr>
            <p:cNvGrpSpPr/>
            <p:nvPr/>
          </p:nvGrpSpPr>
          <p:grpSpPr>
            <a:xfrm>
              <a:off x="4521517" y="3331489"/>
              <a:ext cx="591820" cy="276860"/>
              <a:chOff x="4521517" y="3331489"/>
              <a:chExt cx="591820" cy="276860"/>
            </a:xfrm>
          </p:grpSpPr>
          <p:sp>
            <p:nvSpPr>
              <p:cNvPr id="27" name="object 77">
                <a:extLst>
                  <a:ext uri="{FF2B5EF4-FFF2-40B4-BE49-F238E27FC236}">
                    <a16:creationId xmlns:a16="http://schemas.microsoft.com/office/drawing/2014/main" id="{090BE8A3-34DE-4C03-B705-34EA97B1072C}"/>
                  </a:ext>
                </a:extLst>
              </p:cNvPr>
              <p:cNvSpPr/>
              <p:nvPr/>
            </p:nvSpPr>
            <p:spPr>
              <a:xfrm>
                <a:off x="4521517" y="3331489"/>
                <a:ext cx="376910" cy="19847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object 78">
                <a:extLst>
                  <a:ext uri="{FF2B5EF4-FFF2-40B4-BE49-F238E27FC236}">
                    <a16:creationId xmlns:a16="http://schemas.microsoft.com/office/drawing/2014/main" id="{E4837E5E-A6B3-4149-B270-D09ED33BD565}"/>
                  </a:ext>
                </a:extLst>
              </p:cNvPr>
              <p:cNvSpPr/>
              <p:nvPr/>
            </p:nvSpPr>
            <p:spPr>
              <a:xfrm>
                <a:off x="4913985" y="3334905"/>
                <a:ext cx="199390" cy="273685"/>
              </a:xfrm>
              <a:custGeom>
                <a:avLst/>
                <a:gdLst/>
                <a:ahLst/>
                <a:cxnLst/>
                <a:rect l="l" t="t" r="r" b="b"/>
                <a:pathLst>
                  <a:path w="199389" h="273685">
                    <a:moveTo>
                      <a:pt x="90398" y="260083"/>
                    </a:moveTo>
                    <a:lnTo>
                      <a:pt x="0" y="260083"/>
                    </a:lnTo>
                    <a:lnTo>
                      <a:pt x="0" y="273291"/>
                    </a:lnTo>
                    <a:lnTo>
                      <a:pt x="31127" y="273291"/>
                    </a:lnTo>
                    <a:lnTo>
                      <a:pt x="45199" y="271805"/>
                    </a:lnTo>
                    <a:lnTo>
                      <a:pt x="90398" y="271805"/>
                    </a:lnTo>
                    <a:lnTo>
                      <a:pt x="90398" y="260083"/>
                    </a:lnTo>
                    <a:close/>
                  </a:path>
                  <a:path w="199389" h="273685">
                    <a:moveTo>
                      <a:pt x="90398" y="271805"/>
                    </a:moveTo>
                    <a:lnTo>
                      <a:pt x="59270" y="271805"/>
                    </a:lnTo>
                    <a:lnTo>
                      <a:pt x="74828" y="273291"/>
                    </a:lnTo>
                    <a:lnTo>
                      <a:pt x="90398" y="273291"/>
                    </a:lnTo>
                    <a:lnTo>
                      <a:pt x="90398" y="271805"/>
                    </a:lnTo>
                    <a:close/>
                  </a:path>
                  <a:path w="199389" h="273685">
                    <a:moveTo>
                      <a:pt x="57569" y="0"/>
                    </a:moveTo>
                    <a:lnTo>
                      <a:pt x="0" y="3403"/>
                    </a:lnTo>
                    <a:lnTo>
                      <a:pt x="0" y="16624"/>
                    </a:lnTo>
                    <a:lnTo>
                      <a:pt x="17056" y="18326"/>
                    </a:lnTo>
                    <a:lnTo>
                      <a:pt x="26441" y="21742"/>
                    </a:lnTo>
                    <a:lnTo>
                      <a:pt x="31127" y="28346"/>
                    </a:lnTo>
                    <a:lnTo>
                      <a:pt x="31127" y="241744"/>
                    </a:lnTo>
                    <a:lnTo>
                      <a:pt x="29641" y="251764"/>
                    </a:lnTo>
                    <a:lnTo>
                      <a:pt x="26441" y="258368"/>
                    </a:lnTo>
                    <a:lnTo>
                      <a:pt x="15570" y="260083"/>
                    </a:lnTo>
                    <a:lnTo>
                      <a:pt x="74828" y="260083"/>
                    </a:lnTo>
                    <a:lnTo>
                      <a:pt x="65455" y="258368"/>
                    </a:lnTo>
                    <a:lnTo>
                      <a:pt x="60756" y="251764"/>
                    </a:lnTo>
                    <a:lnTo>
                      <a:pt x="59270" y="241744"/>
                    </a:lnTo>
                    <a:lnTo>
                      <a:pt x="59270" y="164998"/>
                    </a:lnTo>
                    <a:lnTo>
                      <a:pt x="70266" y="164998"/>
                    </a:lnTo>
                    <a:lnTo>
                      <a:pt x="65455" y="158394"/>
                    </a:lnTo>
                    <a:lnTo>
                      <a:pt x="62255" y="154978"/>
                    </a:lnTo>
                    <a:lnTo>
                      <a:pt x="60756" y="151777"/>
                    </a:lnTo>
                    <a:lnTo>
                      <a:pt x="59270" y="150075"/>
                    </a:lnTo>
                    <a:lnTo>
                      <a:pt x="59270" y="44970"/>
                    </a:lnTo>
                    <a:lnTo>
                      <a:pt x="71839" y="28346"/>
                    </a:lnTo>
                    <a:lnTo>
                      <a:pt x="57569" y="28346"/>
                    </a:lnTo>
                    <a:lnTo>
                      <a:pt x="57569" y="0"/>
                    </a:lnTo>
                    <a:close/>
                  </a:path>
                  <a:path w="199389" h="273685">
                    <a:moveTo>
                      <a:pt x="70266" y="164998"/>
                    </a:moveTo>
                    <a:lnTo>
                      <a:pt x="59270" y="164998"/>
                    </a:lnTo>
                    <a:lnTo>
                      <a:pt x="62255" y="170116"/>
                    </a:lnTo>
                    <a:lnTo>
                      <a:pt x="68643" y="178435"/>
                    </a:lnTo>
                    <a:lnTo>
                      <a:pt x="77812" y="186740"/>
                    </a:lnTo>
                    <a:lnTo>
                      <a:pt x="91884" y="191642"/>
                    </a:lnTo>
                    <a:lnTo>
                      <a:pt x="108940" y="195059"/>
                    </a:lnTo>
                    <a:lnTo>
                      <a:pt x="132397" y="191642"/>
                    </a:lnTo>
                    <a:lnTo>
                      <a:pt x="146727" y="185038"/>
                    </a:lnTo>
                    <a:lnTo>
                      <a:pt x="107441" y="185038"/>
                    </a:lnTo>
                    <a:lnTo>
                      <a:pt x="91884" y="181622"/>
                    </a:lnTo>
                    <a:lnTo>
                      <a:pt x="76326" y="173316"/>
                    </a:lnTo>
                    <a:lnTo>
                      <a:pt x="70266" y="164998"/>
                    </a:lnTo>
                    <a:close/>
                  </a:path>
                  <a:path w="199389" h="273685">
                    <a:moveTo>
                      <a:pt x="149140" y="10020"/>
                    </a:moveTo>
                    <a:lnTo>
                      <a:pt x="110642" y="10020"/>
                    </a:lnTo>
                    <a:lnTo>
                      <a:pt x="127698" y="14922"/>
                    </a:lnTo>
                    <a:lnTo>
                      <a:pt x="143268" y="26644"/>
                    </a:lnTo>
                    <a:lnTo>
                      <a:pt x="154139" y="44970"/>
                    </a:lnTo>
                    <a:lnTo>
                      <a:pt x="162026" y="68427"/>
                    </a:lnTo>
                    <a:lnTo>
                      <a:pt x="165011" y="96570"/>
                    </a:lnTo>
                    <a:lnTo>
                      <a:pt x="162026" y="126631"/>
                    </a:lnTo>
                    <a:lnTo>
                      <a:pt x="152641" y="150075"/>
                    </a:lnTo>
                    <a:lnTo>
                      <a:pt x="140284" y="168414"/>
                    </a:lnTo>
                    <a:lnTo>
                      <a:pt x="124713" y="181622"/>
                    </a:lnTo>
                    <a:lnTo>
                      <a:pt x="107441" y="185038"/>
                    </a:lnTo>
                    <a:lnTo>
                      <a:pt x="146727" y="185038"/>
                    </a:lnTo>
                    <a:lnTo>
                      <a:pt x="185254" y="146659"/>
                    </a:lnTo>
                    <a:lnTo>
                      <a:pt x="199326" y="96570"/>
                    </a:lnTo>
                    <a:lnTo>
                      <a:pt x="194640" y="65011"/>
                    </a:lnTo>
                    <a:lnTo>
                      <a:pt x="182270" y="38366"/>
                    </a:lnTo>
                    <a:lnTo>
                      <a:pt x="163512" y="18326"/>
                    </a:lnTo>
                    <a:lnTo>
                      <a:pt x="149140" y="10020"/>
                    </a:lnTo>
                    <a:close/>
                  </a:path>
                  <a:path w="199389" h="273685">
                    <a:moveTo>
                      <a:pt x="113626" y="0"/>
                    </a:moveTo>
                    <a:lnTo>
                      <a:pt x="93383" y="3403"/>
                    </a:lnTo>
                    <a:lnTo>
                      <a:pt x="77812" y="10020"/>
                    </a:lnTo>
                    <a:lnTo>
                      <a:pt x="65455" y="20027"/>
                    </a:lnTo>
                    <a:lnTo>
                      <a:pt x="57569" y="28346"/>
                    </a:lnTo>
                    <a:lnTo>
                      <a:pt x="71839" y="28346"/>
                    </a:lnTo>
                    <a:lnTo>
                      <a:pt x="73126" y="26644"/>
                    </a:lnTo>
                    <a:lnTo>
                      <a:pt x="91884" y="13423"/>
                    </a:lnTo>
                    <a:lnTo>
                      <a:pt x="110642" y="10020"/>
                    </a:lnTo>
                    <a:lnTo>
                      <a:pt x="149140" y="10020"/>
                    </a:lnTo>
                    <a:lnTo>
                      <a:pt x="140284" y="4902"/>
                    </a:lnTo>
                    <a:lnTo>
                      <a:pt x="11362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object 79">
              <a:extLst>
                <a:ext uri="{FF2B5EF4-FFF2-40B4-BE49-F238E27FC236}">
                  <a16:creationId xmlns:a16="http://schemas.microsoft.com/office/drawing/2014/main" id="{99236F5D-A014-4659-AB5F-1B87AB475DEB}"/>
                </a:ext>
              </a:extLst>
            </p:cNvPr>
            <p:cNvSpPr/>
            <p:nvPr/>
          </p:nvSpPr>
          <p:spPr>
            <a:xfrm>
              <a:off x="5256580" y="3154756"/>
              <a:ext cx="106045" cy="517525"/>
            </a:xfrm>
            <a:custGeom>
              <a:avLst/>
              <a:gdLst/>
              <a:ahLst/>
              <a:cxnLst/>
              <a:rect l="l" t="t" r="r" b="b"/>
              <a:pathLst>
                <a:path w="106045" h="517525">
                  <a:moveTo>
                    <a:pt x="104457" y="0"/>
                  </a:moveTo>
                  <a:lnTo>
                    <a:pt x="101257" y="0"/>
                  </a:lnTo>
                  <a:lnTo>
                    <a:pt x="96570" y="1714"/>
                  </a:lnTo>
                  <a:lnTo>
                    <a:pt x="88887" y="8534"/>
                  </a:lnTo>
                  <a:lnTo>
                    <a:pt x="79514" y="18338"/>
                  </a:lnTo>
                  <a:lnTo>
                    <a:pt x="73329" y="26860"/>
                  </a:lnTo>
                  <a:lnTo>
                    <a:pt x="68643" y="31762"/>
                  </a:lnTo>
                  <a:lnTo>
                    <a:pt x="45186" y="66725"/>
                  </a:lnTo>
                  <a:lnTo>
                    <a:pt x="26428" y="106806"/>
                  </a:lnTo>
                  <a:lnTo>
                    <a:pt x="12573" y="151790"/>
                  </a:lnTo>
                  <a:lnTo>
                    <a:pt x="3200" y="201891"/>
                  </a:lnTo>
                  <a:lnTo>
                    <a:pt x="0" y="258381"/>
                  </a:lnTo>
                  <a:lnTo>
                    <a:pt x="1701" y="290144"/>
                  </a:lnTo>
                  <a:lnTo>
                    <a:pt x="12573" y="363486"/>
                  </a:lnTo>
                  <a:lnTo>
                    <a:pt x="23444" y="403555"/>
                  </a:lnTo>
                  <a:lnTo>
                    <a:pt x="40500" y="441934"/>
                  </a:lnTo>
                  <a:lnTo>
                    <a:pt x="63957" y="478599"/>
                  </a:lnTo>
                  <a:lnTo>
                    <a:pt x="95072" y="513562"/>
                  </a:lnTo>
                  <a:lnTo>
                    <a:pt x="101257" y="516978"/>
                  </a:lnTo>
                  <a:lnTo>
                    <a:pt x="104457" y="516978"/>
                  </a:lnTo>
                  <a:lnTo>
                    <a:pt x="105943" y="515264"/>
                  </a:lnTo>
                  <a:lnTo>
                    <a:pt x="105943" y="510158"/>
                  </a:lnTo>
                  <a:lnTo>
                    <a:pt x="91884" y="493521"/>
                  </a:lnTo>
                  <a:lnTo>
                    <a:pt x="79514" y="475195"/>
                  </a:lnTo>
                  <a:lnTo>
                    <a:pt x="53073" y="420192"/>
                  </a:lnTo>
                  <a:lnTo>
                    <a:pt x="40500" y="381812"/>
                  </a:lnTo>
                  <a:lnTo>
                    <a:pt x="34315" y="341744"/>
                  </a:lnTo>
                  <a:lnTo>
                    <a:pt x="29629" y="300164"/>
                  </a:lnTo>
                  <a:lnTo>
                    <a:pt x="28143" y="258381"/>
                  </a:lnTo>
                  <a:lnTo>
                    <a:pt x="29629" y="205092"/>
                  </a:lnTo>
                  <a:lnTo>
                    <a:pt x="37515" y="155206"/>
                  </a:lnTo>
                  <a:lnTo>
                    <a:pt x="46685" y="111709"/>
                  </a:lnTo>
                  <a:lnTo>
                    <a:pt x="60756" y="73342"/>
                  </a:lnTo>
                  <a:lnTo>
                    <a:pt x="79514" y="40081"/>
                  </a:lnTo>
                  <a:lnTo>
                    <a:pt x="102755" y="10020"/>
                  </a:lnTo>
                  <a:lnTo>
                    <a:pt x="104457" y="6819"/>
                  </a:lnTo>
                  <a:lnTo>
                    <a:pt x="105943" y="5118"/>
                  </a:lnTo>
                  <a:lnTo>
                    <a:pt x="105943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80">
              <a:extLst>
                <a:ext uri="{FF2B5EF4-FFF2-40B4-BE49-F238E27FC236}">
                  <a16:creationId xmlns:a16="http://schemas.microsoft.com/office/drawing/2014/main" id="{DE889132-2078-4CC9-BE61-31BA755E82CC}"/>
                </a:ext>
              </a:extLst>
            </p:cNvPr>
            <p:cNvSpPr/>
            <p:nvPr/>
          </p:nvSpPr>
          <p:spPr>
            <a:xfrm>
              <a:off x="5412409" y="3408235"/>
              <a:ext cx="247650" cy="17145"/>
            </a:xfrm>
            <a:custGeom>
              <a:avLst/>
              <a:gdLst/>
              <a:ahLst/>
              <a:cxnLst/>
              <a:rect l="l" t="t" r="r" b="b"/>
              <a:pathLst>
                <a:path w="247650" h="17145">
                  <a:moveTo>
                    <a:pt x="239839" y="0"/>
                  </a:moveTo>
                  <a:lnTo>
                    <a:pt x="7683" y="0"/>
                  </a:lnTo>
                  <a:lnTo>
                    <a:pt x="4699" y="1701"/>
                  </a:lnTo>
                  <a:lnTo>
                    <a:pt x="1498" y="4902"/>
                  </a:lnTo>
                  <a:lnTo>
                    <a:pt x="0" y="8318"/>
                  </a:lnTo>
                  <a:lnTo>
                    <a:pt x="2984" y="14922"/>
                  </a:lnTo>
                  <a:lnTo>
                    <a:pt x="4699" y="16624"/>
                  </a:lnTo>
                  <a:lnTo>
                    <a:pt x="242824" y="16624"/>
                  </a:lnTo>
                  <a:lnTo>
                    <a:pt x="244525" y="14922"/>
                  </a:lnTo>
                  <a:lnTo>
                    <a:pt x="247510" y="8318"/>
                  </a:lnTo>
                  <a:lnTo>
                    <a:pt x="246011" y="4902"/>
                  </a:lnTo>
                  <a:lnTo>
                    <a:pt x="242824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81">
              <a:extLst>
                <a:ext uri="{FF2B5EF4-FFF2-40B4-BE49-F238E27FC236}">
                  <a16:creationId xmlns:a16="http://schemas.microsoft.com/office/drawing/2014/main" id="{1B4F7AB8-62D1-4FA5-8E9B-5CF1565E2015}"/>
                </a:ext>
              </a:extLst>
            </p:cNvPr>
            <p:cNvSpPr/>
            <p:nvPr/>
          </p:nvSpPr>
          <p:spPr>
            <a:xfrm>
              <a:off x="5714491" y="3224898"/>
              <a:ext cx="199390" cy="305435"/>
            </a:xfrm>
            <a:custGeom>
              <a:avLst/>
              <a:gdLst/>
              <a:ahLst/>
              <a:cxnLst/>
              <a:rect l="l" t="t" r="r" b="b"/>
              <a:pathLst>
                <a:path w="199389" h="305435">
                  <a:moveTo>
                    <a:pt x="56070" y="0"/>
                  </a:moveTo>
                  <a:lnTo>
                    <a:pt x="52870" y="0"/>
                  </a:lnTo>
                  <a:lnTo>
                    <a:pt x="49885" y="3200"/>
                  </a:lnTo>
                  <a:lnTo>
                    <a:pt x="49885" y="6604"/>
                  </a:lnTo>
                  <a:lnTo>
                    <a:pt x="51384" y="8318"/>
                  </a:lnTo>
                  <a:lnTo>
                    <a:pt x="51384" y="10020"/>
                  </a:lnTo>
                  <a:lnTo>
                    <a:pt x="52870" y="10020"/>
                  </a:lnTo>
                  <a:lnTo>
                    <a:pt x="60756" y="11722"/>
                  </a:lnTo>
                  <a:lnTo>
                    <a:pt x="85699" y="61607"/>
                  </a:lnTo>
                  <a:lnTo>
                    <a:pt x="91884" y="83350"/>
                  </a:lnTo>
                  <a:lnTo>
                    <a:pt x="99555" y="106591"/>
                  </a:lnTo>
                  <a:lnTo>
                    <a:pt x="107442" y="128333"/>
                  </a:lnTo>
                  <a:lnTo>
                    <a:pt x="113626" y="148374"/>
                  </a:lnTo>
                  <a:lnTo>
                    <a:pt x="118325" y="161594"/>
                  </a:lnTo>
                  <a:lnTo>
                    <a:pt x="3200" y="283324"/>
                  </a:lnTo>
                  <a:lnTo>
                    <a:pt x="0" y="289928"/>
                  </a:lnTo>
                  <a:lnTo>
                    <a:pt x="0" y="298462"/>
                  </a:lnTo>
                  <a:lnTo>
                    <a:pt x="3200" y="301650"/>
                  </a:lnTo>
                  <a:lnTo>
                    <a:pt x="7683" y="305066"/>
                  </a:lnTo>
                  <a:lnTo>
                    <a:pt x="15570" y="305066"/>
                  </a:lnTo>
                  <a:lnTo>
                    <a:pt x="18757" y="303364"/>
                  </a:lnTo>
                  <a:lnTo>
                    <a:pt x="24942" y="296748"/>
                  </a:lnTo>
                  <a:lnTo>
                    <a:pt x="121513" y="173316"/>
                  </a:lnTo>
                  <a:lnTo>
                    <a:pt x="130898" y="198259"/>
                  </a:lnTo>
                  <a:lnTo>
                    <a:pt x="146456" y="248361"/>
                  </a:lnTo>
                  <a:lnTo>
                    <a:pt x="160312" y="286727"/>
                  </a:lnTo>
                  <a:lnTo>
                    <a:pt x="171399" y="303364"/>
                  </a:lnTo>
                  <a:lnTo>
                    <a:pt x="175882" y="303364"/>
                  </a:lnTo>
                  <a:lnTo>
                    <a:pt x="180568" y="305066"/>
                  </a:lnTo>
                  <a:lnTo>
                    <a:pt x="197840" y="305066"/>
                  </a:lnTo>
                  <a:lnTo>
                    <a:pt x="197840" y="303364"/>
                  </a:lnTo>
                  <a:lnTo>
                    <a:pt x="199326" y="301650"/>
                  </a:lnTo>
                  <a:lnTo>
                    <a:pt x="199326" y="298462"/>
                  </a:lnTo>
                  <a:lnTo>
                    <a:pt x="193141" y="291630"/>
                  </a:lnTo>
                  <a:lnTo>
                    <a:pt x="189953" y="285026"/>
                  </a:lnTo>
                  <a:lnTo>
                    <a:pt x="105956" y="31546"/>
                  </a:lnTo>
                  <a:lnTo>
                    <a:pt x="71628" y="1701"/>
                  </a:lnTo>
                  <a:lnTo>
                    <a:pt x="56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82">
              <a:extLst>
                <a:ext uri="{FF2B5EF4-FFF2-40B4-BE49-F238E27FC236}">
                  <a16:creationId xmlns:a16="http://schemas.microsoft.com/office/drawing/2014/main" id="{FD0B42EC-8CCA-4837-B153-5D86174D4C59}"/>
                </a:ext>
              </a:extLst>
            </p:cNvPr>
            <p:cNvSpPr/>
            <p:nvPr/>
          </p:nvSpPr>
          <p:spPr>
            <a:xfrm>
              <a:off x="5976073" y="3201441"/>
              <a:ext cx="15875" cy="432434"/>
            </a:xfrm>
            <a:custGeom>
              <a:avLst/>
              <a:gdLst/>
              <a:ahLst/>
              <a:cxnLst/>
              <a:rect l="l" t="t" r="r" b="b"/>
              <a:pathLst>
                <a:path w="15875" h="432435">
                  <a:moveTo>
                    <a:pt x="10871" y="0"/>
                  </a:moveTo>
                  <a:lnTo>
                    <a:pt x="4686" y="0"/>
                  </a:lnTo>
                  <a:lnTo>
                    <a:pt x="1701" y="1714"/>
                  </a:lnTo>
                  <a:lnTo>
                    <a:pt x="0" y="5118"/>
                  </a:lnTo>
                  <a:lnTo>
                    <a:pt x="0" y="426796"/>
                  </a:lnTo>
                  <a:lnTo>
                    <a:pt x="1701" y="428510"/>
                  </a:lnTo>
                  <a:lnTo>
                    <a:pt x="7886" y="431914"/>
                  </a:lnTo>
                  <a:lnTo>
                    <a:pt x="10871" y="431914"/>
                  </a:lnTo>
                  <a:lnTo>
                    <a:pt x="15557" y="426796"/>
                  </a:lnTo>
                  <a:lnTo>
                    <a:pt x="15557" y="6832"/>
                  </a:lnTo>
                  <a:lnTo>
                    <a:pt x="14071" y="5118"/>
                  </a:lnTo>
                  <a:lnTo>
                    <a:pt x="14071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83">
              <a:extLst>
                <a:ext uri="{FF2B5EF4-FFF2-40B4-BE49-F238E27FC236}">
                  <a16:creationId xmlns:a16="http://schemas.microsoft.com/office/drawing/2014/main" id="{E8C8AEE2-FEF4-4CFE-B4D2-11A8F74CE28C}"/>
                </a:ext>
              </a:extLst>
            </p:cNvPr>
            <p:cNvSpPr/>
            <p:nvPr/>
          </p:nvSpPr>
          <p:spPr>
            <a:xfrm>
              <a:off x="6049403" y="3333191"/>
              <a:ext cx="225767" cy="1916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84">
              <a:extLst>
                <a:ext uri="{FF2B5EF4-FFF2-40B4-BE49-F238E27FC236}">
                  <a16:creationId xmlns:a16="http://schemas.microsoft.com/office/drawing/2014/main" id="{C60A12F4-001C-4AEC-B5C8-53022E1E67FD}"/>
                </a:ext>
              </a:extLst>
            </p:cNvPr>
            <p:cNvSpPr/>
            <p:nvPr/>
          </p:nvSpPr>
          <p:spPr>
            <a:xfrm>
              <a:off x="6409054" y="3408235"/>
              <a:ext cx="248285" cy="17145"/>
            </a:xfrm>
            <a:custGeom>
              <a:avLst/>
              <a:gdLst/>
              <a:ahLst/>
              <a:cxnLst/>
              <a:rect l="l" t="t" r="r" b="b"/>
              <a:pathLst>
                <a:path w="248284" h="17145">
                  <a:moveTo>
                    <a:pt x="239826" y="0"/>
                  </a:moveTo>
                  <a:lnTo>
                    <a:pt x="7886" y="0"/>
                  </a:lnTo>
                  <a:lnTo>
                    <a:pt x="4686" y="1701"/>
                  </a:lnTo>
                  <a:lnTo>
                    <a:pt x="1485" y="4902"/>
                  </a:lnTo>
                  <a:lnTo>
                    <a:pt x="0" y="8318"/>
                  </a:lnTo>
                  <a:lnTo>
                    <a:pt x="3187" y="14922"/>
                  </a:lnTo>
                  <a:lnTo>
                    <a:pt x="4686" y="16624"/>
                  </a:lnTo>
                  <a:lnTo>
                    <a:pt x="243027" y="16624"/>
                  </a:lnTo>
                  <a:lnTo>
                    <a:pt x="244513" y="14922"/>
                  </a:lnTo>
                  <a:lnTo>
                    <a:pt x="247713" y="8318"/>
                  </a:lnTo>
                  <a:lnTo>
                    <a:pt x="246011" y="4902"/>
                  </a:lnTo>
                  <a:lnTo>
                    <a:pt x="243027" y="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20" name="object 85">
              <a:extLst>
                <a:ext uri="{FF2B5EF4-FFF2-40B4-BE49-F238E27FC236}">
                  <a16:creationId xmlns:a16="http://schemas.microsoft.com/office/drawing/2014/main" id="{C02E9A53-6C16-44D3-8CB9-165CCE97B3B7}"/>
                </a:ext>
              </a:extLst>
            </p:cNvPr>
            <p:cNvGrpSpPr/>
            <p:nvPr/>
          </p:nvGrpSpPr>
          <p:grpSpPr>
            <a:xfrm>
              <a:off x="6785953" y="3333191"/>
              <a:ext cx="333375" cy="257175"/>
              <a:chOff x="6785953" y="3333191"/>
              <a:chExt cx="333375" cy="257175"/>
            </a:xfrm>
          </p:grpSpPr>
          <p:sp>
            <p:nvSpPr>
              <p:cNvPr id="25" name="object 86">
                <a:extLst>
                  <a:ext uri="{FF2B5EF4-FFF2-40B4-BE49-F238E27FC236}">
                    <a16:creationId xmlns:a16="http://schemas.microsoft.com/office/drawing/2014/main" id="{71BBFA75-C799-4E7E-A805-B2266B0A0643}"/>
                  </a:ext>
                </a:extLst>
              </p:cNvPr>
              <p:cNvSpPr/>
              <p:nvPr/>
            </p:nvSpPr>
            <p:spPr>
              <a:xfrm>
                <a:off x="6785953" y="3333191"/>
                <a:ext cx="225767" cy="191655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object 87">
                <a:extLst>
                  <a:ext uri="{FF2B5EF4-FFF2-40B4-BE49-F238E27FC236}">
                    <a16:creationId xmlns:a16="http://schemas.microsoft.com/office/drawing/2014/main" id="{BE4689E9-34D2-4467-8CA4-8E0058F1A6BE}"/>
                  </a:ext>
                </a:extLst>
              </p:cNvPr>
              <p:cNvSpPr/>
              <p:nvPr/>
            </p:nvSpPr>
            <p:spPr>
              <a:xfrm>
                <a:off x="7035165" y="3386493"/>
                <a:ext cx="83997" cy="20337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1" name="object 88">
              <a:extLst>
                <a:ext uri="{FF2B5EF4-FFF2-40B4-BE49-F238E27FC236}">
                  <a16:creationId xmlns:a16="http://schemas.microsoft.com/office/drawing/2014/main" id="{D1E5D839-63FF-413C-8A1C-9C763CDF728C}"/>
                </a:ext>
              </a:extLst>
            </p:cNvPr>
            <p:cNvSpPr/>
            <p:nvPr/>
          </p:nvSpPr>
          <p:spPr>
            <a:xfrm>
              <a:off x="7206360" y="3201441"/>
              <a:ext cx="15875" cy="432434"/>
            </a:xfrm>
            <a:custGeom>
              <a:avLst/>
              <a:gdLst/>
              <a:ahLst/>
              <a:cxnLst/>
              <a:rect l="l" t="t" r="r" b="b"/>
              <a:pathLst>
                <a:path w="15875" h="432435">
                  <a:moveTo>
                    <a:pt x="10871" y="0"/>
                  </a:moveTo>
                  <a:lnTo>
                    <a:pt x="4686" y="0"/>
                  </a:lnTo>
                  <a:lnTo>
                    <a:pt x="1701" y="1714"/>
                  </a:lnTo>
                  <a:lnTo>
                    <a:pt x="0" y="5118"/>
                  </a:lnTo>
                  <a:lnTo>
                    <a:pt x="0" y="426796"/>
                  </a:lnTo>
                  <a:lnTo>
                    <a:pt x="1701" y="428510"/>
                  </a:lnTo>
                  <a:lnTo>
                    <a:pt x="7886" y="431914"/>
                  </a:lnTo>
                  <a:lnTo>
                    <a:pt x="10871" y="431914"/>
                  </a:lnTo>
                  <a:lnTo>
                    <a:pt x="15557" y="426796"/>
                  </a:lnTo>
                  <a:lnTo>
                    <a:pt x="15557" y="6832"/>
                  </a:lnTo>
                  <a:lnTo>
                    <a:pt x="14071" y="5118"/>
                  </a:lnTo>
                  <a:lnTo>
                    <a:pt x="14071" y="1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89">
              <a:extLst>
                <a:ext uri="{FF2B5EF4-FFF2-40B4-BE49-F238E27FC236}">
                  <a16:creationId xmlns:a16="http://schemas.microsoft.com/office/drawing/2014/main" id="{7557D828-0785-40E2-8FC2-E69823F2FA43}"/>
                </a:ext>
              </a:extLst>
            </p:cNvPr>
            <p:cNvSpPr/>
            <p:nvPr/>
          </p:nvSpPr>
          <p:spPr>
            <a:xfrm>
              <a:off x="7285875" y="3143250"/>
              <a:ext cx="126199" cy="1999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90">
              <a:extLst>
                <a:ext uri="{FF2B5EF4-FFF2-40B4-BE49-F238E27FC236}">
                  <a16:creationId xmlns:a16="http://schemas.microsoft.com/office/drawing/2014/main" id="{4D8A6ECB-FFCF-4E6F-A804-72A740CA489D}"/>
                </a:ext>
              </a:extLst>
            </p:cNvPr>
            <p:cNvSpPr/>
            <p:nvPr/>
          </p:nvSpPr>
          <p:spPr>
            <a:xfrm>
              <a:off x="7285875" y="3428276"/>
              <a:ext cx="126199" cy="1999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EEA5E0E5-8131-4537-8CDB-DF3A2558B69D}"/>
                </a:ext>
              </a:extLst>
            </p:cNvPr>
            <p:cNvSpPr/>
            <p:nvPr/>
          </p:nvSpPr>
          <p:spPr>
            <a:xfrm>
              <a:off x="7466444" y="3154756"/>
              <a:ext cx="106045" cy="517525"/>
            </a:xfrm>
            <a:custGeom>
              <a:avLst/>
              <a:gdLst/>
              <a:ahLst/>
              <a:cxnLst/>
              <a:rect l="l" t="t" r="r" b="b"/>
              <a:pathLst>
                <a:path w="106045" h="517525">
                  <a:moveTo>
                    <a:pt x="4686" y="0"/>
                  </a:moveTo>
                  <a:lnTo>
                    <a:pt x="1701" y="0"/>
                  </a:lnTo>
                  <a:lnTo>
                    <a:pt x="1701" y="1714"/>
                  </a:lnTo>
                  <a:lnTo>
                    <a:pt x="0" y="3416"/>
                  </a:lnTo>
                  <a:lnTo>
                    <a:pt x="1701" y="6819"/>
                  </a:lnTo>
                  <a:lnTo>
                    <a:pt x="15557" y="23456"/>
                  </a:lnTo>
                  <a:lnTo>
                    <a:pt x="28143" y="41783"/>
                  </a:lnTo>
                  <a:lnTo>
                    <a:pt x="54571" y="96786"/>
                  </a:lnTo>
                  <a:lnTo>
                    <a:pt x="65443" y="133451"/>
                  </a:lnTo>
                  <a:lnTo>
                    <a:pt x="73329" y="175031"/>
                  </a:lnTo>
                  <a:lnTo>
                    <a:pt x="76314" y="216814"/>
                  </a:lnTo>
                  <a:lnTo>
                    <a:pt x="78028" y="258381"/>
                  </a:lnTo>
                  <a:lnTo>
                    <a:pt x="76314" y="301878"/>
                  </a:lnTo>
                  <a:lnTo>
                    <a:pt x="71627" y="345147"/>
                  </a:lnTo>
                  <a:lnTo>
                    <a:pt x="63957" y="388429"/>
                  </a:lnTo>
                  <a:lnTo>
                    <a:pt x="51371" y="428498"/>
                  </a:lnTo>
                  <a:lnTo>
                    <a:pt x="20256" y="486918"/>
                  </a:lnTo>
                  <a:lnTo>
                    <a:pt x="1701" y="508444"/>
                  </a:lnTo>
                  <a:lnTo>
                    <a:pt x="1701" y="510158"/>
                  </a:lnTo>
                  <a:lnTo>
                    <a:pt x="0" y="511860"/>
                  </a:lnTo>
                  <a:lnTo>
                    <a:pt x="1701" y="515264"/>
                  </a:lnTo>
                  <a:lnTo>
                    <a:pt x="3200" y="516978"/>
                  </a:lnTo>
                  <a:lnTo>
                    <a:pt x="4686" y="516978"/>
                  </a:lnTo>
                  <a:lnTo>
                    <a:pt x="10871" y="513562"/>
                  </a:lnTo>
                  <a:lnTo>
                    <a:pt x="39014" y="485216"/>
                  </a:lnTo>
                  <a:lnTo>
                    <a:pt x="62242" y="450253"/>
                  </a:lnTo>
                  <a:lnTo>
                    <a:pt x="79514" y="410171"/>
                  </a:lnTo>
                  <a:lnTo>
                    <a:pt x="93586" y="365188"/>
                  </a:lnTo>
                  <a:lnTo>
                    <a:pt x="102755" y="313601"/>
                  </a:lnTo>
                  <a:lnTo>
                    <a:pt x="105956" y="258381"/>
                  </a:lnTo>
                  <a:lnTo>
                    <a:pt x="104457" y="225120"/>
                  </a:lnTo>
                  <a:lnTo>
                    <a:pt x="93586" y="151790"/>
                  </a:lnTo>
                  <a:lnTo>
                    <a:pt x="82499" y="113423"/>
                  </a:lnTo>
                  <a:lnTo>
                    <a:pt x="65443" y="75044"/>
                  </a:lnTo>
                  <a:lnTo>
                    <a:pt x="43700" y="36677"/>
                  </a:lnTo>
                  <a:lnTo>
                    <a:pt x="12573" y="3416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B82C933-1280-4A33-B5B9-BF74FECD50D7}"/>
              </a:ext>
            </a:extLst>
          </p:cNvPr>
          <p:cNvGrpSpPr/>
          <p:nvPr/>
        </p:nvGrpSpPr>
        <p:grpSpPr>
          <a:xfrm>
            <a:off x="1845347" y="4276067"/>
            <a:ext cx="5008487" cy="929209"/>
            <a:chOff x="2928924" y="4429137"/>
            <a:chExt cx="5008487" cy="929209"/>
          </a:xfrm>
        </p:grpSpPr>
        <p:grpSp>
          <p:nvGrpSpPr>
            <p:cNvPr id="33" name="object 5">
              <a:extLst>
                <a:ext uri="{FF2B5EF4-FFF2-40B4-BE49-F238E27FC236}">
                  <a16:creationId xmlns:a16="http://schemas.microsoft.com/office/drawing/2014/main" id="{A9F61D43-A63F-4531-A80E-FCEBFEE551EA}"/>
                </a:ext>
              </a:extLst>
            </p:cNvPr>
            <p:cNvGrpSpPr/>
            <p:nvPr/>
          </p:nvGrpSpPr>
          <p:grpSpPr>
            <a:xfrm>
              <a:off x="2928924" y="4706530"/>
              <a:ext cx="690245" cy="370840"/>
              <a:chOff x="2928924" y="4706530"/>
              <a:chExt cx="690245" cy="370840"/>
            </a:xfrm>
          </p:grpSpPr>
          <p:sp>
            <p:nvSpPr>
              <p:cNvPr id="73" name="object 6">
                <a:extLst>
                  <a:ext uri="{FF2B5EF4-FFF2-40B4-BE49-F238E27FC236}">
                    <a16:creationId xmlns:a16="http://schemas.microsoft.com/office/drawing/2014/main" id="{3B41FA1D-50B4-4A68-AE51-FAB5D1A036BE}"/>
                  </a:ext>
                </a:extLst>
              </p:cNvPr>
              <p:cNvSpPr/>
              <p:nvPr/>
            </p:nvSpPr>
            <p:spPr>
              <a:xfrm>
                <a:off x="2928924" y="4731753"/>
                <a:ext cx="214363" cy="25237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bject 7">
                <a:extLst>
                  <a:ext uri="{FF2B5EF4-FFF2-40B4-BE49-F238E27FC236}">
                    <a16:creationId xmlns:a16="http://schemas.microsoft.com/office/drawing/2014/main" id="{F9D6A575-2301-4E89-9C01-B66CA3818DA4}"/>
                  </a:ext>
                </a:extLst>
              </p:cNvPr>
              <p:cNvSpPr/>
              <p:nvPr/>
            </p:nvSpPr>
            <p:spPr>
              <a:xfrm>
                <a:off x="3172701" y="4820018"/>
                <a:ext cx="121894" cy="164109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bject 8">
                <a:extLst>
                  <a:ext uri="{FF2B5EF4-FFF2-40B4-BE49-F238E27FC236}">
                    <a16:creationId xmlns:a16="http://schemas.microsoft.com/office/drawing/2014/main" id="{F6B36545-7BE7-4CA1-99F9-79167204EFE7}"/>
                  </a:ext>
                </a:extLst>
              </p:cNvPr>
              <p:cNvSpPr/>
              <p:nvPr/>
            </p:nvSpPr>
            <p:spPr>
              <a:xfrm>
                <a:off x="3336239" y="4706530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51" y="0"/>
                    </a:lnTo>
                    <a:lnTo>
                      <a:pt x="77190" y="1536"/>
                    </a:lnTo>
                    <a:lnTo>
                      <a:pt x="46240" y="33248"/>
                    </a:lnTo>
                    <a:lnTo>
                      <a:pt x="23126" y="72605"/>
                    </a:lnTo>
                    <a:lnTo>
                      <a:pt x="9372" y="111963"/>
                    </a:lnTo>
                    <a:lnTo>
                      <a:pt x="1536" y="151320"/>
                    </a:lnTo>
                    <a:lnTo>
                      <a:pt x="0" y="184556"/>
                    </a:lnTo>
                    <a:lnTo>
                      <a:pt x="1536" y="209778"/>
                    </a:lnTo>
                    <a:lnTo>
                      <a:pt x="12420" y="268046"/>
                    </a:lnTo>
                    <a:lnTo>
                      <a:pt x="38595" y="324789"/>
                    </a:lnTo>
                    <a:lnTo>
                      <a:pt x="66293" y="359562"/>
                    </a:lnTo>
                    <a:lnTo>
                      <a:pt x="80251" y="370636"/>
                    </a:lnTo>
                    <a:lnTo>
                      <a:pt x="83299" y="370636"/>
                    </a:lnTo>
                    <a:lnTo>
                      <a:pt x="83299" y="368922"/>
                    </a:lnTo>
                    <a:lnTo>
                      <a:pt x="84835" y="365861"/>
                    </a:lnTo>
                    <a:lnTo>
                      <a:pt x="84835" y="364337"/>
                    </a:lnTo>
                    <a:lnTo>
                      <a:pt x="83299" y="364337"/>
                    </a:lnTo>
                    <a:lnTo>
                      <a:pt x="81775" y="361086"/>
                    </a:lnTo>
                    <a:lnTo>
                      <a:pt x="43179" y="304342"/>
                    </a:lnTo>
                    <a:lnTo>
                      <a:pt x="26174" y="244360"/>
                    </a:lnTo>
                    <a:lnTo>
                      <a:pt x="21589" y="184556"/>
                    </a:lnTo>
                    <a:lnTo>
                      <a:pt x="23126" y="146735"/>
                    </a:lnTo>
                    <a:lnTo>
                      <a:pt x="29425" y="108902"/>
                    </a:lnTo>
                    <a:lnTo>
                      <a:pt x="57124" y="39547"/>
                    </a:lnTo>
                    <a:lnTo>
                      <a:pt x="83299" y="6311"/>
                    </a:lnTo>
                    <a:lnTo>
                      <a:pt x="83299" y="4775"/>
                    </a:lnTo>
                    <a:lnTo>
                      <a:pt x="84835" y="4775"/>
                    </a:lnTo>
                    <a:lnTo>
                      <a:pt x="84835" y="1536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bject 9">
                <a:extLst>
                  <a:ext uri="{FF2B5EF4-FFF2-40B4-BE49-F238E27FC236}">
                    <a16:creationId xmlns:a16="http://schemas.microsoft.com/office/drawing/2014/main" id="{A9738328-121D-4C94-A08A-9F2B2B2C46CC}"/>
                  </a:ext>
                </a:extLst>
              </p:cNvPr>
              <p:cNvSpPr/>
              <p:nvPr/>
            </p:nvSpPr>
            <p:spPr>
              <a:xfrm>
                <a:off x="3452024" y="4820018"/>
                <a:ext cx="166585" cy="239763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3EF8DD9A-FAAD-42BE-A205-FA6F8D75F887}"/>
                </a:ext>
              </a:extLst>
            </p:cNvPr>
            <p:cNvSpPr/>
            <p:nvPr/>
          </p:nvSpPr>
          <p:spPr>
            <a:xfrm>
              <a:off x="3674211" y="4706530"/>
              <a:ext cx="13970" cy="370840"/>
            </a:xfrm>
            <a:custGeom>
              <a:avLst/>
              <a:gdLst/>
              <a:ahLst/>
              <a:cxnLst/>
              <a:rect l="l" t="t" r="r" b="b"/>
              <a:pathLst>
                <a:path w="13970" h="370839">
                  <a:moveTo>
                    <a:pt x="10883" y="0"/>
                  </a:moveTo>
                  <a:lnTo>
                    <a:pt x="4584" y="0"/>
                  </a:lnTo>
                  <a:lnTo>
                    <a:pt x="1524" y="1536"/>
                  </a:lnTo>
                  <a:lnTo>
                    <a:pt x="1524" y="4775"/>
                  </a:lnTo>
                  <a:lnTo>
                    <a:pt x="0" y="6311"/>
                  </a:lnTo>
                  <a:lnTo>
                    <a:pt x="0" y="362623"/>
                  </a:lnTo>
                  <a:lnTo>
                    <a:pt x="1524" y="365861"/>
                  </a:lnTo>
                  <a:lnTo>
                    <a:pt x="1524" y="367398"/>
                  </a:lnTo>
                  <a:lnTo>
                    <a:pt x="7835" y="370636"/>
                  </a:lnTo>
                  <a:lnTo>
                    <a:pt x="10883" y="370636"/>
                  </a:lnTo>
                  <a:lnTo>
                    <a:pt x="12420" y="368922"/>
                  </a:lnTo>
                  <a:lnTo>
                    <a:pt x="13944" y="365861"/>
                  </a:lnTo>
                  <a:lnTo>
                    <a:pt x="13944" y="4775"/>
                  </a:lnTo>
                  <a:lnTo>
                    <a:pt x="12420" y="1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object 11">
              <a:extLst>
                <a:ext uri="{FF2B5EF4-FFF2-40B4-BE49-F238E27FC236}">
                  <a16:creationId xmlns:a16="http://schemas.microsoft.com/office/drawing/2014/main" id="{CB885624-539F-4826-B6B0-72F9B7AA7498}"/>
                </a:ext>
              </a:extLst>
            </p:cNvPr>
            <p:cNvGrpSpPr/>
            <p:nvPr/>
          </p:nvGrpSpPr>
          <p:grpSpPr>
            <a:xfrm>
              <a:off x="3738981" y="4706530"/>
              <a:ext cx="318135" cy="370840"/>
              <a:chOff x="3738981" y="4706530"/>
              <a:chExt cx="318135" cy="370840"/>
            </a:xfrm>
          </p:grpSpPr>
          <p:sp>
            <p:nvSpPr>
              <p:cNvPr id="71" name="object 12">
                <a:extLst>
                  <a:ext uri="{FF2B5EF4-FFF2-40B4-BE49-F238E27FC236}">
                    <a16:creationId xmlns:a16="http://schemas.microsoft.com/office/drawing/2014/main" id="{96536A07-319B-4B16-ADD0-51EB85F634C4}"/>
                  </a:ext>
                </a:extLst>
              </p:cNvPr>
              <p:cNvSpPr/>
              <p:nvPr/>
            </p:nvSpPr>
            <p:spPr>
              <a:xfrm>
                <a:off x="3738981" y="4820018"/>
                <a:ext cx="203847" cy="164109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bject 13">
                <a:extLst>
                  <a:ext uri="{FF2B5EF4-FFF2-40B4-BE49-F238E27FC236}">
                    <a16:creationId xmlns:a16="http://schemas.microsoft.com/office/drawing/2014/main" id="{3DE9AD36-2FFD-4C66-9D93-8E1A130D228C}"/>
                  </a:ext>
                </a:extLst>
              </p:cNvPr>
              <p:cNvSpPr/>
              <p:nvPr/>
            </p:nvSpPr>
            <p:spPr>
              <a:xfrm>
                <a:off x="3972051" y="4706530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4597" y="0"/>
                    </a:moveTo>
                    <a:lnTo>
                      <a:pt x="3060" y="0"/>
                    </a:lnTo>
                    <a:lnTo>
                      <a:pt x="0" y="3251"/>
                    </a:lnTo>
                    <a:lnTo>
                      <a:pt x="0" y="4775"/>
                    </a:lnTo>
                    <a:lnTo>
                      <a:pt x="1536" y="4775"/>
                    </a:lnTo>
                    <a:lnTo>
                      <a:pt x="1536" y="6311"/>
                    </a:lnTo>
                    <a:lnTo>
                      <a:pt x="27901" y="36309"/>
                    </a:lnTo>
                    <a:lnTo>
                      <a:pt x="54076" y="100876"/>
                    </a:lnTo>
                    <a:lnTo>
                      <a:pt x="61722" y="140423"/>
                    </a:lnTo>
                    <a:lnTo>
                      <a:pt x="63246" y="184556"/>
                    </a:lnTo>
                    <a:lnTo>
                      <a:pt x="61722" y="222389"/>
                    </a:lnTo>
                    <a:lnTo>
                      <a:pt x="55600" y="260210"/>
                    </a:lnTo>
                    <a:lnTo>
                      <a:pt x="29425" y="329565"/>
                    </a:lnTo>
                    <a:lnTo>
                      <a:pt x="4597" y="359562"/>
                    </a:lnTo>
                    <a:lnTo>
                      <a:pt x="1536" y="362623"/>
                    </a:lnTo>
                    <a:lnTo>
                      <a:pt x="1536" y="364337"/>
                    </a:lnTo>
                    <a:lnTo>
                      <a:pt x="0" y="365861"/>
                    </a:lnTo>
                    <a:lnTo>
                      <a:pt x="1536" y="367398"/>
                    </a:lnTo>
                    <a:lnTo>
                      <a:pt x="1536" y="368922"/>
                    </a:lnTo>
                    <a:lnTo>
                      <a:pt x="4597" y="370636"/>
                    </a:lnTo>
                    <a:lnTo>
                      <a:pt x="9372" y="368922"/>
                    </a:lnTo>
                    <a:lnTo>
                      <a:pt x="26365" y="351726"/>
                    </a:lnTo>
                    <a:lnTo>
                      <a:pt x="51015" y="320205"/>
                    </a:lnTo>
                    <a:lnTo>
                      <a:pt x="75666" y="256971"/>
                    </a:lnTo>
                    <a:lnTo>
                      <a:pt x="83299" y="219138"/>
                    </a:lnTo>
                    <a:lnTo>
                      <a:pt x="85026" y="184556"/>
                    </a:lnTo>
                    <a:lnTo>
                      <a:pt x="83299" y="160870"/>
                    </a:lnTo>
                    <a:lnTo>
                      <a:pt x="72605" y="100876"/>
                    </a:lnTo>
                    <a:lnTo>
                      <a:pt x="46431" y="44132"/>
                    </a:lnTo>
                    <a:lnTo>
                      <a:pt x="20065" y="11087"/>
                    </a:lnTo>
                    <a:lnTo>
                      <a:pt x="9372" y="3251"/>
                    </a:lnTo>
                    <a:lnTo>
                      <a:pt x="459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4AB1A21E-1C26-4A4C-ACB0-227AF98672EF}"/>
                </a:ext>
              </a:extLst>
            </p:cNvPr>
            <p:cNvSpPr/>
            <p:nvPr/>
          </p:nvSpPr>
          <p:spPr>
            <a:xfrm>
              <a:off x="4217555" y="4848491"/>
              <a:ext cx="240728" cy="867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7" name="object 15">
              <a:extLst>
                <a:ext uri="{FF2B5EF4-FFF2-40B4-BE49-F238E27FC236}">
                  <a16:creationId xmlns:a16="http://schemas.microsoft.com/office/drawing/2014/main" id="{EBA76703-E650-413A-8D53-A9D94D6F2E9B}"/>
                </a:ext>
              </a:extLst>
            </p:cNvPr>
            <p:cNvGrpSpPr/>
            <p:nvPr/>
          </p:nvGrpSpPr>
          <p:grpSpPr>
            <a:xfrm>
              <a:off x="4623346" y="4429137"/>
              <a:ext cx="3314065" cy="459105"/>
              <a:chOff x="4623346" y="4429137"/>
              <a:chExt cx="3314065" cy="459105"/>
            </a:xfrm>
          </p:grpSpPr>
          <p:sp>
            <p:nvSpPr>
              <p:cNvPr id="65" name="object 16">
                <a:extLst>
                  <a:ext uri="{FF2B5EF4-FFF2-40B4-BE49-F238E27FC236}">
                    <a16:creationId xmlns:a16="http://schemas.microsoft.com/office/drawing/2014/main" id="{3898E637-12D5-4233-AA50-BBF091DF322D}"/>
                  </a:ext>
                </a:extLst>
              </p:cNvPr>
              <p:cNvSpPr/>
              <p:nvPr/>
            </p:nvSpPr>
            <p:spPr>
              <a:xfrm>
                <a:off x="4641875" y="4454347"/>
                <a:ext cx="34290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70839">
                    <a:moveTo>
                      <a:pt x="310273" y="0"/>
                    </a:moveTo>
                    <a:lnTo>
                      <a:pt x="6121" y="0"/>
                    </a:lnTo>
                    <a:lnTo>
                      <a:pt x="3060" y="1536"/>
                    </a:lnTo>
                    <a:lnTo>
                      <a:pt x="1536" y="3060"/>
                    </a:lnTo>
                    <a:lnTo>
                      <a:pt x="0" y="6311"/>
                    </a:lnTo>
                    <a:lnTo>
                      <a:pt x="0" y="12611"/>
                    </a:lnTo>
                    <a:lnTo>
                      <a:pt x="132778" y="196977"/>
                    </a:lnTo>
                    <a:lnTo>
                      <a:pt x="3060" y="359371"/>
                    </a:lnTo>
                    <a:lnTo>
                      <a:pt x="1536" y="362623"/>
                    </a:lnTo>
                    <a:lnTo>
                      <a:pt x="1536" y="364147"/>
                    </a:lnTo>
                    <a:lnTo>
                      <a:pt x="0" y="365671"/>
                    </a:lnTo>
                    <a:lnTo>
                      <a:pt x="1536" y="368922"/>
                    </a:lnTo>
                    <a:lnTo>
                      <a:pt x="3060" y="368922"/>
                    </a:lnTo>
                    <a:lnTo>
                      <a:pt x="6121" y="370446"/>
                    </a:lnTo>
                    <a:lnTo>
                      <a:pt x="310273" y="370446"/>
                    </a:lnTo>
                    <a:lnTo>
                      <a:pt x="342557" y="277406"/>
                    </a:lnTo>
                    <a:lnTo>
                      <a:pt x="333387" y="277406"/>
                    </a:lnTo>
                    <a:lnTo>
                      <a:pt x="324218" y="298043"/>
                    </a:lnTo>
                    <a:lnTo>
                      <a:pt x="308737" y="315239"/>
                    </a:lnTo>
                    <a:lnTo>
                      <a:pt x="290207" y="329565"/>
                    </a:lnTo>
                    <a:lnTo>
                      <a:pt x="268617" y="338924"/>
                    </a:lnTo>
                    <a:lnTo>
                      <a:pt x="262318" y="340448"/>
                    </a:lnTo>
                    <a:lnTo>
                      <a:pt x="251612" y="343700"/>
                    </a:lnTo>
                    <a:lnTo>
                      <a:pt x="236143" y="346760"/>
                    </a:lnTo>
                    <a:lnTo>
                      <a:pt x="213029" y="348475"/>
                    </a:lnTo>
                    <a:lnTo>
                      <a:pt x="185127" y="350012"/>
                    </a:lnTo>
                    <a:lnTo>
                      <a:pt x="30949" y="350012"/>
                    </a:lnTo>
                    <a:lnTo>
                      <a:pt x="155905" y="190665"/>
                    </a:lnTo>
                    <a:lnTo>
                      <a:pt x="158953" y="187617"/>
                    </a:lnTo>
                    <a:lnTo>
                      <a:pt x="158953" y="181305"/>
                    </a:lnTo>
                    <a:lnTo>
                      <a:pt x="157429" y="179781"/>
                    </a:lnTo>
                    <a:lnTo>
                      <a:pt x="40119" y="14135"/>
                    </a:lnTo>
                    <a:lnTo>
                      <a:pt x="200609" y="14135"/>
                    </a:lnTo>
                    <a:lnTo>
                      <a:pt x="242252" y="18923"/>
                    </a:lnTo>
                    <a:lnTo>
                      <a:pt x="285623" y="33058"/>
                    </a:lnTo>
                    <a:lnTo>
                      <a:pt x="320967" y="63055"/>
                    </a:lnTo>
                    <a:lnTo>
                      <a:pt x="333387" y="86741"/>
                    </a:lnTo>
                    <a:lnTo>
                      <a:pt x="342557" y="86741"/>
                    </a:lnTo>
                    <a:lnTo>
                      <a:pt x="31027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bject 17">
                <a:extLst>
                  <a:ext uri="{FF2B5EF4-FFF2-40B4-BE49-F238E27FC236}">
                    <a16:creationId xmlns:a16="http://schemas.microsoft.com/office/drawing/2014/main" id="{7492549D-1664-474B-B005-4E36841CFB34}"/>
                  </a:ext>
                </a:extLst>
              </p:cNvPr>
              <p:cNvSpPr/>
              <p:nvPr/>
            </p:nvSpPr>
            <p:spPr>
              <a:xfrm>
                <a:off x="5018443" y="4429137"/>
                <a:ext cx="154368" cy="116535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bject 18">
                <a:extLst>
                  <a:ext uri="{FF2B5EF4-FFF2-40B4-BE49-F238E27FC236}">
                    <a16:creationId xmlns:a16="http://schemas.microsoft.com/office/drawing/2014/main" id="{FA4A3405-48C3-478D-8DD3-1F0C59EE859D}"/>
                  </a:ext>
                </a:extLst>
              </p:cNvPr>
              <p:cNvSpPr/>
              <p:nvPr/>
            </p:nvSpPr>
            <p:spPr>
              <a:xfrm>
                <a:off x="5018443" y="4670234"/>
                <a:ext cx="77177" cy="175005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bject 19">
                <a:extLst>
                  <a:ext uri="{FF2B5EF4-FFF2-40B4-BE49-F238E27FC236}">
                    <a16:creationId xmlns:a16="http://schemas.microsoft.com/office/drawing/2014/main" id="{C890973E-532E-4D35-B09A-C2C453448268}"/>
                  </a:ext>
                </a:extLst>
              </p:cNvPr>
              <p:cNvSpPr/>
              <p:nvPr/>
            </p:nvSpPr>
            <p:spPr>
              <a:xfrm>
                <a:off x="5126570" y="4742840"/>
                <a:ext cx="185127" cy="69342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bject 20">
                <a:extLst>
                  <a:ext uri="{FF2B5EF4-FFF2-40B4-BE49-F238E27FC236}">
                    <a16:creationId xmlns:a16="http://schemas.microsoft.com/office/drawing/2014/main" id="{3C626511-6498-40D3-B621-0BA23F8F6EDC}"/>
                  </a:ext>
                </a:extLst>
              </p:cNvPr>
              <p:cNvSpPr/>
              <p:nvPr/>
            </p:nvSpPr>
            <p:spPr>
              <a:xfrm>
                <a:off x="5357939" y="4670234"/>
                <a:ext cx="92659" cy="171945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bject 21">
                <a:extLst>
                  <a:ext uri="{FF2B5EF4-FFF2-40B4-BE49-F238E27FC236}">
                    <a16:creationId xmlns:a16="http://schemas.microsoft.com/office/drawing/2014/main" id="{44F4B2AB-C4E3-4756-890F-CBD11EFF4065}"/>
                  </a:ext>
                </a:extLst>
              </p:cNvPr>
              <p:cNvSpPr/>
              <p:nvPr/>
            </p:nvSpPr>
            <p:spPr>
              <a:xfrm>
                <a:off x="4623346" y="4870653"/>
                <a:ext cx="3314065" cy="17780"/>
              </a:xfrm>
              <a:custGeom>
                <a:avLst/>
                <a:gdLst/>
                <a:ahLst/>
                <a:cxnLst/>
                <a:rect l="l" t="t" r="r" b="b"/>
                <a:pathLst>
                  <a:path w="3314065" h="17779">
                    <a:moveTo>
                      <a:pt x="3313569" y="0"/>
                    </a:moveTo>
                    <a:lnTo>
                      <a:pt x="0" y="0"/>
                    </a:lnTo>
                    <a:lnTo>
                      <a:pt x="0" y="17195"/>
                    </a:lnTo>
                    <a:lnTo>
                      <a:pt x="3313569" y="17195"/>
                    </a:lnTo>
                    <a:lnTo>
                      <a:pt x="331356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59CF5A30-FE91-4D1A-9B56-6BA97C30143A}"/>
                </a:ext>
              </a:extLst>
            </p:cNvPr>
            <p:cNvSpPr/>
            <p:nvPr/>
          </p:nvSpPr>
          <p:spPr>
            <a:xfrm>
              <a:off x="5567895" y="4566310"/>
              <a:ext cx="239191" cy="1686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object 23">
              <a:extLst>
                <a:ext uri="{FF2B5EF4-FFF2-40B4-BE49-F238E27FC236}">
                  <a16:creationId xmlns:a16="http://schemas.microsoft.com/office/drawing/2014/main" id="{E6ED78BE-16EC-40A9-A778-D21F6562F979}"/>
                </a:ext>
              </a:extLst>
            </p:cNvPr>
            <p:cNvGrpSpPr/>
            <p:nvPr/>
          </p:nvGrpSpPr>
          <p:grpSpPr>
            <a:xfrm>
              <a:off x="5861164" y="4452823"/>
              <a:ext cx="400050" cy="370840"/>
              <a:chOff x="5861164" y="4452823"/>
              <a:chExt cx="400050" cy="370840"/>
            </a:xfrm>
          </p:grpSpPr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D1437BA0-DEBF-416A-B0AD-D6D40EE96A77}"/>
                  </a:ext>
                </a:extLst>
              </p:cNvPr>
              <p:cNvSpPr/>
              <p:nvPr/>
            </p:nvSpPr>
            <p:spPr>
              <a:xfrm>
                <a:off x="5861164" y="4452823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177" y="1524"/>
                    </a:lnTo>
                    <a:lnTo>
                      <a:pt x="46227" y="33045"/>
                    </a:lnTo>
                    <a:lnTo>
                      <a:pt x="23113" y="72402"/>
                    </a:lnTo>
                    <a:lnTo>
                      <a:pt x="9169" y="111760"/>
                    </a:lnTo>
                    <a:lnTo>
                      <a:pt x="1524" y="151307"/>
                    </a:lnTo>
                    <a:lnTo>
                      <a:pt x="0" y="184365"/>
                    </a:lnTo>
                    <a:lnTo>
                      <a:pt x="1524" y="209575"/>
                    </a:lnTo>
                    <a:lnTo>
                      <a:pt x="12217" y="268046"/>
                    </a:lnTo>
                    <a:lnTo>
                      <a:pt x="38595" y="324789"/>
                    </a:lnTo>
                    <a:lnTo>
                      <a:pt x="66293" y="359359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67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62" y="360895"/>
                    </a:lnTo>
                    <a:lnTo>
                      <a:pt x="43167" y="304152"/>
                    </a:lnTo>
                    <a:lnTo>
                      <a:pt x="26174" y="244348"/>
                    </a:lnTo>
                    <a:lnTo>
                      <a:pt x="21589" y="184365"/>
                    </a:lnTo>
                    <a:lnTo>
                      <a:pt x="23113" y="146532"/>
                    </a:lnTo>
                    <a:lnTo>
                      <a:pt x="29222" y="108712"/>
                    </a:lnTo>
                    <a:lnTo>
                      <a:pt x="57124" y="39357"/>
                    </a:lnTo>
                    <a:lnTo>
                      <a:pt x="83299" y="6299"/>
                    </a:lnTo>
                    <a:lnTo>
                      <a:pt x="83299" y="4584"/>
                    </a:lnTo>
                    <a:lnTo>
                      <a:pt x="84823" y="4584"/>
                    </a:lnTo>
                    <a:lnTo>
                      <a:pt x="84823" y="1524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bject 25">
                <a:extLst>
                  <a:ext uri="{FF2B5EF4-FFF2-40B4-BE49-F238E27FC236}">
                    <a16:creationId xmlns:a16="http://schemas.microsoft.com/office/drawing/2014/main" id="{98EB505C-18FB-4E30-9EB3-5B49C63C6E5B}"/>
                  </a:ext>
                </a:extLst>
              </p:cNvPr>
              <p:cNvSpPr/>
              <p:nvPr/>
            </p:nvSpPr>
            <p:spPr>
              <a:xfrm>
                <a:off x="5973686" y="4566310"/>
                <a:ext cx="203847" cy="163918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bject 26">
                <a:extLst>
                  <a:ext uri="{FF2B5EF4-FFF2-40B4-BE49-F238E27FC236}">
                    <a16:creationId xmlns:a16="http://schemas.microsoft.com/office/drawing/2014/main" id="{BE12332E-25D6-4C3E-ADF1-993A5E8F75BA}"/>
                  </a:ext>
                </a:extLst>
              </p:cNvPr>
              <p:cNvSpPr/>
              <p:nvPr/>
            </p:nvSpPr>
            <p:spPr>
              <a:xfrm>
                <a:off x="6217653" y="4690871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65" y="0"/>
                    </a:moveTo>
                    <a:lnTo>
                      <a:pt x="0" y="20434"/>
                    </a:lnTo>
                    <a:lnTo>
                      <a:pt x="0" y="25222"/>
                    </a:lnTo>
                    <a:lnTo>
                      <a:pt x="3060" y="29997"/>
                    </a:lnTo>
                    <a:lnTo>
                      <a:pt x="4584" y="33045"/>
                    </a:lnTo>
                    <a:lnTo>
                      <a:pt x="13766" y="39357"/>
                    </a:lnTo>
                    <a:lnTo>
                      <a:pt x="24650" y="39357"/>
                    </a:lnTo>
                    <a:lnTo>
                      <a:pt x="27711" y="37820"/>
                    </a:lnTo>
                    <a:lnTo>
                      <a:pt x="32296" y="34582"/>
                    </a:lnTo>
                    <a:lnTo>
                      <a:pt x="34010" y="33045"/>
                    </a:lnTo>
                    <a:lnTo>
                      <a:pt x="34010" y="36296"/>
                    </a:lnTo>
                    <a:lnTo>
                      <a:pt x="21589" y="85013"/>
                    </a:lnTo>
                    <a:lnTo>
                      <a:pt x="6121" y="105651"/>
                    </a:lnTo>
                    <a:lnTo>
                      <a:pt x="6121" y="108699"/>
                    </a:lnTo>
                    <a:lnTo>
                      <a:pt x="7645" y="110235"/>
                    </a:lnTo>
                    <a:lnTo>
                      <a:pt x="9182" y="110235"/>
                    </a:lnTo>
                    <a:lnTo>
                      <a:pt x="35534" y="77177"/>
                    </a:lnTo>
                    <a:lnTo>
                      <a:pt x="43179" y="39357"/>
                    </a:lnTo>
                    <a:lnTo>
                      <a:pt x="41655" y="21970"/>
                    </a:lnTo>
                    <a:lnTo>
                      <a:pt x="37071" y="10883"/>
                    </a:lnTo>
                    <a:lnTo>
                      <a:pt x="29235" y="3060"/>
                    </a:lnTo>
                    <a:lnTo>
                      <a:pt x="2006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1B96C5D0-7F6F-4280-AB51-291E77C181BE}"/>
                </a:ext>
              </a:extLst>
            </p:cNvPr>
            <p:cNvSpPr/>
            <p:nvPr/>
          </p:nvSpPr>
          <p:spPr>
            <a:xfrm>
              <a:off x="6356553" y="4566310"/>
              <a:ext cx="293255" cy="2206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8B19DB6D-51AA-41CB-B46D-1C552A68BABA}"/>
                </a:ext>
              </a:extLst>
            </p:cNvPr>
            <p:cNvSpPr/>
            <p:nvPr/>
          </p:nvSpPr>
          <p:spPr>
            <a:xfrm>
              <a:off x="6706933" y="4452823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584" y="0"/>
                  </a:moveTo>
                  <a:lnTo>
                    <a:pt x="3060" y="0"/>
                  </a:lnTo>
                  <a:lnTo>
                    <a:pt x="0" y="3060"/>
                  </a:lnTo>
                  <a:lnTo>
                    <a:pt x="0" y="4584"/>
                  </a:lnTo>
                  <a:lnTo>
                    <a:pt x="1536" y="4584"/>
                  </a:lnTo>
                  <a:lnTo>
                    <a:pt x="1536" y="6299"/>
                  </a:lnTo>
                  <a:lnTo>
                    <a:pt x="27711" y="36106"/>
                  </a:lnTo>
                  <a:lnTo>
                    <a:pt x="53886" y="100876"/>
                  </a:lnTo>
                  <a:lnTo>
                    <a:pt x="61709" y="140233"/>
                  </a:lnTo>
                  <a:lnTo>
                    <a:pt x="63246" y="184365"/>
                  </a:lnTo>
                  <a:lnTo>
                    <a:pt x="61709" y="222186"/>
                  </a:lnTo>
                  <a:lnTo>
                    <a:pt x="55410" y="260019"/>
                  </a:lnTo>
                  <a:lnTo>
                    <a:pt x="29235" y="329374"/>
                  </a:lnTo>
                  <a:lnTo>
                    <a:pt x="4584" y="359359"/>
                  </a:lnTo>
                  <a:lnTo>
                    <a:pt x="1536" y="362610"/>
                  </a:lnTo>
                  <a:lnTo>
                    <a:pt x="1536" y="364147"/>
                  </a:lnTo>
                  <a:lnTo>
                    <a:pt x="0" y="365671"/>
                  </a:lnTo>
                  <a:lnTo>
                    <a:pt x="1536" y="367195"/>
                  </a:lnTo>
                  <a:lnTo>
                    <a:pt x="1536" y="368922"/>
                  </a:lnTo>
                  <a:lnTo>
                    <a:pt x="4584" y="370446"/>
                  </a:lnTo>
                  <a:lnTo>
                    <a:pt x="9169" y="368922"/>
                  </a:lnTo>
                  <a:lnTo>
                    <a:pt x="26174" y="351536"/>
                  </a:lnTo>
                  <a:lnTo>
                    <a:pt x="50825" y="320014"/>
                  </a:lnTo>
                  <a:lnTo>
                    <a:pt x="75463" y="256959"/>
                  </a:lnTo>
                  <a:lnTo>
                    <a:pt x="83299" y="219138"/>
                  </a:lnTo>
                  <a:lnTo>
                    <a:pt x="84835" y="184365"/>
                  </a:lnTo>
                  <a:lnTo>
                    <a:pt x="83299" y="160667"/>
                  </a:lnTo>
                  <a:lnTo>
                    <a:pt x="72415" y="100876"/>
                  </a:lnTo>
                  <a:lnTo>
                    <a:pt x="46240" y="44132"/>
                  </a:lnTo>
                  <a:lnTo>
                    <a:pt x="20065" y="10883"/>
                  </a:lnTo>
                  <a:lnTo>
                    <a:pt x="9169" y="3060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6DB918D6-62E1-4DEE-922D-79ABB81DAC16}"/>
                </a:ext>
              </a:extLst>
            </p:cNvPr>
            <p:cNvSpPr/>
            <p:nvPr/>
          </p:nvSpPr>
          <p:spPr>
            <a:xfrm>
              <a:off x="6842582" y="4466958"/>
              <a:ext cx="148590" cy="268605"/>
            </a:xfrm>
            <a:custGeom>
              <a:avLst/>
              <a:gdLst/>
              <a:ahLst/>
              <a:cxnLst/>
              <a:rect l="l" t="t" r="r" b="b"/>
              <a:pathLst>
                <a:path w="148590" h="268604">
                  <a:moveTo>
                    <a:pt x="106603" y="0"/>
                  </a:moveTo>
                  <a:lnTo>
                    <a:pt x="100304" y="0"/>
                  </a:lnTo>
                  <a:lnTo>
                    <a:pt x="81965" y="3060"/>
                  </a:lnTo>
                  <a:lnTo>
                    <a:pt x="68021" y="11087"/>
                  </a:lnTo>
                  <a:lnTo>
                    <a:pt x="61899" y="21970"/>
                  </a:lnTo>
                  <a:lnTo>
                    <a:pt x="58661" y="37833"/>
                  </a:lnTo>
                  <a:lnTo>
                    <a:pt x="61899" y="58267"/>
                  </a:lnTo>
                  <a:lnTo>
                    <a:pt x="69545" y="78714"/>
                  </a:lnTo>
                  <a:lnTo>
                    <a:pt x="80238" y="100876"/>
                  </a:lnTo>
                  <a:lnTo>
                    <a:pt x="54063" y="111963"/>
                  </a:lnTo>
                  <a:lnTo>
                    <a:pt x="32486" y="129336"/>
                  </a:lnTo>
                  <a:lnTo>
                    <a:pt x="15481" y="152844"/>
                  </a:lnTo>
                  <a:lnTo>
                    <a:pt x="3251" y="178053"/>
                  </a:lnTo>
                  <a:lnTo>
                    <a:pt x="0" y="205003"/>
                  </a:lnTo>
                  <a:lnTo>
                    <a:pt x="3251" y="225437"/>
                  </a:lnTo>
                  <a:lnTo>
                    <a:pt x="10896" y="242823"/>
                  </a:lnTo>
                  <a:lnTo>
                    <a:pt x="21590" y="255435"/>
                  </a:lnTo>
                  <a:lnTo>
                    <a:pt x="38595" y="264794"/>
                  </a:lnTo>
                  <a:lnTo>
                    <a:pt x="57124" y="268046"/>
                  </a:lnTo>
                  <a:lnTo>
                    <a:pt x="77190" y="263270"/>
                  </a:lnTo>
                  <a:lnTo>
                    <a:pt x="81317" y="260210"/>
                  </a:lnTo>
                  <a:lnTo>
                    <a:pt x="57124" y="260210"/>
                  </a:lnTo>
                  <a:lnTo>
                    <a:pt x="43370" y="256959"/>
                  </a:lnTo>
                  <a:lnTo>
                    <a:pt x="32486" y="249135"/>
                  </a:lnTo>
                  <a:lnTo>
                    <a:pt x="24841" y="234797"/>
                  </a:lnTo>
                  <a:lnTo>
                    <a:pt x="21590" y="215887"/>
                  </a:lnTo>
                  <a:lnTo>
                    <a:pt x="23304" y="203276"/>
                  </a:lnTo>
                  <a:lnTo>
                    <a:pt x="40119" y="149783"/>
                  </a:lnTo>
                  <a:lnTo>
                    <a:pt x="66484" y="118262"/>
                  </a:lnTo>
                  <a:lnTo>
                    <a:pt x="85026" y="110426"/>
                  </a:lnTo>
                  <a:lnTo>
                    <a:pt x="116587" y="110426"/>
                  </a:lnTo>
                  <a:lnTo>
                    <a:pt x="112725" y="102400"/>
                  </a:lnTo>
                  <a:lnTo>
                    <a:pt x="103555" y="89801"/>
                  </a:lnTo>
                  <a:lnTo>
                    <a:pt x="92659" y="75653"/>
                  </a:lnTo>
                  <a:lnTo>
                    <a:pt x="80238" y="59804"/>
                  </a:lnTo>
                  <a:lnTo>
                    <a:pt x="72605" y="42608"/>
                  </a:lnTo>
                  <a:lnTo>
                    <a:pt x="68021" y="28282"/>
                  </a:lnTo>
                  <a:lnTo>
                    <a:pt x="68021" y="25222"/>
                  </a:lnTo>
                  <a:lnTo>
                    <a:pt x="71069" y="20446"/>
                  </a:lnTo>
                  <a:lnTo>
                    <a:pt x="77190" y="14135"/>
                  </a:lnTo>
                  <a:lnTo>
                    <a:pt x="81965" y="12611"/>
                  </a:lnTo>
                  <a:lnTo>
                    <a:pt x="148259" y="12611"/>
                  </a:lnTo>
                  <a:lnTo>
                    <a:pt x="145199" y="9359"/>
                  </a:lnTo>
                  <a:lnTo>
                    <a:pt x="142138" y="7835"/>
                  </a:lnTo>
                  <a:lnTo>
                    <a:pt x="129730" y="4775"/>
                  </a:lnTo>
                  <a:lnTo>
                    <a:pt x="106603" y="0"/>
                  </a:lnTo>
                  <a:close/>
                </a:path>
                <a:path w="148590" h="268604">
                  <a:moveTo>
                    <a:pt x="116587" y="110426"/>
                  </a:moveTo>
                  <a:lnTo>
                    <a:pt x="85026" y="110426"/>
                  </a:lnTo>
                  <a:lnTo>
                    <a:pt x="94195" y="127622"/>
                  </a:lnTo>
                  <a:lnTo>
                    <a:pt x="102019" y="148259"/>
                  </a:lnTo>
                  <a:lnTo>
                    <a:pt x="105079" y="173469"/>
                  </a:lnTo>
                  <a:lnTo>
                    <a:pt x="103555" y="186080"/>
                  </a:lnTo>
                  <a:lnTo>
                    <a:pt x="102019" y="201752"/>
                  </a:lnTo>
                  <a:lnTo>
                    <a:pt x="81965" y="247408"/>
                  </a:lnTo>
                  <a:lnTo>
                    <a:pt x="57124" y="260210"/>
                  </a:lnTo>
                  <a:lnTo>
                    <a:pt x="81317" y="260210"/>
                  </a:lnTo>
                  <a:lnTo>
                    <a:pt x="109664" y="231749"/>
                  </a:lnTo>
                  <a:lnTo>
                    <a:pt x="126669" y="184365"/>
                  </a:lnTo>
                  <a:lnTo>
                    <a:pt x="129730" y="159143"/>
                  </a:lnTo>
                  <a:lnTo>
                    <a:pt x="126669" y="135648"/>
                  </a:lnTo>
                  <a:lnTo>
                    <a:pt x="120357" y="118262"/>
                  </a:lnTo>
                  <a:lnTo>
                    <a:pt x="116587" y="110426"/>
                  </a:lnTo>
                  <a:close/>
                </a:path>
                <a:path w="148590" h="268604">
                  <a:moveTo>
                    <a:pt x="148259" y="12611"/>
                  </a:moveTo>
                  <a:lnTo>
                    <a:pt x="88074" y="12611"/>
                  </a:lnTo>
                  <a:lnTo>
                    <a:pt x="97243" y="14135"/>
                  </a:lnTo>
                  <a:lnTo>
                    <a:pt x="106603" y="17386"/>
                  </a:lnTo>
                  <a:lnTo>
                    <a:pt x="114249" y="21970"/>
                  </a:lnTo>
                  <a:lnTo>
                    <a:pt x="118833" y="25222"/>
                  </a:lnTo>
                  <a:lnTo>
                    <a:pt x="125145" y="28282"/>
                  </a:lnTo>
                  <a:lnTo>
                    <a:pt x="134315" y="31521"/>
                  </a:lnTo>
                  <a:lnTo>
                    <a:pt x="143675" y="28282"/>
                  </a:lnTo>
                  <a:lnTo>
                    <a:pt x="146723" y="23698"/>
                  </a:lnTo>
                  <a:lnTo>
                    <a:pt x="148259" y="20446"/>
                  </a:lnTo>
                  <a:lnTo>
                    <a:pt x="148259" y="12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object 30">
              <a:extLst>
                <a:ext uri="{FF2B5EF4-FFF2-40B4-BE49-F238E27FC236}">
                  <a16:creationId xmlns:a16="http://schemas.microsoft.com/office/drawing/2014/main" id="{3B534014-7BBD-4CDB-AF58-77A0357CDCBA}"/>
                </a:ext>
              </a:extLst>
            </p:cNvPr>
            <p:cNvGrpSpPr/>
            <p:nvPr/>
          </p:nvGrpSpPr>
          <p:grpSpPr>
            <a:xfrm>
              <a:off x="7035545" y="4452823"/>
              <a:ext cx="368935" cy="370840"/>
              <a:chOff x="7035545" y="4452823"/>
              <a:chExt cx="368935" cy="370840"/>
            </a:xfrm>
          </p:grpSpPr>
          <p:sp>
            <p:nvSpPr>
              <p:cNvPr id="59" name="object 31">
                <a:extLst>
                  <a:ext uri="{FF2B5EF4-FFF2-40B4-BE49-F238E27FC236}">
                    <a16:creationId xmlns:a16="http://schemas.microsoft.com/office/drawing/2014/main" id="{0409B546-3F0A-4280-A815-CE446FBBC6B7}"/>
                  </a:ext>
                </a:extLst>
              </p:cNvPr>
              <p:cNvSpPr/>
              <p:nvPr/>
            </p:nvSpPr>
            <p:spPr>
              <a:xfrm>
                <a:off x="7035545" y="4452823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90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177" y="1524"/>
                    </a:lnTo>
                    <a:lnTo>
                      <a:pt x="46227" y="33045"/>
                    </a:lnTo>
                    <a:lnTo>
                      <a:pt x="23113" y="72402"/>
                    </a:lnTo>
                    <a:lnTo>
                      <a:pt x="9359" y="111760"/>
                    </a:lnTo>
                    <a:lnTo>
                      <a:pt x="1524" y="151307"/>
                    </a:lnTo>
                    <a:lnTo>
                      <a:pt x="0" y="184365"/>
                    </a:lnTo>
                    <a:lnTo>
                      <a:pt x="1524" y="209575"/>
                    </a:lnTo>
                    <a:lnTo>
                      <a:pt x="12420" y="268046"/>
                    </a:lnTo>
                    <a:lnTo>
                      <a:pt x="38595" y="324789"/>
                    </a:lnTo>
                    <a:lnTo>
                      <a:pt x="66484" y="359359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67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62" y="360895"/>
                    </a:lnTo>
                    <a:lnTo>
                      <a:pt x="43179" y="304152"/>
                    </a:lnTo>
                    <a:lnTo>
                      <a:pt x="26174" y="244348"/>
                    </a:lnTo>
                    <a:lnTo>
                      <a:pt x="21589" y="184365"/>
                    </a:lnTo>
                    <a:lnTo>
                      <a:pt x="23113" y="146532"/>
                    </a:lnTo>
                    <a:lnTo>
                      <a:pt x="29425" y="108712"/>
                    </a:lnTo>
                    <a:lnTo>
                      <a:pt x="57124" y="39357"/>
                    </a:lnTo>
                    <a:lnTo>
                      <a:pt x="83299" y="6299"/>
                    </a:lnTo>
                    <a:lnTo>
                      <a:pt x="83299" y="4584"/>
                    </a:lnTo>
                    <a:lnTo>
                      <a:pt x="84823" y="4584"/>
                    </a:lnTo>
                    <a:lnTo>
                      <a:pt x="84823" y="1524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bject 32">
                <a:extLst>
                  <a:ext uri="{FF2B5EF4-FFF2-40B4-BE49-F238E27FC236}">
                    <a16:creationId xmlns:a16="http://schemas.microsoft.com/office/drawing/2014/main" id="{8081B028-0DF2-418A-8618-D771A5467EF8}"/>
                  </a:ext>
                </a:extLst>
              </p:cNvPr>
              <p:cNvSpPr/>
              <p:nvPr/>
            </p:nvSpPr>
            <p:spPr>
              <a:xfrm>
                <a:off x="7151318" y="4566310"/>
                <a:ext cx="166598" cy="239572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bject 33">
                <a:extLst>
                  <a:ext uri="{FF2B5EF4-FFF2-40B4-BE49-F238E27FC236}">
                    <a16:creationId xmlns:a16="http://schemas.microsoft.com/office/drawing/2014/main" id="{C0583AD0-38CF-43D9-B31B-B2B18CF4A0E3}"/>
                  </a:ext>
                </a:extLst>
              </p:cNvPr>
              <p:cNvSpPr/>
              <p:nvPr/>
            </p:nvSpPr>
            <p:spPr>
              <a:xfrm>
                <a:off x="7361288" y="4690871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53" y="0"/>
                    </a:moveTo>
                    <a:lnTo>
                      <a:pt x="0" y="20434"/>
                    </a:lnTo>
                    <a:lnTo>
                      <a:pt x="0" y="25222"/>
                    </a:lnTo>
                    <a:lnTo>
                      <a:pt x="3048" y="29997"/>
                    </a:lnTo>
                    <a:lnTo>
                      <a:pt x="4584" y="33045"/>
                    </a:lnTo>
                    <a:lnTo>
                      <a:pt x="13754" y="39357"/>
                    </a:lnTo>
                    <a:lnTo>
                      <a:pt x="24637" y="39357"/>
                    </a:lnTo>
                    <a:lnTo>
                      <a:pt x="27698" y="37820"/>
                    </a:lnTo>
                    <a:lnTo>
                      <a:pt x="32283" y="34582"/>
                    </a:lnTo>
                    <a:lnTo>
                      <a:pt x="33807" y="33045"/>
                    </a:lnTo>
                    <a:lnTo>
                      <a:pt x="33807" y="36296"/>
                    </a:lnTo>
                    <a:lnTo>
                      <a:pt x="21589" y="85013"/>
                    </a:lnTo>
                    <a:lnTo>
                      <a:pt x="6108" y="105651"/>
                    </a:lnTo>
                    <a:lnTo>
                      <a:pt x="6108" y="108699"/>
                    </a:lnTo>
                    <a:lnTo>
                      <a:pt x="7632" y="110235"/>
                    </a:lnTo>
                    <a:lnTo>
                      <a:pt x="9169" y="110235"/>
                    </a:lnTo>
                    <a:lnTo>
                      <a:pt x="35344" y="77177"/>
                    </a:lnTo>
                    <a:lnTo>
                      <a:pt x="43167" y="39357"/>
                    </a:lnTo>
                    <a:lnTo>
                      <a:pt x="41643" y="21970"/>
                    </a:lnTo>
                    <a:lnTo>
                      <a:pt x="36868" y="10883"/>
                    </a:lnTo>
                    <a:lnTo>
                      <a:pt x="29222" y="3060"/>
                    </a:lnTo>
                    <a:lnTo>
                      <a:pt x="2005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73E2F240-A025-413A-AF4C-25C1CF5932C9}"/>
                </a:ext>
              </a:extLst>
            </p:cNvPr>
            <p:cNvSpPr/>
            <p:nvPr/>
          </p:nvSpPr>
          <p:spPr>
            <a:xfrm>
              <a:off x="7503236" y="4566310"/>
              <a:ext cx="260781" cy="2395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02CE2B61-0A68-4F3A-A7DD-4969C4D10C7A}"/>
                </a:ext>
              </a:extLst>
            </p:cNvPr>
            <p:cNvSpPr/>
            <p:nvPr/>
          </p:nvSpPr>
          <p:spPr>
            <a:xfrm>
              <a:off x="7811782" y="4452823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775" y="0"/>
                  </a:moveTo>
                  <a:lnTo>
                    <a:pt x="3251" y="0"/>
                  </a:lnTo>
                  <a:lnTo>
                    <a:pt x="0" y="3060"/>
                  </a:lnTo>
                  <a:lnTo>
                    <a:pt x="0" y="4584"/>
                  </a:lnTo>
                  <a:lnTo>
                    <a:pt x="1524" y="4584"/>
                  </a:lnTo>
                  <a:lnTo>
                    <a:pt x="1524" y="6299"/>
                  </a:lnTo>
                  <a:lnTo>
                    <a:pt x="27889" y="36106"/>
                  </a:lnTo>
                  <a:lnTo>
                    <a:pt x="54063" y="100876"/>
                  </a:lnTo>
                  <a:lnTo>
                    <a:pt x="61899" y="140233"/>
                  </a:lnTo>
                  <a:lnTo>
                    <a:pt x="63423" y="184365"/>
                  </a:lnTo>
                  <a:lnTo>
                    <a:pt x="61899" y="222186"/>
                  </a:lnTo>
                  <a:lnTo>
                    <a:pt x="55587" y="260019"/>
                  </a:lnTo>
                  <a:lnTo>
                    <a:pt x="29413" y="329374"/>
                  </a:lnTo>
                  <a:lnTo>
                    <a:pt x="4775" y="359359"/>
                  </a:lnTo>
                  <a:lnTo>
                    <a:pt x="1524" y="362610"/>
                  </a:lnTo>
                  <a:lnTo>
                    <a:pt x="1524" y="364147"/>
                  </a:lnTo>
                  <a:lnTo>
                    <a:pt x="0" y="365671"/>
                  </a:lnTo>
                  <a:lnTo>
                    <a:pt x="1524" y="367195"/>
                  </a:lnTo>
                  <a:lnTo>
                    <a:pt x="1524" y="368922"/>
                  </a:lnTo>
                  <a:lnTo>
                    <a:pt x="4775" y="370446"/>
                  </a:lnTo>
                  <a:lnTo>
                    <a:pt x="9359" y="368922"/>
                  </a:lnTo>
                  <a:lnTo>
                    <a:pt x="26365" y="351536"/>
                  </a:lnTo>
                  <a:lnTo>
                    <a:pt x="51003" y="320014"/>
                  </a:lnTo>
                  <a:lnTo>
                    <a:pt x="75653" y="256959"/>
                  </a:lnTo>
                  <a:lnTo>
                    <a:pt x="83489" y="219138"/>
                  </a:lnTo>
                  <a:lnTo>
                    <a:pt x="85013" y="184365"/>
                  </a:lnTo>
                  <a:lnTo>
                    <a:pt x="83489" y="160667"/>
                  </a:lnTo>
                  <a:lnTo>
                    <a:pt x="72593" y="100876"/>
                  </a:lnTo>
                  <a:lnTo>
                    <a:pt x="46418" y="44132"/>
                  </a:lnTo>
                  <a:lnTo>
                    <a:pt x="20053" y="10883"/>
                  </a:lnTo>
                  <a:lnTo>
                    <a:pt x="9359" y="3060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6" name="object 36">
              <a:extLst>
                <a:ext uri="{FF2B5EF4-FFF2-40B4-BE49-F238E27FC236}">
                  <a16:creationId xmlns:a16="http://schemas.microsoft.com/office/drawing/2014/main" id="{68EB87E2-4CE9-41CB-B19A-CBB9E45D9E0B}"/>
                </a:ext>
              </a:extLst>
            </p:cNvPr>
            <p:cNvGrpSpPr/>
            <p:nvPr/>
          </p:nvGrpSpPr>
          <p:grpSpPr>
            <a:xfrm>
              <a:off x="5197449" y="4943056"/>
              <a:ext cx="669925" cy="415290"/>
              <a:chOff x="5197449" y="4943056"/>
              <a:chExt cx="669925" cy="415290"/>
            </a:xfrm>
          </p:grpSpPr>
          <p:sp>
            <p:nvSpPr>
              <p:cNvPr id="55" name="object 37">
                <a:extLst>
                  <a:ext uri="{FF2B5EF4-FFF2-40B4-BE49-F238E27FC236}">
                    <a16:creationId xmlns:a16="http://schemas.microsoft.com/office/drawing/2014/main" id="{5EECF79A-0A47-4986-A3A0-0BE970097367}"/>
                  </a:ext>
                </a:extLst>
              </p:cNvPr>
              <p:cNvSpPr/>
              <p:nvPr/>
            </p:nvSpPr>
            <p:spPr>
              <a:xfrm>
                <a:off x="5197449" y="4966741"/>
                <a:ext cx="34290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70839">
                    <a:moveTo>
                      <a:pt x="310273" y="0"/>
                    </a:moveTo>
                    <a:lnTo>
                      <a:pt x="6311" y="0"/>
                    </a:lnTo>
                    <a:lnTo>
                      <a:pt x="3060" y="1536"/>
                    </a:lnTo>
                    <a:lnTo>
                      <a:pt x="1536" y="3060"/>
                    </a:lnTo>
                    <a:lnTo>
                      <a:pt x="0" y="6311"/>
                    </a:lnTo>
                    <a:lnTo>
                      <a:pt x="0" y="12611"/>
                    </a:lnTo>
                    <a:lnTo>
                      <a:pt x="132778" y="196977"/>
                    </a:lnTo>
                    <a:lnTo>
                      <a:pt x="3060" y="359562"/>
                    </a:lnTo>
                    <a:lnTo>
                      <a:pt x="1536" y="362623"/>
                    </a:lnTo>
                    <a:lnTo>
                      <a:pt x="1536" y="364147"/>
                    </a:lnTo>
                    <a:lnTo>
                      <a:pt x="0" y="365861"/>
                    </a:lnTo>
                    <a:lnTo>
                      <a:pt x="1536" y="368922"/>
                    </a:lnTo>
                    <a:lnTo>
                      <a:pt x="3060" y="368922"/>
                    </a:lnTo>
                    <a:lnTo>
                      <a:pt x="6311" y="370446"/>
                    </a:lnTo>
                    <a:lnTo>
                      <a:pt x="310273" y="370446"/>
                    </a:lnTo>
                    <a:lnTo>
                      <a:pt x="342747" y="277406"/>
                    </a:lnTo>
                    <a:lnTo>
                      <a:pt x="333387" y="277406"/>
                    </a:lnTo>
                    <a:lnTo>
                      <a:pt x="324218" y="298043"/>
                    </a:lnTo>
                    <a:lnTo>
                      <a:pt x="308737" y="315239"/>
                    </a:lnTo>
                    <a:lnTo>
                      <a:pt x="290207" y="329565"/>
                    </a:lnTo>
                    <a:lnTo>
                      <a:pt x="268617" y="338924"/>
                    </a:lnTo>
                    <a:lnTo>
                      <a:pt x="262318" y="340461"/>
                    </a:lnTo>
                    <a:lnTo>
                      <a:pt x="251612" y="343700"/>
                    </a:lnTo>
                    <a:lnTo>
                      <a:pt x="236143" y="346760"/>
                    </a:lnTo>
                    <a:lnTo>
                      <a:pt x="213029" y="348475"/>
                    </a:lnTo>
                    <a:lnTo>
                      <a:pt x="185318" y="350012"/>
                    </a:lnTo>
                    <a:lnTo>
                      <a:pt x="30949" y="350012"/>
                    </a:lnTo>
                    <a:lnTo>
                      <a:pt x="155905" y="190677"/>
                    </a:lnTo>
                    <a:lnTo>
                      <a:pt x="158953" y="187617"/>
                    </a:lnTo>
                    <a:lnTo>
                      <a:pt x="158953" y="181317"/>
                    </a:lnTo>
                    <a:lnTo>
                      <a:pt x="157429" y="179781"/>
                    </a:lnTo>
                    <a:lnTo>
                      <a:pt x="40119" y="14147"/>
                    </a:lnTo>
                    <a:lnTo>
                      <a:pt x="200609" y="14147"/>
                    </a:lnTo>
                    <a:lnTo>
                      <a:pt x="242252" y="18923"/>
                    </a:lnTo>
                    <a:lnTo>
                      <a:pt x="285623" y="33058"/>
                    </a:lnTo>
                    <a:lnTo>
                      <a:pt x="320967" y="63055"/>
                    </a:lnTo>
                    <a:lnTo>
                      <a:pt x="333387" y="86741"/>
                    </a:lnTo>
                    <a:lnTo>
                      <a:pt x="342747" y="86741"/>
                    </a:lnTo>
                    <a:lnTo>
                      <a:pt x="31027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bject 38">
                <a:extLst>
                  <a:ext uri="{FF2B5EF4-FFF2-40B4-BE49-F238E27FC236}">
                    <a16:creationId xmlns:a16="http://schemas.microsoft.com/office/drawing/2014/main" id="{47563C79-2265-4064-BD16-F753BB603E7A}"/>
                  </a:ext>
                </a:extLst>
              </p:cNvPr>
              <p:cNvSpPr/>
              <p:nvPr/>
            </p:nvSpPr>
            <p:spPr>
              <a:xfrm>
                <a:off x="5574017" y="4943056"/>
                <a:ext cx="154368" cy="116725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bject 39">
                <a:extLst>
                  <a:ext uri="{FF2B5EF4-FFF2-40B4-BE49-F238E27FC236}">
                    <a16:creationId xmlns:a16="http://schemas.microsoft.com/office/drawing/2014/main" id="{C397D9AA-505D-4007-B8F5-14B34B8B0F25}"/>
                  </a:ext>
                </a:extLst>
              </p:cNvPr>
              <p:cNvSpPr/>
              <p:nvPr/>
            </p:nvSpPr>
            <p:spPr>
              <a:xfrm>
                <a:off x="5574017" y="5182819"/>
                <a:ext cx="77177" cy="175006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object 40">
                <a:extLst>
                  <a:ext uri="{FF2B5EF4-FFF2-40B4-BE49-F238E27FC236}">
                    <a16:creationId xmlns:a16="http://schemas.microsoft.com/office/drawing/2014/main" id="{ACB9AE36-0199-4DD2-B58B-42F630ECB286}"/>
                  </a:ext>
                </a:extLst>
              </p:cNvPr>
              <p:cNvSpPr/>
              <p:nvPr/>
            </p:nvSpPr>
            <p:spPr>
              <a:xfrm>
                <a:off x="5682144" y="5255234"/>
                <a:ext cx="185127" cy="69341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AB14BD41-F88B-4650-9658-E94730072A77}"/>
                </a:ext>
              </a:extLst>
            </p:cNvPr>
            <p:cNvSpPr/>
            <p:nvPr/>
          </p:nvSpPr>
          <p:spPr>
            <a:xfrm>
              <a:off x="5913513" y="5182819"/>
              <a:ext cx="92659" cy="1717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EEBE923B-910E-45FB-A70C-B1B3FCEFD032}"/>
                </a:ext>
              </a:extLst>
            </p:cNvPr>
            <p:cNvSpPr/>
            <p:nvPr/>
          </p:nvSpPr>
          <p:spPr>
            <a:xfrm>
              <a:off x="6117361" y="5080228"/>
              <a:ext cx="239191" cy="16869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9" name="object 43">
              <a:extLst>
                <a:ext uri="{FF2B5EF4-FFF2-40B4-BE49-F238E27FC236}">
                  <a16:creationId xmlns:a16="http://schemas.microsoft.com/office/drawing/2014/main" id="{69030C12-1405-47DC-A640-211E91AF7EA4}"/>
                </a:ext>
              </a:extLst>
            </p:cNvPr>
            <p:cNvGrpSpPr/>
            <p:nvPr/>
          </p:nvGrpSpPr>
          <p:grpSpPr>
            <a:xfrm>
              <a:off x="6410617" y="4966741"/>
              <a:ext cx="400050" cy="370840"/>
              <a:chOff x="6410617" y="4966741"/>
              <a:chExt cx="400050" cy="370840"/>
            </a:xfrm>
          </p:grpSpPr>
          <p:sp>
            <p:nvSpPr>
              <p:cNvPr id="52" name="object 44">
                <a:extLst>
                  <a:ext uri="{FF2B5EF4-FFF2-40B4-BE49-F238E27FC236}">
                    <a16:creationId xmlns:a16="http://schemas.microsoft.com/office/drawing/2014/main" id="{53898B97-ED59-4ED7-B906-448174A4BF60}"/>
                  </a:ext>
                </a:extLst>
              </p:cNvPr>
              <p:cNvSpPr/>
              <p:nvPr/>
            </p:nvSpPr>
            <p:spPr>
              <a:xfrm>
                <a:off x="6410617" y="4966741"/>
                <a:ext cx="85090" cy="370840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370839">
                    <a:moveTo>
                      <a:pt x="83299" y="0"/>
                    </a:moveTo>
                    <a:lnTo>
                      <a:pt x="80238" y="0"/>
                    </a:lnTo>
                    <a:lnTo>
                      <a:pt x="77000" y="1536"/>
                    </a:lnTo>
                    <a:lnTo>
                      <a:pt x="46240" y="33058"/>
                    </a:lnTo>
                    <a:lnTo>
                      <a:pt x="23113" y="72605"/>
                    </a:lnTo>
                    <a:lnTo>
                      <a:pt x="9169" y="111963"/>
                    </a:lnTo>
                    <a:lnTo>
                      <a:pt x="1536" y="151320"/>
                    </a:lnTo>
                    <a:lnTo>
                      <a:pt x="0" y="184365"/>
                    </a:lnTo>
                    <a:lnTo>
                      <a:pt x="1536" y="209778"/>
                    </a:lnTo>
                    <a:lnTo>
                      <a:pt x="12230" y="268046"/>
                    </a:lnTo>
                    <a:lnTo>
                      <a:pt x="38404" y="324789"/>
                    </a:lnTo>
                    <a:lnTo>
                      <a:pt x="66293" y="359562"/>
                    </a:lnTo>
                    <a:lnTo>
                      <a:pt x="80238" y="370446"/>
                    </a:lnTo>
                    <a:lnTo>
                      <a:pt x="83299" y="370446"/>
                    </a:lnTo>
                    <a:lnTo>
                      <a:pt x="83299" y="368922"/>
                    </a:lnTo>
                    <a:lnTo>
                      <a:pt x="84823" y="365861"/>
                    </a:lnTo>
                    <a:lnTo>
                      <a:pt x="84823" y="364147"/>
                    </a:lnTo>
                    <a:lnTo>
                      <a:pt x="83299" y="364147"/>
                    </a:lnTo>
                    <a:lnTo>
                      <a:pt x="81775" y="361086"/>
                    </a:lnTo>
                    <a:lnTo>
                      <a:pt x="43179" y="304342"/>
                    </a:lnTo>
                    <a:lnTo>
                      <a:pt x="26174" y="244360"/>
                    </a:lnTo>
                    <a:lnTo>
                      <a:pt x="21589" y="184365"/>
                    </a:lnTo>
                    <a:lnTo>
                      <a:pt x="23113" y="146545"/>
                    </a:lnTo>
                    <a:lnTo>
                      <a:pt x="29235" y="108712"/>
                    </a:lnTo>
                    <a:lnTo>
                      <a:pt x="56934" y="39357"/>
                    </a:lnTo>
                    <a:lnTo>
                      <a:pt x="83299" y="6311"/>
                    </a:lnTo>
                    <a:lnTo>
                      <a:pt x="83299" y="4787"/>
                    </a:lnTo>
                    <a:lnTo>
                      <a:pt x="84823" y="4787"/>
                    </a:lnTo>
                    <a:lnTo>
                      <a:pt x="84823" y="1536"/>
                    </a:lnTo>
                    <a:lnTo>
                      <a:pt x="832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bject 45">
                <a:extLst>
                  <a:ext uri="{FF2B5EF4-FFF2-40B4-BE49-F238E27FC236}">
                    <a16:creationId xmlns:a16="http://schemas.microsoft.com/office/drawing/2014/main" id="{0DDDFEC8-800B-48F9-9A6B-E86CA300F1F6}"/>
                  </a:ext>
                </a:extLst>
              </p:cNvPr>
              <p:cNvSpPr/>
              <p:nvPr/>
            </p:nvSpPr>
            <p:spPr>
              <a:xfrm>
                <a:off x="6523151" y="5080228"/>
                <a:ext cx="203847" cy="163918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bject 46">
                <a:extLst>
                  <a:ext uri="{FF2B5EF4-FFF2-40B4-BE49-F238E27FC236}">
                    <a16:creationId xmlns:a16="http://schemas.microsoft.com/office/drawing/2014/main" id="{05D5E4A3-FF3B-453C-AAE6-0F7EF8F51D86}"/>
                  </a:ext>
                </a:extLst>
              </p:cNvPr>
              <p:cNvSpPr/>
              <p:nvPr/>
            </p:nvSpPr>
            <p:spPr>
              <a:xfrm>
                <a:off x="6767118" y="5204790"/>
                <a:ext cx="43180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43179" h="110489">
                    <a:moveTo>
                      <a:pt x="20065" y="0"/>
                    </a:moveTo>
                    <a:lnTo>
                      <a:pt x="0" y="20446"/>
                    </a:lnTo>
                    <a:lnTo>
                      <a:pt x="0" y="25222"/>
                    </a:lnTo>
                    <a:lnTo>
                      <a:pt x="3060" y="29997"/>
                    </a:lnTo>
                    <a:lnTo>
                      <a:pt x="4584" y="33058"/>
                    </a:lnTo>
                    <a:lnTo>
                      <a:pt x="13754" y="39357"/>
                    </a:lnTo>
                    <a:lnTo>
                      <a:pt x="24650" y="39357"/>
                    </a:lnTo>
                    <a:lnTo>
                      <a:pt x="27698" y="37833"/>
                    </a:lnTo>
                    <a:lnTo>
                      <a:pt x="32283" y="34772"/>
                    </a:lnTo>
                    <a:lnTo>
                      <a:pt x="33820" y="33058"/>
                    </a:lnTo>
                    <a:lnTo>
                      <a:pt x="33820" y="36309"/>
                    </a:lnTo>
                    <a:lnTo>
                      <a:pt x="21589" y="85216"/>
                    </a:lnTo>
                    <a:lnTo>
                      <a:pt x="6108" y="105651"/>
                    </a:lnTo>
                    <a:lnTo>
                      <a:pt x="6108" y="108711"/>
                    </a:lnTo>
                    <a:lnTo>
                      <a:pt x="7645" y="110426"/>
                    </a:lnTo>
                    <a:lnTo>
                      <a:pt x="9169" y="110426"/>
                    </a:lnTo>
                    <a:lnTo>
                      <a:pt x="35344" y="77190"/>
                    </a:lnTo>
                    <a:lnTo>
                      <a:pt x="43179" y="39357"/>
                    </a:lnTo>
                    <a:lnTo>
                      <a:pt x="41655" y="22161"/>
                    </a:lnTo>
                    <a:lnTo>
                      <a:pt x="36868" y="11087"/>
                    </a:lnTo>
                    <a:lnTo>
                      <a:pt x="29235" y="3251"/>
                    </a:lnTo>
                    <a:lnTo>
                      <a:pt x="2006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CE68856F-9AF0-4A6F-93E2-EEC6190A8A99}"/>
                </a:ext>
              </a:extLst>
            </p:cNvPr>
            <p:cNvSpPr/>
            <p:nvPr/>
          </p:nvSpPr>
          <p:spPr>
            <a:xfrm>
              <a:off x="6906018" y="5080228"/>
              <a:ext cx="294589" cy="21913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61D437E7-F58F-4892-90F9-D3A48D816A02}"/>
                </a:ext>
              </a:extLst>
            </p:cNvPr>
            <p:cNvSpPr/>
            <p:nvPr/>
          </p:nvSpPr>
          <p:spPr>
            <a:xfrm>
              <a:off x="7262507" y="4966741"/>
              <a:ext cx="85090" cy="370840"/>
            </a:xfrm>
            <a:custGeom>
              <a:avLst/>
              <a:gdLst/>
              <a:ahLst/>
              <a:cxnLst/>
              <a:rect l="l" t="t" r="r" b="b"/>
              <a:pathLst>
                <a:path w="85090" h="370839">
                  <a:moveTo>
                    <a:pt x="4584" y="0"/>
                  </a:moveTo>
                  <a:lnTo>
                    <a:pt x="3060" y="0"/>
                  </a:lnTo>
                  <a:lnTo>
                    <a:pt x="0" y="3060"/>
                  </a:lnTo>
                  <a:lnTo>
                    <a:pt x="0" y="4787"/>
                  </a:lnTo>
                  <a:lnTo>
                    <a:pt x="1536" y="4787"/>
                  </a:lnTo>
                  <a:lnTo>
                    <a:pt x="1536" y="6311"/>
                  </a:lnTo>
                  <a:lnTo>
                    <a:pt x="27711" y="36309"/>
                  </a:lnTo>
                  <a:lnTo>
                    <a:pt x="53886" y="100876"/>
                  </a:lnTo>
                  <a:lnTo>
                    <a:pt x="61709" y="140233"/>
                  </a:lnTo>
                  <a:lnTo>
                    <a:pt x="63246" y="184365"/>
                  </a:lnTo>
                  <a:lnTo>
                    <a:pt x="61709" y="222389"/>
                  </a:lnTo>
                  <a:lnTo>
                    <a:pt x="55410" y="260210"/>
                  </a:lnTo>
                  <a:lnTo>
                    <a:pt x="29235" y="329565"/>
                  </a:lnTo>
                  <a:lnTo>
                    <a:pt x="4584" y="359562"/>
                  </a:lnTo>
                  <a:lnTo>
                    <a:pt x="1536" y="362623"/>
                  </a:lnTo>
                  <a:lnTo>
                    <a:pt x="1536" y="364147"/>
                  </a:lnTo>
                  <a:lnTo>
                    <a:pt x="0" y="365861"/>
                  </a:lnTo>
                  <a:lnTo>
                    <a:pt x="1536" y="367398"/>
                  </a:lnTo>
                  <a:lnTo>
                    <a:pt x="1536" y="368922"/>
                  </a:lnTo>
                  <a:lnTo>
                    <a:pt x="4584" y="370446"/>
                  </a:lnTo>
                  <a:lnTo>
                    <a:pt x="9182" y="368922"/>
                  </a:lnTo>
                  <a:lnTo>
                    <a:pt x="26174" y="351536"/>
                  </a:lnTo>
                  <a:lnTo>
                    <a:pt x="50825" y="320014"/>
                  </a:lnTo>
                  <a:lnTo>
                    <a:pt x="75476" y="256971"/>
                  </a:lnTo>
                  <a:lnTo>
                    <a:pt x="83299" y="219138"/>
                  </a:lnTo>
                  <a:lnTo>
                    <a:pt x="84835" y="184365"/>
                  </a:lnTo>
                  <a:lnTo>
                    <a:pt x="83299" y="160870"/>
                  </a:lnTo>
                  <a:lnTo>
                    <a:pt x="72415" y="100876"/>
                  </a:lnTo>
                  <a:lnTo>
                    <a:pt x="46240" y="44132"/>
                  </a:lnTo>
                  <a:lnTo>
                    <a:pt x="20066" y="11087"/>
                  </a:lnTo>
                  <a:lnTo>
                    <a:pt x="9182" y="3060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7A09119-4880-486E-8B1F-3A4B55386C6C}"/>
              </a:ext>
            </a:extLst>
          </p:cNvPr>
          <p:cNvGrpSpPr/>
          <p:nvPr/>
        </p:nvGrpSpPr>
        <p:grpSpPr>
          <a:xfrm>
            <a:off x="1861868" y="5457245"/>
            <a:ext cx="3071801" cy="786130"/>
            <a:chOff x="571472" y="5429262"/>
            <a:chExt cx="3071801" cy="786130"/>
          </a:xfrm>
        </p:grpSpPr>
        <p:grpSp>
          <p:nvGrpSpPr>
            <p:cNvPr id="78" name="object 49">
              <a:extLst>
                <a:ext uri="{FF2B5EF4-FFF2-40B4-BE49-F238E27FC236}">
                  <a16:creationId xmlns:a16="http://schemas.microsoft.com/office/drawing/2014/main" id="{E93587EF-7D10-4401-AB19-F553ED21627C}"/>
                </a:ext>
              </a:extLst>
            </p:cNvPr>
            <p:cNvGrpSpPr/>
            <p:nvPr/>
          </p:nvGrpSpPr>
          <p:grpSpPr>
            <a:xfrm>
              <a:off x="571472" y="5657227"/>
              <a:ext cx="494030" cy="328295"/>
              <a:chOff x="571472" y="5657227"/>
              <a:chExt cx="494030" cy="328295"/>
            </a:xfrm>
          </p:grpSpPr>
          <p:sp>
            <p:nvSpPr>
              <p:cNvPr id="93" name="object 50">
                <a:extLst>
                  <a:ext uri="{FF2B5EF4-FFF2-40B4-BE49-F238E27FC236}">
                    <a16:creationId xmlns:a16="http://schemas.microsoft.com/office/drawing/2014/main" id="{C6500B69-E843-43FD-826E-79E0F94D1AE9}"/>
                  </a:ext>
                </a:extLst>
              </p:cNvPr>
              <p:cNvSpPr/>
              <p:nvPr/>
            </p:nvSpPr>
            <p:spPr>
              <a:xfrm>
                <a:off x="571472" y="5670281"/>
                <a:ext cx="130049" cy="237001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object 51">
                <a:extLst>
                  <a:ext uri="{FF2B5EF4-FFF2-40B4-BE49-F238E27FC236}">
                    <a16:creationId xmlns:a16="http://schemas.microsoft.com/office/drawing/2014/main" id="{0A3AAF89-FA76-40FF-8F47-D7D0229D1724}"/>
                  </a:ext>
                </a:extLst>
              </p:cNvPr>
              <p:cNvSpPr/>
              <p:nvPr/>
            </p:nvSpPr>
            <p:spPr>
              <a:xfrm>
                <a:off x="742025" y="5657227"/>
                <a:ext cx="73660" cy="32829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328295">
                    <a:moveTo>
                      <a:pt x="70297" y="0"/>
                    </a:moveTo>
                    <a:lnTo>
                      <a:pt x="40504" y="28954"/>
                    </a:lnTo>
                    <a:lnTo>
                      <a:pt x="19248" y="64772"/>
                    </a:lnTo>
                    <a:lnTo>
                      <a:pt x="3849" y="117495"/>
                    </a:lnTo>
                    <a:lnTo>
                      <a:pt x="0" y="142434"/>
                    </a:lnTo>
                    <a:lnTo>
                      <a:pt x="0" y="164359"/>
                    </a:lnTo>
                    <a:lnTo>
                      <a:pt x="3849" y="211223"/>
                    </a:lnTo>
                    <a:lnTo>
                      <a:pt x="20251" y="265955"/>
                    </a:lnTo>
                    <a:lnTo>
                      <a:pt x="41508" y="299764"/>
                    </a:lnTo>
                    <a:lnTo>
                      <a:pt x="70297" y="327715"/>
                    </a:lnTo>
                    <a:lnTo>
                      <a:pt x="71301" y="327715"/>
                    </a:lnTo>
                    <a:lnTo>
                      <a:pt x="72304" y="326712"/>
                    </a:lnTo>
                    <a:lnTo>
                      <a:pt x="73309" y="324703"/>
                    </a:lnTo>
                    <a:lnTo>
                      <a:pt x="73309" y="323698"/>
                    </a:lnTo>
                    <a:lnTo>
                      <a:pt x="71301" y="321690"/>
                    </a:lnTo>
                    <a:lnTo>
                      <a:pt x="70297" y="319681"/>
                    </a:lnTo>
                    <a:lnTo>
                      <a:pt x="40504" y="277839"/>
                    </a:lnTo>
                    <a:lnTo>
                      <a:pt x="25105" y="232145"/>
                    </a:lnTo>
                    <a:lnTo>
                      <a:pt x="18411" y="186286"/>
                    </a:lnTo>
                    <a:lnTo>
                      <a:pt x="18411" y="164359"/>
                    </a:lnTo>
                    <a:lnTo>
                      <a:pt x="22260" y="107621"/>
                    </a:lnTo>
                    <a:lnTo>
                      <a:pt x="38494" y="54898"/>
                    </a:lnTo>
                    <a:lnTo>
                      <a:pt x="69460" y="9037"/>
                    </a:lnTo>
                    <a:lnTo>
                      <a:pt x="73309" y="5020"/>
                    </a:lnTo>
                    <a:lnTo>
                      <a:pt x="73309" y="4015"/>
                    </a:lnTo>
                    <a:lnTo>
                      <a:pt x="72304" y="2007"/>
                    </a:lnTo>
                    <a:lnTo>
                      <a:pt x="7029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object 52">
                <a:extLst>
                  <a:ext uri="{FF2B5EF4-FFF2-40B4-BE49-F238E27FC236}">
                    <a16:creationId xmlns:a16="http://schemas.microsoft.com/office/drawing/2014/main" id="{F05FDA42-AB6C-4979-92BA-385E29A79D87}"/>
                  </a:ext>
                </a:extLst>
              </p:cNvPr>
              <p:cNvSpPr/>
              <p:nvPr/>
            </p:nvSpPr>
            <p:spPr>
              <a:xfrm>
                <a:off x="843286" y="5758821"/>
                <a:ext cx="145446" cy="211225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object 53">
                <a:extLst>
                  <a:ext uri="{FF2B5EF4-FFF2-40B4-BE49-F238E27FC236}">
                    <a16:creationId xmlns:a16="http://schemas.microsoft.com/office/drawing/2014/main" id="{C837D8BE-11CF-46EB-8542-518CF3CE8125}"/>
                  </a:ext>
                </a:extLst>
              </p:cNvPr>
              <p:cNvSpPr/>
              <p:nvPr/>
            </p:nvSpPr>
            <p:spPr>
              <a:xfrm>
                <a:off x="1027229" y="5868451"/>
                <a:ext cx="38100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97789">
                    <a:moveTo>
                      <a:pt x="17406" y="0"/>
                    </a:moveTo>
                    <a:lnTo>
                      <a:pt x="10711" y="2009"/>
                    </a:lnTo>
                    <a:lnTo>
                      <a:pt x="4853" y="5021"/>
                    </a:lnTo>
                    <a:lnTo>
                      <a:pt x="1004" y="10878"/>
                    </a:lnTo>
                    <a:lnTo>
                      <a:pt x="0" y="17909"/>
                    </a:lnTo>
                    <a:lnTo>
                      <a:pt x="1004" y="23934"/>
                    </a:lnTo>
                    <a:lnTo>
                      <a:pt x="4853" y="29792"/>
                    </a:lnTo>
                    <a:lnTo>
                      <a:pt x="9707" y="33809"/>
                    </a:lnTo>
                    <a:lnTo>
                      <a:pt x="17406" y="34814"/>
                    </a:lnTo>
                    <a:lnTo>
                      <a:pt x="21255" y="34814"/>
                    </a:lnTo>
                    <a:lnTo>
                      <a:pt x="25105" y="32805"/>
                    </a:lnTo>
                    <a:lnTo>
                      <a:pt x="27951" y="30797"/>
                    </a:lnTo>
                    <a:lnTo>
                      <a:pt x="28954" y="29792"/>
                    </a:lnTo>
                    <a:lnTo>
                      <a:pt x="29959" y="29792"/>
                    </a:lnTo>
                    <a:lnTo>
                      <a:pt x="29959" y="31800"/>
                    </a:lnTo>
                    <a:lnTo>
                      <a:pt x="30796" y="34814"/>
                    </a:lnTo>
                    <a:lnTo>
                      <a:pt x="28954" y="51718"/>
                    </a:lnTo>
                    <a:lnTo>
                      <a:pt x="23097" y="66615"/>
                    </a:lnTo>
                    <a:lnTo>
                      <a:pt x="16402" y="79669"/>
                    </a:lnTo>
                    <a:lnTo>
                      <a:pt x="8703" y="89545"/>
                    </a:lnTo>
                    <a:lnTo>
                      <a:pt x="5857" y="92557"/>
                    </a:lnTo>
                    <a:lnTo>
                      <a:pt x="5857" y="96574"/>
                    </a:lnTo>
                    <a:lnTo>
                      <a:pt x="6861" y="97579"/>
                    </a:lnTo>
                    <a:lnTo>
                      <a:pt x="8703" y="97579"/>
                    </a:lnTo>
                    <a:lnTo>
                      <a:pt x="11548" y="96574"/>
                    </a:lnTo>
                    <a:lnTo>
                      <a:pt x="15397" y="91553"/>
                    </a:lnTo>
                    <a:lnTo>
                      <a:pt x="21255" y="84691"/>
                    </a:lnTo>
                    <a:lnTo>
                      <a:pt x="26946" y="75652"/>
                    </a:lnTo>
                    <a:lnTo>
                      <a:pt x="31800" y="63769"/>
                    </a:lnTo>
                    <a:lnTo>
                      <a:pt x="35650" y="49710"/>
                    </a:lnTo>
                    <a:lnTo>
                      <a:pt x="37658" y="34814"/>
                    </a:lnTo>
                    <a:lnTo>
                      <a:pt x="35650" y="19917"/>
                    </a:lnTo>
                    <a:lnTo>
                      <a:pt x="31800" y="8870"/>
                    </a:lnTo>
                    <a:lnTo>
                      <a:pt x="25105" y="2009"/>
                    </a:lnTo>
                    <a:lnTo>
                      <a:pt x="1740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9" name="object 54">
              <a:extLst>
                <a:ext uri="{FF2B5EF4-FFF2-40B4-BE49-F238E27FC236}">
                  <a16:creationId xmlns:a16="http://schemas.microsoft.com/office/drawing/2014/main" id="{841C333B-3D13-43E8-B8B6-916A5DBC3E44}"/>
                </a:ext>
              </a:extLst>
            </p:cNvPr>
            <p:cNvSpPr/>
            <p:nvPr/>
          </p:nvSpPr>
          <p:spPr>
            <a:xfrm>
              <a:off x="1150584" y="5758821"/>
              <a:ext cx="226451" cy="21122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0" name="object 55">
              <a:extLst>
                <a:ext uri="{FF2B5EF4-FFF2-40B4-BE49-F238E27FC236}">
                  <a16:creationId xmlns:a16="http://schemas.microsoft.com/office/drawing/2014/main" id="{0BEB5D39-92FA-4D52-89D3-41E1F782EE0C}"/>
                </a:ext>
              </a:extLst>
            </p:cNvPr>
            <p:cNvSpPr/>
            <p:nvPr/>
          </p:nvSpPr>
          <p:spPr>
            <a:xfrm>
              <a:off x="1424241" y="5657227"/>
              <a:ext cx="73660" cy="328295"/>
            </a:xfrm>
            <a:custGeom>
              <a:avLst/>
              <a:gdLst/>
              <a:ahLst/>
              <a:cxnLst/>
              <a:rect l="l" t="t" r="r" b="b"/>
              <a:pathLst>
                <a:path w="73659" h="328295">
                  <a:moveTo>
                    <a:pt x="2844" y="0"/>
                  </a:moveTo>
                  <a:lnTo>
                    <a:pt x="1003" y="1003"/>
                  </a:lnTo>
                  <a:lnTo>
                    <a:pt x="0" y="2007"/>
                  </a:lnTo>
                  <a:lnTo>
                    <a:pt x="0" y="5020"/>
                  </a:lnTo>
                  <a:lnTo>
                    <a:pt x="2006" y="7029"/>
                  </a:lnTo>
                  <a:lnTo>
                    <a:pt x="2844" y="9037"/>
                  </a:lnTo>
                  <a:lnTo>
                    <a:pt x="32804" y="49876"/>
                  </a:lnTo>
                  <a:lnTo>
                    <a:pt x="49212" y="101594"/>
                  </a:lnTo>
                  <a:lnTo>
                    <a:pt x="54902" y="164359"/>
                  </a:lnTo>
                  <a:lnTo>
                    <a:pt x="53886" y="192311"/>
                  </a:lnTo>
                  <a:lnTo>
                    <a:pt x="44348" y="247042"/>
                  </a:lnTo>
                  <a:lnTo>
                    <a:pt x="21259" y="296919"/>
                  </a:lnTo>
                  <a:lnTo>
                    <a:pt x="2006" y="320686"/>
                  </a:lnTo>
                  <a:lnTo>
                    <a:pt x="1003" y="322695"/>
                  </a:lnTo>
                  <a:lnTo>
                    <a:pt x="0" y="323698"/>
                  </a:lnTo>
                  <a:lnTo>
                    <a:pt x="0" y="326712"/>
                  </a:lnTo>
                  <a:lnTo>
                    <a:pt x="1003" y="327715"/>
                  </a:lnTo>
                  <a:lnTo>
                    <a:pt x="2844" y="327715"/>
                  </a:lnTo>
                  <a:lnTo>
                    <a:pt x="35648" y="294910"/>
                  </a:lnTo>
                  <a:lnTo>
                    <a:pt x="62598" y="237167"/>
                  </a:lnTo>
                  <a:lnTo>
                    <a:pt x="72301" y="186286"/>
                  </a:lnTo>
                  <a:lnTo>
                    <a:pt x="73304" y="164359"/>
                  </a:lnTo>
                  <a:lnTo>
                    <a:pt x="72301" y="142434"/>
                  </a:lnTo>
                  <a:lnTo>
                    <a:pt x="62598" y="89711"/>
                  </a:lnTo>
                  <a:lnTo>
                    <a:pt x="42341" y="42847"/>
                  </a:lnTo>
                  <a:lnTo>
                    <a:pt x="12547" y="7029"/>
                  </a:lnTo>
                  <a:lnTo>
                    <a:pt x="6692" y="2007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1" name="object 56">
              <a:extLst>
                <a:ext uri="{FF2B5EF4-FFF2-40B4-BE49-F238E27FC236}">
                  <a16:creationId xmlns:a16="http://schemas.microsoft.com/office/drawing/2014/main" id="{6D8286F7-6DE7-48F1-A8F6-57E1BC549411}"/>
                </a:ext>
              </a:extLst>
            </p:cNvPr>
            <p:cNvSpPr/>
            <p:nvPr/>
          </p:nvSpPr>
          <p:spPr>
            <a:xfrm>
              <a:off x="1634286" y="5782757"/>
              <a:ext cx="211061" cy="7665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2" name="object 57">
              <a:extLst>
                <a:ext uri="{FF2B5EF4-FFF2-40B4-BE49-F238E27FC236}">
                  <a16:creationId xmlns:a16="http://schemas.microsoft.com/office/drawing/2014/main" id="{63B8C296-122E-4718-9093-E1E8637412D2}"/>
                </a:ext>
              </a:extLst>
            </p:cNvPr>
            <p:cNvSpPr/>
            <p:nvPr/>
          </p:nvSpPr>
          <p:spPr>
            <a:xfrm>
              <a:off x="1992807" y="5429262"/>
              <a:ext cx="154305" cy="786130"/>
            </a:xfrm>
            <a:custGeom>
              <a:avLst/>
              <a:gdLst/>
              <a:ahLst/>
              <a:cxnLst/>
              <a:rect l="l" t="t" r="r" b="b"/>
              <a:pathLst>
                <a:path w="154305" h="786129">
                  <a:moveTo>
                    <a:pt x="153149" y="0"/>
                  </a:moveTo>
                  <a:lnTo>
                    <a:pt x="142595" y="0"/>
                  </a:lnTo>
                  <a:lnTo>
                    <a:pt x="136740" y="2006"/>
                  </a:lnTo>
                  <a:lnTo>
                    <a:pt x="103936" y="22936"/>
                  </a:lnTo>
                  <a:lnTo>
                    <a:pt x="70294" y="66611"/>
                  </a:lnTo>
                  <a:lnTo>
                    <a:pt x="64439" y="85534"/>
                  </a:lnTo>
                  <a:lnTo>
                    <a:pt x="64439" y="95567"/>
                  </a:lnTo>
                  <a:lnTo>
                    <a:pt x="63601" y="103606"/>
                  </a:lnTo>
                  <a:lnTo>
                    <a:pt x="63601" y="298762"/>
                  </a:lnTo>
                  <a:lnTo>
                    <a:pt x="59753" y="318679"/>
                  </a:lnTo>
                  <a:lnTo>
                    <a:pt x="52044" y="337593"/>
                  </a:lnTo>
                  <a:lnTo>
                    <a:pt x="40335" y="354497"/>
                  </a:lnTo>
                  <a:lnTo>
                    <a:pt x="24942" y="370398"/>
                  </a:lnTo>
                  <a:lnTo>
                    <a:pt x="5689" y="383453"/>
                  </a:lnTo>
                  <a:lnTo>
                    <a:pt x="3848" y="385295"/>
                  </a:lnTo>
                  <a:lnTo>
                    <a:pt x="1841" y="386298"/>
                  </a:lnTo>
                  <a:lnTo>
                    <a:pt x="0" y="388307"/>
                  </a:lnTo>
                  <a:lnTo>
                    <a:pt x="0" y="397346"/>
                  </a:lnTo>
                  <a:lnTo>
                    <a:pt x="838" y="398349"/>
                  </a:lnTo>
                  <a:lnTo>
                    <a:pt x="2844" y="399354"/>
                  </a:lnTo>
                  <a:lnTo>
                    <a:pt x="4686" y="401363"/>
                  </a:lnTo>
                  <a:lnTo>
                    <a:pt x="39497" y="428142"/>
                  </a:lnTo>
                  <a:lnTo>
                    <a:pt x="63601" y="482036"/>
                  </a:lnTo>
                  <a:lnTo>
                    <a:pt x="63601" y="684223"/>
                  </a:lnTo>
                  <a:lnTo>
                    <a:pt x="65443" y="703136"/>
                  </a:lnTo>
                  <a:lnTo>
                    <a:pt x="90551" y="749834"/>
                  </a:lnTo>
                  <a:lnTo>
                    <a:pt x="134899" y="781801"/>
                  </a:lnTo>
                  <a:lnTo>
                    <a:pt x="137744" y="783810"/>
                  </a:lnTo>
                  <a:lnTo>
                    <a:pt x="140589" y="784815"/>
                  </a:lnTo>
                  <a:lnTo>
                    <a:pt x="143433" y="784815"/>
                  </a:lnTo>
                  <a:lnTo>
                    <a:pt x="145440" y="785818"/>
                  </a:lnTo>
                  <a:lnTo>
                    <a:pt x="150304" y="785818"/>
                  </a:lnTo>
                  <a:lnTo>
                    <a:pt x="154152" y="783810"/>
                  </a:lnTo>
                  <a:lnTo>
                    <a:pt x="154152" y="772764"/>
                  </a:lnTo>
                  <a:lnTo>
                    <a:pt x="153149" y="771759"/>
                  </a:lnTo>
                  <a:lnTo>
                    <a:pt x="134899" y="761884"/>
                  </a:lnTo>
                  <a:lnTo>
                    <a:pt x="124193" y="753850"/>
                  </a:lnTo>
                  <a:lnTo>
                    <a:pt x="113639" y="742971"/>
                  </a:lnTo>
                  <a:lnTo>
                    <a:pt x="103936" y="729915"/>
                  </a:lnTo>
                  <a:lnTo>
                    <a:pt x="95402" y="715020"/>
                  </a:lnTo>
                  <a:lnTo>
                    <a:pt x="90551" y="696107"/>
                  </a:lnTo>
                  <a:lnTo>
                    <a:pt x="90551" y="489902"/>
                  </a:lnTo>
                  <a:lnTo>
                    <a:pt x="88544" y="478019"/>
                  </a:lnTo>
                  <a:lnTo>
                    <a:pt x="70294" y="434167"/>
                  </a:lnTo>
                  <a:lnTo>
                    <a:pt x="38493" y="404375"/>
                  </a:lnTo>
                  <a:lnTo>
                    <a:pt x="18237" y="392324"/>
                  </a:lnTo>
                  <a:lnTo>
                    <a:pt x="39497" y="380441"/>
                  </a:lnTo>
                  <a:lnTo>
                    <a:pt x="68287" y="353494"/>
                  </a:lnTo>
                  <a:lnTo>
                    <a:pt x="87706" y="314662"/>
                  </a:lnTo>
                  <a:lnTo>
                    <a:pt x="90551" y="295749"/>
                  </a:lnTo>
                  <a:lnTo>
                    <a:pt x="90551" y="98577"/>
                  </a:lnTo>
                  <a:lnTo>
                    <a:pt x="91554" y="88544"/>
                  </a:lnTo>
                  <a:lnTo>
                    <a:pt x="104940" y="51714"/>
                  </a:lnTo>
                  <a:lnTo>
                    <a:pt x="152146" y="13893"/>
                  </a:lnTo>
                  <a:lnTo>
                    <a:pt x="154152" y="11887"/>
                  </a:lnTo>
                  <a:lnTo>
                    <a:pt x="154152" y="2006"/>
                  </a:lnTo>
                  <a:lnTo>
                    <a:pt x="153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3" name="object 58">
              <a:extLst>
                <a:ext uri="{FF2B5EF4-FFF2-40B4-BE49-F238E27FC236}">
                  <a16:creationId xmlns:a16="http://schemas.microsoft.com/office/drawing/2014/main" id="{FE455C56-25D8-4A30-82CB-35C9938543B6}"/>
                </a:ext>
              </a:extLst>
            </p:cNvPr>
            <p:cNvSpPr/>
            <p:nvPr/>
          </p:nvSpPr>
          <p:spPr>
            <a:xfrm>
              <a:off x="2376258" y="5483999"/>
              <a:ext cx="104940" cy="2180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4" name="object 59">
              <a:extLst>
                <a:ext uri="{FF2B5EF4-FFF2-40B4-BE49-F238E27FC236}">
                  <a16:creationId xmlns:a16="http://schemas.microsoft.com/office/drawing/2014/main" id="{5E8DF3E2-7EBE-45A4-AD40-CF20092990FB}"/>
                </a:ext>
              </a:extLst>
            </p:cNvPr>
            <p:cNvSpPr/>
            <p:nvPr/>
          </p:nvSpPr>
          <p:spPr>
            <a:xfrm>
              <a:off x="2829166" y="5557634"/>
              <a:ext cx="145453" cy="21122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5" name="object 60">
              <a:extLst>
                <a:ext uri="{FF2B5EF4-FFF2-40B4-BE49-F238E27FC236}">
                  <a16:creationId xmlns:a16="http://schemas.microsoft.com/office/drawing/2014/main" id="{3045C4E7-9B19-4E00-A355-FDEBB5735DBC}"/>
                </a:ext>
              </a:extLst>
            </p:cNvPr>
            <p:cNvSpPr/>
            <p:nvPr/>
          </p:nvSpPr>
          <p:spPr>
            <a:xfrm>
              <a:off x="3091103" y="5581573"/>
              <a:ext cx="211061" cy="7665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6" name="object 61">
              <a:extLst>
                <a:ext uri="{FF2B5EF4-FFF2-40B4-BE49-F238E27FC236}">
                  <a16:creationId xmlns:a16="http://schemas.microsoft.com/office/drawing/2014/main" id="{6661E004-E272-4B0E-94E5-54BFD0289C2C}"/>
                </a:ext>
              </a:extLst>
            </p:cNvPr>
            <p:cNvSpPr/>
            <p:nvPr/>
          </p:nvSpPr>
          <p:spPr>
            <a:xfrm>
              <a:off x="3413975" y="5557634"/>
              <a:ext cx="229298" cy="21122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7" name="object 62">
              <a:extLst>
                <a:ext uri="{FF2B5EF4-FFF2-40B4-BE49-F238E27FC236}">
                  <a16:creationId xmlns:a16="http://schemas.microsoft.com/office/drawing/2014/main" id="{665DCDF9-FEC4-4670-A111-37B7EAD6FB1D}"/>
                </a:ext>
              </a:extLst>
            </p:cNvPr>
            <p:cNvSpPr/>
            <p:nvPr/>
          </p:nvSpPr>
          <p:spPr>
            <a:xfrm>
              <a:off x="2360853" y="5878327"/>
              <a:ext cx="132905" cy="22511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8" name="object 63">
              <a:extLst>
                <a:ext uri="{FF2B5EF4-FFF2-40B4-BE49-F238E27FC236}">
                  <a16:creationId xmlns:a16="http://schemas.microsoft.com/office/drawing/2014/main" id="{75D9564F-7B36-42E5-90A1-C92DE416A900}"/>
                </a:ext>
              </a:extLst>
            </p:cNvPr>
            <p:cNvSpPr/>
            <p:nvPr/>
          </p:nvSpPr>
          <p:spPr>
            <a:xfrm>
              <a:off x="2829166" y="5952138"/>
              <a:ext cx="145453" cy="2110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89" name="object 64">
              <a:extLst>
                <a:ext uri="{FF2B5EF4-FFF2-40B4-BE49-F238E27FC236}">
                  <a16:creationId xmlns:a16="http://schemas.microsoft.com/office/drawing/2014/main" id="{E14765D4-EF34-4FF4-8857-1C64078A8250}"/>
                </a:ext>
              </a:extLst>
            </p:cNvPr>
            <p:cNvGrpSpPr/>
            <p:nvPr/>
          </p:nvGrpSpPr>
          <p:grpSpPr>
            <a:xfrm>
              <a:off x="3091103" y="5862425"/>
              <a:ext cx="211454" cy="304800"/>
              <a:chOff x="3091103" y="5862425"/>
              <a:chExt cx="211454" cy="304800"/>
            </a:xfrm>
          </p:grpSpPr>
          <p:sp>
            <p:nvSpPr>
              <p:cNvPr id="91" name="object 65">
                <a:extLst>
                  <a:ext uri="{FF2B5EF4-FFF2-40B4-BE49-F238E27FC236}">
                    <a16:creationId xmlns:a16="http://schemas.microsoft.com/office/drawing/2014/main" id="{240BD93C-9631-4F88-9720-D545A96A49E7}"/>
                  </a:ext>
                </a:extLst>
              </p:cNvPr>
              <p:cNvSpPr/>
              <p:nvPr/>
            </p:nvSpPr>
            <p:spPr>
              <a:xfrm>
                <a:off x="3118218" y="5862425"/>
                <a:ext cx="15811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158114" h="304800">
                    <a:moveTo>
                      <a:pt x="154152" y="0"/>
                    </a:moveTo>
                    <a:lnTo>
                      <a:pt x="149301" y="0"/>
                    </a:lnTo>
                    <a:lnTo>
                      <a:pt x="147294" y="1004"/>
                    </a:lnTo>
                    <a:lnTo>
                      <a:pt x="145453" y="3013"/>
                    </a:lnTo>
                    <a:lnTo>
                      <a:pt x="144449" y="6026"/>
                    </a:lnTo>
                    <a:lnTo>
                      <a:pt x="0" y="296753"/>
                    </a:lnTo>
                    <a:lnTo>
                      <a:pt x="0" y="299766"/>
                    </a:lnTo>
                    <a:lnTo>
                      <a:pt x="838" y="301774"/>
                    </a:lnTo>
                    <a:lnTo>
                      <a:pt x="3860" y="304787"/>
                    </a:lnTo>
                    <a:lnTo>
                      <a:pt x="7708" y="304787"/>
                    </a:lnTo>
                    <a:lnTo>
                      <a:pt x="155155" y="12051"/>
                    </a:lnTo>
                    <a:lnTo>
                      <a:pt x="156997" y="8034"/>
                    </a:lnTo>
                    <a:lnTo>
                      <a:pt x="158000" y="7030"/>
                    </a:lnTo>
                    <a:lnTo>
                      <a:pt x="158000" y="5021"/>
                    </a:lnTo>
                    <a:lnTo>
                      <a:pt x="156997" y="3013"/>
                    </a:lnTo>
                    <a:lnTo>
                      <a:pt x="15415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object 66">
                <a:extLst>
                  <a:ext uri="{FF2B5EF4-FFF2-40B4-BE49-F238E27FC236}">
                    <a16:creationId xmlns:a16="http://schemas.microsoft.com/office/drawing/2014/main" id="{0AC14679-44C9-46ED-9D64-E458CE8C50B3}"/>
                  </a:ext>
                </a:extLst>
              </p:cNvPr>
              <p:cNvSpPr/>
              <p:nvPr/>
            </p:nvSpPr>
            <p:spPr>
              <a:xfrm>
                <a:off x="3091103" y="5975905"/>
                <a:ext cx="211061" cy="76823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90" name="object 67">
              <a:extLst>
                <a:ext uri="{FF2B5EF4-FFF2-40B4-BE49-F238E27FC236}">
                  <a16:creationId xmlns:a16="http://schemas.microsoft.com/office/drawing/2014/main" id="{AF33EDFD-F282-4CBE-BE2A-618654AA7337}"/>
                </a:ext>
              </a:extLst>
            </p:cNvPr>
            <p:cNvSpPr/>
            <p:nvPr/>
          </p:nvSpPr>
          <p:spPr>
            <a:xfrm>
              <a:off x="3413975" y="5952138"/>
              <a:ext cx="229298" cy="21105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4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Variants: Distance-Weighted k-Nearest Neighbor Algorithm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0164-8564-422C-B1DC-03B99C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Assign weights to the neighbors based on their “distance” from the  query point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Weight “may” be inverse square of the distances </a:t>
            </a:r>
          </a:p>
          <a:p>
            <a:pPr marL="457200" lvl="1" indent="0">
              <a:buNone/>
            </a:pPr>
            <a:r>
              <a:rPr lang="en-US" altLang="zh-CN" dirty="0">
                <a:ea typeface="+mn-ea"/>
                <a:cs typeface="+mn-ea"/>
                <a:sym typeface="+mn-lt"/>
              </a:rPr>
              <a:t>    w = 1 / d</a:t>
            </a:r>
            <a:r>
              <a:rPr lang="en-US" altLang="zh-CN" baseline="30000" dirty="0">
                <a:ea typeface="+mn-ea"/>
                <a:cs typeface="+mn-ea"/>
                <a:sym typeface="+mn-lt"/>
              </a:rPr>
              <a:t>2</a:t>
            </a:r>
          </a:p>
          <a:p>
            <a:pPr marL="457200" lvl="1" indent="0">
              <a:buNone/>
            </a:pPr>
            <a:endParaRPr lang="en-US" altLang="zh-CN" dirty="0"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+mn-ea"/>
                <a:cs typeface="+mn-ea"/>
                <a:sym typeface="+mn-lt"/>
              </a:rPr>
              <a:t>Extreme Option:</a:t>
            </a:r>
            <a:r>
              <a:rPr lang="en-US" altLang="zh-CN" dirty="0">
                <a:ea typeface="+mn-ea"/>
                <a:cs typeface="+mn-ea"/>
                <a:sym typeface="+mn-lt"/>
              </a:rPr>
              <a:t> All training points may influence a particular instance</a:t>
            </a:r>
          </a:p>
          <a:p>
            <a:pPr lvl="1"/>
            <a:r>
              <a:rPr lang="en-US" altLang="zh-CN" dirty="0">
                <a:ea typeface="+mn-ea"/>
                <a:cs typeface="+mn-ea"/>
                <a:sym typeface="+mn-lt"/>
              </a:rPr>
              <a:t>E.g. Shepard’s method/ Modified Shepard, … by Geospatial Analysis</a:t>
            </a:r>
          </a:p>
          <a:p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BBB-DB2B-49BE-86BF-C1C57224C859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42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9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E4CE-C982-4A27-B5C7-E5EEC928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Computational Time Cost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3EED6E8-FF97-4330-9B64-B37723F69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883515"/>
              </p:ext>
            </p:extLst>
          </p:nvPr>
        </p:nvGraphicFramePr>
        <p:xfrm>
          <a:off x="459150" y="2178406"/>
          <a:ext cx="8004603" cy="227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01">
                  <a:extLst>
                    <a:ext uri="{9D8B030D-6E8A-4147-A177-3AD203B41FA5}">
                      <a16:colId xmlns:a16="http://schemas.microsoft.com/office/drawing/2014/main" val="451321"/>
                    </a:ext>
                  </a:extLst>
                </a:gridCol>
                <a:gridCol w="2668201">
                  <a:extLst>
                    <a:ext uri="{9D8B030D-6E8A-4147-A177-3AD203B41FA5}">
                      <a16:colId xmlns:a16="http://schemas.microsoft.com/office/drawing/2014/main" val="3272053212"/>
                    </a:ext>
                  </a:extLst>
                </a:gridCol>
                <a:gridCol w="2668201">
                  <a:extLst>
                    <a:ext uri="{9D8B030D-6E8A-4147-A177-3AD203B41FA5}">
                      <a16:colId xmlns:a16="http://schemas.microsoft.com/office/drawing/2014/main" val="2506497217"/>
                    </a:ext>
                  </a:extLst>
                </a:gridCol>
              </a:tblGrid>
              <a:tr h="665797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Train(n)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Test(m=1)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96779"/>
                  </a:ext>
                </a:extLst>
              </a:tr>
              <a:tr h="66579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Linear Regression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O(np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+p</a:t>
                      </a:r>
                      <a:r>
                        <a:rPr lang="en-US" altLang="zh-CN" sz="2800" baseline="30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lang="en-US" altLang="zh-CN" sz="28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O(p)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00050"/>
                  </a:ext>
                </a:extLst>
              </a:tr>
              <a:tr h="665797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KNN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O(1)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O(np)+O(sort n-k)</a:t>
                      </a:r>
                      <a:endParaRPr lang="zh-CN" altLang="en-US" sz="2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111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28E2-4CEF-46FA-909A-F19D9537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1BD7-C056-4134-85A6-525CB17A52F8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1619-B9CD-4782-B546-094BBEB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997B-C86E-4129-9E91-811D57B5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FD5B3C-0048-473D-BB5F-046AB9646A15}"/>
              </a:ext>
            </a:extLst>
          </p:cNvPr>
          <p:cNvSpPr txBox="1"/>
          <p:nvPr/>
        </p:nvSpPr>
        <p:spPr>
          <a:xfrm>
            <a:off x="5989967" y="5076156"/>
            <a:ext cx="230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P=30,000</a:t>
            </a:r>
          </a:p>
          <a:p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N=20,000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7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3C88-6849-48DA-9F8A-0B92A359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Is </a:t>
            </a:r>
            <a:r>
              <a:rPr lang="en-US" altLang="zh-CN" dirty="0" err="1">
                <a:ea typeface="+mn-ea"/>
                <a:cs typeface="+mn-ea"/>
                <a:sym typeface="+mn-lt"/>
              </a:rPr>
              <a:t>kNN</a:t>
            </a:r>
            <a:r>
              <a:rPr lang="en-US" altLang="zh-CN" dirty="0">
                <a:ea typeface="+mn-ea"/>
                <a:cs typeface="+mn-ea"/>
                <a:sym typeface="+mn-lt"/>
              </a:rPr>
              <a:t> ideal?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5848D-E7F6-409A-A1ED-8B42324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B29F-3703-408C-990C-80FAC8897D0F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AC4C8-BCD4-4B04-AC4F-F117B14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7C7AD-F67C-47CC-9A38-C68BDC98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05A4865-44EA-4D7F-9A3E-E6637575525D}"/>
              </a:ext>
            </a:extLst>
          </p:cNvPr>
          <p:cNvSpPr/>
          <p:nvPr/>
        </p:nvSpPr>
        <p:spPr>
          <a:xfrm>
            <a:off x="1123823" y="1593894"/>
            <a:ext cx="6685933" cy="435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7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r>
              <a:rPr lang="en-US" altLang="zh-CN" dirty="0"/>
              <a:t>https://www.wikipedia.org/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2A91-BF43-4E1C-9E51-2BE33C3F07F3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>
                <a:ea typeface="+mn-ea"/>
                <a:cs typeface="+mn-ea"/>
                <a:sym typeface="+mn-lt"/>
              </a:rPr>
              <a:t>Thanks for listening</a:t>
            </a:r>
            <a:endParaRPr lang="zh-CN" altLang="en-US" i="1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A4BA-9471-49A6-9551-0A6C13A4B776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46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12">
            <a:extLst>
              <a:ext uri="{FF2B5EF4-FFF2-40B4-BE49-F238E27FC236}">
                <a16:creationId xmlns:a16="http://schemas.microsoft.com/office/drawing/2014/main" id="{AA6C7C9B-0689-4227-9F85-B13492739688}"/>
              </a:ext>
            </a:extLst>
          </p:cNvPr>
          <p:cNvGraphicFramePr>
            <a:graphicFrameLocks noGrp="1"/>
          </p:cNvGraphicFramePr>
          <p:nvPr/>
        </p:nvGraphicFramePr>
        <p:xfrm>
          <a:off x="1044375" y="1722589"/>
          <a:ext cx="6477000" cy="4399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3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776605">
                        <a:lnSpc>
                          <a:spcPts val="193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76605">
                        <a:lnSpc>
                          <a:spcPts val="193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1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12750" marR="567055" indent="85090" algn="ctr">
                        <a:lnSpc>
                          <a:spcPts val="5520"/>
                        </a:lnSpc>
                        <a:spcBef>
                          <a:spcPts val="64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Local Smoothness  EPE with 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L2 loss</a:t>
                      </a:r>
                      <a:r>
                        <a:rPr lang="zh-CN" altLang="en-US" sz="1800" b="1" spc="-9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50" dirty="0">
                          <a:solidFill>
                            <a:srgbClr val="44546A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endParaRPr sz="1750" dirty="0">
                        <a:latin typeface="Wingdings"/>
                        <a:cs typeface="Wingdings"/>
                      </a:endParaRPr>
                    </a:p>
                    <a:p>
                      <a:pPr marR="153035" algn="ctr">
                        <a:lnSpc>
                          <a:spcPts val="960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conditional mean</a:t>
                      </a:r>
                      <a:r>
                        <a:rPr sz="1800" b="1" spc="-2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(Extra)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R="41148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NA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39800" marR="1236345" indent="24765">
                        <a:lnSpc>
                          <a:spcPct val="789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Training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Samples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54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67310" algn="ctr">
                        <a:lnSpc>
                          <a:spcPct val="100000"/>
                        </a:lnSpc>
                      </a:pPr>
                      <a:r>
                        <a:rPr sz="1800" b="1" spc="-3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4205" marR="447040" algn="ctr">
                        <a:lnSpc>
                          <a:spcPct val="277800"/>
                        </a:lnSpc>
                      </a:pP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nt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Score</a:t>
                      </a:r>
                      <a:r>
                        <a:rPr sz="1800" b="1" spc="-80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19405" marR="205104" algn="ctr">
                        <a:lnSpc>
                          <a:spcPct val="282200"/>
                        </a:lnSpc>
                        <a:spcBef>
                          <a:spcPts val="505"/>
                        </a:spcBef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Searc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/O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imi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on  </a:t>
                      </a: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Models,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787400">
                        <a:lnSpc>
                          <a:spcPts val="1705"/>
                        </a:lnSpc>
                      </a:pPr>
                      <a:r>
                        <a:rPr sz="1800" b="1" spc="-5" dirty="0">
                          <a:solidFill>
                            <a:srgbClr val="44546A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K-Nearest Neighbor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AEAC-C620-4EFA-8C4C-3F70697A24F3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03C2325-434D-4A45-9091-FE651D8CB341}"/>
              </a:ext>
            </a:extLst>
          </p:cNvPr>
          <p:cNvSpPr/>
          <p:nvPr/>
        </p:nvSpPr>
        <p:spPr>
          <a:xfrm>
            <a:off x="5724403" y="2607105"/>
            <a:ext cx="114300" cy="339090"/>
          </a:xfrm>
          <a:custGeom>
            <a:avLst/>
            <a:gdLst/>
            <a:ahLst/>
            <a:cxnLst/>
            <a:rect l="l" t="t" r="r" b="b"/>
            <a:pathLst>
              <a:path w="114300" h="339089">
                <a:moveTo>
                  <a:pt x="38100" y="224358"/>
                </a:moveTo>
                <a:lnTo>
                  <a:pt x="0" y="224358"/>
                </a:lnTo>
                <a:lnTo>
                  <a:pt x="57150" y="338658"/>
                </a:lnTo>
                <a:lnTo>
                  <a:pt x="104775" y="243408"/>
                </a:lnTo>
                <a:lnTo>
                  <a:pt x="38100" y="243408"/>
                </a:lnTo>
                <a:lnTo>
                  <a:pt x="38100" y="224358"/>
                </a:lnTo>
                <a:close/>
              </a:path>
              <a:path w="114300" h="339089">
                <a:moveTo>
                  <a:pt x="76200" y="0"/>
                </a:moveTo>
                <a:lnTo>
                  <a:pt x="38100" y="0"/>
                </a:lnTo>
                <a:lnTo>
                  <a:pt x="38100" y="243408"/>
                </a:lnTo>
                <a:lnTo>
                  <a:pt x="76200" y="243408"/>
                </a:lnTo>
                <a:lnTo>
                  <a:pt x="76200" y="0"/>
                </a:lnTo>
                <a:close/>
              </a:path>
              <a:path w="114300" h="339089">
                <a:moveTo>
                  <a:pt x="114300" y="224358"/>
                </a:moveTo>
                <a:lnTo>
                  <a:pt x="76200" y="224358"/>
                </a:lnTo>
                <a:lnTo>
                  <a:pt x="76200" y="243408"/>
                </a:lnTo>
                <a:lnTo>
                  <a:pt x="104775" y="243408"/>
                </a:lnTo>
                <a:lnTo>
                  <a:pt x="114300" y="224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6031CFE-9D9A-4F42-8778-41529C774FC3}"/>
              </a:ext>
            </a:extLst>
          </p:cNvPr>
          <p:cNvSpPr/>
          <p:nvPr/>
        </p:nvSpPr>
        <p:spPr>
          <a:xfrm>
            <a:off x="5724403" y="334832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60D4B674-9048-4DD4-98DC-271B7A6B54F2}"/>
              </a:ext>
            </a:extLst>
          </p:cNvPr>
          <p:cNvSpPr/>
          <p:nvPr/>
        </p:nvSpPr>
        <p:spPr>
          <a:xfrm>
            <a:off x="5724403" y="414406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B9A2452B-74AD-4F2A-B932-FD546B0C98AA}"/>
              </a:ext>
            </a:extLst>
          </p:cNvPr>
          <p:cNvSpPr/>
          <p:nvPr/>
        </p:nvSpPr>
        <p:spPr>
          <a:xfrm>
            <a:off x="5724403" y="485076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A65A6020-1C2A-44A1-91BD-1E4AC7D4DCFD}"/>
              </a:ext>
            </a:extLst>
          </p:cNvPr>
          <p:cNvSpPr/>
          <p:nvPr/>
        </p:nvSpPr>
        <p:spPr>
          <a:xfrm>
            <a:off x="1057153" y="1911895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7"/>
                </a:lnTo>
                <a:lnTo>
                  <a:pt x="2743200" y="4214037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912659-E88F-4083-BDE9-1B5EE2A26C42}"/>
              </a:ext>
            </a:extLst>
          </p:cNvPr>
          <p:cNvGrpSpPr/>
          <p:nvPr/>
        </p:nvGrpSpPr>
        <p:grpSpPr>
          <a:xfrm>
            <a:off x="1027338" y="1692027"/>
            <a:ext cx="2795981" cy="4459594"/>
            <a:chOff x="708646" y="1088760"/>
            <a:chExt cx="2747596" cy="4523451"/>
          </a:xfrm>
        </p:grpSpPr>
        <p:sp>
          <p:nvSpPr>
            <p:cNvPr id="22" name="object 8">
              <a:extLst>
                <a:ext uri="{FF2B5EF4-FFF2-40B4-BE49-F238E27FC236}">
                  <a16:creationId xmlns:a16="http://schemas.microsoft.com/office/drawing/2014/main" id="{2222C4B4-5753-460A-ADEC-273C7FF7634E}"/>
                </a:ext>
              </a:extLst>
            </p:cNvPr>
            <p:cNvSpPr/>
            <p:nvPr/>
          </p:nvSpPr>
          <p:spPr>
            <a:xfrm>
              <a:off x="713042" y="1088760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2743200" y="0"/>
                  </a:moveTo>
                  <a:lnTo>
                    <a:pt x="0" y="0"/>
                  </a:lnTo>
                  <a:lnTo>
                    <a:pt x="0" y="4500368"/>
                  </a:lnTo>
                  <a:lnTo>
                    <a:pt x="2743200" y="45003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28CC0C3E-985A-4B6A-942A-5FCD01707DD5}"/>
                </a:ext>
              </a:extLst>
            </p:cNvPr>
            <p:cNvSpPr/>
            <p:nvPr/>
          </p:nvSpPr>
          <p:spPr>
            <a:xfrm>
              <a:off x="708646" y="1111331"/>
              <a:ext cx="2743200" cy="4500880"/>
            </a:xfrm>
            <a:custGeom>
              <a:avLst/>
              <a:gdLst/>
              <a:ahLst/>
              <a:cxnLst/>
              <a:rect l="l" t="t" r="r" b="b"/>
              <a:pathLst>
                <a:path w="2743200" h="4500880">
                  <a:moveTo>
                    <a:pt x="0" y="0"/>
                  </a:moveTo>
                  <a:lnTo>
                    <a:pt x="2743200" y="0"/>
                  </a:lnTo>
                  <a:lnTo>
                    <a:pt x="2743200" y="4500368"/>
                  </a:lnTo>
                  <a:lnTo>
                    <a:pt x="0" y="45003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50902E54-BAC2-4CE8-A335-F24176101A89}"/>
                </a:ext>
              </a:extLst>
            </p:cNvPr>
            <p:cNvSpPr txBox="1"/>
            <p:nvPr/>
          </p:nvSpPr>
          <p:spPr>
            <a:xfrm>
              <a:off x="1567426" y="1553971"/>
              <a:ext cx="9232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82955" algn="l"/>
                </a:tabLst>
                <a:defRPr/>
              </a:pPr>
              <a:r>
                <a:rPr kumimoji="0" lang="en-US" altLang="zh-CN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     </a:t>
              </a:r>
              <a:r>
                <a:rPr kumimoji="0" sz="1800" b="1" i="0" u="none" strike="noStrike" kern="1200" cap="none" spc="-13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sk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	y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DAA82796-824D-4B30-937E-91F73D534A06}"/>
                </a:ext>
              </a:extLst>
            </p:cNvPr>
            <p:cNvSpPr txBox="1"/>
            <p:nvPr/>
          </p:nvSpPr>
          <p:spPr>
            <a:xfrm>
              <a:off x="1218888" y="2303779"/>
              <a:ext cx="17653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Representation: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89EACB91-2820-4240-99F9-17D47B7486C3}"/>
                </a:ext>
              </a:extLst>
            </p:cNvPr>
            <p:cNvSpPr txBox="1"/>
            <p:nvPr/>
          </p:nvSpPr>
          <p:spPr>
            <a:xfrm>
              <a:off x="2722090" y="2303779"/>
              <a:ext cx="50863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x,</a:t>
              </a:r>
              <a:r>
                <a:rPr kumimoji="0" sz="1800" b="1" i="0" u="none" strike="noStrike" kern="1200" cap="none" spc="-8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id="{68647E2B-9607-48E1-BD28-A28AF2AA6ED6}"/>
                </a:ext>
              </a:extLst>
            </p:cNvPr>
            <p:cNvSpPr txBox="1"/>
            <p:nvPr/>
          </p:nvSpPr>
          <p:spPr>
            <a:xfrm>
              <a:off x="867729" y="3077971"/>
              <a:ext cx="2411095" cy="14672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42464" algn="l"/>
                </a:tabLst>
                <a:defRPr/>
              </a:pPr>
              <a:r>
                <a:rPr kumimoji="0" lang="en-US" altLang="zh-CN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      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Score Function:	L()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5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Search/Optimization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17462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</a:t>
              </a:r>
              <a:r>
                <a:rPr kumimoji="0" sz="1800" b="1" i="0" u="none" strike="noStrike" kern="1200" cap="none" spc="-1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argmin()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75F57E82-22A0-43A8-BF31-D42E2A93E086}"/>
                </a:ext>
              </a:extLst>
            </p:cNvPr>
            <p:cNvSpPr txBox="1"/>
            <p:nvPr/>
          </p:nvSpPr>
          <p:spPr>
            <a:xfrm>
              <a:off x="1125938" y="5125438"/>
              <a:ext cx="232346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1" i="0" u="none" strike="noStrike" kern="1200" cap="none" spc="-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Models, Parameters</a:t>
              </a:r>
              <a:r>
                <a:rPr kumimoji="0" sz="1800" b="1" i="0" u="none" strike="noStrike" kern="1200" cap="none" spc="-55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  <a:r>
                <a:rPr kumimoji="0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: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91E98447-63BC-442E-B293-0F8F103E3B5B}"/>
                </a:ext>
              </a:extLst>
            </p:cNvPr>
            <p:cNvSpPr/>
            <p:nvPr/>
          </p:nvSpPr>
          <p:spPr>
            <a:xfrm>
              <a:off x="1951041" y="1888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bject 16">
              <a:extLst>
                <a:ext uri="{FF2B5EF4-FFF2-40B4-BE49-F238E27FC236}">
                  <a16:creationId xmlns:a16="http://schemas.microsoft.com/office/drawing/2014/main" id="{6C9B432D-FA41-4D8F-B8E6-6C64E9EDB44B}"/>
                </a:ext>
              </a:extLst>
            </p:cNvPr>
            <p:cNvSpPr/>
            <p:nvPr/>
          </p:nvSpPr>
          <p:spPr>
            <a:xfrm>
              <a:off x="1951041" y="2650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bject 17">
              <a:extLst>
                <a:ext uri="{FF2B5EF4-FFF2-40B4-BE49-F238E27FC236}">
                  <a16:creationId xmlns:a16="http://schemas.microsoft.com/office/drawing/2014/main" id="{AF967E8D-C24D-460F-AFC1-C4E36E7B04D5}"/>
                </a:ext>
              </a:extLst>
            </p:cNvPr>
            <p:cNvSpPr/>
            <p:nvPr/>
          </p:nvSpPr>
          <p:spPr>
            <a:xfrm>
              <a:off x="1951041" y="341241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099" y="342900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199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D3F3160D-B202-4F61-86D3-6C06D43CDFE4}"/>
                </a:ext>
              </a:extLst>
            </p:cNvPr>
            <p:cNvSpPr/>
            <p:nvPr/>
          </p:nvSpPr>
          <p:spPr>
            <a:xfrm>
              <a:off x="1912941" y="4631932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099" y="342899"/>
                  </a:moveTo>
                  <a:lnTo>
                    <a:pt x="0" y="342899"/>
                  </a:lnTo>
                  <a:lnTo>
                    <a:pt x="57150" y="457199"/>
                  </a:lnTo>
                  <a:lnTo>
                    <a:pt x="104775" y="361949"/>
                  </a:lnTo>
                  <a:lnTo>
                    <a:pt x="38100" y="361949"/>
                  </a:lnTo>
                  <a:lnTo>
                    <a:pt x="38099" y="342899"/>
                  </a:lnTo>
                  <a:close/>
                </a:path>
                <a:path w="114300" h="457200">
                  <a:moveTo>
                    <a:pt x="76198" y="0"/>
                  </a:moveTo>
                  <a:lnTo>
                    <a:pt x="38098" y="0"/>
                  </a:lnTo>
                  <a:lnTo>
                    <a:pt x="38100" y="361949"/>
                  </a:lnTo>
                  <a:lnTo>
                    <a:pt x="76200" y="361949"/>
                  </a:lnTo>
                  <a:lnTo>
                    <a:pt x="76198" y="0"/>
                  </a:lnTo>
                  <a:close/>
                </a:path>
                <a:path w="114300" h="457200">
                  <a:moveTo>
                    <a:pt x="114300" y="342899"/>
                  </a:moveTo>
                  <a:lnTo>
                    <a:pt x="76199" y="342899"/>
                  </a:lnTo>
                  <a:lnTo>
                    <a:pt x="76200" y="361949"/>
                  </a:lnTo>
                  <a:lnTo>
                    <a:pt x="104775" y="361949"/>
                  </a:lnTo>
                  <a:lnTo>
                    <a:pt x="114300" y="342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F29896-F438-483D-8DDA-84A5122E7FD7}"/>
              </a:ext>
            </a:extLst>
          </p:cNvPr>
          <p:cNvSpPr txBox="1"/>
          <p:nvPr/>
        </p:nvSpPr>
        <p:spPr>
          <a:xfrm>
            <a:off x="4856124" y="3076766"/>
            <a:ext cx="211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5" dirty="0">
                <a:solidFill>
                  <a:srgbClr val="44546A"/>
                </a:solidFill>
                <a:latin typeface="Arial"/>
                <a:cs typeface="Arial"/>
              </a:rPr>
              <a:t>/ training samples</a:t>
            </a:r>
            <a:endParaRPr lang="zh-CN" altLang="en-US" b="1" spc="-5" dirty="0">
              <a:solidFill>
                <a:srgbClr val="44546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7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E3F0-6CEF-4BCA-A6C6-A8208DD1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Majority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B6552-CB57-4125-8E53-FB5E0BBB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15F9-4A4D-4862-8F80-729623FFC1D6}" type="datetime1">
              <a:rPr lang="zh-CN" altLang="en-US" smtClean="0"/>
              <a:t>2021/3/27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B18FC-D964-4634-B135-E64BC2ED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229A3-3FCE-4A3C-BDC2-0E3E584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Image result for 上课举手">
            <a:extLst>
              <a:ext uri="{FF2B5EF4-FFF2-40B4-BE49-F238E27FC236}">
                <a16:creationId xmlns:a16="http://schemas.microsoft.com/office/drawing/2014/main" id="{12859D54-FE75-4F12-A2FC-D1F70FCA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52" y="2002269"/>
            <a:ext cx="5596779" cy="39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A9879620-A057-49DF-946B-9451BEE04C3F}"/>
              </a:ext>
            </a:extLst>
          </p:cNvPr>
          <p:cNvSpPr/>
          <p:nvPr/>
        </p:nvSpPr>
        <p:spPr>
          <a:xfrm rot="713197">
            <a:off x="1451524" y="2324309"/>
            <a:ext cx="1247771" cy="837493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Cat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6FFD8429-5583-45E3-A074-01269500DCB4}"/>
              </a:ext>
            </a:extLst>
          </p:cNvPr>
          <p:cNvSpPr/>
          <p:nvPr/>
        </p:nvSpPr>
        <p:spPr>
          <a:xfrm rot="713197">
            <a:off x="3306599" y="1247763"/>
            <a:ext cx="1247771" cy="837493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Dog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6A97503C-9821-4D42-A1C1-7AC238A70853}"/>
              </a:ext>
            </a:extLst>
          </p:cNvPr>
          <p:cNvSpPr/>
          <p:nvPr/>
        </p:nvSpPr>
        <p:spPr>
          <a:xfrm rot="1180929">
            <a:off x="3199791" y="3017767"/>
            <a:ext cx="1003958" cy="715118"/>
          </a:xfrm>
          <a:prstGeom prst="flowChartMagneticTap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Dog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629FBD-CE48-448E-9F32-9126CC054C0E}"/>
              </a:ext>
            </a:extLst>
          </p:cNvPr>
          <p:cNvSpPr txBox="1"/>
          <p:nvPr/>
        </p:nvSpPr>
        <p:spPr>
          <a:xfrm>
            <a:off x="3233725" y="1989631"/>
            <a:ext cx="64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EDB6DE8-C660-42DC-A2BC-C31D9A1EE888}"/>
                  </a:ext>
                </a:extLst>
              </p14:cNvPr>
              <p14:cNvContentPartPr/>
              <p14:nvPr/>
            </p14:nvContentPartPr>
            <p14:xfrm>
              <a:off x="3527553" y="2272407"/>
              <a:ext cx="569160" cy="5331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EDB6DE8-C660-42DC-A2BC-C31D9A1EE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1913" y="2236767"/>
                <a:ext cx="64080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4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6696"/>
            <a:ext cx="7982915" cy="646312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Example: Vector Space Representation of Text</a:t>
            </a: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3CAB-05F8-4CFA-B855-9BA7141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pc="-15" dirty="0">
                <a:ea typeface="+mn-ea"/>
                <a:cs typeface="+mn-ea"/>
                <a:sym typeface="+mn-lt"/>
              </a:rPr>
              <a:t>Each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document </a:t>
            </a:r>
            <a:r>
              <a:rPr lang="en-US" altLang="zh-CN" dirty="0">
                <a:ea typeface="+mn-ea"/>
                <a:cs typeface="+mn-ea"/>
                <a:sym typeface="+mn-lt"/>
              </a:rPr>
              <a:t>is a </a:t>
            </a:r>
            <a:r>
              <a:rPr lang="en-US" altLang="zh-CN" spc="-35" dirty="0">
                <a:ea typeface="+mn-ea"/>
                <a:cs typeface="+mn-ea"/>
                <a:sym typeface="+mn-lt"/>
              </a:rPr>
              <a:t>vector, </a:t>
            </a:r>
            <a:r>
              <a:rPr lang="en-US" altLang="zh-CN" dirty="0">
                <a:ea typeface="+mn-ea"/>
                <a:cs typeface="+mn-ea"/>
                <a:sym typeface="+mn-lt"/>
              </a:rPr>
              <a:t>one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component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for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each term </a:t>
            </a:r>
            <a:r>
              <a:rPr lang="en-US" altLang="zh-CN" dirty="0">
                <a:ea typeface="+mn-ea"/>
                <a:cs typeface="+mn-ea"/>
                <a:sym typeface="+mn-lt"/>
              </a:rPr>
              <a:t>(=</a:t>
            </a:r>
            <a:r>
              <a:rPr lang="en-US" altLang="zh-CN" spc="2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word).</a:t>
            </a: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3200" spc="-10" dirty="0"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200" spc="-10" dirty="0">
              <a:ea typeface="+mn-ea"/>
              <a:cs typeface="+mn-ea"/>
              <a:sym typeface="+mn-lt"/>
            </a:endParaRPr>
          </a:p>
          <a:p>
            <a:pPr marL="184150" indent="-171450">
              <a:lnSpc>
                <a:spcPts val="25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High-dimensional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vector</a:t>
            </a:r>
            <a:r>
              <a:rPr lang="en-US" altLang="zh-CN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space: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27050" lvl="1" indent="-171450">
              <a:lnSpc>
                <a:spcPts val="212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35" dirty="0">
                <a:ea typeface="+mn-ea"/>
                <a:cs typeface="+mn-ea"/>
                <a:sym typeface="+mn-lt"/>
              </a:rPr>
              <a:t>Terms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are </a:t>
            </a:r>
            <a:r>
              <a:rPr lang="en-US" altLang="zh-CN" spc="-20" dirty="0">
                <a:ea typeface="+mn-ea"/>
                <a:cs typeface="+mn-ea"/>
                <a:sym typeface="+mn-lt"/>
              </a:rPr>
              <a:t>axes, </a:t>
            </a:r>
            <a:r>
              <a:rPr lang="en-US" altLang="zh-CN" dirty="0">
                <a:ea typeface="+mn-ea"/>
                <a:cs typeface="+mn-ea"/>
                <a:sym typeface="+mn-lt"/>
              </a:rPr>
              <a:t>10,000+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dimensions, </a:t>
            </a:r>
            <a:r>
              <a:rPr lang="en-US" altLang="zh-CN" dirty="0">
                <a:ea typeface="+mn-ea"/>
                <a:cs typeface="+mn-ea"/>
                <a:sym typeface="+mn-lt"/>
              </a:rPr>
              <a:t>or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even</a:t>
            </a:r>
            <a:r>
              <a:rPr lang="en-US" altLang="zh-CN" spc="70" dirty="0"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ea typeface="+mn-ea"/>
                <a:cs typeface="+mn-ea"/>
                <a:sym typeface="+mn-lt"/>
              </a:rPr>
              <a:t>100,000+</a:t>
            </a:r>
          </a:p>
          <a:p>
            <a:pPr marL="527050" lvl="1" indent="-171450">
              <a:lnSpc>
                <a:spcPts val="213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ea typeface="+mn-ea"/>
                <a:cs typeface="+mn-ea"/>
                <a:sym typeface="+mn-lt"/>
              </a:rPr>
              <a:t>Docs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are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vectors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in this</a:t>
            </a:r>
            <a:r>
              <a:rPr lang="en-US" altLang="zh-CN" spc="4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space</a:t>
            </a:r>
            <a:endParaRPr lang="en-US" altLang="zh-CN" dirty="0">
              <a:ea typeface="+mn-ea"/>
              <a:cs typeface="+mn-ea"/>
              <a:sym typeface="+mn-lt"/>
            </a:endParaRPr>
          </a:p>
          <a:p>
            <a:pPr marL="527050" lvl="1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ea typeface="+mn-ea"/>
                <a:cs typeface="+mn-ea"/>
                <a:sym typeface="+mn-lt"/>
              </a:rPr>
              <a:t>Normally </a:t>
            </a:r>
            <a:r>
              <a:rPr lang="en-US" altLang="zh-CN" spc="-10" dirty="0">
                <a:ea typeface="+mn-ea"/>
                <a:cs typeface="+mn-ea"/>
                <a:sym typeface="+mn-lt"/>
              </a:rPr>
              <a:t>normalize </a:t>
            </a:r>
            <a:r>
              <a:rPr lang="en-US" altLang="zh-CN" spc="-15" dirty="0">
                <a:ea typeface="+mn-ea"/>
                <a:cs typeface="+mn-ea"/>
                <a:sym typeface="+mn-lt"/>
              </a:rPr>
              <a:t>to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unit</a:t>
            </a:r>
            <a:r>
              <a:rPr lang="en-US" altLang="zh-CN" spc="35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-5" dirty="0">
                <a:ea typeface="+mn-ea"/>
                <a:cs typeface="+mn-ea"/>
                <a:sym typeface="+mn-lt"/>
              </a:rPr>
              <a:t>length.</a:t>
            </a:r>
            <a:endParaRPr lang="en-US" altLang="zh-CN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060-E1F3-40AF-B88A-66F9F538C276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A1A30F8-8B89-4F1F-8BD3-0FDDFE4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6810"/>
              </p:ext>
            </p:extLst>
          </p:nvPr>
        </p:nvGraphicFramePr>
        <p:xfrm>
          <a:off x="2002420" y="2475724"/>
          <a:ext cx="4919242" cy="199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Doc</a:t>
                      </a:r>
                      <a:r>
                        <a:rPr sz="2000" spc="-35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Word</a:t>
                      </a:r>
                      <a:r>
                        <a:rPr sz="1800" b="1" spc="-25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18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sz="2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333399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  <a:endParaRPr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0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Multiple Classes in a Vector Space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71CE-4532-4650-BAB5-F4F70E4B1891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BD9F6C-9FAA-41DE-9FB2-33EF91BD18E3}"/>
              </a:ext>
            </a:extLst>
          </p:cNvPr>
          <p:cNvGrpSpPr/>
          <p:nvPr/>
        </p:nvGrpSpPr>
        <p:grpSpPr>
          <a:xfrm>
            <a:off x="1573733" y="1688432"/>
            <a:ext cx="6720522" cy="4419600"/>
            <a:chOff x="1595437" y="1905000"/>
            <a:chExt cx="6720522" cy="44196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8EF0325C-098B-4470-BA7A-34D5453FB788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0ED5721-EA9D-49EC-BDC2-D74C331027FB}"/>
                </a:ext>
              </a:extLst>
            </p:cNvPr>
            <p:cNvSpPr/>
            <p:nvPr/>
          </p:nvSpPr>
          <p:spPr>
            <a:xfrm>
              <a:off x="4110037" y="3348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9" name="object 5">
              <a:extLst>
                <a:ext uri="{FF2B5EF4-FFF2-40B4-BE49-F238E27FC236}">
                  <a16:creationId xmlns:a16="http://schemas.microsoft.com/office/drawing/2014/main" id="{4EE6ECBE-E9B6-4EC4-A1D3-970D7A12C5BC}"/>
                </a:ext>
              </a:extLst>
            </p:cNvPr>
            <p:cNvGrpSpPr/>
            <p:nvPr/>
          </p:nvGrpSpPr>
          <p:grpSpPr>
            <a:xfrm>
              <a:off x="1739900" y="2273300"/>
              <a:ext cx="4766310" cy="4002404"/>
              <a:chOff x="1739900" y="2273300"/>
              <a:chExt cx="4766310" cy="4002404"/>
            </a:xfrm>
          </p:grpSpPr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239218BE-E8AB-45B6-915B-A151A3C8BF90}"/>
                  </a:ext>
                </a:extLst>
              </p:cNvPr>
              <p:cNvSpPr/>
              <p:nvPr/>
            </p:nvSpPr>
            <p:spPr>
              <a:xfrm>
                <a:off x="4643437" y="48720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0FBF2509-BF49-4B0A-981B-70930D64951D}"/>
                  </a:ext>
                </a:extLst>
              </p:cNvPr>
              <p:cNvSpPr/>
              <p:nvPr/>
            </p:nvSpPr>
            <p:spPr>
              <a:xfrm>
                <a:off x="22050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60BE711D-4012-4603-B88A-9FB21437144A}"/>
                  </a:ext>
                </a:extLst>
              </p:cNvPr>
              <p:cNvSpPr/>
              <p:nvPr/>
            </p:nvSpPr>
            <p:spPr>
              <a:xfrm>
                <a:off x="2967037" y="4262437"/>
                <a:ext cx="161925" cy="16192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4BD51124-8933-4AED-B754-7C1659D02351}"/>
                  </a:ext>
                </a:extLst>
              </p:cNvPr>
              <p:cNvSpPr/>
              <p:nvPr/>
            </p:nvSpPr>
            <p:spPr>
              <a:xfrm>
                <a:off x="1752600" y="4343400"/>
                <a:ext cx="2133600" cy="1919605"/>
              </a:xfrm>
              <a:custGeom>
                <a:avLst/>
                <a:gdLst/>
                <a:ahLst/>
                <a:cxnLst/>
                <a:rect l="l" t="t" r="r" b="b"/>
                <a:pathLst>
                  <a:path w="2133600" h="1919604">
                    <a:moveTo>
                      <a:pt x="2133601" y="0"/>
                    </a:moveTo>
                    <a:lnTo>
                      <a:pt x="2080295" y="13998"/>
                    </a:lnTo>
                    <a:lnTo>
                      <a:pt x="2027192" y="28165"/>
                    </a:lnTo>
                    <a:lnTo>
                      <a:pt x="1974495" y="42672"/>
                    </a:lnTo>
                    <a:lnTo>
                      <a:pt x="1922408" y="57686"/>
                    </a:lnTo>
                    <a:lnTo>
                      <a:pt x="1871134" y="73377"/>
                    </a:lnTo>
                    <a:lnTo>
                      <a:pt x="1820876" y="89916"/>
                    </a:lnTo>
                    <a:lnTo>
                      <a:pt x="1771837" y="107470"/>
                    </a:lnTo>
                    <a:lnTo>
                      <a:pt x="1724220" y="126209"/>
                    </a:lnTo>
                    <a:lnTo>
                      <a:pt x="1678229" y="146304"/>
                    </a:lnTo>
                    <a:lnTo>
                      <a:pt x="1634067" y="167922"/>
                    </a:lnTo>
                    <a:lnTo>
                      <a:pt x="1591937" y="191233"/>
                    </a:lnTo>
                    <a:lnTo>
                      <a:pt x="1552042" y="216408"/>
                    </a:lnTo>
                    <a:lnTo>
                      <a:pt x="1514585" y="243614"/>
                    </a:lnTo>
                    <a:lnTo>
                      <a:pt x="1479770" y="273021"/>
                    </a:lnTo>
                    <a:lnTo>
                      <a:pt x="1447800" y="304800"/>
                    </a:lnTo>
                    <a:lnTo>
                      <a:pt x="1423807" y="334966"/>
                    </a:lnTo>
                    <a:lnTo>
                      <a:pt x="1390848" y="401070"/>
                    </a:lnTo>
                    <a:lnTo>
                      <a:pt x="1372655" y="473935"/>
                    </a:lnTo>
                    <a:lnTo>
                      <a:pt x="1367118" y="512555"/>
                    </a:lnTo>
                    <a:lnTo>
                      <a:pt x="1362899" y="552446"/>
                    </a:lnTo>
                    <a:lnTo>
                      <a:pt x="1359208" y="593470"/>
                    </a:lnTo>
                    <a:lnTo>
                      <a:pt x="1355253" y="635486"/>
                    </a:lnTo>
                    <a:lnTo>
                      <a:pt x="1350243" y="678355"/>
                    </a:lnTo>
                    <a:lnTo>
                      <a:pt x="1343388" y="721938"/>
                    </a:lnTo>
                    <a:lnTo>
                      <a:pt x="1333896" y="766095"/>
                    </a:lnTo>
                    <a:lnTo>
                      <a:pt x="1320976" y="810685"/>
                    </a:lnTo>
                    <a:lnTo>
                      <a:pt x="1303838" y="855571"/>
                    </a:lnTo>
                    <a:lnTo>
                      <a:pt x="1281690" y="900612"/>
                    </a:lnTo>
                    <a:lnTo>
                      <a:pt x="1253741" y="945668"/>
                    </a:lnTo>
                    <a:lnTo>
                      <a:pt x="1219200" y="990600"/>
                    </a:lnTo>
                    <a:lnTo>
                      <a:pt x="1193479" y="1019531"/>
                    </a:lnTo>
                    <a:lnTo>
                      <a:pt x="1164471" y="1049785"/>
                    </a:lnTo>
                    <a:lnTo>
                      <a:pt x="1132443" y="1081225"/>
                    </a:lnTo>
                    <a:lnTo>
                      <a:pt x="1097663" y="1113709"/>
                    </a:lnTo>
                    <a:lnTo>
                      <a:pt x="1060397" y="1147100"/>
                    </a:lnTo>
                    <a:lnTo>
                      <a:pt x="1020913" y="1181257"/>
                    </a:lnTo>
                    <a:lnTo>
                      <a:pt x="979478" y="1216041"/>
                    </a:lnTo>
                    <a:lnTo>
                      <a:pt x="936358" y="1251313"/>
                    </a:lnTo>
                    <a:lnTo>
                      <a:pt x="891822" y="1286934"/>
                    </a:lnTo>
                    <a:lnTo>
                      <a:pt x="846136" y="1322763"/>
                    </a:lnTo>
                    <a:lnTo>
                      <a:pt x="799568" y="1358662"/>
                    </a:lnTo>
                    <a:lnTo>
                      <a:pt x="752383" y="1394492"/>
                    </a:lnTo>
                    <a:lnTo>
                      <a:pt x="704851" y="1430112"/>
                    </a:lnTo>
                    <a:lnTo>
                      <a:pt x="657237" y="1465384"/>
                    </a:lnTo>
                    <a:lnTo>
                      <a:pt x="609809" y="1500168"/>
                    </a:lnTo>
                    <a:lnTo>
                      <a:pt x="562834" y="1534325"/>
                    </a:lnTo>
                    <a:lnTo>
                      <a:pt x="516579" y="1567716"/>
                    </a:lnTo>
                    <a:lnTo>
                      <a:pt x="471311" y="1600200"/>
                    </a:lnTo>
                    <a:lnTo>
                      <a:pt x="427297" y="1631640"/>
                    </a:lnTo>
                    <a:lnTo>
                      <a:pt x="384805" y="1661894"/>
                    </a:lnTo>
                    <a:lnTo>
                      <a:pt x="344102" y="1690825"/>
                    </a:lnTo>
                    <a:lnTo>
                      <a:pt x="305454" y="1718292"/>
                    </a:lnTo>
                    <a:lnTo>
                      <a:pt x="269129" y="1744157"/>
                    </a:lnTo>
                    <a:lnTo>
                      <a:pt x="235394" y="1768280"/>
                    </a:lnTo>
                    <a:lnTo>
                      <a:pt x="204516" y="1790521"/>
                    </a:lnTo>
                    <a:lnTo>
                      <a:pt x="176762" y="1810741"/>
                    </a:lnTo>
                    <a:lnTo>
                      <a:pt x="152400" y="1828801"/>
                    </a:lnTo>
                    <a:lnTo>
                      <a:pt x="88552" y="1875309"/>
                    </a:lnTo>
                    <a:lnTo>
                      <a:pt x="46434" y="1903215"/>
                    </a:lnTo>
                    <a:lnTo>
                      <a:pt x="21580" y="1916535"/>
                    </a:lnTo>
                    <a:lnTo>
                      <a:pt x="9525" y="1919288"/>
                    </a:lnTo>
                    <a:lnTo>
                      <a:pt x="5804" y="1915493"/>
                    </a:lnTo>
                    <a:lnTo>
                      <a:pt x="5953" y="1909168"/>
                    </a:lnTo>
                    <a:lnTo>
                      <a:pt x="5506" y="1904331"/>
                    </a:lnTo>
                    <a:lnTo>
                      <a:pt x="0" y="19050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E2A60AAD-8BC9-4FF8-9215-8B9626890DC0}"/>
                  </a:ext>
                </a:extLst>
              </p:cNvPr>
              <p:cNvSpPr/>
              <p:nvPr/>
            </p:nvSpPr>
            <p:spPr>
              <a:xfrm>
                <a:off x="3803261" y="2286000"/>
                <a:ext cx="235585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235585" h="2057400">
                    <a:moveTo>
                      <a:pt x="82938" y="2057401"/>
                    </a:moveTo>
                    <a:lnTo>
                      <a:pt x="118039" y="2024521"/>
                    </a:lnTo>
                    <a:lnTo>
                      <a:pt x="151474" y="1990309"/>
                    </a:lnTo>
                    <a:lnTo>
                      <a:pt x="181576" y="1953431"/>
                    </a:lnTo>
                    <a:lnTo>
                      <a:pt x="206680" y="1912554"/>
                    </a:lnTo>
                    <a:lnTo>
                      <a:pt x="225119" y="1866345"/>
                    </a:lnTo>
                    <a:lnTo>
                      <a:pt x="235227" y="1813472"/>
                    </a:lnTo>
                    <a:lnTo>
                      <a:pt x="235338" y="1752600"/>
                    </a:lnTo>
                    <a:lnTo>
                      <a:pt x="230021" y="1719707"/>
                    </a:lnTo>
                    <a:lnTo>
                      <a:pt x="206055" y="1651755"/>
                    </a:lnTo>
                    <a:lnTo>
                      <a:pt x="188908" y="1616196"/>
                    </a:lnTo>
                    <a:lnTo>
                      <a:pt x="169316" y="1579248"/>
                    </a:lnTo>
                    <a:lnTo>
                      <a:pt x="148031" y="1540662"/>
                    </a:lnTo>
                    <a:lnTo>
                      <a:pt x="125801" y="1500188"/>
                    </a:lnTo>
                    <a:lnTo>
                      <a:pt x="103377" y="1457575"/>
                    </a:lnTo>
                    <a:lnTo>
                      <a:pt x="81508" y="1412574"/>
                    </a:lnTo>
                    <a:lnTo>
                      <a:pt x="60945" y="1364936"/>
                    </a:lnTo>
                    <a:lnTo>
                      <a:pt x="42436" y="1314409"/>
                    </a:lnTo>
                    <a:lnTo>
                      <a:pt x="26733" y="1260744"/>
                    </a:lnTo>
                    <a:lnTo>
                      <a:pt x="14583" y="1203691"/>
                    </a:lnTo>
                    <a:lnTo>
                      <a:pt x="6738" y="1143000"/>
                    </a:lnTo>
                    <a:lnTo>
                      <a:pt x="3851" y="1104155"/>
                    </a:lnTo>
                    <a:lnTo>
                      <a:pt x="1791" y="1063863"/>
                    </a:lnTo>
                    <a:lnTo>
                      <a:pt x="519" y="1022190"/>
                    </a:lnTo>
                    <a:lnTo>
                      <a:pt x="0" y="979202"/>
                    </a:lnTo>
                    <a:lnTo>
                      <a:pt x="194" y="934964"/>
                    </a:lnTo>
                    <a:lnTo>
                      <a:pt x="1064" y="889543"/>
                    </a:lnTo>
                    <a:lnTo>
                      <a:pt x="2574" y="843004"/>
                    </a:lnTo>
                    <a:lnTo>
                      <a:pt x="4684" y="795412"/>
                    </a:lnTo>
                    <a:lnTo>
                      <a:pt x="7358" y="746834"/>
                    </a:lnTo>
                    <a:lnTo>
                      <a:pt x="10559" y="697336"/>
                    </a:lnTo>
                    <a:lnTo>
                      <a:pt x="14247" y="646983"/>
                    </a:lnTo>
                    <a:lnTo>
                      <a:pt x="18387" y="595840"/>
                    </a:lnTo>
                    <a:lnTo>
                      <a:pt x="22940" y="543975"/>
                    </a:lnTo>
                    <a:lnTo>
                      <a:pt x="27869" y="491451"/>
                    </a:lnTo>
                    <a:lnTo>
                      <a:pt x="33136" y="438336"/>
                    </a:lnTo>
                    <a:lnTo>
                      <a:pt x="38704" y="384695"/>
                    </a:lnTo>
                    <a:lnTo>
                      <a:pt x="44535" y="330593"/>
                    </a:lnTo>
                    <a:lnTo>
                      <a:pt x="50591" y="276097"/>
                    </a:lnTo>
                    <a:lnTo>
                      <a:pt x="56835" y="221272"/>
                    </a:lnTo>
                    <a:lnTo>
                      <a:pt x="63229" y="166184"/>
                    </a:lnTo>
                    <a:lnTo>
                      <a:pt x="69736" y="110899"/>
                    </a:lnTo>
                    <a:lnTo>
                      <a:pt x="76319" y="55482"/>
                    </a:lnTo>
                    <a:lnTo>
                      <a:pt x="8293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3F387299-ED12-4933-9337-67F6D9D51AAF}"/>
                  </a:ext>
                </a:extLst>
              </p:cNvPr>
              <p:cNvSpPr/>
              <p:nvPr/>
            </p:nvSpPr>
            <p:spPr>
              <a:xfrm>
                <a:off x="4033837" y="5024437"/>
                <a:ext cx="161925" cy="16192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C258C23A-E475-4450-84A0-E47DCD598E03}"/>
                  </a:ext>
                </a:extLst>
              </p:cNvPr>
              <p:cNvSpPr/>
              <p:nvPr/>
            </p:nvSpPr>
            <p:spPr>
              <a:xfrm>
                <a:off x="3924300" y="4338620"/>
                <a:ext cx="256921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2569210" h="704850">
                    <a:moveTo>
                      <a:pt x="0" y="4779"/>
                    </a:moveTo>
                    <a:lnTo>
                      <a:pt x="228" y="50346"/>
                    </a:lnTo>
                    <a:lnTo>
                      <a:pt x="1828" y="95000"/>
                    </a:lnTo>
                    <a:lnTo>
                      <a:pt x="6172" y="137824"/>
                    </a:lnTo>
                    <a:lnTo>
                      <a:pt x="14630" y="177905"/>
                    </a:lnTo>
                    <a:lnTo>
                      <a:pt x="28575" y="214329"/>
                    </a:lnTo>
                    <a:lnTo>
                      <a:pt x="78409" y="272546"/>
                    </a:lnTo>
                    <a:lnTo>
                      <a:pt x="117043" y="292510"/>
                    </a:lnTo>
                    <a:lnTo>
                      <a:pt x="166649" y="305159"/>
                    </a:lnTo>
                    <a:lnTo>
                      <a:pt x="228600" y="309579"/>
                    </a:lnTo>
                    <a:lnTo>
                      <a:pt x="257524" y="307921"/>
                    </a:lnTo>
                    <a:lnTo>
                      <a:pt x="323756" y="295534"/>
                    </a:lnTo>
                    <a:lnTo>
                      <a:pt x="360683" y="285390"/>
                    </a:lnTo>
                    <a:lnTo>
                      <a:pt x="399897" y="273003"/>
                    </a:lnTo>
                    <a:lnTo>
                      <a:pt x="441209" y="258665"/>
                    </a:lnTo>
                    <a:lnTo>
                      <a:pt x="484427" y="242669"/>
                    </a:lnTo>
                    <a:lnTo>
                      <a:pt x="529362" y="225308"/>
                    </a:lnTo>
                    <a:lnTo>
                      <a:pt x="575823" y="206873"/>
                    </a:lnTo>
                    <a:lnTo>
                      <a:pt x="623621" y="187659"/>
                    </a:lnTo>
                    <a:lnTo>
                      <a:pt x="672564" y="167957"/>
                    </a:lnTo>
                    <a:lnTo>
                      <a:pt x="722464" y="148059"/>
                    </a:lnTo>
                    <a:lnTo>
                      <a:pt x="773129" y="128259"/>
                    </a:lnTo>
                    <a:lnTo>
                      <a:pt x="824369" y="108850"/>
                    </a:lnTo>
                    <a:lnTo>
                      <a:pt x="875995" y="90123"/>
                    </a:lnTo>
                    <a:lnTo>
                      <a:pt x="927816" y="72371"/>
                    </a:lnTo>
                    <a:lnTo>
                      <a:pt x="979642" y="55888"/>
                    </a:lnTo>
                    <a:lnTo>
                      <a:pt x="1031282" y="40965"/>
                    </a:lnTo>
                    <a:lnTo>
                      <a:pt x="1082547" y="27895"/>
                    </a:lnTo>
                    <a:lnTo>
                      <a:pt x="1133247" y="16971"/>
                    </a:lnTo>
                    <a:lnTo>
                      <a:pt x="1183190" y="8485"/>
                    </a:lnTo>
                    <a:lnTo>
                      <a:pt x="1232187" y="2731"/>
                    </a:lnTo>
                    <a:lnTo>
                      <a:pt x="1280048" y="0"/>
                    </a:lnTo>
                    <a:lnTo>
                      <a:pt x="1326583" y="585"/>
                    </a:lnTo>
                    <a:lnTo>
                      <a:pt x="1371600" y="4779"/>
                    </a:lnTo>
                    <a:lnTo>
                      <a:pt x="1416438" y="12718"/>
                    </a:lnTo>
                    <a:lnTo>
                      <a:pt x="1462440" y="24159"/>
                    </a:lnTo>
                    <a:lnTo>
                      <a:pt x="1509433" y="38824"/>
                    </a:lnTo>
                    <a:lnTo>
                      <a:pt x="1557241" y="56434"/>
                    </a:lnTo>
                    <a:lnTo>
                      <a:pt x="1605687" y="76712"/>
                    </a:lnTo>
                    <a:lnTo>
                      <a:pt x="1654596" y="99379"/>
                    </a:lnTo>
                    <a:lnTo>
                      <a:pt x="1703793" y="124158"/>
                    </a:lnTo>
                    <a:lnTo>
                      <a:pt x="1753103" y="150771"/>
                    </a:lnTo>
                    <a:lnTo>
                      <a:pt x="1802349" y="178939"/>
                    </a:lnTo>
                    <a:lnTo>
                      <a:pt x="1851356" y="208385"/>
                    </a:lnTo>
                    <a:lnTo>
                      <a:pt x="1899948" y="238831"/>
                    </a:lnTo>
                    <a:lnTo>
                      <a:pt x="1947951" y="269999"/>
                    </a:lnTo>
                    <a:lnTo>
                      <a:pt x="1995187" y="301610"/>
                    </a:lnTo>
                    <a:lnTo>
                      <a:pt x="2041483" y="333387"/>
                    </a:lnTo>
                    <a:lnTo>
                      <a:pt x="2086661" y="365053"/>
                    </a:lnTo>
                    <a:lnTo>
                      <a:pt x="2130548" y="396328"/>
                    </a:lnTo>
                    <a:lnTo>
                      <a:pt x="2172966" y="426934"/>
                    </a:lnTo>
                    <a:lnTo>
                      <a:pt x="2213741" y="456595"/>
                    </a:lnTo>
                    <a:lnTo>
                      <a:pt x="2252697" y="485032"/>
                    </a:lnTo>
                    <a:lnTo>
                      <a:pt x="2289658" y="511966"/>
                    </a:lnTo>
                    <a:lnTo>
                      <a:pt x="2324450" y="537121"/>
                    </a:lnTo>
                    <a:lnTo>
                      <a:pt x="2356895" y="560217"/>
                    </a:lnTo>
                    <a:lnTo>
                      <a:pt x="2414046" y="599124"/>
                    </a:lnTo>
                    <a:lnTo>
                      <a:pt x="2505604" y="655589"/>
                    </a:lnTo>
                    <a:lnTo>
                      <a:pt x="2546814" y="682804"/>
                    </a:lnTo>
                    <a:lnTo>
                      <a:pt x="2566364" y="698355"/>
                    </a:lnTo>
                    <a:lnTo>
                      <a:pt x="2568585" y="704575"/>
                    </a:lnTo>
                    <a:lnTo>
                      <a:pt x="2557811" y="703798"/>
                    </a:lnTo>
                    <a:lnTo>
                      <a:pt x="2538372" y="698355"/>
                    </a:lnTo>
                    <a:lnTo>
                      <a:pt x="2514601" y="690579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E65FD0D7-4389-4463-AF65-013245259DD2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722887C-29D7-46B6-A369-0A945CA5D9D2}"/>
                </a:ext>
              </a:extLst>
            </p:cNvPr>
            <p:cNvSpPr/>
            <p:nvPr/>
          </p:nvSpPr>
          <p:spPr>
            <a:xfrm>
              <a:off x="3119437" y="2662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FD5D474-A297-4CF7-922F-D10EEC36460C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EB15F907-4A28-42F8-B867-BB5A9DAB5916}"/>
                </a:ext>
              </a:extLst>
            </p:cNvPr>
            <p:cNvSpPr/>
            <p:nvPr/>
          </p:nvSpPr>
          <p:spPr>
            <a:xfrm>
              <a:off x="2662237" y="3424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CEFD273F-C651-4DEB-9098-61C9A59E914B}"/>
                </a:ext>
              </a:extLst>
            </p:cNvPr>
            <p:cNvSpPr/>
            <p:nvPr/>
          </p:nvSpPr>
          <p:spPr>
            <a:xfrm>
              <a:off x="3348037" y="30432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059A6106-B218-4ACF-9BEB-7A0AB7FE1EE8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998EAB97-F41D-4F78-9CE9-51B8782FA5EE}"/>
                </a:ext>
              </a:extLst>
            </p:cNvPr>
            <p:cNvSpPr/>
            <p:nvPr/>
          </p:nvSpPr>
          <p:spPr>
            <a:xfrm>
              <a:off x="4414837" y="3957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8D70531A-31B8-47BA-A26B-A571DC0B7B86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60D69825-8D1B-4016-8B33-50D39B34FEDE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833472A7-A642-443A-8F42-03B735FA48AD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170559B-0BFF-4A5B-983C-BD2705EDB925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2FBA9D4C-B45A-4A94-998C-F4543C59AA35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24305BFB-D356-432F-873C-FFEC51B6B203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175FE15-06AE-4136-87FB-B58FD47B0A6E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85AF91F6-A2AC-40A5-AD3F-D487582A390B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49CDD5CE-0D42-4E68-A791-B5A984348F72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4BADA596-143E-4913-BCAB-3335BD211082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>
                <a:cs typeface="+mn-ea"/>
                <a:sym typeface="+mn-lt"/>
              </a:endParaRPr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3B3A6D68-E9AB-41B8-B53C-3BBB4D5BE200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B0E2D-50C5-42B7-8618-B0DDD125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85" dirty="0">
                <a:ea typeface="+mn-ea"/>
                <a:cs typeface="+mn-ea"/>
                <a:sym typeface="+mn-lt"/>
              </a:rPr>
              <a:t>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spc="-135" dirty="0">
                <a:ea typeface="+mn-ea"/>
                <a:cs typeface="+mn-ea"/>
                <a:sym typeface="+mn-lt"/>
              </a:rPr>
              <a:t>document </a:t>
            </a:r>
            <a:r>
              <a:rPr lang="en-US" altLang="zh-CN" spc="-90" dirty="0">
                <a:ea typeface="+mn-ea"/>
                <a:cs typeface="+mn-ea"/>
                <a:sym typeface="+mn-lt"/>
              </a:rPr>
              <a:t>=</a:t>
            </a:r>
            <a:r>
              <a:rPr lang="en-US" altLang="zh-CN" spc="-380" dirty="0">
                <a:ea typeface="+mn-ea"/>
                <a:cs typeface="+mn-ea"/>
                <a:sym typeface="+mn-lt"/>
              </a:rPr>
              <a:t> </a:t>
            </a:r>
            <a:r>
              <a:rPr lang="en-US" altLang="zh-CN" spc="315" dirty="0">
                <a:ea typeface="+mn-ea"/>
                <a:cs typeface="+mn-ea"/>
                <a:sym typeface="+mn-lt"/>
              </a:rPr>
              <a:t>?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FAFC0-79A0-4773-BF0D-24CF705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B281-15B7-407D-9D8D-C64E67E78262}" type="datetime1">
              <a:rPr lang="zh-CN" altLang="en-US" smtClean="0">
                <a:cs typeface="+mn-ea"/>
                <a:sym typeface="+mn-lt"/>
              </a:rPr>
              <a:t>2021/3/27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5FA-DC46-408F-A2EF-0733EBD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Beilun Wang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63A18-8E91-4167-8569-A2864DC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F4F375-2F14-4712-BD5B-8B914890FAA0}"/>
              </a:ext>
            </a:extLst>
          </p:cNvPr>
          <p:cNvGrpSpPr/>
          <p:nvPr/>
        </p:nvGrpSpPr>
        <p:grpSpPr>
          <a:xfrm>
            <a:off x="1573733" y="1688432"/>
            <a:ext cx="6720522" cy="4419600"/>
            <a:chOff x="1595437" y="1905000"/>
            <a:chExt cx="6720522" cy="441960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E632DE8-A553-44E1-B6D4-F1F9CD08B48C}"/>
                </a:ext>
              </a:extLst>
            </p:cNvPr>
            <p:cNvSpPr/>
            <p:nvPr/>
          </p:nvSpPr>
          <p:spPr>
            <a:xfrm>
              <a:off x="19002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8E27465-5CB5-4B12-B3BF-667D08F8ACA8}"/>
                </a:ext>
              </a:extLst>
            </p:cNvPr>
            <p:cNvSpPr/>
            <p:nvPr/>
          </p:nvSpPr>
          <p:spPr>
            <a:xfrm>
              <a:off x="4110037" y="3348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object 5">
              <a:extLst>
                <a:ext uri="{FF2B5EF4-FFF2-40B4-BE49-F238E27FC236}">
                  <a16:creationId xmlns:a16="http://schemas.microsoft.com/office/drawing/2014/main" id="{7BE128A5-3B9E-4961-B03C-A5C568D745C5}"/>
                </a:ext>
              </a:extLst>
            </p:cNvPr>
            <p:cNvGrpSpPr/>
            <p:nvPr/>
          </p:nvGrpSpPr>
          <p:grpSpPr>
            <a:xfrm>
              <a:off x="1739900" y="2273300"/>
              <a:ext cx="4766310" cy="4002404"/>
              <a:chOff x="1739900" y="2273300"/>
              <a:chExt cx="4766310" cy="4002404"/>
            </a:xfrm>
          </p:grpSpPr>
          <p:sp>
            <p:nvSpPr>
              <p:cNvPr id="29" name="object 6">
                <a:extLst>
                  <a:ext uri="{FF2B5EF4-FFF2-40B4-BE49-F238E27FC236}">
                    <a16:creationId xmlns:a16="http://schemas.microsoft.com/office/drawing/2014/main" id="{3CC5F9A3-04D9-4862-BC8D-2C4D47F1B700}"/>
                  </a:ext>
                </a:extLst>
              </p:cNvPr>
              <p:cNvSpPr/>
              <p:nvPr/>
            </p:nvSpPr>
            <p:spPr>
              <a:xfrm>
                <a:off x="4643437" y="4872037"/>
                <a:ext cx="161925" cy="1619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bject 7">
                <a:extLst>
                  <a:ext uri="{FF2B5EF4-FFF2-40B4-BE49-F238E27FC236}">
                    <a16:creationId xmlns:a16="http://schemas.microsoft.com/office/drawing/2014/main" id="{783450C0-2677-400D-97CE-FD6BBD1AB872}"/>
                  </a:ext>
                </a:extLst>
              </p:cNvPr>
              <p:cNvSpPr/>
              <p:nvPr/>
            </p:nvSpPr>
            <p:spPr>
              <a:xfrm>
                <a:off x="2205037" y="4262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object 8">
                <a:extLst>
                  <a:ext uri="{FF2B5EF4-FFF2-40B4-BE49-F238E27FC236}">
                    <a16:creationId xmlns:a16="http://schemas.microsoft.com/office/drawing/2014/main" id="{D4E202D9-4598-45E2-8CF8-6D38FDF843AC}"/>
                  </a:ext>
                </a:extLst>
              </p:cNvPr>
              <p:cNvSpPr/>
              <p:nvPr/>
            </p:nvSpPr>
            <p:spPr>
              <a:xfrm>
                <a:off x="2967037" y="4262437"/>
                <a:ext cx="161925" cy="16192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835A8BB2-FCA6-4A8F-9F8B-7CD417829F40}"/>
                  </a:ext>
                </a:extLst>
              </p:cNvPr>
              <p:cNvSpPr/>
              <p:nvPr/>
            </p:nvSpPr>
            <p:spPr>
              <a:xfrm>
                <a:off x="1752600" y="4343400"/>
                <a:ext cx="2133600" cy="1919605"/>
              </a:xfrm>
              <a:custGeom>
                <a:avLst/>
                <a:gdLst/>
                <a:ahLst/>
                <a:cxnLst/>
                <a:rect l="l" t="t" r="r" b="b"/>
                <a:pathLst>
                  <a:path w="2133600" h="1919604">
                    <a:moveTo>
                      <a:pt x="2133601" y="0"/>
                    </a:moveTo>
                    <a:lnTo>
                      <a:pt x="2080295" y="13998"/>
                    </a:lnTo>
                    <a:lnTo>
                      <a:pt x="2027192" y="28165"/>
                    </a:lnTo>
                    <a:lnTo>
                      <a:pt x="1974495" y="42672"/>
                    </a:lnTo>
                    <a:lnTo>
                      <a:pt x="1922408" y="57686"/>
                    </a:lnTo>
                    <a:lnTo>
                      <a:pt x="1871134" y="73377"/>
                    </a:lnTo>
                    <a:lnTo>
                      <a:pt x="1820876" y="89916"/>
                    </a:lnTo>
                    <a:lnTo>
                      <a:pt x="1771837" y="107470"/>
                    </a:lnTo>
                    <a:lnTo>
                      <a:pt x="1724220" y="126209"/>
                    </a:lnTo>
                    <a:lnTo>
                      <a:pt x="1678229" y="146304"/>
                    </a:lnTo>
                    <a:lnTo>
                      <a:pt x="1634067" y="167922"/>
                    </a:lnTo>
                    <a:lnTo>
                      <a:pt x="1591937" y="191233"/>
                    </a:lnTo>
                    <a:lnTo>
                      <a:pt x="1552042" y="216408"/>
                    </a:lnTo>
                    <a:lnTo>
                      <a:pt x="1514585" y="243614"/>
                    </a:lnTo>
                    <a:lnTo>
                      <a:pt x="1479770" y="273021"/>
                    </a:lnTo>
                    <a:lnTo>
                      <a:pt x="1447800" y="304800"/>
                    </a:lnTo>
                    <a:lnTo>
                      <a:pt x="1423807" y="334966"/>
                    </a:lnTo>
                    <a:lnTo>
                      <a:pt x="1390848" y="401070"/>
                    </a:lnTo>
                    <a:lnTo>
                      <a:pt x="1372655" y="473935"/>
                    </a:lnTo>
                    <a:lnTo>
                      <a:pt x="1367118" y="512555"/>
                    </a:lnTo>
                    <a:lnTo>
                      <a:pt x="1362899" y="552446"/>
                    </a:lnTo>
                    <a:lnTo>
                      <a:pt x="1359208" y="593470"/>
                    </a:lnTo>
                    <a:lnTo>
                      <a:pt x="1355253" y="635486"/>
                    </a:lnTo>
                    <a:lnTo>
                      <a:pt x="1350243" y="678355"/>
                    </a:lnTo>
                    <a:lnTo>
                      <a:pt x="1343388" y="721938"/>
                    </a:lnTo>
                    <a:lnTo>
                      <a:pt x="1333896" y="766095"/>
                    </a:lnTo>
                    <a:lnTo>
                      <a:pt x="1320976" y="810685"/>
                    </a:lnTo>
                    <a:lnTo>
                      <a:pt x="1303838" y="855571"/>
                    </a:lnTo>
                    <a:lnTo>
                      <a:pt x="1281690" y="900612"/>
                    </a:lnTo>
                    <a:lnTo>
                      <a:pt x="1253741" y="945668"/>
                    </a:lnTo>
                    <a:lnTo>
                      <a:pt x="1219200" y="990600"/>
                    </a:lnTo>
                    <a:lnTo>
                      <a:pt x="1193479" y="1019531"/>
                    </a:lnTo>
                    <a:lnTo>
                      <a:pt x="1164471" y="1049785"/>
                    </a:lnTo>
                    <a:lnTo>
                      <a:pt x="1132443" y="1081225"/>
                    </a:lnTo>
                    <a:lnTo>
                      <a:pt x="1097663" y="1113709"/>
                    </a:lnTo>
                    <a:lnTo>
                      <a:pt x="1060397" y="1147100"/>
                    </a:lnTo>
                    <a:lnTo>
                      <a:pt x="1020913" y="1181257"/>
                    </a:lnTo>
                    <a:lnTo>
                      <a:pt x="979478" y="1216041"/>
                    </a:lnTo>
                    <a:lnTo>
                      <a:pt x="936358" y="1251313"/>
                    </a:lnTo>
                    <a:lnTo>
                      <a:pt x="891822" y="1286934"/>
                    </a:lnTo>
                    <a:lnTo>
                      <a:pt x="846136" y="1322763"/>
                    </a:lnTo>
                    <a:lnTo>
                      <a:pt x="799568" y="1358662"/>
                    </a:lnTo>
                    <a:lnTo>
                      <a:pt x="752383" y="1394492"/>
                    </a:lnTo>
                    <a:lnTo>
                      <a:pt x="704851" y="1430112"/>
                    </a:lnTo>
                    <a:lnTo>
                      <a:pt x="657237" y="1465384"/>
                    </a:lnTo>
                    <a:lnTo>
                      <a:pt x="609809" y="1500168"/>
                    </a:lnTo>
                    <a:lnTo>
                      <a:pt x="562834" y="1534325"/>
                    </a:lnTo>
                    <a:lnTo>
                      <a:pt x="516579" y="1567716"/>
                    </a:lnTo>
                    <a:lnTo>
                      <a:pt x="471311" y="1600200"/>
                    </a:lnTo>
                    <a:lnTo>
                      <a:pt x="427297" y="1631640"/>
                    </a:lnTo>
                    <a:lnTo>
                      <a:pt x="384805" y="1661894"/>
                    </a:lnTo>
                    <a:lnTo>
                      <a:pt x="344102" y="1690825"/>
                    </a:lnTo>
                    <a:lnTo>
                      <a:pt x="305454" y="1718292"/>
                    </a:lnTo>
                    <a:lnTo>
                      <a:pt x="269129" y="1744157"/>
                    </a:lnTo>
                    <a:lnTo>
                      <a:pt x="235394" y="1768280"/>
                    </a:lnTo>
                    <a:lnTo>
                      <a:pt x="204516" y="1790521"/>
                    </a:lnTo>
                    <a:lnTo>
                      <a:pt x="176762" y="1810741"/>
                    </a:lnTo>
                    <a:lnTo>
                      <a:pt x="152400" y="1828801"/>
                    </a:lnTo>
                    <a:lnTo>
                      <a:pt x="88552" y="1875309"/>
                    </a:lnTo>
                    <a:lnTo>
                      <a:pt x="46434" y="1903215"/>
                    </a:lnTo>
                    <a:lnTo>
                      <a:pt x="21580" y="1916535"/>
                    </a:lnTo>
                    <a:lnTo>
                      <a:pt x="9525" y="1919288"/>
                    </a:lnTo>
                    <a:lnTo>
                      <a:pt x="5804" y="1915493"/>
                    </a:lnTo>
                    <a:lnTo>
                      <a:pt x="5953" y="1909168"/>
                    </a:lnTo>
                    <a:lnTo>
                      <a:pt x="5506" y="1904331"/>
                    </a:lnTo>
                    <a:lnTo>
                      <a:pt x="0" y="1905001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713FABB3-F7C4-42A8-8704-1B3B79E6C225}"/>
                  </a:ext>
                </a:extLst>
              </p:cNvPr>
              <p:cNvSpPr/>
              <p:nvPr/>
            </p:nvSpPr>
            <p:spPr>
              <a:xfrm>
                <a:off x="3803261" y="2286000"/>
                <a:ext cx="235585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235585" h="2057400">
                    <a:moveTo>
                      <a:pt x="82938" y="2057401"/>
                    </a:moveTo>
                    <a:lnTo>
                      <a:pt x="118039" y="2024521"/>
                    </a:lnTo>
                    <a:lnTo>
                      <a:pt x="151474" y="1990309"/>
                    </a:lnTo>
                    <a:lnTo>
                      <a:pt x="181576" y="1953431"/>
                    </a:lnTo>
                    <a:lnTo>
                      <a:pt x="206680" y="1912554"/>
                    </a:lnTo>
                    <a:lnTo>
                      <a:pt x="225119" y="1866345"/>
                    </a:lnTo>
                    <a:lnTo>
                      <a:pt x="235227" y="1813472"/>
                    </a:lnTo>
                    <a:lnTo>
                      <a:pt x="235338" y="1752600"/>
                    </a:lnTo>
                    <a:lnTo>
                      <a:pt x="230021" y="1719707"/>
                    </a:lnTo>
                    <a:lnTo>
                      <a:pt x="206055" y="1651755"/>
                    </a:lnTo>
                    <a:lnTo>
                      <a:pt x="188908" y="1616196"/>
                    </a:lnTo>
                    <a:lnTo>
                      <a:pt x="169316" y="1579248"/>
                    </a:lnTo>
                    <a:lnTo>
                      <a:pt x="148031" y="1540662"/>
                    </a:lnTo>
                    <a:lnTo>
                      <a:pt x="125801" y="1500188"/>
                    </a:lnTo>
                    <a:lnTo>
                      <a:pt x="103377" y="1457575"/>
                    </a:lnTo>
                    <a:lnTo>
                      <a:pt x="81508" y="1412574"/>
                    </a:lnTo>
                    <a:lnTo>
                      <a:pt x="60945" y="1364936"/>
                    </a:lnTo>
                    <a:lnTo>
                      <a:pt x="42436" y="1314409"/>
                    </a:lnTo>
                    <a:lnTo>
                      <a:pt x="26733" y="1260744"/>
                    </a:lnTo>
                    <a:lnTo>
                      <a:pt x="14583" y="1203691"/>
                    </a:lnTo>
                    <a:lnTo>
                      <a:pt x="6738" y="1143000"/>
                    </a:lnTo>
                    <a:lnTo>
                      <a:pt x="3851" y="1104155"/>
                    </a:lnTo>
                    <a:lnTo>
                      <a:pt x="1791" y="1063863"/>
                    </a:lnTo>
                    <a:lnTo>
                      <a:pt x="519" y="1022190"/>
                    </a:lnTo>
                    <a:lnTo>
                      <a:pt x="0" y="979202"/>
                    </a:lnTo>
                    <a:lnTo>
                      <a:pt x="194" y="934964"/>
                    </a:lnTo>
                    <a:lnTo>
                      <a:pt x="1064" y="889543"/>
                    </a:lnTo>
                    <a:lnTo>
                      <a:pt x="2574" y="843004"/>
                    </a:lnTo>
                    <a:lnTo>
                      <a:pt x="4684" y="795412"/>
                    </a:lnTo>
                    <a:lnTo>
                      <a:pt x="7358" y="746834"/>
                    </a:lnTo>
                    <a:lnTo>
                      <a:pt x="10559" y="697336"/>
                    </a:lnTo>
                    <a:lnTo>
                      <a:pt x="14247" y="646983"/>
                    </a:lnTo>
                    <a:lnTo>
                      <a:pt x="18387" y="595840"/>
                    </a:lnTo>
                    <a:lnTo>
                      <a:pt x="22940" y="543975"/>
                    </a:lnTo>
                    <a:lnTo>
                      <a:pt x="27869" y="491451"/>
                    </a:lnTo>
                    <a:lnTo>
                      <a:pt x="33136" y="438336"/>
                    </a:lnTo>
                    <a:lnTo>
                      <a:pt x="38704" y="384695"/>
                    </a:lnTo>
                    <a:lnTo>
                      <a:pt x="44535" y="330593"/>
                    </a:lnTo>
                    <a:lnTo>
                      <a:pt x="50591" y="276097"/>
                    </a:lnTo>
                    <a:lnTo>
                      <a:pt x="56835" y="221272"/>
                    </a:lnTo>
                    <a:lnTo>
                      <a:pt x="63229" y="166184"/>
                    </a:lnTo>
                    <a:lnTo>
                      <a:pt x="69736" y="110899"/>
                    </a:lnTo>
                    <a:lnTo>
                      <a:pt x="76319" y="55482"/>
                    </a:lnTo>
                    <a:lnTo>
                      <a:pt x="8293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710F6E63-D9E5-4A4C-BD6F-1FA277D37AEC}"/>
                  </a:ext>
                </a:extLst>
              </p:cNvPr>
              <p:cNvSpPr/>
              <p:nvPr/>
            </p:nvSpPr>
            <p:spPr>
              <a:xfrm>
                <a:off x="4033837" y="5024437"/>
                <a:ext cx="161925" cy="161925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CDAAA2E7-78B7-42BA-AAD1-8A21E8A597DB}"/>
                  </a:ext>
                </a:extLst>
              </p:cNvPr>
              <p:cNvSpPr/>
              <p:nvPr/>
            </p:nvSpPr>
            <p:spPr>
              <a:xfrm>
                <a:off x="3924300" y="4338620"/>
                <a:ext cx="256921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2569210" h="704850">
                    <a:moveTo>
                      <a:pt x="0" y="4779"/>
                    </a:moveTo>
                    <a:lnTo>
                      <a:pt x="228" y="50346"/>
                    </a:lnTo>
                    <a:lnTo>
                      <a:pt x="1828" y="95000"/>
                    </a:lnTo>
                    <a:lnTo>
                      <a:pt x="6172" y="137824"/>
                    </a:lnTo>
                    <a:lnTo>
                      <a:pt x="14630" y="177905"/>
                    </a:lnTo>
                    <a:lnTo>
                      <a:pt x="28575" y="214329"/>
                    </a:lnTo>
                    <a:lnTo>
                      <a:pt x="78409" y="272546"/>
                    </a:lnTo>
                    <a:lnTo>
                      <a:pt x="117043" y="292510"/>
                    </a:lnTo>
                    <a:lnTo>
                      <a:pt x="166649" y="305159"/>
                    </a:lnTo>
                    <a:lnTo>
                      <a:pt x="228600" y="309579"/>
                    </a:lnTo>
                    <a:lnTo>
                      <a:pt x="257524" y="307921"/>
                    </a:lnTo>
                    <a:lnTo>
                      <a:pt x="323756" y="295534"/>
                    </a:lnTo>
                    <a:lnTo>
                      <a:pt x="360683" y="285390"/>
                    </a:lnTo>
                    <a:lnTo>
                      <a:pt x="399897" y="273003"/>
                    </a:lnTo>
                    <a:lnTo>
                      <a:pt x="441209" y="258665"/>
                    </a:lnTo>
                    <a:lnTo>
                      <a:pt x="484427" y="242669"/>
                    </a:lnTo>
                    <a:lnTo>
                      <a:pt x="529362" y="225308"/>
                    </a:lnTo>
                    <a:lnTo>
                      <a:pt x="575823" y="206873"/>
                    </a:lnTo>
                    <a:lnTo>
                      <a:pt x="623621" y="187659"/>
                    </a:lnTo>
                    <a:lnTo>
                      <a:pt x="672564" y="167957"/>
                    </a:lnTo>
                    <a:lnTo>
                      <a:pt x="722464" y="148059"/>
                    </a:lnTo>
                    <a:lnTo>
                      <a:pt x="773129" y="128259"/>
                    </a:lnTo>
                    <a:lnTo>
                      <a:pt x="824369" y="108850"/>
                    </a:lnTo>
                    <a:lnTo>
                      <a:pt x="875995" y="90123"/>
                    </a:lnTo>
                    <a:lnTo>
                      <a:pt x="927816" y="72371"/>
                    </a:lnTo>
                    <a:lnTo>
                      <a:pt x="979642" y="55888"/>
                    </a:lnTo>
                    <a:lnTo>
                      <a:pt x="1031282" y="40965"/>
                    </a:lnTo>
                    <a:lnTo>
                      <a:pt x="1082547" y="27895"/>
                    </a:lnTo>
                    <a:lnTo>
                      <a:pt x="1133247" y="16971"/>
                    </a:lnTo>
                    <a:lnTo>
                      <a:pt x="1183190" y="8485"/>
                    </a:lnTo>
                    <a:lnTo>
                      <a:pt x="1232187" y="2731"/>
                    </a:lnTo>
                    <a:lnTo>
                      <a:pt x="1280048" y="0"/>
                    </a:lnTo>
                    <a:lnTo>
                      <a:pt x="1326583" y="585"/>
                    </a:lnTo>
                    <a:lnTo>
                      <a:pt x="1371600" y="4779"/>
                    </a:lnTo>
                    <a:lnTo>
                      <a:pt x="1416438" y="12718"/>
                    </a:lnTo>
                    <a:lnTo>
                      <a:pt x="1462440" y="24159"/>
                    </a:lnTo>
                    <a:lnTo>
                      <a:pt x="1509433" y="38824"/>
                    </a:lnTo>
                    <a:lnTo>
                      <a:pt x="1557241" y="56434"/>
                    </a:lnTo>
                    <a:lnTo>
                      <a:pt x="1605687" y="76712"/>
                    </a:lnTo>
                    <a:lnTo>
                      <a:pt x="1654596" y="99379"/>
                    </a:lnTo>
                    <a:lnTo>
                      <a:pt x="1703793" y="124158"/>
                    </a:lnTo>
                    <a:lnTo>
                      <a:pt x="1753103" y="150771"/>
                    </a:lnTo>
                    <a:lnTo>
                      <a:pt x="1802349" y="178939"/>
                    </a:lnTo>
                    <a:lnTo>
                      <a:pt x="1851356" y="208385"/>
                    </a:lnTo>
                    <a:lnTo>
                      <a:pt x="1899948" y="238831"/>
                    </a:lnTo>
                    <a:lnTo>
                      <a:pt x="1947951" y="269999"/>
                    </a:lnTo>
                    <a:lnTo>
                      <a:pt x="1995187" y="301610"/>
                    </a:lnTo>
                    <a:lnTo>
                      <a:pt x="2041483" y="333387"/>
                    </a:lnTo>
                    <a:lnTo>
                      <a:pt x="2086661" y="365053"/>
                    </a:lnTo>
                    <a:lnTo>
                      <a:pt x="2130548" y="396328"/>
                    </a:lnTo>
                    <a:lnTo>
                      <a:pt x="2172966" y="426934"/>
                    </a:lnTo>
                    <a:lnTo>
                      <a:pt x="2213741" y="456595"/>
                    </a:lnTo>
                    <a:lnTo>
                      <a:pt x="2252697" y="485032"/>
                    </a:lnTo>
                    <a:lnTo>
                      <a:pt x="2289658" y="511966"/>
                    </a:lnTo>
                    <a:lnTo>
                      <a:pt x="2324450" y="537121"/>
                    </a:lnTo>
                    <a:lnTo>
                      <a:pt x="2356895" y="560217"/>
                    </a:lnTo>
                    <a:lnTo>
                      <a:pt x="2414046" y="599124"/>
                    </a:lnTo>
                    <a:lnTo>
                      <a:pt x="2505604" y="655589"/>
                    </a:lnTo>
                    <a:lnTo>
                      <a:pt x="2546814" y="682804"/>
                    </a:lnTo>
                    <a:lnTo>
                      <a:pt x="2566364" y="698355"/>
                    </a:lnTo>
                    <a:lnTo>
                      <a:pt x="2568585" y="704575"/>
                    </a:lnTo>
                    <a:lnTo>
                      <a:pt x="2557811" y="703798"/>
                    </a:lnTo>
                    <a:lnTo>
                      <a:pt x="2538372" y="698355"/>
                    </a:lnTo>
                    <a:lnTo>
                      <a:pt x="2514601" y="690579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BF2DA3BF-0496-47D7-A29E-0885B1067FAB}"/>
                </a:ext>
              </a:extLst>
            </p:cNvPr>
            <p:cNvSpPr/>
            <p:nvPr/>
          </p:nvSpPr>
          <p:spPr>
            <a:xfrm>
              <a:off x="2052637" y="31956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050C29E9-F813-4978-83B5-BD77BCB36A63}"/>
                </a:ext>
              </a:extLst>
            </p:cNvPr>
            <p:cNvSpPr/>
            <p:nvPr/>
          </p:nvSpPr>
          <p:spPr>
            <a:xfrm>
              <a:off x="3119437" y="2662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FE51DD46-E383-4FC0-AF6A-EE28437B5E7E}"/>
                </a:ext>
              </a:extLst>
            </p:cNvPr>
            <p:cNvSpPr/>
            <p:nvPr/>
          </p:nvSpPr>
          <p:spPr>
            <a:xfrm>
              <a:off x="1595437" y="3652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AA33604C-C2C7-4412-B6DB-16CD9511C6BE}"/>
                </a:ext>
              </a:extLst>
            </p:cNvPr>
            <p:cNvSpPr/>
            <p:nvPr/>
          </p:nvSpPr>
          <p:spPr>
            <a:xfrm>
              <a:off x="2662237" y="3424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D55F32DA-BFD3-4FD4-8153-1F92C6D1186B}"/>
                </a:ext>
              </a:extLst>
            </p:cNvPr>
            <p:cNvSpPr/>
            <p:nvPr/>
          </p:nvSpPr>
          <p:spPr>
            <a:xfrm>
              <a:off x="3348037" y="30432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9A41AF35-D175-42E0-B8D7-5361A6ED1EB4}"/>
                </a:ext>
              </a:extLst>
            </p:cNvPr>
            <p:cNvSpPr/>
            <p:nvPr/>
          </p:nvSpPr>
          <p:spPr>
            <a:xfrm>
              <a:off x="4262437" y="2433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D3CE05DB-9B5E-429F-9E9C-93EABC50BCDA}"/>
                </a:ext>
              </a:extLst>
            </p:cNvPr>
            <p:cNvSpPr/>
            <p:nvPr/>
          </p:nvSpPr>
          <p:spPr>
            <a:xfrm>
              <a:off x="4414837" y="39576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B7A24C55-5118-43E9-B18F-D0F31694B1E2}"/>
                </a:ext>
              </a:extLst>
            </p:cNvPr>
            <p:cNvSpPr/>
            <p:nvPr/>
          </p:nvSpPr>
          <p:spPr>
            <a:xfrm>
              <a:off x="4567237" y="27384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0B350841-CC6E-4997-86A7-52D3C9BE57D8}"/>
                </a:ext>
              </a:extLst>
            </p:cNvPr>
            <p:cNvSpPr/>
            <p:nvPr/>
          </p:nvSpPr>
          <p:spPr>
            <a:xfrm>
              <a:off x="5634037" y="28908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0B4BA069-01C1-41B1-9E34-ABEDAA776F37}"/>
                </a:ext>
              </a:extLst>
            </p:cNvPr>
            <p:cNvSpPr/>
            <p:nvPr/>
          </p:nvSpPr>
          <p:spPr>
            <a:xfrm>
              <a:off x="4872037" y="30432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5D4E3B9B-1ED9-4B71-B8BF-DB64700579A7}"/>
                </a:ext>
              </a:extLst>
            </p:cNvPr>
            <p:cNvSpPr/>
            <p:nvPr/>
          </p:nvSpPr>
          <p:spPr>
            <a:xfrm>
              <a:off x="4567237" y="59388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69726075-F897-4EFB-8199-0A048F84AC5A}"/>
                </a:ext>
              </a:extLst>
            </p:cNvPr>
            <p:cNvSpPr/>
            <p:nvPr/>
          </p:nvSpPr>
          <p:spPr>
            <a:xfrm>
              <a:off x="51006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1598E3AA-796E-4816-9802-9FA2801CF990}"/>
                </a:ext>
              </a:extLst>
            </p:cNvPr>
            <p:cNvSpPr/>
            <p:nvPr/>
          </p:nvSpPr>
          <p:spPr>
            <a:xfrm>
              <a:off x="7234237" y="4414837"/>
              <a:ext cx="161925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0FEF1423-CDEC-4911-84C6-6A811F30E9EF}"/>
                </a:ext>
              </a:extLst>
            </p:cNvPr>
            <p:cNvSpPr/>
            <p:nvPr/>
          </p:nvSpPr>
          <p:spPr>
            <a:xfrm>
              <a:off x="7234237" y="4872037"/>
              <a:ext cx="161925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6DCD7CF5-C729-4705-8C79-7DFBF1AAC7FE}"/>
                </a:ext>
              </a:extLst>
            </p:cNvPr>
            <p:cNvSpPr/>
            <p:nvPr/>
          </p:nvSpPr>
          <p:spPr>
            <a:xfrm>
              <a:off x="7234237" y="5329237"/>
              <a:ext cx="161925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B933ABE6-74F7-4B9C-949D-45DBFFB886D4}"/>
                </a:ext>
              </a:extLst>
            </p:cNvPr>
            <p:cNvSpPr/>
            <p:nvPr/>
          </p:nvSpPr>
          <p:spPr>
            <a:xfrm>
              <a:off x="6629400" y="190500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1" y="44196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B8ED2891-574E-4DA1-BE5D-4B86D7CE35AA}"/>
                </a:ext>
              </a:extLst>
            </p:cNvPr>
            <p:cNvSpPr txBox="1"/>
            <p:nvPr/>
          </p:nvSpPr>
          <p:spPr>
            <a:xfrm>
              <a:off x="7470140" y="4315657"/>
              <a:ext cx="6927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40" dirty="0">
                  <a:cs typeface="+mn-ea"/>
                  <a:sym typeface="+mn-lt"/>
                </a:rPr>
                <a:t>Sports</a:t>
              </a:r>
              <a:endParaRPr sz="1800" dirty="0">
                <a:cs typeface="+mn-ea"/>
                <a:sym typeface="+mn-lt"/>
              </a:endParaRPr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AF80FE84-F0FE-4F7F-AD9A-015AEB0A9E06}"/>
                </a:ext>
              </a:extLst>
            </p:cNvPr>
            <p:cNvSpPr txBox="1"/>
            <p:nvPr/>
          </p:nvSpPr>
          <p:spPr>
            <a:xfrm>
              <a:off x="7470140" y="4833818"/>
              <a:ext cx="845819" cy="751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55" dirty="0">
                  <a:cs typeface="+mn-ea"/>
                  <a:sym typeface="+mn-lt"/>
                </a:rPr>
                <a:t>S</a:t>
              </a:r>
              <a:r>
                <a:rPr sz="1800" spc="65" dirty="0">
                  <a:cs typeface="+mn-ea"/>
                  <a:sym typeface="+mn-lt"/>
                </a:rPr>
                <a:t>c</a:t>
              </a:r>
              <a:r>
                <a:rPr sz="1800" spc="5" dirty="0">
                  <a:cs typeface="+mn-ea"/>
                  <a:sym typeface="+mn-lt"/>
                </a:rPr>
                <a:t>i</a:t>
              </a:r>
              <a:r>
                <a:rPr sz="1800" spc="55" dirty="0">
                  <a:cs typeface="+mn-ea"/>
                  <a:sym typeface="+mn-lt"/>
                </a:rPr>
                <a:t>e</a:t>
              </a:r>
              <a:r>
                <a:rPr sz="1800" spc="50" dirty="0">
                  <a:cs typeface="+mn-ea"/>
                  <a:sym typeface="+mn-lt"/>
                </a:rPr>
                <a:t>n</a:t>
              </a:r>
              <a:r>
                <a:rPr sz="1800" spc="40" dirty="0">
                  <a:cs typeface="+mn-ea"/>
                  <a:sym typeface="+mn-lt"/>
                </a:rPr>
                <a:t>c</a:t>
              </a:r>
              <a:r>
                <a:rPr sz="1800" spc="50" dirty="0">
                  <a:cs typeface="+mn-ea"/>
                  <a:sym typeface="+mn-lt"/>
                </a:rPr>
                <a:t>e</a:t>
              </a:r>
              <a:endParaRPr sz="1800" dirty="0">
                <a:cs typeface="+mn-ea"/>
                <a:sym typeface="+mn-lt"/>
              </a:endParaRPr>
            </a:p>
            <a:p>
              <a:pPr marL="12700">
                <a:lnSpc>
                  <a:spcPct val="100000"/>
                </a:lnSpc>
                <a:spcBef>
                  <a:spcPts val="1440"/>
                </a:spcBef>
              </a:pPr>
              <a:r>
                <a:rPr sz="1800" spc="45" dirty="0">
                  <a:cs typeface="+mn-ea"/>
                  <a:sym typeface="+mn-lt"/>
                </a:rPr>
                <a:t>Arts</a:t>
              </a:r>
              <a:endParaRPr sz="1800"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03037E-65CF-4738-ABB9-67437298BDCD}"/>
              </a:ext>
            </a:extLst>
          </p:cNvPr>
          <p:cNvGrpSpPr/>
          <p:nvPr/>
        </p:nvGrpSpPr>
        <p:grpSpPr>
          <a:xfrm>
            <a:off x="3557314" y="1289634"/>
            <a:ext cx="152400" cy="2682241"/>
            <a:chOff x="3505200" y="1432559"/>
            <a:chExt cx="152400" cy="2682241"/>
          </a:xfrm>
        </p:grpSpPr>
        <p:sp>
          <p:nvSpPr>
            <p:cNvPr id="40" name="object 29">
              <a:extLst>
                <a:ext uri="{FF2B5EF4-FFF2-40B4-BE49-F238E27FC236}">
                  <a16:creationId xmlns:a16="http://schemas.microsoft.com/office/drawing/2014/main" id="{6987B5D3-45E5-4571-827A-B21CF0389F86}"/>
                </a:ext>
              </a:extLst>
            </p:cNvPr>
            <p:cNvSpPr/>
            <p:nvPr/>
          </p:nvSpPr>
          <p:spPr>
            <a:xfrm>
              <a:off x="35052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8B343097-5F30-4D8F-BC11-C63CC5D4F209}"/>
                </a:ext>
              </a:extLst>
            </p:cNvPr>
            <p:cNvSpPr/>
            <p:nvPr/>
          </p:nvSpPr>
          <p:spPr>
            <a:xfrm>
              <a:off x="3505200" y="38862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lnTo>
                    <a:pt x="152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F7B424D3-3E51-41E2-B054-58F3FE8F50D7}"/>
                </a:ext>
              </a:extLst>
            </p:cNvPr>
            <p:cNvSpPr/>
            <p:nvPr/>
          </p:nvSpPr>
          <p:spPr>
            <a:xfrm>
              <a:off x="3528212" y="3825239"/>
              <a:ext cx="106680" cy="279400"/>
            </a:xfrm>
            <a:custGeom>
              <a:avLst/>
              <a:gdLst/>
              <a:ahLst/>
              <a:cxnLst/>
              <a:rect l="l" t="t" r="r" b="b"/>
              <a:pathLst>
                <a:path w="106679" h="279400">
                  <a:moveTo>
                    <a:pt x="106362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106362" y="279400"/>
                  </a:lnTo>
                  <a:lnTo>
                    <a:pt x="10636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137D4AD-0BC7-4575-968A-989E63BF3453}"/>
                </a:ext>
              </a:extLst>
            </p:cNvPr>
            <p:cNvGrpSpPr/>
            <p:nvPr/>
          </p:nvGrpSpPr>
          <p:grpSpPr>
            <a:xfrm>
              <a:off x="3505200" y="1432559"/>
              <a:ext cx="152400" cy="2682241"/>
              <a:chOff x="5992026" y="1432560"/>
              <a:chExt cx="152400" cy="2682241"/>
            </a:xfrm>
          </p:grpSpPr>
          <p:sp>
            <p:nvSpPr>
              <p:cNvPr id="44" name="object 32">
                <a:extLst>
                  <a:ext uri="{FF2B5EF4-FFF2-40B4-BE49-F238E27FC236}">
                    <a16:creationId xmlns:a16="http://schemas.microsoft.com/office/drawing/2014/main" id="{2CFE5841-8E57-4005-B7E3-D31909DBEDF5}"/>
                  </a:ext>
                </a:extLst>
              </p:cNvPr>
              <p:cNvSpPr txBox="1"/>
              <p:nvPr/>
            </p:nvSpPr>
            <p:spPr>
              <a:xfrm>
                <a:off x="5992026" y="3835401"/>
                <a:ext cx="152400" cy="27940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2860">
                  <a:lnSpc>
                    <a:spcPts val="2065"/>
                  </a:lnSpc>
                </a:pPr>
                <a:r>
                  <a:rPr sz="1800" dirty="0">
                    <a:cs typeface="+mn-ea"/>
                    <a:sym typeface="+mn-lt"/>
                  </a:rPr>
                  <a:t>?</a:t>
                </a:r>
              </a:p>
            </p:txBody>
          </p:sp>
          <p:sp>
            <p:nvSpPr>
              <p:cNvPr id="45" name="object 33">
                <a:extLst>
                  <a:ext uri="{FF2B5EF4-FFF2-40B4-BE49-F238E27FC236}">
                    <a16:creationId xmlns:a16="http://schemas.microsoft.com/office/drawing/2014/main" id="{CAA6EB49-E72C-4ECA-91A2-7A665BBCCC60}"/>
                  </a:ext>
                </a:extLst>
              </p:cNvPr>
              <p:cNvSpPr/>
              <p:nvPr/>
            </p:nvSpPr>
            <p:spPr>
              <a:xfrm>
                <a:off x="6025486" y="1432560"/>
                <a:ext cx="76200" cy="2362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362200">
                    <a:moveTo>
                      <a:pt x="33337" y="2286000"/>
                    </a:moveTo>
                    <a:lnTo>
                      <a:pt x="0" y="2286000"/>
                    </a:lnTo>
                    <a:lnTo>
                      <a:pt x="38100" y="2362200"/>
                    </a:lnTo>
                    <a:lnTo>
                      <a:pt x="69850" y="2298700"/>
                    </a:lnTo>
                    <a:lnTo>
                      <a:pt x="33337" y="2298700"/>
                    </a:lnTo>
                    <a:lnTo>
                      <a:pt x="33337" y="2286000"/>
                    </a:lnTo>
                    <a:close/>
                  </a:path>
                  <a:path w="76200" h="2362200">
                    <a:moveTo>
                      <a:pt x="42862" y="0"/>
                    </a:moveTo>
                    <a:lnTo>
                      <a:pt x="33337" y="0"/>
                    </a:lnTo>
                    <a:lnTo>
                      <a:pt x="33337" y="2298700"/>
                    </a:lnTo>
                    <a:lnTo>
                      <a:pt x="42862" y="2298700"/>
                    </a:lnTo>
                    <a:lnTo>
                      <a:pt x="42862" y="0"/>
                    </a:lnTo>
                    <a:close/>
                  </a:path>
                  <a:path w="76200" h="2362200">
                    <a:moveTo>
                      <a:pt x="76200" y="2286000"/>
                    </a:moveTo>
                    <a:lnTo>
                      <a:pt x="42862" y="2286000"/>
                    </a:lnTo>
                    <a:lnTo>
                      <a:pt x="42862" y="2298700"/>
                    </a:lnTo>
                    <a:lnTo>
                      <a:pt x="69850" y="2298700"/>
                    </a:lnTo>
                    <a:lnTo>
                      <a:pt x="76200" y="22860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51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znwbdh">
      <a:majorFont>
        <a:latin typeface="Calibri" panose="020F0302020204030204"/>
        <a:ea typeface="微软雅黑"/>
        <a:cs typeface=""/>
      </a:majorFont>
      <a:minorFont>
        <a:latin typeface="Calibri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8734</TotalTime>
  <Words>1692</Words>
  <Application>Microsoft Office PowerPoint</Application>
  <PresentationFormat>全屏显示(4:3)</PresentationFormat>
  <Paragraphs>531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Wingdings</vt:lpstr>
      <vt:lpstr>Office 主题​​</vt:lpstr>
      <vt:lpstr>PowerPoint 演示文稿</vt:lpstr>
      <vt:lpstr>Course Content Plan </vt:lpstr>
      <vt:lpstr>Last: Supervised Classifiers</vt:lpstr>
      <vt:lpstr>Three major sections for classification </vt:lpstr>
      <vt:lpstr>Today: K-Nearest Neighbor</vt:lpstr>
      <vt:lpstr>Example: Majority Vote</vt:lpstr>
      <vt:lpstr>Example: Vector Space Representation of Text</vt:lpstr>
      <vt:lpstr>Multiple Classes in a Vector Space</vt:lpstr>
      <vt:lpstr>Test document = ?</vt:lpstr>
      <vt:lpstr>K-Nearest Neighbor (kNN) classifier</vt:lpstr>
      <vt:lpstr>Instance-based Learning</vt:lpstr>
      <vt:lpstr>Instance-based Learning</vt:lpstr>
      <vt:lpstr>What makes an Instance-Based Learner?</vt:lpstr>
      <vt:lpstr>Popular Distance Metric</vt:lpstr>
      <vt:lpstr>Feature Scaling in Nearest Neighbor method</vt:lpstr>
      <vt:lpstr>What makes an Instance-Based Learner?</vt:lpstr>
      <vt:lpstr>Nearest Neighbor is instance-based method</vt:lpstr>
      <vt:lpstr>Nearest Neighbor classifiers</vt:lpstr>
      <vt:lpstr> Example: 1-Nearest Neighbor</vt:lpstr>
      <vt:lpstr> Example: 3-Nearest Neighbor</vt:lpstr>
      <vt:lpstr>K-Nearest Neighbor Classifiers</vt:lpstr>
      <vt:lpstr>K-Nearest Neighbor: How to decide</vt:lpstr>
      <vt:lpstr>e.g. 1-Nearest Neighbor</vt:lpstr>
      <vt:lpstr>e.g. Decision boundary implemented by 3NN </vt:lpstr>
      <vt:lpstr>K-Nearest Neighbor: How to decide</vt:lpstr>
      <vt:lpstr>Nearest Neighbor (1D input) for Regression</vt:lpstr>
      <vt:lpstr>5-Nearest Neighbor (1D input) for Regression</vt:lpstr>
      <vt:lpstr>5-Nearest Neighbor (1D input) for Regression</vt:lpstr>
      <vt:lpstr>5-Nearest Neighbor (1D input) for Regression</vt:lpstr>
      <vt:lpstr>Probabilistic Interpretation of KNN</vt:lpstr>
      <vt:lpstr>Summary of Nearest neighbor methods</vt:lpstr>
      <vt:lpstr>What makes an Instance-Based Learner?</vt:lpstr>
      <vt:lpstr>1-Nearest Neighbor (kNN) Classifier</vt:lpstr>
      <vt:lpstr>2-Nearest Neighbor (kNN) Classifier</vt:lpstr>
      <vt:lpstr>3-Nearest Neighbor (kNN) Classifier</vt:lpstr>
      <vt:lpstr>5-Nearest Neighbor (kNN) Classifier</vt:lpstr>
      <vt:lpstr>Decision boundaries in Linear vs. kNN models (Later)</vt:lpstr>
      <vt:lpstr>Model Selection for Nearest neighbor classification</vt:lpstr>
      <vt:lpstr>What makes an Instance-Based Learner?</vt:lpstr>
      <vt:lpstr>Nearest neighbor Variations</vt:lpstr>
      <vt:lpstr>Another Weighted kNN</vt:lpstr>
      <vt:lpstr>Variants: Distance-Weighted k-Nearest Neighbor Algorithm</vt:lpstr>
      <vt:lpstr>Computational Time Cost</vt:lpstr>
      <vt:lpstr>Is kNN ideal?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369</cp:revision>
  <dcterms:created xsi:type="dcterms:W3CDTF">2019-04-07T06:41:07Z</dcterms:created>
  <dcterms:modified xsi:type="dcterms:W3CDTF">2021-03-27T09:07:16Z</dcterms:modified>
</cp:coreProperties>
</file>