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65" r:id="rId2"/>
    <p:sldId id="285" r:id="rId3"/>
    <p:sldId id="282" r:id="rId4"/>
    <p:sldId id="364" r:id="rId5"/>
    <p:sldId id="286" r:id="rId6"/>
    <p:sldId id="287" r:id="rId7"/>
    <p:sldId id="288" r:id="rId8"/>
    <p:sldId id="289" r:id="rId9"/>
    <p:sldId id="290" r:id="rId10"/>
    <p:sldId id="291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293" r:id="rId19"/>
    <p:sldId id="294" r:id="rId20"/>
    <p:sldId id="338" r:id="rId21"/>
    <p:sldId id="295" r:id="rId22"/>
    <p:sldId id="296" r:id="rId23"/>
    <p:sldId id="297" r:id="rId24"/>
    <p:sldId id="298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39" r:id="rId37"/>
    <p:sldId id="311" r:id="rId38"/>
    <p:sldId id="314" r:id="rId39"/>
    <p:sldId id="268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C1AE6C-F626-41B1-83F8-493B8F2129C8}">
          <p14:sldIdLst>
            <p14:sldId id="265"/>
          </p14:sldIdLst>
        </p14:section>
        <p14:section name="1" id="{AE999BAE-2150-4B27-8D23-110EB47F0269}">
          <p14:sldIdLst>
            <p14:sldId id="285"/>
            <p14:sldId id="282"/>
            <p14:sldId id="364"/>
            <p14:sldId id="286"/>
            <p14:sldId id="287"/>
            <p14:sldId id="288"/>
            <p14:sldId id="289"/>
            <p14:sldId id="290"/>
            <p14:sldId id="291"/>
            <p14:sldId id="331"/>
            <p14:sldId id="332"/>
            <p14:sldId id="333"/>
            <p14:sldId id="334"/>
            <p14:sldId id="335"/>
            <p14:sldId id="336"/>
            <p14:sldId id="337"/>
            <p14:sldId id="293"/>
            <p14:sldId id="294"/>
            <p14:sldId id="338"/>
            <p14:sldId id="295"/>
            <p14:sldId id="296"/>
            <p14:sldId id="297"/>
            <p14:sldId id="298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2" id="{42E7F727-29A7-4762-9864-42E045044C28}">
          <p14:sldIdLst>
            <p14:sldId id="339"/>
            <p14:sldId id="311"/>
            <p14:sldId id="314"/>
          </p14:sldIdLst>
        </p14:section>
        <p14:section name="Final" id="{E1E3221E-6D36-4C82-B070-E76D7D2AEF93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1601" autoAdjust="0"/>
  </p:normalViewPr>
  <p:slideViewPr>
    <p:cSldViewPr snapToGrid="0">
      <p:cViewPr varScale="1">
        <p:scale>
          <a:sx n="79" d="100"/>
          <a:sy n="79" d="100"/>
        </p:scale>
        <p:origin x="118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0"/>
    </p:cViewPr>
  </p:sorterViewPr>
  <p:notesViewPr>
    <p:cSldViewPr snapToGrid="0">
      <p:cViewPr varScale="1">
        <p:scale>
          <a:sx n="62" d="100"/>
          <a:sy n="62" d="100"/>
        </p:scale>
        <p:origin x="1968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2434-CB82-4DA4-AA8E-DF619CD30E26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0D7B1-066F-4CF3-A16F-4B901EF6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8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95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这页的手写也转换一下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575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147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706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266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439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21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26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56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184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468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852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898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这页和下一页的手写部分还是转换一下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872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17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BDAE-A46E-477E-B7C8-16B58A33B331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9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</a:defRPr>
            </a:lvl1pPr>
            <a:lvl2pPr>
              <a:lnSpc>
                <a:spcPct val="80000"/>
              </a:lnSpc>
              <a:defRPr>
                <a:latin typeface="+mn-lt"/>
              </a:defRPr>
            </a:lvl2pPr>
            <a:lvl3pPr>
              <a:lnSpc>
                <a:spcPct val="80000"/>
              </a:lnSpc>
              <a:defRPr>
                <a:latin typeface="+mn-lt"/>
              </a:defRPr>
            </a:lvl3pPr>
            <a:lvl4pPr>
              <a:lnSpc>
                <a:spcPct val="80000"/>
              </a:lnSpc>
              <a:defRPr>
                <a:latin typeface="+mn-lt"/>
              </a:defRPr>
            </a:lvl4pPr>
            <a:lvl5pPr>
              <a:lnSpc>
                <a:spcPct val="80000"/>
              </a:lnSpc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B5C6-0D17-4196-8D73-B6E10CF14638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28596" y="1071546"/>
            <a:ext cx="8286808" cy="71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剪去单角的矩形 12"/>
          <p:cNvSpPr/>
          <p:nvPr userDrawn="1"/>
        </p:nvSpPr>
        <p:spPr>
          <a:xfrm>
            <a:off x="428596" y="928670"/>
            <a:ext cx="3357586" cy="142876"/>
          </a:xfrm>
          <a:prstGeom prst="snip1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6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6EEA-F6E2-44BD-8EBB-1230F2B8D1FB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0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523F-E1CA-458F-BDD9-C2AA0B7328A0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7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60B-7DC2-42FB-9AF1-9E6D6618F989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4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6D42-AA09-49C2-AE36-624A2F11E2C3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8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D0281-3E63-46B0-BFA9-CC25EC56BB75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77" y="101169"/>
            <a:ext cx="536139" cy="5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5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0" r:id="rId5"/>
    <p:sldLayoutId id="21474836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1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19" Type="http://schemas.openxmlformats.org/officeDocument/2006/relationships/image" Target="../media/image54.png"/><Relationship Id="rId4" Type="http://schemas.openxmlformats.org/officeDocument/2006/relationships/image" Target="../media/image31.png"/><Relationship Id="rId22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8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X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rnel-machines.org/softwar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A6FB-184A-4460-AE2A-F0BE667BE6FF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1816735" y="4141470"/>
            <a:ext cx="5511165" cy="206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cs typeface="+mn-ea"/>
                <a:sym typeface="+mn-lt"/>
              </a:rPr>
              <a:t>Dr. </a:t>
            </a:r>
            <a:r>
              <a:rPr lang="en-US" sz="2400" spc="-85" dirty="0">
                <a:cs typeface="+mn-ea"/>
                <a:sym typeface="+mn-lt"/>
              </a:rPr>
              <a:t>Beilun Wang</a:t>
            </a:r>
            <a:r>
              <a:rPr sz="2400" spc="55" dirty="0">
                <a:cs typeface="+mn-ea"/>
                <a:sym typeface="+mn-lt"/>
              </a:rPr>
              <a:t> </a:t>
            </a:r>
            <a:endParaRPr sz="2400" dirty="0"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cs typeface="+mn-ea"/>
              <a:sym typeface="+mn-lt"/>
            </a:endParaRPr>
          </a:p>
          <a:p>
            <a:pPr marL="12700" marR="5080" indent="829310">
              <a:lnSpc>
                <a:spcPct val="114000"/>
              </a:lnSpc>
              <a:tabLst>
                <a:tab pos="1995170" algn="l"/>
              </a:tabLst>
            </a:pPr>
            <a:r>
              <a:rPr lang="en-US" sz="2400" spc="-10" dirty="0">
                <a:cs typeface="+mn-ea"/>
                <a:sym typeface="+mn-lt"/>
              </a:rPr>
              <a:t>         Southeast </a:t>
            </a:r>
            <a:r>
              <a:rPr sz="2400" spc="-10" dirty="0">
                <a:cs typeface="+mn-ea"/>
                <a:sym typeface="+mn-lt"/>
              </a:rPr>
              <a:t>University </a:t>
            </a:r>
            <a:r>
              <a:rPr sz="2400" spc="-5" dirty="0">
                <a:cs typeface="+mn-ea"/>
                <a:sym typeface="+mn-lt"/>
              </a:rPr>
              <a:t> 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solidFill>
                  <a:schemeClr val="tx1"/>
                </a:solidFill>
                <a:cs typeface="+mn-ea"/>
                <a:sym typeface="+mn-lt"/>
              </a:rPr>
              <a:t>               School</a:t>
            </a:r>
            <a:r>
              <a:rPr sz="2400" spc="-5" dirty="0">
                <a:cs typeface="+mn-ea"/>
                <a:sym typeface="+mn-lt"/>
              </a:rPr>
              <a:t> of Computer</a:t>
            </a:r>
            <a:r>
              <a:rPr sz="2400" spc="-80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Science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cs typeface="+mn-ea"/>
                <a:sym typeface="+mn-lt"/>
              </a:rPr>
              <a:t>                           and Engineering</a:t>
            </a:r>
          </a:p>
        </p:txBody>
      </p:sp>
      <p:sp>
        <p:nvSpPr>
          <p:cNvPr id="14" name="object 6"/>
          <p:cNvSpPr txBox="1">
            <a:spLocks/>
          </p:cNvSpPr>
          <p:nvPr/>
        </p:nvSpPr>
        <p:spPr>
          <a:xfrm>
            <a:off x="1" y="894758"/>
            <a:ext cx="8986517" cy="873760"/>
          </a:xfrm>
          <a:prstGeom prst="rect">
            <a:avLst/>
          </a:prstGeom>
        </p:spPr>
        <p:txBody>
          <a:bodyPr vert="horz" wrap="square" lIns="0" tIns="9627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203835">
              <a:lnSpc>
                <a:spcPts val="6070"/>
              </a:lnSpc>
            </a:pPr>
            <a:r>
              <a:rPr lang="en-US" sz="5300" spc="50" dirty="0">
                <a:ea typeface="+mn-ea"/>
                <a:cs typeface="+mn-ea"/>
                <a:sym typeface="+mn-lt"/>
              </a:rPr>
              <a:t>Machine</a:t>
            </a:r>
            <a:r>
              <a:rPr lang="en-US" sz="5300" spc="-35" dirty="0">
                <a:ea typeface="+mn-ea"/>
                <a:cs typeface="+mn-ea"/>
                <a:sym typeface="+mn-lt"/>
              </a:rPr>
              <a:t> </a:t>
            </a:r>
            <a:r>
              <a:rPr lang="en-US" sz="5300" spc="45" dirty="0">
                <a:ea typeface="+mn-ea"/>
                <a:cs typeface="+mn-ea"/>
                <a:sym typeface="+mn-lt"/>
              </a:rPr>
              <a:t>Learning</a:t>
            </a:r>
            <a:endParaRPr lang="en-US" sz="5300" dirty="0">
              <a:ea typeface="+mn-ea"/>
              <a:cs typeface="+mn-ea"/>
              <a:sym typeface="+mn-lt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132080" y="1922189"/>
            <a:ext cx="8722358" cy="27334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400" b="0" spc="30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Lecture </a:t>
            </a:r>
            <a:r>
              <a:rPr lang="en-US" altLang="zh-CN" sz="4400" b="0" spc="35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11c</a:t>
            </a:r>
            <a:r>
              <a:rPr sz="4400" b="0" spc="35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:</a:t>
            </a:r>
            <a:r>
              <a:rPr lang="en-US" altLang="zh-CN" sz="4400" spc="35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 Support Vector 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zh-CN" sz="4400" spc="35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Machine (nonlinear) Kernel Trick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zh-CN" sz="4400" spc="35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 and in Practice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400" dirty="0">
              <a:latin typeface="Calibri Light" panose="020F0302020204030204" pitchFamily="34" charset="0"/>
              <a:cs typeface="Calibri Light" panose="020F030202020403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50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70207" cy="585111"/>
          </a:xfrm>
        </p:spPr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Extra: </a:t>
            </a:r>
            <a:r>
              <a:rPr lang="en-US" altLang="zh-CN" sz="3600" dirty="0" err="1">
                <a:ea typeface="+mn-ea"/>
                <a:cs typeface="+mn-ea"/>
                <a:sym typeface="+mn-lt"/>
              </a:rPr>
              <a:t>Vapnik-Chervonenkis</a:t>
            </a:r>
            <a:r>
              <a:rPr lang="en-US" altLang="zh-CN" sz="3600" dirty="0">
                <a:ea typeface="+mn-ea"/>
                <a:cs typeface="+mn-ea"/>
                <a:sym typeface="+mn-lt"/>
              </a:rPr>
              <a:t> (VC) dimension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CA4FB-B175-4708-9D60-3465D6A76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If data is mapped into sufficiently high dimension, then samples will in general be linearly separable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N data points are in general separable in a space of N-1 dimensions or more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VC dimension of the set of oriented lines in R</a:t>
            </a:r>
            <a:r>
              <a:rPr lang="en-US" altLang="zh-CN" baseline="30000" dirty="0">
                <a:ea typeface="+mn-ea"/>
                <a:cs typeface="+mn-ea"/>
                <a:sym typeface="+mn-lt"/>
              </a:rPr>
              <a:t>2</a:t>
            </a:r>
            <a:r>
              <a:rPr lang="en-US" altLang="zh-CN" dirty="0">
                <a:ea typeface="+mn-ea"/>
                <a:cs typeface="+mn-ea"/>
                <a:sym typeface="+mn-lt"/>
              </a:rPr>
              <a:t> is 3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It can be shown that the VC dimension of the family of oriented separating hyperplanes in R</a:t>
            </a:r>
            <a:r>
              <a:rPr lang="en-US" altLang="zh-CN" baseline="30000" dirty="0">
                <a:ea typeface="+mn-ea"/>
                <a:cs typeface="+mn-ea"/>
                <a:sym typeface="+mn-lt"/>
              </a:rPr>
              <a:t>N</a:t>
            </a:r>
            <a:r>
              <a:rPr lang="en-US" altLang="zh-CN" dirty="0">
                <a:ea typeface="+mn-ea"/>
                <a:cs typeface="+mn-ea"/>
                <a:sym typeface="+mn-lt"/>
              </a:rPr>
              <a:t> is at least N+1</a:t>
            </a:r>
          </a:p>
          <a:p>
            <a:pPr lvl="1"/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2B2E-FAD0-4A8A-AA17-D3046C9826C9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10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A231D18-7544-4514-89F4-26879B64421E}"/>
              </a:ext>
            </a:extLst>
          </p:cNvPr>
          <p:cNvSpPr/>
          <p:nvPr/>
        </p:nvSpPr>
        <p:spPr>
          <a:xfrm>
            <a:off x="1961134" y="4326439"/>
            <a:ext cx="4695367" cy="1955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082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77205-2226-43C0-9273-4978822E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Today: </a:t>
            </a:r>
            <a:r>
              <a:rPr lang="en-US" altLang="zh-CN" dirty="0">
                <a:ea typeface="+mn-ea"/>
                <a:cs typeface="+mn-ea"/>
                <a:sym typeface="+mn-lt"/>
              </a:rPr>
              <a:t>Support Vector Machine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D126D-3577-47A2-9C5A-B542BC23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11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AFEE3B-995F-4EFA-90D9-6898CD8CA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28" y="1435944"/>
            <a:ext cx="7863716" cy="5290036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A84F751C-9796-4546-9CA9-B5AF97614A4D}"/>
              </a:ext>
            </a:extLst>
          </p:cNvPr>
          <p:cNvSpPr/>
          <p:nvPr/>
        </p:nvSpPr>
        <p:spPr>
          <a:xfrm>
            <a:off x="810228" y="2397364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8D91AF5E-E257-4BCA-8212-FC0024EC402E}"/>
              </a:ext>
            </a:extLst>
          </p:cNvPr>
          <p:cNvSpPr/>
          <p:nvPr/>
        </p:nvSpPr>
        <p:spPr>
          <a:xfrm>
            <a:off x="810228" y="3100190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564E68D-D529-48C0-ABC4-D8B9E2BE4399}"/>
              </a:ext>
            </a:extLst>
          </p:cNvPr>
          <p:cNvSpPr/>
          <p:nvPr/>
        </p:nvSpPr>
        <p:spPr>
          <a:xfrm>
            <a:off x="810228" y="4957684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4EB409-E310-4674-8C8E-3633A4F0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9B89-BBED-4D6B-A060-6E866A320618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3494161-7E27-479C-9477-664A1C5B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30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40" y="28995"/>
            <a:ext cx="7665605" cy="585111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Optimization Reformulation </a:t>
            </a:r>
            <a:br>
              <a:rPr lang="en-US" altLang="zh-CN" sz="3200" dirty="0">
                <a:ea typeface="+mn-ea"/>
                <a:cs typeface="+mn-ea"/>
                <a:sym typeface="+mn-lt"/>
              </a:rPr>
            </a:br>
            <a:r>
              <a:rPr lang="en-US" altLang="zh-CN" sz="3200" dirty="0">
                <a:ea typeface="+mn-ea"/>
                <a:cs typeface="+mn-ea"/>
                <a:sym typeface="+mn-lt"/>
              </a:rPr>
              <a:t>(for linearly separable case)</a:t>
            </a:r>
            <a:br>
              <a:rPr lang="en-US" altLang="zh-CN" sz="3200" dirty="0">
                <a:ea typeface="+mn-ea"/>
                <a:cs typeface="+mn-ea"/>
                <a:sym typeface="+mn-lt"/>
              </a:rPr>
            </a:b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1DD-12F4-4CB1-A667-43FD80B72ECB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>
                <a:cs typeface="+mn-ea"/>
                <a:sym typeface="+mn-lt"/>
              </a:rPr>
              <a:t>Beilun</a:t>
            </a:r>
            <a:r>
              <a:rPr lang="en-US" altLang="zh-CN" dirty="0">
                <a:cs typeface="+mn-ea"/>
                <a:sym typeface="+mn-lt"/>
              </a:rPr>
              <a:t>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12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A7325E68-1E2B-4C92-A738-E6C479234BF9}"/>
              </a:ext>
            </a:extLst>
          </p:cNvPr>
          <p:cNvSpPr txBox="1"/>
          <p:nvPr/>
        </p:nvSpPr>
        <p:spPr>
          <a:xfrm>
            <a:off x="510540" y="3008978"/>
            <a:ext cx="3620135" cy="79375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cs typeface="+mn-ea"/>
                <a:sym typeface="+mn-lt"/>
              </a:rPr>
              <a:t>Min</a:t>
            </a:r>
            <a:r>
              <a:rPr sz="2000" spc="-15" dirty="0">
                <a:cs typeface="+mn-ea"/>
                <a:sym typeface="+mn-lt"/>
              </a:rPr>
              <a:t> (w</a:t>
            </a:r>
            <a:r>
              <a:rPr sz="1950" spc="-22" baseline="25641" dirty="0">
                <a:cs typeface="+mn-ea"/>
                <a:sym typeface="+mn-lt"/>
              </a:rPr>
              <a:t>T</a:t>
            </a:r>
            <a:r>
              <a:rPr sz="2000" spc="-15" dirty="0">
                <a:cs typeface="+mn-ea"/>
                <a:sym typeface="+mn-lt"/>
              </a:rPr>
              <a:t>w)/2</a:t>
            </a:r>
            <a:endParaRPr sz="2000" dirty="0">
              <a:cs typeface="+mn-ea"/>
              <a:sym typeface="+mn-lt"/>
            </a:endParaRPr>
          </a:p>
          <a:p>
            <a:pPr marL="38100">
              <a:lnSpc>
                <a:spcPct val="100000"/>
              </a:lnSpc>
              <a:spcBef>
                <a:spcPts val="705"/>
              </a:spcBef>
            </a:pPr>
            <a:r>
              <a:rPr sz="1800" spc="-5" dirty="0">
                <a:solidFill>
                  <a:srgbClr val="008000"/>
                </a:solidFill>
                <a:cs typeface="+mn-ea"/>
                <a:sym typeface="+mn-lt"/>
              </a:rPr>
              <a:t>subject to the following</a:t>
            </a:r>
            <a:r>
              <a:rPr sz="1800" spc="-20" dirty="0">
                <a:solidFill>
                  <a:srgbClr val="008000"/>
                </a:solidFill>
                <a:cs typeface="+mn-ea"/>
                <a:sym typeface="+mn-lt"/>
              </a:rPr>
              <a:t> </a:t>
            </a:r>
            <a:r>
              <a:rPr sz="1800" spc="-5" dirty="0">
                <a:solidFill>
                  <a:srgbClr val="008000"/>
                </a:solidFill>
                <a:cs typeface="+mn-ea"/>
                <a:sym typeface="+mn-lt"/>
              </a:rPr>
              <a:t>constraints:</a:t>
            </a:r>
            <a:endParaRPr sz="1800" dirty="0">
              <a:cs typeface="+mn-ea"/>
              <a:sym typeface="+mn-lt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4333E826-612F-4956-A003-4E4F7B361D75}"/>
              </a:ext>
            </a:extLst>
          </p:cNvPr>
          <p:cNvSpPr txBox="1"/>
          <p:nvPr/>
        </p:nvSpPr>
        <p:spPr>
          <a:xfrm>
            <a:off x="510540" y="3981369"/>
            <a:ext cx="2165985" cy="179514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30"/>
              </a:spcBef>
            </a:pPr>
            <a:r>
              <a:rPr sz="1800" spc="-5" dirty="0">
                <a:solidFill>
                  <a:srgbClr val="FF0000"/>
                </a:solidFill>
                <a:cs typeface="+mn-ea"/>
                <a:sym typeface="+mn-lt"/>
              </a:rPr>
              <a:t>For all </a:t>
            </a:r>
            <a:r>
              <a:rPr sz="1800" dirty="0">
                <a:solidFill>
                  <a:srgbClr val="FF0000"/>
                </a:solidFill>
                <a:cs typeface="+mn-ea"/>
                <a:sym typeface="+mn-lt"/>
              </a:rPr>
              <a:t>x in </a:t>
            </a:r>
            <a:r>
              <a:rPr sz="1800" spc="-5" dirty="0">
                <a:solidFill>
                  <a:srgbClr val="FF0000"/>
                </a:solidFill>
                <a:cs typeface="+mn-ea"/>
                <a:sym typeface="+mn-lt"/>
              </a:rPr>
              <a:t>class </a:t>
            </a:r>
            <a:r>
              <a:rPr sz="1800" dirty="0">
                <a:solidFill>
                  <a:srgbClr val="FF0000"/>
                </a:solidFill>
                <a:cs typeface="+mn-ea"/>
                <a:sym typeface="+mn-lt"/>
              </a:rPr>
              <a:t>+</a:t>
            </a:r>
            <a:r>
              <a:rPr sz="1800" spc="-60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sz="1800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endParaRPr sz="1800" dirty="0">
              <a:cs typeface="+mn-ea"/>
              <a:sym typeface="+mn-lt"/>
            </a:endParaRPr>
          </a:p>
          <a:p>
            <a:pPr marL="38100">
              <a:lnSpc>
                <a:spcPct val="100000"/>
              </a:lnSpc>
              <a:spcBef>
                <a:spcPts val="1140"/>
              </a:spcBef>
            </a:pPr>
            <a:r>
              <a:rPr sz="2000" dirty="0">
                <a:cs typeface="+mn-ea"/>
                <a:sym typeface="+mn-lt"/>
              </a:rPr>
              <a:t>w</a:t>
            </a:r>
            <a:r>
              <a:rPr sz="1950" baseline="25641" dirty="0">
                <a:cs typeface="+mn-ea"/>
                <a:sym typeface="+mn-lt"/>
              </a:rPr>
              <a:t>T</a:t>
            </a:r>
            <a:r>
              <a:rPr sz="2000" dirty="0">
                <a:cs typeface="+mn-ea"/>
                <a:sym typeface="+mn-lt"/>
              </a:rPr>
              <a:t>x+b </a:t>
            </a:r>
            <a:r>
              <a:rPr sz="2000" spc="-5" dirty="0">
                <a:cs typeface="+mn-ea"/>
                <a:sym typeface="+mn-lt"/>
              </a:rPr>
              <a:t>&gt;=</a:t>
            </a:r>
            <a:r>
              <a:rPr sz="2000" spc="-40" dirty="0">
                <a:cs typeface="+mn-ea"/>
                <a:sym typeface="+mn-lt"/>
              </a:rPr>
              <a:t> </a:t>
            </a:r>
            <a:r>
              <a:rPr sz="2000" dirty="0">
                <a:cs typeface="+mn-ea"/>
                <a:sym typeface="+mn-lt"/>
              </a:rPr>
              <a:t>1</a:t>
            </a:r>
          </a:p>
          <a:p>
            <a:pPr marL="38100">
              <a:lnSpc>
                <a:spcPct val="100000"/>
              </a:lnSpc>
              <a:spcBef>
                <a:spcPts val="1500"/>
              </a:spcBef>
            </a:pPr>
            <a:r>
              <a:rPr sz="1800" spc="-5" dirty="0">
                <a:solidFill>
                  <a:srgbClr val="0000FF"/>
                </a:solidFill>
                <a:cs typeface="+mn-ea"/>
                <a:sym typeface="+mn-lt"/>
              </a:rPr>
              <a:t>For all </a:t>
            </a:r>
            <a:r>
              <a:rPr sz="1800" dirty="0">
                <a:solidFill>
                  <a:srgbClr val="0000FF"/>
                </a:solidFill>
                <a:cs typeface="+mn-ea"/>
                <a:sym typeface="+mn-lt"/>
              </a:rPr>
              <a:t>x in </a:t>
            </a:r>
            <a:r>
              <a:rPr sz="1800" spc="-5" dirty="0">
                <a:solidFill>
                  <a:srgbClr val="0000FF"/>
                </a:solidFill>
                <a:cs typeface="+mn-ea"/>
                <a:sym typeface="+mn-lt"/>
              </a:rPr>
              <a:t>class </a:t>
            </a:r>
            <a:r>
              <a:rPr sz="1800" dirty="0">
                <a:solidFill>
                  <a:srgbClr val="0000FF"/>
                </a:solidFill>
                <a:cs typeface="+mn-ea"/>
                <a:sym typeface="+mn-lt"/>
              </a:rPr>
              <a:t>-</a:t>
            </a:r>
            <a:r>
              <a:rPr sz="1800" spc="-50" dirty="0">
                <a:solidFill>
                  <a:srgbClr val="0000FF"/>
                </a:solidFill>
                <a:cs typeface="+mn-ea"/>
                <a:sym typeface="+mn-lt"/>
              </a:rPr>
              <a:t> </a:t>
            </a:r>
            <a:r>
              <a:rPr sz="1800" dirty="0">
                <a:solidFill>
                  <a:srgbClr val="0000FF"/>
                </a:solidFill>
                <a:cs typeface="+mn-ea"/>
                <a:sym typeface="+mn-lt"/>
              </a:rPr>
              <a:t>1</a:t>
            </a:r>
            <a:endParaRPr sz="1800" dirty="0">
              <a:cs typeface="+mn-ea"/>
              <a:sym typeface="+mn-lt"/>
            </a:endParaRPr>
          </a:p>
          <a:p>
            <a:pPr marL="38100">
              <a:lnSpc>
                <a:spcPct val="100000"/>
              </a:lnSpc>
              <a:spcBef>
                <a:spcPts val="1140"/>
              </a:spcBef>
            </a:pPr>
            <a:r>
              <a:rPr sz="2000" dirty="0">
                <a:cs typeface="+mn-ea"/>
                <a:sym typeface="+mn-lt"/>
              </a:rPr>
              <a:t>w</a:t>
            </a:r>
            <a:r>
              <a:rPr sz="1950" baseline="25641" dirty="0">
                <a:cs typeface="+mn-ea"/>
                <a:sym typeface="+mn-lt"/>
              </a:rPr>
              <a:t>T</a:t>
            </a:r>
            <a:r>
              <a:rPr sz="2000" dirty="0">
                <a:cs typeface="+mn-ea"/>
                <a:sym typeface="+mn-lt"/>
              </a:rPr>
              <a:t>x+b </a:t>
            </a:r>
            <a:r>
              <a:rPr sz="2000" spc="-5" dirty="0">
                <a:cs typeface="+mn-ea"/>
                <a:sym typeface="+mn-lt"/>
              </a:rPr>
              <a:t>&lt;=</a:t>
            </a:r>
            <a:r>
              <a:rPr sz="2000" spc="-4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-1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44C67AA8-C69A-4D03-A14E-0EA431AF7450}"/>
              </a:ext>
            </a:extLst>
          </p:cNvPr>
          <p:cNvSpPr txBox="1"/>
          <p:nvPr/>
        </p:nvSpPr>
        <p:spPr>
          <a:xfrm>
            <a:off x="2745739" y="3798185"/>
            <a:ext cx="43307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solidFill>
                  <a:srgbClr val="008000"/>
                </a:solidFill>
                <a:cs typeface="+mn-ea"/>
                <a:sym typeface="+mn-lt"/>
              </a:rPr>
              <a:t>}</a:t>
            </a:r>
            <a:endParaRPr sz="9600">
              <a:cs typeface="+mn-ea"/>
              <a:sym typeface="+mn-lt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A638E7A9-95F1-4EAE-AA6F-53B8E8BBC929}"/>
              </a:ext>
            </a:extLst>
          </p:cNvPr>
          <p:cNvSpPr txBox="1"/>
          <p:nvPr/>
        </p:nvSpPr>
        <p:spPr>
          <a:xfrm>
            <a:off x="3190969" y="4036591"/>
            <a:ext cx="1484302" cy="1570943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1440" marR="110489">
              <a:lnSpc>
                <a:spcPct val="99200"/>
              </a:lnSpc>
              <a:spcBef>
                <a:spcPts val="370"/>
              </a:spcBef>
            </a:pPr>
            <a:r>
              <a:rPr sz="2000" dirty="0">
                <a:cs typeface="+mn-ea"/>
                <a:sym typeface="+mn-lt"/>
              </a:rPr>
              <a:t>A </a:t>
            </a:r>
            <a:r>
              <a:rPr sz="2000" spc="-5" dirty="0">
                <a:cs typeface="+mn-ea"/>
                <a:sym typeface="+mn-lt"/>
              </a:rPr>
              <a:t>total of </a:t>
            </a:r>
            <a:r>
              <a:rPr sz="2000" dirty="0">
                <a:cs typeface="+mn-ea"/>
                <a:sym typeface="+mn-lt"/>
              </a:rPr>
              <a:t>n  </a:t>
            </a:r>
            <a:r>
              <a:rPr sz="2000" spc="-5" dirty="0">
                <a:cs typeface="+mn-ea"/>
                <a:sym typeface="+mn-lt"/>
              </a:rPr>
              <a:t>constraints</a:t>
            </a:r>
            <a:r>
              <a:rPr sz="2000" spc="-6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if we have </a:t>
            </a:r>
            <a:r>
              <a:rPr sz="2000" dirty="0">
                <a:cs typeface="+mn-ea"/>
                <a:sym typeface="+mn-lt"/>
              </a:rPr>
              <a:t>n  </a:t>
            </a:r>
            <a:r>
              <a:rPr sz="2000" spc="-10" dirty="0">
                <a:cs typeface="+mn-ea"/>
                <a:sym typeface="+mn-lt"/>
              </a:rPr>
              <a:t>input</a:t>
            </a:r>
            <a:r>
              <a:rPr lang="en-US" sz="2000" spc="-1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samples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8EDCD687-1851-4BE4-8DED-972734CC3B69}"/>
              </a:ext>
            </a:extLst>
          </p:cNvPr>
          <p:cNvSpPr/>
          <p:nvPr/>
        </p:nvSpPr>
        <p:spPr>
          <a:xfrm>
            <a:off x="2146795" y="2061483"/>
            <a:ext cx="5651499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0" name="object 56">
            <a:extLst>
              <a:ext uri="{FF2B5EF4-FFF2-40B4-BE49-F238E27FC236}">
                <a16:creationId xmlns:a16="http://schemas.microsoft.com/office/drawing/2014/main" id="{7A087852-4FAF-4912-98AA-BC81A22C87B8}"/>
              </a:ext>
            </a:extLst>
          </p:cNvPr>
          <p:cNvSpPr txBox="1"/>
          <p:nvPr/>
        </p:nvSpPr>
        <p:spPr>
          <a:xfrm>
            <a:off x="2470708" y="1374395"/>
            <a:ext cx="242538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cs typeface="+mn-ea"/>
                <a:sym typeface="+mn-lt"/>
              </a:rPr>
              <a:t>f</a:t>
            </a:r>
            <a:r>
              <a:rPr sz="2000" i="1" spc="-5" dirty="0">
                <a:cs typeface="+mn-ea"/>
                <a:sym typeface="+mn-lt"/>
              </a:rPr>
              <a:t>(</a:t>
            </a:r>
            <a:r>
              <a:rPr sz="2000" b="1" i="1" spc="-5" dirty="0">
                <a:cs typeface="+mn-ea"/>
                <a:sym typeface="+mn-lt"/>
              </a:rPr>
              <a:t>x</a:t>
            </a:r>
            <a:r>
              <a:rPr sz="2000" i="1" spc="-5" dirty="0">
                <a:cs typeface="+mn-ea"/>
                <a:sym typeface="+mn-lt"/>
              </a:rPr>
              <a:t>,</a:t>
            </a:r>
            <a:r>
              <a:rPr sz="2000" b="1" i="1" spc="-5" dirty="0">
                <a:solidFill>
                  <a:srgbClr val="00CC00"/>
                </a:solidFill>
                <a:cs typeface="+mn-ea"/>
                <a:sym typeface="+mn-lt"/>
              </a:rPr>
              <a:t>w</a:t>
            </a:r>
            <a:r>
              <a:rPr sz="2000" i="1" spc="-5" dirty="0">
                <a:solidFill>
                  <a:srgbClr val="00CC00"/>
                </a:solidFill>
                <a:cs typeface="+mn-ea"/>
                <a:sym typeface="+mn-lt"/>
              </a:rPr>
              <a:t>,b</a:t>
            </a:r>
            <a:r>
              <a:rPr sz="2000" i="1" spc="-5" dirty="0">
                <a:cs typeface="+mn-ea"/>
                <a:sym typeface="+mn-lt"/>
              </a:rPr>
              <a:t>) </a:t>
            </a:r>
            <a:r>
              <a:rPr sz="2000" i="1" dirty="0">
                <a:cs typeface="+mn-ea"/>
                <a:sym typeface="+mn-lt"/>
              </a:rPr>
              <a:t>= </a:t>
            </a:r>
            <a:r>
              <a:rPr sz="2000" i="1" spc="-10" dirty="0">
                <a:cs typeface="+mn-ea"/>
                <a:sym typeface="+mn-lt"/>
              </a:rPr>
              <a:t>sign(</a:t>
            </a:r>
            <a:r>
              <a:rPr sz="2000" b="1" i="1" spc="-10" dirty="0">
                <a:solidFill>
                  <a:srgbClr val="00CC00"/>
                </a:solidFill>
                <a:cs typeface="+mn-ea"/>
                <a:sym typeface="+mn-lt"/>
              </a:rPr>
              <a:t>w</a:t>
            </a:r>
            <a:r>
              <a:rPr sz="2000" b="1" i="1" spc="-15" baseline="23148" dirty="0">
                <a:solidFill>
                  <a:srgbClr val="00CC00"/>
                </a:solidFill>
                <a:cs typeface="+mn-ea"/>
                <a:sym typeface="+mn-lt"/>
              </a:rPr>
              <a:t>T</a:t>
            </a:r>
            <a:r>
              <a:rPr sz="2000" b="1" i="1" spc="-10" dirty="0">
                <a:cs typeface="+mn-ea"/>
                <a:sym typeface="+mn-lt"/>
              </a:rPr>
              <a:t>x </a:t>
            </a:r>
            <a:r>
              <a:rPr sz="2000" i="1" dirty="0">
                <a:cs typeface="+mn-ea"/>
                <a:sym typeface="+mn-lt"/>
              </a:rPr>
              <a:t>+</a:t>
            </a:r>
            <a:r>
              <a:rPr sz="2000" i="1" spc="5" dirty="0">
                <a:cs typeface="+mn-ea"/>
                <a:sym typeface="+mn-lt"/>
              </a:rPr>
              <a:t> </a:t>
            </a:r>
            <a:r>
              <a:rPr sz="2000" i="1" spc="-5" dirty="0">
                <a:solidFill>
                  <a:srgbClr val="00CC00"/>
                </a:solidFill>
                <a:cs typeface="+mn-ea"/>
                <a:sym typeface="+mn-lt"/>
              </a:rPr>
              <a:t>b</a:t>
            </a:r>
            <a:r>
              <a:rPr sz="2000" i="1" spc="-5" dirty="0">
                <a:cs typeface="+mn-ea"/>
                <a:sym typeface="+mn-lt"/>
              </a:rPr>
              <a:t>)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87F512D-F8F5-4366-9A1B-D16AB15AEEE0}"/>
              </a:ext>
            </a:extLst>
          </p:cNvPr>
          <p:cNvSpPr txBox="1"/>
          <p:nvPr/>
        </p:nvSpPr>
        <p:spPr>
          <a:xfrm>
            <a:off x="2087103" y="4481993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y</a:t>
            </a:r>
            <a:r>
              <a:rPr lang="en-US" altLang="zh-CN" sz="2400" baseline="-25000" dirty="0" err="1">
                <a:solidFill>
                  <a:srgbClr val="FF0000"/>
                </a:solidFill>
                <a:cs typeface="+mn-ea"/>
                <a:sym typeface="+mn-lt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=1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1F44471-D092-4823-8766-9EEF08F39E90}"/>
              </a:ext>
            </a:extLst>
          </p:cNvPr>
          <p:cNvSpPr txBox="1"/>
          <p:nvPr/>
        </p:nvSpPr>
        <p:spPr>
          <a:xfrm>
            <a:off x="2064945" y="5386954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y</a:t>
            </a:r>
            <a:r>
              <a:rPr lang="en-US" altLang="zh-CN" sz="2400" baseline="-25000" dirty="0" err="1">
                <a:solidFill>
                  <a:srgbClr val="FF0000"/>
                </a:solidFill>
                <a:cs typeface="+mn-ea"/>
                <a:sym typeface="+mn-lt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=-1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851D362-AA83-4FDE-B73C-F6A1BEE3D496}"/>
              </a:ext>
            </a:extLst>
          </p:cNvPr>
          <p:cNvGrpSpPr/>
          <p:nvPr/>
        </p:nvGrpSpPr>
        <p:grpSpPr>
          <a:xfrm>
            <a:off x="4799074" y="3368266"/>
            <a:ext cx="2590800" cy="396875"/>
            <a:chOff x="4799074" y="3368266"/>
            <a:chExt cx="2590800" cy="396875"/>
          </a:xfrm>
        </p:grpSpPr>
        <p:sp>
          <p:nvSpPr>
            <p:cNvPr id="29" name="object 31">
              <a:extLst>
                <a:ext uri="{FF2B5EF4-FFF2-40B4-BE49-F238E27FC236}">
                  <a16:creationId xmlns:a16="http://schemas.microsoft.com/office/drawing/2014/main" id="{7AA9B4A0-9AA7-4A3C-A412-F6980A3FDD0A}"/>
                </a:ext>
              </a:extLst>
            </p:cNvPr>
            <p:cNvSpPr/>
            <p:nvPr/>
          </p:nvSpPr>
          <p:spPr>
            <a:xfrm>
              <a:off x="4799074" y="3368266"/>
              <a:ext cx="2590800" cy="396875"/>
            </a:xfrm>
            <a:custGeom>
              <a:avLst/>
              <a:gdLst/>
              <a:ahLst/>
              <a:cxnLst/>
              <a:rect l="l" t="t" r="r" b="b"/>
              <a:pathLst>
                <a:path w="2590800" h="396875">
                  <a:moveTo>
                    <a:pt x="2590800" y="0"/>
                  </a:moveTo>
                  <a:lnTo>
                    <a:pt x="0" y="0"/>
                  </a:lnTo>
                  <a:lnTo>
                    <a:pt x="0" y="396875"/>
                  </a:lnTo>
                  <a:lnTo>
                    <a:pt x="2590800" y="396875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0" name="object 32">
              <a:extLst>
                <a:ext uri="{FF2B5EF4-FFF2-40B4-BE49-F238E27FC236}">
                  <a16:creationId xmlns:a16="http://schemas.microsoft.com/office/drawing/2014/main" id="{8F95F4C7-D810-4AAA-8D72-77B2D4083A2F}"/>
                </a:ext>
              </a:extLst>
            </p:cNvPr>
            <p:cNvSpPr txBox="1"/>
            <p:nvPr/>
          </p:nvSpPr>
          <p:spPr>
            <a:xfrm>
              <a:off x="4877814" y="3389525"/>
              <a:ext cx="242125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spc="-5" dirty="0">
                  <a:cs typeface="+mn-ea"/>
                  <a:sym typeface="+mn-lt"/>
                </a:rPr>
                <a:t>Quadratic</a:t>
              </a:r>
              <a:r>
                <a:rPr sz="2000" b="1" spc="-80" dirty="0">
                  <a:cs typeface="+mn-ea"/>
                  <a:sym typeface="+mn-lt"/>
                </a:rPr>
                <a:t> </a:t>
              </a:r>
              <a:r>
                <a:rPr sz="2000" b="1" spc="-5" dirty="0">
                  <a:cs typeface="+mn-ea"/>
                  <a:sym typeface="+mn-lt"/>
                </a:rPr>
                <a:t>Objective</a:t>
              </a:r>
              <a:endParaRPr sz="2000" dirty="0">
                <a:cs typeface="+mn-ea"/>
                <a:sym typeface="+mn-lt"/>
              </a:endParaRPr>
            </a:p>
          </p:txBody>
        </p:sp>
      </p:grpSp>
      <p:sp>
        <p:nvSpPr>
          <p:cNvPr id="31" name="object 9">
            <a:extLst>
              <a:ext uri="{FF2B5EF4-FFF2-40B4-BE49-F238E27FC236}">
                <a16:creationId xmlns:a16="http://schemas.microsoft.com/office/drawing/2014/main" id="{F2C709CC-378D-42E3-80C4-3E049C8ACC9A}"/>
              </a:ext>
            </a:extLst>
          </p:cNvPr>
          <p:cNvSpPr txBox="1"/>
          <p:nvPr/>
        </p:nvSpPr>
        <p:spPr>
          <a:xfrm>
            <a:off x="7899388" y="6060177"/>
            <a:ext cx="11430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900" spc="-10" dirty="0">
                <a:solidFill>
                  <a:srgbClr val="898989"/>
                </a:solidFill>
                <a:cs typeface="+mn-ea"/>
                <a:sym typeface="+mn-lt"/>
              </a:rPr>
              <a:t>48</a:t>
            </a:r>
            <a:endParaRPr sz="900">
              <a:cs typeface="+mn-ea"/>
              <a:sym typeface="+mn-lt"/>
            </a:endParaRPr>
          </a:p>
        </p:txBody>
      </p:sp>
      <p:sp>
        <p:nvSpPr>
          <p:cNvPr id="32" name="object 33">
            <a:extLst>
              <a:ext uri="{FF2B5EF4-FFF2-40B4-BE49-F238E27FC236}">
                <a16:creationId xmlns:a16="http://schemas.microsoft.com/office/drawing/2014/main" id="{50A8C256-B53E-47E5-BE9C-ECD1E8E9BE3F}"/>
              </a:ext>
            </a:extLst>
          </p:cNvPr>
          <p:cNvSpPr txBox="1"/>
          <p:nvPr/>
        </p:nvSpPr>
        <p:spPr>
          <a:xfrm>
            <a:off x="4855668" y="5097795"/>
            <a:ext cx="2836545" cy="1140056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62230" rIns="0" bIns="0" rtlCol="0">
            <a:spAutoFit/>
          </a:bodyPr>
          <a:lstStyle/>
          <a:p>
            <a:pPr marL="90805" marR="336550">
              <a:lnSpc>
                <a:spcPts val="2090"/>
              </a:lnSpc>
              <a:spcBef>
                <a:spcPts val="490"/>
              </a:spcBef>
            </a:pPr>
            <a:r>
              <a:rPr sz="1800" spc="-5" dirty="0">
                <a:solidFill>
                  <a:srgbClr val="CE2CDA"/>
                </a:solidFill>
                <a:cs typeface="+mn-ea"/>
                <a:sym typeface="+mn-lt"/>
              </a:rPr>
              <a:t>Quadratic programming  i.e.,</a:t>
            </a:r>
            <a:endParaRPr sz="1800" dirty="0">
              <a:cs typeface="+mn-ea"/>
              <a:sym typeface="+mn-lt"/>
            </a:endParaRPr>
          </a:p>
          <a:p>
            <a:pPr marL="377190" indent="-286385">
              <a:lnSpc>
                <a:spcPts val="2110"/>
              </a:lnSpc>
              <a:buChar char="-"/>
              <a:tabLst>
                <a:tab pos="376555" algn="l"/>
                <a:tab pos="377190" algn="l"/>
              </a:tabLst>
            </a:pPr>
            <a:r>
              <a:rPr sz="1800" spc="-5" dirty="0">
                <a:solidFill>
                  <a:srgbClr val="CE2CDA"/>
                </a:solidFill>
                <a:cs typeface="+mn-ea"/>
                <a:sym typeface="+mn-lt"/>
              </a:rPr>
              <a:t>Quadratic</a:t>
            </a:r>
            <a:r>
              <a:rPr sz="1800" spc="-15" dirty="0">
                <a:solidFill>
                  <a:srgbClr val="CE2CDA"/>
                </a:solidFill>
                <a:cs typeface="+mn-ea"/>
                <a:sym typeface="+mn-lt"/>
              </a:rPr>
              <a:t> </a:t>
            </a:r>
            <a:r>
              <a:rPr sz="1800" spc="-5" dirty="0">
                <a:solidFill>
                  <a:srgbClr val="CE2CDA"/>
                </a:solidFill>
                <a:cs typeface="+mn-ea"/>
                <a:sym typeface="+mn-lt"/>
              </a:rPr>
              <a:t>objective</a:t>
            </a:r>
            <a:endParaRPr sz="1800" dirty="0">
              <a:cs typeface="+mn-ea"/>
              <a:sym typeface="+mn-lt"/>
            </a:endParaRPr>
          </a:p>
          <a:p>
            <a:pPr marL="377190" indent="-286385">
              <a:lnSpc>
                <a:spcPts val="2125"/>
              </a:lnSpc>
              <a:buChar char="-"/>
              <a:tabLst>
                <a:tab pos="376555" algn="l"/>
                <a:tab pos="377190" algn="l"/>
              </a:tabLst>
            </a:pPr>
            <a:r>
              <a:rPr sz="1800" spc="-5" dirty="0">
                <a:solidFill>
                  <a:srgbClr val="CE2CDA"/>
                </a:solidFill>
                <a:cs typeface="+mn-ea"/>
                <a:sym typeface="+mn-lt"/>
              </a:rPr>
              <a:t>Linear</a:t>
            </a:r>
            <a:r>
              <a:rPr sz="1800" spc="-10" dirty="0">
                <a:solidFill>
                  <a:srgbClr val="CE2CDA"/>
                </a:solidFill>
                <a:cs typeface="+mn-ea"/>
                <a:sym typeface="+mn-lt"/>
              </a:rPr>
              <a:t> </a:t>
            </a:r>
            <a:r>
              <a:rPr sz="1800" spc="-5" dirty="0">
                <a:solidFill>
                  <a:srgbClr val="CE2CDA"/>
                </a:solidFill>
                <a:cs typeface="+mn-ea"/>
                <a:sym typeface="+mn-lt"/>
              </a:rPr>
              <a:t>constraints</a:t>
            </a:r>
            <a:endParaRPr sz="1800" dirty="0">
              <a:cs typeface="+mn-ea"/>
              <a:sym typeface="+mn-lt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6A65DF2-19A3-4038-B540-F088603DA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260" y="3847401"/>
            <a:ext cx="4517528" cy="13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567463"/>
          </a:xfrm>
        </p:spPr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An alternative representation of the SVM QP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5B00-AC48-4A59-8F07-9D384C42596F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10"/>
          <p:cNvSpPr txBox="1"/>
          <p:nvPr/>
        </p:nvSpPr>
        <p:spPr>
          <a:xfrm>
            <a:off x="313530" y="1911251"/>
            <a:ext cx="5430840" cy="1607363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55600" marR="5080" indent="-342900">
              <a:lnSpc>
                <a:spcPct val="99400"/>
              </a:lnSpc>
              <a:spcBef>
                <a:spcPts val="1045"/>
              </a:spcBef>
              <a:buFont typeface="Arial" panose="020B0604020202020204" pitchFamily="34" charset="0"/>
              <a:buChar char="•"/>
              <a:tabLst>
                <a:tab pos="155575" algn="l"/>
              </a:tabLst>
            </a:pPr>
            <a:r>
              <a:rPr sz="2400" spc="-5" dirty="0">
                <a:cs typeface="+mn-ea"/>
                <a:sym typeface="+mn-lt"/>
              </a:rPr>
              <a:t>Instead of encoding the correct classification rule and constraint</a:t>
            </a:r>
            <a:r>
              <a:rPr lang="en-US" sz="2400" spc="-5" dirty="0">
                <a:cs typeface="+mn-ea"/>
                <a:sym typeface="+mn-lt"/>
              </a:rPr>
              <a:t>,</a:t>
            </a:r>
            <a:r>
              <a:rPr sz="2400" spc="-5" dirty="0">
                <a:cs typeface="+mn-ea"/>
                <a:sym typeface="+mn-lt"/>
              </a:rPr>
              <a:t> </a:t>
            </a:r>
            <a:r>
              <a:rPr sz="2400" dirty="0">
                <a:cs typeface="+mn-ea"/>
                <a:sym typeface="+mn-lt"/>
              </a:rPr>
              <a:t>we </a:t>
            </a:r>
            <a:r>
              <a:rPr sz="2400" spc="-5" dirty="0">
                <a:cs typeface="+mn-ea"/>
                <a:sym typeface="+mn-lt"/>
              </a:rPr>
              <a:t>use Lagrange multiplies to encode </a:t>
            </a:r>
            <a:r>
              <a:rPr sz="2400" dirty="0">
                <a:cs typeface="+mn-ea"/>
                <a:sym typeface="+mn-lt"/>
              </a:rPr>
              <a:t>it </a:t>
            </a:r>
            <a:r>
              <a:rPr sz="2400" spc="-5" dirty="0">
                <a:cs typeface="+mn-ea"/>
                <a:sym typeface="+mn-lt"/>
              </a:rPr>
              <a:t>as part of the our minimization</a:t>
            </a:r>
            <a:r>
              <a:rPr sz="2400" spc="-10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problem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9" name="object 12"/>
          <p:cNvSpPr/>
          <p:nvPr/>
        </p:nvSpPr>
        <p:spPr>
          <a:xfrm>
            <a:off x="5957067" y="1965063"/>
            <a:ext cx="2503170" cy="1709420"/>
          </a:xfrm>
          <a:custGeom>
            <a:avLst/>
            <a:gdLst/>
            <a:ahLst/>
            <a:cxnLst/>
            <a:rect l="l" t="t" r="r" b="b"/>
            <a:pathLst>
              <a:path w="2503170" h="1709420">
                <a:moveTo>
                  <a:pt x="0" y="284836"/>
                </a:moveTo>
                <a:lnTo>
                  <a:pt x="3728" y="238634"/>
                </a:lnTo>
                <a:lnTo>
                  <a:pt x="14521" y="194806"/>
                </a:lnTo>
                <a:lnTo>
                  <a:pt x="31792" y="153937"/>
                </a:lnTo>
                <a:lnTo>
                  <a:pt x="54956" y="116615"/>
                </a:lnTo>
                <a:lnTo>
                  <a:pt x="83426" y="83426"/>
                </a:lnTo>
                <a:lnTo>
                  <a:pt x="116615" y="54956"/>
                </a:lnTo>
                <a:lnTo>
                  <a:pt x="153937" y="31792"/>
                </a:lnTo>
                <a:lnTo>
                  <a:pt x="194806" y="14521"/>
                </a:lnTo>
                <a:lnTo>
                  <a:pt x="238634" y="3728"/>
                </a:lnTo>
                <a:lnTo>
                  <a:pt x="284836" y="0"/>
                </a:lnTo>
                <a:lnTo>
                  <a:pt x="2217753" y="0"/>
                </a:lnTo>
                <a:lnTo>
                  <a:pt x="2263955" y="3728"/>
                </a:lnTo>
                <a:lnTo>
                  <a:pt x="2307783" y="14521"/>
                </a:lnTo>
                <a:lnTo>
                  <a:pt x="2348651" y="31792"/>
                </a:lnTo>
                <a:lnTo>
                  <a:pt x="2385974" y="54956"/>
                </a:lnTo>
                <a:lnTo>
                  <a:pt x="2419163" y="83426"/>
                </a:lnTo>
                <a:lnTo>
                  <a:pt x="2447632" y="116615"/>
                </a:lnTo>
                <a:lnTo>
                  <a:pt x="2470797" y="153937"/>
                </a:lnTo>
                <a:lnTo>
                  <a:pt x="2488068" y="194806"/>
                </a:lnTo>
                <a:lnTo>
                  <a:pt x="2498861" y="238634"/>
                </a:lnTo>
                <a:lnTo>
                  <a:pt x="2502590" y="284836"/>
                </a:lnTo>
                <a:lnTo>
                  <a:pt x="2502590" y="1424145"/>
                </a:lnTo>
                <a:lnTo>
                  <a:pt x="2498861" y="1470347"/>
                </a:lnTo>
                <a:lnTo>
                  <a:pt x="2488068" y="1514175"/>
                </a:lnTo>
                <a:lnTo>
                  <a:pt x="2470797" y="1555043"/>
                </a:lnTo>
                <a:lnTo>
                  <a:pt x="2447632" y="1592365"/>
                </a:lnTo>
                <a:lnTo>
                  <a:pt x="2419163" y="1625555"/>
                </a:lnTo>
                <a:lnTo>
                  <a:pt x="2385974" y="1654024"/>
                </a:lnTo>
                <a:lnTo>
                  <a:pt x="2348651" y="1677189"/>
                </a:lnTo>
                <a:lnTo>
                  <a:pt x="2307783" y="1694460"/>
                </a:lnTo>
                <a:lnTo>
                  <a:pt x="2263955" y="1705253"/>
                </a:lnTo>
                <a:lnTo>
                  <a:pt x="2217753" y="1708982"/>
                </a:lnTo>
                <a:lnTo>
                  <a:pt x="284836" y="1708982"/>
                </a:lnTo>
                <a:lnTo>
                  <a:pt x="238634" y="1705253"/>
                </a:lnTo>
                <a:lnTo>
                  <a:pt x="194806" y="1694460"/>
                </a:lnTo>
                <a:lnTo>
                  <a:pt x="153937" y="1677189"/>
                </a:lnTo>
                <a:lnTo>
                  <a:pt x="116615" y="1654024"/>
                </a:lnTo>
                <a:lnTo>
                  <a:pt x="83426" y="1625555"/>
                </a:lnTo>
                <a:lnTo>
                  <a:pt x="54956" y="1592365"/>
                </a:lnTo>
                <a:lnTo>
                  <a:pt x="31792" y="1555043"/>
                </a:lnTo>
                <a:lnTo>
                  <a:pt x="14521" y="1514175"/>
                </a:lnTo>
                <a:lnTo>
                  <a:pt x="3728" y="1470347"/>
                </a:lnTo>
                <a:lnTo>
                  <a:pt x="0" y="1424145"/>
                </a:lnTo>
                <a:lnTo>
                  <a:pt x="0" y="284836"/>
                </a:lnTo>
                <a:close/>
              </a:path>
            </a:pathLst>
          </a:custGeom>
          <a:ln w="63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3"/>
          <p:cNvSpPr txBox="1"/>
          <p:nvPr/>
        </p:nvSpPr>
        <p:spPr>
          <a:xfrm>
            <a:off x="552450" y="4277908"/>
            <a:ext cx="8304702" cy="581378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2400" spc="-5" dirty="0">
                <a:cs typeface="+mn-ea"/>
                <a:sym typeface="+mn-lt"/>
              </a:rPr>
              <a:t>Recall that Lagrange multipliers can be applied to turn the following</a:t>
            </a:r>
            <a:r>
              <a:rPr sz="2400" spc="-20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problem:</a:t>
            </a:r>
            <a:endParaRPr sz="2400" dirty="0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581519" y="4706956"/>
                <a:ext cx="7431906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𝑝𝑟𝑖𝑚𝑎𝑙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d>
                        <m:dPr>
                          <m:ctrlPr>
                            <a:rPr lang="zh-CN" alt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  <m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𝑏</m:t>
                          </m:r>
                          <m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𝑎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f>
                        <m:fPr>
                          <m:ctrlPr>
                            <a:rPr lang="zh-CN" alt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zh-CN" altLang="en-US" sz="2400" b="1" i="1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𝒘</m:t>
                          </m:r>
                        </m:e>
                        <m:sup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b="1" i="1" dirty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𝒘</m:t>
                      </m:r>
                      <m:r>
                        <a:rPr lang="zh-CN" altLang="en-US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naryPr>
                        <m:sub>
                          <m: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  <m:r>
                            <a:rPr lang="zh-CN" altLang="en-US" sz="24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b="1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4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+</m:t>
                                  </m:r>
                                  <m:r>
                                    <a:rPr lang="zh-CN" alt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zh-CN" altLang="en-US" sz="24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19" y="4706956"/>
                <a:ext cx="7431906" cy="1038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6223510" y="2322105"/>
                <a:ext cx="1980286" cy="1002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𝑚𝑖𝑛</m:t>
                      </m:r>
                      <m:f>
                        <m:fPr>
                          <m:type m:val="lin"/>
                          <m:ctrlPr>
                            <a:rPr lang="zh-CN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zh-CN" alt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zh-CN" altLang="en-US" sz="20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𝑠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.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𝑡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.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pPr>
                            <m:e>
                              <m:r>
                                <a:rPr lang="zh-CN" alt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+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</m:sub>
                      </m:sSub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≥1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510" y="2322105"/>
                <a:ext cx="1980286" cy="1002582"/>
              </a:xfrm>
              <a:prstGeom prst="rect">
                <a:avLst/>
              </a:prstGeom>
              <a:blipFill>
                <a:blip r:embed="rId3"/>
                <a:stretch>
                  <a:fillRect l="-4615" t="-49390" r="-10154" b="-9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13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pc="-5" dirty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The Dual </a:t>
            </a:r>
            <a:r>
              <a:rPr lang="en-US" altLang="zh-CN" sz="3600" spc="-20" dirty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Problem</a:t>
            </a:r>
            <a:r>
              <a:rPr lang="en-US" altLang="zh-CN" sz="360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 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C64-1451-4C3C-8C33-04CDC2C85A19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>
                <a:cs typeface="+mn-ea"/>
                <a:sym typeface="+mn-lt"/>
              </a:rPr>
              <a:t>Beilun</a:t>
            </a:r>
            <a:r>
              <a:rPr lang="en-US" altLang="zh-CN" dirty="0">
                <a:cs typeface="+mn-ea"/>
                <a:sym typeface="+mn-lt"/>
              </a:rPr>
              <a:t>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14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1056736" y="4425733"/>
            <a:ext cx="2001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cs typeface="+mn-ea"/>
                <a:sym typeface="+mn-lt"/>
              </a:rPr>
              <a:t>Note that </a:t>
            </a:r>
            <a:r>
              <a:rPr sz="1800" dirty="0">
                <a:cs typeface="+mn-ea"/>
                <a:sym typeface="+mn-lt"/>
              </a:rPr>
              <a:t>(</a:t>
            </a:r>
            <a:r>
              <a:rPr lang="en-US" sz="1800" dirty="0">
                <a:cs typeface="+mn-ea"/>
                <a:sym typeface="+mn-lt"/>
              </a:rPr>
              <a:t>1</a:t>
            </a:r>
            <a:r>
              <a:rPr sz="1800" dirty="0">
                <a:cs typeface="+mn-ea"/>
                <a:sym typeface="+mn-lt"/>
              </a:rPr>
              <a:t>)</a:t>
            </a:r>
            <a:r>
              <a:rPr sz="1800" spc="-15" dirty="0">
                <a:cs typeface="+mn-ea"/>
                <a:sym typeface="+mn-lt"/>
              </a:rPr>
              <a:t> </a:t>
            </a:r>
            <a:r>
              <a:rPr sz="1800" spc="-5" dirty="0">
                <a:cs typeface="+mn-ea"/>
                <a:sym typeface="+mn-lt"/>
              </a:rPr>
              <a:t>implies:</a:t>
            </a:r>
            <a:endParaRPr sz="1800" dirty="0">
              <a:cs typeface="+mn-ea"/>
              <a:sym typeface="+mn-lt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659916" y="1650919"/>
            <a:ext cx="5182870" cy="64761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cs typeface="+mn-ea"/>
              <a:sym typeface="+mn-lt"/>
            </a:endParaRPr>
          </a:p>
          <a:p>
            <a:pPr marL="209550" indent="-171450">
              <a:lnSpc>
                <a:spcPts val="2625"/>
              </a:lnSpc>
              <a:spcBef>
                <a:spcPts val="860"/>
              </a:spcBef>
              <a:buFont typeface="Arial"/>
              <a:buChar char="•"/>
              <a:tabLst>
                <a:tab pos="209550" algn="l"/>
              </a:tabLst>
            </a:pPr>
            <a:r>
              <a:rPr sz="2100" spc="-45" dirty="0">
                <a:cs typeface="+mn-ea"/>
                <a:sym typeface="+mn-lt"/>
              </a:rPr>
              <a:t>We </a:t>
            </a:r>
            <a:r>
              <a:rPr sz="2100" spc="-10" dirty="0">
                <a:cs typeface="+mn-ea"/>
                <a:sym typeface="+mn-lt"/>
              </a:rPr>
              <a:t>minimize </a:t>
            </a:r>
            <a:r>
              <a:rPr sz="2200" i="1" spc="-65" dirty="0">
                <a:cs typeface="+mn-ea"/>
                <a:sym typeface="+mn-lt"/>
              </a:rPr>
              <a:t>L </a:t>
            </a:r>
            <a:r>
              <a:rPr sz="2100" spc="-5" dirty="0">
                <a:cs typeface="+mn-ea"/>
                <a:sym typeface="+mn-lt"/>
              </a:rPr>
              <a:t>with respect </a:t>
            </a:r>
            <a:r>
              <a:rPr sz="2100" spc="-15" dirty="0">
                <a:cs typeface="+mn-ea"/>
                <a:sym typeface="+mn-lt"/>
              </a:rPr>
              <a:t>to </a:t>
            </a:r>
            <a:r>
              <a:rPr sz="2100" i="1" dirty="0">
                <a:cs typeface="+mn-ea"/>
                <a:sym typeface="+mn-lt"/>
              </a:rPr>
              <a:t>w </a:t>
            </a:r>
            <a:r>
              <a:rPr sz="2100" spc="-5" dirty="0">
                <a:cs typeface="+mn-ea"/>
                <a:sym typeface="+mn-lt"/>
              </a:rPr>
              <a:t>and </a:t>
            </a:r>
            <a:r>
              <a:rPr sz="2100" i="1" dirty="0">
                <a:cs typeface="+mn-ea"/>
                <a:sym typeface="+mn-lt"/>
              </a:rPr>
              <a:t>b</a:t>
            </a:r>
            <a:r>
              <a:rPr sz="2100" i="1" spc="-60" dirty="0">
                <a:cs typeface="+mn-ea"/>
                <a:sym typeface="+mn-lt"/>
              </a:rPr>
              <a:t> </a:t>
            </a:r>
            <a:r>
              <a:rPr sz="2100" spc="-15" dirty="0">
                <a:cs typeface="+mn-ea"/>
                <a:sym typeface="+mn-lt"/>
              </a:rPr>
              <a:t>first:</a:t>
            </a:r>
            <a:endParaRPr sz="2100" dirty="0">
              <a:cs typeface="+mn-ea"/>
              <a:sym typeface="+mn-lt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717846" y="5009585"/>
            <a:ext cx="5211445" cy="349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150" indent="-171450">
              <a:lnSpc>
                <a:spcPts val="2625"/>
              </a:lnSpc>
              <a:buFont typeface="Arial"/>
              <a:buChar char="•"/>
              <a:tabLst>
                <a:tab pos="184150" algn="l"/>
              </a:tabLst>
            </a:pPr>
            <a:r>
              <a:rPr sz="2100" dirty="0">
                <a:cs typeface="+mn-ea"/>
                <a:sym typeface="+mn-lt"/>
              </a:rPr>
              <a:t>Plus (</a:t>
            </a:r>
            <a:r>
              <a:rPr lang="en-US" sz="2100" dirty="0">
                <a:cs typeface="+mn-ea"/>
                <a:sym typeface="+mn-lt"/>
              </a:rPr>
              <a:t>3</a:t>
            </a:r>
            <a:r>
              <a:rPr sz="2100" dirty="0">
                <a:cs typeface="+mn-ea"/>
                <a:sym typeface="+mn-lt"/>
              </a:rPr>
              <a:t>) </a:t>
            </a:r>
            <a:r>
              <a:rPr sz="2100" spc="-5" dirty="0">
                <a:cs typeface="+mn-ea"/>
                <a:sym typeface="+mn-lt"/>
              </a:rPr>
              <a:t>back </a:t>
            </a:r>
            <a:r>
              <a:rPr sz="2100" spc="-15" dirty="0">
                <a:cs typeface="+mn-ea"/>
                <a:sym typeface="+mn-lt"/>
              </a:rPr>
              <a:t>to </a:t>
            </a:r>
            <a:r>
              <a:rPr sz="2200" i="1" spc="-65" dirty="0">
                <a:cs typeface="+mn-ea"/>
                <a:sym typeface="+mn-lt"/>
              </a:rPr>
              <a:t>L </a:t>
            </a:r>
            <a:r>
              <a:rPr sz="2100" dirty="0">
                <a:cs typeface="+mn-ea"/>
                <a:sym typeface="+mn-lt"/>
              </a:rPr>
              <a:t>, </a:t>
            </a:r>
            <a:r>
              <a:rPr sz="2100" spc="-5" dirty="0">
                <a:cs typeface="+mn-ea"/>
                <a:sym typeface="+mn-lt"/>
              </a:rPr>
              <a:t>and using </a:t>
            </a:r>
            <a:r>
              <a:rPr sz="2100" dirty="0">
                <a:cs typeface="+mn-ea"/>
                <a:sym typeface="+mn-lt"/>
              </a:rPr>
              <a:t>(</a:t>
            </a:r>
            <a:r>
              <a:rPr lang="en-US" sz="2100" dirty="0">
                <a:cs typeface="+mn-ea"/>
                <a:sym typeface="+mn-lt"/>
              </a:rPr>
              <a:t>2</a:t>
            </a:r>
            <a:r>
              <a:rPr sz="2100" dirty="0">
                <a:cs typeface="+mn-ea"/>
                <a:sym typeface="+mn-lt"/>
              </a:rPr>
              <a:t>), </a:t>
            </a:r>
            <a:r>
              <a:rPr sz="2100" spc="-10" dirty="0">
                <a:cs typeface="+mn-ea"/>
                <a:sym typeface="+mn-lt"/>
              </a:rPr>
              <a:t>we</a:t>
            </a:r>
            <a:r>
              <a:rPr sz="2100" spc="-60" dirty="0">
                <a:cs typeface="+mn-ea"/>
                <a:sym typeface="+mn-lt"/>
              </a:rPr>
              <a:t> </a:t>
            </a:r>
            <a:r>
              <a:rPr sz="2100" spc="-15" dirty="0">
                <a:cs typeface="+mn-ea"/>
                <a:sym typeface="+mn-lt"/>
              </a:rPr>
              <a:t>have:</a:t>
            </a:r>
            <a:endParaRPr sz="2100" dirty="0">
              <a:cs typeface="+mn-ea"/>
              <a:sym typeface="+mn-lt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7254761" y="2482569"/>
            <a:ext cx="944244" cy="2630657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60020">
              <a:lnSpc>
                <a:spcPct val="200000"/>
              </a:lnSpc>
              <a:spcBef>
                <a:spcPts val="1440"/>
              </a:spcBef>
            </a:pPr>
            <a:r>
              <a:rPr lang="en-US" sz="2400" dirty="0">
                <a:solidFill>
                  <a:srgbClr val="3366FF"/>
                </a:solidFill>
                <a:cs typeface="+mn-ea"/>
                <a:sym typeface="+mn-lt"/>
              </a:rPr>
              <a:t>(1)</a:t>
            </a:r>
            <a:endParaRPr sz="2400" dirty="0">
              <a:cs typeface="+mn-ea"/>
              <a:sym typeface="+mn-lt"/>
            </a:endParaRPr>
          </a:p>
          <a:p>
            <a:pPr marL="113664">
              <a:lnSpc>
                <a:spcPct val="200000"/>
              </a:lnSpc>
              <a:spcBef>
                <a:spcPts val="1345"/>
              </a:spcBef>
            </a:pPr>
            <a:r>
              <a:rPr lang="en-US" sz="2400" spc="40" dirty="0">
                <a:solidFill>
                  <a:srgbClr val="3366FF"/>
                </a:solidFill>
                <a:cs typeface="+mn-ea"/>
                <a:sym typeface="+mn-lt"/>
              </a:rPr>
              <a:t> (2)</a:t>
            </a:r>
          </a:p>
          <a:p>
            <a:pPr marL="113664">
              <a:lnSpc>
                <a:spcPct val="200000"/>
              </a:lnSpc>
              <a:spcBef>
                <a:spcPts val="1345"/>
              </a:spcBef>
            </a:pPr>
            <a:r>
              <a:rPr lang="en-US" sz="2400" spc="40" dirty="0">
                <a:solidFill>
                  <a:srgbClr val="3366FF"/>
                </a:solidFill>
                <a:cs typeface="+mn-ea"/>
                <a:sym typeface="+mn-lt"/>
              </a:rPr>
              <a:t> (3)</a:t>
            </a:r>
            <a:endParaRPr sz="2400" dirty="0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2491818" y="1403951"/>
                <a:ext cx="328622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𝛼</m:t>
                          </m:r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≥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𝑚𝑖𝑛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𝑏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𝐿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𝑤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𝑎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818" y="1403951"/>
                <a:ext cx="3286221" cy="385555"/>
              </a:xfrm>
              <a:prstGeom prst="rect">
                <a:avLst/>
              </a:prstGeom>
              <a:blipFill>
                <a:blip r:embed="rId2"/>
                <a:stretch>
                  <a:fillRect l="-186" r="-2041" b="-29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2491818" y="2306604"/>
                <a:ext cx="3986540" cy="8762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𝛻</m:t>
                          </m:r>
                        </m:e>
                        <m: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sub>
                      </m:sSub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𝐿</m:t>
                      </m:r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𝒘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𝑡𝑟𝑎𝑖𝑛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sz="20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=0</m:t>
                      </m:r>
                      <m:r>
                        <a:rPr lang="en-US" altLang="zh-CN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818" y="2306604"/>
                <a:ext cx="3986540" cy="8762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2756434" y="3265399"/>
                <a:ext cx="3454664" cy="8762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𝑏</m:t>
                          </m:r>
                        </m:sub>
                      </m:sSub>
                      <m:r>
                        <a:rPr lang="zh-CN" altLang="en-US" sz="2000" i="1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𝐿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𝑏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𝛼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𝑡𝑟𝑎𝑖𝑛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sz="2000" dirty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=0</m:t>
                      </m:r>
                      <m:r>
                        <a:rPr lang="en-US" altLang="zh-CN" sz="2000" dirty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</m:oMath>
                  </m:oMathPara>
                </a14:m>
                <a:endParaRPr lang="zh-CN" altLang="en-US" sz="2000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434" y="3265399"/>
                <a:ext cx="3454664" cy="8762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251351" y="4200632"/>
                <a:ext cx="1563377" cy="782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𝒘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𝑡𝑟𝑎𝑖𝑛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351" y="4200632"/>
                <a:ext cx="1563377" cy="7829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1709648" y="5502983"/>
                <a:ext cx="5550879" cy="781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𝛼</m:t>
                          </m:r>
                          <m:r>
                            <a:rPr lang="zh-CN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≥0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𝐿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zh-CN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𝛼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=1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=1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648" y="5502983"/>
                <a:ext cx="5550879" cy="7817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82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100680" cy="585111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Summary: Dual SVM for linearly separable case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CDAA-A8C1-4473-821E-E86EAF7BDE55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15</a:t>
            </a:fld>
            <a:endParaRPr lang="zh-CN" altLang="en-US" dirty="0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3"/>
              <p:cNvSpPr txBox="1"/>
              <p:nvPr/>
            </p:nvSpPr>
            <p:spPr>
              <a:xfrm>
                <a:off x="407125" y="4840147"/>
                <a:ext cx="8108225" cy="32060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spcBef>
                    <a:spcPts val="100"/>
                  </a:spcBef>
                </a:pPr>
                <a:r>
                  <a:rPr lang="en-US" sz="2000" spc="-10" dirty="0">
                    <a:solidFill>
                      <a:schemeClr val="tx1"/>
                    </a:solidFill>
                    <a:cs typeface="+mn-ea"/>
                    <a:sym typeface="+mn-lt"/>
                  </a:rPr>
                  <a:t>Easier </a:t>
                </a:r>
                <a:r>
                  <a:rPr lang="en-US" sz="2000" spc="-5" dirty="0">
                    <a:solidFill>
                      <a:schemeClr val="tx1"/>
                    </a:solidFill>
                    <a:cs typeface="+mn-ea"/>
                    <a:sym typeface="+mn-lt"/>
                  </a:rPr>
                  <a:t>than original </a:t>
                </a:r>
                <a:r>
                  <a:rPr lang="en-US" sz="2000" spc="-80" dirty="0">
                    <a:solidFill>
                      <a:schemeClr val="tx1"/>
                    </a:solidFill>
                    <a:cs typeface="+mn-ea"/>
                    <a:sym typeface="+mn-lt"/>
                  </a:rPr>
                  <a:t>QP, </a:t>
                </a:r>
                <a:r>
                  <a:rPr lang="en-US" sz="2000" spc="-10" dirty="0">
                    <a:solidFill>
                      <a:schemeClr val="tx1"/>
                    </a:solidFill>
                    <a:cs typeface="+mn-ea"/>
                    <a:sym typeface="+mn-lt"/>
                  </a:rPr>
                  <a:t>more efficient </a:t>
                </a:r>
                <a:r>
                  <a:rPr lang="en-US" sz="2000" spc="-5" dirty="0">
                    <a:solidFill>
                      <a:schemeClr val="tx1"/>
                    </a:solidFill>
                    <a:cs typeface="+mn-ea"/>
                    <a:sym typeface="+mn-lt"/>
                  </a:rPr>
                  <a:t>algorithms </a:t>
                </a:r>
                <a:r>
                  <a:rPr lang="en-US" sz="2000" spc="-15" dirty="0">
                    <a:solidFill>
                      <a:schemeClr val="tx1"/>
                    </a:solidFill>
                    <a:cs typeface="+mn-ea"/>
                    <a:sym typeface="+mn-lt"/>
                  </a:rPr>
                  <a:t>exist to </a:t>
                </a:r>
                <a:r>
                  <a:rPr lang="en-US" sz="2000" spc="-5" dirty="0">
                    <a:solidFill>
                      <a:schemeClr val="tx1"/>
                    </a:solidFill>
                    <a:cs typeface="+mn-ea"/>
                    <a:sym typeface="+mn-lt"/>
                  </a:rPr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𝛼</m:t>
                        </m:r>
                      </m:e>
                      <m:sub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</m:oMath>
                </a14:m>
                <a:endParaRPr lang="ar-AE" sz="20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5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25" y="4840147"/>
                <a:ext cx="8108225" cy="320601"/>
              </a:xfrm>
              <a:prstGeom prst="rect">
                <a:avLst/>
              </a:prstGeom>
              <a:blipFill>
                <a:blip r:embed="rId3"/>
                <a:stretch>
                  <a:fillRect l="-1504" t="-18868" b="-490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bject 5"/>
          <p:cNvSpPr txBox="1"/>
          <p:nvPr/>
        </p:nvSpPr>
        <p:spPr>
          <a:xfrm>
            <a:off x="407124" y="1734688"/>
            <a:ext cx="26492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cs typeface="+mn-ea"/>
                <a:sym typeface="+mn-lt"/>
              </a:rPr>
              <a:t>Dual</a:t>
            </a:r>
            <a:r>
              <a:rPr sz="2400" spc="-65" dirty="0">
                <a:solidFill>
                  <a:srgbClr val="0000FF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0000FF"/>
                </a:solidFill>
                <a:cs typeface="+mn-ea"/>
                <a:sym typeface="+mn-lt"/>
              </a:rPr>
              <a:t>formulation</a:t>
            </a:r>
            <a:endParaRPr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4" name="object 21"/>
          <p:cNvSpPr/>
          <p:nvPr/>
        </p:nvSpPr>
        <p:spPr>
          <a:xfrm>
            <a:off x="4036540" y="2931795"/>
            <a:ext cx="659027" cy="11532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object 22"/>
          <p:cNvSpPr/>
          <p:nvPr/>
        </p:nvSpPr>
        <p:spPr>
          <a:xfrm>
            <a:off x="4036540" y="2931795"/>
            <a:ext cx="659130" cy="1153795"/>
          </a:xfrm>
          <a:custGeom>
            <a:avLst/>
            <a:gdLst/>
            <a:ahLst/>
            <a:cxnLst/>
            <a:rect l="l" t="t" r="r" b="b"/>
            <a:pathLst>
              <a:path w="659129" h="1153795">
                <a:moveTo>
                  <a:pt x="0" y="576648"/>
                </a:moveTo>
                <a:lnTo>
                  <a:pt x="329513" y="0"/>
                </a:lnTo>
                <a:lnTo>
                  <a:pt x="329513" y="288324"/>
                </a:lnTo>
                <a:lnTo>
                  <a:pt x="659027" y="288324"/>
                </a:lnTo>
                <a:lnTo>
                  <a:pt x="659027" y="864972"/>
                </a:lnTo>
                <a:lnTo>
                  <a:pt x="329513" y="864972"/>
                </a:lnTo>
                <a:lnTo>
                  <a:pt x="329513" y="1153297"/>
                </a:lnTo>
                <a:lnTo>
                  <a:pt x="0" y="576648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object 24"/>
          <p:cNvSpPr/>
          <p:nvPr/>
        </p:nvSpPr>
        <p:spPr>
          <a:xfrm>
            <a:off x="4795005" y="513584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120" y="0"/>
                </a:lnTo>
              </a:path>
            </a:pathLst>
          </a:custGeom>
          <a:ln w="19051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object 26"/>
          <p:cNvSpPr/>
          <p:nvPr/>
        </p:nvSpPr>
        <p:spPr>
          <a:xfrm>
            <a:off x="4555334" y="1923145"/>
            <a:ext cx="4588665" cy="27531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789495-79CD-4234-92F6-511C7AD5ED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209" y="2359782"/>
            <a:ext cx="3651821" cy="22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4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325"/>
            <a:ext cx="7886579" cy="585111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Dual SVM for linearly separable case – </a:t>
            </a:r>
            <a:br>
              <a:rPr lang="en-US" altLang="zh-CN" sz="3200" dirty="0">
                <a:ea typeface="+mn-ea"/>
                <a:cs typeface="+mn-ea"/>
                <a:sym typeface="+mn-lt"/>
              </a:rPr>
            </a:br>
            <a:r>
              <a:rPr lang="en-US" altLang="zh-CN" sz="3200" dirty="0">
                <a:ea typeface="+mn-ea"/>
                <a:cs typeface="+mn-ea"/>
                <a:sym typeface="+mn-lt"/>
              </a:rPr>
              <a:t>Training  / Testing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CF57-BF41-45D9-BEFA-50F7E86E50E5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16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2"/>
          <p:cNvSpPr/>
          <p:nvPr/>
        </p:nvSpPr>
        <p:spPr>
          <a:xfrm>
            <a:off x="8326831" y="1510601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3012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8849842" y="1510601"/>
            <a:ext cx="0" cy="697230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0"/>
                </a:moveTo>
                <a:lnTo>
                  <a:pt x="1" y="6972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494273" y="1273485"/>
            <a:ext cx="31624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prstClr val="black"/>
                </a:solidFill>
                <a:cs typeface="+mn-ea"/>
                <a:sym typeface="+mn-lt"/>
              </a:rPr>
              <a:t>Our </a:t>
            </a:r>
            <a:r>
              <a:rPr sz="2400" dirty="0">
                <a:solidFill>
                  <a:prstClr val="black"/>
                </a:solidFill>
                <a:cs typeface="+mn-ea"/>
                <a:sym typeface="+mn-lt"/>
              </a:rPr>
              <a:t>dual </a:t>
            </a:r>
            <a:r>
              <a:rPr sz="2400" spc="-5" dirty="0">
                <a:solidFill>
                  <a:prstClr val="black"/>
                </a:solidFill>
                <a:cs typeface="+mn-ea"/>
                <a:sym typeface="+mn-lt"/>
              </a:rPr>
              <a:t>target</a:t>
            </a:r>
            <a:r>
              <a:rPr sz="2400" spc="-70" dirty="0">
                <a:solidFill>
                  <a:prstClr val="black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prstClr val="black"/>
                </a:solidFill>
                <a:cs typeface="+mn-ea"/>
                <a:sym typeface="+mn-lt"/>
              </a:rPr>
              <a:t>function:</a:t>
            </a:r>
            <a:endParaRPr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5800105" y="2842298"/>
            <a:ext cx="2590800" cy="600804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61594" rIns="0" bIns="0" rtlCol="0">
            <a:spAutoFit/>
          </a:bodyPr>
          <a:lstStyle/>
          <a:p>
            <a:pPr marL="90805" marR="255904">
              <a:lnSpc>
                <a:spcPts val="2090"/>
              </a:lnSpc>
              <a:spcBef>
                <a:spcPts val="484"/>
              </a:spcBef>
            </a:pPr>
            <a:r>
              <a:rPr sz="2000" spc="-5" dirty="0">
                <a:solidFill>
                  <a:prstClr val="black"/>
                </a:solidFill>
                <a:cs typeface="+mn-ea"/>
                <a:sym typeface="+mn-lt"/>
              </a:rPr>
              <a:t>Dot product among all training</a:t>
            </a:r>
            <a:r>
              <a:rPr sz="2000" spc="-15" dirty="0">
                <a:solidFill>
                  <a:prstClr val="black"/>
                </a:solidFill>
                <a:cs typeface="+mn-ea"/>
                <a:sym typeface="+mn-lt"/>
              </a:rPr>
              <a:t> </a:t>
            </a:r>
            <a:r>
              <a:rPr sz="2000" spc="-5" dirty="0">
                <a:solidFill>
                  <a:prstClr val="black"/>
                </a:solidFill>
                <a:cs typeface="+mn-ea"/>
                <a:sym typeface="+mn-lt"/>
              </a:rPr>
              <a:t>samples</a:t>
            </a:r>
            <a:endParaRPr sz="20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object 7"/>
          <p:cNvSpPr/>
          <p:nvPr/>
        </p:nvSpPr>
        <p:spPr>
          <a:xfrm>
            <a:off x="5703455" y="2446536"/>
            <a:ext cx="452235" cy="306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4"/>
          <a:stretch/>
        </p:blipFill>
        <p:spPr>
          <a:xfrm>
            <a:off x="1629305" y="1674162"/>
            <a:ext cx="4526385" cy="88989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291" y="2446536"/>
            <a:ext cx="2269441" cy="1206329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F8C3EC3F-D4DA-4007-815D-15FCBFE17BAF}"/>
              </a:ext>
            </a:extLst>
          </p:cNvPr>
          <p:cNvGrpSpPr/>
          <p:nvPr/>
        </p:nvGrpSpPr>
        <p:grpSpPr>
          <a:xfrm>
            <a:off x="922933" y="3716804"/>
            <a:ext cx="7403898" cy="3112546"/>
            <a:chOff x="1611847" y="3587578"/>
            <a:chExt cx="7403898" cy="311254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5C2A97D-FA8D-4269-AFDE-6E8A82EBB7F4}"/>
                </a:ext>
              </a:extLst>
            </p:cNvPr>
            <p:cNvGrpSpPr/>
            <p:nvPr/>
          </p:nvGrpSpPr>
          <p:grpSpPr>
            <a:xfrm>
              <a:off x="1611847" y="3587578"/>
              <a:ext cx="7403898" cy="2765269"/>
              <a:chOff x="1611847" y="3587578"/>
              <a:chExt cx="7403898" cy="27652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矩形 28"/>
                  <p:cNvSpPr/>
                  <p:nvPr/>
                </p:nvSpPr>
                <p:spPr>
                  <a:xfrm>
                    <a:off x="3031289" y="3868834"/>
                    <a:ext cx="3541071" cy="248401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sz="24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+mn-ea"/>
                                                  <a:sym typeface="+mn-lt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+mn-ea"/>
                                                    <a:sym typeface="+mn-lt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+mn-ea"/>
                                                    <a:sym typeface="+mn-lt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+mn-ea"/>
                                                    <a:sym typeface="+mn-lt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          </m:t>
                                          </m:r>
                                          <m: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sz="24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+mn-ea"/>
                                                  <a:sym typeface="+mn-lt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CN" sz="240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+mn-ea"/>
                                                        <a:sym typeface="+mn-lt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24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+mn-ea"/>
                                                          <a:sym typeface="+mn-lt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altLang="zh-CN" sz="24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+mn-ea"/>
                                                          <a:sym typeface="+mn-lt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altLang="zh-CN" sz="24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+mn-ea"/>
                                                          <a:sym typeface="+mn-lt"/>
                                                        </a:rPr>
                                                        <m:t>  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CN" sz="240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+mn-ea"/>
                                                        <a:sym typeface="+mn-lt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24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+mn-ea"/>
                                                          <a:sym typeface="+mn-lt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altLang="zh-CN" sz="24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+mn-ea"/>
                                                          <a:sym typeface="+mn-lt"/>
                                                        </a:rPr>
                                                        <m:t>  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altLang="zh-CN" sz="24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+mn-ea"/>
                                                          <a:sym typeface="+mn-lt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+mn-ea"/>
                                                    <a:sym typeface="+mn-lt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        </m:t>
                                          </m:r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sz="24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+mn-ea"/>
                                                  <a:sym typeface="+mn-lt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+mn-ea"/>
                                                    <a:sym typeface="+mn-lt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sz="24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+mn-ea"/>
                                                    <a:sym typeface="+mn-lt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sz="24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+mn-ea"/>
                                                    <a:sym typeface="+mn-lt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sz="24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+mn-ea"/>
                                                  <a:sym typeface="+mn-lt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+mn-ea"/>
                                                    <a:sym typeface="+mn-lt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+mn-ea"/>
                                                    <a:sym typeface="+mn-lt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+mn-ea"/>
                                                    <a:sym typeface="+mn-lt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sz="24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+mn-ea"/>
                                                  <a:sym typeface="+mn-lt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CN" sz="240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+mn-ea"/>
                                                        <a:sym typeface="+mn-lt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24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+mn-ea"/>
                                                          <a:sym typeface="+mn-lt"/>
                                                        </a:rPr>
                                                        <m:t> </m:t>
                                                      </m:r>
                                                      <m:r>
                                                        <a:rPr lang="en-US" altLang="zh-CN" sz="24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+mn-ea"/>
                                                          <a:sym typeface="+mn-lt"/>
                                                        </a:rPr>
                                                        <m:t>   </m:t>
                                                      </m:r>
                                                      <m:r>
                                                        <a:rPr lang="en-US" altLang="zh-CN" sz="240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+mn-ea"/>
                                                          <a:sym typeface="+mn-lt"/>
                                                        </a:rPr>
                                                        <m:t>⋯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altLang="zh-CN" sz="24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+mn-ea"/>
                                                          <a:sym typeface="+mn-lt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altLang="zh-CN" sz="24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+mn-ea"/>
                                                          <a:sym typeface="+mn-lt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CN" sz="240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+mn-ea"/>
                                                        <a:sym typeface="+mn-lt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240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+mn-ea"/>
                                                          <a:sym typeface="+mn-lt"/>
                                                        </a:rPr>
                                                        <m:t>⋯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altLang="zh-CN" sz="24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+mn-ea"/>
                                                          <a:sym typeface="+mn-lt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altLang="zh-CN" sz="24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+mn-ea"/>
                                                          <a:sym typeface="+mn-lt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CN" sz="240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+mn-ea"/>
                                                        <a:sym typeface="+mn-lt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240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+mn-ea"/>
                                                          <a:sym typeface="+mn-lt"/>
                                                        </a:rPr>
                                                        <m:t>⋯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altLang="zh-CN" sz="24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+mn-ea"/>
                                                          <a:sym typeface="+mn-lt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altLang="zh-CN" sz="24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+mn-ea"/>
                                                          <a:sym typeface="+mn-lt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sz="24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+mn-ea"/>
                                                  <a:sym typeface="+mn-lt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altLang="zh-CN" sz="240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+mn-ea"/>
                                                        <a:sym typeface="+mn-lt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altLang="zh-CN" sz="2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+mn-ea"/>
                                                        <a:sym typeface="+mn-lt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+mn-ea"/>
                                                        <a:sym typeface="+mn-lt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zh-CN" sz="2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+mn-ea"/>
                                                        <a:sym typeface="+mn-lt"/>
                                                      </a:rPr>
                                                      <m:t>𝑇</m:t>
                                                    </m:r>
                                                  </m:sup>
                                                </m:sSubSup>
                                                <m:sSub>
                                                  <m:sSubPr>
                                                    <m:ctrlPr>
                                                      <a:rPr lang="en-US" altLang="zh-CN" sz="240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+mn-ea"/>
                                                        <a:sym typeface="+mn-lt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+mn-ea"/>
                                                        <a:sym typeface="+mn-lt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+mn-ea"/>
                                                        <a:sym typeface="+mn-lt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sz="24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+mn-ea"/>
                                                    <a:sym typeface="+mn-lt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sz="24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+mn-ea"/>
                                                    <a:sym typeface="+mn-lt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sz="24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+mn-ea"/>
                                                  <a:sym typeface="+mn-lt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+mn-ea"/>
                                                    <a:sym typeface="+mn-lt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+mn-ea"/>
                                                    <a:sym typeface="+mn-lt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+mn-ea"/>
                                                    <a:sym typeface="+mn-lt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zh-CN" altLang="en-US" dirty="0">
                      <a:cs typeface="+mn-ea"/>
                      <a:sym typeface="+mn-lt"/>
                    </a:endParaRPr>
                  </a:p>
                </p:txBody>
              </p:sp>
            </mc:Choice>
            <mc:Fallback xmlns="">
              <p:sp>
                <p:nvSpPr>
                  <p:cNvPr id="29" name="矩形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1289" y="3868834"/>
                    <a:ext cx="3541071" cy="24840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2839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本框 29"/>
                  <p:cNvSpPr txBox="1"/>
                  <p:nvPr/>
                </p:nvSpPr>
                <p:spPr>
                  <a:xfrm>
                    <a:off x="3387194" y="3587578"/>
                    <a:ext cx="409945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       2    ⋯       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      ⋯     ⋯    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𝑛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rgbClr val="FF0000"/>
                      </a:solidFill>
                      <a:cs typeface="+mn-ea"/>
                      <a:sym typeface="+mn-lt"/>
                    </a:endParaRPr>
                  </a:p>
                </p:txBody>
              </p:sp>
            </mc:Choice>
            <mc:Fallback xmlns="">
              <p:sp>
                <p:nvSpPr>
                  <p:cNvPr id="30" name="文本框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7194" y="3587578"/>
                    <a:ext cx="409945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7726680" y="5975964"/>
                    <a:ext cx="78854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𝑛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rgbClr val="FF0000"/>
                      </a:solidFill>
                      <a:cs typeface="+mn-ea"/>
                      <a:sym typeface="+mn-lt"/>
                    </a:endParaRPr>
                  </a:p>
                </p:txBody>
              </p:sp>
            </mc:Choice>
            <mc:Fallback xmlns=""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6680" y="5975964"/>
                    <a:ext cx="78854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615" r="-4615"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左大括号 32"/>
              <p:cNvSpPr/>
              <p:nvPr/>
            </p:nvSpPr>
            <p:spPr>
              <a:xfrm>
                <a:off x="1611847" y="3772244"/>
                <a:ext cx="668730" cy="2557333"/>
              </a:xfrm>
              <a:prstGeom prst="leftBrace">
                <a:avLst>
                  <a:gd name="adj1" fmla="val 49672"/>
                  <a:gd name="adj2" fmla="val 5000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766065" y="4376439"/>
                <a:ext cx="12496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cs typeface="+mn-ea"/>
                    <a:sym typeface="+mn-lt"/>
                  </a:rPr>
                  <a:t>matrix</a:t>
                </a:r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 rot="16200000" flipH="1">
                  <a:off x="1103617" y="4773623"/>
                  <a:ext cx="2954655" cy="898348"/>
                </a:xfrm>
                <a:prstGeom prst="rect">
                  <a:avLst/>
                </a:prstGeom>
                <a:noFill/>
              </p:spPr>
              <p:txBody>
                <a:bodyPr vert="eaVert" wrap="square" lIns="0" tIns="0" rIns="0" bIns="0" rtlCol="0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srgbClr val="FF0000"/>
                      </a:solidFill>
                      <a:cs typeface="+mn-ea"/>
                      <a:sym typeface="+mn-lt"/>
                    </a:rPr>
                    <a:t>      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1   </m:t>
                      </m:r>
                    </m:oMath>
                  </a14:m>
                  <a:endParaRPr lang="en-US" altLang="zh-CN" sz="2400" i="1" dirty="0">
                    <a:solidFill>
                      <a:srgbClr val="FF0000"/>
                    </a:solidFill>
                    <a:cs typeface="+mn-ea"/>
                    <a:sym typeface="+mn-lt"/>
                  </a:endParaRPr>
                </a:p>
                <a:p>
                  <a:r>
                    <a:rPr lang="en-US" altLang="zh-CN" sz="2400" dirty="0">
                      <a:solidFill>
                        <a:srgbClr val="FF0000"/>
                      </a:solidFill>
                      <a:cs typeface="+mn-ea"/>
                      <a:sym typeface="+mn-lt"/>
                    </a:rPr>
                    <a:t>     </a:t>
                  </a:r>
                  <a14:m>
                    <m:oMath xmlns:m="http://schemas.openxmlformats.org/officeDocument/2006/math"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2  </m:t>
                      </m:r>
                    </m:oMath>
                  </a14:m>
                  <a:endParaRPr lang="en-US" altLang="zh-CN" sz="2400" i="1" dirty="0">
                    <a:solidFill>
                      <a:srgbClr val="FF0000"/>
                    </a:solidFill>
                    <a:cs typeface="+mn-ea"/>
                    <a:sym typeface="+mn-lt"/>
                  </a:endParaRPr>
                </a:p>
                <a:p>
                  <a:r>
                    <a:rPr lang="en-US" altLang="zh-CN" sz="2400" dirty="0">
                      <a:solidFill>
                        <a:srgbClr val="FF0000"/>
                      </a:solidFill>
                      <a:cs typeface="+mn-ea"/>
                      <a:sym typeface="+mn-lt"/>
                    </a:rPr>
                    <a:t>     </a:t>
                  </a:r>
                  <a14:m>
                    <m:oMath xmlns:m="http://schemas.openxmlformats.org/officeDocument/2006/math"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⋮</m:t>
                      </m:r>
                    </m:oMath>
                  </a14:m>
                  <a:endParaRPr lang="en-US" altLang="zh-CN" sz="2400" i="1" dirty="0">
                    <a:solidFill>
                      <a:srgbClr val="FF0000"/>
                    </a:solidFill>
                    <a:cs typeface="+mn-ea"/>
                    <a:sym typeface="+mn-lt"/>
                  </a:endParaRPr>
                </a:p>
                <a:p>
                  <a:r>
                    <a:rPr lang="en-US" altLang="zh-CN" sz="2400" dirty="0">
                      <a:solidFill>
                        <a:srgbClr val="FF0000"/>
                      </a:solidFill>
                      <a:cs typeface="+mn-ea"/>
                      <a:sym typeface="+mn-lt"/>
                    </a:rPr>
                    <a:t>     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⋮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 </m:t>
                      </m:r>
                    </m:oMath>
                  </a14:m>
                  <a:endParaRPr lang="en-US" altLang="zh-CN" sz="2400" i="1" dirty="0">
                    <a:solidFill>
                      <a:srgbClr val="FF0000"/>
                    </a:solidFill>
                    <a:cs typeface="+mn-ea"/>
                    <a:sym typeface="+mn-lt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𝑗</m:t>
                        </m:r>
                      </m:oMath>
                    </m:oMathPara>
                  </a14:m>
                  <a:endParaRPr lang="en-US" altLang="zh-CN" sz="2400" i="1" dirty="0">
                    <a:solidFill>
                      <a:srgbClr val="FF0000"/>
                    </a:solidFill>
                    <a:cs typeface="+mn-ea"/>
                    <a:sym typeface="+mn-lt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⋮</m:t>
                        </m:r>
                      </m:oMath>
                    </m:oMathPara>
                  </a14:m>
                  <a:endParaRPr lang="en-US" altLang="zh-CN" sz="2400" i="1" dirty="0">
                    <a:solidFill>
                      <a:srgbClr val="FF0000"/>
                    </a:solidFill>
                    <a:cs typeface="+mn-ea"/>
                    <a:sym typeface="+mn-lt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 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oMath>
                    </m:oMathPara>
                  </a14:m>
                  <a:endParaRPr lang="en-US" altLang="zh-CN" sz="2400" i="1" dirty="0">
                    <a:solidFill>
                      <a:srgbClr val="FF0000"/>
                    </a:solidFill>
                    <a:cs typeface="+mn-ea"/>
                    <a:sym typeface="+mn-lt"/>
                  </a:endParaRPr>
                </a:p>
                <a:p>
                  <a:endParaRPr lang="zh-CN" altLang="en-US" sz="2400" dirty="0">
                    <a:solidFill>
                      <a:srgbClr val="FF0000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1103617" y="4773623"/>
                  <a:ext cx="2954655" cy="89834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944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2039" y="1899040"/>
            <a:ext cx="4535732" cy="1053483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To evaluate a new sample </a:t>
            </a:r>
            <a:r>
              <a:rPr lang="en-US" altLang="zh-CN" spc="-5" dirty="0" err="1">
                <a:solidFill>
                  <a:prstClr val="black"/>
                </a:solidFill>
                <a:ea typeface="+mn-ea"/>
                <a:cs typeface="+mn-ea"/>
                <a:sym typeface="+mn-lt"/>
              </a:rPr>
              <a:t>x</a:t>
            </a:r>
            <a:r>
              <a:rPr lang="en-US" altLang="zh-CN" sz="2400" spc="-7" baseline="-17094" dirty="0" err="1">
                <a:solidFill>
                  <a:prstClr val="black"/>
                </a:solidFill>
                <a:ea typeface="+mn-ea"/>
                <a:cs typeface="+mn-ea"/>
                <a:sym typeface="+mn-lt"/>
              </a:rPr>
              <a:t>ts</a:t>
            </a:r>
            <a:r>
              <a:rPr lang="en-US" altLang="zh-CN" dirty="0">
                <a:ea typeface="+mn-ea"/>
                <a:cs typeface="+mn-ea"/>
                <a:sym typeface="+mn-lt"/>
              </a:rPr>
              <a:t>, we need to compute: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6754-FE7E-4297-859A-E66E423DD80D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17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9" b="35145"/>
          <a:stretch/>
        </p:blipFill>
        <p:spPr>
          <a:xfrm>
            <a:off x="1322602" y="1218185"/>
            <a:ext cx="6971653" cy="3545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254109" y="5125698"/>
                <a:ext cx="11086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109" y="5125698"/>
                <a:ext cx="1108637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 rot="5400000" flipH="1">
                <a:off x="4450580" y="4895485"/>
                <a:ext cx="61204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⇒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 flipH="1">
                <a:off x="4450580" y="4895485"/>
                <a:ext cx="6120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474793" y="5366633"/>
            <a:ext cx="5973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805" lvl="0">
              <a:spcBef>
                <a:spcPts val="270"/>
              </a:spcBef>
              <a:tabLst>
                <a:tab pos="611505" algn="l"/>
              </a:tabLst>
            </a:pPr>
            <a:r>
              <a:rPr lang="en-US" altLang="zh-CN" sz="2400" dirty="0">
                <a:solidFill>
                  <a:prstClr val="black"/>
                </a:solidFill>
                <a:cs typeface="+mn-ea"/>
                <a:sym typeface="+mn-lt"/>
              </a:rPr>
              <a:t>For </a:t>
            </a:r>
            <a:r>
              <a:rPr lang="en-US" altLang="zh-CN" sz="2400" spc="-5" dirty="0">
                <a:solidFill>
                  <a:prstClr val="black"/>
                </a:solidFill>
                <a:cs typeface="+mn-ea"/>
                <a:sym typeface="+mn-lt"/>
              </a:rPr>
              <a:t>α</a:t>
            </a:r>
            <a:r>
              <a:rPr lang="en-US" altLang="zh-CN" sz="2000" spc="-7" baseline="-17094" dirty="0" err="1">
                <a:solidFill>
                  <a:prstClr val="black"/>
                </a:solidFill>
                <a:cs typeface="+mn-ea"/>
                <a:sym typeface="+mn-lt"/>
              </a:rPr>
              <a:t>i</a:t>
            </a:r>
            <a:r>
              <a:rPr lang="en-US" altLang="zh-CN" sz="2000" spc="-7" baseline="-17094" dirty="0">
                <a:solidFill>
                  <a:prstClr val="black"/>
                </a:solidFill>
                <a:cs typeface="+mn-ea"/>
                <a:sym typeface="+mn-lt"/>
              </a:rPr>
              <a:t> </a:t>
            </a:r>
            <a:r>
              <a:rPr lang="en-US" altLang="zh-CN" sz="2400" spc="-5" dirty="0">
                <a:solidFill>
                  <a:prstClr val="black"/>
                </a:solidFill>
                <a:cs typeface="+mn-ea"/>
                <a:sym typeface="+mn-lt"/>
              </a:rPr>
              <a:t>that are</a:t>
            </a:r>
            <a:r>
              <a:rPr lang="en-US" altLang="zh-CN" sz="2400" spc="-210" dirty="0">
                <a:solidFill>
                  <a:prstClr val="black"/>
                </a:solidFill>
                <a:cs typeface="+mn-ea"/>
                <a:sym typeface="+mn-lt"/>
              </a:rPr>
              <a:t> </a:t>
            </a:r>
            <a:r>
              <a:rPr lang="en-US" altLang="zh-CN" sz="2400" spc="-5" dirty="0">
                <a:solidFill>
                  <a:prstClr val="black"/>
                </a:solidFill>
                <a:cs typeface="+mn-ea"/>
                <a:sym typeface="+mn-lt"/>
              </a:rPr>
              <a:t>0,</a:t>
            </a:r>
            <a:r>
              <a:rPr lang="en-US" altLang="zh-CN" sz="2400" dirty="0">
                <a:solidFill>
                  <a:prstClr val="black"/>
                </a:solidFill>
                <a:cs typeface="+mn-ea"/>
                <a:sym typeface="+mn-lt"/>
              </a:rPr>
              <a:t> no</a:t>
            </a:r>
            <a:r>
              <a:rPr lang="en-US" altLang="zh-CN" sz="2400" spc="-20" dirty="0">
                <a:solidFill>
                  <a:prstClr val="black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cs typeface="+mn-ea"/>
                <a:sym typeface="+mn-lt"/>
              </a:rPr>
              <a:t>influence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5C49F91B-0396-4A86-A325-4B0DAF16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325"/>
            <a:ext cx="7886579" cy="585111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Dual SVM for linearly separable case – </a:t>
            </a:r>
            <a:br>
              <a:rPr lang="en-US" altLang="zh-CN" sz="3200" dirty="0">
                <a:ea typeface="+mn-ea"/>
                <a:cs typeface="+mn-ea"/>
                <a:sym typeface="+mn-lt"/>
              </a:rPr>
            </a:br>
            <a:r>
              <a:rPr lang="en-US" altLang="zh-CN" sz="3200" dirty="0">
                <a:ea typeface="+mn-ea"/>
                <a:cs typeface="+mn-ea"/>
                <a:sym typeface="+mn-lt"/>
              </a:rPr>
              <a:t>Training  / Testing</a:t>
            </a:r>
          </a:p>
        </p:txBody>
      </p:sp>
    </p:spTree>
    <p:extLst>
      <p:ext uri="{BB962C8B-B14F-4D97-AF65-F5344CB8AC3E}">
        <p14:creationId xmlns:p14="http://schemas.microsoft.com/office/powerpoint/2010/main" val="314252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6833584-9675-48D4-83E6-C1372702C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221" y="1133584"/>
            <a:ext cx="4596782" cy="1969179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18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0C52A22-6A21-4728-A329-854449E5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325"/>
            <a:ext cx="7886579" cy="585111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Dual SVM for linearly separable case – </a:t>
            </a:r>
            <a:br>
              <a:rPr lang="en-US" altLang="zh-CN" sz="3200" dirty="0">
                <a:ea typeface="+mn-ea"/>
                <a:cs typeface="+mn-ea"/>
                <a:sym typeface="+mn-lt"/>
              </a:rPr>
            </a:br>
            <a:r>
              <a:rPr lang="en-US" altLang="zh-CN" sz="3200" dirty="0">
                <a:ea typeface="+mn-ea"/>
                <a:cs typeface="+mn-ea"/>
                <a:sym typeface="+mn-lt"/>
              </a:rPr>
              <a:t>Training  / Testing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6D3F68C-C24A-4A33-B901-F1CD287EF5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4"/>
          <a:stretch/>
        </p:blipFill>
        <p:spPr>
          <a:xfrm>
            <a:off x="528352" y="1227459"/>
            <a:ext cx="3772873" cy="74174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F1D8C37-35AD-47C5-9321-C5323C7623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589" b="1555"/>
          <a:stretch/>
        </p:blipFill>
        <p:spPr>
          <a:xfrm>
            <a:off x="528352" y="1969208"/>
            <a:ext cx="1575636" cy="911960"/>
          </a:xfrm>
          <a:prstGeom prst="rect">
            <a:avLst/>
          </a:prstGeom>
        </p:spPr>
      </p:pic>
      <p:sp>
        <p:nvSpPr>
          <p:cNvPr id="126" name="object 55">
            <a:extLst>
              <a:ext uri="{FF2B5EF4-FFF2-40B4-BE49-F238E27FC236}">
                <a16:creationId xmlns:a16="http://schemas.microsoft.com/office/drawing/2014/main" id="{CEF6379C-278D-45AB-81C0-CA85B5A8F51F}"/>
              </a:ext>
            </a:extLst>
          </p:cNvPr>
          <p:cNvSpPr txBox="1"/>
          <p:nvPr/>
        </p:nvSpPr>
        <p:spPr>
          <a:xfrm>
            <a:off x="3016567" y="6131650"/>
            <a:ext cx="2161540" cy="637354"/>
          </a:xfrm>
          <a:prstGeom prst="rect">
            <a:avLst/>
          </a:prstGeom>
          <a:solidFill>
            <a:srgbClr val="00B0F0"/>
          </a:solidFill>
        </p:spPr>
        <p:txBody>
          <a:bodyPr vert="horz" wrap="square" lIns="0" tIns="215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70"/>
              </a:spcBef>
            </a:pPr>
            <a:r>
              <a:rPr sz="4000" spc="-20" dirty="0">
                <a:cs typeface="+mn-ea"/>
                <a:sym typeface="+mn-lt"/>
              </a:rPr>
              <a:t>Training</a:t>
            </a:r>
            <a:endParaRPr sz="4000" dirty="0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DA341BBA-B5C7-4EDD-B13B-46392497D731}"/>
                  </a:ext>
                </a:extLst>
              </p:cNvPr>
              <p:cNvSpPr/>
              <p:nvPr/>
            </p:nvSpPr>
            <p:spPr>
              <a:xfrm>
                <a:off x="789279" y="5583139"/>
                <a:ext cx="1271950" cy="8404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𝑂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𝑝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DA341BBA-B5C7-4EDD-B13B-46392497D7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79" y="5583139"/>
                <a:ext cx="1271950" cy="84048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63FEEBF5-14AB-4EB0-BA01-AAAAC531754F}"/>
                  </a:ext>
                </a:extLst>
              </p:cNvPr>
              <p:cNvSpPr/>
              <p:nvPr/>
            </p:nvSpPr>
            <p:spPr>
              <a:xfrm>
                <a:off x="5435479" y="5742394"/>
                <a:ext cx="1271950" cy="8404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𝑂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𝑝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63FEEBF5-14AB-4EB0-BA01-AAAAC53175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479" y="5742394"/>
                <a:ext cx="1271950" cy="84048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A96E6ABF-7906-4A51-A930-059C58EFB24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40937" y="3368505"/>
            <a:ext cx="3656400" cy="21870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93032FB-1523-4BA6-9A22-48BD273E3B8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368671" y="3338869"/>
            <a:ext cx="4510388" cy="2218859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879D1A6E-9DDE-438B-9EC0-805D5C1ACD63}"/>
              </a:ext>
            </a:extLst>
          </p:cNvPr>
          <p:cNvGrpSpPr/>
          <p:nvPr/>
        </p:nvGrpSpPr>
        <p:grpSpPr>
          <a:xfrm>
            <a:off x="7031421" y="1030263"/>
            <a:ext cx="1982578" cy="3477864"/>
            <a:chOff x="7031421" y="1030263"/>
            <a:chExt cx="1982578" cy="3477864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114A8E4-2715-4783-99BC-F1DE35DD071B}"/>
                </a:ext>
              </a:extLst>
            </p:cNvPr>
            <p:cNvCxnSpPr>
              <a:cxnSpLocks/>
              <a:stCxn id="143" idx="4"/>
              <a:endCxn id="17" idx="0"/>
            </p:cNvCxnSpPr>
            <p:nvPr/>
          </p:nvCxnSpPr>
          <p:spPr>
            <a:xfrm>
              <a:off x="8081762" y="2010777"/>
              <a:ext cx="306872" cy="8070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B1CE041-2ED2-46B5-9366-E4D572AA149C}"/>
                </a:ext>
              </a:extLst>
            </p:cNvPr>
            <p:cNvGrpSpPr/>
            <p:nvPr/>
          </p:nvGrpSpPr>
          <p:grpSpPr>
            <a:xfrm>
              <a:off x="7031421" y="1030263"/>
              <a:ext cx="1982578" cy="3477864"/>
              <a:chOff x="7031421" y="1030263"/>
              <a:chExt cx="1982578" cy="3477864"/>
            </a:xfrm>
          </p:grpSpPr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16DCEA47-B076-40BE-8AEC-5E9B5EB3A304}"/>
                  </a:ext>
                </a:extLst>
              </p:cNvPr>
              <p:cNvSpPr/>
              <p:nvPr/>
            </p:nvSpPr>
            <p:spPr>
              <a:xfrm>
                <a:off x="7284464" y="1030263"/>
                <a:ext cx="1594595" cy="980514"/>
              </a:xfrm>
              <a:prstGeom prst="ellipse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E926BB46-7982-4B86-BA93-0E217E9762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31421" y="3338869"/>
                <a:ext cx="1050340" cy="116925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CE6B2E7-4C33-4224-AAAF-0042B77FE110}"/>
                  </a:ext>
                </a:extLst>
              </p:cNvPr>
              <p:cNvSpPr txBox="1"/>
              <p:nvPr/>
            </p:nvSpPr>
            <p:spPr>
              <a:xfrm>
                <a:off x="7763268" y="2817810"/>
                <a:ext cx="12507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ea typeface="宋体" panose="02010600030101010101" pitchFamily="2" charset="-122"/>
                  </a:rPr>
                  <a:t>K(</a:t>
                </a:r>
                <a:r>
                  <a:rPr lang="en-US" altLang="zh-CN" sz="2400" dirty="0" err="1">
                    <a:ea typeface="宋体" panose="02010600030101010101" pitchFamily="2" charset="-122"/>
                  </a:rPr>
                  <a:t>x</a:t>
                </a:r>
                <a:r>
                  <a:rPr lang="en-US" altLang="zh-CN" sz="2400" baseline="-25000" dirty="0" err="1">
                    <a:ea typeface="宋体" panose="02010600030101010101" pitchFamily="2" charset="-122"/>
                  </a:rPr>
                  <a:t>i</a:t>
                </a:r>
                <a:r>
                  <a:rPr lang="en-US" altLang="zh-CN" sz="2400" dirty="0" err="1">
                    <a:ea typeface="宋体" panose="02010600030101010101" pitchFamily="2" charset="-122"/>
                  </a:rPr>
                  <a:t>,x</a:t>
                </a:r>
                <a:r>
                  <a:rPr lang="en-US" altLang="zh-CN" sz="2400" baseline="-25000" dirty="0" err="1">
                    <a:ea typeface="宋体" panose="02010600030101010101" pitchFamily="2" charset="-122"/>
                  </a:rPr>
                  <a:t>j</a:t>
                </a:r>
                <a:r>
                  <a:rPr lang="en-US" altLang="zh-CN" sz="2400" dirty="0">
                    <a:ea typeface="宋体" panose="02010600030101010101" pitchFamily="2" charset="-122"/>
                  </a:rPr>
                  <a:t>)</a:t>
                </a: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5E5CD0-2363-40E4-92AD-8892D63D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A2F4-CD95-47E9-BF53-4A6626A0EDB6}" type="datetime1">
              <a:rPr lang="zh-CN" altLang="en-US" smtClean="0"/>
              <a:t>2021/4/11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6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3B6C-425B-4A1E-9763-40D11B9172B1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19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DA27BCE-E81E-40A7-900A-3C836468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325"/>
            <a:ext cx="7886579" cy="585111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Dual SVM for linearly separable case – </a:t>
            </a:r>
            <a:br>
              <a:rPr lang="en-US" altLang="zh-CN" sz="3200" dirty="0">
                <a:ea typeface="+mn-ea"/>
                <a:cs typeface="+mn-ea"/>
                <a:sym typeface="+mn-lt"/>
              </a:rPr>
            </a:br>
            <a:r>
              <a:rPr lang="en-US" altLang="zh-CN" sz="3200" dirty="0">
                <a:ea typeface="+mn-ea"/>
                <a:cs typeface="+mn-ea"/>
                <a:sym typeface="+mn-lt"/>
              </a:rPr>
              <a:t>Training  / Testing</a:t>
            </a:r>
          </a:p>
        </p:txBody>
      </p:sp>
      <p:sp>
        <p:nvSpPr>
          <p:cNvPr id="8" name="object 46">
            <a:extLst>
              <a:ext uri="{FF2B5EF4-FFF2-40B4-BE49-F238E27FC236}">
                <a16:creationId xmlns:a16="http://schemas.microsoft.com/office/drawing/2014/main" id="{B74674CE-F590-4BAC-A72D-DAEDC3768F8B}"/>
              </a:ext>
            </a:extLst>
          </p:cNvPr>
          <p:cNvSpPr txBox="1"/>
          <p:nvPr/>
        </p:nvSpPr>
        <p:spPr>
          <a:xfrm>
            <a:off x="5229117" y="5166806"/>
            <a:ext cx="1810385" cy="635430"/>
          </a:xfrm>
          <a:prstGeom prst="rect">
            <a:avLst/>
          </a:prstGeom>
          <a:solidFill>
            <a:srgbClr val="00B0F0"/>
          </a:solidFill>
        </p:spPr>
        <p:txBody>
          <a:bodyPr vert="horz" wrap="square" lIns="0" tIns="196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5"/>
              </a:spcBef>
            </a:pPr>
            <a:r>
              <a:rPr sz="4000" spc="-65" dirty="0">
                <a:cs typeface="+mn-ea"/>
                <a:sym typeface="+mn-lt"/>
              </a:rPr>
              <a:t>Testing</a:t>
            </a:r>
            <a:endParaRPr sz="4000" dirty="0">
              <a:cs typeface="+mn-ea"/>
              <a:sym typeface="+mn-lt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DC0C63C0-8B2D-486B-971A-82600B745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50" y="2292443"/>
            <a:ext cx="4028743" cy="900543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5E8A50C-A363-4AE1-AB26-BBBA4427E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45" y="1428409"/>
            <a:ext cx="3352232" cy="6288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6D88E9D-1A75-4864-97F8-96F1D35A64A0}"/>
                  </a:ext>
                </a:extLst>
              </p:cNvPr>
              <p:cNvSpPr txBox="1"/>
              <p:nvPr/>
            </p:nvSpPr>
            <p:spPr>
              <a:xfrm>
                <a:off x="1273111" y="3706442"/>
                <a:ext cx="250517" cy="2585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1</m:t>
                      </m:r>
                    </m:oMath>
                  </m:oMathPara>
                </a14:m>
                <a:endParaRPr lang="en-US" altLang="zh-CN" sz="2400" b="0" i="1" dirty="0">
                  <a:solidFill>
                    <a:srgbClr val="FF0000"/>
                  </a:solidFill>
                  <a:latin typeface="Cambria Math" panose="02040503050406030204" pitchFamily="18" charset="0"/>
                  <a:cs typeface="+mn-ea"/>
                  <a:sym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2</m:t>
                      </m:r>
                    </m:oMath>
                  </m:oMathPara>
                </a14:m>
                <a:endParaRPr lang="en-US" altLang="zh-CN" sz="2400" b="0" i="1" dirty="0">
                  <a:solidFill>
                    <a:srgbClr val="FF0000"/>
                  </a:solidFill>
                  <a:latin typeface="Cambria Math" panose="02040503050406030204" pitchFamily="18" charset="0"/>
                  <a:cs typeface="+mn-ea"/>
                  <a:sym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⋮</m:t>
                      </m:r>
                    </m:oMath>
                  </m:oMathPara>
                </a14:m>
                <a:endParaRPr lang="en-US" altLang="zh-CN" sz="2400" i="1" dirty="0">
                  <a:solidFill>
                    <a:srgbClr val="FF0000"/>
                  </a:solidFill>
                  <a:latin typeface="Cambria Math" panose="02040503050406030204" pitchFamily="18" charset="0"/>
                  <a:cs typeface="+mn-ea"/>
                  <a:sym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⋮</m:t>
                      </m:r>
                    </m:oMath>
                  </m:oMathPara>
                </a14:m>
                <a:endParaRPr lang="en-US" altLang="zh-CN" sz="2400" i="1" dirty="0">
                  <a:solidFill>
                    <a:srgbClr val="FF0000"/>
                  </a:solidFill>
                  <a:latin typeface="Cambria Math" panose="02040503050406030204" pitchFamily="18" charset="0"/>
                  <a:cs typeface="+mn-ea"/>
                  <a:sym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𝑖</m:t>
                      </m:r>
                    </m:oMath>
                  </m:oMathPara>
                </a14:m>
                <a:endParaRPr lang="en-US" altLang="zh-CN" sz="2400" b="0" i="1" dirty="0">
                  <a:solidFill>
                    <a:srgbClr val="FF0000"/>
                  </a:solidFill>
                  <a:latin typeface="Cambria Math" panose="02040503050406030204" pitchFamily="18" charset="0"/>
                  <a:cs typeface="+mn-ea"/>
                  <a:sym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⋮</m:t>
                      </m:r>
                    </m:oMath>
                  </m:oMathPara>
                </a14:m>
                <a:endParaRPr lang="en-US" altLang="zh-CN" sz="2400" i="1" dirty="0">
                  <a:solidFill>
                    <a:srgbClr val="FF0000"/>
                  </a:solidFill>
                  <a:latin typeface="Cambria Math" panose="02040503050406030204" pitchFamily="18" charset="0"/>
                  <a:cs typeface="+mn-ea"/>
                  <a:sym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𝑛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6D88E9D-1A75-4864-97F8-96F1D35A6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111" y="3706442"/>
                <a:ext cx="250517" cy="2585323"/>
              </a:xfrm>
              <a:prstGeom prst="rect">
                <a:avLst/>
              </a:prstGeom>
              <a:blipFill>
                <a:blip r:embed="rId4"/>
                <a:stretch>
                  <a:fillRect l="-26829" r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9E50E16-1958-4160-A006-1B5081FCA8D5}"/>
                  </a:ext>
                </a:extLst>
              </p:cNvPr>
              <p:cNvSpPr txBox="1"/>
              <p:nvPr/>
            </p:nvSpPr>
            <p:spPr>
              <a:xfrm>
                <a:off x="2566877" y="5709962"/>
                <a:ext cx="7768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𝑛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×1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9E50E16-1958-4160-A006-1B5081FCA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877" y="5709962"/>
                <a:ext cx="776879" cy="369332"/>
              </a:xfrm>
              <a:prstGeom prst="rect">
                <a:avLst/>
              </a:prstGeom>
              <a:blipFill>
                <a:blip r:embed="rId5"/>
                <a:stretch>
                  <a:fillRect l="-4688" r="-937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双括号 1">
            <a:extLst>
              <a:ext uri="{FF2B5EF4-FFF2-40B4-BE49-F238E27FC236}">
                <a16:creationId xmlns:a16="http://schemas.microsoft.com/office/drawing/2014/main" id="{D1583FC9-6584-4D86-AB75-8BA23D72B238}"/>
              </a:ext>
            </a:extLst>
          </p:cNvPr>
          <p:cNvSpPr/>
          <p:nvPr/>
        </p:nvSpPr>
        <p:spPr>
          <a:xfrm>
            <a:off x="1640422" y="3671195"/>
            <a:ext cx="809661" cy="2555985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82AAD51-A01B-46B6-9F72-A43841076621}"/>
                  </a:ext>
                </a:extLst>
              </p:cNvPr>
              <p:cNvSpPr/>
              <p:nvPr/>
            </p:nvSpPr>
            <p:spPr>
              <a:xfrm>
                <a:off x="1644794" y="4709249"/>
                <a:ext cx="686983" cy="479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i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ts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82AAD51-A01B-46B6-9F72-A43841076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794" y="4709249"/>
                <a:ext cx="686983" cy="479875"/>
              </a:xfrm>
              <a:prstGeom prst="rect">
                <a:avLst/>
              </a:prstGeom>
              <a:blipFill>
                <a:blip r:embed="rId6"/>
                <a:stretch>
                  <a:fillRect r="-24779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878710C-3D84-4FBD-A4FA-9D496EBDC0CD}"/>
                  </a:ext>
                </a:extLst>
              </p:cNvPr>
              <p:cNvSpPr/>
              <p:nvPr/>
            </p:nvSpPr>
            <p:spPr>
              <a:xfrm>
                <a:off x="1718713" y="3177237"/>
                <a:ext cx="6256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ts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878710C-3D84-4FBD-A4FA-9D496EBDC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713" y="3177237"/>
                <a:ext cx="625620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bject 4">
            <a:extLst>
              <a:ext uri="{FF2B5EF4-FFF2-40B4-BE49-F238E27FC236}">
                <a16:creationId xmlns:a16="http://schemas.microsoft.com/office/drawing/2014/main" id="{33A55D87-E010-4413-8BEF-C7942D7BA444}"/>
              </a:ext>
            </a:extLst>
          </p:cNvPr>
          <p:cNvSpPr/>
          <p:nvPr/>
        </p:nvSpPr>
        <p:spPr>
          <a:xfrm>
            <a:off x="4579363" y="2563644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708E295-1CCA-4785-8CDC-C930E6CE084E}"/>
                  </a:ext>
                </a:extLst>
              </p:cNvPr>
              <p:cNvSpPr txBox="1"/>
              <p:nvPr/>
            </p:nvSpPr>
            <p:spPr>
              <a:xfrm>
                <a:off x="5483071" y="2368492"/>
                <a:ext cx="2660472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v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i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Φ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Φ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𝑡𝑠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708E295-1CCA-4785-8CDC-C930E6CE0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071" y="2368492"/>
                <a:ext cx="2660472" cy="8962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61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4C79F-C882-4382-B405-CD61FF69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Today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8D01D-F6C3-40A7-89CC-7AA356F4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History of SVM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Large Margin Linear Classifier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Define Margin (M) in terms of model parameter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Optimization to learn model parameters (w, b)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Linearly Non-separable case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Optimization with dual form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Nonlinear decision boundary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Practical Guide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F8B0D-EB33-4C72-B4CA-02437313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0949-8F0B-483B-9D1B-828311F88049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95F04-68BE-4914-96CF-F6DD43D1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0F8EF-A328-41DA-BD9A-7138194C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92E1F7-8047-45C3-A1E7-ABB5A86BA403}"/>
              </a:ext>
            </a:extLst>
          </p:cNvPr>
          <p:cNvSpPr/>
          <p:nvPr/>
        </p:nvSpPr>
        <p:spPr>
          <a:xfrm>
            <a:off x="0" y="4419204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929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94C7B-7EEA-4A9C-ADA7-FBF73A2D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C539-D901-4FF4-B95F-03F18960EABB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D4FF8-2D4F-45A5-A471-506E0241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2C174-8E62-47E1-A64C-AB1E6080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20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798433D-D78C-44DC-909A-B81977D50AC5}"/>
              </a:ext>
            </a:extLst>
          </p:cNvPr>
          <p:cNvGrpSpPr/>
          <p:nvPr/>
        </p:nvGrpSpPr>
        <p:grpSpPr>
          <a:xfrm>
            <a:off x="4027470" y="1054861"/>
            <a:ext cx="1001394" cy="949585"/>
            <a:chOff x="4050620" y="973836"/>
            <a:chExt cx="1001394" cy="949585"/>
          </a:xfrm>
        </p:grpSpPr>
        <p:grpSp>
          <p:nvGrpSpPr>
            <p:cNvPr id="66" name="object 61">
              <a:extLst>
                <a:ext uri="{FF2B5EF4-FFF2-40B4-BE49-F238E27FC236}">
                  <a16:creationId xmlns:a16="http://schemas.microsoft.com/office/drawing/2014/main" id="{BBB67B4B-4203-4EDA-8FCD-A3A349B6F137}"/>
                </a:ext>
              </a:extLst>
            </p:cNvPr>
            <p:cNvGrpSpPr/>
            <p:nvPr/>
          </p:nvGrpSpPr>
          <p:grpSpPr>
            <a:xfrm>
              <a:off x="4050620" y="1532896"/>
              <a:ext cx="1001394" cy="390525"/>
              <a:chOff x="4050620" y="1532896"/>
              <a:chExt cx="1001394" cy="390525"/>
            </a:xfrm>
          </p:grpSpPr>
          <p:sp>
            <p:nvSpPr>
              <p:cNvPr id="67" name="object 62">
                <a:extLst>
                  <a:ext uri="{FF2B5EF4-FFF2-40B4-BE49-F238E27FC236}">
                    <a16:creationId xmlns:a16="http://schemas.microsoft.com/office/drawing/2014/main" id="{37808467-1FFD-4E7E-8B98-905DA78AC173}"/>
                  </a:ext>
                </a:extLst>
              </p:cNvPr>
              <p:cNvSpPr/>
              <p:nvPr/>
            </p:nvSpPr>
            <p:spPr>
              <a:xfrm>
                <a:off x="4055300" y="1537576"/>
                <a:ext cx="991869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991870" h="381000">
                    <a:moveTo>
                      <a:pt x="743597" y="0"/>
                    </a:moveTo>
                    <a:lnTo>
                      <a:pt x="743597" y="94881"/>
                    </a:lnTo>
                    <a:lnTo>
                      <a:pt x="0" y="94881"/>
                    </a:lnTo>
                    <a:lnTo>
                      <a:pt x="0" y="285381"/>
                    </a:lnTo>
                    <a:lnTo>
                      <a:pt x="743597" y="285381"/>
                    </a:lnTo>
                    <a:lnTo>
                      <a:pt x="743597" y="380631"/>
                    </a:lnTo>
                    <a:lnTo>
                      <a:pt x="991831" y="190131"/>
                    </a:lnTo>
                    <a:lnTo>
                      <a:pt x="743597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object 63">
                <a:extLst>
                  <a:ext uri="{FF2B5EF4-FFF2-40B4-BE49-F238E27FC236}">
                    <a16:creationId xmlns:a16="http://schemas.microsoft.com/office/drawing/2014/main" id="{12B22F6F-0B3F-40AE-B16B-1AD642D23EFC}"/>
                  </a:ext>
                </a:extLst>
              </p:cNvPr>
              <p:cNvSpPr/>
              <p:nvPr/>
            </p:nvSpPr>
            <p:spPr>
              <a:xfrm>
                <a:off x="4055300" y="1537576"/>
                <a:ext cx="991869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991870" h="381000">
                    <a:moveTo>
                      <a:pt x="0" y="94890"/>
                    </a:moveTo>
                    <a:lnTo>
                      <a:pt x="743601" y="94890"/>
                    </a:lnTo>
                    <a:lnTo>
                      <a:pt x="743601" y="0"/>
                    </a:lnTo>
                    <a:lnTo>
                      <a:pt x="991828" y="190141"/>
                    </a:lnTo>
                    <a:lnTo>
                      <a:pt x="743601" y="380641"/>
                    </a:lnTo>
                    <a:lnTo>
                      <a:pt x="743601" y="285391"/>
                    </a:lnTo>
                    <a:lnTo>
                      <a:pt x="0" y="285391"/>
                    </a:lnTo>
                    <a:lnTo>
                      <a:pt x="0" y="94890"/>
                    </a:lnTo>
                  </a:path>
                </a:pathLst>
              </a:custGeom>
              <a:ln w="93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69" name="object 64">
              <a:extLst>
                <a:ext uri="{FF2B5EF4-FFF2-40B4-BE49-F238E27FC236}">
                  <a16:creationId xmlns:a16="http://schemas.microsoft.com/office/drawing/2014/main" id="{3C21FB18-F7D8-49DE-9559-B1FB3D949E26}"/>
                </a:ext>
              </a:extLst>
            </p:cNvPr>
            <p:cNvSpPr txBox="1"/>
            <p:nvPr/>
          </p:nvSpPr>
          <p:spPr>
            <a:xfrm>
              <a:off x="4156900" y="973836"/>
              <a:ext cx="716915" cy="5130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200" spc="70" dirty="0">
                  <a:cs typeface="+mn-ea"/>
                  <a:sym typeface="+mn-lt"/>
                </a:rPr>
                <a:t>Φ</a:t>
              </a:r>
              <a:r>
                <a:rPr sz="3200" spc="-5" dirty="0">
                  <a:cs typeface="+mn-ea"/>
                  <a:sym typeface="+mn-lt"/>
                </a:rPr>
                <a:t>(</a:t>
              </a:r>
              <a:r>
                <a:rPr sz="3200" dirty="0">
                  <a:cs typeface="+mn-ea"/>
                  <a:sym typeface="+mn-lt"/>
                </a:rPr>
                <a:t>.)</a:t>
              </a:r>
              <a:endParaRPr sz="3200">
                <a:cs typeface="+mn-ea"/>
                <a:sym typeface="+mn-lt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E0DA7BF-7D17-4793-B233-BF5FA6F7A0DD}"/>
              </a:ext>
            </a:extLst>
          </p:cNvPr>
          <p:cNvGrpSpPr/>
          <p:nvPr/>
        </p:nvGrpSpPr>
        <p:grpSpPr>
          <a:xfrm>
            <a:off x="1366165" y="661427"/>
            <a:ext cx="2094230" cy="2451444"/>
            <a:chOff x="1656524" y="469188"/>
            <a:chExt cx="2094230" cy="2451444"/>
          </a:xfrm>
        </p:grpSpPr>
        <p:sp>
          <p:nvSpPr>
            <p:cNvPr id="7" name="object 2">
              <a:extLst>
                <a:ext uri="{FF2B5EF4-FFF2-40B4-BE49-F238E27FC236}">
                  <a16:creationId xmlns:a16="http://schemas.microsoft.com/office/drawing/2014/main" id="{E72A4013-3608-42C9-9115-0EF48E799F41}"/>
                </a:ext>
              </a:extLst>
            </p:cNvPr>
            <p:cNvSpPr/>
            <p:nvPr/>
          </p:nvSpPr>
          <p:spPr>
            <a:xfrm>
              <a:off x="1921700" y="623176"/>
              <a:ext cx="1600200" cy="1524000"/>
            </a:xfrm>
            <a:custGeom>
              <a:avLst/>
              <a:gdLst/>
              <a:ahLst/>
              <a:cxnLst/>
              <a:rect l="l" t="t" r="r" b="b"/>
              <a:pathLst>
                <a:path w="1600200" h="1524000">
                  <a:moveTo>
                    <a:pt x="0" y="0"/>
                  </a:moveTo>
                  <a:lnTo>
                    <a:pt x="5430" y="55717"/>
                  </a:lnTo>
                  <a:lnTo>
                    <a:pt x="11037" y="111227"/>
                  </a:lnTo>
                  <a:lnTo>
                    <a:pt x="16985" y="166322"/>
                  </a:lnTo>
                  <a:lnTo>
                    <a:pt x="23440" y="220793"/>
                  </a:lnTo>
                  <a:lnTo>
                    <a:pt x="30567" y="274434"/>
                  </a:lnTo>
                  <a:lnTo>
                    <a:pt x="38532" y="327035"/>
                  </a:lnTo>
                  <a:lnTo>
                    <a:pt x="47498" y="378391"/>
                  </a:lnTo>
                  <a:lnTo>
                    <a:pt x="57632" y="428292"/>
                  </a:lnTo>
                  <a:lnTo>
                    <a:pt x="69100" y="476531"/>
                  </a:lnTo>
                  <a:lnTo>
                    <a:pt x="82065" y="522901"/>
                  </a:lnTo>
                  <a:lnTo>
                    <a:pt x="96693" y="567194"/>
                  </a:lnTo>
                  <a:lnTo>
                    <a:pt x="113151" y="609201"/>
                  </a:lnTo>
                  <a:lnTo>
                    <a:pt x="131602" y="648716"/>
                  </a:lnTo>
                  <a:lnTo>
                    <a:pt x="152212" y="685530"/>
                  </a:lnTo>
                  <a:lnTo>
                    <a:pt x="181720" y="728342"/>
                  </a:lnTo>
                  <a:lnTo>
                    <a:pt x="214668" y="767106"/>
                  </a:lnTo>
                  <a:lnTo>
                    <a:pt x="250711" y="802165"/>
                  </a:lnTo>
                  <a:lnTo>
                    <a:pt x="289505" y="833862"/>
                  </a:lnTo>
                  <a:lnTo>
                    <a:pt x="330706" y="862538"/>
                  </a:lnTo>
                  <a:lnTo>
                    <a:pt x="373970" y="888535"/>
                  </a:lnTo>
                  <a:lnTo>
                    <a:pt x="418954" y="912197"/>
                  </a:lnTo>
                  <a:lnTo>
                    <a:pt x="465313" y="933865"/>
                  </a:lnTo>
                  <a:lnTo>
                    <a:pt x="512704" y="953882"/>
                  </a:lnTo>
                  <a:lnTo>
                    <a:pt x="560783" y="972589"/>
                  </a:lnTo>
                  <a:lnTo>
                    <a:pt x="609206" y="990330"/>
                  </a:lnTo>
                  <a:lnTo>
                    <a:pt x="651719" y="1002607"/>
                  </a:lnTo>
                  <a:lnTo>
                    <a:pt x="696867" y="1010759"/>
                  </a:lnTo>
                  <a:lnTo>
                    <a:pt x="744131" y="1015618"/>
                  </a:lnTo>
                  <a:lnTo>
                    <a:pt x="792992" y="1018018"/>
                  </a:lnTo>
                  <a:lnTo>
                    <a:pt x="842928" y="1018789"/>
                  </a:lnTo>
                  <a:lnTo>
                    <a:pt x="893421" y="1018766"/>
                  </a:lnTo>
                  <a:lnTo>
                    <a:pt x="943949" y="1018779"/>
                  </a:lnTo>
                  <a:lnTo>
                    <a:pt x="993995" y="1019663"/>
                  </a:lnTo>
                  <a:lnTo>
                    <a:pt x="1043036" y="1022248"/>
                  </a:lnTo>
                  <a:lnTo>
                    <a:pt x="1090555" y="1027368"/>
                  </a:lnTo>
                  <a:lnTo>
                    <a:pt x="1136030" y="1035855"/>
                  </a:lnTo>
                  <a:lnTo>
                    <a:pt x="1178941" y="1048542"/>
                  </a:lnTo>
                  <a:lnTo>
                    <a:pt x="1218770" y="1066260"/>
                  </a:lnTo>
                  <a:lnTo>
                    <a:pt x="1258904" y="1090414"/>
                  </a:lnTo>
                  <a:lnTo>
                    <a:pt x="1296852" y="1118210"/>
                  </a:lnTo>
                  <a:lnTo>
                    <a:pt x="1332813" y="1149316"/>
                  </a:lnTo>
                  <a:lnTo>
                    <a:pt x="1366986" y="1183402"/>
                  </a:lnTo>
                  <a:lnTo>
                    <a:pt x="1399570" y="1220137"/>
                  </a:lnTo>
                  <a:lnTo>
                    <a:pt x="1430763" y="1259190"/>
                  </a:lnTo>
                  <a:lnTo>
                    <a:pt x="1460764" y="1300230"/>
                  </a:lnTo>
                  <a:lnTo>
                    <a:pt x="1489771" y="1342925"/>
                  </a:lnTo>
                  <a:lnTo>
                    <a:pt x="1517984" y="1386944"/>
                  </a:lnTo>
                  <a:lnTo>
                    <a:pt x="1545600" y="1431958"/>
                  </a:lnTo>
                  <a:lnTo>
                    <a:pt x="1572820" y="1477633"/>
                  </a:lnTo>
                  <a:lnTo>
                    <a:pt x="1599840" y="1523640"/>
                  </a:lnTo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8" name="object 3">
              <a:extLst>
                <a:ext uri="{FF2B5EF4-FFF2-40B4-BE49-F238E27FC236}">
                  <a16:creationId xmlns:a16="http://schemas.microsoft.com/office/drawing/2014/main" id="{DE051DF6-399C-430B-8883-D2DB4EA97E91}"/>
                </a:ext>
              </a:extLst>
            </p:cNvPr>
            <p:cNvGrpSpPr/>
            <p:nvPr/>
          </p:nvGrpSpPr>
          <p:grpSpPr>
            <a:xfrm>
              <a:off x="1656524" y="469188"/>
              <a:ext cx="2094230" cy="2098675"/>
              <a:chOff x="1656524" y="469188"/>
              <a:chExt cx="2094230" cy="2098675"/>
            </a:xfrm>
          </p:grpSpPr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976FA25-E4F6-4613-BC6C-4526A4E71096}"/>
                  </a:ext>
                </a:extLst>
              </p:cNvPr>
              <p:cNvSpPr/>
              <p:nvPr/>
            </p:nvSpPr>
            <p:spPr>
              <a:xfrm>
                <a:off x="1656524" y="469188"/>
                <a:ext cx="2094230" cy="2098675"/>
              </a:xfrm>
              <a:custGeom>
                <a:avLst/>
                <a:gdLst/>
                <a:ahLst/>
                <a:cxnLst/>
                <a:rect l="l" t="t" r="r" b="b"/>
                <a:pathLst>
                  <a:path w="2094229" h="2098675">
                    <a:moveTo>
                      <a:pt x="2093976" y="2060575"/>
                    </a:moveTo>
                    <a:lnTo>
                      <a:pt x="2017801" y="2022411"/>
                    </a:lnTo>
                    <a:lnTo>
                      <a:pt x="2017776" y="2055837"/>
                    </a:lnTo>
                    <a:lnTo>
                      <a:pt x="41249" y="2054313"/>
                    </a:lnTo>
                    <a:lnTo>
                      <a:pt x="42786" y="76200"/>
                    </a:lnTo>
                    <a:lnTo>
                      <a:pt x="76200" y="76225"/>
                    </a:lnTo>
                    <a:lnTo>
                      <a:pt x="69837" y="63487"/>
                    </a:lnTo>
                    <a:lnTo>
                      <a:pt x="38163" y="0"/>
                    </a:lnTo>
                    <a:lnTo>
                      <a:pt x="0" y="76161"/>
                    </a:lnTo>
                    <a:lnTo>
                      <a:pt x="33426" y="76200"/>
                    </a:lnTo>
                    <a:lnTo>
                      <a:pt x="31889" y="2060562"/>
                    </a:lnTo>
                    <a:lnTo>
                      <a:pt x="36576" y="2060575"/>
                    </a:lnTo>
                    <a:lnTo>
                      <a:pt x="36576" y="2063661"/>
                    </a:lnTo>
                    <a:lnTo>
                      <a:pt x="2017763" y="2065197"/>
                    </a:lnTo>
                    <a:lnTo>
                      <a:pt x="2017750" y="2098611"/>
                    </a:lnTo>
                    <a:lnTo>
                      <a:pt x="2084705" y="2065197"/>
                    </a:lnTo>
                    <a:lnTo>
                      <a:pt x="2093976" y="206057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" name="object 5">
                <a:extLst>
                  <a:ext uri="{FF2B5EF4-FFF2-40B4-BE49-F238E27FC236}">
                    <a16:creationId xmlns:a16="http://schemas.microsoft.com/office/drawing/2014/main" id="{06CCFD0A-CE29-4869-B385-584871C7F4DF}"/>
                  </a:ext>
                </a:extLst>
              </p:cNvPr>
              <p:cNvSpPr/>
              <p:nvPr/>
            </p:nvSpPr>
            <p:spPr>
              <a:xfrm>
                <a:off x="2069420" y="618496"/>
                <a:ext cx="85560" cy="8556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" name="object 6">
                <a:extLst>
                  <a:ext uri="{FF2B5EF4-FFF2-40B4-BE49-F238E27FC236}">
                    <a16:creationId xmlns:a16="http://schemas.microsoft.com/office/drawing/2014/main" id="{FCDAEE6E-E576-47B9-BD30-1F85F49673DB}"/>
                  </a:ext>
                </a:extLst>
              </p:cNvPr>
              <p:cNvSpPr/>
              <p:nvPr/>
            </p:nvSpPr>
            <p:spPr>
              <a:xfrm>
                <a:off x="1845500" y="1004176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75488" y="0"/>
                    </a:moveTo>
                    <a:lnTo>
                      <a:pt x="711" y="0"/>
                    </a:lnTo>
                    <a:lnTo>
                      <a:pt x="0" y="711"/>
                    </a:lnTo>
                    <a:lnTo>
                      <a:pt x="0" y="75488"/>
                    </a:lnTo>
                    <a:lnTo>
                      <a:pt x="711" y="76200"/>
                    </a:lnTo>
                    <a:lnTo>
                      <a:pt x="75488" y="76200"/>
                    </a:lnTo>
                    <a:lnTo>
                      <a:pt x="76200" y="75488"/>
                    </a:lnTo>
                    <a:lnTo>
                      <a:pt x="76200" y="711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" name="object 7">
                <a:extLst>
                  <a:ext uri="{FF2B5EF4-FFF2-40B4-BE49-F238E27FC236}">
                    <a16:creationId xmlns:a16="http://schemas.microsoft.com/office/drawing/2014/main" id="{3997F606-9B31-4C65-833E-15DF7BB2B030}"/>
                  </a:ext>
                </a:extLst>
              </p:cNvPr>
              <p:cNvSpPr/>
              <p:nvPr/>
            </p:nvSpPr>
            <p:spPr>
              <a:xfrm>
                <a:off x="1845500" y="1004176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0" y="1587"/>
                    </a:moveTo>
                    <a:lnTo>
                      <a:pt x="0" y="710"/>
                    </a:lnTo>
                    <a:lnTo>
                      <a:pt x="710" y="0"/>
                    </a:lnTo>
                    <a:lnTo>
                      <a:pt x="1587" y="0"/>
                    </a:lnTo>
                    <a:lnTo>
                      <a:pt x="74612" y="0"/>
                    </a:lnTo>
                    <a:lnTo>
                      <a:pt x="75489" y="0"/>
                    </a:lnTo>
                    <a:lnTo>
                      <a:pt x="76200" y="710"/>
                    </a:lnTo>
                    <a:lnTo>
                      <a:pt x="76200" y="1587"/>
                    </a:lnTo>
                    <a:lnTo>
                      <a:pt x="76200" y="74611"/>
                    </a:lnTo>
                    <a:lnTo>
                      <a:pt x="76200" y="75488"/>
                    </a:lnTo>
                    <a:lnTo>
                      <a:pt x="75489" y="76199"/>
                    </a:lnTo>
                    <a:lnTo>
                      <a:pt x="74612" y="76199"/>
                    </a:lnTo>
                    <a:lnTo>
                      <a:pt x="1587" y="76199"/>
                    </a:lnTo>
                    <a:lnTo>
                      <a:pt x="710" y="76199"/>
                    </a:lnTo>
                    <a:lnTo>
                      <a:pt x="0" y="75488"/>
                    </a:lnTo>
                    <a:lnTo>
                      <a:pt x="0" y="74611"/>
                    </a:lnTo>
                    <a:lnTo>
                      <a:pt x="0" y="1587"/>
                    </a:lnTo>
                    <a:close/>
                  </a:path>
                </a:pathLst>
              </a:custGeom>
              <a:ln w="93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" name="object 8">
                <a:extLst>
                  <a:ext uri="{FF2B5EF4-FFF2-40B4-BE49-F238E27FC236}">
                    <a16:creationId xmlns:a16="http://schemas.microsoft.com/office/drawing/2014/main" id="{D047BC44-13DA-43B7-AB7E-6467E6DC9898}"/>
                  </a:ext>
                </a:extLst>
              </p:cNvPr>
              <p:cNvSpPr/>
              <p:nvPr/>
            </p:nvSpPr>
            <p:spPr>
              <a:xfrm>
                <a:off x="2374220" y="847096"/>
                <a:ext cx="85560" cy="8556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" name="object 9">
                <a:extLst>
                  <a:ext uri="{FF2B5EF4-FFF2-40B4-BE49-F238E27FC236}">
                    <a16:creationId xmlns:a16="http://schemas.microsoft.com/office/drawing/2014/main" id="{B1512370-5D88-442E-A4D6-81F458128CB5}"/>
                  </a:ext>
                </a:extLst>
              </p:cNvPr>
              <p:cNvSpPr/>
              <p:nvPr/>
            </p:nvSpPr>
            <p:spPr>
              <a:xfrm>
                <a:off x="2679020" y="1151896"/>
                <a:ext cx="85560" cy="8556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" name="object 10">
                <a:extLst>
                  <a:ext uri="{FF2B5EF4-FFF2-40B4-BE49-F238E27FC236}">
                    <a16:creationId xmlns:a16="http://schemas.microsoft.com/office/drawing/2014/main" id="{0E150291-2537-467A-BC10-737C45C144ED}"/>
                  </a:ext>
                </a:extLst>
              </p:cNvPr>
              <p:cNvSpPr/>
              <p:nvPr/>
            </p:nvSpPr>
            <p:spPr>
              <a:xfrm>
                <a:off x="2907620" y="770896"/>
                <a:ext cx="85560" cy="8556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object 11">
                <a:extLst>
                  <a:ext uri="{FF2B5EF4-FFF2-40B4-BE49-F238E27FC236}">
                    <a16:creationId xmlns:a16="http://schemas.microsoft.com/office/drawing/2014/main" id="{CE697ADD-40AF-4724-AE25-014E50C9B90A}"/>
                  </a:ext>
                </a:extLst>
              </p:cNvPr>
              <p:cNvSpPr/>
              <p:nvPr/>
            </p:nvSpPr>
            <p:spPr>
              <a:xfrm>
                <a:off x="3288620" y="1151896"/>
                <a:ext cx="85560" cy="8556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object 12">
                <a:extLst>
                  <a:ext uri="{FF2B5EF4-FFF2-40B4-BE49-F238E27FC236}">
                    <a16:creationId xmlns:a16="http://schemas.microsoft.com/office/drawing/2014/main" id="{F078B1A5-FAED-4243-9AFE-EA63D0EDB52E}"/>
                  </a:ext>
                </a:extLst>
              </p:cNvPr>
              <p:cNvSpPr/>
              <p:nvPr/>
            </p:nvSpPr>
            <p:spPr>
              <a:xfrm>
                <a:off x="1845500" y="1308976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75488" y="0"/>
                    </a:moveTo>
                    <a:lnTo>
                      <a:pt x="711" y="0"/>
                    </a:lnTo>
                    <a:lnTo>
                      <a:pt x="0" y="711"/>
                    </a:lnTo>
                    <a:lnTo>
                      <a:pt x="0" y="75488"/>
                    </a:lnTo>
                    <a:lnTo>
                      <a:pt x="711" y="76200"/>
                    </a:lnTo>
                    <a:lnTo>
                      <a:pt x="75488" y="76200"/>
                    </a:lnTo>
                    <a:lnTo>
                      <a:pt x="76200" y="75488"/>
                    </a:lnTo>
                    <a:lnTo>
                      <a:pt x="76200" y="711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8" name="object 13">
                <a:extLst>
                  <a:ext uri="{FF2B5EF4-FFF2-40B4-BE49-F238E27FC236}">
                    <a16:creationId xmlns:a16="http://schemas.microsoft.com/office/drawing/2014/main" id="{D0CB129C-0555-4FA1-896B-725A1C554420}"/>
                  </a:ext>
                </a:extLst>
              </p:cNvPr>
              <p:cNvSpPr/>
              <p:nvPr/>
            </p:nvSpPr>
            <p:spPr>
              <a:xfrm>
                <a:off x="1845500" y="1308976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0" y="1587"/>
                    </a:moveTo>
                    <a:lnTo>
                      <a:pt x="0" y="710"/>
                    </a:lnTo>
                    <a:lnTo>
                      <a:pt x="710" y="0"/>
                    </a:lnTo>
                    <a:lnTo>
                      <a:pt x="1587" y="0"/>
                    </a:lnTo>
                    <a:lnTo>
                      <a:pt x="74612" y="0"/>
                    </a:lnTo>
                    <a:lnTo>
                      <a:pt x="75489" y="0"/>
                    </a:lnTo>
                    <a:lnTo>
                      <a:pt x="76200" y="710"/>
                    </a:lnTo>
                    <a:lnTo>
                      <a:pt x="76200" y="1587"/>
                    </a:lnTo>
                    <a:lnTo>
                      <a:pt x="76200" y="74611"/>
                    </a:lnTo>
                    <a:lnTo>
                      <a:pt x="76200" y="75488"/>
                    </a:lnTo>
                    <a:lnTo>
                      <a:pt x="75489" y="76199"/>
                    </a:lnTo>
                    <a:lnTo>
                      <a:pt x="74612" y="76199"/>
                    </a:lnTo>
                    <a:lnTo>
                      <a:pt x="1587" y="76199"/>
                    </a:lnTo>
                    <a:lnTo>
                      <a:pt x="710" y="76199"/>
                    </a:lnTo>
                    <a:lnTo>
                      <a:pt x="0" y="75488"/>
                    </a:lnTo>
                    <a:lnTo>
                      <a:pt x="0" y="74611"/>
                    </a:lnTo>
                    <a:lnTo>
                      <a:pt x="0" y="1587"/>
                    </a:lnTo>
                    <a:close/>
                  </a:path>
                </a:pathLst>
              </a:custGeom>
              <a:ln w="93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" name="object 14">
                <a:extLst>
                  <a:ext uri="{FF2B5EF4-FFF2-40B4-BE49-F238E27FC236}">
                    <a16:creationId xmlns:a16="http://schemas.microsoft.com/office/drawing/2014/main" id="{2AD40CE6-1CD3-472C-A02A-5B207FBC963C}"/>
                  </a:ext>
                </a:extLst>
              </p:cNvPr>
              <p:cNvSpPr/>
              <p:nvPr/>
            </p:nvSpPr>
            <p:spPr>
              <a:xfrm>
                <a:off x="2074100" y="1537576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75488" y="0"/>
                    </a:moveTo>
                    <a:lnTo>
                      <a:pt x="711" y="0"/>
                    </a:lnTo>
                    <a:lnTo>
                      <a:pt x="0" y="711"/>
                    </a:lnTo>
                    <a:lnTo>
                      <a:pt x="0" y="75488"/>
                    </a:lnTo>
                    <a:lnTo>
                      <a:pt x="711" y="76200"/>
                    </a:lnTo>
                    <a:lnTo>
                      <a:pt x="75488" y="76200"/>
                    </a:lnTo>
                    <a:lnTo>
                      <a:pt x="76200" y="75488"/>
                    </a:lnTo>
                    <a:lnTo>
                      <a:pt x="76200" y="711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object 15">
                <a:extLst>
                  <a:ext uri="{FF2B5EF4-FFF2-40B4-BE49-F238E27FC236}">
                    <a16:creationId xmlns:a16="http://schemas.microsoft.com/office/drawing/2014/main" id="{A65F8D4F-3C42-472C-AB12-31810EB31623}"/>
                  </a:ext>
                </a:extLst>
              </p:cNvPr>
              <p:cNvSpPr/>
              <p:nvPr/>
            </p:nvSpPr>
            <p:spPr>
              <a:xfrm>
                <a:off x="2074100" y="1537576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0" y="1587"/>
                    </a:moveTo>
                    <a:lnTo>
                      <a:pt x="0" y="710"/>
                    </a:lnTo>
                    <a:lnTo>
                      <a:pt x="710" y="0"/>
                    </a:lnTo>
                    <a:lnTo>
                      <a:pt x="1587" y="0"/>
                    </a:lnTo>
                    <a:lnTo>
                      <a:pt x="74612" y="0"/>
                    </a:lnTo>
                    <a:lnTo>
                      <a:pt x="75489" y="0"/>
                    </a:lnTo>
                    <a:lnTo>
                      <a:pt x="76200" y="710"/>
                    </a:lnTo>
                    <a:lnTo>
                      <a:pt x="76200" y="1587"/>
                    </a:lnTo>
                    <a:lnTo>
                      <a:pt x="76200" y="74611"/>
                    </a:lnTo>
                    <a:lnTo>
                      <a:pt x="76200" y="75488"/>
                    </a:lnTo>
                    <a:lnTo>
                      <a:pt x="75489" y="76199"/>
                    </a:lnTo>
                    <a:lnTo>
                      <a:pt x="74612" y="76199"/>
                    </a:lnTo>
                    <a:lnTo>
                      <a:pt x="1587" y="76199"/>
                    </a:lnTo>
                    <a:lnTo>
                      <a:pt x="710" y="76199"/>
                    </a:lnTo>
                    <a:lnTo>
                      <a:pt x="0" y="75488"/>
                    </a:lnTo>
                    <a:lnTo>
                      <a:pt x="0" y="74611"/>
                    </a:lnTo>
                    <a:lnTo>
                      <a:pt x="0" y="1587"/>
                    </a:lnTo>
                    <a:close/>
                  </a:path>
                </a:pathLst>
              </a:custGeom>
              <a:ln w="93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" name="object 16">
                <a:extLst>
                  <a:ext uri="{FF2B5EF4-FFF2-40B4-BE49-F238E27FC236}">
                    <a16:creationId xmlns:a16="http://schemas.microsoft.com/office/drawing/2014/main" id="{A83B8A43-D8ED-4E53-8EEB-DB8B5DD35702}"/>
                  </a:ext>
                </a:extLst>
              </p:cNvPr>
              <p:cNvSpPr/>
              <p:nvPr/>
            </p:nvSpPr>
            <p:spPr>
              <a:xfrm>
                <a:off x="1921700" y="1766176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75488" y="0"/>
                    </a:moveTo>
                    <a:lnTo>
                      <a:pt x="711" y="0"/>
                    </a:lnTo>
                    <a:lnTo>
                      <a:pt x="0" y="711"/>
                    </a:lnTo>
                    <a:lnTo>
                      <a:pt x="0" y="75488"/>
                    </a:lnTo>
                    <a:lnTo>
                      <a:pt x="711" y="76200"/>
                    </a:lnTo>
                    <a:lnTo>
                      <a:pt x="75488" y="76200"/>
                    </a:lnTo>
                    <a:lnTo>
                      <a:pt x="76200" y="75488"/>
                    </a:lnTo>
                    <a:lnTo>
                      <a:pt x="76200" y="711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object 17">
                <a:extLst>
                  <a:ext uri="{FF2B5EF4-FFF2-40B4-BE49-F238E27FC236}">
                    <a16:creationId xmlns:a16="http://schemas.microsoft.com/office/drawing/2014/main" id="{E6A0537F-A567-4F3E-B4CF-FED836850FDF}"/>
                  </a:ext>
                </a:extLst>
              </p:cNvPr>
              <p:cNvSpPr/>
              <p:nvPr/>
            </p:nvSpPr>
            <p:spPr>
              <a:xfrm>
                <a:off x="1921700" y="1766176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0" y="1587"/>
                    </a:moveTo>
                    <a:lnTo>
                      <a:pt x="0" y="710"/>
                    </a:lnTo>
                    <a:lnTo>
                      <a:pt x="710" y="0"/>
                    </a:lnTo>
                    <a:lnTo>
                      <a:pt x="1587" y="0"/>
                    </a:lnTo>
                    <a:lnTo>
                      <a:pt x="74612" y="0"/>
                    </a:lnTo>
                    <a:lnTo>
                      <a:pt x="75489" y="0"/>
                    </a:lnTo>
                    <a:lnTo>
                      <a:pt x="76200" y="710"/>
                    </a:lnTo>
                    <a:lnTo>
                      <a:pt x="76200" y="1587"/>
                    </a:lnTo>
                    <a:lnTo>
                      <a:pt x="76200" y="74611"/>
                    </a:lnTo>
                    <a:lnTo>
                      <a:pt x="76200" y="75488"/>
                    </a:lnTo>
                    <a:lnTo>
                      <a:pt x="75489" y="76199"/>
                    </a:lnTo>
                    <a:lnTo>
                      <a:pt x="74612" y="76199"/>
                    </a:lnTo>
                    <a:lnTo>
                      <a:pt x="1587" y="76199"/>
                    </a:lnTo>
                    <a:lnTo>
                      <a:pt x="710" y="76199"/>
                    </a:lnTo>
                    <a:lnTo>
                      <a:pt x="0" y="75488"/>
                    </a:lnTo>
                    <a:lnTo>
                      <a:pt x="0" y="74611"/>
                    </a:lnTo>
                    <a:lnTo>
                      <a:pt x="0" y="1587"/>
                    </a:lnTo>
                    <a:close/>
                  </a:path>
                </a:pathLst>
              </a:custGeom>
              <a:ln w="93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object 18">
                <a:extLst>
                  <a:ext uri="{FF2B5EF4-FFF2-40B4-BE49-F238E27FC236}">
                    <a16:creationId xmlns:a16="http://schemas.microsoft.com/office/drawing/2014/main" id="{72AF89CD-C7EE-4BF3-BA6D-9FFB362493B1}"/>
                  </a:ext>
                </a:extLst>
              </p:cNvPr>
              <p:cNvSpPr/>
              <p:nvPr/>
            </p:nvSpPr>
            <p:spPr>
              <a:xfrm>
                <a:off x="2455100" y="1766176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75488" y="0"/>
                    </a:moveTo>
                    <a:lnTo>
                      <a:pt x="711" y="0"/>
                    </a:lnTo>
                    <a:lnTo>
                      <a:pt x="0" y="711"/>
                    </a:lnTo>
                    <a:lnTo>
                      <a:pt x="0" y="75488"/>
                    </a:lnTo>
                    <a:lnTo>
                      <a:pt x="711" y="76200"/>
                    </a:lnTo>
                    <a:lnTo>
                      <a:pt x="75488" y="76200"/>
                    </a:lnTo>
                    <a:lnTo>
                      <a:pt x="76200" y="75488"/>
                    </a:lnTo>
                    <a:lnTo>
                      <a:pt x="76200" y="711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object 19">
                <a:extLst>
                  <a:ext uri="{FF2B5EF4-FFF2-40B4-BE49-F238E27FC236}">
                    <a16:creationId xmlns:a16="http://schemas.microsoft.com/office/drawing/2014/main" id="{30BB1109-68F3-449E-B8C0-BB801023BFCA}"/>
                  </a:ext>
                </a:extLst>
              </p:cNvPr>
              <p:cNvSpPr/>
              <p:nvPr/>
            </p:nvSpPr>
            <p:spPr>
              <a:xfrm>
                <a:off x="2455100" y="1766176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0" y="1587"/>
                    </a:moveTo>
                    <a:lnTo>
                      <a:pt x="0" y="710"/>
                    </a:lnTo>
                    <a:lnTo>
                      <a:pt x="710" y="0"/>
                    </a:lnTo>
                    <a:lnTo>
                      <a:pt x="1587" y="0"/>
                    </a:lnTo>
                    <a:lnTo>
                      <a:pt x="74612" y="0"/>
                    </a:lnTo>
                    <a:lnTo>
                      <a:pt x="75489" y="0"/>
                    </a:lnTo>
                    <a:lnTo>
                      <a:pt x="76200" y="710"/>
                    </a:lnTo>
                    <a:lnTo>
                      <a:pt x="76200" y="1587"/>
                    </a:lnTo>
                    <a:lnTo>
                      <a:pt x="76200" y="74611"/>
                    </a:lnTo>
                    <a:lnTo>
                      <a:pt x="76200" y="75488"/>
                    </a:lnTo>
                    <a:lnTo>
                      <a:pt x="75489" y="76199"/>
                    </a:lnTo>
                    <a:lnTo>
                      <a:pt x="74612" y="76199"/>
                    </a:lnTo>
                    <a:lnTo>
                      <a:pt x="1587" y="76199"/>
                    </a:lnTo>
                    <a:lnTo>
                      <a:pt x="710" y="76199"/>
                    </a:lnTo>
                    <a:lnTo>
                      <a:pt x="0" y="75488"/>
                    </a:lnTo>
                    <a:lnTo>
                      <a:pt x="0" y="74611"/>
                    </a:lnTo>
                    <a:lnTo>
                      <a:pt x="0" y="1587"/>
                    </a:lnTo>
                    <a:close/>
                  </a:path>
                </a:pathLst>
              </a:custGeom>
              <a:ln w="93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object 20">
                <a:extLst>
                  <a:ext uri="{FF2B5EF4-FFF2-40B4-BE49-F238E27FC236}">
                    <a16:creationId xmlns:a16="http://schemas.microsoft.com/office/drawing/2014/main" id="{688EFAA6-8039-48E5-BBA2-A43B82D5ED5A}"/>
                  </a:ext>
                </a:extLst>
              </p:cNvPr>
              <p:cNvSpPr/>
              <p:nvPr/>
            </p:nvSpPr>
            <p:spPr>
              <a:xfrm>
                <a:off x="2836100" y="1842376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75488" y="0"/>
                    </a:moveTo>
                    <a:lnTo>
                      <a:pt x="711" y="0"/>
                    </a:lnTo>
                    <a:lnTo>
                      <a:pt x="0" y="711"/>
                    </a:lnTo>
                    <a:lnTo>
                      <a:pt x="0" y="75488"/>
                    </a:lnTo>
                    <a:lnTo>
                      <a:pt x="711" y="76200"/>
                    </a:lnTo>
                    <a:lnTo>
                      <a:pt x="75488" y="76200"/>
                    </a:lnTo>
                    <a:lnTo>
                      <a:pt x="76200" y="75488"/>
                    </a:lnTo>
                    <a:lnTo>
                      <a:pt x="76200" y="711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object 21">
                <a:extLst>
                  <a:ext uri="{FF2B5EF4-FFF2-40B4-BE49-F238E27FC236}">
                    <a16:creationId xmlns:a16="http://schemas.microsoft.com/office/drawing/2014/main" id="{D6B075E2-0192-409A-9120-3030F19413BF}"/>
                  </a:ext>
                </a:extLst>
              </p:cNvPr>
              <p:cNvSpPr/>
              <p:nvPr/>
            </p:nvSpPr>
            <p:spPr>
              <a:xfrm>
                <a:off x="2836100" y="1842376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0" y="1587"/>
                    </a:moveTo>
                    <a:lnTo>
                      <a:pt x="0" y="710"/>
                    </a:lnTo>
                    <a:lnTo>
                      <a:pt x="710" y="0"/>
                    </a:lnTo>
                    <a:lnTo>
                      <a:pt x="1587" y="0"/>
                    </a:lnTo>
                    <a:lnTo>
                      <a:pt x="74612" y="0"/>
                    </a:lnTo>
                    <a:lnTo>
                      <a:pt x="75489" y="0"/>
                    </a:lnTo>
                    <a:lnTo>
                      <a:pt x="76200" y="710"/>
                    </a:lnTo>
                    <a:lnTo>
                      <a:pt x="76200" y="1587"/>
                    </a:lnTo>
                    <a:lnTo>
                      <a:pt x="76200" y="74611"/>
                    </a:lnTo>
                    <a:lnTo>
                      <a:pt x="76200" y="75488"/>
                    </a:lnTo>
                    <a:lnTo>
                      <a:pt x="75489" y="76199"/>
                    </a:lnTo>
                    <a:lnTo>
                      <a:pt x="74612" y="76199"/>
                    </a:lnTo>
                    <a:lnTo>
                      <a:pt x="1587" y="76199"/>
                    </a:lnTo>
                    <a:lnTo>
                      <a:pt x="710" y="76199"/>
                    </a:lnTo>
                    <a:lnTo>
                      <a:pt x="0" y="75488"/>
                    </a:lnTo>
                    <a:lnTo>
                      <a:pt x="0" y="74611"/>
                    </a:lnTo>
                    <a:lnTo>
                      <a:pt x="0" y="1587"/>
                    </a:lnTo>
                    <a:close/>
                  </a:path>
                </a:pathLst>
              </a:custGeom>
              <a:ln w="93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object 22">
                <a:extLst>
                  <a:ext uri="{FF2B5EF4-FFF2-40B4-BE49-F238E27FC236}">
                    <a16:creationId xmlns:a16="http://schemas.microsoft.com/office/drawing/2014/main" id="{59B01763-D17E-4849-AC60-ED55550CE6E5}"/>
                  </a:ext>
                </a:extLst>
              </p:cNvPr>
              <p:cNvSpPr/>
              <p:nvPr/>
            </p:nvSpPr>
            <p:spPr>
              <a:xfrm>
                <a:off x="3140900" y="2070976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75488" y="0"/>
                    </a:moveTo>
                    <a:lnTo>
                      <a:pt x="711" y="0"/>
                    </a:lnTo>
                    <a:lnTo>
                      <a:pt x="0" y="711"/>
                    </a:lnTo>
                    <a:lnTo>
                      <a:pt x="0" y="75488"/>
                    </a:lnTo>
                    <a:lnTo>
                      <a:pt x="711" y="76200"/>
                    </a:lnTo>
                    <a:lnTo>
                      <a:pt x="75488" y="76200"/>
                    </a:lnTo>
                    <a:lnTo>
                      <a:pt x="76200" y="75488"/>
                    </a:lnTo>
                    <a:lnTo>
                      <a:pt x="76200" y="711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object 23">
                <a:extLst>
                  <a:ext uri="{FF2B5EF4-FFF2-40B4-BE49-F238E27FC236}">
                    <a16:creationId xmlns:a16="http://schemas.microsoft.com/office/drawing/2014/main" id="{760281EF-7D13-441C-B90F-E536343A76A1}"/>
                  </a:ext>
                </a:extLst>
              </p:cNvPr>
              <p:cNvSpPr/>
              <p:nvPr/>
            </p:nvSpPr>
            <p:spPr>
              <a:xfrm>
                <a:off x="3140900" y="2070976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0" y="1587"/>
                    </a:moveTo>
                    <a:lnTo>
                      <a:pt x="0" y="710"/>
                    </a:lnTo>
                    <a:lnTo>
                      <a:pt x="710" y="0"/>
                    </a:lnTo>
                    <a:lnTo>
                      <a:pt x="1587" y="0"/>
                    </a:lnTo>
                    <a:lnTo>
                      <a:pt x="74612" y="0"/>
                    </a:lnTo>
                    <a:lnTo>
                      <a:pt x="75489" y="0"/>
                    </a:lnTo>
                    <a:lnTo>
                      <a:pt x="76200" y="710"/>
                    </a:lnTo>
                    <a:lnTo>
                      <a:pt x="76200" y="1587"/>
                    </a:lnTo>
                    <a:lnTo>
                      <a:pt x="76200" y="74611"/>
                    </a:lnTo>
                    <a:lnTo>
                      <a:pt x="76200" y="75488"/>
                    </a:lnTo>
                    <a:lnTo>
                      <a:pt x="75489" y="76199"/>
                    </a:lnTo>
                    <a:lnTo>
                      <a:pt x="74612" y="76199"/>
                    </a:lnTo>
                    <a:lnTo>
                      <a:pt x="1587" y="76199"/>
                    </a:lnTo>
                    <a:lnTo>
                      <a:pt x="710" y="76199"/>
                    </a:lnTo>
                    <a:lnTo>
                      <a:pt x="0" y="75488"/>
                    </a:lnTo>
                    <a:lnTo>
                      <a:pt x="0" y="74611"/>
                    </a:lnTo>
                    <a:lnTo>
                      <a:pt x="0" y="1587"/>
                    </a:lnTo>
                    <a:close/>
                  </a:path>
                </a:pathLst>
              </a:custGeom>
              <a:ln w="93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object 24">
                <a:extLst>
                  <a:ext uri="{FF2B5EF4-FFF2-40B4-BE49-F238E27FC236}">
                    <a16:creationId xmlns:a16="http://schemas.microsoft.com/office/drawing/2014/main" id="{08039105-8881-4C78-BCB8-1B916C5CFD58}"/>
                  </a:ext>
                </a:extLst>
              </p:cNvPr>
              <p:cNvSpPr/>
              <p:nvPr/>
            </p:nvSpPr>
            <p:spPr>
              <a:xfrm>
                <a:off x="2531300" y="2223376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75488" y="0"/>
                    </a:moveTo>
                    <a:lnTo>
                      <a:pt x="711" y="0"/>
                    </a:lnTo>
                    <a:lnTo>
                      <a:pt x="0" y="711"/>
                    </a:lnTo>
                    <a:lnTo>
                      <a:pt x="0" y="75488"/>
                    </a:lnTo>
                    <a:lnTo>
                      <a:pt x="711" y="76200"/>
                    </a:lnTo>
                    <a:lnTo>
                      <a:pt x="75488" y="76200"/>
                    </a:lnTo>
                    <a:lnTo>
                      <a:pt x="76200" y="75488"/>
                    </a:lnTo>
                    <a:lnTo>
                      <a:pt x="76200" y="711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object 25">
                <a:extLst>
                  <a:ext uri="{FF2B5EF4-FFF2-40B4-BE49-F238E27FC236}">
                    <a16:creationId xmlns:a16="http://schemas.microsoft.com/office/drawing/2014/main" id="{70408E69-967D-460D-B327-51BE4DD8E6F6}"/>
                  </a:ext>
                </a:extLst>
              </p:cNvPr>
              <p:cNvSpPr/>
              <p:nvPr/>
            </p:nvSpPr>
            <p:spPr>
              <a:xfrm>
                <a:off x="2531300" y="2223376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0" y="1587"/>
                    </a:moveTo>
                    <a:lnTo>
                      <a:pt x="0" y="710"/>
                    </a:lnTo>
                    <a:lnTo>
                      <a:pt x="710" y="0"/>
                    </a:lnTo>
                    <a:lnTo>
                      <a:pt x="1587" y="0"/>
                    </a:lnTo>
                    <a:lnTo>
                      <a:pt x="74612" y="0"/>
                    </a:lnTo>
                    <a:lnTo>
                      <a:pt x="75489" y="0"/>
                    </a:lnTo>
                    <a:lnTo>
                      <a:pt x="76200" y="710"/>
                    </a:lnTo>
                    <a:lnTo>
                      <a:pt x="76200" y="1587"/>
                    </a:lnTo>
                    <a:lnTo>
                      <a:pt x="76200" y="74611"/>
                    </a:lnTo>
                    <a:lnTo>
                      <a:pt x="76200" y="75488"/>
                    </a:lnTo>
                    <a:lnTo>
                      <a:pt x="75489" y="76199"/>
                    </a:lnTo>
                    <a:lnTo>
                      <a:pt x="74612" y="76199"/>
                    </a:lnTo>
                    <a:lnTo>
                      <a:pt x="1587" y="76199"/>
                    </a:lnTo>
                    <a:lnTo>
                      <a:pt x="710" y="76199"/>
                    </a:lnTo>
                    <a:lnTo>
                      <a:pt x="0" y="75488"/>
                    </a:lnTo>
                    <a:lnTo>
                      <a:pt x="0" y="74611"/>
                    </a:lnTo>
                    <a:lnTo>
                      <a:pt x="0" y="1587"/>
                    </a:lnTo>
                    <a:close/>
                  </a:path>
                </a:pathLst>
              </a:custGeom>
              <a:ln w="936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object 26">
                <a:extLst>
                  <a:ext uri="{FF2B5EF4-FFF2-40B4-BE49-F238E27FC236}">
                    <a16:creationId xmlns:a16="http://schemas.microsoft.com/office/drawing/2014/main" id="{155175F5-280F-4B9B-8572-282677B717AB}"/>
                  </a:ext>
                </a:extLst>
              </p:cNvPr>
              <p:cNvSpPr/>
              <p:nvPr/>
            </p:nvSpPr>
            <p:spPr>
              <a:xfrm>
                <a:off x="2145620" y="1075696"/>
                <a:ext cx="85560" cy="8556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object 27">
                <a:extLst>
                  <a:ext uri="{FF2B5EF4-FFF2-40B4-BE49-F238E27FC236}">
                    <a16:creationId xmlns:a16="http://schemas.microsoft.com/office/drawing/2014/main" id="{EE3A0FFE-8AA3-485C-8469-1B84723222B8}"/>
                  </a:ext>
                </a:extLst>
              </p:cNvPr>
              <p:cNvSpPr/>
              <p:nvPr/>
            </p:nvSpPr>
            <p:spPr>
              <a:xfrm>
                <a:off x="2450420" y="1380496"/>
                <a:ext cx="85560" cy="8556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object 28">
                <a:extLst>
                  <a:ext uri="{FF2B5EF4-FFF2-40B4-BE49-F238E27FC236}">
                    <a16:creationId xmlns:a16="http://schemas.microsoft.com/office/drawing/2014/main" id="{8A82EBE4-32BA-433B-A1D5-AC43D24095D5}"/>
                  </a:ext>
                </a:extLst>
              </p:cNvPr>
              <p:cNvSpPr/>
              <p:nvPr/>
            </p:nvSpPr>
            <p:spPr>
              <a:xfrm>
                <a:off x="3060020" y="1532896"/>
                <a:ext cx="85560" cy="8556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object 29">
                <a:extLst>
                  <a:ext uri="{FF2B5EF4-FFF2-40B4-BE49-F238E27FC236}">
                    <a16:creationId xmlns:a16="http://schemas.microsoft.com/office/drawing/2014/main" id="{F350BB4C-BA0F-4EA8-972A-545A06DADAA8}"/>
                  </a:ext>
                </a:extLst>
              </p:cNvPr>
              <p:cNvSpPr/>
              <p:nvPr/>
            </p:nvSpPr>
            <p:spPr>
              <a:xfrm>
                <a:off x="3364820" y="1685296"/>
                <a:ext cx="85560" cy="8556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object 30">
                <a:extLst>
                  <a:ext uri="{FF2B5EF4-FFF2-40B4-BE49-F238E27FC236}">
                    <a16:creationId xmlns:a16="http://schemas.microsoft.com/office/drawing/2014/main" id="{9DED6DB9-D194-4C9E-BB32-AEE883A34303}"/>
                  </a:ext>
                </a:extLst>
              </p:cNvPr>
              <p:cNvSpPr/>
              <p:nvPr/>
            </p:nvSpPr>
            <p:spPr>
              <a:xfrm>
                <a:off x="3517220" y="1990096"/>
                <a:ext cx="85560" cy="8556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91" name="object 86">
              <a:extLst>
                <a:ext uri="{FF2B5EF4-FFF2-40B4-BE49-F238E27FC236}">
                  <a16:creationId xmlns:a16="http://schemas.microsoft.com/office/drawing/2014/main" id="{1879B062-045F-455C-838C-60E9E0618840}"/>
                </a:ext>
              </a:extLst>
            </p:cNvPr>
            <p:cNvSpPr txBox="1"/>
            <p:nvPr/>
          </p:nvSpPr>
          <p:spPr>
            <a:xfrm>
              <a:off x="1984412" y="2538476"/>
              <a:ext cx="1532807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+mn-ea"/>
                  <a:sym typeface="+mn-lt"/>
                </a:rPr>
                <a:t>Input</a:t>
              </a:r>
              <a:r>
                <a:rPr sz="2400" spc="-80" dirty="0">
                  <a:cs typeface="+mn-ea"/>
                  <a:sym typeface="+mn-lt"/>
                </a:rPr>
                <a:t> </a:t>
              </a:r>
              <a:r>
                <a:rPr sz="2400" spc="-5" dirty="0">
                  <a:cs typeface="+mn-ea"/>
                  <a:sym typeface="+mn-lt"/>
                </a:rPr>
                <a:t>space</a:t>
              </a:r>
              <a:endParaRPr sz="2400" dirty="0">
                <a:cs typeface="+mn-ea"/>
                <a:sym typeface="+mn-lt"/>
              </a:endParaRPr>
            </a:p>
          </p:txBody>
        </p:sp>
      </p:grpSp>
      <p:sp>
        <p:nvSpPr>
          <p:cNvPr id="92" name="object 87">
            <a:extLst>
              <a:ext uri="{FF2B5EF4-FFF2-40B4-BE49-F238E27FC236}">
                <a16:creationId xmlns:a16="http://schemas.microsoft.com/office/drawing/2014/main" id="{68794745-29A8-41CB-97ED-9E7544445C8C}"/>
              </a:ext>
            </a:extLst>
          </p:cNvPr>
          <p:cNvSpPr txBox="1"/>
          <p:nvPr/>
        </p:nvSpPr>
        <p:spPr>
          <a:xfrm>
            <a:off x="1288949" y="3796392"/>
            <a:ext cx="690912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5" dirty="0">
                <a:cs typeface="+mn-ea"/>
                <a:sym typeface="+mn-lt"/>
              </a:rPr>
              <a:t>Kernel</a:t>
            </a:r>
            <a:r>
              <a:rPr sz="2800" spc="-5" dirty="0">
                <a:cs typeface="+mn-ea"/>
                <a:sym typeface="+mn-lt"/>
              </a:rPr>
              <a:t> </a:t>
            </a:r>
            <a:r>
              <a:rPr sz="2800" dirty="0">
                <a:cs typeface="+mn-ea"/>
                <a:sym typeface="+mn-lt"/>
              </a:rPr>
              <a:t>solves </a:t>
            </a:r>
            <a:r>
              <a:rPr sz="2800" spc="-5" dirty="0">
                <a:cs typeface="+mn-ea"/>
                <a:sym typeface="+mn-lt"/>
              </a:rPr>
              <a:t>these two </a:t>
            </a:r>
            <a:r>
              <a:rPr sz="2800" dirty="0">
                <a:cs typeface="+mn-ea"/>
                <a:sym typeface="+mn-lt"/>
              </a:rPr>
              <a:t>issues</a:t>
            </a:r>
            <a:r>
              <a:rPr sz="2800" spc="-10" dirty="0">
                <a:cs typeface="+mn-ea"/>
                <a:sym typeface="+mn-lt"/>
              </a:rPr>
              <a:t> </a:t>
            </a:r>
            <a:r>
              <a:rPr sz="2800" spc="-5" dirty="0">
                <a:cs typeface="+mn-ea"/>
                <a:sym typeface="+mn-lt"/>
              </a:rPr>
              <a:t>simultaneously</a:t>
            </a:r>
            <a:endParaRPr sz="2800" dirty="0">
              <a:cs typeface="+mn-ea"/>
              <a:sym typeface="+mn-lt"/>
            </a:endParaRPr>
          </a:p>
          <a:p>
            <a:pPr marL="355600" indent="-342900">
              <a:lnSpc>
                <a:spcPct val="100000"/>
              </a:lnSpc>
              <a:spcBef>
                <a:spcPts val="241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cs typeface="+mn-ea"/>
                <a:sym typeface="+mn-lt"/>
              </a:rPr>
              <a:t>“Kernel tricks” for efficient</a:t>
            </a:r>
            <a:r>
              <a:rPr sz="2400" spc="-25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FF0000"/>
                </a:solidFill>
                <a:cs typeface="+mn-ea"/>
                <a:sym typeface="+mn-lt"/>
              </a:rPr>
              <a:t>computation</a:t>
            </a:r>
            <a:endParaRPr sz="2400" dirty="0">
              <a:cs typeface="+mn-ea"/>
              <a:sym typeface="+mn-lt"/>
            </a:endParaRPr>
          </a:p>
          <a:p>
            <a:pPr marL="342900" indent="-342900"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endParaRPr sz="2400" dirty="0">
              <a:cs typeface="+mn-ea"/>
              <a:sym typeface="+mn-lt"/>
            </a:endParaRPr>
          </a:p>
          <a:p>
            <a:pPr marL="297815" marR="5080" indent="-285750">
              <a:lnSpc>
                <a:spcPct val="10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cs typeface="+mn-ea"/>
                <a:sym typeface="+mn-lt"/>
              </a:rPr>
              <a:t>	</a:t>
            </a:r>
            <a:r>
              <a:rPr sz="2400" dirty="0">
                <a:solidFill>
                  <a:srgbClr val="FF0000"/>
                </a:solidFill>
                <a:cs typeface="+mn-ea"/>
                <a:sym typeface="+mn-lt"/>
              </a:rPr>
              <a:t>Dual </a:t>
            </a:r>
            <a:r>
              <a:rPr sz="2400" spc="-5" dirty="0">
                <a:solidFill>
                  <a:srgbClr val="FF0000"/>
                </a:solidFill>
                <a:cs typeface="+mn-ea"/>
                <a:sym typeface="+mn-lt"/>
              </a:rPr>
              <a:t>formulation </a:t>
            </a:r>
            <a:r>
              <a:rPr sz="2400" dirty="0">
                <a:solidFill>
                  <a:srgbClr val="FF0000"/>
                </a:solidFill>
                <a:cs typeface="+mn-ea"/>
                <a:sym typeface="+mn-lt"/>
              </a:rPr>
              <a:t>only assigns </a:t>
            </a:r>
            <a:r>
              <a:rPr sz="2400" spc="-5" dirty="0">
                <a:solidFill>
                  <a:srgbClr val="FF0000"/>
                </a:solidFill>
                <a:cs typeface="+mn-ea"/>
                <a:sym typeface="+mn-lt"/>
              </a:rPr>
              <a:t>parameters to </a:t>
            </a:r>
            <a:r>
              <a:rPr sz="2400" dirty="0">
                <a:solidFill>
                  <a:srgbClr val="FF0000"/>
                </a:solidFill>
                <a:cs typeface="+mn-ea"/>
                <a:sym typeface="+mn-lt"/>
              </a:rPr>
              <a:t>samples, not </a:t>
            </a:r>
            <a:r>
              <a:rPr sz="2400" spc="-5" dirty="0">
                <a:solidFill>
                  <a:srgbClr val="FF0000"/>
                </a:solidFill>
                <a:cs typeface="+mn-ea"/>
                <a:sym typeface="+mn-lt"/>
              </a:rPr>
              <a:t>to</a:t>
            </a:r>
            <a:r>
              <a:rPr sz="2400" spc="-30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FF0000"/>
                </a:solidFill>
                <a:cs typeface="+mn-ea"/>
                <a:sym typeface="+mn-lt"/>
              </a:rPr>
              <a:t>features</a:t>
            </a:r>
            <a:endParaRPr sz="2400" dirty="0"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CFEED5-629F-41F5-9080-C0364FE1C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451" y="774154"/>
            <a:ext cx="2487384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5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42739"/>
            <a:ext cx="8515350" cy="676595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“Kernel tricks” for efficient computation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CA4FB-B175-4708-9D60-3465D6A76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Never represent features explicitly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Compute dot products in closed form</a:t>
            </a:r>
          </a:p>
          <a:p>
            <a:pPr lvl="1"/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Very interesting theory – Reproducing Kernel Hilbert Spaces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Not covered in detail here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E3A1-5F6C-4674-BB95-B1F7DFB02891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21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01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FCA4FB-B175-4708-9D60-3465D6A76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15044"/>
                <a:ext cx="7886700" cy="456191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ea typeface="+mn-ea"/>
                    <a:cs typeface="+mn-ea"/>
                    <a:sym typeface="+mn-lt"/>
                  </a:rPr>
                  <a:t>kernel function: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𝐾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Φ</m:t>
                    </m:r>
                    <m:r>
                      <a:rPr lang="en-US" altLang="zh-CN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𝑗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endParaRPr lang="en-US" altLang="zh-CN" dirty="0">
                  <a:ea typeface="+mn-ea"/>
                  <a:cs typeface="+mn-ea"/>
                  <a:sym typeface="+mn-lt"/>
                </a:endParaRPr>
              </a:p>
              <a:p>
                <a:r>
                  <a:rPr lang="en-US" altLang="zh-CN" spc="-5" dirty="0">
                    <a:ea typeface="+mn-ea"/>
                    <a:cs typeface="+mn-ea"/>
                    <a:sym typeface="+mn-lt"/>
                  </a:rPr>
                  <a:t>Linear </a:t>
                </a:r>
                <a:r>
                  <a:rPr lang="en-US" altLang="zh-CN" spc="-15" dirty="0">
                    <a:ea typeface="+mn-ea"/>
                    <a:cs typeface="+mn-ea"/>
                    <a:sym typeface="+mn-lt"/>
                  </a:rPr>
                  <a:t>kernel </a:t>
                </a:r>
                <a:r>
                  <a:rPr lang="en-US" altLang="zh-CN" spc="-10" dirty="0">
                    <a:ea typeface="+mn-ea"/>
                    <a:cs typeface="+mn-ea"/>
                    <a:sym typeface="+mn-lt"/>
                  </a:rPr>
                  <a:t>(we've </a:t>
                </a:r>
                <a:r>
                  <a:rPr lang="en-US" altLang="zh-CN" dirty="0">
                    <a:ea typeface="+mn-ea"/>
                    <a:cs typeface="+mn-ea"/>
                    <a:sym typeface="+mn-lt"/>
                  </a:rPr>
                  <a:t>seen</a:t>
                </a:r>
                <a:r>
                  <a:rPr lang="en-US" altLang="zh-CN" spc="35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dirty="0">
                    <a:ea typeface="+mn-ea"/>
                    <a:cs typeface="+mn-ea"/>
                    <a:sym typeface="+mn-lt"/>
                  </a:rPr>
                  <a:t>it)</a:t>
                </a:r>
              </a:p>
              <a:p>
                <a:endParaRPr lang="en-US" altLang="zh-CN" dirty="0">
                  <a:ea typeface="+mn-ea"/>
                  <a:cs typeface="+mn-ea"/>
                  <a:sym typeface="+mn-lt"/>
                </a:endParaRPr>
              </a:p>
              <a:p>
                <a:endParaRPr lang="en-US" altLang="zh-CN" spc="-5" dirty="0">
                  <a:ea typeface="+mn-ea"/>
                  <a:cs typeface="+mn-ea"/>
                  <a:sym typeface="+mn-lt"/>
                </a:endParaRPr>
              </a:p>
              <a:p>
                <a:r>
                  <a:rPr lang="en-US" altLang="zh-CN" spc="-5" dirty="0">
                    <a:ea typeface="+mn-ea"/>
                    <a:cs typeface="+mn-ea"/>
                    <a:sym typeface="+mn-lt"/>
                  </a:rPr>
                  <a:t>Polynomial </a:t>
                </a:r>
                <a:r>
                  <a:rPr lang="en-US" altLang="zh-CN" spc="-15" dirty="0">
                    <a:ea typeface="+mn-ea"/>
                    <a:cs typeface="+mn-ea"/>
                    <a:sym typeface="+mn-lt"/>
                  </a:rPr>
                  <a:t>kernel </a:t>
                </a:r>
                <a:r>
                  <a:rPr lang="en-US" altLang="zh-CN" spc="-10" dirty="0">
                    <a:ea typeface="+mn-ea"/>
                    <a:cs typeface="+mn-ea"/>
                    <a:sym typeface="+mn-lt"/>
                  </a:rPr>
                  <a:t>(we </a:t>
                </a:r>
                <a:r>
                  <a:rPr lang="en-US" altLang="zh-CN" dirty="0">
                    <a:ea typeface="+mn-ea"/>
                    <a:cs typeface="+mn-ea"/>
                    <a:sym typeface="+mn-lt"/>
                  </a:rPr>
                  <a:t>will see </a:t>
                </a:r>
                <a:r>
                  <a:rPr lang="en-US" altLang="zh-CN" spc="-5" dirty="0">
                    <a:ea typeface="+mn-ea"/>
                    <a:cs typeface="+mn-ea"/>
                    <a:sym typeface="+mn-lt"/>
                  </a:rPr>
                  <a:t>an</a:t>
                </a:r>
                <a:r>
                  <a:rPr lang="en-US" altLang="zh-CN" spc="15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pc="-10" dirty="0">
                    <a:ea typeface="+mn-ea"/>
                    <a:cs typeface="+mn-ea"/>
                    <a:sym typeface="+mn-lt"/>
                  </a:rPr>
                  <a:t>example)</a:t>
                </a:r>
              </a:p>
              <a:p>
                <a:endParaRPr lang="en-US" altLang="zh-CN" spc="-10" dirty="0">
                  <a:ea typeface="+mn-ea"/>
                  <a:cs typeface="+mn-ea"/>
                  <a:sym typeface="+mn-lt"/>
                </a:endParaRPr>
              </a:p>
              <a:p>
                <a:pPr marL="457200" lvl="1" indent="0">
                  <a:buNone/>
                </a:pPr>
                <a:endParaRPr lang="en-US" altLang="zh-CN" spc="-10" dirty="0">
                  <a:ea typeface="+mn-ea"/>
                  <a:cs typeface="+mn-ea"/>
                  <a:sym typeface="+mn-lt"/>
                </a:endParaRPr>
              </a:p>
              <a:p>
                <a:pPr lvl="1"/>
                <a:r>
                  <a:rPr lang="en-US" altLang="zh-CN" spc="-5" dirty="0">
                    <a:ea typeface="+mn-ea"/>
                    <a:cs typeface="+mn-ea"/>
                    <a:sym typeface="+mn-lt"/>
                  </a:rPr>
                  <a:t>where </a:t>
                </a:r>
                <a:r>
                  <a:rPr lang="en-US" altLang="zh-CN" i="1" dirty="0">
                    <a:ea typeface="+mn-ea"/>
                    <a:cs typeface="+mn-ea"/>
                    <a:sym typeface="+mn-lt"/>
                  </a:rPr>
                  <a:t>d </a:t>
                </a:r>
                <a:r>
                  <a:rPr lang="en-US" altLang="zh-CN" dirty="0">
                    <a:ea typeface="+mn-ea"/>
                    <a:cs typeface="+mn-ea"/>
                    <a:sym typeface="+mn-lt"/>
                  </a:rPr>
                  <a:t>= 2, 3, …. </a:t>
                </a:r>
                <a:r>
                  <a:rPr lang="en-US" altLang="zh-CN" spc="-85" dirty="0">
                    <a:ea typeface="+mn-ea"/>
                    <a:cs typeface="+mn-ea"/>
                    <a:sym typeface="+mn-lt"/>
                  </a:rPr>
                  <a:t>To </a:t>
                </a:r>
                <a:r>
                  <a:rPr lang="en-US" altLang="zh-CN" spc="-10" dirty="0">
                    <a:ea typeface="+mn-ea"/>
                    <a:cs typeface="+mn-ea"/>
                    <a:sym typeface="+mn-lt"/>
                  </a:rPr>
                  <a:t>get </a:t>
                </a:r>
                <a:r>
                  <a:rPr lang="en-US" altLang="zh-CN" spc="-5" dirty="0">
                    <a:ea typeface="+mn-ea"/>
                    <a:cs typeface="+mn-ea"/>
                    <a:sym typeface="+mn-lt"/>
                  </a:rPr>
                  <a:t>the </a:t>
                </a:r>
                <a:r>
                  <a:rPr lang="en-US" altLang="zh-CN" spc="-15" dirty="0">
                    <a:ea typeface="+mn-ea"/>
                    <a:cs typeface="+mn-ea"/>
                    <a:sym typeface="+mn-lt"/>
                  </a:rPr>
                  <a:t>feature vectors </a:t>
                </a:r>
                <a:r>
                  <a:rPr lang="en-US" altLang="zh-CN" spc="-10" dirty="0">
                    <a:ea typeface="+mn-ea"/>
                    <a:cs typeface="+mn-ea"/>
                    <a:sym typeface="+mn-lt"/>
                  </a:rPr>
                  <a:t>we </a:t>
                </a:r>
                <a:r>
                  <a:rPr lang="en-US" altLang="zh-CN" spc="-15" dirty="0">
                    <a:ea typeface="+mn-ea"/>
                    <a:cs typeface="+mn-ea"/>
                    <a:sym typeface="+mn-lt"/>
                  </a:rPr>
                  <a:t>concatenate </a:t>
                </a:r>
                <a:r>
                  <a:rPr lang="en-US" altLang="zh-CN" spc="-5" dirty="0">
                    <a:ea typeface="+mn-ea"/>
                    <a:cs typeface="+mn-ea"/>
                    <a:sym typeface="+mn-lt"/>
                  </a:rPr>
                  <a:t>all </a:t>
                </a:r>
                <a:r>
                  <a:rPr lang="en-US" altLang="zh-CN" i="1" spc="-5" dirty="0" err="1">
                    <a:ea typeface="+mn-ea"/>
                    <a:cs typeface="+mn-ea"/>
                    <a:sym typeface="+mn-lt"/>
                  </a:rPr>
                  <a:t>d</a:t>
                </a:r>
                <a:r>
                  <a:rPr lang="en-US" altLang="zh-CN" spc="-5" dirty="0" err="1">
                    <a:ea typeface="+mn-ea"/>
                    <a:cs typeface="+mn-ea"/>
                    <a:sym typeface="+mn-lt"/>
                  </a:rPr>
                  <a:t>th</a:t>
                </a:r>
                <a:r>
                  <a:rPr lang="en-US" altLang="zh-CN" spc="-5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pc="-10" dirty="0">
                    <a:ea typeface="+mn-ea"/>
                    <a:cs typeface="+mn-ea"/>
                    <a:sym typeface="+mn-lt"/>
                  </a:rPr>
                  <a:t>order </a:t>
                </a:r>
                <a:r>
                  <a:rPr lang="en-US" altLang="zh-CN" spc="-5" dirty="0">
                    <a:ea typeface="+mn-ea"/>
                    <a:cs typeface="+mn-ea"/>
                    <a:sym typeface="+mn-lt"/>
                  </a:rPr>
                  <a:t>polynomial </a:t>
                </a:r>
                <a:r>
                  <a:rPr lang="en-US" altLang="zh-CN" spc="-10" dirty="0">
                    <a:ea typeface="+mn-ea"/>
                    <a:cs typeface="+mn-ea"/>
                    <a:sym typeface="+mn-lt"/>
                  </a:rPr>
                  <a:t>terms </a:t>
                </a:r>
                <a:r>
                  <a:rPr lang="en-US" altLang="zh-CN" dirty="0">
                    <a:ea typeface="+mn-ea"/>
                    <a:cs typeface="+mn-ea"/>
                    <a:sym typeface="+mn-lt"/>
                  </a:rPr>
                  <a:t>of </a:t>
                </a:r>
                <a:r>
                  <a:rPr lang="en-US" altLang="zh-CN" spc="-5" dirty="0">
                    <a:ea typeface="+mn-ea"/>
                    <a:cs typeface="+mn-ea"/>
                    <a:sym typeface="+mn-lt"/>
                  </a:rPr>
                  <a:t>the components </a:t>
                </a:r>
                <a:r>
                  <a:rPr lang="en-US" altLang="zh-CN" dirty="0">
                    <a:ea typeface="+mn-ea"/>
                    <a:cs typeface="+mn-ea"/>
                    <a:sym typeface="+mn-lt"/>
                  </a:rPr>
                  <a:t>of x </a:t>
                </a:r>
                <a:r>
                  <a:rPr lang="en-US" altLang="zh-CN" spc="-10" dirty="0">
                    <a:ea typeface="+mn-ea"/>
                    <a:cs typeface="+mn-ea"/>
                    <a:sym typeface="+mn-lt"/>
                  </a:rPr>
                  <a:t>(weighted</a:t>
                </a:r>
                <a:r>
                  <a:rPr lang="en-US" altLang="zh-CN" spc="50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pc="-10" dirty="0">
                    <a:ea typeface="+mn-ea"/>
                    <a:cs typeface="+mn-ea"/>
                    <a:sym typeface="+mn-lt"/>
                  </a:rPr>
                  <a:t>appropriately)</a:t>
                </a:r>
                <a:endParaRPr lang="en-US" altLang="zh-CN" dirty="0">
                  <a:ea typeface="+mn-ea"/>
                  <a:cs typeface="+mn-ea"/>
                  <a:sym typeface="+mn-lt"/>
                </a:endParaRPr>
              </a:p>
              <a:p>
                <a:pPr lvl="1"/>
                <a:endParaRPr lang="en-US" altLang="zh-CN" dirty="0">
                  <a:ea typeface="+mn-ea"/>
                  <a:cs typeface="+mn-ea"/>
                  <a:sym typeface="+mn-lt"/>
                </a:endParaRPr>
              </a:p>
              <a:p>
                <a:endParaRPr lang="zh-CN" altLang="en-US" dirty="0"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FCA4FB-B175-4708-9D60-3465D6A76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15044"/>
                <a:ext cx="7886700" cy="4561919"/>
              </a:xfrm>
              <a:blipFill>
                <a:blip r:embed="rId2"/>
                <a:stretch>
                  <a:fillRect l="-1391" t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09A0-C5E2-4A3E-B244-A4444C1B488F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22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8B865BD-3BEE-4A05-9AE9-5283FE78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42739"/>
            <a:ext cx="8515350" cy="676595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“Kernel tricks” for efficient computation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6F88A65-7B4F-45DA-A546-9C000854E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189" y="4026387"/>
            <a:ext cx="3139712" cy="65537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1BE68B8-6208-4413-9ABE-9B1E2B4F0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096" y="2746525"/>
            <a:ext cx="2072820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0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CA4FB-B175-4708-9D60-3465D6A76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-5" dirty="0">
                <a:ea typeface="+mn-ea"/>
                <a:cs typeface="+mn-ea"/>
                <a:sym typeface="+mn-lt"/>
              </a:rPr>
              <a:t>Radial basis</a:t>
            </a:r>
            <a:r>
              <a:rPr lang="en-US" altLang="zh-CN" spc="-5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kernel</a:t>
            </a:r>
          </a:p>
          <a:p>
            <a:endParaRPr lang="en-US" altLang="zh-CN" spc="-15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pPr lvl="1"/>
            <a:endParaRPr lang="en-US" altLang="zh-CN" spc="-5" dirty="0"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spc="-5" dirty="0">
                <a:ea typeface="+mn-ea"/>
                <a:cs typeface="+mn-ea"/>
                <a:sym typeface="+mn-lt"/>
              </a:rPr>
              <a:t>In this case., </a:t>
            </a:r>
            <a:r>
              <a:rPr lang="en-US" altLang="zh-CN" dirty="0">
                <a:ea typeface="+mn-ea"/>
                <a:cs typeface="+mn-ea"/>
                <a:sym typeface="+mn-lt"/>
              </a:rPr>
              <a:t>r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is </a:t>
            </a:r>
            <a:r>
              <a:rPr lang="en-US" altLang="zh-CN" spc="-10" dirty="0" err="1">
                <a:ea typeface="+mn-ea"/>
                <a:cs typeface="+mn-ea"/>
                <a:sym typeface="+mn-lt"/>
              </a:rPr>
              <a:t>hyperparameter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.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The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feature </a:t>
            </a:r>
            <a:r>
              <a:rPr lang="en-US" altLang="zh-CN" dirty="0">
                <a:ea typeface="+mn-ea"/>
                <a:cs typeface="+mn-ea"/>
                <a:sym typeface="+mn-lt"/>
              </a:rPr>
              <a:t>space of the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RBF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kernel </a:t>
            </a:r>
            <a:r>
              <a:rPr lang="en-US" altLang="zh-CN" dirty="0">
                <a:ea typeface="+mn-ea"/>
                <a:cs typeface="+mn-ea"/>
                <a:sym typeface="+mn-lt"/>
              </a:rPr>
              <a:t>has an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infinite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number </a:t>
            </a:r>
            <a:r>
              <a:rPr lang="en-US" altLang="zh-CN" dirty="0">
                <a:ea typeface="+mn-ea"/>
                <a:cs typeface="+mn-ea"/>
                <a:sym typeface="+mn-lt"/>
              </a:rPr>
              <a:t>of</a:t>
            </a:r>
            <a:r>
              <a:rPr lang="en-US" altLang="zh-CN" spc="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dimensions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 lvl="1"/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A631-06DC-4091-97EF-020FA4AB4186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23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5DDA44-B7EB-4620-9B2E-A630DBBAB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379"/>
          <a:stretch/>
        </p:blipFill>
        <p:spPr>
          <a:xfrm>
            <a:off x="2090112" y="2196113"/>
            <a:ext cx="4130398" cy="790156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30B2DF3-3345-4E31-A07D-D9EDD7D87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42739"/>
            <a:ext cx="8515350" cy="676595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“Kernel tricks” for efficient computation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1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C2DBDED-69B4-4114-8C29-F265895EC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25" y="1286670"/>
            <a:ext cx="8272282" cy="479252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Example: Quadratic kernels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7EEF-C62C-47E3-8A2D-7494045E209D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object 21">
            <a:extLst>
              <a:ext uri="{FF2B5EF4-FFF2-40B4-BE49-F238E27FC236}">
                <a16:creationId xmlns:a16="http://schemas.microsoft.com/office/drawing/2014/main" id="{CAAB4E7E-4AE0-4B25-8FB4-E565967B242E}"/>
              </a:ext>
            </a:extLst>
          </p:cNvPr>
          <p:cNvSpPr/>
          <p:nvPr/>
        </p:nvSpPr>
        <p:spPr>
          <a:xfrm>
            <a:off x="5967286" y="3458834"/>
            <a:ext cx="490664" cy="4481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20BE1E4-A0F4-421B-96E4-8F7C8C108A15}"/>
                  </a:ext>
                </a:extLst>
              </p:cNvPr>
              <p:cNvSpPr txBox="1"/>
              <p:nvPr/>
            </p:nvSpPr>
            <p:spPr>
              <a:xfrm>
                <a:off x="3719165" y="1628537"/>
                <a:ext cx="1484574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𝑧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20BE1E4-A0F4-421B-96E4-8F7C8C108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165" y="1628537"/>
                <a:ext cx="1484574" cy="377667"/>
              </a:xfrm>
              <a:prstGeom prst="rect">
                <a:avLst/>
              </a:prstGeom>
              <a:blipFill>
                <a:blip r:embed="rId5"/>
                <a:stretch>
                  <a:fillRect l="-6967" r="-1639" b="-3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27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The kernel trick</a:t>
            </a:r>
            <a:br>
              <a:rPr lang="en-US" altLang="zh-CN" dirty="0">
                <a:ea typeface="+mn-ea"/>
                <a:cs typeface="+mn-ea"/>
                <a:sym typeface="+mn-lt"/>
              </a:rPr>
            </a:b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72E1-AFD9-45DF-A4D4-E2EDF6EB9BB1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383C01BA-3CA5-46A2-94D9-2BDEEBFAC9E1}"/>
              </a:ext>
            </a:extLst>
          </p:cNvPr>
          <p:cNvSpPr txBox="1"/>
          <p:nvPr/>
        </p:nvSpPr>
        <p:spPr>
          <a:xfrm>
            <a:off x="325447" y="1471087"/>
            <a:ext cx="4365010" cy="1154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46355" rIns="0" bIns="0" rtlCol="0">
            <a:spAutoFit/>
          </a:bodyPr>
          <a:lstStyle/>
          <a:p>
            <a:pPr marL="91440" marR="176530">
              <a:spcBef>
                <a:spcPts val="365"/>
              </a:spcBef>
            </a:pPr>
            <a:r>
              <a:rPr lang="en-US" sz="2400" spc="-15" dirty="0">
                <a:cs typeface="+mn-ea"/>
                <a:sym typeface="+mn-lt"/>
              </a:rPr>
              <a:t>I</a:t>
            </a:r>
            <a:r>
              <a:rPr sz="2400" spc="-5" dirty="0">
                <a:cs typeface="+mn-ea"/>
                <a:sym typeface="+mn-lt"/>
              </a:rPr>
              <a:t>f </a:t>
            </a:r>
            <a:r>
              <a:rPr sz="2400" spc="-10" dirty="0">
                <a:cs typeface="+mn-ea"/>
                <a:sym typeface="+mn-lt"/>
              </a:rPr>
              <a:t>we </a:t>
            </a:r>
            <a:r>
              <a:rPr sz="2400" spc="-5" dirty="0">
                <a:cs typeface="+mn-ea"/>
                <a:sym typeface="+mn-lt"/>
              </a:rPr>
              <a:t>define the </a:t>
            </a:r>
            <a:r>
              <a:rPr sz="2400" b="1" spc="-15" dirty="0">
                <a:solidFill>
                  <a:srgbClr val="CC3300"/>
                </a:solidFill>
                <a:cs typeface="+mn-ea"/>
                <a:sym typeface="+mn-lt"/>
              </a:rPr>
              <a:t>kernel </a:t>
            </a:r>
            <a:r>
              <a:rPr sz="2400" b="1" spc="-5" dirty="0">
                <a:solidFill>
                  <a:srgbClr val="CC3300"/>
                </a:solidFill>
                <a:cs typeface="+mn-ea"/>
                <a:sym typeface="+mn-lt"/>
              </a:rPr>
              <a:t>function </a:t>
            </a:r>
            <a:r>
              <a:rPr sz="2400" dirty="0">
                <a:cs typeface="+mn-ea"/>
                <a:sym typeface="+mn-lt"/>
              </a:rPr>
              <a:t>as </a:t>
            </a:r>
            <a:r>
              <a:rPr sz="2400" spc="-15" dirty="0">
                <a:cs typeface="+mn-ea"/>
                <a:sym typeface="+mn-lt"/>
              </a:rPr>
              <a:t>follows, </a:t>
            </a:r>
            <a:r>
              <a:rPr sz="2400" spc="-10" dirty="0">
                <a:cs typeface="+mn-ea"/>
                <a:sym typeface="+mn-lt"/>
              </a:rPr>
              <a:t>there </a:t>
            </a:r>
            <a:r>
              <a:rPr sz="2400" spc="-5" dirty="0">
                <a:cs typeface="+mn-ea"/>
                <a:sym typeface="+mn-lt"/>
              </a:rPr>
              <a:t>is </a:t>
            </a:r>
            <a:r>
              <a:rPr sz="2400" dirty="0">
                <a:cs typeface="+mn-ea"/>
                <a:sym typeface="+mn-lt"/>
              </a:rPr>
              <a:t>no need </a:t>
            </a:r>
            <a:r>
              <a:rPr sz="2400" spc="-15" dirty="0">
                <a:cs typeface="+mn-ea"/>
                <a:sym typeface="+mn-lt"/>
              </a:rPr>
              <a:t>to </a:t>
            </a:r>
            <a:r>
              <a:rPr sz="2400" spc="-5" dirty="0">
                <a:cs typeface="+mn-ea"/>
                <a:sym typeface="+mn-lt"/>
              </a:rPr>
              <a:t>carry </a:t>
            </a:r>
            <a:r>
              <a:rPr sz="2400" dirty="0">
                <a:cs typeface="+mn-ea"/>
                <a:sym typeface="+mn-lt"/>
              </a:rPr>
              <a:t>out </a:t>
            </a:r>
            <a:r>
              <a:rPr sz="2400" spc="-5" dirty="0">
                <a:cs typeface="+mn-ea"/>
                <a:sym typeface="+mn-lt"/>
              </a:rPr>
              <a:t>basis function</a:t>
            </a:r>
            <a:r>
              <a:rPr sz="2400" spc="35" dirty="0">
                <a:cs typeface="+mn-ea"/>
                <a:sym typeface="+mn-lt"/>
              </a:rPr>
              <a:t> </a:t>
            </a:r>
            <a:r>
              <a:rPr sz="2400" spc="-10" dirty="0">
                <a:cs typeface="+mn-ea"/>
                <a:sym typeface="+mn-lt"/>
              </a:rPr>
              <a:t>explicitly</a:t>
            </a:r>
            <a:endParaRPr sz="2400" dirty="0">
              <a:cs typeface="+mn-ea"/>
              <a:sym typeface="+mn-lt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D996211-ED9A-4B39-879A-74DDB348E02E}"/>
              </a:ext>
            </a:extLst>
          </p:cNvPr>
          <p:cNvGrpSpPr/>
          <p:nvPr/>
        </p:nvGrpSpPr>
        <p:grpSpPr>
          <a:xfrm>
            <a:off x="5092720" y="2025188"/>
            <a:ext cx="3438525" cy="1200785"/>
            <a:chOff x="5508688" y="462864"/>
            <a:chExt cx="3438525" cy="1200785"/>
          </a:xfrm>
        </p:grpSpPr>
        <p:sp>
          <p:nvSpPr>
            <p:cNvPr id="26" name="object 22">
              <a:extLst>
                <a:ext uri="{FF2B5EF4-FFF2-40B4-BE49-F238E27FC236}">
                  <a16:creationId xmlns:a16="http://schemas.microsoft.com/office/drawing/2014/main" id="{40A21E63-85F0-4517-B9D9-A980B37B03FE}"/>
                </a:ext>
              </a:extLst>
            </p:cNvPr>
            <p:cNvSpPr/>
            <p:nvPr/>
          </p:nvSpPr>
          <p:spPr>
            <a:xfrm>
              <a:off x="5508688" y="462864"/>
              <a:ext cx="3438525" cy="1200785"/>
            </a:xfrm>
            <a:custGeom>
              <a:avLst/>
              <a:gdLst/>
              <a:ahLst/>
              <a:cxnLst/>
              <a:rect l="l" t="t" r="r" b="b"/>
              <a:pathLst>
                <a:path w="3438525" h="1200785">
                  <a:moveTo>
                    <a:pt x="3438131" y="0"/>
                  </a:moveTo>
                  <a:lnTo>
                    <a:pt x="0" y="0"/>
                  </a:lnTo>
                  <a:lnTo>
                    <a:pt x="0" y="1200327"/>
                  </a:lnTo>
                  <a:lnTo>
                    <a:pt x="3438131" y="1200327"/>
                  </a:lnTo>
                  <a:lnTo>
                    <a:pt x="3438131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bject 23">
                  <a:extLst>
                    <a:ext uri="{FF2B5EF4-FFF2-40B4-BE49-F238E27FC236}">
                      <a16:creationId xmlns:a16="http://schemas.microsoft.com/office/drawing/2014/main" id="{48F8F966-3BA5-4DD9-8558-57A829B99BD4}"/>
                    </a:ext>
                  </a:extLst>
                </p:cNvPr>
                <p:cNvSpPr txBox="1"/>
                <p:nvPr/>
              </p:nvSpPr>
              <p:spPr>
                <a:xfrm>
                  <a:off x="5669220" y="486165"/>
                  <a:ext cx="3086735" cy="1154355"/>
                </a:xfrm>
                <a:prstGeom prst="rect">
                  <a:avLst/>
                </a:prstGeom>
              </p:spPr>
              <p:txBody>
                <a:bodyPr vert="horz" wrap="square" lIns="0" tIns="15240" rIns="0" bIns="0" rtlCol="0">
                  <a:spAutoFit/>
                </a:bodyPr>
                <a:lstStyle/>
                <a:p>
                  <a:pPr marL="12700" marR="5080">
                    <a:lnSpc>
                      <a:spcPct val="98900"/>
                    </a:lnSpc>
                    <a:spcBef>
                      <a:spcPts val="120"/>
                    </a:spcBef>
                  </a:pPr>
                  <a14:m>
                    <m:oMath xmlns:m="http://schemas.openxmlformats.org/officeDocument/2006/math">
                      <m:r>
                        <a:rPr lang="en-US" sz="1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𝑂</m:t>
                      </m:r>
                      <m:r>
                        <a:rPr lang="en-US" sz="1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sSup>
                        <m:sSupPr>
                          <m:ctrlPr>
                            <a:rPr lang="en-US" altLang="zh-CN" sz="1800" i="1" spc="-5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1800" b="0" i="1" spc="-5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1800" b="0" i="1" spc="-5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lang="en-US" altLang="zh-CN" sz="1800" i="1" spc="-5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1800" b="0" i="1" spc="-5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1800" b="0" i="1" spc="-5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sup>
                      </m:sSup>
                      <m:r>
                        <a:rPr lang="en-US" sz="1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</m:t>
                      </m:r>
                    </m:oMath>
                  </a14:m>
                  <a:r>
                    <a:rPr lang="ar-AE" sz="1800" i="1" spc="-5" dirty="0">
                      <a:solidFill>
                        <a:srgbClr val="FF0000"/>
                      </a:solidFill>
                      <a:cs typeface="+mn-ea"/>
                      <a:sym typeface="+mn-lt"/>
                    </a:rPr>
                    <a:t> </a:t>
                  </a:r>
                  <a:r>
                    <a:rPr lang="en-US" sz="1800" spc="-5" dirty="0">
                      <a:cs typeface="+mn-ea"/>
                      <a:sym typeface="+mn-lt"/>
                    </a:rPr>
                    <a:t>operations </a:t>
                  </a:r>
                  <a:r>
                    <a:rPr lang="en-US" sz="1800" dirty="0">
                      <a:cs typeface="+mn-ea"/>
                      <a:sym typeface="+mn-lt"/>
                    </a:rPr>
                    <a:t>if </a:t>
                  </a:r>
                  <a:r>
                    <a:rPr lang="en-US" sz="1800" spc="-5" dirty="0">
                      <a:cs typeface="+mn-ea"/>
                      <a:sym typeface="+mn-lt"/>
                    </a:rPr>
                    <a:t>using  the basis function  representations </a:t>
                  </a:r>
                  <a:r>
                    <a:rPr lang="en-US" sz="1800" dirty="0">
                      <a:cs typeface="+mn-ea"/>
                      <a:sym typeface="+mn-lt"/>
                    </a:rPr>
                    <a:t>in </a:t>
                  </a:r>
                  <a:r>
                    <a:rPr lang="en-US" sz="1800" spc="-5" dirty="0">
                      <a:cs typeface="+mn-ea"/>
                      <a:sym typeface="+mn-lt"/>
                    </a:rPr>
                    <a:t>building </a:t>
                  </a:r>
                  <a:r>
                    <a:rPr lang="en-US" sz="1800" dirty="0">
                      <a:cs typeface="+mn-ea"/>
                      <a:sym typeface="+mn-lt"/>
                    </a:rPr>
                    <a:t>a  </a:t>
                  </a:r>
                  <a:r>
                    <a:rPr lang="en-US" sz="1800" spc="-5" dirty="0">
                      <a:cs typeface="+mn-ea"/>
                      <a:sym typeface="+mn-lt"/>
                    </a:rPr>
                    <a:t>poly-kernel matrix</a:t>
                  </a:r>
                  <a:endParaRPr sz="1800" dirty="0"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27" name="object 23">
                  <a:extLst>
                    <a:ext uri="{FF2B5EF4-FFF2-40B4-BE49-F238E27FC236}">
                      <a16:creationId xmlns:a16="http://schemas.microsoft.com/office/drawing/2014/main" id="{48F8F966-3BA5-4DD9-8558-57A829B99B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220" y="486165"/>
                  <a:ext cx="3086735" cy="1154355"/>
                </a:xfrm>
                <a:prstGeom prst="rect">
                  <a:avLst/>
                </a:prstGeom>
                <a:blipFill>
                  <a:blip r:embed="rId2"/>
                  <a:stretch>
                    <a:fillRect l="-4348" t="-6878" b="-846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object 27">
            <a:extLst>
              <a:ext uri="{FF2B5EF4-FFF2-40B4-BE49-F238E27FC236}">
                <a16:creationId xmlns:a16="http://schemas.microsoft.com/office/drawing/2014/main" id="{05311852-A5D0-46A9-AEA8-394076927EE4}"/>
              </a:ext>
            </a:extLst>
          </p:cNvPr>
          <p:cNvSpPr txBox="1"/>
          <p:nvPr/>
        </p:nvSpPr>
        <p:spPr>
          <a:xfrm>
            <a:off x="7131243" y="4750968"/>
            <a:ext cx="16065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i="1" spc="-85" dirty="0">
                <a:cs typeface="+mn-ea"/>
                <a:sym typeface="+mn-lt"/>
              </a:rPr>
              <a:t>T</a:t>
            </a:r>
            <a:endParaRPr sz="1850">
              <a:cs typeface="+mn-ea"/>
              <a:sym typeface="+mn-lt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DE62239-CB5F-422C-836D-57D257077712}"/>
              </a:ext>
            </a:extLst>
          </p:cNvPr>
          <p:cNvGrpSpPr/>
          <p:nvPr/>
        </p:nvGrpSpPr>
        <p:grpSpPr>
          <a:xfrm>
            <a:off x="4695313" y="3847884"/>
            <a:ext cx="4086987" cy="2316467"/>
            <a:chOff x="4943157" y="3550093"/>
            <a:chExt cx="4086987" cy="2302376"/>
          </a:xfrm>
        </p:grpSpPr>
        <p:sp>
          <p:nvSpPr>
            <p:cNvPr id="24" name="object 20">
              <a:extLst>
                <a:ext uri="{FF2B5EF4-FFF2-40B4-BE49-F238E27FC236}">
                  <a16:creationId xmlns:a16="http://schemas.microsoft.com/office/drawing/2014/main" id="{73CAE830-E862-4272-92B0-C698F9A7D74A}"/>
                </a:ext>
              </a:extLst>
            </p:cNvPr>
            <p:cNvSpPr/>
            <p:nvPr/>
          </p:nvSpPr>
          <p:spPr>
            <a:xfrm>
              <a:off x="4943157" y="3550093"/>
              <a:ext cx="4011295" cy="2302376"/>
            </a:xfrm>
            <a:custGeom>
              <a:avLst/>
              <a:gdLst/>
              <a:ahLst/>
              <a:cxnLst/>
              <a:rect l="l" t="t" r="r" b="b"/>
              <a:pathLst>
                <a:path w="4011295" h="2585720">
                  <a:moveTo>
                    <a:pt x="4011079" y="0"/>
                  </a:moveTo>
                  <a:lnTo>
                    <a:pt x="0" y="0"/>
                  </a:lnTo>
                  <a:lnTo>
                    <a:pt x="0" y="2585327"/>
                  </a:lnTo>
                  <a:lnTo>
                    <a:pt x="4011079" y="2585327"/>
                  </a:lnTo>
                  <a:lnTo>
                    <a:pt x="4011079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bject 21">
                  <a:extLst>
                    <a:ext uri="{FF2B5EF4-FFF2-40B4-BE49-F238E27FC236}">
                      <a16:creationId xmlns:a16="http://schemas.microsoft.com/office/drawing/2014/main" id="{CABBE39B-4F14-4CE6-8A53-62441E275674}"/>
                    </a:ext>
                  </a:extLst>
                </p:cNvPr>
                <p:cNvSpPr txBox="1"/>
                <p:nvPr/>
              </p:nvSpPr>
              <p:spPr>
                <a:xfrm>
                  <a:off x="5188394" y="3592868"/>
                  <a:ext cx="3841750" cy="1234184"/>
                </a:xfrm>
                <a:prstGeom prst="rect">
                  <a:avLst/>
                </a:prstGeom>
              </p:spPr>
              <p:txBody>
                <a:bodyPr vert="horz" wrap="square" lIns="0" tIns="15240" rIns="0" bIns="0" rtlCol="0">
                  <a:spAutoFit/>
                </a:bodyPr>
                <a:lstStyle/>
                <a:p>
                  <a:pPr marL="12700" marR="5080">
                    <a:lnSpc>
                      <a:spcPct val="98900"/>
                    </a:lnSpc>
                    <a:spcBef>
                      <a:spcPts val="120"/>
                    </a:spcBef>
                  </a:pPr>
                  <a14:m>
                    <m:oMath xmlns:m="http://schemas.openxmlformats.org/officeDocument/2006/math">
                      <m:r>
                        <a:rPr lang="zh-CN" altLang="ar-AE" sz="200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𝑂</m:t>
                      </m:r>
                      <m:d>
                        <m:dPr>
                          <m:ctrlPr>
                            <a:rPr lang="ar-AE" altLang="zh-CN" sz="2000" i="1" spc="-5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zh-CN" altLang="ar-AE" sz="2000" b="0" i="1" spc="-5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𝑝</m:t>
                          </m:r>
                          <m:sSup>
                            <m:sSupPr>
                              <m:ctrlPr>
                                <a:rPr lang="ar-AE" altLang="zh-CN" sz="2000" i="1" spc="-5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pPr>
                            <m:e>
                              <m:r>
                                <a:rPr lang="zh-CN" altLang="ar-AE" sz="2000" i="1" spc="-5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ar-AE" altLang="zh-CN" sz="2000" i="1" spc="-5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sz="2000" spc="-5" dirty="0">
                      <a:cs typeface="+mn-ea"/>
                      <a:sym typeface="+mn-lt"/>
                    </a:rPr>
                    <a:t> operations </a:t>
                  </a:r>
                  <a:r>
                    <a:rPr lang="en-US" sz="2000" dirty="0">
                      <a:cs typeface="+mn-ea"/>
                      <a:sym typeface="+mn-lt"/>
                    </a:rPr>
                    <a:t>if </a:t>
                  </a:r>
                  <a:r>
                    <a:rPr lang="en-US" sz="2000" spc="-5" dirty="0">
                      <a:cs typeface="+mn-ea"/>
                      <a:sym typeface="+mn-lt"/>
                    </a:rPr>
                    <a:t>building </a:t>
                  </a:r>
                  <a:r>
                    <a:rPr lang="en-US" sz="2000" dirty="0">
                      <a:cs typeface="+mn-ea"/>
                      <a:sym typeface="+mn-lt"/>
                    </a:rPr>
                    <a:t>a </a:t>
                  </a:r>
                  <a:r>
                    <a:rPr lang="en-US" sz="2000" spc="-5" dirty="0">
                      <a:cs typeface="+mn-ea"/>
                      <a:sym typeface="+mn-lt"/>
                    </a:rPr>
                    <a:t>poly-kernel matrix directly through the K(</a:t>
                  </a:r>
                  <a:r>
                    <a:rPr lang="en-US" sz="2000" spc="-5" dirty="0" err="1">
                      <a:cs typeface="+mn-ea"/>
                      <a:sym typeface="+mn-lt"/>
                    </a:rPr>
                    <a:t>x,z</a:t>
                  </a:r>
                  <a:r>
                    <a:rPr lang="en-US" sz="2000" spc="-5" dirty="0">
                      <a:cs typeface="+mn-ea"/>
                      <a:sym typeface="+mn-lt"/>
                    </a:rPr>
                    <a:t>) function among </a:t>
                  </a:r>
                  <a:r>
                    <a:rPr lang="en-US" sz="2000" dirty="0">
                      <a:cs typeface="+mn-ea"/>
                      <a:sym typeface="+mn-lt"/>
                    </a:rPr>
                    <a:t>n </a:t>
                  </a:r>
                  <a:r>
                    <a:rPr lang="en-US" sz="2000" spc="-5" dirty="0">
                      <a:cs typeface="+mn-ea"/>
                      <a:sym typeface="+mn-lt"/>
                    </a:rPr>
                    <a:t>training  samples</a:t>
                  </a:r>
                  <a:r>
                    <a:rPr lang="en-US" sz="2000" spc="-10" dirty="0">
                      <a:cs typeface="+mn-ea"/>
                      <a:sym typeface="+mn-lt"/>
                    </a:rPr>
                    <a:t> </a:t>
                  </a:r>
                  <a:r>
                    <a:rPr lang="en-US" altLang="zh-CN" sz="2000" spc="-10" dirty="0">
                      <a:cs typeface="+mn-ea"/>
                      <a:sym typeface="+mn-lt"/>
                    </a:rPr>
                    <a:t>→</a:t>
                  </a:r>
                  <a:endParaRPr sz="2000" dirty="0"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25" name="object 21">
                  <a:extLst>
                    <a:ext uri="{FF2B5EF4-FFF2-40B4-BE49-F238E27FC236}">
                      <a16:creationId xmlns:a16="http://schemas.microsoft.com/office/drawing/2014/main" id="{CABBE39B-4F14-4CE6-8A53-62441E275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394" y="3592868"/>
                  <a:ext cx="3841750" cy="1234184"/>
                </a:xfrm>
                <a:prstGeom prst="rect">
                  <a:avLst/>
                </a:prstGeom>
                <a:blipFill>
                  <a:blip r:embed="rId3"/>
                  <a:stretch>
                    <a:fillRect l="-3645" t="-4902" r="-3011" b="-107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bject 28">
                  <a:extLst>
                    <a:ext uri="{FF2B5EF4-FFF2-40B4-BE49-F238E27FC236}">
                      <a16:creationId xmlns:a16="http://schemas.microsoft.com/office/drawing/2014/main" id="{1D4DADB6-40AC-4864-A3CE-940CA8F5C816}"/>
                    </a:ext>
                  </a:extLst>
                </p:cNvPr>
                <p:cNvSpPr txBox="1"/>
                <p:nvPr/>
              </p:nvSpPr>
              <p:spPr>
                <a:xfrm>
                  <a:off x="5211660" y="4728793"/>
                  <a:ext cx="3696335" cy="914719"/>
                </a:xfrm>
                <a:prstGeom prst="rect">
                  <a:avLst/>
                </a:prstGeom>
              </p:spPr>
              <p:txBody>
                <a:bodyPr vert="horz" wrap="square" lIns="0" tIns="45085" rIns="0" bIns="0" rtlCol="0">
                  <a:spAutoFit/>
                </a:bodyPr>
                <a:lstStyle/>
                <a:p>
                  <a:pPr marL="12700" marR="5080">
                    <a:lnSpc>
                      <a:spcPct val="93400"/>
                    </a:lnSpc>
                    <a:spcBef>
                      <a:spcPts val="355"/>
                    </a:spcBef>
                    <a:tabLst>
                      <a:tab pos="2109470" algn="l"/>
                    </a:tabLst>
                  </a:pPr>
                  <a:r>
                    <a:rPr lang="en-US" sz="2000" spc="-5" dirty="0">
                      <a:cs typeface="+mn-ea"/>
                      <a:sym typeface="+mn-lt"/>
                    </a:rPr>
                    <a:t>This </a:t>
                  </a:r>
                  <a:r>
                    <a:rPr lang="en-US" sz="2000" dirty="0">
                      <a:cs typeface="+mn-ea"/>
                      <a:sym typeface="+mn-lt"/>
                    </a:rPr>
                    <a:t>is </a:t>
                  </a:r>
                  <a:r>
                    <a:rPr lang="en-US" sz="2000" spc="-5" dirty="0">
                      <a:cs typeface="+mn-ea"/>
                      <a:sym typeface="+mn-lt"/>
                    </a:rPr>
                    <a:t>because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ar-AE" altLang="zh-CN" i="1" spc="-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zh-CN" altLang="ar-AE" b="0" i="1" spc="-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spc="-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pc="-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𝑍</m:t>
                      </m:r>
                    </m:oMath>
                  </a14:m>
                  <a:r>
                    <a:rPr lang="en-US" sz="2000" spc="-5" dirty="0">
                      <a:cs typeface="+mn-ea"/>
                      <a:sym typeface="+mn-lt"/>
                    </a:rPr>
                    <a:t> gives </a:t>
                  </a:r>
                  <a:r>
                    <a:rPr lang="en-US" sz="2000" dirty="0">
                      <a:cs typeface="+mn-ea"/>
                      <a:sym typeface="+mn-lt"/>
                    </a:rPr>
                    <a:t>a </a:t>
                  </a:r>
                  <a:r>
                    <a:rPr lang="en-US" sz="2000" spc="-20" dirty="0">
                      <a:cs typeface="+mn-ea"/>
                      <a:sym typeface="+mn-lt"/>
                    </a:rPr>
                    <a:t>scalar, </a:t>
                  </a:r>
                  <a:r>
                    <a:rPr lang="en-US" sz="2000" spc="-5" dirty="0">
                      <a:cs typeface="+mn-ea"/>
                      <a:sym typeface="+mn-lt"/>
                    </a:rPr>
                    <a:t>then its power of </a:t>
                  </a:r>
                  <a:r>
                    <a:rPr lang="en-US" sz="2000" dirty="0">
                      <a:cs typeface="+mn-ea"/>
                      <a:sym typeface="+mn-lt"/>
                    </a:rPr>
                    <a:t>d </a:t>
                  </a:r>
                  <a:r>
                    <a:rPr lang="en-US" sz="2000" spc="-5" dirty="0">
                      <a:cs typeface="+mn-ea"/>
                      <a:sym typeface="+mn-lt"/>
                    </a:rPr>
                    <a:t>only costs  constant</a:t>
                  </a:r>
                  <a:r>
                    <a:rPr lang="en-US" sz="2000" spc="-10" dirty="0">
                      <a:cs typeface="+mn-ea"/>
                      <a:sym typeface="+mn-lt"/>
                    </a:rPr>
                    <a:t> </a:t>
                  </a:r>
                  <a:r>
                    <a:rPr lang="en-US" sz="2000" spc="-5" dirty="0">
                      <a:cs typeface="+mn-ea"/>
                      <a:sym typeface="+mn-lt"/>
                    </a:rPr>
                    <a:t>FLOPS.</a:t>
                  </a:r>
                  <a:endParaRPr sz="2000" dirty="0"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32" name="object 28">
                  <a:extLst>
                    <a:ext uri="{FF2B5EF4-FFF2-40B4-BE49-F238E27FC236}">
                      <a16:creationId xmlns:a16="http://schemas.microsoft.com/office/drawing/2014/main" id="{1D4DADB6-40AC-4864-A3CE-940CA8F5C8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1660" y="4728793"/>
                  <a:ext cx="3696335" cy="914719"/>
                </a:xfrm>
                <a:prstGeom prst="rect">
                  <a:avLst/>
                </a:prstGeom>
                <a:blipFill>
                  <a:blip r:embed="rId4"/>
                  <a:stretch>
                    <a:fillRect l="-3789" t="-5960" b="-145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object 17">
            <a:extLst>
              <a:ext uri="{FF2B5EF4-FFF2-40B4-BE49-F238E27FC236}">
                <a16:creationId xmlns:a16="http://schemas.microsoft.com/office/drawing/2014/main" id="{1CC025F9-74B2-4207-B5A0-6C0C9A3C2972}"/>
              </a:ext>
            </a:extLst>
          </p:cNvPr>
          <p:cNvGrpSpPr/>
          <p:nvPr/>
        </p:nvGrpSpPr>
        <p:grpSpPr>
          <a:xfrm>
            <a:off x="6414920" y="3306450"/>
            <a:ext cx="682446" cy="605791"/>
            <a:chOff x="2742171" y="3669092"/>
            <a:chExt cx="1570990" cy="1037591"/>
          </a:xfrm>
        </p:grpSpPr>
        <p:sp>
          <p:nvSpPr>
            <p:cNvPr id="37" name="object 18">
              <a:extLst>
                <a:ext uri="{FF2B5EF4-FFF2-40B4-BE49-F238E27FC236}">
                  <a16:creationId xmlns:a16="http://schemas.microsoft.com/office/drawing/2014/main" id="{6A6DB5DB-FDB0-47EC-957C-3FE9C3CF2D29}"/>
                </a:ext>
              </a:extLst>
            </p:cNvPr>
            <p:cNvSpPr/>
            <p:nvPr/>
          </p:nvSpPr>
          <p:spPr>
            <a:xfrm>
              <a:off x="2742171" y="3669092"/>
              <a:ext cx="1570442" cy="1037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8" name="object 19">
              <a:extLst>
                <a:ext uri="{FF2B5EF4-FFF2-40B4-BE49-F238E27FC236}">
                  <a16:creationId xmlns:a16="http://schemas.microsoft.com/office/drawing/2014/main" id="{F07C8CD6-A96F-49E1-A8E6-94F320F3FC09}"/>
                </a:ext>
              </a:extLst>
            </p:cNvPr>
            <p:cNvSpPr/>
            <p:nvPr/>
          </p:nvSpPr>
          <p:spPr>
            <a:xfrm>
              <a:off x="2742171" y="3669093"/>
              <a:ext cx="1570990" cy="1037590"/>
            </a:xfrm>
            <a:custGeom>
              <a:avLst/>
              <a:gdLst/>
              <a:ahLst/>
              <a:cxnLst/>
              <a:rect l="l" t="t" r="r" b="b"/>
              <a:pathLst>
                <a:path w="1570989" h="1037589">
                  <a:moveTo>
                    <a:pt x="0" y="518700"/>
                  </a:moveTo>
                  <a:lnTo>
                    <a:pt x="392609" y="518700"/>
                  </a:lnTo>
                  <a:lnTo>
                    <a:pt x="392609" y="0"/>
                  </a:lnTo>
                  <a:lnTo>
                    <a:pt x="1177830" y="0"/>
                  </a:lnTo>
                  <a:lnTo>
                    <a:pt x="1177830" y="518700"/>
                  </a:lnTo>
                  <a:lnTo>
                    <a:pt x="1570440" y="518700"/>
                  </a:lnTo>
                  <a:lnTo>
                    <a:pt x="785219" y="1037400"/>
                  </a:lnTo>
                  <a:lnTo>
                    <a:pt x="0" y="518700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2EB28C1-33C4-4872-9B6F-1BC2397E4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4855" y="1381276"/>
            <a:ext cx="2042337" cy="73158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BB93EFA-FAD3-4C09-8453-6C1BBAA73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602" y="2700252"/>
            <a:ext cx="4101933" cy="346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4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Kernel Matrix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CA4FB-B175-4708-9D60-3465D6A76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Kernel function creates the kernel matrix, which summarize all the (train) data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7BB5-B65A-4398-99BD-B0D180864339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26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216B8CCB-3F7B-4D3A-BB61-B3F6701EF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85" y="2893909"/>
            <a:ext cx="4634440" cy="2638586"/>
          </a:xfrm>
          <a:prstGeom prst="rect">
            <a:avLst/>
          </a:prstGeom>
        </p:spPr>
      </p:pic>
      <p:sp>
        <p:nvSpPr>
          <p:cNvPr id="37" name="object 4">
            <a:extLst>
              <a:ext uri="{FF2B5EF4-FFF2-40B4-BE49-F238E27FC236}">
                <a16:creationId xmlns:a16="http://schemas.microsoft.com/office/drawing/2014/main" id="{CF08C06E-6738-439D-9C50-91D84C1AB058}"/>
              </a:ext>
            </a:extLst>
          </p:cNvPr>
          <p:cNvSpPr/>
          <p:nvPr/>
        </p:nvSpPr>
        <p:spPr>
          <a:xfrm>
            <a:off x="5603713" y="4192628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6984AB9-449B-40CB-A9E5-8E1B41BB5C19}"/>
                  </a:ext>
                </a:extLst>
              </p:cNvPr>
              <p:cNvSpPr/>
              <p:nvPr/>
            </p:nvSpPr>
            <p:spPr>
              <a:xfrm>
                <a:off x="6719921" y="3971717"/>
                <a:ext cx="134972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n</m:t>
                          </m:r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6984AB9-449B-40CB-A9E5-8E1B41BB5C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921" y="3971717"/>
                <a:ext cx="134972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71D5BC57-00BF-4296-A0EF-C3B81C18B605}"/>
              </a:ext>
            </a:extLst>
          </p:cNvPr>
          <p:cNvSpPr txBox="1"/>
          <p:nvPr/>
        </p:nvSpPr>
        <p:spPr>
          <a:xfrm>
            <a:off x="5978373" y="4827457"/>
            <a:ext cx="3016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Kernel matrix</a:t>
            </a:r>
          </a:p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positive-semi-definite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441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187104" cy="572719"/>
          </a:xfrm>
        </p:spPr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Summary: Modification due to Kernel Trick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CA4FB-B175-4708-9D60-3465D6A76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/>
          <a:lstStyle/>
          <a:p>
            <a:r>
              <a:rPr lang="en-US" altLang="zh-CN" spc="-5" dirty="0">
                <a:ea typeface="+mn-ea"/>
                <a:cs typeface="+mn-ea"/>
                <a:sym typeface="+mn-lt"/>
              </a:rPr>
              <a:t>Change all </a:t>
            </a:r>
            <a:r>
              <a:rPr lang="en-US" altLang="zh-CN" dirty="0">
                <a:ea typeface="+mn-ea"/>
                <a:cs typeface="+mn-ea"/>
                <a:sym typeface="+mn-lt"/>
              </a:rPr>
              <a:t>inner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products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to kernel</a:t>
            </a:r>
            <a:r>
              <a:rPr lang="en-US" altLang="zh-CN" spc="-3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functions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spc="-15" dirty="0">
                <a:ea typeface="+mn-ea"/>
                <a:cs typeface="+mn-ea"/>
                <a:sym typeface="+mn-lt"/>
              </a:rPr>
              <a:t>For</a:t>
            </a:r>
            <a:r>
              <a:rPr lang="en-US" altLang="zh-CN" spc="-9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training,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0941-663F-457C-86D1-68F5B732838F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27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object 7">
            <a:extLst>
              <a:ext uri="{FF2B5EF4-FFF2-40B4-BE49-F238E27FC236}">
                <a16:creationId xmlns:a16="http://schemas.microsoft.com/office/drawing/2014/main" id="{6E33CBBD-05C0-4507-80EF-775D6297F384}"/>
              </a:ext>
            </a:extLst>
          </p:cNvPr>
          <p:cNvSpPr txBox="1"/>
          <p:nvPr/>
        </p:nvSpPr>
        <p:spPr>
          <a:xfrm>
            <a:off x="517269" y="3124522"/>
            <a:ext cx="2136012" cy="4033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1910" rIns="0" bIns="0" rtlCol="0">
            <a:spAutoFit/>
          </a:bodyPr>
          <a:lstStyle/>
          <a:p>
            <a:pPr marL="91440" marR="94615">
              <a:lnSpc>
                <a:spcPct val="100800"/>
              </a:lnSpc>
              <a:spcBef>
                <a:spcPts val="330"/>
              </a:spcBef>
            </a:pPr>
            <a:r>
              <a:rPr lang="en-US" sz="2400" dirty="0">
                <a:cs typeface="+mn-ea"/>
                <a:sym typeface="+mn-lt"/>
              </a:rPr>
              <a:t>o</a:t>
            </a:r>
            <a:r>
              <a:rPr sz="2400" spc="-5" dirty="0">
                <a:cs typeface="+mn-ea"/>
                <a:sym typeface="+mn-lt"/>
              </a:rPr>
              <a:t>ri</a:t>
            </a:r>
            <a:r>
              <a:rPr sz="2400" spc="-10" dirty="0">
                <a:cs typeface="+mn-ea"/>
                <a:sym typeface="+mn-lt"/>
              </a:rPr>
              <a:t>g</a:t>
            </a:r>
            <a:r>
              <a:rPr sz="2400" spc="-5" dirty="0">
                <a:cs typeface="+mn-ea"/>
                <a:sym typeface="+mn-lt"/>
              </a:rPr>
              <a:t>i</a:t>
            </a:r>
            <a:r>
              <a:rPr sz="2400" spc="-10" dirty="0">
                <a:cs typeface="+mn-ea"/>
                <a:sym typeface="+mn-lt"/>
              </a:rPr>
              <a:t>n</a:t>
            </a:r>
            <a:r>
              <a:rPr sz="2400" dirty="0">
                <a:cs typeface="+mn-ea"/>
                <a:sym typeface="+mn-lt"/>
              </a:rPr>
              <a:t>a</a:t>
            </a:r>
            <a:r>
              <a:rPr sz="2400" spc="-5" dirty="0">
                <a:cs typeface="+mn-ea"/>
                <a:sym typeface="+mn-lt"/>
              </a:rPr>
              <a:t>l</a:t>
            </a:r>
            <a:r>
              <a:rPr lang="en-US" altLang="zh-CN" sz="2400" spc="-5" dirty="0">
                <a:cs typeface="+mn-ea"/>
                <a:sym typeface="+mn-lt"/>
              </a:rPr>
              <a:t> l</a:t>
            </a:r>
            <a:r>
              <a:rPr sz="2400" spc="-5" dirty="0">
                <a:cs typeface="+mn-ea"/>
                <a:sym typeface="+mn-lt"/>
              </a:rPr>
              <a:t>inear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39" name="object 8">
            <a:extLst>
              <a:ext uri="{FF2B5EF4-FFF2-40B4-BE49-F238E27FC236}">
                <a16:creationId xmlns:a16="http://schemas.microsoft.com/office/drawing/2014/main" id="{820E212D-C2BB-484C-A293-3390E83F5887}"/>
              </a:ext>
            </a:extLst>
          </p:cNvPr>
          <p:cNvSpPr txBox="1"/>
          <p:nvPr/>
        </p:nvSpPr>
        <p:spPr>
          <a:xfrm>
            <a:off x="574921" y="4843446"/>
            <a:ext cx="2006722" cy="1148776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51435" rIns="0" bIns="0" rtlCol="0">
            <a:spAutoFit/>
          </a:bodyPr>
          <a:lstStyle/>
          <a:p>
            <a:pPr marL="90805" marR="198120">
              <a:lnSpc>
                <a:spcPct val="98700"/>
              </a:lnSpc>
              <a:spcBef>
                <a:spcPts val="405"/>
              </a:spcBef>
            </a:pPr>
            <a:r>
              <a:rPr lang="en-US" sz="2400" spc="-5" dirty="0">
                <a:cs typeface="+mn-ea"/>
                <a:sym typeface="+mn-lt"/>
              </a:rPr>
              <a:t>w</a:t>
            </a:r>
            <a:r>
              <a:rPr sz="2400" spc="-5" dirty="0">
                <a:cs typeface="+mn-ea"/>
                <a:sym typeface="+mn-lt"/>
              </a:rPr>
              <a:t>ith</a:t>
            </a:r>
            <a:r>
              <a:rPr sz="2400" spc="-70" dirty="0">
                <a:cs typeface="+mn-ea"/>
                <a:sym typeface="+mn-lt"/>
              </a:rPr>
              <a:t> </a:t>
            </a:r>
            <a:r>
              <a:rPr sz="2400" spc="-10" dirty="0">
                <a:cs typeface="+mn-ea"/>
                <a:sym typeface="+mn-lt"/>
              </a:rPr>
              <a:t>kernel  function </a:t>
            </a:r>
            <a:r>
              <a:rPr sz="2400" dirty="0">
                <a:cs typeface="+mn-ea"/>
                <a:sym typeface="+mn-lt"/>
              </a:rPr>
              <a:t>-  </a:t>
            </a:r>
            <a:r>
              <a:rPr sz="2400" spc="-5" dirty="0">
                <a:cs typeface="+mn-ea"/>
                <a:sym typeface="+mn-lt"/>
              </a:rPr>
              <a:t>nonlinear</a:t>
            </a:r>
            <a:endParaRPr sz="24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373343" y="4637772"/>
            <a:ext cx="3617766" cy="1696312"/>
            <a:chOff x="3373343" y="4637772"/>
            <a:chExt cx="3617766" cy="169631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3343" y="4637772"/>
              <a:ext cx="3613048" cy="1696312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6126625" y="5127585"/>
              <a:ext cx="864484" cy="290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343" y="2405925"/>
            <a:ext cx="3613048" cy="17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6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409842" cy="596165"/>
          </a:xfrm>
        </p:spPr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Summary: Modification due to Kernel Trick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FCA4FB-B175-4708-9D60-3465D6A76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spc="-15" dirty="0">
                  <a:ea typeface="+mn-ea"/>
                  <a:cs typeface="+mn-ea"/>
                  <a:sym typeface="+mn-lt"/>
                </a:endParaRPr>
              </a:p>
              <a:p>
                <a:r>
                  <a:rPr lang="en-US" altLang="zh-CN" spc="-15" dirty="0">
                    <a:ea typeface="+mn-ea"/>
                    <a:cs typeface="+mn-ea"/>
                    <a:sym typeface="+mn-lt"/>
                  </a:rPr>
                  <a:t>For </a:t>
                </a:r>
                <a:r>
                  <a:rPr lang="en-US" altLang="zh-CN" spc="-10" dirty="0">
                    <a:ea typeface="+mn-ea"/>
                    <a:cs typeface="+mn-ea"/>
                    <a:sym typeface="+mn-lt"/>
                  </a:rPr>
                  <a:t>testing, </a:t>
                </a:r>
                <a:r>
                  <a:rPr lang="en-US" altLang="zh-CN" spc="-5" dirty="0">
                    <a:ea typeface="+mn-ea"/>
                    <a:cs typeface="+mn-ea"/>
                    <a:sym typeface="+mn-lt"/>
                  </a:rPr>
                  <a:t>the new </a:t>
                </a:r>
                <a:r>
                  <a:rPr lang="en-US" altLang="zh-CN" spc="-15" dirty="0">
                    <a:ea typeface="+mn-ea"/>
                    <a:cs typeface="+mn-ea"/>
                    <a:sym typeface="+mn-lt"/>
                  </a:rPr>
                  <a:t>data</a:t>
                </a:r>
                <a:r>
                  <a:rPr lang="en-US" altLang="zh-CN" spc="-5" dirty="0">
                    <a:ea typeface="+mn-ea"/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𝒕𝒔</m:t>
                        </m:r>
                      </m:sub>
                    </m:sSub>
                  </m:oMath>
                </a14:m>
                <a:endParaRPr lang="en-US" altLang="zh-CN" b="1" dirty="0">
                  <a:ea typeface="+mn-ea"/>
                  <a:cs typeface="+mn-ea"/>
                  <a:sym typeface="+mn-lt"/>
                </a:endParaRPr>
              </a:p>
              <a:p>
                <a:endParaRPr lang="zh-CN" altLang="en-US" dirty="0"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FCA4FB-B175-4708-9D60-3465D6A76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C3D0-82AC-40AD-858A-76A0A39C8E82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28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E52AA48-EAD4-4017-8509-40D155E20453}"/>
              </a:ext>
            </a:extLst>
          </p:cNvPr>
          <p:cNvSpPr txBox="1"/>
          <p:nvPr/>
        </p:nvSpPr>
        <p:spPr>
          <a:xfrm>
            <a:off x="517269" y="3124522"/>
            <a:ext cx="2136012" cy="4033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1910" rIns="0" bIns="0" rtlCol="0">
            <a:spAutoFit/>
          </a:bodyPr>
          <a:lstStyle/>
          <a:p>
            <a:pPr marL="91440" marR="94615">
              <a:lnSpc>
                <a:spcPct val="100800"/>
              </a:lnSpc>
              <a:spcBef>
                <a:spcPts val="330"/>
              </a:spcBef>
            </a:pPr>
            <a:r>
              <a:rPr lang="en-US" sz="2400" dirty="0">
                <a:cs typeface="+mn-ea"/>
                <a:sym typeface="+mn-lt"/>
              </a:rPr>
              <a:t>o</a:t>
            </a:r>
            <a:r>
              <a:rPr sz="2400" spc="-5" dirty="0">
                <a:cs typeface="+mn-ea"/>
                <a:sym typeface="+mn-lt"/>
              </a:rPr>
              <a:t>ri</a:t>
            </a:r>
            <a:r>
              <a:rPr sz="2400" spc="-10" dirty="0">
                <a:cs typeface="+mn-ea"/>
                <a:sym typeface="+mn-lt"/>
              </a:rPr>
              <a:t>g</a:t>
            </a:r>
            <a:r>
              <a:rPr sz="2400" spc="-5" dirty="0">
                <a:cs typeface="+mn-ea"/>
                <a:sym typeface="+mn-lt"/>
              </a:rPr>
              <a:t>i</a:t>
            </a:r>
            <a:r>
              <a:rPr sz="2400" spc="-10" dirty="0">
                <a:cs typeface="+mn-ea"/>
                <a:sym typeface="+mn-lt"/>
              </a:rPr>
              <a:t>n</a:t>
            </a:r>
            <a:r>
              <a:rPr sz="2400" dirty="0">
                <a:cs typeface="+mn-ea"/>
                <a:sym typeface="+mn-lt"/>
              </a:rPr>
              <a:t>a</a:t>
            </a:r>
            <a:r>
              <a:rPr sz="2400" spc="-5" dirty="0">
                <a:cs typeface="+mn-ea"/>
                <a:sym typeface="+mn-lt"/>
              </a:rPr>
              <a:t>l</a:t>
            </a:r>
            <a:r>
              <a:rPr lang="en-US" altLang="zh-CN" sz="2400" spc="-5" dirty="0">
                <a:cs typeface="+mn-ea"/>
                <a:sym typeface="+mn-lt"/>
              </a:rPr>
              <a:t> l</a:t>
            </a:r>
            <a:r>
              <a:rPr sz="2400" spc="-5" dirty="0">
                <a:cs typeface="+mn-ea"/>
                <a:sym typeface="+mn-lt"/>
              </a:rPr>
              <a:t>inear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468BDF73-3370-4AE1-BD27-961B5B499A69}"/>
              </a:ext>
            </a:extLst>
          </p:cNvPr>
          <p:cNvSpPr txBox="1"/>
          <p:nvPr/>
        </p:nvSpPr>
        <p:spPr>
          <a:xfrm>
            <a:off x="574921" y="4843446"/>
            <a:ext cx="2006722" cy="1148776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51435" rIns="0" bIns="0" rtlCol="0">
            <a:spAutoFit/>
          </a:bodyPr>
          <a:lstStyle/>
          <a:p>
            <a:pPr marL="90805" marR="198120">
              <a:lnSpc>
                <a:spcPct val="98700"/>
              </a:lnSpc>
              <a:spcBef>
                <a:spcPts val="405"/>
              </a:spcBef>
            </a:pPr>
            <a:r>
              <a:rPr lang="en-US" sz="2400" spc="-5" dirty="0">
                <a:cs typeface="+mn-ea"/>
                <a:sym typeface="+mn-lt"/>
              </a:rPr>
              <a:t>w</a:t>
            </a:r>
            <a:r>
              <a:rPr sz="2400" spc="-5" dirty="0">
                <a:cs typeface="+mn-ea"/>
                <a:sym typeface="+mn-lt"/>
              </a:rPr>
              <a:t>ith</a:t>
            </a:r>
            <a:r>
              <a:rPr sz="2400" spc="-70" dirty="0">
                <a:cs typeface="+mn-ea"/>
                <a:sym typeface="+mn-lt"/>
              </a:rPr>
              <a:t> </a:t>
            </a:r>
            <a:r>
              <a:rPr sz="2400" spc="-10" dirty="0">
                <a:cs typeface="+mn-ea"/>
                <a:sym typeface="+mn-lt"/>
              </a:rPr>
              <a:t>kernel  function </a:t>
            </a:r>
            <a:r>
              <a:rPr sz="2400" dirty="0">
                <a:cs typeface="+mn-ea"/>
                <a:sym typeface="+mn-lt"/>
              </a:rPr>
              <a:t>-  </a:t>
            </a:r>
            <a:r>
              <a:rPr sz="2400" spc="-5" dirty="0">
                <a:cs typeface="+mn-ea"/>
                <a:sym typeface="+mn-lt"/>
              </a:rPr>
              <a:t>nonlinear</a:t>
            </a:r>
            <a:endParaRPr sz="2400" dirty="0"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F35DC64-14F8-473E-859D-06F543D3A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2655890"/>
            <a:ext cx="4805929" cy="13225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8560B80-9C5B-4919-BB4D-0483C0084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748" y="4881356"/>
            <a:ext cx="5049272" cy="114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4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855319" cy="631335"/>
          </a:xfrm>
        </p:spPr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Kernel Trick: Implicit Basis Representation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CA4FB-B175-4708-9D60-3465D6A76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For some kernels (e.g. RBF ) the implicit transform basis form Φ(x) is infinite-dimensional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But calculations with kernel are done in original space, so computational burden and curse of dimensionality aren’t a problem.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99A4-32C8-4FF4-80C4-FCC2FAF09E19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29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7587DC-90E3-4429-B271-D0B4F8E30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5" y="3695223"/>
            <a:ext cx="3395503" cy="10628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F252A3B-61EB-4DD6-BC77-B3EE16DC2959}"/>
                  </a:ext>
                </a:extLst>
              </p:cNvPr>
              <p:cNvSpPr/>
              <p:nvPr/>
            </p:nvSpPr>
            <p:spPr>
              <a:xfrm>
                <a:off x="281985" y="5019978"/>
                <a:ext cx="4572000" cy="63094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90805" marR="163830">
                  <a:lnSpc>
                    <a:spcPts val="2110"/>
                  </a:lnSpc>
                  <a:spcBef>
                    <a:spcPts val="465"/>
                  </a:spcBef>
                </a:pPr>
                <a14:m>
                  <m:oMath xmlns:m="http://schemas.openxmlformats.org/officeDocument/2006/math">
                    <m:r>
                      <a:rPr lang="zh-CN" altLang="ar-AE" i="1" spc="-5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𝑂</m:t>
                    </m:r>
                    <m:r>
                      <a:rPr lang="ar-AE" altLang="zh-CN" i="1" spc="-5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zh-CN" altLang="ar-AE" i="1" spc="-5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  <m:sSup>
                      <m:sSupPr>
                        <m:ctrlPr>
                          <a:rPr lang="ar-AE" altLang="zh-CN" i="1" spc="-5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zh-CN" altLang="ar-AE" i="1" spc="-5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e>
                      <m:sup>
                        <m:r>
                          <a:rPr lang="ar-AE" altLang="zh-CN" i="1" spc="-5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</m:sup>
                    </m:sSup>
                    <m:r>
                      <a:rPr lang="ar-AE" altLang="zh-CN" i="1" spc="-5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en-US" altLang="zh-CN" spc="-5" dirty="0">
                    <a:cs typeface="+mn-ea"/>
                    <a:sym typeface="+mn-lt"/>
                  </a:rPr>
                  <a:t> operations </a:t>
                </a:r>
                <a:r>
                  <a:rPr lang="en-US" altLang="zh-CN" dirty="0">
                    <a:cs typeface="+mn-ea"/>
                    <a:sym typeface="+mn-lt"/>
                  </a:rPr>
                  <a:t>in </a:t>
                </a:r>
                <a:r>
                  <a:rPr lang="en-US" altLang="zh-CN" spc="-5" dirty="0">
                    <a:cs typeface="+mn-ea"/>
                    <a:sym typeface="+mn-lt"/>
                  </a:rPr>
                  <a:t>building </a:t>
                </a:r>
                <a:r>
                  <a:rPr lang="en-US" altLang="zh-CN" dirty="0">
                    <a:cs typeface="+mn-ea"/>
                    <a:sym typeface="+mn-lt"/>
                  </a:rPr>
                  <a:t>a </a:t>
                </a:r>
                <a:r>
                  <a:rPr lang="en-US" altLang="zh-CN" spc="-5" dirty="0">
                    <a:cs typeface="+mn-ea"/>
                    <a:sym typeface="+mn-lt"/>
                  </a:rPr>
                  <a:t>RBF-kernel matrix for</a:t>
                </a:r>
                <a:r>
                  <a:rPr lang="en-US" altLang="zh-CN" spc="-25" dirty="0">
                    <a:cs typeface="+mn-ea"/>
                    <a:sym typeface="+mn-lt"/>
                  </a:rPr>
                  <a:t> </a:t>
                </a:r>
                <a:r>
                  <a:rPr lang="en-US" altLang="zh-CN" spc="-5" dirty="0">
                    <a:cs typeface="+mn-ea"/>
                    <a:sym typeface="+mn-lt"/>
                  </a:rPr>
                  <a:t>training</a:t>
                </a:r>
                <a:endParaRPr lang="en-US" altLang="zh-CN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F252A3B-61EB-4DD6-BC77-B3EE16DC2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85" y="5019978"/>
                <a:ext cx="4572000" cy="630942"/>
              </a:xfrm>
              <a:prstGeom prst="rect">
                <a:avLst/>
              </a:prstGeom>
              <a:blipFill>
                <a:blip r:embed="rId3"/>
                <a:stretch>
                  <a:fillRect t="-5769" b="-14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>
            <a:extLst>
              <a:ext uri="{FF2B5EF4-FFF2-40B4-BE49-F238E27FC236}">
                <a16:creationId xmlns:a16="http://schemas.microsoft.com/office/drawing/2014/main" id="{E9879403-31E3-4397-A9D0-44ACDCC71AFE}"/>
              </a:ext>
            </a:extLst>
          </p:cNvPr>
          <p:cNvSpPr txBox="1"/>
          <p:nvPr/>
        </p:nvSpPr>
        <p:spPr>
          <a:xfrm>
            <a:off x="4715199" y="3491557"/>
            <a:ext cx="4187013" cy="23851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0805" marR="440055">
              <a:lnSpc>
                <a:spcPts val="2090"/>
              </a:lnSpc>
              <a:spcBef>
                <a:spcPts val="395"/>
              </a:spcBef>
            </a:pPr>
            <a:r>
              <a:rPr lang="en-US" sz="2000" dirty="0">
                <a:cs typeface="+mn-ea"/>
                <a:sym typeface="Wingdings" panose="05000000000000000000" pitchFamily="2" charset="2"/>
              </a:rPr>
              <a:t> </a:t>
            </a:r>
            <a:r>
              <a:rPr sz="2000" spc="-5" dirty="0">
                <a:cs typeface="+mn-ea"/>
                <a:sym typeface="+mn-lt"/>
              </a:rPr>
              <a:t>Gaussian RBF </a:t>
            </a:r>
            <a:r>
              <a:rPr sz="2000" spc="-10" dirty="0">
                <a:cs typeface="+mn-ea"/>
                <a:sym typeface="+mn-lt"/>
              </a:rPr>
              <a:t>Kernel </a:t>
            </a:r>
            <a:r>
              <a:rPr sz="2000" spc="-5" dirty="0">
                <a:cs typeface="+mn-ea"/>
                <a:sym typeface="+mn-lt"/>
              </a:rPr>
              <a:t>corresponds </a:t>
            </a:r>
            <a:r>
              <a:rPr sz="2000" spc="-10" dirty="0">
                <a:cs typeface="+mn-ea"/>
                <a:sym typeface="+mn-lt"/>
              </a:rPr>
              <a:t>to </a:t>
            </a:r>
            <a:r>
              <a:rPr sz="2000" spc="-5" dirty="0">
                <a:cs typeface="+mn-ea"/>
                <a:sym typeface="+mn-lt"/>
              </a:rPr>
              <a:t>an infinite-dimensional </a:t>
            </a:r>
            <a:r>
              <a:rPr sz="2000" spc="-10" dirty="0">
                <a:cs typeface="+mn-ea"/>
                <a:sym typeface="+mn-lt"/>
              </a:rPr>
              <a:t>vector</a:t>
            </a:r>
            <a:r>
              <a:rPr sz="200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space.</a:t>
            </a:r>
            <a:endParaRPr sz="2000" dirty="0"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cs typeface="+mn-ea"/>
              <a:sym typeface="+mn-lt"/>
            </a:endParaRPr>
          </a:p>
          <a:p>
            <a:pPr marL="90805" marR="121920">
              <a:lnSpc>
                <a:spcPct val="98500"/>
              </a:lnSpc>
            </a:pPr>
            <a:r>
              <a:rPr sz="2000" spc="-40" dirty="0">
                <a:cs typeface="+mn-ea"/>
                <a:sym typeface="+mn-lt"/>
              </a:rPr>
              <a:t>YouTube </a:t>
            </a:r>
            <a:r>
              <a:rPr sz="2000" spc="-5" dirty="0">
                <a:cs typeface="+mn-ea"/>
                <a:sym typeface="+mn-lt"/>
              </a:rPr>
              <a:t>video </a:t>
            </a:r>
            <a:r>
              <a:rPr sz="2000" dirty="0">
                <a:cs typeface="+mn-ea"/>
                <a:sym typeface="+mn-lt"/>
              </a:rPr>
              <a:t>of </a:t>
            </a:r>
            <a:r>
              <a:rPr sz="2000" spc="-5" dirty="0">
                <a:cs typeface="+mn-ea"/>
                <a:sym typeface="+mn-lt"/>
              </a:rPr>
              <a:t>Caltech: </a:t>
            </a:r>
            <a:r>
              <a:rPr sz="2000" spc="-10" dirty="0">
                <a:cs typeface="+mn-ea"/>
                <a:sym typeface="+mn-lt"/>
              </a:rPr>
              <a:t>Abu-Mostafa </a:t>
            </a:r>
            <a:r>
              <a:rPr sz="2000" spc="-5" dirty="0">
                <a:cs typeface="+mn-ea"/>
                <a:sym typeface="+mn-lt"/>
              </a:rPr>
              <a:t>explaining this in </a:t>
            </a:r>
            <a:r>
              <a:rPr sz="2000" spc="-10" dirty="0">
                <a:cs typeface="+mn-ea"/>
                <a:sym typeface="+mn-lt"/>
              </a:rPr>
              <a:t>more </a:t>
            </a:r>
            <a:r>
              <a:rPr sz="2000" spc="-15" dirty="0">
                <a:cs typeface="+mn-ea"/>
                <a:sym typeface="+mn-lt"/>
              </a:rPr>
              <a:t>detail</a:t>
            </a:r>
            <a:r>
              <a:rPr lang="en-US" sz="2000" spc="-15" dirty="0">
                <a:cs typeface="+mn-ea"/>
                <a:sym typeface="+mn-lt"/>
              </a:rPr>
              <a:t>: </a:t>
            </a:r>
            <a:r>
              <a:rPr sz="2000" u="sng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cs typeface="+mn-ea"/>
                <a:sym typeface="+mn-lt"/>
              </a:rPr>
              <a:t>https</a:t>
            </a:r>
            <a:r>
              <a:rPr sz="2000" u="sng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cs typeface="+mn-ea"/>
                <a:sym typeface="+mn-lt"/>
                <a:hlinkClick r:id="rId4"/>
              </a:rPr>
              <a:t>://w</a:t>
            </a:r>
            <a:r>
              <a:rPr sz="2000" u="sng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cs typeface="+mn-ea"/>
                <a:sym typeface="+mn-lt"/>
              </a:rPr>
              <a:t>ww.</a:t>
            </a:r>
            <a:r>
              <a:rPr sz="2000" u="sng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cs typeface="+mn-ea"/>
                <a:sym typeface="+mn-lt"/>
                <a:hlinkClick r:id="rId4"/>
              </a:rPr>
              <a:t>youtube.com/watch?v=XU </a:t>
            </a:r>
            <a:r>
              <a:rPr sz="2000" spc="-15" dirty="0">
                <a:solidFill>
                  <a:srgbClr val="0563C1"/>
                </a:solidFill>
                <a:cs typeface="+mn-ea"/>
                <a:sym typeface="+mn-lt"/>
              </a:rPr>
              <a:t> </a:t>
            </a:r>
            <a:r>
              <a:rPr sz="20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cs typeface="+mn-ea"/>
                <a:sym typeface="+mn-lt"/>
              </a:rPr>
              <a:t>j5JbQihlU&amp;t=25m53s</a:t>
            </a:r>
            <a:endParaRPr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536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77205-2226-43C0-9273-4978822E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Today: </a:t>
            </a:r>
            <a:r>
              <a:rPr lang="en-US" altLang="zh-CN" dirty="0">
                <a:ea typeface="+mn-ea"/>
                <a:cs typeface="+mn-ea"/>
                <a:sym typeface="+mn-lt"/>
              </a:rPr>
              <a:t>Support Vector Machine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D126D-3577-47A2-9C5A-B542BC23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AFEE3B-995F-4EFA-90D9-6898CD8CA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28" y="1431440"/>
            <a:ext cx="7863716" cy="5290036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A84F751C-9796-4546-9CA9-B5AF97614A4D}"/>
              </a:ext>
            </a:extLst>
          </p:cNvPr>
          <p:cNvSpPr/>
          <p:nvPr/>
        </p:nvSpPr>
        <p:spPr>
          <a:xfrm>
            <a:off x="810228" y="2397364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ECD262-A523-4B8B-8711-982DDF32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6319-D205-490A-A9CB-F873827217B5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9E4022FB-1AF3-4A70-909B-4DF856CE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64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Kernel Functions </a:t>
            </a:r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(Extra)</a:t>
            </a:r>
            <a:endParaRPr lang="zh-CN" altLang="en-US" dirty="0">
              <a:solidFill>
                <a:srgbClr val="0070C0"/>
              </a:solidFill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FCA4FB-B175-4708-9D60-3465D6A76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>
                    <a:ea typeface="+mn-ea"/>
                    <a:cs typeface="+mn-ea"/>
                    <a:sym typeface="+mn-lt"/>
                  </a:rPr>
                  <a:t>In practical use of SVM, only the kernel function (and not basis function ) is specified</a:t>
                </a:r>
              </a:p>
              <a:p>
                <a:r>
                  <a:rPr lang="en-US" altLang="zh-CN" sz="2400" dirty="0">
                    <a:ea typeface="+mn-ea"/>
                    <a:cs typeface="+mn-ea"/>
                    <a:sym typeface="+mn-lt"/>
                  </a:rPr>
                  <a:t>Kernel function can be thought of as a similarity measure between the input objects</a:t>
                </a:r>
              </a:p>
              <a:p>
                <a:r>
                  <a:rPr lang="en-US" altLang="zh-CN" sz="2400" dirty="0">
                    <a:ea typeface="+mn-ea"/>
                    <a:cs typeface="+mn-ea"/>
                    <a:sym typeface="+mn-lt"/>
                  </a:rPr>
                  <a:t>Not all similarity measure can be used as kernel function, however Mercer's condition states that any positive semi-definite kernel K(x, y), i.e.</a:t>
                </a:r>
              </a:p>
              <a:p>
                <a:endParaRPr lang="en-US" altLang="zh-CN" sz="2400" dirty="0">
                  <a:ea typeface="+mn-ea"/>
                  <a:cs typeface="+mn-ea"/>
                  <a:sym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𝐾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  <a:cs typeface="+mn-ea"/>
                                  <a:sym typeface="+mn-lt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ea typeface="+mn-ea"/>
                  <a:cs typeface="+mn-ea"/>
                  <a:sym typeface="+mn-lt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ea typeface="+mn-ea"/>
                    <a:cs typeface="+mn-ea"/>
                    <a:sym typeface="+mn-lt"/>
                  </a:rPr>
                  <a:t>   can be expressed as a dot product in a high dimensional space.</a:t>
                </a:r>
              </a:p>
              <a:p>
                <a:endParaRPr lang="zh-CN" altLang="en-US" sz="2400" dirty="0"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FCA4FB-B175-4708-9D60-3465D6A76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1D17-0D7C-4401-8671-3AEFD5358E89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30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708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Choosing the Kernel Function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CA4FB-B175-4708-9D60-3465D6A76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Probably the most tricky part of using SVM.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The kernel function is important because it creates the kernel matrix, which summarize all the data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Many principles have been proposed (diffusion kernel, Fisher kernel, string kernel, tree kernel, …)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Kernel trick has helped non-traditional data like strings and trees able to be used as input to SVM, instead of feature vectors </a:t>
            </a:r>
            <a:r>
              <a:rPr lang="en-US" altLang="zh-CN" dirty="0">
                <a:ea typeface="+mn-ea"/>
                <a:cs typeface="+mn-ea"/>
                <a:sym typeface="+mn-lt"/>
              </a:rPr>
              <a:t>(next page)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In practice, a low degree polynomial kernel or RBF kernel with a reasonable width is a good initial try for most applications.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7841-5F08-40F2-B10F-592C17A3ED36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31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279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3851-641B-48DD-AE2D-859034B43DEE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32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185D5D35-1358-4120-B76E-6B19C38D0D6B}"/>
              </a:ext>
            </a:extLst>
          </p:cNvPr>
          <p:cNvSpPr txBox="1"/>
          <p:nvPr/>
        </p:nvSpPr>
        <p:spPr>
          <a:xfrm>
            <a:off x="2664472" y="5969508"/>
            <a:ext cx="170823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cs typeface="+mn-ea"/>
                <a:sym typeface="+mn-lt"/>
              </a:rPr>
              <a:t>Original</a:t>
            </a:r>
            <a:r>
              <a:rPr sz="2000" spc="-45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Space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FA8056B8-F96E-44C2-8CFD-A960BC408282}"/>
              </a:ext>
            </a:extLst>
          </p:cNvPr>
          <p:cNvSpPr txBox="1"/>
          <p:nvPr/>
        </p:nvSpPr>
        <p:spPr>
          <a:xfrm>
            <a:off x="6042617" y="5977001"/>
            <a:ext cx="158610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cs typeface="+mn-ea"/>
                <a:sym typeface="+mn-lt"/>
              </a:rPr>
              <a:t>Feature</a:t>
            </a:r>
            <a:r>
              <a:rPr sz="2000" spc="-45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Space</a:t>
            </a:r>
            <a:endParaRPr sz="2000" dirty="0">
              <a:cs typeface="+mn-ea"/>
              <a:sym typeface="+mn-lt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611948F-BAB0-4E8E-ABD9-E5464F17451B}"/>
              </a:ext>
            </a:extLst>
          </p:cNvPr>
          <p:cNvGrpSpPr/>
          <p:nvPr/>
        </p:nvGrpSpPr>
        <p:grpSpPr>
          <a:xfrm>
            <a:off x="1657350" y="2423597"/>
            <a:ext cx="6299071" cy="3298968"/>
            <a:chOff x="985800" y="2184462"/>
            <a:chExt cx="7522619" cy="3939768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73DB3D55-E193-4048-9A27-EB65CC7E2996}"/>
                </a:ext>
              </a:extLst>
            </p:cNvPr>
            <p:cNvGrpSpPr/>
            <p:nvPr/>
          </p:nvGrpSpPr>
          <p:grpSpPr>
            <a:xfrm>
              <a:off x="985800" y="2184462"/>
              <a:ext cx="7522619" cy="3939768"/>
              <a:chOff x="904898" y="2281999"/>
              <a:chExt cx="7334250" cy="3841115"/>
            </a:xfrm>
          </p:grpSpPr>
          <p:grpSp>
            <p:nvGrpSpPr>
              <p:cNvPr id="12" name="object 4">
                <a:extLst>
                  <a:ext uri="{FF2B5EF4-FFF2-40B4-BE49-F238E27FC236}">
                    <a16:creationId xmlns:a16="http://schemas.microsoft.com/office/drawing/2014/main" id="{26B8C254-3858-42AB-B3E3-F9A2A3F98F58}"/>
                  </a:ext>
                </a:extLst>
              </p:cNvPr>
              <p:cNvGrpSpPr/>
              <p:nvPr/>
            </p:nvGrpSpPr>
            <p:grpSpPr>
              <a:xfrm>
                <a:off x="1114553" y="2293124"/>
                <a:ext cx="361954" cy="367035"/>
                <a:chOff x="1114553" y="2293124"/>
                <a:chExt cx="361954" cy="367035"/>
              </a:xfrm>
            </p:grpSpPr>
            <p:sp>
              <p:nvSpPr>
                <p:cNvPr id="13" name="object 5">
                  <a:extLst>
                    <a:ext uri="{FF2B5EF4-FFF2-40B4-BE49-F238E27FC236}">
                      <a16:creationId xmlns:a16="http://schemas.microsoft.com/office/drawing/2014/main" id="{6ED6B732-0F8A-4891-8F7D-708B6BD24DC5}"/>
                    </a:ext>
                  </a:extLst>
                </p:cNvPr>
                <p:cNvSpPr/>
                <p:nvPr/>
              </p:nvSpPr>
              <p:spPr>
                <a:xfrm>
                  <a:off x="1114553" y="2293124"/>
                  <a:ext cx="361950" cy="367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950" h="367030">
                      <a:moveTo>
                        <a:pt x="262393" y="0"/>
                      </a:moveTo>
                      <a:lnTo>
                        <a:pt x="136286" y="5930"/>
                      </a:lnTo>
                      <a:lnTo>
                        <a:pt x="0" y="155651"/>
                      </a:lnTo>
                      <a:lnTo>
                        <a:pt x="5927" y="281762"/>
                      </a:lnTo>
                      <a:lnTo>
                        <a:pt x="99303" y="366750"/>
                      </a:lnTo>
                      <a:lnTo>
                        <a:pt x="225411" y="360819"/>
                      </a:lnTo>
                      <a:lnTo>
                        <a:pt x="361694" y="211099"/>
                      </a:lnTo>
                      <a:lnTo>
                        <a:pt x="355763" y="84988"/>
                      </a:lnTo>
                      <a:lnTo>
                        <a:pt x="262393" y="0"/>
                      </a:lnTo>
                      <a:close/>
                    </a:path>
                  </a:pathLst>
                </a:custGeom>
                <a:solidFill>
                  <a:srgbClr val="6666FF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object 6">
                  <a:extLst>
                    <a:ext uri="{FF2B5EF4-FFF2-40B4-BE49-F238E27FC236}">
                      <a16:creationId xmlns:a16="http://schemas.microsoft.com/office/drawing/2014/main" id="{7F2A541B-BF4E-478E-84C8-C33FD05E356C}"/>
                    </a:ext>
                  </a:extLst>
                </p:cNvPr>
                <p:cNvSpPr/>
                <p:nvPr/>
              </p:nvSpPr>
              <p:spPr>
                <a:xfrm>
                  <a:off x="1114557" y="2293129"/>
                  <a:ext cx="361950" cy="367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950" h="367030">
                      <a:moveTo>
                        <a:pt x="136286" y="5926"/>
                      </a:moveTo>
                      <a:lnTo>
                        <a:pt x="262389" y="0"/>
                      </a:lnTo>
                      <a:lnTo>
                        <a:pt x="355766" y="84993"/>
                      </a:lnTo>
                      <a:lnTo>
                        <a:pt x="361693" y="211096"/>
                      </a:lnTo>
                      <a:lnTo>
                        <a:pt x="225406" y="360825"/>
                      </a:lnTo>
                      <a:lnTo>
                        <a:pt x="99303" y="366752"/>
                      </a:lnTo>
                      <a:lnTo>
                        <a:pt x="5926" y="281758"/>
                      </a:lnTo>
                      <a:lnTo>
                        <a:pt x="0" y="155655"/>
                      </a:lnTo>
                      <a:lnTo>
                        <a:pt x="136286" y="5926"/>
                      </a:lnTo>
                      <a:close/>
                    </a:path>
                  </a:pathLst>
                </a:custGeom>
                <a:ln w="952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5" name="object 7">
                <a:extLst>
                  <a:ext uri="{FF2B5EF4-FFF2-40B4-BE49-F238E27FC236}">
                    <a16:creationId xmlns:a16="http://schemas.microsoft.com/office/drawing/2014/main" id="{32B8FAC0-7E00-4170-9DC3-5F8A8CE53180}"/>
                  </a:ext>
                </a:extLst>
              </p:cNvPr>
              <p:cNvGrpSpPr/>
              <p:nvPr/>
            </p:nvGrpSpPr>
            <p:grpSpPr>
              <a:xfrm>
                <a:off x="904898" y="2281999"/>
                <a:ext cx="7334250" cy="3841115"/>
                <a:chOff x="976869" y="2281237"/>
                <a:chExt cx="7334250" cy="3841115"/>
              </a:xfrm>
            </p:grpSpPr>
            <p:sp>
              <p:nvSpPr>
                <p:cNvPr id="16" name="object 8">
                  <a:extLst>
                    <a:ext uri="{FF2B5EF4-FFF2-40B4-BE49-F238E27FC236}">
                      <a16:creationId xmlns:a16="http://schemas.microsoft.com/office/drawing/2014/main" id="{E0FF4D6C-CE89-4979-82AD-13CA17AA3673}"/>
                    </a:ext>
                  </a:extLst>
                </p:cNvPr>
                <p:cNvSpPr/>
                <p:nvPr/>
              </p:nvSpPr>
              <p:spPr>
                <a:xfrm>
                  <a:off x="3200400" y="4267200"/>
                  <a:ext cx="304800" cy="6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0" h="609600">
                      <a:moveTo>
                        <a:pt x="304800" y="0"/>
                      </a:moveTo>
                      <a:lnTo>
                        <a:pt x="0" y="0"/>
                      </a:lnTo>
                      <a:lnTo>
                        <a:pt x="76200" y="609600"/>
                      </a:lnTo>
                      <a:lnTo>
                        <a:pt x="228600" y="609600"/>
                      </a:lnTo>
                      <a:lnTo>
                        <a:pt x="304800" y="0"/>
                      </a:lnTo>
                      <a:close/>
                    </a:path>
                  </a:pathLst>
                </a:custGeom>
                <a:solidFill>
                  <a:srgbClr val="CCCCFF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object 9">
                  <a:extLst>
                    <a:ext uri="{FF2B5EF4-FFF2-40B4-BE49-F238E27FC236}">
                      <a16:creationId xmlns:a16="http://schemas.microsoft.com/office/drawing/2014/main" id="{3ECC90B9-3E1C-4A6F-84B2-2E5732008AD9}"/>
                    </a:ext>
                  </a:extLst>
                </p:cNvPr>
                <p:cNvSpPr/>
                <p:nvPr/>
              </p:nvSpPr>
              <p:spPr>
                <a:xfrm>
                  <a:off x="3200400" y="4267200"/>
                  <a:ext cx="304800" cy="6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0" h="609600">
                      <a:moveTo>
                        <a:pt x="0" y="0"/>
                      </a:moveTo>
                      <a:lnTo>
                        <a:pt x="76200" y="609600"/>
                      </a:lnTo>
                      <a:lnTo>
                        <a:pt x="228600" y="609600"/>
                      </a:lnTo>
                      <a:lnTo>
                        <a:pt x="3048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object 10">
                  <a:extLst>
                    <a:ext uri="{FF2B5EF4-FFF2-40B4-BE49-F238E27FC236}">
                      <a16:creationId xmlns:a16="http://schemas.microsoft.com/office/drawing/2014/main" id="{581C05CD-1826-4861-9305-F23A4980BC84}"/>
                    </a:ext>
                  </a:extLst>
                </p:cNvPr>
                <p:cNvSpPr/>
                <p:nvPr/>
              </p:nvSpPr>
              <p:spPr>
                <a:xfrm>
                  <a:off x="2849554" y="3296543"/>
                  <a:ext cx="702310" cy="722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310" h="722629">
                      <a:moveTo>
                        <a:pt x="200529" y="0"/>
                      </a:moveTo>
                      <a:lnTo>
                        <a:pt x="164155" y="13736"/>
                      </a:lnTo>
                      <a:lnTo>
                        <a:pt x="16009" y="152814"/>
                      </a:lnTo>
                      <a:lnTo>
                        <a:pt x="0" y="188245"/>
                      </a:lnTo>
                      <a:lnTo>
                        <a:pt x="3113" y="207469"/>
                      </a:lnTo>
                      <a:lnTo>
                        <a:pt x="13736" y="224620"/>
                      </a:lnTo>
                      <a:lnTo>
                        <a:pt x="465729" y="706102"/>
                      </a:lnTo>
                      <a:lnTo>
                        <a:pt x="482173" y="717789"/>
                      </a:lnTo>
                      <a:lnTo>
                        <a:pt x="501161" y="722112"/>
                      </a:lnTo>
                      <a:lnTo>
                        <a:pt x="520384" y="718998"/>
                      </a:lnTo>
                      <a:lnTo>
                        <a:pt x="537535" y="708375"/>
                      </a:lnTo>
                      <a:lnTo>
                        <a:pt x="685680" y="569298"/>
                      </a:lnTo>
                      <a:lnTo>
                        <a:pt x="697367" y="552854"/>
                      </a:lnTo>
                      <a:lnTo>
                        <a:pt x="701690" y="533866"/>
                      </a:lnTo>
                      <a:lnTo>
                        <a:pt x="698577" y="514643"/>
                      </a:lnTo>
                      <a:lnTo>
                        <a:pt x="687954" y="497492"/>
                      </a:lnTo>
                      <a:lnTo>
                        <a:pt x="235961" y="16009"/>
                      </a:lnTo>
                      <a:lnTo>
                        <a:pt x="219517" y="4322"/>
                      </a:lnTo>
                      <a:lnTo>
                        <a:pt x="200529" y="0"/>
                      </a:lnTo>
                      <a:close/>
                    </a:path>
                  </a:pathLst>
                </a:custGeom>
                <a:solidFill>
                  <a:srgbClr val="33CCFF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object 11">
                  <a:extLst>
                    <a:ext uri="{FF2B5EF4-FFF2-40B4-BE49-F238E27FC236}">
                      <a16:creationId xmlns:a16="http://schemas.microsoft.com/office/drawing/2014/main" id="{E6C98FD4-C476-4620-9E06-C7619E41A1BF}"/>
                    </a:ext>
                  </a:extLst>
                </p:cNvPr>
                <p:cNvSpPr/>
                <p:nvPr/>
              </p:nvSpPr>
              <p:spPr>
                <a:xfrm>
                  <a:off x="2849549" y="3296539"/>
                  <a:ext cx="702310" cy="722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310" h="722629">
                      <a:moveTo>
                        <a:pt x="164155" y="13737"/>
                      </a:moveTo>
                      <a:lnTo>
                        <a:pt x="181305" y="3114"/>
                      </a:lnTo>
                      <a:lnTo>
                        <a:pt x="200529" y="0"/>
                      </a:lnTo>
                      <a:lnTo>
                        <a:pt x="219518" y="4321"/>
                      </a:lnTo>
                      <a:lnTo>
                        <a:pt x="235963" y="16006"/>
                      </a:lnTo>
                      <a:lnTo>
                        <a:pt x="687953" y="497494"/>
                      </a:lnTo>
                      <a:lnTo>
                        <a:pt x="698576" y="514644"/>
                      </a:lnTo>
                      <a:lnTo>
                        <a:pt x="701690" y="533868"/>
                      </a:lnTo>
                      <a:lnTo>
                        <a:pt x="697369" y="552857"/>
                      </a:lnTo>
                      <a:lnTo>
                        <a:pt x="685684" y="569302"/>
                      </a:lnTo>
                      <a:lnTo>
                        <a:pt x="537535" y="708375"/>
                      </a:lnTo>
                      <a:lnTo>
                        <a:pt x="520385" y="718998"/>
                      </a:lnTo>
                      <a:lnTo>
                        <a:pt x="501161" y="722112"/>
                      </a:lnTo>
                      <a:lnTo>
                        <a:pt x="482172" y="717790"/>
                      </a:lnTo>
                      <a:lnTo>
                        <a:pt x="465727" y="706106"/>
                      </a:lnTo>
                      <a:lnTo>
                        <a:pt x="13737" y="224617"/>
                      </a:lnTo>
                      <a:lnTo>
                        <a:pt x="3114" y="207468"/>
                      </a:lnTo>
                      <a:lnTo>
                        <a:pt x="0" y="188244"/>
                      </a:lnTo>
                      <a:lnTo>
                        <a:pt x="4321" y="169254"/>
                      </a:lnTo>
                      <a:lnTo>
                        <a:pt x="16006" y="152810"/>
                      </a:lnTo>
                      <a:lnTo>
                        <a:pt x="164155" y="1373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object 12">
                  <a:extLst>
                    <a:ext uri="{FF2B5EF4-FFF2-40B4-BE49-F238E27FC236}">
                      <a16:creationId xmlns:a16="http://schemas.microsoft.com/office/drawing/2014/main" id="{A5EE3DFB-383F-41C6-9610-9F0FFCF826CB}"/>
                    </a:ext>
                  </a:extLst>
                </p:cNvPr>
                <p:cNvSpPr/>
                <p:nvPr/>
              </p:nvSpPr>
              <p:spPr>
                <a:xfrm>
                  <a:off x="4914900" y="2895599"/>
                  <a:ext cx="2933700" cy="284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700" h="2849879">
                      <a:moveTo>
                        <a:pt x="2933700" y="2819400"/>
                      </a:moveTo>
                      <a:lnTo>
                        <a:pt x="2930702" y="2817495"/>
                      </a:lnTo>
                      <a:lnTo>
                        <a:pt x="2861907" y="2773540"/>
                      </a:lnTo>
                      <a:lnTo>
                        <a:pt x="2858414" y="2806687"/>
                      </a:lnTo>
                      <a:lnTo>
                        <a:pt x="57264" y="2511831"/>
                      </a:lnTo>
                      <a:lnTo>
                        <a:pt x="2179307" y="1633740"/>
                      </a:lnTo>
                      <a:lnTo>
                        <a:pt x="2192058" y="1664538"/>
                      </a:lnTo>
                      <a:lnTo>
                        <a:pt x="2230640" y="1620075"/>
                      </a:lnTo>
                      <a:lnTo>
                        <a:pt x="2247900" y="1600200"/>
                      </a:lnTo>
                      <a:lnTo>
                        <a:pt x="2162924" y="1594129"/>
                      </a:lnTo>
                      <a:lnTo>
                        <a:pt x="2175662" y="1624939"/>
                      </a:lnTo>
                      <a:lnTo>
                        <a:pt x="42862" y="2507488"/>
                      </a:lnTo>
                      <a:lnTo>
                        <a:pt x="42862" y="76200"/>
                      </a:lnTo>
                      <a:lnTo>
                        <a:pt x="76200" y="76200"/>
                      </a:lnTo>
                      <a:lnTo>
                        <a:pt x="69850" y="63500"/>
                      </a:lnTo>
                      <a:lnTo>
                        <a:pt x="38100" y="0"/>
                      </a:lnTo>
                      <a:lnTo>
                        <a:pt x="0" y="76200"/>
                      </a:lnTo>
                      <a:lnTo>
                        <a:pt x="33337" y="76200"/>
                      </a:lnTo>
                      <a:lnTo>
                        <a:pt x="33337" y="2514600"/>
                      </a:lnTo>
                      <a:lnTo>
                        <a:pt x="38074" y="2514600"/>
                      </a:lnTo>
                      <a:lnTo>
                        <a:pt x="37604" y="2519337"/>
                      </a:lnTo>
                      <a:lnTo>
                        <a:pt x="2857411" y="2816161"/>
                      </a:lnTo>
                      <a:lnTo>
                        <a:pt x="2853931" y="2849321"/>
                      </a:lnTo>
                      <a:lnTo>
                        <a:pt x="2933700" y="28194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object 13">
                  <a:extLst>
                    <a:ext uri="{FF2B5EF4-FFF2-40B4-BE49-F238E27FC236}">
                      <a16:creationId xmlns:a16="http://schemas.microsoft.com/office/drawing/2014/main" id="{08FD1586-06B1-434A-9E03-798E54C18B07}"/>
                    </a:ext>
                  </a:extLst>
                </p:cNvPr>
                <p:cNvSpPr/>
                <p:nvPr/>
              </p:nvSpPr>
              <p:spPr>
                <a:xfrm>
                  <a:off x="6396037" y="3881437"/>
                  <a:ext cx="85725" cy="85725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object 14">
                  <a:extLst>
                    <a:ext uri="{FF2B5EF4-FFF2-40B4-BE49-F238E27FC236}">
                      <a16:creationId xmlns:a16="http://schemas.microsoft.com/office/drawing/2014/main" id="{E285C0E2-DE83-4EA3-8008-45B9CD6CF564}"/>
                    </a:ext>
                  </a:extLst>
                </p:cNvPr>
                <p:cNvSpPr/>
                <p:nvPr/>
              </p:nvSpPr>
              <p:spPr>
                <a:xfrm>
                  <a:off x="6548437" y="3957637"/>
                  <a:ext cx="85725" cy="85725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object 15">
                  <a:extLst>
                    <a:ext uri="{FF2B5EF4-FFF2-40B4-BE49-F238E27FC236}">
                      <a16:creationId xmlns:a16="http://schemas.microsoft.com/office/drawing/2014/main" id="{0C073741-894F-48CC-BCDD-987B546F7609}"/>
                    </a:ext>
                  </a:extLst>
                </p:cNvPr>
                <p:cNvSpPr/>
                <p:nvPr/>
              </p:nvSpPr>
              <p:spPr>
                <a:xfrm>
                  <a:off x="6853237" y="2814637"/>
                  <a:ext cx="85725" cy="85725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object 16">
                  <a:extLst>
                    <a:ext uri="{FF2B5EF4-FFF2-40B4-BE49-F238E27FC236}">
                      <a16:creationId xmlns:a16="http://schemas.microsoft.com/office/drawing/2014/main" id="{71BB101D-32FF-469A-9B80-487B244F9B95}"/>
                    </a:ext>
                  </a:extLst>
                </p:cNvPr>
                <p:cNvSpPr/>
                <p:nvPr/>
              </p:nvSpPr>
              <p:spPr>
                <a:xfrm>
                  <a:off x="5557837" y="4491037"/>
                  <a:ext cx="85725" cy="85725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object 17">
                  <a:extLst>
                    <a:ext uri="{FF2B5EF4-FFF2-40B4-BE49-F238E27FC236}">
                      <a16:creationId xmlns:a16="http://schemas.microsoft.com/office/drawing/2014/main" id="{DE7461EF-8D62-4FBC-865A-E980439470B0}"/>
                    </a:ext>
                  </a:extLst>
                </p:cNvPr>
                <p:cNvSpPr/>
                <p:nvPr/>
              </p:nvSpPr>
              <p:spPr>
                <a:xfrm>
                  <a:off x="5710237" y="4643437"/>
                  <a:ext cx="85725" cy="85725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object 18">
                  <a:extLst>
                    <a:ext uri="{FF2B5EF4-FFF2-40B4-BE49-F238E27FC236}">
                      <a16:creationId xmlns:a16="http://schemas.microsoft.com/office/drawing/2014/main" id="{C2621A49-E659-4ACB-83AF-1E65F4D3A636}"/>
                    </a:ext>
                  </a:extLst>
                </p:cNvPr>
                <p:cNvSpPr/>
                <p:nvPr/>
              </p:nvSpPr>
              <p:spPr>
                <a:xfrm>
                  <a:off x="6248399" y="3581400"/>
                  <a:ext cx="6858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800" h="762000">
                      <a:moveTo>
                        <a:pt x="0" y="381000"/>
                      </a:moveTo>
                      <a:lnTo>
                        <a:pt x="3130" y="329300"/>
                      </a:lnTo>
                      <a:lnTo>
                        <a:pt x="12248" y="279715"/>
                      </a:lnTo>
                      <a:lnTo>
                        <a:pt x="26946" y="232697"/>
                      </a:lnTo>
                      <a:lnTo>
                        <a:pt x="46816" y="188701"/>
                      </a:lnTo>
                      <a:lnTo>
                        <a:pt x="71447" y="148182"/>
                      </a:lnTo>
                      <a:lnTo>
                        <a:pt x="100433" y="111592"/>
                      </a:lnTo>
                      <a:lnTo>
                        <a:pt x="133364" y="79386"/>
                      </a:lnTo>
                      <a:lnTo>
                        <a:pt x="169832" y="52017"/>
                      </a:lnTo>
                      <a:lnTo>
                        <a:pt x="209428" y="29940"/>
                      </a:lnTo>
                      <a:lnTo>
                        <a:pt x="251743" y="13609"/>
                      </a:lnTo>
                      <a:lnTo>
                        <a:pt x="296370" y="3478"/>
                      </a:lnTo>
                      <a:lnTo>
                        <a:pt x="342900" y="0"/>
                      </a:lnTo>
                      <a:lnTo>
                        <a:pt x="389429" y="3478"/>
                      </a:lnTo>
                      <a:lnTo>
                        <a:pt x="434056" y="13609"/>
                      </a:lnTo>
                      <a:lnTo>
                        <a:pt x="476372" y="29940"/>
                      </a:lnTo>
                      <a:lnTo>
                        <a:pt x="515968" y="52017"/>
                      </a:lnTo>
                      <a:lnTo>
                        <a:pt x="552436" y="79386"/>
                      </a:lnTo>
                      <a:lnTo>
                        <a:pt x="585367" y="111592"/>
                      </a:lnTo>
                      <a:lnTo>
                        <a:pt x="614352" y="148182"/>
                      </a:lnTo>
                      <a:lnTo>
                        <a:pt x="638984" y="188701"/>
                      </a:lnTo>
                      <a:lnTo>
                        <a:pt x="658853" y="232697"/>
                      </a:lnTo>
                      <a:lnTo>
                        <a:pt x="673551" y="279715"/>
                      </a:lnTo>
                      <a:lnTo>
                        <a:pt x="682670" y="329300"/>
                      </a:lnTo>
                      <a:lnTo>
                        <a:pt x="685800" y="381000"/>
                      </a:lnTo>
                      <a:lnTo>
                        <a:pt x="682670" y="432699"/>
                      </a:lnTo>
                      <a:lnTo>
                        <a:pt x="673551" y="482284"/>
                      </a:lnTo>
                      <a:lnTo>
                        <a:pt x="658853" y="529302"/>
                      </a:lnTo>
                      <a:lnTo>
                        <a:pt x="638984" y="573298"/>
                      </a:lnTo>
                      <a:lnTo>
                        <a:pt x="614352" y="613817"/>
                      </a:lnTo>
                      <a:lnTo>
                        <a:pt x="585367" y="650407"/>
                      </a:lnTo>
                      <a:lnTo>
                        <a:pt x="552436" y="682614"/>
                      </a:lnTo>
                      <a:lnTo>
                        <a:pt x="515968" y="709982"/>
                      </a:lnTo>
                      <a:lnTo>
                        <a:pt x="476372" y="732059"/>
                      </a:lnTo>
                      <a:lnTo>
                        <a:pt x="434056" y="748390"/>
                      </a:lnTo>
                      <a:lnTo>
                        <a:pt x="389429" y="758522"/>
                      </a:lnTo>
                      <a:lnTo>
                        <a:pt x="342900" y="762000"/>
                      </a:lnTo>
                      <a:lnTo>
                        <a:pt x="296370" y="758522"/>
                      </a:lnTo>
                      <a:lnTo>
                        <a:pt x="251743" y="748390"/>
                      </a:lnTo>
                      <a:lnTo>
                        <a:pt x="209428" y="732059"/>
                      </a:lnTo>
                      <a:lnTo>
                        <a:pt x="169832" y="709982"/>
                      </a:lnTo>
                      <a:lnTo>
                        <a:pt x="133364" y="682614"/>
                      </a:lnTo>
                      <a:lnTo>
                        <a:pt x="100433" y="650407"/>
                      </a:lnTo>
                      <a:lnTo>
                        <a:pt x="71447" y="613817"/>
                      </a:lnTo>
                      <a:lnTo>
                        <a:pt x="46816" y="573298"/>
                      </a:lnTo>
                      <a:lnTo>
                        <a:pt x="26946" y="529302"/>
                      </a:lnTo>
                      <a:lnTo>
                        <a:pt x="12248" y="482284"/>
                      </a:lnTo>
                      <a:lnTo>
                        <a:pt x="3130" y="432699"/>
                      </a:lnTo>
                      <a:lnTo>
                        <a:pt x="0" y="38100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object 19">
                  <a:extLst>
                    <a:ext uri="{FF2B5EF4-FFF2-40B4-BE49-F238E27FC236}">
                      <a16:creationId xmlns:a16="http://schemas.microsoft.com/office/drawing/2014/main" id="{5079E57E-A462-46E9-8B5C-E0AC8D479A9E}"/>
                    </a:ext>
                  </a:extLst>
                </p:cNvPr>
                <p:cNvSpPr/>
                <p:nvPr/>
              </p:nvSpPr>
              <p:spPr>
                <a:xfrm>
                  <a:off x="5333999" y="4191000"/>
                  <a:ext cx="6858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800" h="762000">
                      <a:moveTo>
                        <a:pt x="0" y="381000"/>
                      </a:moveTo>
                      <a:lnTo>
                        <a:pt x="3130" y="329300"/>
                      </a:lnTo>
                      <a:lnTo>
                        <a:pt x="12248" y="279715"/>
                      </a:lnTo>
                      <a:lnTo>
                        <a:pt x="26946" y="232697"/>
                      </a:lnTo>
                      <a:lnTo>
                        <a:pt x="46816" y="188701"/>
                      </a:lnTo>
                      <a:lnTo>
                        <a:pt x="71447" y="148182"/>
                      </a:lnTo>
                      <a:lnTo>
                        <a:pt x="100433" y="111592"/>
                      </a:lnTo>
                      <a:lnTo>
                        <a:pt x="133364" y="79386"/>
                      </a:lnTo>
                      <a:lnTo>
                        <a:pt x="169832" y="52017"/>
                      </a:lnTo>
                      <a:lnTo>
                        <a:pt x="209428" y="29940"/>
                      </a:lnTo>
                      <a:lnTo>
                        <a:pt x="251743" y="13609"/>
                      </a:lnTo>
                      <a:lnTo>
                        <a:pt x="296370" y="3478"/>
                      </a:lnTo>
                      <a:lnTo>
                        <a:pt x="342900" y="0"/>
                      </a:lnTo>
                      <a:lnTo>
                        <a:pt x="389429" y="3478"/>
                      </a:lnTo>
                      <a:lnTo>
                        <a:pt x="434056" y="13609"/>
                      </a:lnTo>
                      <a:lnTo>
                        <a:pt x="476372" y="29940"/>
                      </a:lnTo>
                      <a:lnTo>
                        <a:pt x="515968" y="52017"/>
                      </a:lnTo>
                      <a:lnTo>
                        <a:pt x="552436" y="79386"/>
                      </a:lnTo>
                      <a:lnTo>
                        <a:pt x="585367" y="111592"/>
                      </a:lnTo>
                      <a:lnTo>
                        <a:pt x="614352" y="148182"/>
                      </a:lnTo>
                      <a:lnTo>
                        <a:pt x="638984" y="188701"/>
                      </a:lnTo>
                      <a:lnTo>
                        <a:pt x="658853" y="232697"/>
                      </a:lnTo>
                      <a:lnTo>
                        <a:pt x="673551" y="279715"/>
                      </a:lnTo>
                      <a:lnTo>
                        <a:pt x="682670" y="329300"/>
                      </a:lnTo>
                      <a:lnTo>
                        <a:pt x="685800" y="381000"/>
                      </a:lnTo>
                      <a:lnTo>
                        <a:pt x="682670" y="432699"/>
                      </a:lnTo>
                      <a:lnTo>
                        <a:pt x="673551" y="482284"/>
                      </a:lnTo>
                      <a:lnTo>
                        <a:pt x="658853" y="529302"/>
                      </a:lnTo>
                      <a:lnTo>
                        <a:pt x="638984" y="573298"/>
                      </a:lnTo>
                      <a:lnTo>
                        <a:pt x="614352" y="613817"/>
                      </a:lnTo>
                      <a:lnTo>
                        <a:pt x="585367" y="650407"/>
                      </a:lnTo>
                      <a:lnTo>
                        <a:pt x="552436" y="682614"/>
                      </a:lnTo>
                      <a:lnTo>
                        <a:pt x="515968" y="709982"/>
                      </a:lnTo>
                      <a:lnTo>
                        <a:pt x="476372" y="732059"/>
                      </a:lnTo>
                      <a:lnTo>
                        <a:pt x="434056" y="748390"/>
                      </a:lnTo>
                      <a:lnTo>
                        <a:pt x="389429" y="758522"/>
                      </a:lnTo>
                      <a:lnTo>
                        <a:pt x="342900" y="762000"/>
                      </a:lnTo>
                      <a:lnTo>
                        <a:pt x="296370" y="758522"/>
                      </a:lnTo>
                      <a:lnTo>
                        <a:pt x="251743" y="748390"/>
                      </a:lnTo>
                      <a:lnTo>
                        <a:pt x="209428" y="732059"/>
                      </a:lnTo>
                      <a:lnTo>
                        <a:pt x="169832" y="709982"/>
                      </a:lnTo>
                      <a:lnTo>
                        <a:pt x="133364" y="682614"/>
                      </a:lnTo>
                      <a:lnTo>
                        <a:pt x="100433" y="650407"/>
                      </a:lnTo>
                      <a:lnTo>
                        <a:pt x="71447" y="613817"/>
                      </a:lnTo>
                      <a:lnTo>
                        <a:pt x="46816" y="573298"/>
                      </a:lnTo>
                      <a:lnTo>
                        <a:pt x="26946" y="529302"/>
                      </a:lnTo>
                      <a:lnTo>
                        <a:pt x="12248" y="482284"/>
                      </a:lnTo>
                      <a:lnTo>
                        <a:pt x="3130" y="432699"/>
                      </a:lnTo>
                      <a:lnTo>
                        <a:pt x="0" y="38100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object 20">
                  <a:extLst>
                    <a:ext uri="{FF2B5EF4-FFF2-40B4-BE49-F238E27FC236}">
                      <a16:creationId xmlns:a16="http://schemas.microsoft.com/office/drawing/2014/main" id="{AD22717A-1CB9-4135-B0F8-CDE54EA448F5}"/>
                    </a:ext>
                  </a:extLst>
                </p:cNvPr>
                <p:cNvSpPr/>
                <p:nvPr/>
              </p:nvSpPr>
              <p:spPr>
                <a:xfrm>
                  <a:off x="6777037" y="2662237"/>
                  <a:ext cx="85725" cy="85725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object 21">
                  <a:extLst>
                    <a:ext uri="{FF2B5EF4-FFF2-40B4-BE49-F238E27FC236}">
                      <a16:creationId xmlns:a16="http://schemas.microsoft.com/office/drawing/2014/main" id="{33D4B643-3294-4F5F-A959-7E4E19CA8FDC}"/>
                    </a:ext>
                  </a:extLst>
                </p:cNvPr>
                <p:cNvSpPr/>
                <p:nvPr/>
              </p:nvSpPr>
              <p:spPr>
                <a:xfrm>
                  <a:off x="6476999" y="2438400"/>
                  <a:ext cx="6858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800" h="762000">
                      <a:moveTo>
                        <a:pt x="0" y="381000"/>
                      </a:moveTo>
                      <a:lnTo>
                        <a:pt x="3130" y="329300"/>
                      </a:lnTo>
                      <a:lnTo>
                        <a:pt x="12248" y="279715"/>
                      </a:lnTo>
                      <a:lnTo>
                        <a:pt x="26946" y="232697"/>
                      </a:lnTo>
                      <a:lnTo>
                        <a:pt x="46816" y="188701"/>
                      </a:lnTo>
                      <a:lnTo>
                        <a:pt x="71447" y="148182"/>
                      </a:lnTo>
                      <a:lnTo>
                        <a:pt x="100433" y="111592"/>
                      </a:lnTo>
                      <a:lnTo>
                        <a:pt x="133364" y="79386"/>
                      </a:lnTo>
                      <a:lnTo>
                        <a:pt x="169832" y="52017"/>
                      </a:lnTo>
                      <a:lnTo>
                        <a:pt x="209428" y="29940"/>
                      </a:lnTo>
                      <a:lnTo>
                        <a:pt x="251743" y="13609"/>
                      </a:lnTo>
                      <a:lnTo>
                        <a:pt x="296370" y="3478"/>
                      </a:lnTo>
                      <a:lnTo>
                        <a:pt x="342900" y="0"/>
                      </a:lnTo>
                      <a:lnTo>
                        <a:pt x="389429" y="3478"/>
                      </a:lnTo>
                      <a:lnTo>
                        <a:pt x="434056" y="13609"/>
                      </a:lnTo>
                      <a:lnTo>
                        <a:pt x="476372" y="29940"/>
                      </a:lnTo>
                      <a:lnTo>
                        <a:pt x="515968" y="52017"/>
                      </a:lnTo>
                      <a:lnTo>
                        <a:pt x="552436" y="79386"/>
                      </a:lnTo>
                      <a:lnTo>
                        <a:pt x="585367" y="111592"/>
                      </a:lnTo>
                      <a:lnTo>
                        <a:pt x="614352" y="148182"/>
                      </a:lnTo>
                      <a:lnTo>
                        <a:pt x="638984" y="188701"/>
                      </a:lnTo>
                      <a:lnTo>
                        <a:pt x="658853" y="232697"/>
                      </a:lnTo>
                      <a:lnTo>
                        <a:pt x="673551" y="279715"/>
                      </a:lnTo>
                      <a:lnTo>
                        <a:pt x="682670" y="329300"/>
                      </a:lnTo>
                      <a:lnTo>
                        <a:pt x="685800" y="381000"/>
                      </a:lnTo>
                      <a:lnTo>
                        <a:pt x="682670" y="432699"/>
                      </a:lnTo>
                      <a:lnTo>
                        <a:pt x="673551" y="482284"/>
                      </a:lnTo>
                      <a:lnTo>
                        <a:pt x="658853" y="529302"/>
                      </a:lnTo>
                      <a:lnTo>
                        <a:pt x="638984" y="573298"/>
                      </a:lnTo>
                      <a:lnTo>
                        <a:pt x="614352" y="613817"/>
                      </a:lnTo>
                      <a:lnTo>
                        <a:pt x="585367" y="650407"/>
                      </a:lnTo>
                      <a:lnTo>
                        <a:pt x="552436" y="682614"/>
                      </a:lnTo>
                      <a:lnTo>
                        <a:pt x="515968" y="709982"/>
                      </a:lnTo>
                      <a:lnTo>
                        <a:pt x="476372" y="732059"/>
                      </a:lnTo>
                      <a:lnTo>
                        <a:pt x="434056" y="748390"/>
                      </a:lnTo>
                      <a:lnTo>
                        <a:pt x="389429" y="758522"/>
                      </a:lnTo>
                      <a:lnTo>
                        <a:pt x="342900" y="762000"/>
                      </a:lnTo>
                      <a:lnTo>
                        <a:pt x="296370" y="758522"/>
                      </a:lnTo>
                      <a:lnTo>
                        <a:pt x="251743" y="748390"/>
                      </a:lnTo>
                      <a:lnTo>
                        <a:pt x="209428" y="732059"/>
                      </a:lnTo>
                      <a:lnTo>
                        <a:pt x="169832" y="709982"/>
                      </a:lnTo>
                      <a:lnTo>
                        <a:pt x="133364" y="682614"/>
                      </a:lnTo>
                      <a:lnTo>
                        <a:pt x="100433" y="650407"/>
                      </a:lnTo>
                      <a:lnTo>
                        <a:pt x="71447" y="613817"/>
                      </a:lnTo>
                      <a:lnTo>
                        <a:pt x="46816" y="573298"/>
                      </a:lnTo>
                      <a:lnTo>
                        <a:pt x="26946" y="529302"/>
                      </a:lnTo>
                      <a:lnTo>
                        <a:pt x="12248" y="482284"/>
                      </a:lnTo>
                      <a:lnTo>
                        <a:pt x="3130" y="432699"/>
                      </a:lnTo>
                      <a:lnTo>
                        <a:pt x="0" y="38100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object 22">
                  <a:extLst>
                    <a:ext uri="{FF2B5EF4-FFF2-40B4-BE49-F238E27FC236}">
                      <a16:creationId xmlns:a16="http://schemas.microsoft.com/office/drawing/2014/main" id="{92FEF0E4-0079-4CF9-B092-860E133014A2}"/>
                    </a:ext>
                  </a:extLst>
                </p:cNvPr>
                <p:cNvSpPr/>
                <p:nvPr/>
              </p:nvSpPr>
              <p:spPr>
                <a:xfrm>
                  <a:off x="7920037" y="4338637"/>
                  <a:ext cx="85725" cy="85725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object 23">
                  <a:extLst>
                    <a:ext uri="{FF2B5EF4-FFF2-40B4-BE49-F238E27FC236}">
                      <a16:creationId xmlns:a16="http://schemas.microsoft.com/office/drawing/2014/main" id="{BAC39F33-1A7D-47CC-80F6-7B812D6932E4}"/>
                    </a:ext>
                  </a:extLst>
                </p:cNvPr>
                <p:cNvSpPr/>
                <p:nvPr/>
              </p:nvSpPr>
              <p:spPr>
                <a:xfrm>
                  <a:off x="7920037" y="4110037"/>
                  <a:ext cx="85725" cy="85725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object 24">
                  <a:extLst>
                    <a:ext uri="{FF2B5EF4-FFF2-40B4-BE49-F238E27FC236}">
                      <a16:creationId xmlns:a16="http://schemas.microsoft.com/office/drawing/2014/main" id="{60F83204-9D06-47EC-AC2E-7007C291976A}"/>
                    </a:ext>
                  </a:extLst>
                </p:cNvPr>
                <p:cNvSpPr/>
                <p:nvPr/>
              </p:nvSpPr>
              <p:spPr>
                <a:xfrm>
                  <a:off x="7543800" y="3886200"/>
                  <a:ext cx="6858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800" h="762000">
                      <a:moveTo>
                        <a:pt x="0" y="381000"/>
                      </a:moveTo>
                      <a:lnTo>
                        <a:pt x="3130" y="329300"/>
                      </a:lnTo>
                      <a:lnTo>
                        <a:pt x="12248" y="279715"/>
                      </a:lnTo>
                      <a:lnTo>
                        <a:pt x="26946" y="232697"/>
                      </a:lnTo>
                      <a:lnTo>
                        <a:pt x="46816" y="188701"/>
                      </a:lnTo>
                      <a:lnTo>
                        <a:pt x="71447" y="148182"/>
                      </a:lnTo>
                      <a:lnTo>
                        <a:pt x="100433" y="111592"/>
                      </a:lnTo>
                      <a:lnTo>
                        <a:pt x="133364" y="79386"/>
                      </a:lnTo>
                      <a:lnTo>
                        <a:pt x="169832" y="52017"/>
                      </a:lnTo>
                      <a:lnTo>
                        <a:pt x="209428" y="29940"/>
                      </a:lnTo>
                      <a:lnTo>
                        <a:pt x="251743" y="13609"/>
                      </a:lnTo>
                      <a:lnTo>
                        <a:pt x="296370" y="3478"/>
                      </a:lnTo>
                      <a:lnTo>
                        <a:pt x="342900" y="0"/>
                      </a:lnTo>
                      <a:lnTo>
                        <a:pt x="389429" y="3478"/>
                      </a:lnTo>
                      <a:lnTo>
                        <a:pt x="434056" y="13609"/>
                      </a:lnTo>
                      <a:lnTo>
                        <a:pt x="476372" y="29940"/>
                      </a:lnTo>
                      <a:lnTo>
                        <a:pt x="515968" y="52017"/>
                      </a:lnTo>
                      <a:lnTo>
                        <a:pt x="552436" y="79386"/>
                      </a:lnTo>
                      <a:lnTo>
                        <a:pt x="585367" y="111592"/>
                      </a:lnTo>
                      <a:lnTo>
                        <a:pt x="614352" y="148182"/>
                      </a:lnTo>
                      <a:lnTo>
                        <a:pt x="638984" y="188701"/>
                      </a:lnTo>
                      <a:lnTo>
                        <a:pt x="658853" y="232697"/>
                      </a:lnTo>
                      <a:lnTo>
                        <a:pt x="673551" y="279715"/>
                      </a:lnTo>
                      <a:lnTo>
                        <a:pt x="682670" y="329300"/>
                      </a:lnTo>
                      <a:lnTo>
                        <a:pt x="685800" y="381000"/>
                      </a:lnTo>
                      <a:lnTo>
                        <a:pt x="682670" y="432699"/>
                      </a:lnTo>
                      <a:lnTo>
                        <a:pt x="673551" y="482284"/>
                      </a:lnTo>
                      <a:lnTo>
                        <a:pt x="658853" y="529302"/>
                      </a:lnTo>
                      <a:lnTo>
                        <a:pt x="638984" y="573298"/>
                      </a:lnTo>
                      <a:lnTo>
                        <a:pt x="614352" y="613817"/>
                      </a:lnTo>
                      <a:lnTo>
                        <a:pt x="585367" y="650407"/>
                      </a:lnTo>
                      <a:lnTo>
                        <a:pt x="552436" y="682614"/>
                      </a:lnTo>
                      <a:lnTo>
                        <a:pt x="515968" y="709982"/>
                      </a:lnTo>
                      <a:lnTo>
                        <a:pt x="476372" y="732059"/>
                      </a:lnTo>
                      <a:lnTo>
                        <a:pt x="434056" y="748390"/>
                      </a:lnTo>
                      <a:lnTo>
                        <a:pt x="389429" y="758522"/>
                      </a:lnTo>
                      <a:lnTo>
                        <a:pt x="342900" y="762000"/>
                      </a:lnTo>
                      <a:lnTo>
                        <a:pt x="296370" y="758522"/>
                      </a:lnTo>
                      <a:lnTo>
                        <a:pt x="251743" y="748390"/>
                      </a:lnTo>
                      <a:lnTo>
                        <a:pt x="209428" y="732059"/>
                      </a:lnTo>
                      <a:lnTo>
                        <a:pt x="169832" y="709982"/>
                      </a:lnTo>
                      <a:lnTo>
                        <a:pt x="133364" y="682614"/>
                      </a:lnTo>
                      <a:lnTo>
                        <a:pt x="100433" y="650407"/>
                      </a:lnTo>
                      <a:lnTo>
                        <a:pt x="71447" y="613817"/>
                      </a:lnTo>
                      <a:lnTo>
                        <a:pt x="46816" y="573298"/>
                      </a:lnTo>
                      <a:lnTo>
                        <a:pt x="26946" y="529302"/>
                      </a:lnTo>
                      <a:lnTo>
                        <a:pt x="12248" y="482284"/>
                      </a:lnTo>
                      <a:lnTo>
                        <a:pt x="3130" y="432699"/>
                      </a:lnTo>
                      <a:lnTo>
                        <a:pt x="0" y="38100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object 25">
                  <a:extLst>
                    <a:ext uri="{FF2B5EF4-FFF2-40B4-BE49-F238E27FC236}">
                      <a16:creationId xmlns:a16="http://schemas.microsoft.com/office/drawing/2014/main" id="{3F2B2895-0AE1-4A31-8B71-87B4E9CA23C9}"/>
                    </a:ext>
                  </a:extLst>
                </p:cNvPr>
                <p:cNvSpPr/>
                <p:nvPr/>
              </p:nvSpPr>
              <p:spPr>
                <a:xfrm>
                  <a:off x="7920037" y="2662237"/>
                  <a:ext cx="85725" cy="85725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object 26">
                  <a:extLst>
                    <a:ext uri="{FF2B5EF4-FFF2-40B4-BE49-F238E27FC236}">
                      <a16:creationId xmlns:a16="http://schemas.microsoft.com/office/drawing/2014/main" id="{0E07DC0D-D59A-4BE1-BE39-534509F2CF7C}"/>
                    </a:ext>
                  </a:extLst>
                </p:cNvPr>
                <p:cNvSpPr/>
                <p:nvPr/>
              </p:nvSpPr>
              <p:spPr>
                <a:xfrm>
                  <a:off x="7843837" y="2509837"/>
                  <a:ext cx="85725" cy="85725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object 27">
                  <a:extLst>
                    <a:ext uri="{FF2B5EF4-FFF2-40B4-BE49-F238E27FC236}">
                      <a16:creationId xmlns:a16="http://schemas.microsoft.com/office/drawing/2014/main" id="{961D9720-FDBE-4148-BA1D-9F54947F4329}"/>
                    </a:ext>
                  </a:extLst>
                </p:cNvPr>
                <p:cNvSpPr/>
                <p:nvPr/>
              </p:nvSpPr>
              <p:spPr>
                <a:xfrm>
                  <a:off x="7620000" y="2286000"/>
                  <a:ext cx="6858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800" h="762000">
                      <a:moveTo>
                        <a:pt x="0" y="381000"/>
                      </a:moveTo>
                      <a:lnTo>
                        <a:pt x="3130" y="329300"/>
                      </a:lnTo>
                      <a:lnTo>
                        <a:pt x="12248" y="279715"/>
                      </a:lnTo>
                      <a:lnTo>
                        <a:pt x="26946" y="232697"/>
                      </a:lnTo>
                      <a:lnTo>
                        <a:pt x="46816" y="188701"/>
                      </a:lnTo>
                      <a:lnTo>
                        <a:pt x="71447" y="148182"/>
                      </a:lnTo>
                      <a:lnTo>
                        <a:pt x="100433" y="111592"/>
                      </a:lnTo>
                      <a:lnTo>
                        <a:pt x="133364" y="79386"/>
                      </a:lnTo>
                      <a:lnTo>
                        <a:pt x="169832" y="52017"/>
                      </a:lnTo>
                      <a:lnTo>
                        <a:pt x="209428" y="29940"/>
                      </a:lnTo>
                      <a:lnTo>
                        <a:pt x="251743" y="13609"/>
                      </a:lnTo>
                      <a:lnTo>
                        <a:pt x="296370" y="3478"/>
                      </a:lnTo>
                      <a:lnTo>
                        <a:pt x="342900" y="0"/>
                      </a:lnTo>
                      <a:lnTo>
                        <a:pt x="389429" y="3478"/>
                      </a:lnTo>
                      <a:lnTo>
                        <a:pt x="434056" y="13609"/>
                      </a:lnTo>
                      <a:lnTo>
                        <a:pt x="476372" y="29940"/>
                      </a:lnTo>
                      <a:lnTo>
                        <a:pt x="515968" y="52017"/>
                      </a:lnTo>
                      <a:lnTo>
                        <a:pt x="552436" y="79386"/>
                      </a:lnTo>
                      <a:lnTo>
                        <a:pt x="585367" y="111592"/>
                      </a:lnTo>
                      <a:lnTo>
                        <a:pt x="614352" y="148182"/>
                      </a:lnTo>
                      <a:lnTo>
                        <a:pt x="638984" y="188701"/>
                      </a:lnTo>
                      <a:lnTo>
                        <a:pt x="658853" y="232697"/>
                      </a:lnTo>
                      <a:lnTo>
                        <a:pt x="673551" y="279715"/>
                      </a:lnTo>
                      <a:lnTo>
                        <a:pt x="682670" y="329300"/>
                      </a:lnTo>
                      <a:lnTo>
                        <a:pt x="685800" y="381000"/>
                      </a:lnTo>
                      <a:lnTo>
                        <a:pt x="682670" y="432699"/>
                      </a:lnTo>
                      <a:lnTo>
                        <a:pt x="673551" y="482284"/>
                      </a:lnTo>
                      <a:lnTo>
                        <a:pt x="658853" y="529302"/>
                      </a:lnTo>
                      <a:lnTo>
                        <a:pt x="638984" y="573298"/>
                      </a:lnTo>
                      <a:lnTo>
                        <a:pt x="614352" y="613817"/>
                      </a:lnTo>
                      <a:lnTo>
                        <a:pt x="585367" y="650407"/>
                      </a:lnTo>
                      <a:lnTo>
                        <a:pt x="552436" y="682614"/>
                      </a:lnTo>
                      <a:lnTo>
                        <a:pt x="515968" y="709982"/>
                      </a:lnTo>
                      <a:lnTo>
                        <a:pt x="476372" y="732059"/>
                      </a:lnTo>
                      <a:lnTo>
                        <a:pt x="434056" y="748390"/>
                      </a:lnTo>
                      <a:lnTo>
                        <a:pt x="389429" y="758522"/>
                      </a:lnTo>
                      <a:lnTo>
                        <a:pt x="342900" y="762000"/>
                      </a:lnTo>
                      <a:lnTo>
                        <a:pt x="296370" y="758522"/>
                      </a:lnTo>
                      <a:lnTo>
                        <a:pt x="251743" y="748390"/>
                      </a:lnTo>
                      <a:lnTo>
                        <a:pt x="209428" y="732059"/>
                      </a:lnTo>
                      <a:lnTo>
                        <a:pt x="169832" y="709982"/>
                      </a:lnTo>
                      <a:lnTo>
                        <a:pt x="133364" y="682614"/>
                      </a:lnTo>
                      <a:lnTo>
                        <a:pt x="100433" y="650407"/>
                      </a:lnTo>
                      <a:lnTo>
                        <a:pt x="71447" y="613817"/>
                      </a:lnTo>
                      <a:lnTo>
                        <a:pt x="46816" y="573298"/>
                      </a:lnTo>
                      <a:lnTo>
                        <a:pt x="26946" y="529302"/>
                      </a:lnTo>
                      <a:lnTo>
                        <a:pt x="12248" y="482284"/>
                      </a:lnTo>
                      <a:lnTo>
                        <a:pt x="3130" y="432699"/>
                      </a:lnTo>
                      <a:lnTo>
                        <a:pt x="0" y="38100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object 28">
                  <a:extLst>
                    <a:ext uri="{FF2B5EF4-FFF2-40B4-BE49-F238E27FC236}">
                      <a16:creationId xmlns:a16="http://schemas.microsoft.com/office/drawing/2014/main" id="{AD99674D-39BE-4B0B-A255-5D802324C6F4}"/>
                    </a:ext>
                  </a:extLst>
                </p:cNvPr>
                <p:cNvSpPr/>
                <p:nvPr/>
              </p:nvSpPr>
              <p:spPr>
                <a:xfrm>
                  <a:off x="3192983" y="2676575"/>
                  <a:ext cx="2369820" cy="166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820" h="1666875">
                      <a:moveTo>
                        <a:pt x="2291710" y="1581046"/>
                      </a:moveTo>
                      <a:lnTo>
                        <a:pt x="2259685" y="1601673"/>
                      </a:lnTo>
                      <a:lnTo>
                        <a:pt x="2369616" y="1666824"/>
                      </a:lnTo>
                      <a:lnTo>
                        <a:pt x="2362015" y="1597063"/>
                      </a:lnTo>
                      <a:lnTo>
                        <a:pt x="2302027" y="1597063"/>
                      </a:lnTo>
                      <a:lnTo>
                        <a:pt x="2291710" y="1581046"/>
                      </a:lnTo>
                      <a:close/>
                    </a:path>
                    <a:path w="2369820" h="1666875">
                      <a:moveTo>
                        <a:pt x="2323744" y="1560414"/>
                      </a:moveTo>
                      <a:lnTo>
                        <a:pt x="2291710" y="1581046"/>
                      </a:lnTo>
                      <a:lnTo>
                        <a:pt x="2302027" y="1597063"/>
                      </a:lnTo>
                      <a:lnTo>
                        <a:pt x="2334056" y="1576425"/>
                      </a:lnTo>
                      <a:lnTo>
                        <a:pt x="2323744" y="1560414"/>
                      </a:lnTo>
                      <a:close/>
                    </a:path>
                    <a:path w="2369820" h="1666875">
                      <a:moveTo>
                        <a:pt x="2355773" y="1539786"/>
                      </a:moveTo>
                      <a:lnTo>
                        <a:pt x="2323744" y="1560414"/>
                      </a:lnTo>
                      <a:lnTo>
                        <a:pt x="2334056" y="1576425"/>
                      </a:lnTo>
                      <a:lnTo>
                        <a:pt x="2302027" y="1597063"/>
                      </a:lnTo>
                      <a:lnTo>
                        <a:pt x="2362015" y="1597063"/>
                      </a:lnTo>
                      <a:lnTo>
                        <a:pt x="2355773" y="1539786"/>
                      </a:lnTo>
                      <a:close/>
                    </a:path>
                    <a:path w="2369820" h="1666875">
                      <a:moveTo>
                        <a:pt x="968756" y="38074"/>
                      </a:moveTo>
                      <a:lnTo>
                        <a:pt x="715048" y="38074"/>
                      </a:lnTo>
                      <a:lnTo>
                        <a:pt x="750125" y="38595"/>
                      </a:lnTo>
                      <a:lnTo>
                        <a:pt x="785240" y="40614"/>
                      </a:lnTo>
                      <a:lnTo>
                        <a:pt x="855624" y="49453"/>
                      </a:lnTo>
                      <a:lnTo>
                        <a:pt x="926287" y="65150"/>
                      </a:lnTo>
                      <a:lnTo>
                        <a:pt x="997318" y="88277"/>
                      </a:lnTo>
                      <a:lnTo>
                        <a:pt x="1032992" y="102819"/>
                      </a:lnTo>
                      <a:lnTo>
                        <a:pt x="1068806" y="119456"/>
                      </a:lnTo>
                      <a:lnTo>
                        <a:pt x="1104747" y="138252"/>
                      </a:lnTo>
                      <a:lnTo>
                        <a:pt x="1140828" y="159283"/>
                      </a:lnTo>
                      <a:lnTo>
                        <a:pt x="1177074" y="182625"/>
                      </a:lnTo>
                      <a:lnTo>
                        <a:pt x="1213497" y="208241"/>
                      </a:lnTo>
                      <a:lnTo>
                        <a:pt x="1250099" y="236080"/>
                      </a:lnTo>
                      <a:lnTo>
                        <a:pt x="1286878" y="266052"/>
                      </a:lnTo>
                      <a:lnTo>
                        <a:pt x="1323797" y="298094"/>
                      </a:lnTo>
                      <a:lnTo>
                        <a:pt x="1360868" y="332143"/>
                      </a:lnTo>
                      <a:lnTo>
                        <a:pt x="1398079" y="368122"/>
                      </a:lnTo>
                      <a:lnTo>
                        <a:pt x="1435404" y="405942"/>
                      </a:lnTo>
                      <a:lnTo>
                        <a:pt x="1472857" y="445541"/>
                      </a:lnTo>
                      <a:lnTo>
                        <a:pt x="1510411" y="486854"/>
                      </a:lnTo>
                      <a:lnTo>
                        <a:pt x="1548079" y="529793"/>
                      </a:lnTo>
                      <a:lnTo>
                        <a:pt x="1585836" y="574293"/>
                      </a:lnTo>
                      <a:lnTo>
                        <a:pt x="1623682" y="620267"/>
                      </a:lnTo>
                      <a:lnTo>
                        <a:pt x="1661617" y="667651"/>
                      </a:lnTo>
                      <a:lnTo>
                        <a:pt x="1699628" y="716368"/>
                      </a:lnTo>
                      <a:lnTo>
                        <a:pt x="1737715" y="766356"/>
                      </a:lnTo>
                      <a:lnTo>
                        <a:pt x="1775879" y="817524"/>
                      </a:lnTo>
                      <a:lnTo>
                        <a:pt x="1814093" y="869797"/>
                      </a:lnTo>
                      <a:lnTo>
                        <a:pt x="1890763" y="977455"/>
                      </a:lnTo>
                      <a:lnTo>
                        <a:pt x="1967572" y="1088593"/>
                      </a:lnTo>
                      <a:lnTo>
                        <a:pt x="2044560" y="1202715"/>
                      </a:lnTo>
                      <a:lnTo>
                        <a:pt x="2121687" y="1319212"/>
                      </a:lnTo>
                      <a:lnTo>
                        <a:pt x="2198916" y="1437512"/>
                      </a:lnTo>
                      <a:lnTo>
                        <a:pt x="2291710" y="1581046"/>
                      </a:lnTo>
                      <a:lnTo>
                        <a:pt x="2323744" y="1560414"/>
                      </a:lnTo>
                      <a:lnTo>
                        <a:pt x="2230818" y="1416684"/>
                      </a:lnTo>
                      <a:lnTo>
                        <a:pt x="2153450" y="1298181"/>
                      </a:lnTo>
                      <a:lnTo>
                        <a:pt x="2076145" y="1181404"/>
                      </a:lnTo>
                      <a:lnTo>
                        <a:pt x="1998916" y="1066939"/>
                      </a:lnTo>
                      <a:lnTo>
                        <a:pt x="1921789" y="955357"/>
                      </a:lnTo>
                      <a:lnTo>
                        <a:pt x="1844852" y="847305"/>
                      </a:lnTo>
                      <a:lnTo>
                        <a:pt x="1806422" y="794740"/>
                      </a:lnTo>
                      <a:lnTo>
                        <a:pt x="1768017" y="743254"/>
                      </a:lnTo>
                      <a:lnTo>
                        <a:pt x="1729676" y="692937"/>
                      </a:lnTo>
                      <a:lnTo>
                        <a:pt x="1691360" y="643839"/>
                      </a:lnTo>
                      <a:lnTo>
                        <a:pt x="1653095" y="596049"/>
                      </a:lnTo>
                      <a:lnTo>
                        <a:pt x="1614881" y="549630"/>
                      </a:lnTo>
                      <a:lnTo>
                        <a:pt x="1576717" y="504672"/>
                      </a:lnTo>
                      <a:lnTo>
                        <a:pt x="1538604" y="461225"/>
                      </a:lnTo>
                      <a:lnTo>
                        <a:pt x="1500543" y="419366"/>
                      </a:lnTo>
                      <a:lnTo>
                        <a:pt x="1462519" y="379171"/>
                      </a:lnTo>
                      <a:lnTo>
                        <a:pt x="1424559" y="340728"/>
                      </a:lnTo>
                      <a:lnTo>
                        <a:pt x="1386636" y="304076"/>
                      </a:lnTo>
                      <a:lnTo>
                        <a:pt x="1348765" y="269316"/>
                      </a:lnTo>
                      <a:lnTo>
                        <a:pt x="1310944" y="236512"/>
                      </a:lnTo>
                      <a:lnTo>
                        <a:pt x="1273162" y="205739"/>
                      </a:lnTo>
                      <a:lnTo>
                        <a:pt x="1235405" y="177076"/>
                      </a:lnTo>
                      <a:lnTo>
                        <a:pt x="1197686" y="150583"/>
                      </a:lnTo>
                      <a:lnTo>
                        <a:pt x="1160005" y="126364"/>
                      </a:lnTo>
                      <a:lnTo>
                        <a:pt x="1122375" y="104482"/>
                      </a:lnTo>
                      <a:lnTo>
                        <a:pt x="1084834" y="84886"/>
                      </a:lnTo>
                      <a:lnTo>
                        <a:pt x="1047356" y="67538"/>
                      </a:lnTo>
                      <a:lnTo>
                        <a:pt x="1009954" y="52336"/>
                      </a:lnTo>
                      <a:lnTo>
                        <a:pt x="972642" y="39230"/>
                      </a:lnTo>
                      <a:lnTo>
                        <a:pt x="968756" y="38074"/>
                      </a:lnTo>
                      <a:close/>
                    </a:path>
                    <a:path w="2369820" h="1666875">
                      <a:moveTo>
                        <a:pt x="714032" y="0"/>
                      </a:moveTo>
                      <a:lnTo>
                        <a:pt x="641083" y="3378"/>
                      </a:lnTo>
                      <a:lnTo>
                        <a:pt x="568566" y="12128"/>
                      </a:lnTo>
                      <a:lnTo>
                        <a:pt x="496201" y="25666"/>
                      </a:lnTo>
                      <a:lnTo>
                        <a:pt x="424510" y="43256"/>
                      </a:lnTo>
                      <a:lnTo>
                        <a:pt x="353136" y="64350"/>
                      </a:lnTo>
                      <a:lnTo>
                        <a:pt x="282066" y="88353"/>
                      </a:lnTo>
                      <a:lnTo>
                        <a:pt x="211251" y="114655"/>
                      </a:lnTo>
                      <a:lnTo>
                        <a:pt x="140665" y="142671"/>
                      </a:lnTo>
                      <a:lnTo>
                        <a:pt x="0" y="201472"/>
                      </a:lnTo>
                      <a:lnTo>
                        <a:pt x="14833" y="236575"/>
                      </a:lnTo>
                      <a:lnTo>
                        <a:pt x="155232" y="177876"/>
                      </a:lnTo>
                      <a:lnTo>
                        <a:pt x="225310" y="150075"/>
                      </a:lnTo>
                      <a:lnTo>
                        <a:pt x="295338" y="124066"/>
                      </a:lnTo>
                      <a:lnTo>
                        <a:pt x="365328" y="100456"/>
                      </a:lnTo>
                      <a:lnTo>
                        <a:pt x="435305" y="79794"/>
                      </a:lnTo>
                      <a:lnTo>
                        <a:pt x="505269" y="62661"/>
                      </a:lnTo>
                      <a:lnTo>
                        <a:pt x="574979" y="49682"/>
                      </a:lnTo>
                      <a:lnTo>
                        <a:pt x="644969" y="41287"/>
                      </a:lnTo>
                      <a:lnTo>
                        <a:pt x="715048" y="38074"/>
                      </a:lnTo>
                      <a:lnTo>
                        <a:pt x="968756" y="38074"/>
                      </a:lnTo>
                      <a:lnTo>
                        <a:pt x="935405" y="28155"/>
                      </a:lnTo>
                      <a:lnTo>
                        <a:pt x="898258" y="19024"/>
                      </a:lnTo>
                      <a:lnTo>
                        <a:pt x="824255" y="6311"/>
                      </a:lnTo>
                      <a:lnTo>
                        <a:pt x="750658" y="495"/>
                      </a:lnTo>
                      <a:lnTo>
                        <a:pt x="71403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object 29">
                  <a:extLst>
                    <a:ext uri="{FF2B5EF4-FFF2-40B4-BE49-F238E27FC236}">
                      <a16:creationId xmlns:a16="http://schemas.microsoft.com/office/drawing/2014/main" id="{97A1B027-63AC-4E1E-BC7C-7C51FF915D50}"/>
                    </a:ext>
                  </a:extLst>
                </p:cNvPr>
                <p:cNvSpPr/>
                <p:nvPr/>
              </p:nvSpPr>
              <p:spPr>
                <a:xfrm>
                  <a:off x="1269944" y="3426612"/>
                  <a:ext cx="737235" cy="107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235" h="1071879">
                      <a:moveTo>
                        <a:pt x="77602" y="0"/>
                      </a:moveTo>
                      <a:lnTo>
                        <a:pt x="0" y="735685"/>
                      </a:lnTo>
                      <a:lnTo>
                        <a:pt x="659109" y="1071575"/>
                      </a:lnTo>
                      <a:lnTo>
                        <a:pt x="736706" y="335889"/>
                      </a:lnTo>
                      <a:lnTo>
                        <a:pt x="77602" y="0"/>
                      </a:lnTo>
                      <a:close/>
                    </a:path>
                  </a:pathLst>
                </a:custGeom>
                <a:solidFill>
                  <a:srgbClr val="FF7C80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object 30">
                  <a:extLst>
                    <a:ext uri="{FF2B5EF4-FFF2-40B4-BE49-F238E27FC236}">
                      <a16:creationId xmlns:a16="http://schemas.microsoft.com/office/drawing/2014/main" id="{1B7D24CC-4C66-48E9-B948-66F01A47CC67}"/>
                    </a:ext>
                  </a:extLst>
                </p:cNvPr>
                <p:cNvSpPr/>
                <p:nvPr/>
              </p:nvSpPr>
              <p:spPr>
                <a:xfrm>
                  <a:off x="1269943" y="3426614"/>
                  <a:ext cx="737235" cy="107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235" h="1071879">
                      <a:moveTo>
                        <a:pt x="0" y="735687"/>
                      </a:moveTo>
                      <a:lnTo>
                        <a:pt x="77598" y="0"/>
                      </a:lnTo>
                      <a:lnTo>
                        <a:pt x="736712" y="335895"/>
                      </a:lnTo>
                      <a:lnTo>
                        <a:pt x="659114" y="1071582"/>
                      </a:lnTo>
                      <a:lnTo>
                        <a:pt x="0" y="735687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object 31">
                  <a:extLst>
                    <a:ext uri="{FF2B5EF4-FFF2-40B4-BE49-F238E27FC236}">
                      <a16:creationId xmlns:a16="http://schemas.microsoft.com/office/drawing/2014/main" id="{ED7D50AD-F1CE-44E6-A42A-E385D4DE5D3A}"/>
                    </a:ext>
                  </a:extLst>
                </p:cNvPr>
                <p:cNvSpPr/>
                <p:nvPr/>
              </p:nvSpPr>
              <p:spPr>
                <a:xfrm>
                  <a:off x="981632" y="2829242"/>
                  <a:ext cx="780415" cy="589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14" h="589914">
                      <a:moveTo>
                        <a:pt x="629768" y="0"/>
                      </a:moveTo>
                      <a:lnTo>
                        <a:pt x="26840" y="314846"/>
                      </a:lnTo>
                      <a:lnTo>
                        <a:pt x="2062" y="344808"/>
                      </a:lnTo>
                      <a:lnTo>
                        <a:pt x="0" y="364173"/>
                      </a:lnTo>
                      <a:lnTo>
                        <a:pt x="5728" y="383514"/>
                      </a:lnTo>
                      <a:lnTo>
                        <a:pt x="100842" y="563080"/>
                      </a:lnTo>
                      <a:lnTo>
                        <a:pt x="113626" y="578685"/>
                      </a:lnTo>
                      <a:lnTo>
                        <a:pt x="130804" y="587859"/>
                      </a:lnTo>
                      <a:lnTo>
                        <a:pt x="150170" y="589921"/>
                      </a:lnTo>
                      <a:lnTo>
                        <a:pt x="169512" y="584187"/>
                      </a:lnTo>
                      <a:lnTo>
                        <a:pt x="753099" y="275069"/>
                      </a:lnTo>
                      <a:lnTo>
                        <a:pt x="768702" y="262286"/>
                      </a:lnTo>
                      <a:lnTo>
                        <a:pt x="777873" y="245107"/>
                      </a:lnTo>
                      <a:lnTo>
                        <a:pt x="779934" y="225742"/>
                      </a:lnTo>
                      <a:lnTo>
                        <a:pt x="774206" y="206400"/>
                      </a:lnTo>
                      <a:lnTo>
                        <a:pt x="679096" y="26835"/>
                      </a:lnTo>
                      <a:lnTo>
                        <a:pt x="666312" y="11232"/>
                      </a:lnTo>
                      <a:lnTo>
                        <a:pt x="649133" y="2060"/>
                      </a:lnTo>
                      <a:lnTo>
                        <a:pt x="629768" y="0"/>
                      </a:lnTo>
                      <a:close/>
                    </a:path>
                  </a:pathLst>
                </a:custGeom>
                <a:solidFill>
                  <a:srgbClr val="33CCFF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object 32">
                  <a:extLst>
                    <a:ext uri="{FF2B5EF4-FFF2-40B4-BE49-F238E27FC236}">
                      <a16:creationId xmlns:a16="http://schemas.microsoft.com/office/drawing/2014/main" id="{CBF3311E-228D-45A3-B701-E960B92E4EB0}"/>
                    </a:ext>
                  </a:extLst>
                </p:cNvPr>
                <p:cNvSpPr/>
                <p:nvPr/>
              </p:nvSpPr>
              <p:spPr>
                <a:xfrm>
                  <a:off x="981631" y="2829231"/>
                  <a:ext cx="780415" cy="59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14" h="590550">
                      <a:moveTo>
                        <a:pt x="5728" y="383522"/>
                      </a:moveTo>
                      <a:lnTo>
                        <a:pt x="0" y="364180"/>
                      </a:lnTo>
                      <a:lnTo>
                        <a:pt x="2062" y="344814"/>
                      </a:lnTo>
                      <a:lnTo>
                        <a:pt x="11235" y="327635"/>
                      </a:lnTo>
                      <a:lnTo>
                        <a:pt x="26840" y="314851"/>
                      </a:lnTo>
                      <a:lnTo>
                        <a:pt x="610423" y="5728"/>
                      </a:lnTo>
                      <a:lnTo>
                        <a:pt x="629765" y="0"/>
                      </a:lnTo>
                      <a:lnTo>
                        <a:pt x="649131" y="2062"/>
                      </a:lnTo>
                      <a:lnTo>
                        <a:pt x="666310" y="11235"/>
                      </a:lnTo>
                      <a:lnTo>
                        <a:pt x="679094" y="26840"/>
                      </a:lnTo>
                      <a:lnTo>
                        <a:pt x="774208" y="206403"/>
                      </a:lnTo>
                      <a:lnTo>
                        <a:pt x="779936" y="225746"/>
                      </a:lnTo>
                      <a:lnTo>
                        <a:pt x="777874" y="245111"/>
                      </a:lnTo>
                      <a:lnTo>
                        <a:pt x="768701" y="262290"/>
                      </a:lnTo>
                      <a:lnTo>
                        <a:pt x="753095" y="275074"/>
                      </a:lnTo>
                      <a:lnTo>
                        <a:pt x="169513" y="584198"/>
                      </a:lnTo>
                      <a:lnTo>
                        <a:pt x="150170" y="589926"/>
                      </a:lnTo>
                      <a:lnTo>
                        <a:pt x="130805" y="587864"/>
                      </a:lnTo>
                      <a:lnTo>
                        <a:pt x="113626" y="578690"/>
                      </a:lnTo>
                      <a:lnTo>
                        <a:pt x="100842" y="563085"/>
                      </a:lnTo>
                      <a:lnTo>
                        <a:pt x="5728" y="383522"/>
                      </a:lnTo>
                      <a:close/>
                    </a:path>
                  </a:pathLst>
                </a:custGeom>
                <a:ln w="952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object 33">
                  <a:extLst>
                    <a:ext uri="{FF2B5EF4-FFF2-40B4-BE49-F238E27FC236}">
                      <a16:creationId xmlns:a16="http://schemas.microsoft.com/office/drawing/2014/main" id="{95BC7869-FD5F-4432-984F-BEC320DD1EDD}"/>
                    </a:ext>
                  </a:extLst>
                </p:cNvPr>
                <p:cNvSpPr/>
                <p:nvPr/>
              </p:nvSpPr>
              <p:spPr>
                <a:xfrm>
                  <a:off x="1852587" y="2810129"/>
                  <a:ext cx="612140" cy="570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139" h="570864">
                      <a:moveTo>
                        <a:pt x="413258" y="0"/>
                      </a:moveTo>
                      <a:lnTo>
                        <a:pt x="0" y="454583"/>
                      </a:lnTo>
                      <a:lnTo>
                        <a:pt x="99187" y="570293"/>
                      </a:lnTo>
                      <a:lnTo>
                        <a:pt x="611619" y="231419"/>
                      </a:lnTo>
                      <a:lnTo>
                        <a:pt x="413258" y="0"/>
                      </a:lnTo>
                      <a:close/>
                    </a:path>
                  </a:pathLst>
                </a:custGeom>
                <a:solidFill>
                  <a:srgbClr val="CCCCFF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object 34">
                  <a:extLst>
                    <a:ext uri="{FF2B5EF4-FFF2-40B4-BE49-F238E27FC236}">
                      <a16:creationId xmlns:a16="http://schemas.microsoft.com/office/drawing/2014/main" id="{12BB30C1-B2C9-4196-974D-5F4DABCB9EDF}"/>
                    </a:ext>
                  </a:extLst>
                </p:cNvPr>
                <p:cNvSpPr/>
                <p:nvPr/>
              </p:nvSpPr>
              <p:spPr>
                <a:xfrm>
                  <a:off x="1852592" y="2810129"/>
                  <a:ext cx="612140" cy="570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139" h="570864">
                      <a:moveTo>
                        <a:pt x="413252" y="0"/>
                      </a:moveTo>
                      <a:lnTo>
                        <a:pt x="0" y="454577"/>
                      </a:lnTo>
                      <a:lnTo>
                        <a:pt x="99180" y="570288"/>
                      </a:lnTo>
                      <a:lnTo>
                        <a:pt x="611613" y="231421"/>
                      </a:lnTo>
                      <a:lnTo>
                        <a:pt x="413252" y="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object 35">
                  <a:extLst>
                    <a:ext uri="{FF2B5EF4-FFF2-40B4-BE49-F238E27FC236}">
                      <a16:creationId xmlns:a16="http://schemas.microsoft.com/office/drawing/2014/main" id="{082C64C9-817A-4C3B-9F5A-AF2B74A8E3CC}"/>
                    </a:ext>
                  </a:extLst>
                </p:cNvPr>
                <p:cNvSpPr/>
                <p:nvPr/>
              </p:nvSpPr>
              <p:spPr>
                <a:xfrm>
                  <a:off x="2209800" y="4267199"/>
                  <a:ext cx="304800" cy="3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0" h="304800">
                      <a:moveTo>
                        <a:pt x="304800" y="76200"/>
                      </a:moveTo>
                      <a:lnTo>
                        <a:pt x="228600" y="76200"/>
                      </a:lnTo>
                      <a:lnTo>
                        <a:pt x="228600" y="0"/>
                      </a:lnTo>
                      <a:lnTo>
                        <a:pt x="76200" y="0"/>
                      </a:lnTo>
                      <a:lnTo>
                        <a:pt x="76200" y="76200"/>
                      </a:lnTo>
                      <a:lnTo>
                        <a:pt x="0" y="76200"/>
                      </a:lnTo>
                      <a:lnTo>
                        <a:pt x="0" y="228600"/>
                      </a:lnTo>
                      <a:lnTo>
                        <a:pt x="76200" y="228600"/>
                      </a:lnTo>
                      <a:lnTo>
                        <a:pt x="76200" y="304800"/>
                      </a:lnTo>
                      <a:lnTo>
                        <a:pt x="228600" y="304800"/>
                      </a:lnTo>
                      <a:lnTo>
                        <a:pt x="228600" y="228600"/>
                      </a:lnTo>
                      <a:lnTo>
                        <a:pt x="304800" y="228600"/>
                      </a:lnTo>
                      <a:lnTo>
                        <a:pt x="304800" y="76200"/>
                      </a:lnTo>
                      <a:close/>
                    </a:path>
                  </a:pathLst>
                </a:custGeom>
                <a:solidFill>
                  <a:srgbClr val="4472C4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object 36">
                  <a:extLst>
                    <a:ext uri="{FF2B5EF4-FFF2-40B4-BE49-F238E27FC236}">
                      <a16:creationId xmlns:a16="http://schemas.microsoft.com/office/drawing/2014/main" id="{B82F524E-377E-4DB2-9E37-AF23158FCA0B}"/>
                    </a:ext>
                  </a:extLst>
                </p:cNvPr>
                <p:cNvSpPr/>
                <p:nvPr/>
              </p:nvSpPr>
              <p:spPr>
                <a:xfrm>
                  <a:off x="2209800" y="4267200"/>
                  <a:ext cx="304800" cy="3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0" h="304800">
                      <a:moveTo>
                        <a:pt x="0" y="76200"/>
                      </a:moveTo>
                      <a:lnTo>
                        <a:pt x="76200" y="76200"/>
                      </a:lnTo>
                      <a:lnTo>
                        <a:pt x="76200" y="0"/>
                      </a:lnTo>
                      <a:lnTo>
                        <a:pt x="228600" y="0"/>
                      </a:lnTo>
                      <a:lnTo>
                        <a:pt x="228600" y="76200"/>
                      </a:lnTo>
                      <a:lnTo>
                        <a:pt x="304800" y="76200"/>
                      </a:lnTo>
                      <a:lnTo>
                        <a:pt x="304800" y="228600"/>
                      </a:lnTo>
                      <a:lnTo>
                        <a:pt x="228600" y="228600"/>
                      </a:lnTo>
                      <a:lnTo>
                        <a:pt x="228600" y="304800"/>
                      </a:lnTo>
                      <a:lnTo>
                        <a:pt x="76200" y="304800"/>
                      </a:lnTo>
                      <a:lnTo>
                        <a:pt x="76200" y="228600"/>
                      </a:lnTo>
                      <a:lnTo>
                        <a:pt x="0" y="2286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object 37">
                  <a:extLst>
                    <a:ext uri="{FF2B5EF4-FFF2-40B4-BE49-F238E27FC236}">
                      <a16:creationId xmlns:a16="http://schemas.microsoft.com/office/drawing/2014/main" id="{3BAD5A7B-403D-4E09-BDD9-95AE5A2A2C36}"/>
                    </a:ext>
                  </a:extLst>
                </p:cNvPr>
                <p:cNvSpPr/>
                <p:nvPr/>
              </p:nvSpPr>
              <p:spPr>
                <a:xfrm>
                  <a:off x="2286381" y="4572546"/>
                  <a:ext cx="837565" cy="1218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564" h="1218564">
                      <a:moveTo>
                        <a:pt x="444639" y="0"/>
                      </a:moveTo>
                      <a:lnTo>
                        <a:pt x="0" y="591235"/>
                      </a:lnTo>
                      <a:lnTo>
                        <a:pt x="392798" y="1218102"/>
                      </a:lnTo>
                      <a:lnTo>
                        <a:pt x="837438" y="626871"/>
                      </a:lnTo>
                      <a:lnTo>
                        <a:pt x="444639" y="0"/>
                      </a:lnTo>
                      <a:close/>
                    </a:path>
                  </a:pathLst>
                </a:custGeom>
                <a:solidFill>
                  <a:srgbClr val="FF7C80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object 38">
                  <a:extLst>
                    <a:ext uri="{FF2B5EF4-FFF2-40B4-BE49-F238E27FC236}">
                      <a16:creationId xmlns:a16="http://schemas.microsoft.com/office/drawing/2014/main" id="{60E05126-44A3-4C17-BAA8-0286991164AF}"/>
                    </a:ext>
                  </a:extLst>
                </p:cNvPr>
                <p:cNvSpPr/>
                <p:nvPr/>
              </p:nvSpPr>
              <p:spPr>
                <a:xfrm>
                  <a:off x="2286383" y="4572546"/>
                  <a:ext cx="837565" cy="1218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564" h="1218564">
                      <a:moveTo>
                        <a:pt x="0" y="591230"/>
                      </a:moveTo>
                      <a:lnTo>
                        <a:pt x="444639" y="0"/>
                      </a:lnTo>
                      <a:lnTo>
                        <a:pt x="837442" y="626867"/>
                      </a:lnTo>
                      <a:lnTo>
                        <a:pt x="392803" y="1218098"/>
                      </a:lnTo>
                      <a:lnTo>
                        <a:pt x="0" y="591230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object 39">
                  <a:extLst>
                    <a:ext uri="{FF2B5EF4-FFF2-40B4-BE49-F238E27FC236}">
                      <a16:creationId xmlns:a16="http://schemas.microsoft.com/office/drawing/2014/main" id="{027CBFA9-686D-4356-AEB1-924686492F86}"/>
                    </a:ext>
                  </a:extLst>
                </p:cNvPr>
                <p:cNvSpPr/>
                <p:nvPr/>
              </p:nvSpPr>
              <p:spPr>
                <a:xfrm>
                  <a:off x="2701518" y="2736735"/>
                  <a:ext cx="434975" cy="427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975" h="427355">
                      <a:moveTo>
                        <a:pt x="434657" y="0"/>
                      </a:moveTo>
                      <a:lnTo>
                        <a:pt x="0" y="208152"/>
                      </a:lnTo>
                      <a:lnTo>
                        <a:pt x="211823" y="427316"/>
                      </a:lnTo>
                      <a:lnTo>
                        <a:pt x="434657" y="0"/>
                      </a:lnTo>
                      <a:close/>
                    </a:path>
                  </a:pathLst>
                </a:custGeom>
                <a:solidFill>
                  <a:srgbClr val="FF9900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object 40">
                  <a:extLst>
                    <a:ext uri="{FF2B5EF4-FFF2-40B4-BE49-F238E27FC236}">
                      <a16:creationId xmlns:a16="http://schemas.microsoft.com/office/drawing/2014/main" id="{C6EB1F1E-1100-4CD1-B4EE-368B7619B399}"/>
                    </a:ext>
                  </a:extLst>
                </p:cNvPr>
                <p:cNvSpPr/>
                <p:nvPr/>
              </p:nvSpPr>
              <p:spPr>
                <a:xfrm>
                  <a:off x="2346363" y="2346363"/>
                  <a:ext cx="33655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550" h="336550">
                      <a:moveTo>
                        <a:pt x="195211" y="0"/>
                      </a:moveTo>
                      <a:lnTo>
                        <a:pt x="150774" y="61899"/>
                      </a:lnTo>
                      <a:lnTo>
                        <a:pt x="88874" y="17462"/>
                      </a:lnTo>
                      <a:lnTo>
                        <a:pt x="0" y="141249"/>
                      </a:lnTo>
                      <a:lnTo>
                        <a:pt x="61899" y="185699"/>
                      </a:lnTo>
                      <a:lnTo>
                        <a:pt x="17462" y="247599"/>
                      </a:lnTo>
                      <a:lnTo>
                        <a:pt x="141249" y="336473"/>
                      </a:lnTo>
                      <a:lnTo>
                        <a:pt x="185699" y="274574"/>
                      </a:lnTo>
                      <a:lnTo>
                        <a:pt x="247599" y="319011"/>
                      </a:lnTo>
                      <a:lnTo>
                        <a:pt x="336473" y="195224"/>
                      </a:lnTo>
                      <a:lnTo>
                        <a:pt x="274574" y="150774"/>
                      </a:lnTo>
                      <a:lnTo>
                        <a:pt x="319011" y="88874"/>
                      </a:lnTo>
                      <a:lnTo>
                        <a:pt x="195211" y="0"/>
                      </a:lnTo>
                      <a:close/>
                    </a:path>
                  </a:pathLst>
                </a:custGeom>
                <a:solidFill>
                  <a:srgbClr val="4472C4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object 41">
                  <a:extLst>
                    <a:ext uri="{FF2B5EF4-FFF2-40B4-BE49-F238E27FC236}">
                      <a16:creationId xmlns:a16="http://schemas.microsoft.com/office/drawing/2014/main" id="{DC3D6F4D-D82D-45F8-AC74-F1EF7358FCFD}"/>
                    </a:ext>
                  </a:extLst>
                </p:cNvPr>
                <p:cNvSpPr/>
                <p:nvPr/>
              </p:nvSpPr>
              <p:spPr>
                <a:xfrm>
                  <a:off x="2346366" y="2346356"/>
                  <a:ext cx="33655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550" h="336550">
                      <a:moveTo>
                        <a:pt x="17458" y="247596"/>
                      </a:moveTo>
                      <a:lnTo>
                        <a:pt x="61899" y="185697"/>
                      </a:lnTo>
                      <a:lnTo>
                        <a:pt x="0" y="141256"/>
                      </a:lnTo>
                      <a:lnTo>
                        <a:pt x="88880" y="17458"/>
                      </a:lnTo>
                      <a:lnTo>
                        <a:pt x="150779" y="61899"/>
                      </a:lnTo>
                      <a:lnTo>
                        <a:pt x="195220" y="0"/>
                      </a:lnTo>
                      <a:lnTo>
                        <a:pt x="319018" y="88880"/>
                      </a:lnTo>
                      <a:lnTo>
                        <a:pt x="274577" y="150779"/>
                      </a:lnTo>
                      <a:lnTo>
                        <a:pt x="336477" y="195220"/>
                      </a:lnTo>
                      <a:lnTo>
                        <a:pt x="247596" y="319018"/>
                      </a:lnTo>
                      <a:lnTo>
                        <a:pt x="185697" y="274577"/>
                      </a:lnTo>
                      <a:lnTo>
                        <a:pt x="141256" y="336477"/>
                      </a:lnTo>
                      <a:lnTo>
                        <a:pt x="17458" y="247596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object 42">
                  <a:extLst>
                    <a:ext uri="{FF2B5EF4-FFF2-40B4-BE49-F238E27FC236}">
                      <a16:creationId xmlns:a16="http://schemas.microsoft.com/office/drawing/2014/main" id="{B27DB9D5-B17D-4019-BC54-DA77BE2370E6}"/>
                    </a:ext>
                  </a:extLst>
                </p:cNvPr>
                <p:cNvSpPr/>
                <p:nvPr/>
              </p:nvSpPr>
              <p:spPr>
                <a:xfrm>
                  <a:off x="2701511" y="2736729"/>
                  <a:ext cx="434975" cy="427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975" h="427355">
                      <a:moveTo>
                        <a:pt x="0" y="208156"/>
                      </a:moveTo>
                      <a:lnTo>
                        <a:pt x="434659" y="0"/>
                      </a:lnTo>
                      <a:lnTo>
                        <a:pt x="211825" y="427320"/>
                      </a:lnTo>
                      <a:lnTo>
                        <a:pt x="0" y="208156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object 43">
                  <a:extLst>
                    <a:ext uri="{FF2B5EF4-FFF2-40B4-BE49-F238E27FC236}">
                      <a16:creationId xmlns:a16="http://schemas.microsoft.com/office/drawing/2014/main" id="{2FD6DDFF-D7E3-4036-AFC3-8DD9AD66CA4F}"/>
                    </a:ext>
                  </a:extLst>
                </p:cNvPr>
                <p:cNvSpPr/>
                <p:nvPr/>
              </p:nvSpPr>
              <p:spPr>
                <a:xfrm>
                  <a:off x="1233501" y="4797209"/>
                  <a:ext cx="481965" cy="302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4" h="302260">
                      <a:moveTo>
                        <a:pt x="0" y="0"/>
                      </a:moveTo>
                      <a:lnTo>
                        <a:pt x="375537" y="302044"/>
                      </a:lnTo>
                      <a:lnTo>
                        <a:pt x="481658" y="1630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9900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object 44">
                  <a:extLst>
                    <a:ext uri="{FF2B5EF4-FFF2-40B4-BE49-F238E27FC236}">
                      <a16:creationId xmlns:a16="http://schemas.microsoft.com/office/drawing/2014/main" id="{3E621427-8CEB-4420-B410-0A3CB3337C57}"/>
                    </a:ext>
                  </a:extLst>
                </p:cNvPr>
                <p:cNvSpPr/>
                <p:nvPr/>
              </p:nvSpPr>
              <p:spPr>
                <a:xfrm>
                  <a:off x="1233500" y="4797218"/>
                  <a:ext cx="481965" cy="302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4" h="302260">
                      <a:moveTo>
                        <a:pt x="375540" y="302038"/>
                      </a:moveTo>
                      <a:lnTo>
                        <a:pt x="0" y="0"/>
                      </a:lnTo>
                      <a:lnTo>
                        <a:pt x="481655" y="16306"/>
                      </a:lnTo>
                      <a:lnTo>
                        <a:pt x="375540" y="302038"/>
                      </a:lnTo>
                      <a:close/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object 45">
                  <a:extLst>
                    <a:ext uri="{FF2B5EF4-FFF2-40B4-BE49-F238E27FC236}">
                      <a16:creationId xmlns:a16="http://schemas.microsoft.com/office/drawing/2014/main" id="{5A41A6C0-FE56-4E41-8308-B7FC7E53F641}"/>
                    </a:ext>
                  </a:extLst>
                </p:cNvPr>
                <p:cNvSpPr/>
                <p:nvPr/>
              </p:nvSpPr>
              <p:spPr>
                <a:xfrm>
                  <a:off x="1505902" y="4876800"/>
                  <a:ext cx="4209415" cy="1245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9415" h="1245870">
                      <a:moveTo>
                        <a:pt x="36207" y="298869"/>
                      </a:moveTo>
                      <a:lnTo>
                        <a:pt x="0" y="310730"/>
                      </a:lnTo>
                      <a:lnTo>
                        <a:pt x="43522" y="443636"/>
                      </a:lnTo>
                      <a:lnTo>
                        <a:pt x="66675" y="509625"/>
                      </a:lnTo>
                      <a:lnTo>
                        <a:pt x="91376" y="574687"/>
                      </a:lnTo>
                      <a:lnTo>
                        <a:pt x="118148" y="638568"/>
                      </a:lnTo>
                      <a:lnTo>
                        <a:pt x="147535" y="700925"/>
                      </a:lnTo>
                      <a:lnTo>
                        <a:pt x="180060" y="761408"/>
                      </a:lnTo>
                      <a:lnTo>
                        <a:pt x="216230" y="819680"/>
                      </a:lnTo>
                      <a:lnTo>
                        <a:pt x="256590" y="875377"/>
                      </a:lnTo>
                      <a:lnTo>
                        <a:pt x="301917" y="928425"/>
                      </a:lnTo>
                      <a:lnTo>
                        <a:pt x="352234" y="977836"/>
                      </a:lnTo>
                      <a:lnTo>
                        <a:pt x="408254" y="1023506"/>
                      </a:lnTo>
                      <a:lnTo>
                        <a:pt x="470433" y="1065051"/>
                      </a:lnTo>
                      <a:lnTo>
                        <a:pt x="503974" y="1084155"/>
                      </a:lnTo>
                      <a:lnTo>
                        <a:pt x="539216" y="1102089"/>
                      </a:lnTo>
                      <a:lnTo>
                        <a:pt x="576237" y="1118807"/>
                      </a:lnTo>
                      <a:lnTo>
                        <a:pt x="615154" y="1134294"/>
                      </a:lnTo>
                      <a:lnTo>
                        <a:pt x="655777" y="1148426"/>
                      </a:lnTo>
                      <a:lnTo>
                        <a:pt x="698423" y="1161246"/>
                      </a:lnTo>
                      <a:lnTo>
                        <a:pt x="743597" y="1172938"/>
                      </a:lnTo>
                      <a:lnTo>
                        <a:pt x="791756" y="1183754"/>
                      </a:lnTo>
                      <a:lnTo>
                        <a:pt x="842759" y="1193702"/>
                      </a:lnTo>
                      <a:lnTo>
                        <a:pt x="896429" y="1202785"/>
                      </a:lnTo>
                      <a:lnTo>
                        <a:pt x="952601" y="1211003"/>
                      </a:lnTo>
                      <a:lnTo>
                        <a:pt x="1011110" y="1218354"/>
                      </a:lnTo>
                      <a:lnTo>
                        <a:pt x="1071765" y="1224832"/>
                      </a:lnTo>
                      <a:lnTo>
                        <a:pt x="1134402" y="1230435"/>
                      </a:lnTo>
                      <a:lnTo>
                        <a:pt x="1198841" y="1235156"/>
                      </a:lnTo>
                      <a:lnTo>
                        <a:pt x="1264894" y="1238990"/>
                      </a:lnTo>
                      <a:lnTo>
                        <a:pt x="1332407" y="1241930"/>
                      </a:lnTo>
                      <a:lnTo>
                        <a:pt x="1401191" y="1243971"/>
                      </a:lnTo>
                      <a:lnTo>
                        <a:pt x="1541703" y="1245327"/>
                      </a:lnTo>
                      <a:lnTo>
                        <a:pt x="1685277" y="1243009"/>
                      </a:lnTo>
                      <a:lnTo>
                        <a:pt x="1830336" y="1236958"/>
                      </a:lnTo>
                      <a:lnTo>
                        <a:pt x="1975434" y="1227118"/>
                      </a:lnTo>
                      <a:lnTo>
                        <a:pt x="2119147" y="1213430"/>
                      </a:lnTo>
                      <a:lnTo>
                        <a:pt x="2168802" y="1207228"/>
                      </a:lnTo>
                      <a:lnTo>
                        <a:pt x="1542072" y="1207228"/>
                      </a:lnTo>
                      <a:lnTo>
                        <a:pt x="1402321" y="1205887"/>
                      </a:lnTo>
                      <a:lnTo>
                        <a:pt x="1334071" y="1203866"/>
                      </a:lnTo>
                      <a:lnTo>
                        <a:pt x="1267104" y="1200953"/>
                      </a:lnTo>
                      <a:lnTo>
                        <a:pt x="1201623" y="1197157"/>
                      </a:lnTo>
                      <a:lnTo>
                        <a:pt x="1137792" y="1192486"/>
                      </a:lnTo>
                      <a:lnTo>
                        <a:pt x="1075804" y="1186948"/>
                      </a:lnTo>
                      <a:lnTo>
                        <a:pt x="1015847" y="1180550"/>
                      </a:lnTo>
                      <a:lnTo>
                        <a:pt x="958113" y="1173304"/>
                      </a:lnTo>
                      <a:lnTo>
                        <a:pt x="902779" y="1165218"/>
                      </a:lnTo>
                      <a:lnTo>
                        <a:pt x="850049" y="1156305"/>
                      </a:lnTo>
                      <a:lnTo>
                        <a:pt x="800099" y="1146577"/>
                      </a:lnTo>
                      <a:lnTo>
                        <a:pt x="753135" y="1136051"/>
                      </a:lnTo>
                      <a:lnTo>
                        <a:pt x="709371" y="1124753"/>
                      </a:lnTo>
                      <a:lnTo>
                        <a:pt x="668273" y="1112434"/>
                      </a:lnTo>
                      <a:lnTo>
                        <a:pt x="629145" y="1098862"/>
                      </a:lnTo>
                      <a:lnTo>
                        <a:pt x="591896" y="1084077"/>
                      </a:lnTo>
                      <a:lnTo>
                        <a:pt x="556475" y="1068122"/>
                      </a:lnTo>
                      <a:lnTo>
                        <a:pt x="490829" y="1032868"/>
                      </a:lnTo>
                      <a:lnTo>
                        <a:pt x="431609" y="993410"/>
                      </a:lnTo>
                      <a:lnTo>
                        <a:pt x="378294" y="950046"/>
                      </a:lnTo>
                      <a:lnTo>
                        <a:pt x="330339" y="903052"/>
                      </a:lnTo>
                      <a:lnTo>
                        <a:pt x="287426" y="853000"/>
                      </a:lnTo>
                      <a:lnTo>
                        <a:pt x="248589" y="799569"/>
                      </a:lnTo>
                      <a:lnTo>
                        <a:pt x="213601" y="743355"/>
                      </a:lnTo>
                      <a:lnTo>
                        <a:pt x="181990" y="684669"/>
                      </a:lnTo>
                      <a:lnTo>
                        <a:pt x="153289" y="623836"/>
                      </a:lnTo>
                      <a:lnTo>
                        <a:pt x="126987" y="561162"/>
                      </a:lnTo>
                      <a:lnTo>
                        <a:pt x="102628" y="497014"/>
                      </a:lnTo>
                      <a:lnTo>
                        <a:pt x="79730" y="431774"/>
                      </a:lnTo>
                      <a:lnTo>
                        <a:pt x="36207" y="298869"/>
                      </a:lnTo>
                      <a:close/>
                    </a:path>
                    <a:path w="4209415" h="1245870">
                      <a:moveTo>
                        <a:pt x="4115138" y="67813"/>
                      </a:moveTo>
                      <a:lnTo>
                        <a:pt x="4033456" y="150291"/>
                      </a:lnTo>
                      <a:lnTo>
                        <a:pt x="3951935" y="231152"/>
                      </a:lnTo>
                      <a:lnTo>
                        <a:pt x="3869804" y="310883"/>
                      </a:lnTo>
                      <a:lnTo>
                        <a:pt x="3786822" y="389102"/>
                      </a:lnTo>
                      <a:lnTo>
                        <a:pt x="3702786" y="465480"/>
                      </a:lnTo>
                      <a:lnTo>
                        <a:pt x="3617480" y="539635"/>
                      </a:lnTo>
                      <a:lnTo>
                        <a:pt x="3530676" y="611212"/>
                      </a:lnTo>
                      <a:lnTo>
                        <a:pt x="3442157" y="679856"/>
                      </a:lnTo>
                      <a:lnTo>
                        <a:pt x="3351707" y="745215"/>
                      </a:lnTo>
                      <a:lnTo>
                        <a:pt x="3259099" y="806928"/>
                      </a:lnTo>
                      <a:lnTo>
                        <a:pt x="3163912" y="864754"/>
                      </a:lnTo>
                      <a:lnTo>
                        <a:pt x="3115462" y="892002"/>
                      </a:lnTo>
                      <a:lnTo>
                        <a:pt x="3066313" y="918119"/>
                      </a:lnTo>
                      <a:lnTo>
                        <a:pt x="3016478" y="943061"/>
                      </a:lnTo>
                      <a:lnTo>
                        <a:pt x="2965894" y="966783"/>
                      </a:lnTo>
                      <a:lnTo>
                        <a:pt x="2914548" y="989242"/>
                      </a:lnTo>
                      <a:lnTo>
                        <a:pt x="2862414" y="1010395"/>
                      </a:lnTo>
                      <a:lnTo>
                        <a:pt x="2809455" y="1030197"/>
                      </a:lnTo>
                      <a:lnTo>
                        <a:pt x="2755658" y="1048602"/>
                      </a:lnTo>
                      <a:lnTo>
                        <a:pt x="2700172" y="1065792"/>
                      </a:lnTo>
                      <a:lnTo>
                        <a:pt x="2642273" y="1081973"/>
                      </a:lnTo>
                      <a:lnTo>
                        <a:pt x="2582189" y="1097147"/>
                      </a:lnTo>
                      <a:lnTo>
                        <a:pt x="2520073" y="1111318"/>
                      </a:lnTo>
                      <a:lnTo>
                        <a:pt x="2456129" y="1124489"/>
                      </a:lnTo>
                      <a:lnTo>
                        <a:pt x="2390533" y="1136663"/>
                      </a:lnTo>
                      <a:lnTo>
                        <a:pt x="2323490" y="1147848"/>
                      </a:lnTo>
                      <a:lnTo>
                        <a:pt x="2255304" y="1158029"/>
                      </a:lnTo>
                      <a:lnTo>
                        <a:pt x="2115527" y="1175501"/>
                      </a:lnTo>
                      <a:lnTo>
                        <a:pt x="1972856" y="1189106"/>
                      </a:lnTo>
                      <a:lnTo>
                        <a:pt x="1828749" y="1198892"/>
                      </a:lnTo>
                      <a:lnTo>
                        <a:pt x="1684667" y="1204915"/>
                      </a:lnTo>
                      <a:lnTo>
                        <a:pt x="1542072" y="1207228"/>
                      </a:lnTo>
                      <a:lnTo>
                        <a:pt x="2168802" y="1207228"/>
                      </a:lnTo>
                      <a:lnTo>
                        <a:pt x="2260028" y="1195835"/>
                      </a:lnTo>
                      <a:lnTo>
                        <a:pt x="2329103" y="1185532"/>
                      </a:lnTo>
                      <a:lnTo>
                        <a:pt x="2396807" y="1174245"/>
                      </a:lnTo>
                      <a:lnTo>
                        <a:pt x="2463076" y="1161949"/>
                      </a:lnTo>
                      <a:lnTo>
                        <a:pt x="2527757" y="1148636"/>
                      </a:lnTo>
                      <a:lnTo>
                        <a:pt x="2590771" y="1134266"/>
                      </a:lnTo>
                      <a:lnTo>
                        <a:pt x="2651607" y="1118914"/>
                      </a:lnTo>
                      <a:lnTo>
                        <a:pt x="2710421" y="1102487"/>
                      </a:lnTo>
                      <a:lnTo>
                        <a:pt x="2766936" y="1084997"/>
                      </a:lnTo>
                      <a:lnTo>
                        <a:pt x="2821787" y="1066247"/>
                      </a:lnTo>
                      <a:lnTo>
                        <a:pt x="2875749" y="1046083"/>
                      </a:lnTo>
                      <a:lnTo>
                        <a:pt x="2928874" y="1024549"/>
                      </a:lnTo>
                      <a:lnTo>
                        <a:pt x="2981159" y="1001692"/>
                      </a:lnTo>
                      <a:lnTo>
                        <a:pt x="3032645" y="977557"/>
                      </a:lnTo>
                      <a:lnTo>
                        <a:pt x="3083369" y="952193"/>
                      </a:lnTo>
                      <a:lnTo>
                        <a:pt x="3133331" y="925648"/>
                      </a:lnTo>
                      <a:lnTo>
                        <a:pt x="3182581" y="897966"/>
                      </a:lnTo>
                      <a:lnTo>
                        <a:pt x="3278873" y="839491"/>
                      </a:lnTo>
                      <a:lnTo>
                        <a:pt x="3372827" y="776923"/>
                      </a:lnTo>
                      <a:lnTo>
                        <a:pt x="3464471" y="710742"/>
                      </a:lnTo>
                      <a:lnTo>
                        <a:pt x="3554018" y="641324"/>
                      </a:lnTo>
                      <a:lnTo>
                        <a:pt x="3641712" y="569036"/>
                      </a:lnTo>
                      <a:lnTo>
                        <a:pt x="3727780" y="494233"/>
                      </a:lnTo>
                      <a:lnTo>
                        <a:pt x="3812451" y="417309"/>
                      </a:lnTo>
                      <a:lnTo>
                        <a:pt x="3895928" y="338607"/>
                      </a:lnTo>
                      <a:lnTo>
                        <a:pt x="3978478" y="258495"/>
                      </a:lnTo>
                      <a:lnTo>
                        <a:pt x="4060291" y="177342"/>
                      </a:lnTo>
                      <a:lnTo>
                        <a:pt x="4142214" y="94623"/>
                      </a:lnTo>
                      <a:lnTo>
                        <a:pt x="4115138" y="67813"/>
                      </a:lnTo>
                      <a:close/>
                    </a:path>
                    <a:path w="4209415" h="1245870">
                      <a:moveTo>
                        <a:pt x="4191299" y="54279"/>
                      </a:moveTo>
                      <a:lnTo>
                        <a:pt x="4128541" y="54279"/>
                      </a:lnTo>
                      <a:lnTo>
                        <a:pt x="4155617" y="81089"/>
                      </a:lnTo>
                      <a:lnTo>
                        <a:pt x="4142214" y="94623"/>
                      </a:lnTo>
                      <a:lnTo>
                        <a:pt x="4169283" y="121424"/>
                      </a:lnTo>
                      <a:lnTo>
                        <a:pt x="4191299" y="54279"/>
                      </a:lnTo>
                      <a:close/>
                    </a:path>
                    <a:path w="4209415" h="1245870">
                      <a:moveTo>
                        <a:pt x="4128541" y="54279"/>
                      </a:moveTo>
                      <a:lnTo>
                        <a:pt x="4115138" y="67813"/>
                      </a:lnTo>
                      <a:lnTo>
                        <a:pt x="4142214" y="94623"/>
                      </a:lnTo>
                      <a:lnTo>
                        <a:pt x="4155617" y="81089"/>
                      </a:lnTo>
                      <a:lnTo>
                        <a:pt x="4128541" y="54279"/>
                      </a:lnTo>
                      <a:close/>
                    </a:path>
                    <a:path w="4209415" h="1245870">
                      <a:moveTo>
                        <a:pt x="4209097" y="0"/>
                      </a:moveTo>
                      <a:lnTo>
                        <a:pt x="4088066" y="41008"/>
                      </a:lnTo>
                      <a:lnTo>
                        <a:pt x="4115138" y="67813"/>
                      </a:lnTo>
                      <a:lnTo>
                        <a:pt x="4128541" y="54279"/>
                      </a:lnTo>
                      <a:lnTo>
                        <a:pt x="4191299" y="54279"/>
                      </a:lnTo>
                      <a:lnTo>
                        <a:pt x="420909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4" name="object 46">
              <a:extLst>
                <a:ext uri="{FF2B5EF4-FFF2-40B4-BE49-F238E27FC236}">
                  <a16:creationId xmlns:a16="http://schemas.microsoft.com/office/drawing/2014/main" id="{178E1AD3-4734-4311-A3FF-0F36697385CF}"/>
                </a:ext>
              </a:extLst>
            </p:cNvPr>
            <p:cNvGrpSpPr/>
            <p:nvPr/>
          </p:nvGrpSpPr>
          <p:grpSpPr>
            <a:xfrm>
              <a:off x="2281237" y="3576637"/>
              <a:ext cx="314325" cy="390525"/>
              <a:chOff x="2281237" y="3576637"/>
              <a:chExt cx="314325" cy="390525"/>
            </a:xfrm>
          </p:grpSpPr>
          <p:sp>
            <p:nvSpPr>
              <p:cNvPr id="55" name="object 47">
                <a:extLst>
                  <a:ext uri="{FF2B5EF4-FFF2-40B4-BE49-F238E27FC236}">
                    <a16:creationId xmlns:a16="http://schemas.microsoft.com/office/drawing/2014/main" id="{1FD6282A-037D-4E96-AD4E-FE6D89C140C9}"/>
                  </a:ext>
                </a:extLst>
              </p:cNvPr>
              <p:cNvSpPr/>
              <p:nvPr/>
            </p:nvSpPr>
            <p:spPr>
              <a:xfrm>
                <a:off x="2286000" y="3581400"/>
                <a:ext cx="3048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81000">
                    <a:moveTo>
                      <a:pt x="215531" y="0"/>
                    </a:moveTo>
                    <a:lnTo>
                      <a:pt x="89268" y="0"/>
                    </a:lnTo>
                    <a:lnTo>
                      <a:pt x="0" y="89268"/>
                    </a:lnTo>
                    <a:lnTo>
                      <a:pt x="0" y="291731"/>
                    </a:lnTo>
                    <a:lnTo>
                      <a:pt x="89268" y="381000"/>
                    </a:lnTo>
                    <a:lnTo>
                      <a:pt x="215531" y="381000"/>
                    </a:lnTo>
                    <a:lnTo>
                      <a:pt x="304800" y="291731"/>
                    </a:lnTo>
                    <a:lnTo>
                      <a:pt x="304800" y="89268"/>
                    </a:lnTo>
                    <a:lnTo>
                      <a:pt x="215531" y="0"/>
                    </a:lnTo>
                    <a:close/>
                  </a:path>
                </a:pathLst>
              </a:custGeom>
              <a:solidFill>
                <a:srgbClr val="6666FF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object 48">
                <a:extLst>
                  <a:ext uri="{FF2B5EF4-FFF2-40B4-BE49-F238E27FC236}">
                    <a16:creationId xmlns:a16="http://schemas.microsoft.com/office/drawing/2014/main" id="{FA70F72D-3DF9-439B-AA91-43218B8D0F4E}"/>
                  </a:ext>
                </a:extLst>
              </p:cNvPr>
              <p:cNvSpPr/>
              <p:nvPr/>
            </p:nvSpPr>
            <p:spPr>
              <a:xfrm>
                <a:off x="2286000" y="3581400"/>
                <a:ext cx="3048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81000">
                    <a:moveTo>
                      <a:pt x="0" y="89266"/>
                    </a:moveTo>
                    <a:lnTo>
                      <a:pt x="89266" y="0"/>
                    </a:lnTo>
                    <a:lnTo>
                      <a:pt x="215533" y="0"/>
                    </a:lnTo>
                    <a:lnTo>
                      <a:pt x="304800" y="89266"/>
                    </a:lnTo>
                    <a:lnTo>
                      <a:pt x="304800" y="291733"/>
                    </a:lnTo>
                    <a:lnTo>
                      <a:pt x="215533" y="381000"/>
                    </a:lnTo>
                    <a:lnTo>
                      <a:pt x="89266" y="381000"/>
                    </a:lnTo>
                    <a:lnTo>
                      <a:pt x="0" y="291733"/>
                    </a:lnTo>
                    <a:lnTo>
                      <a:pt x="0" y="89266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57" name="object 49">
            <a:extLst>
              <a:ext uri="{FF2B5EF4-FFF2-40B4-BE49-F238E27FC236}">
                <a16:creationId xmlns:a16="http://schemas.microsoft.com/office/drawing/2014/main" id="{EF80756F-C598-4A49-9BF9-2BC1A5F5B67D}"/>
              </a:ext>
            </a:extLst>
          </p:cNvPr>
          <p:cNvSpPr txBox="1"/>
          <p:nvPr/>
        </p:nvSpPr>
        <p:spPr>
          <a:xfrm>
            <a:off x="2291698" y="1855165"/>
            <a:ext cx="270785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cs typeface="+mn-ea"/>
                <a:sym typeface="+mn-lt"/>
              </a:rPr>
              <a:t>Vector </a:t>
            </a:r>
            <a:r>
              <a:rPr sz="2000" spc="-5" dirty="0">
                <a:cs typeface="+mn-ea"/>
                <a:sym typeface="+mn-lt"/>
              </a:rPr>
              <a:t>vs. </a:t>
            </a:r>
            <a:r>
              <a:rPr sz="2000" spc="-10" dirty="0">
                <a:cs typeface="+mn-ea"/>
                <a:sym typeface="+mn-lt"/>
              </a:rPr>
              <a:t>Relational </a:t>
            </a:r>
            <a:r>
              <a:rPr sz="2000" spc="-15" dirty="0">
                <a:cs typeface="+mn-ea"/>
                <a:sym typeface="+mn-lt"/>
              </a:rPr>
              <a:t>data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58" name="object 50">
            <a:extLst>
              <a:ext uri="{FF2B5EF4-FFF2-40B4-BE49-F238E27FC236}">
                <a16:creationId xmlns:a16="http://schemas.microsoft.com/office/drawing/2014/main" id="{B0EB6EA0-4070-4F48-82BE-B0B9A95113A2}"/>
              </a:ext>
            </a:extLst>
          </p:cNvPr>
          <p:cNvSpPr txBox="1"/>
          <p:nvPr/>
        </p:nvSpPr>
        <p:spPr>
          <a:xfrm>
            <a:off x="154939" y="5088636"/>
            <a:ext cx="1475105" cy="88836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500"/>
              </a:lnSpc>
              <a:spcBef>
                <a:spcPts val="300"/>
              </a:spcBef>
            </a:pPr>
            <a:r>
              <a:rPr sz="2000" dirty="0">
                <a:cs typeface="+mn-ea"/>
                <a:sym typeface="+mn-lt"/>
              </a:rPr>
              <a:t>e.g. </a:t>
            </a:r>
            <a:r>
              <a:rPr sz="2000" spc="-10" dirty="0">
                <a:cs typeface="+mn-ea"/>
                <a:sym typeface="+mn-lt"/>
              </a:rPr>
              <a:t>Graphs,  </a:t>
            </a:r>
            <a:r>
              <a:rPr sz="2000" spc="-5" dirty="0">
                <a:cs typeface="+mn-ea"/>
                <a:sym typeface="+mn-lt"/>
              </a:rPr>
              <a:t>Sequences,  3D</a:t>
            </a:r>
            <a:r>
              <a:rPr sz="2000" spc="-9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structures,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59" name="object 53">
            <a:extLst>
              <a:ext uri="{FF2B5EF4-FFF2-40B4-BE49-F238E27FC236}">
                <a16:creationId xmlns:a16="http://schemas.microsoft.com/office/drawing/2014/main" id="{30ACE5A0-D721-4735-AF0E-637C3455AE8F}"/>
              </a:ext>
            </a:extLst>
          </p:cNvPr>
          <p:cNvSpPr txBox="1">
            <a:spLocks/>
          </p:cNvSpPr>
          <p:nvPr/>
        </p:nvSpPr>
        <p:spPr>
          <a:xfrm>
            <a:off x="603128" y="503793"/>
            <a:ext cx="701741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Kernel </a:t>
            </a:r>
            <a:r>
              <a:rPr lang="en-US" sz="240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trick </a:t>
            </a:r>
            <a:r>
              <a:rPr lang="en-US" sz="2400" spc="-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has helped non-traditional </a:t>
            </a:r>
            <a:r>
              <a:rPr lang="en-US" sz="2400" spc="-1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data </a:t>
            </a:r>
            <a:r>
              <a:rPr lang="en-US" sz="2400" spc="-2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like </a:t>
            </a:r>
            <a:r>
              <a:rPr lang="en-US" sz="2400" spc="-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strings and trees able </a:t>
            </a:r>
            <a:r>
              <a:rPr lang="en-US" sz="2400" spc="-1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to </a:t>
            </a:r>
            <a:r>
              <a:rPr lang="en-US" sz="2400" spc="-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be used </a:t>
            </a:r>
            <a:r>
              <a:rPr lang="en-US" sz="240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as </a:t>
            </a:r>
            <a:r>
              <a:rPr lang="en-US" sz="2400" spc="-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input </a:t>
            </a:r>
            <a:r>
              <a:rPr lang="en-US" sz="2400" spc="-1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to </a:t>
            </a:r>
            <a:r>
              <a:rPr lang="en-US" sz="2400" spc="-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SVM, </a:t>
            </a:r>
            <a:r>
              <a:rPr lang="en-US" sz="2400" spc="-1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instead </a:t>
            </a:r>
            <a:r>
              <a:rPr lang="en-US" sz="2400" spc="-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of </a:t>
            </a:r>
            <a:r>
              <a:rPr lang="en-US" sz="2400" spc="-1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feature</a:t>
            </a:r>
            <a:r>
              <a:rPr lang="en-US" sz="2400" spc="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 </a:t>
            </a:r>
            <a:r>
              <a:rPr lang="en-US" sz="2400" spc="-1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vectors</a:t>
            </a:r>
            <a:endParaRPr lang="en-US" sz="2400" dirty="0"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553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8"/>
            <a:ext cx="8222273" cy="607888"/>
          </a:xfrm>
        </p:spPr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Mercer Kernel vs. Smoothing Kernel (Extra)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CA4FB-B175-4708-9D60-3465D6A76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The Kernels used in SVM are different from the  Kernels used in Local Weighted /Kernel Regression.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We can think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Support Vector Machines’ kernels as </a:t>
            </a:r>
            <a:r>
              <a:rPr lang="en-US" altLang="zh-CN" b="1" dirty="0">
                <a:ea typeface="+mn-ea"/>
                <a:cs typeface="+mn-ea"/>
                <a:sym typeface="+mn-lt"/>
              </a:rPr>
              <a:t>Mercer Kernels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Local Weighted / Kernel Regression’s kernels as </a:t>
            </a:r>
            <a:r>
              <a:rPr lang="en-US" altLang="zh-CN" b="1" dirty="0">
                <a:ea typeface="+mn-ea"/>
                <a:cs typeface="+mn-ea"/>
                <a:sym typeface="+mn-lt"/>
              </a:rPr>
              <a:t>Smoothing Kernels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39CC-DFCE-4D60-9B41-F5FD200F9606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33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214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Why do SVMs work?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CA4FB-B175-4708-9D60-3465D6A76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If we are using </a:t>
            </a:r>
            <a:r>
              <a:rPr lang="en-US" altLang="zh-CN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huge features spaces (e.g., with  kernels)</a:t>
            </a:r>
            <a:r>
              <a:rPr lang="en-US" altLang="zh-CN" dirty="0">
                <a:ea typeface="+mn-ea"/>
                <a:cs typeface="+mn-ea"/>
                <a:sym typeface="+mn-lt"/>
              </a:rPr>
              <a:t>, how come we are </a:t>
            </a:r>
            <a:r>
              <a:rPr lang="en-US" altLang="zh-CN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not overfitting </a:t>
            </a:r>
            <a:r>
              <a:rPr lang="en-US" altLang="zh-CN" dirty="0">
                <a:ea typeface="+mn-ea"/>
                <a:cs typeface="+mn-ea"/>
                <a:sym typeface="+mn-lt"/>
              </a:rPr>
              <a:t>the data?</a:t>
            </a:r>
          </a:p>
          <a:p>
            <a:pPr lvl="1"/>
            <a:endParaRPr lang="en-US" altLang="zh-CN" dirty="0"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Number of parameters remains the same (and most are set to 0)</a:t>
            </a:r>
          </a:p>
          <a:p>
            <a:pPr lvl="1"/>
            <a:endParaRPr lang="en-US" altLang="zh-CN" dirty="0"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While we have a lot of inputs, at the end we only care about the support vectors and these are usually a small group of samples</a:t>
            </a:r>
          </a:p>
          <a:p>
            <a:pPr lvl="1"/>
            <a:endParaRPr lang="en-US" altLang="zh-CN" dirty="0"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The maximizing of the margin acts as a sort of  regularization term leading to reduced overfitting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C271-AD18-4C60-B4E1-8199E2F07921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34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63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Time Cost Comparisons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6771992F-7B50-45B5-AFD8-3845860193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538953"/>
              </p:ext>
            </p:extLst>
          </p:nvPr>
        </p:nvGraphicFramePr>
        <p:xfrm>
          <a:off x="391886" y="2188919"/>
          <a:ext cx="8423868" cy="3025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786">
                  <a:extLst>
                    <a:ext uri="{9D8B030D-6E8A-4147-A177-3AD203B41FA5}">
                      <a16:colId xmlns:a16="http://schemas.microsoft.com/office/drawing/2014/main" val="3416024379"/>
                    </a:ext>
                  </a:extLst>
                </a:gridCol>
                <a:gridCol w="1628238">
                  <a:extLst>
                    <a:ext uri="{9D8B030D-6E8A-4147-A177-3AD203B41FA5}">
                      <a16:colId xmlns:a16="http://schemas.microsoft.com/office/drawing/2014/main" val="1560700457"/>
                    </a:ext>
                  </a:extLst>
                </a:gridCol>
                <a:gridCol w="1910918">
                  <a:extLst>
                    <a:ext uri="{9D8B030D-6E8A-4147-A177-3AD203B41FA5}">
                      <a16:colId xmlns:a16="http://schemas.microsoft.com/office/drawing/2014/main" val="3471837346"/>
                    </a:ext>
                  </a:extLst>
                </a:gridCol>
                <a:gridCol w="1684774">
                  <a:extLst>
                    <a:ext uri="{9D8B030D-6E8A-4147-A177-3AD203B41FA5}">
                      <a16:colId xmlns:a16="http://schemas.microsoft.com/office/drawing/2014/main" val="1497090592"/>
                    </a:ext>
                  </a:extLst>
                </a:gridCol>
                <a:gridCol w="1809152">
                  <a:extLst>
                    <a:ext uri="{9D8B030D-6E8A-4147-A177-3AD203B41FA5}">
                      <a16:colId xmlns:a16="http://schemas.microsoft.com/office/drawing/2014/main" val="982297870"/>
                    </a:ext>
                  </a:extLst>
                </a:gridCol>
              </a:tblGrid>
              <a:tr h="473610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x</a:t>
                      </a:r>
                      <a:r>
                        <a:rPr lang="en-US" altLang="zh-CN" sz="2800" baseline="-250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r>
                        <a:rPr lang="en-US" altLang="zh-CN" sz="2800" baseline="300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lang="en-US" altLang="zh-CN" sz="2800" baseline="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x</a:t>
                      </a:r>
                      <a:r>
                        <a:rPr lang="en-US" altLang="zh-CN" sz="2800" baseline="-250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j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Φ(x</a:t>
                      </a:r>
                      <a:r>
                        <a:rPr lang="en-US" altLang="zh-CN" sz="2800" baseline="-25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r>
                        <a:rPr lang="en-US" altLang="zh-CN" sz="28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r>
                        <a:rPr lang="en-US" altLang="zh-CN" sz="2800" baseline="30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Φ(</a:t>
                      </a:r>
                      <a:r>
                        <a:rPr lang="en-US" altLang="zh-CN" sz="28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x</a:t>
                      </a:r>
                      <a:r>
                        <a:rPr lang="en-US" altLang="zh-CN" sz="2800" baseline="-250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j</a:t>
                      </a:r>
                      <a:r>
                        <a:rPr lang="en-US" altLang="zh-CN" sz="28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K(x</a:t>
                      </a:r>
                      <a:r>
                        <a:rPr lang="en-US" altLang="zh-CN" sz="2800" baseline="-25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r>
                        <a:rPr lang="en-US" altLang="zh-CN" sz="28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,</a:t>
                      </a:r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28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x</a:t>
                      </a:r>
                      <a:r>
                        <a:rPr lang="en-US" altLang="zh-CN" sz="2800" baseline="-250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j</a:t>
                      </a:r>
                      <a:r>
                        <a:rPr lang="en-US" altLang="zh-CN" sz="28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explicit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217366"/>
                  </a:ext>
                </a:extLst>
              </a:tr>
              <a:tr h="1253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Training Stage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O(p*n</a:t>
                      </a:r>
                      <a:r>
                        <a:rPr lang="en-US" altLang="zh-CN" sz="2800" baseline="30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r>
                        <a:rPr lang="en-US" altLang="zh-CN" sz="28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O(m*n</a:t>
                      </a:r>
                      <a:r>
                        <a:rPr lang="en-US" altLang="zh-CN" sz="2800" baseline="30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r>
                        <a:rPr lang="en-US" altLang="zh-CN" sz="28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O(p*n</a:t>
                      </a:r>
                      <a:r>
                        <a:rPr lang="en-US" altLang="zh-CN" sz="2800" baseline="30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r>
                        <a:rPr lang="en-US" altLang="zh-CN" sz="28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94833"/>
                  </a:ext>
                </a:extLst>
              </a:tr>
              <a:tr h="1253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Test Stage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O(p*#SV</a:t>
                      </a:r>
                      <a:r>
                        <a:rPr lang="en-US" altLang="zh-CN" sz="28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O(m*#SV</a:t>
                      </a:r>
                      <a:r>
                        <a:rPr lang="en-US" altLang="zh-CN" sz="28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O(p*#SV</a:t>
                      </a:r>
                      <a:r>
                        <a:rPr lang="en-US" altLang="zh-CN" sz="28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r>
                        <a:rPr lang="en-US" altLang="zh-CN" sz="2800" baseline="30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lang="el-GR" altLang="zh-CN" sz="28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Φ</a:t>
                      </a:r>
                      <a:r>
                        <a:rPr lang="en-US" altLang="zh-CN" sz="28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en-US" altLang="zh-CN" sz="2800" baseline="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x</a:t>
                      </a:r>
                      <a:r>
                        <a:rPr lang="en-US" altLang="zh-CN" sz="2800" baseline="-250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ts</a:t>
                      </a:r>
                      <a:r>
                        <a:rPr lang="en-US" altLang="zh-CN" sz="28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)+b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884164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D9D3-4D42-4CCF-AEC2-13030B0D1210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35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97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4C79F-C882-4382-B405-CD61FF69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Today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8D01D-F6C3-40A7-89CC-7AA356F4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History of SVM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Large Margin Linear Classifier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Define Margin (M) in terms of model parameter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Optimization to learn model parameters (w, b)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Linearly Non-separable case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Optimization with dual form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Nonlinear decision boundary</a:t>
            </a:r>
          </a:p>
          <a:p>
            <a:r>
              <a:rPr lang="en-US" altLang="zh-CN" dirty="0">
                <a:solidFill>
                  <a:srgbClr val="0070C0"/>
                </a:solidFill>
                <a:cs typeface="+mn-ea"/>
                <a:sym typeface="+mn-lt"/>
              </a:rPr>
              <a:t>Practical Guide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F8B0D-EB33-4C72-B4CA-02437313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2133-CEE9-444E-8F23-AFC4DC41096F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95F04-68BE-4914-96CF-F6DD43D1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0F8EF-A328-41DA-BD9A-7138194C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36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92E1F7-8047-45C3-A1E7-ABB5A86BA403}"/>
              </a:ext>
            </a:extLst>
          </p:cNvPr>
          <p:cNvSpPr/>
          <p:nvPr/>
        </p:nvSpPr>
        <p:spPr>
          <a:xfrm>
            <a:off x="0" y="4888127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804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Software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CA4FB-B175-4708-9D60-3465D6A76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A list of SVM implementation can be found at</a:t>
            </a:r>
          </a:p>
          <a:p>
            <a:pPr lvl="1"/>
            <a:r>
              <a:rPr lang="en-US" altLang="zh-CN" spc="-10" dirty="0">
                <a:ea typeface="+mn-ea"/>
                <a:cs typeface="+mn-ea"/>
                <a:sym typeface="+mn-lt"/>
                <a:hlinkClick r:id="rId3"/>
              </a:rPr>
              <a:t>http://www.kernel-machines.org/software.html</a:t>
            </a:r>
            <a:endParaRPr lang="en-US" altLang="zh-CN" spc="-10" dirty="0">
              <a:ea typeface="+mn-ea"/>
              <a:cs typeface="+mn-ea"/>
              <a:sym typeface="+mn-lt"/>
            </a:endParaRPr>
          </a:p>
          <a:p>
            <a:pPr lvl="1"/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Some implementation (such as LIBSVM) can handle  multi-class classification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 err="1">
                <a:ea typeface="+mn-ea"/>
                <a:cs typeface="+mn-ea"/>
                <a:sym typeface="+mn-lt"/>
              </a:rPr>
              <a:t>SVMLight</a:t>
            </a:r>
            <a:r>
              <a:rPr lang="en-US" altLang="zh-CN" dirty="0">
                <a:ea typeface="+mn-ea"/>
                <a:cs typeface="+mn-ea"/>
                <a:sym typeface="+mn-lt"/>
              </a:rPr>
              <a:t> is among one of the earliest implementation of SVM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Several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Matlab</a:t>
            </a:r>
            <a:r>
              <a:rPr lang="en-US" altLang="zh-CN" dirty="0">
                <a:ea typeface="+mn-ea"/>
                <a:cs typeface="+mn-ea"/>
                <a:sym typeface="+mn-lt"/>
              </a:rPr>
              <a:t> toolboxes for SVM are also available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3318-F13A-4B7A-8BA3-90D965836907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37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610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References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CA4FB-B175-4708-9D60-3465D6A76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cs typeface="Calibri" panose="020F0502020204030204"/>
                <a:sym typeface="+mn-ea"/>
              </a:rPr>
              <a:t>https://qiyanjun.github.io/2019f-UVA-CS6316-MachineLearning/</a:t>
            </a:r>
            <a:endParaRPr lang="en-US" altLang="zh-CN" sz="2400" dirty="0">
              <a:ea typeface="+mn-ea"/>
              <a:cs typeface="+mn-ea"/>
              <a:sym typeface="+mn-lt"/>
            </a:endParaRPr>
          </a:p>
          <a:p>
            <a:r>
              <a:rPr lang="en-US" altLang="zh-CN" sz="2400" dirty="0">
                <a:ea typeface="+mn-ea"/>
                <a:cs typeface="+mn-ea"/>
                <a:sym typeface="+mn-lt"/>
              </a:rPr>
              <a:t>Big thanks to Prof. </a:t>
            </a:r>
            <a:r>
              <a:rPr lang="en-US" altLang="zh-CN" sz="2400" dirty="0" err="1">
                <a:ea typeface="+mn-ea"/>
                <a:cs typeface="+mn-ea"/>
                <a:sym typeface="+mn-lt"/>
              </a:rPr>
              <a:t>Ziv</a:t>
            </a:r>
            <a:r>
              <a:rPr lang="en-US" altLang="zh-CN" sz="2400" dirty="0">
                <a:ea typeface="+mn-ea"/>
                <a:cs typeface="+mn-ea"/>
                <a:sym typeface="+mn-lt"/>
              </a:rPr>
              <a:t> Bar-Joseph and Prof. Eric Xing @ CMU for  allowing me to reuse some of his slides</a:t>
            </a:r>
          </a:p>
          <a:p>
            <a:r>
              <a:rPr lang="en-US" altLang="zh-CN" sz="2400" dirty="0">
                <a:ea typeface="+mn-ea"/>
                <a:cs typeface="+mn-ea"/>
                <a:sym typeface="+mn-lt"/>
              </a:rPr>
              <a:t>Elements of Statistical Learning, by Hastie, </a:t>
            </a:r>
            <a:r>
              <a:rPr lang="en-US" altLang="zh-CN" sz="2400" dirty="0" err="1">
                <a:ea typeface="+mn-ea"/>
                <a:cs typeface="+mn-ea"/>
                <a:sym typeface="+mn-lt"/>
              </a:rPr>
              <a:t>Tibshirani</a:t>
            </a:r>
            <a:r>
              <a:rPr lang="en-US" altLang="zh-CN" sz="2400" dirty="0">
                <a:ea typeface="+mn-ea"/>
                <a:cs typeface="+mn-ea"/>
                <a:sym typeface="+mn-lt"/>
              </a:rPr>
              <a:t> and Friedman</a:t>
            </a:r>
          </a:p>
          <a:p>
            <a:r>
              <a:rPr lang="en-US" altLang="zh-CN" sz="2400" dirty="0">
                <a:ea typeface="+mn-ea"/>
                <a:cs typeface="+mn-ea"/>
                <a:sym typeface="+mn-lt"/>
              </a:rPr>
              <a:t>Prof. Andrew Moore @ CMU’s slides</a:t>
            </a:r>
          </a:p>
          <a:p>
            <a:r>
              <a:rPr lang="en-US" altLang="zh-CN" sz="2400" dirty="0">
                <a:ea typeface="+mn-ea"/>
                <a:cs typeface="+mn-ea"/>
                <a:sym typeface="+mn-lt"/>
              </a:rPr>
              <a:t>Tutorial slides from Dr. Tie-Yan Liu, MSR </a:t>
            </a:r>
            <a:r>
              <a:rPr lang="en-US" altLang="zh-CN" sz="2400" dirty="0" err="1">
                <a:ea typeface="+mn-ea"/>
                <a:cs typeface="+mn-ea"/>
                <a:sym typeface="+mn-lt"/>
              </a:rPr>
              <a:t>Asi</a:t>
            </a:r>
            <a:endParaRPr lang="en-US" altLang="zh-CN" sz="2400" dirty="0">
              <a:ea typeface="+mn-ea"/>
              <a:cs typeface="+mn-ea"/>
              <a:sym typeface="+mn-lt"/>
            </a:endParaRPr>
          </a:p>
          <a:p>
            <a:r>
              <a:rPr lang="en-US" altLang="zh-CN" sz="2400" dirty="0">
                <a:ea typeface="+mn-ea"/>
                <a:cs typeface="+mn-ea"/>
                <a:sym typeface="+mn-lt"/>
              </a:rPr>
              <a:t>A Practical Guide to Support Vector Classification </a:t>
            </a:r>
            <a:r>
              <a:rPr lang="en-US" altLang="zh-CN" sz="2400" dirty="0" err="1">
                <a:ea typeface="+mn-ea"/>
                <a:cs typeface="+mn-ea"/>
                <a:sym typeface="+mn-lt"/>
              </a:rPr>
              <a:t>Chih</a:t>
            </a:r>
            <a:r>
              <a:rPr lang="en-US" altLang="zh-CN" sz="2400" dirty="0">
                <a:ea typeface="+mn-ea"/>
                <a:cs typeface="+mn-ea"/>
                <a:sym typeface="+mn-lt"/>
              </a:rPr>
              <a:t>-Wei Hsu,  </a:t>
            </a:r>
            <a:r>
              <a:rPr lang="en-US" altLang="zh-CN" sz="2400" dirty="0" err="1">
                <a:ea typeface="+mn-ea"/>
                <a:cs typeface="+mn-ea"/>
                <a:sym typeface="+mn-lt"/>
              </a:rPr>
              <a:t>Chih</a:t>
            </a:r>
            <a:r>
              <a:rPr lang="en-US" altLang="zh-CN" sz="2400" dirty="0">
                <a:ea typeface="+mn-ea"/>
                <a:cs typeface="+mn-ea"/>
                <a:sym typeface="+mn-lt"/>
              </a:rPr>
              <a:t>-Chung Chang, and </a:t>
            </a:r>
            <a:r>
              <a:rPr lang="en-US" altLang="zh-CN" sz="2400" dirty="0" err="1">
                <a:ea typeface="+mn-ea"/>
                <a:cs typeface="+mn-ea"/>
                <a:sym typeface="+mn-lt"/>
              </a:rPr>
              <a:t>Chih</a:t>
            </a:r>
            <a:r>
              <a:rPr lang="en-US" altLang="zh-CN" sz="2400" dirty="0">
                <a:ea typeface="+mn-ea"/>
                <a:cs typeface="+mn-ea"/>
                <a:sym typeface="+mn-lt"/>
              </a:rPr>
              <a:t>-Jen Lin, 2003-2010</a:t>
            </a:r>
          </a:p>
          <a:p>
            <a:r>
              <a:rPr lang="en-US" altLang="zh-CN" sz="2400" dirty="0">
                <a:ea typeface="+mn-ea"/>
                <a:cs typeface="+mn-ea"/>
                <a:sym typeface="+mn-lt"/>
              </a:rPr>
              <a:t>Tutorial slides from Stanford “Convex Optimization I — Boyd &amp;  </a:t>
            </a:r>
            <a:r>
              <a:rPr lang="en-US" altLang="zh-CN" sz="2400" dirty="0" err="1">
                <a:ea typeface="+mn-ea"/>
                <a:cs typeface="+mn-ea"/>
                <a:sym typeface="+mn-lt"/>
              </a:rPr>
              <a:t>Vandenberghe</a:t>
            </a:r>
            <a:endParaRPr lang="en-US" altLang="zh-CN" sz="24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D896-4308-483F-9835-D0C04C98F5EF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38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380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6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 altLang="zh-CN" i="1" dirty="0">
                <a:ea typeface="+mn-ea"/>
                <a:cs typeface="+mn-ea"/>
                <a:sym typeface="+mn-lt"/>
              </a:rPr>
              <a:t>Thanks for listening</a:t>
            </a:r>
            <a:endParaRPr lang="zh-CN" altLang="en-US" i="1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152B-D6D4-45FD-B9AE-E30DB293CD88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39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94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33029-EA5A-4753-9308-0B9E1074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1F1F9-8A3A-4B3F-88EF-C0CD2DB8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163C-07FC-49D7-B922-FF635D04601E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96868-9461-4FCD-9015-83B184E9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C02CF-616E-4673-99A0-D642D24E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028" name="Picture 4" descr="为什么外国人不戴口罩不戴口罩和戴口罩的人说话会被传染吗-趣流网">
            <a:extLst>
              <a:ext uri="{FF2B5EF4-FFF2-40B4-BE49-F238E27FC236}">
                <a16:creationId xmlns:a16="http://schemas.microsoft.com/office/drawing/2014/main" id="{C19AA537-73EF-48B9-92A4-B5AB1F8C3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02"/>
          <a:stretch/>
        </p:blipFill>
        <p:spPr bwMode="auto">
          <a:xfrm>
            <a:off x="1599241" y="1374959"/>
            <a:ext cx="6454686" cy="410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6F939ED-1FFE-41B0-BA05-83624D0A903D}"/>
              </a:ext>
            </a:extLst>
          </p:cNvPr>
          <p:cNvSpPr/>
          <p:nvPr/>
        </p:nvSpPr>
        <p:spPr>
          <a:xfrm>
            <a:off x="6163314" y="2208561"/>
            <a:ext cx="1333312" cy="1441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4E32A6-B38F-45B6-9CC8-AF2EA41FDF52}"/>
              </a:ext>
            </a:extLst>
          </p:cNvPr>
          <p:cNvSpPr txBox="1"/>
          <p:nvPr/>
        </p:nvSpPr>
        <p:spPr>
          <a:xfrm>
            <a:off x="7414809" y="1556560"/>
            <a:ext cx="1499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Chinese</a:t>
            </a:r>
            <a:endParaRPr lang="zh-CN" altLang="en-US" sz="32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2FCF321-C0AB-432C-957A-8CF18C705C6B}"/>
              </a:ext>
            </a:extLst>
          </p:cNvPr>
          <p:cNvSpPr/>
          <p:nvPr/>
        </p:nvSpPr>
        <p:spPr>
          <a:xfrm>
            <a:off x="2518969" y="1825283"/>
            <a:ext cx="1333312" cy="1441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16076D-D71B-445A-B954-C5F40752AC33}"/>
              </a:ext>
            </a:extLst>
          </p:cNvPr>
          <p:cNvSpPr txBox="1"/>
          <p:nvPr/>
        </p:nvSpPr>
        <p:spPr>
          <a:xfrm>
            <a:off x="691712" y="1374959"/>
            <a:ext cx="1776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Foreigner</a:t>
            </a:r>
            <a:endParaRPr lang="zh-CN" altLang="en-US" sz="32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89EA40-248A-49F1-A8DD-EED21B9ED6AD}"/>
              </a:ext>
            </a:extLst>
          </p:cNvPr>
          <p:cNvSpPr txBox="1"/>
          <p:nvPr/>
        </p:nvSpPr>
        <p:spPr>
          <a:xfrm>
            <a:off x="1201270" y="5671754"/>
            <a:ext cx="6439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What is the biggest difference?         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Masks</a:t>
            </a:r>
            <a:endParaRPr lang="zh-CN" altLang="en-US" sz="2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233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Classifying in 1-d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5632-2803-4C98-A645-BB79AE9C6300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CF849A61-28D8-4ECB-9EC6-6BF5F7B67768}"/>
              </a:ext>
            </a:extLst>
          </p:cNvPr>
          <p:cNvSpPr txBox="1"/>
          <p:nvPr/>
        </p:nvSpPr>
        <p:spPr>
          <a:xfrm>
            <a:off x="974773" y="1780963"/>
            <a:ext cx="2566732" cy="567463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2000" spc="-5" dirty="0">
                <a:cs typeface="+mn-ea"/>
                <a:sym typeface="+mn-lt"/>
              </a:rPr>
              <a:t>Can an SVM</a:t>
            </a:r>
            <a:r>
              <a:rPr lang="en-US" altLang="zh-CN" sz="2000" spc="-5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correctly  classify this</a:t>
            </a:r>
            <a:r>
              <a:rPr sz="2000" spc="-2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data?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21" name="object 17">
            <a:extLst>
              <a:ext uri="{FF2B5EF4-FFF2-40B4-BE49-F238E27FC236}">
                <a16:creationId xmlns:a16="http://schemas.microsoft.com/office/drawing/2014/main" id="{958EF8C3-4D64-4043-8C8D-E525832C45B4}"/>
              </a:ext>
            </a:extLst>
          </p:cNvPr>
          <p:cNvSpPr txBox="1"/>
          <p:nvPr/>
        </p:nvSpPr>
        <p:spPr>
          <a:xfrm>
            <a:off x="5971637" y="1824302"/>
            <a:ext cx="20265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cs typeface="+mn-ea"/>
                <a:sym typeface="+mn-lt"/>
              </a:rPr>
              <a:t>What about</a:t>
            </a:r>
            <a:r>
              <a:rPr sz="2000" spc="-7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this?</a:t>
            </a:r>
            <a:endParaRPr sz="2000" dirty="0">
              <a:cs typeface="+mn-ea"/>
              <a:sym typeface="+mn-lt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DA8247F-5C17-4880-B145-26D3F7167EE5}"/>
              </a:ext>
            </a:extLst>
          </p:cNvPr>
          <p:cNvGrpSpPr/>
          <p:nvPr/>
        </p:nvGrpSpPr>
        <p:grpSpPr>
          <a:xfrm>
            <a:off x="741410" y="3263369"/>
            <a:ext cx="3362325" cy="485140"/>
            <a:chOff x="604837" y="5511800"/>
            <a:chExt cx="3362325" cy="485140"/>
          </a:xfrm>
        </p:grpSpPr>
        <p:grpSp>
          <p:nvGrpSpPr>
            <p:cNvPr id="7" name="object 3">
              <a:extLst>
                <a:ext uri="{FF2B5EF4-FFF2-40B4-BE49-F238E27FC236}">
                  <a16:creationId xmlns:a16="http://schemas.microsoft.com/office/drawing/2014/main" id="{F690D92C-35D4-40C2-B94E-6E8C5E357765}"/>
                </a:ext>
              </a:extLst>
            </p:cNvPr>
            <p:cNvGrpSpPr/>
            <p:nvPr/>
          </p:nvGrpSpPr>
          <p:grpSpPr>
            <a:xfrm>
              <a:off x="604837" y="5511800"/>
              <a:ext cx="3362325" cy="152400"/>
              <a:chOff x="604837" y="5715000"/>
              <a:chExt cx="3362325" cy="152400"/>
            </a:xfrm>
          </p:grpSpPr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50B43BF7-F50D-4234-B0EF-B1746D5D9E11}"/>
                  </a:ext>
                </a:extLst>
              </p:cNvPr>
              <p:cNvSpPr/>
              <p:nvPr/>
            </p:nvSpPr>
            <p:spPr>
              <a:xfrm>
                <a:off x="609600" y="5791200"/>
                <a:ext cx="33528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352800">
                    <a:moveTo>
                      <a:pt x="0" y="0"/>
                    </a:moveTo>
                    <a:lnTo>
                      <a:pt x="3352801" y="1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5F31B25B-BD4D-40D2-A705-7F1026205E11}"/>
                  </a:ext>
                </a:extLst>
              </p:cNvPr>
              <p:cNvSpPr/>
              <p:nvPr/>
            </p:nvSpPr>
            <p:spPr>
              <a:xfrm>
                <a:off x="1371600" y="57150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" name="object 6">
                <a:extLst>
                  <a:ext uri="{FF2B5EF4-FFF2-40B4-BE49-F238E27FC236}">
                    <a16:creationId xmlns:a16="http://schemas.microsoft.com/office/drawing/2014/main" id="{85F0FE63-8427-4B8B-A68E-20005B08E673}"/>
                  </a:ext>
                </a:extLst>
              </p:cNvPr>
              <p:cNvSpPr/>
              <p:nvPr/>
            </p:nvSpPr>
            <p:spPr>
              <a:xfrm>
                <a:off x="838200" y="57150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" name="object 7">
                <a:extLst>
                  <a:ext uri="{FF2B5EF4-FFF2-40B4-BE49-F238E27FC236}">
                    <a16:creationId xmlns:a16="http://schemas.microsoft.com/office/drawing/2014/main" id="{C9F44CA0-B35C-45EC-96CA-0C0A8826BC3E}"/>
                  </a:ext>
                </a:extLst>
              </p:cNvPr>
              <p:cNvSpPr/>
              <p:nvPr/>
            </p:nvSpPr>
            <p:spPr>
              <a:xfrm>
                <a:off x="2438400" y="5715000"/>
                <a:ext cx="152400" cy="1524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2FA5B020-3667-45B9-9324-1D168FDD0F46}"/>
                  </a:ext>
                </a:extLst>
              </p:cNvPr>
              <p:cNvSpPr/>
              <p:nvPr/>
            </p:nvSpPr>
            <p:spPr>
              <a:xfrm>
                <a:off x="1905000" y="5715000"/>
                <a:ext cx="152400" cy="1524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AFE0FC46-4889-48E2-ACAF-4010F42A7FCC}"/>
                </a:ext>
              </a:extLst>
            </p:cNvPr>
            <p:cNvSpPr txBox="1"/>
            <p:nvPr/>
          </p:nvSpPr>
          <p:spPr>
            <a:xfrm>
              <a:off x="3431540" y="5697220"/>
              <a:ext cx="178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cs typeface="+mn-ea"/>
                  <a:sym typeface="+mn-lt"/>
                </a:rPr>
                <a:t>X</a:t>
              </a:r>
              <a:endParaRPr sz="1800"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42B91CF-CC81-4028-A67A-9B3182D7C829}"/>
              </a:ext>
            </a:extLst>
          </p:cNvPr>
          <p:cNvGrpSpPr/>
          <p:nvPr/>
        </p:nvGrpSpPr>
        <p:grpSpPr>
          <a:xfrm>
            <a:off x="446241" y="2380400"/>
            <a:ext cx="3671803" cy="1417576"/>
            <a:chOff x="309668" y="4628831"/>
            <a:chExt cx="3671803" cy="1417576"/>
          </a:xfrm>
        </p:grpSpPr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1C4EBEE1-B262-4A69-807B-FA7C1167F6E5}"/>
                </a:ext>
              </a:extLst>
            </p:cNvPr>
            <p:cNvCxnSpPr>
              <a:cxnSpLocks/>
            </p:cNvCxnSpPr>
            <p:nvPr/>
          </p:nvCxnSpPr>
          <p:spPr>
            <a:xfrm>
              <a:off x="309668" y="5588000"/>
              <a:ext cx="3652732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F50EAD1-02C9-4674-A074-676E75F02478}"/>
                </a:ext>
              </a:extLst>
            </p:cNvPr>
            <p:cNvSpPr txBox="1"/>
            <p:nvPr/>
          </p:nvSpPr>
          <p:spPr>
            <a:xfrm>
              <a:off x="1261710" y="4668233"/>
              <a:ext cx="10301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  <a:cs typeface="+mn-ea"/>
                  <a:sym typeface="+mn-lt"/>
                </a:rPr>
                <a:t>X</a:t>
              </a:r>
              <a:r>
                <a:rPr lang="en-US" altLang="zh-CN" sz="3200" baseline="30000" dirty="0">
                  <a:solidFill>
                    <a:srgbClr val="FF0000"/>
                  </a:solidFill>
                  <a:cs typeface="+mn-ea"/>
                  <a:sym typeface="+mn-lt"/>
                </a:rPr>
                <a:t>-</a:t>
              </a:r>
              <a:endParaRPr lang="zh-CN" altLang="en-US" sz="32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0257BD3-C2F4-40A9-B3B9-E48D82577192}"/>
                </a:ext>
              </a:extLst>
            </p:cNvPr>
            <p:cNvSpPr txBox="1"/>
            <p:nvPr/>
          </p:nvSpPr>
          <p:spPr>
            <a:xfrm>
              <a:off x="2291856" y="4628831"/>
              <a:ext cx="10301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  <a:cs typeface="+mn-ea"/>
                  <a:sym typeface="+mn-lt"/>
                </a:rPr>
                <a:t>X</a:t>
              </a:r>
              <a:r>
                <a:rPr lang="en-US" altLang="zh-CN" sz="3200" baseline="30000" dirty="0">
                  <a:solidFill>
                    <a:srgbClr val="FF0000"/>
                  </a:solidFill>
                  <a:cs typeface="+mn-ea"/>
                  <a:sym typeface="+mn-lt"/>
                </a:rPr>
                <a:t>+</a:t>
              </a:r>
              <a:endParaRPr lang="zh-CN" altLang="en-US" sz="32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C84BFAD-3A4E-4D57-8156-4276C2D47CB9}"/>
                </a:ext>
              </a:extLst>
            </p:cNvPr>
            <p:cNvSpPr txBox="1"/>
            <p:nvPr/>
          </p:nvSpPr>
          <p:spPr>
            <a:xfrm>
              <a:off x="1776783" y="4630882"/>
              <a:ext cx="10301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  <a:cs typeface="+mn-ea"/>
                  <a:sym typeface="+mn-lt"/>
                </a:rPr>
                <a:t>X</a:t>
              </a:r>
              <a:r>
                <a:rPr lang="en-US" altLang="zh-CN" sz="3200" baseline="-25000" dirty="0">
                  <a:solidFill>
                    <a:srgbClr val="FF0000"/>
                  </a:solidFill>
                  <a:cs typeface="+mn-ea"/>
                  <a:sym typeface="+mn-lt"/>
                </a:rPr>
                <a:t>0</a:t>
              </a:r>
              <a:endParaRPr lang="zh-CN" altLang="en-US" sz="32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F415B3C7-8D8E-403F-9AD6-CDA4C69B3C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1939" y="5111153"/>
              <a:ext cx="18140" cy="93525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29D1E65E-1947-4687-8B86-B22CCC19C3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9478" y="5107799"/>
              <a:ext cx="23446" cy="93525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656B2FAF-5A42-47DA-85CA-88F869F7DB39}"/>
                </a:ext>
              </a:extLst>
            </p:cNvPr>
            <p:cNvCxnSpPr>
              <a:cxnSpLocks/>
            </p:cNvCxnSpPr>
            <p:nvPr/>
          </p:nvCxnSpPr>
          <p:spPr>
            <a:xfrm>
              <a:off x="2520463" y="5107799"/>
              <a:ext cx="0" cy="90247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3D56DBA-69AB-40FB-A186-18B758183D8A}"/>
                </a:ext>
              </a:extLst>
            </p:cNvPr>
            <p:cNvSpPr txBox="1"/>
            <p:nvPr/>
          </p:nvSpPr>
          <p:spPr>
            <a:xfrm>
              <a:off x="651545" y="4791343"/>
              <a:ext cx="10301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cs typeface="+mn-ea"/>
                  <a:sym typeface="+mn-lt"/>
                </a:rPr>
                <a:t>-1</a:t>
              </a:r>
              <a:endParaRPr lang="zh-CN" altLang="en-US" sz="24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D0672A2-BF69-48FA-B73E-4A20A07504B5}"/>
                </a:ext>
              </a:extLst>
            </p:cNvPr>
            <p:cNvSpPr txBox="1"/>
            <p:nvPr/>
          </p:nvSpPr>
          <p:spPr>
            <a:xfrm>
              <a:off x="2951325" y="4827425"/>
              <a:ext cx="10301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cs typeface="+mn-ea"/>
                  <a:sym typeface="+mn-lt"/>
                </a:rPr>
                <a:t>+1</a:t>
              </a:r>
              <a:endParaRPr lang="zh-CN" altLang="en-US" sz="24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EA23366-AF31-484B-9F2D-C9DDC25F0E71}"/>
              </a:ext>
            </a:extLst>
          </p:cNvPr>
          <p:cNvGrpSpPr/>
          <p:nvPr/>
        </p:nvGrpSpPr>
        <p:grpSpPr>
          <a:xfrm>
            <a:off x="247436" y="3883688"/>
            <a:ext cx="4563007" cy="2320169"/>
            <a:chOff x="309668" y="2420086"/>
            <a:chExt cx="4563007" cy="232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D82D7A1B-3F1F-448A-8643-3D0159D68922}"/>
                    </a:ext>
                  </a:extLst>
                </p:cNvPr>
                <p:cNvSpPr txBox="1"/>
                <p:nvPr/>
              </p:nvSpPr>
              <p:spPr>
                <a:xfrm>
                  <a:off x="516881" y="2420086"/>
                  <a:ext cx="1679883" cy="7629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M</m:t>
                        </m:r>
                        <m: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W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𝑊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D82D7A1B-3F1F-448A-8643-3D0159D689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81" y="2420086"/>
                  <a:ext cx="1679883" cy="7629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箭头: 右 58">
              <a:extLst>
                <a:ext uri="{FF2B5EF4-FFF2-40B4-BE49-F238E27FC236}">
                  <a16:creationId xmlns:a16="http://schemas.microsoft.com/office/drawing/2014/main" id="{4CA8B151-C892-405D-9541-BED7F6598083}"/>
                </a:ext>
              </a:extLst>
            </p:cNvPr>
            <p:cNvSpPr/>
            <p:nvPr/>
          </p:nvSpPr>
          <p:spPr>
            <a:xfrm>
              <a:off x="309668" y="3816311"/>
              <a:ext cx="464914" cy="2286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FAD18D5-89B5-481A-820E-BDB59BA153B0}"/>
                </a:ext>
              </a:extLst>
            </p:cNvPr>
            <p:cNvSpPr txBox="1"/>
            <p:nvPr/>
          </p:nvSpPr>
          <p:spPr>
            <a:xfrm>
              <a:off x="919691" y="3699778"/>
              <a:ext cx="1145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solidFill>
                    <a:srgbClr val="FF0000"/>
                  </a:solidFill>
                  <a:cs typeface="+mn-ea"/>
                  <a:sym typeface="+mn-lt"/>
                </a:rPr>
                <a:t>max</a:t>
              </a:r>
              <a:r>
                <a:rPr lang="en-US" altLang="zh-CN" sz="2400" dirty="0">
                  <a:solidFill>
                    <a:srgbClr val="FF0000"/>
                  </a:solidFill>
                  <a:cs typeface="+mn-ea"/>
                  <a:sym typeface="+mn-lt"/>
                </a:rPr>
                <a:t>(M)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9C2730CF-352D-40D2-BC03-8865A7B7707E}"/>
                    </a:ext>
                  </a:extLst>
                </p:cNvPr>
                <p:cNvSpPr txBox="1"/>
                <p:nvPr/>
              </p:nvSpPr>
              <p:spPr>
                <a:xfrm>
                  <a:off x="3028950" y="3075440"/>
                  <a:ext cx="1843725" cy="16648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𝑚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𝑖𝑛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𝑊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&amp;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𝑠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.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𝑡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∀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∈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𝑡𝑟𝑎𝑖𝑛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+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𝑏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)≥1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solidFill>
                                      <a:srgbClr val="FF0000"/>
                                    </a:solidFill>
                                    <a:cs typeface="+mn-ea"/>
                                    <a:sym typeface="+mn-lt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9C2730CF-352D-40D2-BC03-8865A7B770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950" y="3075440"/>
                  <a:ext cx="1843725" cy="1664815"/>
                </a:xfrm>
                <a:prstGeom prst="rect">
                  <a:avLst/>
                </a:prstGeom>
                <a:blipFill>
                  <a:blip r:embed="rId5"/>
                  <a:stretch>
                    <a:fillRect r="-360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箭头: 右 61">
              <a:extLst>
                <a:ext uri="{FF2B5EF4-FFF2-40B4-BE49-F238E27FC236}">
                  <a16:creationId xmlns:a16="http://schemas.microsoft.com/office/drawing/2014/main" id="{C8EC6025-51D2-438F-809F-973528BCFAB6}"/>
                </a:ext>
              </a:extLst>
            </p:cNvPr>
            <p:cNvSpPr/>
            <p:nvPr/>
          </p:nvSpPr>
          <p:spPr>
            <a:xfrm>
              <a:off x="2282143" y="3833424"/>
              <a:ext cx="464914" cy="2286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58543" y="3206219"/>
            <a:ext cx="3652732" cy="485140"/>
            <a:chOff x="5029889" y="5588000"/>
            <a:chExt cx="3652732" cy="485140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53C4531-7756-40B1-AF5C-A95EFC552412}"/>
                </a:ext>
              </a:extLst>
            </p:cNvPr>
            <p:cNvGrpSpPr/>
            <p:nvPr/>
          </p:nvGrpSpPr>
          <p:grpSpPr>
            <a:xfrm>
              <a:off x="5453646" y="5588000"/>
              <a:ext cx="3228975" cy="485140"/>
              <a:chOff x="5453646" y="5588000"/>
              <a:chExt cx="3228975" cy="485140"/>
            </a:xfrm>
          </p:grpSpPr>
          <p:grpSp>
            <p:nvGrpSpPr>
              <p:cNvPr id="13" name="object 9">
                <a:extLst>
                  <a:ext uri="{FF2B5EF4-FFF2-40B4-BE49-F238E27FC236}">
                    <a16:creationId xmlns:a16="http://schemas.microsoft.com/office/drawing/2014/main" id="{B2B4F3B4-D45D-40CF-AB0A-F0E13C471D2F}"/>
                  </a:ext>
                </a:extLst>
              </p:cNvPr>
              <p:cNvGrpSpPr/>
              <p:nvPr/>
            </p:nvGrpSpPr>
            <p:grpSpPr>
              <a:xfrm>
                <a:off x="5453646" y="5588000"/>
                <a:ext cx="2743200" cy="152400"/>
                <a:chOff x="4724400" y="5715000"/>
                <a:chExt cx="2743200" cy="152400"/>
              </a:xfrm>
            </p:grpSpPr>
            <p:sp>
              <p:nvSpPr>
                <p:cNvPr id="15" name="object 11">
                  <a:extLst>
                    <a:ext uri="{FF2B5EF4-FFF2-40B4-BE49-F238E27FC236}">
                      <a16:creationId xmlns:a16="http://schemas.microsoft.com/office/drawing/2014/main" id="{68F45C19-B984-47EA-A658-4BD16FC3FF93}"/>
                    </a:ext>
                  </a:extLst>
                </p:cNvPr>
                <p:cNvSpPr/>
                <p:nvPr/>
              </p:nvSpPr>
              <p:spPr>
                <a:xfrm>
                  <a:off x="5257800" y="5715000"/>
                  <a:ext cx="152400" cy="152400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object 12">
                  <a:extLst>
                    <a:ext uri="{FF2B5EF4-FFF2-40B4-BE49-F238E27FC236}">
                      <a16:creationId xmlns:a16="http://schemas.microsoft.com/office/drawing/2014/main" id="{978825DB-97BB-4305-BCFA-BE3AC9C3AEDB}"/>
                    </a:ext>
                  </a:extLst>
                </p:cNvPr>
                <p:cNvSpPr/>
                <p:nvPr/>
              </p:nvSpPr>
              <p:spPr>
                <a:xfrm>
                  <a:off x="4724400" y="5715000"/>
                  <a:ext cx="152400" cy="152400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object 13">
                  <a:extLst>
                    <a:ext uri="{FF2B5EF4-FFF2-40B4-BE49-F238E27FC236}">
                      <a16:creationId xmlns:a16="http://schemas.microsoft.com/office/drawing/2014/main" id="{6134E23F-F2F8-4527-8203-93ABC0FB42B2}"/>
                    </a:ext>
                  </a:extLst>
                </p:cNvPr>
                <p:cNvSpPr/>
                <p:nvPr/>
              </p:nvSpPr>
              <p:spPr>
                <a:xfrm>
                  <a:off x="6324600" y="5715000"/>
                  <a:ext cx="152400" cy="152400"/>
                </a:xfrm>
                <a:prstGeom prst="rect">
                  <a:avLst/>
                </a:prstGeom>
                <a:blipFill>
                  <a:blip r:embed="rId6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object 14">
                  <a:extLst>
                    <a:ext uri="{FF2B5EF4-FFF2-40B4-BE49-F238E27FC236}">
                      <a16:creationId xmlns:a16="http://schemas.microsoft.com/office/drawing/2014/main" id="{3D1B7ADB-12BB-4AE0-9E9C-5E97898118C3}"/>
                    </a:ext>
                  </a:extLst>
                </p:cNvPr>
                <p:cNvSpPr/>
                <p:nvPr/>
              </p:nvSpPr>
              <p:spPr>
                <a:xfrm>
                  <a:off x="5791200" y="5715000"/>
                  <a:ext cx="152400" cy="152400"/>
                </a:xfrm>
                <a:prstGeom prst="rect">
                  <a:avLst/>
                </a:prstGeom>
                <a:blipFill>
                  <a:blip r:embed="rId6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object 15">
                  <a:extLst>
                    <a:ext uri="{FF2B5EF4-FFF2-40B4-BE49-F238E27FC236}">
                      <a16:creationId xmlns:a16="http://schemas.microsoft.com/office/drawing/2014/main" id="{0DC8A1E3-8C16-4576-BF0B-A4AF776081D0}"/>
                    </a:ext>
                  </a:extLst>
                </p:cNvPr>
                <p:cNvSpPr/>
                <p:nvPr/>
              </p:nvSpPr>
              <p:spPr>
                <a:xfrm>
                  <a:off x="7315200" y="5715000"/>
                  <a:ext cx="152400" cy="152400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3" name="object 19">
                <a:extLst>
                  <a:ext uri="{FF2B5EF4-FFF2-40B4-BE49-F238E27FC236}">
                    <a16:creationId xmlns:a16="http://schemas.microsoft.com/office/drawing/2014/main" id="{11D9A427-0EBB-4841-AB44-06B26BD2633A}"/>
                  </a:ext>
                </a:extLst>
              </p:cNvPr>
              <p:cNvSpPr txBox="1"/>
              <p:nvPr/>
            </p:nvSpPr>
            <p:spPr>
              <a:xfrm>
                <a:off x="8504186" y="5773420"/>
                <a:ext cx="1784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b="1" dirty="0">
                    <a:cs typeface="+mn-ea"/>
                    <a:sym typeface="+mn-lt"/>
                  </a:rPr>
                  <a:t>X</a:t>
                </a:r>
                <a:endParaRPr sz="1800">
                  <a:cs typeface="+mn-ea"/>
                  <a:sym typeface="+mn-lt"/>
                </a:endParaRPr>
              </a:p>
            </p:txBody>
          </p:sp>
        </p:grp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1C4EBEE1-B262-4A69-807B-FA7C1167F6E5}"/>
                </a:ext>
              </a:extLst>
            </p:cNvPr>
            <p:cNvCxnSpPr>
              <a:cxnSpLocks/>
            </p:cNvCxnSpPr>
            <p:nvPr/>
          </p:nvCxnSpPr>
          <p:spPr>
            <a:xfrm>
              <a:off x="5029889" y="5664200"/>
              <a:ext cx="3652732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61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Classifying in 1-d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6316-DB66-4DB1-9EDA-757C797A65FB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6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object 16">
            <a:extLst>
              <a:ext uri="{FF2B5EF4-FFF2-40B4-BE49-F238E27FC236}">
                <a16:creationId xmlns:a16="http://schemas.microsoft.com/office/drawing/2014/main" id="{B547D257-A909-44EF-BA05-C55901FE89E7}"/>
              </a:ext>
            </a:extLst>
          </p:cNvPr>
          <p:cNvSpPr txBox="1"/>
          <p:nvPr/>
        </p:nvSpPr>
        <p:spPr>
          <a:xfrm>
            <a:off x="709558" y="1781959"/>
            <a:ext cx="2566732" cy="567463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2000" spc="-5" dirty="0">
                <a:cs typeface="+mn-ea"/>
                <a:sym typeface="+mn-lt"/>
              </a:rPr>
              <a:t>Can an SVM</a:t>
            </a:r>
            <a:r>
              <a:rPr lang="en-US" altLang="zh-CN" sz="2000" spc="-5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correctly  classify this</a:t>
            </a:r>
            <a:r>
              <a:rPr sz="2000" spc="-2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data?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53" name="object 17">
            <a:extLst>
              <a:ext uri="{FF2B5EF4-FFF2-40B4-BE49-F238E27FC236}">
                <a16:creationId xmlns:a16="http://schemas.microsoft.com/office/drawing/2014/main" id="{0E1D8416-9CEE-4B49-BCA2-1F216ED9B2C0}"/>
              </a:ext>
            </a:extLst>
          </p:cNvPr>
          <p:cNvSpPr txBox="1"/>
          <p:nvPr/>
        </p:nvSpPr>
        <p:spPr>
          <a:xfrm>
            <a:off x="5394163" y="1781959"/>
            <a:ext cx="290009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>
                <a:cs typeface="+mn-ea"/>
                <a:sym typeface="+mn-lt"/>
              </a:rPr>
              <a:t>And now? (extend with polynomial basis)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82098" y="3489972"/>
            <a:ext cx="3382860" cy="454332"/>
            <a:chOff x="516881" y="5670320"/>
            <a:chExt cx="3382860" cy="454332"/>
          </a:xfrm>
        </p:grpSpPr>
        <p:grpSp>
          <p:nvGrpSpPr>
            <p:cNvPr id="45" name="object 9">
              <a:extLst>
                <a:ext uri="{FF2B5EF4-FFF2-40B4-BE49-F238E27FC236}">
                  <a16:creationId xmlns:a16="http://schemas.microsoft.com/office/drawing/2014/main" id="{106A09B5-1DB8-42EE-B4A9-FA01E41A51DD}"/>
                </a:ext>
              </a:extLst>
            </p:cNvPr>
            <p:cNvGrpSpPr/>
            <p:nvPr/>
          </p:nvGrpSpPr>
          <p:grpSpPr>
            <a:xfrm>
              <a:off x="516881" y="5670320"/>
              <a:ext cx="3352800" cy="152400"/>
              <a:chOff x="4495800" y="5715000"/>
              <a:chExt cx="3352800" cy="152400"/>
            </a:xfrm>
          </p:grpSpPr>
          <p:sp>
            <p:nvSpPr>
              <p:cNvPr id="46" name="object 10">
                <a:extLst>
                  <a:ext uri="{FF2B5EF4-FFF2-40B4-BE49-F238E27FC236}">
                    <a16:creationId xmlns:a16="http://schemas.microsoft.com/office/drawing/2014/main" id="{5A9C972A-BDC1-4666-9D4C-7416F361EE76}"/>
                  </a:ext>
                </a:extLst>
              </p:cNvPr>
              <p:cNvSpPr/>
              <p:nvPr/>
            </p:nvSpPr>
            <p:spPr>
              <a:xfrm>
                <a:off x="4495800" y="5791200"/>
                <a:ext cx="33528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352800">
                    <a:moveTo>
                      <a:pt x="0" y="0"/>
                    </a:moveTo>
                    <a:lnTo>
                      <a:pt x="3352801" y="1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object 11">
                <a:extLst>
                  <a:ext uri="{FF2B5EF4-FFF2-40B4-BE49-F238E27FC236}">
                    <a16:creationId xmlns:a16="http://schemas.microsoft.com/office/drawing/2014/main" id="{0821CA6D-49B1-4593-86C2-1D89A0B8971B}"/>
                  </a:ext>
                </a:extLst>
              </p:cNvPr>
              <p:cNvSpPr/>
              <p:nvPr/>
            </p:nvSpPr>
            <p:spPr>
              <a:xfrm>
                <a:off x="5257800" y="57150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object 12">
                <a:extLst>
                  <a:ext uri="{FF2B5EF4-FFF2-40B4-BE49-F238E27FC236}">
                    <a16:creationId xmlns:a16="http://schemas.microsoft.com/office/drawing/2014/main" id="{B3956CC0-14E0-47B3-882C-CED5AA616E12}"/>
                  </a:ext>
                </a:extLst>
              </p:cNvPr>
              <p:cNvSpPr/>
              <p:nvPr/>
            </p:nvSpPr>
            <p:spPr>
              <a:xfrm>
                <a:off x="4724400" y="57150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object 13">
                <a:extLst>
                  <a:ext uri="{FF2B5EF4-FFF2-40B4-BE49-F238E27FC236}">
                    <a16:creationId xmlns:a16="http://schemas.microsoft.com/office/drawing/2014/main" id="{3E23745F-6101-4058-AA07-750CD68802CE}"/>
                  </a:ext>
                </a:extLst>
              </p:cNvPr>
              <p:cNvSpPr/>
              <p:nvPr/>
            </p:nvSpPr>
            <p:spPr>
              <a:xfrm>
                <a:off x="6324600" y="5715000"/>
                <a:ext cx="152400" cy="1524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object 14">
                <a:extLst>
                  <a:ext uri="{FF2B5EF4-FFF2-40B4-BE49-F238E27FC236}">
                    <a16:creationId xmlns:a16="http://schemas.microsoft.com/office/drawing/2014/main" id="{9885E02F-CAE8-4AAF-9CEF-17E44D313DF0}"/>
                  </a:ext>
                </a:extLst>
              </p:cNvPr>
              <p:cNvSpPr/>
              <p:nvPr/>
            </p:nvSpPr>
            <p:spPr>
              <a:xfrm>
                <a:off x="5791200" y="5715000"/>
                <a:ext cx="152400" cy="1524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object 15">
                <a:extLst>
                  <a:ext uri="{FF2B5EF4-FFF2-40B4-BE49-F238E27FC236}">
                    <a16:creationId xmlns:a16="http://schemas.microsoft.com/office/drawing/2014/main" id="{C5622C0A-4B9D-4753-A066-B58D2AB679D4}"/>
                  </a:ext>
                </a:extLst>
              </p:cNvPr>
              <p:cNvSpPr/>
              <p:nvPr/>
            </p:nvSpPr>
            <p:spPr>
              <a:xfrm>
                <a:off x="7315200" y="57150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55" name="object 19">
              <a:extLst>
                <a:ext uri="{FF2B5EF4-FFF2-40B4-BE49-F238E27FC236}">
                  <a16:creationId xmlns:a16="http://schemas.microsoft.com/office/drawing/2014/main" id="{6EC3AF44-7D5F-4D07-972A-B1E224214CDA}"/>
                </a:ext>
              </a:extLst>
            </p:cNvPr>
            <p:cNvSpPr txBox="1"/>
            <p:nvPr/>
          </p:nvSpPr>
          <p:spPr>
            <a:xfrm>
              <a:off x="3721306" y="5824932"/>
              <a:ext cx="178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cs typeface="+mn-ea"/>
                  <a:sym typeface="+mn-lt"/>
                </a:rPr>
                <a:t>X</a:t>
              </a:r>
              <a:endParaRPr sz="1800" dirty="0">
                <a:cs typeface="+mn-ea"/>
                <a:sym typeface="+mn-lt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A0E8A81C-AB02-4C19-83AE-302A8F623457}"/>
              </a:ext>
            </a:extLst>
          </p:cNvPr>
          <p:cNvGrpSpPr/>
          <p:nvPr/>
        </p:nvGrpSpPr>
        <p:grpSpPr>
          <a:xfrm>
            <a:off x="4379480" y="2818631"/>
            <a:ext cx="3914775" cy="3466641"/>
            <a:chOff x="4038600" y="2733499"/>
            <a:chExt cx="3914775" cy="3466641"/>
          </a:xfrm>
        </p:grpSpPr>
        <p:grpSp>
          <p:nvGrpSpPr>
            <p:cNvPr id="69" name="object 10">
              <a:extLst>
                <a:ext uri="{FF2B5EF4-FFF2-40B4-BE49-F238E27FC236}">
                  <a16:creationId xmlns:a16="http://schemas.microsoft.com/office/drawing/2014/main" id="{1F8DAF13-9BCE-465F-A2FD-BFD327EA5E2F}"/>
                </a:ext>
              </a:extLst>
            </p:cNvPr>
            <p:cNvGrpSpPr/>
            <p:nvPr/>
          </p:nvGrpSpPr>
          <p:grpSpPr>
            <a:xfrm>
              <a:off x="4495800" y="2733499"/>
              <a:ext cx="3352800" cy="3210100"/>
              <a:chOff x="4495800" y="2733499"/>
              <a:chExt cx="3352800" cy="3210100"/>
            </a:xfrm>
          </p:grpSpPr>
          <p:sp>
            <p:nvSpPr>
              <p:cNvPr id="70" name="object 11">
                <a:extLst>
                  <a:ext uri="{FF2B5EF4-FFF2-40B4-BE49-F238E27FC236}">
                    <a16:creationId xmlns:a16="http://schemas.microsoft.com/office/drawing/2014/main" id="{5D54D9F5-283C-4E70-A56A-A42BCE0CDCF6}"/>
                  </a:ext>
                </a:extLst>
              </p:cNvPr>
              <p:cNvSpPr/>
              <p:nvPr/>
            </p:nvSpPr>
            <p:spPr>
              <a:xfrm>
                <a:off x="4495800" y="3505199"/>
                <a:ext cx="0" cy="2133600"/>
              </a:xfrm>
              <a:custGeom>
                <a:avLst/>
                <a:gdLst/>
                <a:ahLst/>
                <a:cxnLst/>
                <a:rect l="l" t="t" r="r" b="b"/>
                <a:pathLst>
                  <a:path h="2133600">
                    <a:moveTo>
                      <a:pt x="0" y="0"/>
                    </a:moveTo>
                    <a:lnTo>
                      <a:pt x="0" y="138112"/>
                    </a:lnTo>
                  </a:path>
                  <a:path h="2133600">
                    <a:moveTo>
                      <a:pt x="0" y="138112"/>
                    </a:moveTo>
                    <a:lnTo>
                      <a:pt x="0" y="2133601"/>
                    </a:lnTo>
                  </a:path>
                </a:pathLst>
              </a:custGeom>
              <a:ln w="952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object 12">
                <a:extLst>
                  <a:ext uri="{FF2B5EF4-FFF2-40B4-BE49-F238E27FC236}">
                    <a16:creationId xmlns:a16="http://schemas.microsoft.com/office/drawing/2014/main" id="{8C9E1874-9C75-44D8-9468-9EC9C47CCFDB}"/>
                  </a:ext>
                </a:extLst>
              </p:cNvPr>
              <p:cNvSpPr/>
              <p:nvPr/>
            </p:nvSpPr>
            <p:spPr>
              <a:xfrm>
                <a:off x="4495800" y="5638800"/>
                <a:ext cx="33528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352800">
                    <a:moveTo>
                      <a:pt x="0" y="0"/>
                    </a:moveTo>
                    <a:lnTo>
                      <a:pt x="3352801" y="1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object 13">
                <a:extLst>
                  <a:ext uri="{FF2B5EF4-FFF2-40B4-BE49-F238E27FC236}">
                    <a16:creationId xmlns:a16="http://schemas.microsoft.com/office/drawing/2014/main" id="{A74E2593-FD08-41F6-BDD1-053DEF56231B}"/>
                  </a:ext>
                </a:extLst>
              </p:cNvPr>
              <p:cNvSpPr/>
              <p:nvPr/>
            </p:nvSpPr>
            <p:spPr>
              <a:xfrm>
                <a:off x="5257800" y="54102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object 14">
                <a:extLst>
                  <a:ext uri="{FF2B5EF4-FFF2-40B4-BE49-F238E27FC236}">
                    <a16:creationId xmlns:a16="http://schemas.microsoft.com/office/drawing/2014/main" id="{81DE317A-3894-4ECA-B222-D2252D6AB9BD}"/>
                  </a:ext>
                </a:extLst>
              </p:cNvPr>
              <p:cNvSpPr/>
              <p:nvPr/>
            </p:nvSpPr>
            <p:spPr>
              <a:xfrm>
                <a:off x="4724400" y="5410201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object 15">
                <a:extLst>
                  <a:ext uri="{FF2B5EF4-FFF2-40B4-BE49-F238E27FC236}">
                    <a16:creationId xmlns:a16="http://schemas.microsoft.com/office/drawing/2014/main" id="{ED3B13DB-1B6F-4E1E-B5A2-79817F49159B}"/>
                  </a:ext>
                </a:extLst>
              </p:cNvPr>
              <p:cNvSpPr/>
              <p:nvPr/>
            </p:nvSpPr>
            <p:spPr>
              <a:xfrm>
                <a:off x="6400800" y="4343400"/>
                <a:ext cx="152400" cy="1524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object 16">
                <a:extLst>
                  <a:ext uri="{FF2B5EF4-FFF2-40B4-BE49-F238E27FC236}">
                    <a16:creationId xmlns:a16="http://schemas.microsoft.com/office/drawing/2014/main" id="{5CE00265-F45D-4444-9B79-DA4DA55D4211}"/>
                  </a:ext>
                </a:extLst>
              </p:cNvPr>
              <p:cNvSpPr/>
              <p:nvPr/>
            </p:nvSpPr>
            <p:spPr>
              <a:xfrm>
                <a:off x="5943600" y="4953000"/>
                <a:ext cx="152400" cy="1524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object 17">
                <a:extLst>
                  <a:ext uri="{FF2B5EF4-FFF2-40B4-BE49-F238E27FC236}">
                    <a16:creationId xmlns:a16="http://schemas.microsoft.com/office/drawing/2014/main" id="{64D9FABF-EC9A-4D05-BDC8-FE0AB544ADB3}"/>
                  </a:ext>
                </a:extLst>
              </p:cNvPr>
              <p:cNvSpPr/>
              <p:nvPr/>
            </p:nvSpPr>
            <p:spPr>
              <a:xfrm>
                <a:off x="6805447" y="2733499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77" name="object 18">
                <a:extLst>
                  <a:ext uri="{FF2B5EF4-FFF2-40B4-BE49-F238E27FC236}">
                    <a16:creationId xmlns:a16="http://schemas.microsoft.com/office/drawing/2014/main" id="{418BEB5F-1DF0-4AEE-9A0F-715FD163FE7B}"/>
                  </a:ext>
                </a:extLst>
              </p:cNvPr>
              <p:cNvSpPr/>
              <p:nvPr/>
            </p:nvSpPr>
            <p:spPr>
              <a:xfrm>
                <a:off x="5257798" y="2743199"/>
                <a:ext cx="2057400" cy="3200400"/>
              </a:xfrm>
              <a:custGeom>
                <a:avLst/>
                <a:gdLst/>
                <a:ahLst/>
                <a:cxnLst/>
                <a:rect l="l" t="t" r="r" b="b"/>
                <a:pathLst>
                  <a:path w="2057400" h="3200400">
                    <a:moveTo>
                      <a:pt x="2057401" y="0"/>
                    </a:moveTo>
                    <a:lnTo>
                      <a:pt x="0" y="3200401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78" name="object 22">
              <a:extLst>
                <a:ext uri="{FF2B5EF4-FFF2-40B4-BE49-F238E27FC236}">
                  <a16:creationId xmlns:a16="http://schemas.microsoft.com/office/drawing/2014/main" id="{B6F863E1-2361-4921-ADA8-99CC210A1F52}"/>
                </a:ext>
              </a:extLst>
            </p:cNvPr>
            <p:cNvSpPr txBox="1"/>
            <p:nvPr/>
          </p:nvSpPr>
          <p:spPr>
            <a:xfrm>
              <a:off x="7774940" y="5900420"/>
              <a:ext cx="178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cs typeface="+mn-ea"/>
                  <a:sym typeface="+mn-lt"/>
                </a:rPr>
                <a:t>X</a:t>
              </a:r>
              <a:endParaRPr sz="1800">
                <a:cs typeface="+mn-ea"/>
                <a:sym typeface="+mn-lt"/>
              </a:endParaRPr>
            </a:p>
          </p:txBody>
        </p:sp>
        <p:sp>
          <p:nvSpPr>
            <p:cNvPr id="79" name="object 23">
              <a:extLst>
                <a:ext uri="{FF2B5EF4-FFF2-40B4-BE49-F238E27FC236}">
                  <a16:creationId xmlns:a16="http://schemas.microsoft.com/office/drawing/2014/main" id="{38756C5C-C0B8-4381-A7A8-66789D473A71}"/>
                </a:ext>
              </a:extLst>
            </p:cNvPr>
            <p:cNvSpPr txBox="1"/>
            <p:nvPr/>
          </p:nvSpPr>
          <p:spPr>
            <a:xfrm>
              <a:off x="4038600" y="3276600"/>
              <a:ext cx="452755" cy="256480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marL="90805">
                <a:lnSpc>
                  <a:spcPts val="2014"/>
                </a:lnSpc>
              </a:pPr>
              <a:r>
                <a:rPr sz="2700" b="1" spc="-7" baseline="-15432" dirty="0">
                  <a:cs typeface="+mn-ea"/>
                  <a:sym typeface="+mn-lt"/>
                </a:rPr>
                <a:t>X</a:t>
              </a:r>
              <a:r>
                <a:rPr sz="1200" b="1" spc="-5" dirty="0">
                  <a:cs typeface="+mn-ea"/>
                  <a:sym typeface="+mn-lt"/>
                </a:rPr>
                <a:t>2</a:t>
              </a:r>
              <a:endParaRPr sz="120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70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Recap: Polynomial regression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9337-4101-466B-B596-9CAC3877A84A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7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30A11D9-09BE-46AE-A89D-363258D3C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18" y="1507689"/>
            <a:ext cx="6519822" cy="45183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7A5E345-817D-4FF2-BE98-E82B60E81522}"/>
                  </a:ext>
                </a:extLst>
              </p:cNvPr>
              <p:cNvSpPr txBox="1"/>
              <p:nvPr/>
            </p:nvSpPr>
            <p:spPr>
              <a:xfrm>
                <a:off x="6847840" y="2754868"/>
                <a:ext cx="15095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</m:acc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Φ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θ</m:t>
                      </m:r>
                    </m:oMath>
                  </m:oMathPara>
                </a14:m>
                <a:endParaRPr lang="en-US" altLang="zh-CN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7A5E345-817D-4FF2-BE98-E82B60E8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840" y="2754868"/>
                <a:ext cx="1509580" cy="369332"/>
              </a:xfrm>
              <a:prstGeom prst="rect">
                <a:avLst/>
              </a:prstGeom>
              <a:blipFill>
                <a:blip r:embed="rId4"/>
                <a:stretch>
                  <a:fillRect l="-3629" t="-18033" r="-3629"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45F5255-F96B-45BD-8468-49CEBE6838BC}"/>
                  </a:ext>
                </a:extLst>
              </p:cNvPr>
              <p:cNvSpPr txBox="1"/>
              <p:nvPr/>
            </p:nvSpPr>
            <p:spPr>
              <a:xfrm>
                <a:off x="6634146" y="3139440"/>
                <a:ext cx="25098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θ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x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θ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x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θ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45F5255-F96B-45BD-8468-49CEBE683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146" y="3139440"/>
                <a:ext cx="2509854" cy="369332"/>
              </a:xfrm>
              <a:prstGeom prst="rect">
                <a:avLst/>
              </a:prstGeom>
              <a:blipFill>
                <a:blip r:embed="rId5"/>
                <a:stretch>
                  <a:fillRect l="-2670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80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Non-linear SVMs:	2-d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CA4FB-B175-4708-9D60-3465D6A76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/>
          <a:lstStyle/>
          <a:p>
            <a:r>
              <a:rPr lang="en-US" altLang="zh-CN" spc="-5" dirty="0">
                <a:ea typeface="+mn-ea"/>
                <a:cs typeface="+mn-ea"/>
                <a:sym typeface="+mn-lt"/>
              </a:rPr>
              <a:t>The original input </a:t>
            </a:r>
            <a:r>
              <a:rPr lang="en-US" altLang="zh-CN" dirty="0">
                <a:ea typeface="+mn-ea"/>
                <a:cs typeface="+mn-ea"/>
                <a:sym typeface="+mn-lt"/>
              </a:rPr>
              <a:t>space (x)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can be mapped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to </a:t>
            </a:r>
            <a:r>
              <a:rPr lang="en-US" altLang="zh-CN" dirty="0">
                <a:ea typeface="+mn-ea"/>
                <a:cs typeface="+mn-ea"/>
                <a:sym typeface="+mn-lt"/>
              </a:rPr>
              <a:t>some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higher-dimensional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feature </a:t>
            </a:r>
            <a:r>
              <a:rPr lang="en-US" altLang="zh-CN" dirty="0">
                <a:ea typeface="+mn-ea"/>
                <a:cs typeface="+mn-ea"/>
                <a:sym typeface="+mn-lt"/>
              </a:rPr>
              <a:t>space (φ(</a:t>
            </a:r>
            <a:r>
              <a:rPr lang="en-US" altLang="zh-CN" b="1" dirty="0">
                <a:ea typeface="+mn-ea"/>
                <a:cs typeface="+mn-ea"/>
                <a:sym typeface="+mn-lt"/>
              </a:rPr>
              <a:t>x</a:t>
            </a:r>
            <a:r>
              <a:rPr lang="en-US" altLang="zh-CN" dirty="0">
                <a:ea typeface="+mn-ea"/>
                <a:cs typeface="+mn-ea"/>
                <a:sym typeface="+mn-lt"/>
              </a:rPr>
              <a:t>)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) where </a:t>
            </a:r>
            <a:r>
              <a:rPr lang="en-US" altLang="zh-CN" dirty="0">
                <a:ea typeface="+mn-ea"/>
                <a:cs typeface="+mn-ea"/>
                <a:sym typeface="+mn-lt"/>
              </a:rPr>
              <a:t>the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training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set </a:t>
            </a:r>
            <a:r>
              <a:rPr lang="en-US" altLang="zh-CN" dirty="0">
                <a:ea typeface="+mn-ea"/>
                <a:cs typeface="+mn-ea"/>
                <a:sym typeface="+mn-lt"/>
              </a:rPr>
              <a:t>is</a:t>
            </a:r>
            <a:r>
              <a:rPr lang="en-US" altLang="zh-CN" spc="1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separable: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077A1-6BBD-4EB9-9264-5B19C15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B63F-F7E6-458C-8228-1FFCD69DEF7C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8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B1683745-6455-4511-B7DD-A6FA336DA1C2}"/>
              </a:ext>
            </a:extLst>
          </p:cNvPr>
          <p:cNvGrpSpPr/>
          <p:nvPr/>
        </p:nvGrpSpPr>
        <p:grpSpPr>
          <a:xfrm>
            <a:off x="447675" y="3206260"/>
            <a:ext cx="4744085" cy="3041650"/>
            <a:chOff x="447675" y="2971800"/>
            <a:chExt cx="4744085" cy="3041650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BEEB13EA-C17D-4ED9-8028-B0E6712284B6}"/>
                </a:ext>
              </a:extLst>
            </p:cNvPr>
            <p:cNvSpPr/>
            <p:nvPr/>
          </p:nvSpPr>
          <p:spPr>
            <a:xfrm>
              <a:off x="447675" y="2971799"/>
              <a:ext cx="3319779" cy="3041650"/>
            </a:xfrm>
            <a:custGeom>
              <a:avLst/>
              <a:gdLst/>
              <a:ahLst/>
              <a:cxnLst/>
              <a:rect l="l" t="t" r="r" b="b"/>
              <a:pathLst>
                <a:path w="3319779" h="3041650">
                  <a:moveTo>
                    <a:pt x="3319462" y="1655762"/>
                  </a:moveTo>
                  <a:lnTo>
                    <a:pt x="3294062" y="1643062"/>
                  </a:lnTo>
                  <a:lnTo>
                    <a:pt x="3243262" y="1617662"/>
                  </a:lnTo>
                  <a:lnTo>
                    <a:pt x="3243262" y="1643062"/>
                  </a:lnTo>
                  <a:lnTo>
                    <a:pt x="1622425" y="1643062"/>
                  </a:lnTo>
                  <a:lnTo>
                    <a:pt x="1622425" y="76200"/>
                  </a:lnTo>
                  <a:lnTo>
                    <a:pt x="1647825" y="76200"/>
                  </a:lnTo>
                  <a:lnTo>
                    <a:pt x="1641475" y="63500"/>
                  </a:lnTo>
                  <a:lnTo>
                    <a:pt x="1609725" y="0"/>
                  </a:lnTo>
                  <a:lnTo>
                    <a:pt x="1571625" y="76200"/>
                  </a:lnTo>
                  <a:lnTo>
                    <a:pt x="1597025" y="76200"/>
                  </a:lnTo>
                  <a:lnTo>
                    <a:pt x="1597025" y="1643062"/>
                  </a:lnTo>
                  <a:lnTo>
                    <a:pt x="0" y="1643062"/>
                  </a:lnTo>
                  <a:lnTo>
                    <a:pt x="0" y="1668462"/>
                  </a:lnTo>
                  <a:lnTo>
                    <a:pt x="1597025" y="1668462"/>
                  </a:lnTo>
                  <a:lnTo>
                    <a:pt x="1597025" y="3041650"/>
                  </a:lnTo>
                  <a:lnTo>
                    <a:pt x="1622425" y="3041650"/>
                  </a:lnTo>
                  <a:lnTo>
                    <a:pt x="1622425" y="1668462"/>
                  </a:lnTo>
                  <a:lnTo>
                    <a:pt x="3243262" y="1668462"/>
                  </a:lnTo>
                  <a:lnTo>
                    <a:pt x="3243262" y="1693862"/>
                  </a:lnTo>
                  <a:lnTo>
                    <a:pt x="3294062" y="1668462"/>
                  </a:lnTo>
                  <a:lnTo>
                    <a:pt x="3319462" y="1655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83F8DB16-A170-433C-8AB2-281DB0B3ACAC}"/>
                </a:ext>
              </a:extLst>
            </p:cNvPr>
            <p:cNvSpPr/>
            <p:nvPr/>
          </p:nvSpPr>
          <p:spPr>
            <a:xfrm>
              <a:off x="2093912" y="3843337"/>
              <a:ext cx="98425" cy="984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D5F8FD40-6C33-4C56-A641-533056333D88}"/>
                </a:ext>
              </a:extLst>
            </p:cNvPr>
            <p:cNvSpPr/>
            <p:nvPr/>
          </p:nvSpPr>
          <p:spPr>
            <a:xfrm>
              <a:off x="1519237" y="4200525"/>
              <a:ext cx="98425" cy="984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D419DC65-D32B-488E-8D97-423B3A776839}"/>
                </a:ext>
              </a:extLst>
            </p:cNvPr>
            <p:cNvSpPr/>
            <p:nvPr/>
          </p:nvSpPr>
          <p:spPr>
            <a:xfrm>
              <a:off x="1671637" y="4746625"/>
              <a:ext cx="98425" cy="984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29499BF1-650E-4721-8881-67E7A30A4AA4}"/>
                </a:ext>
              </a:extLst>
            </p:cNvPr>
            <p:cNvSpPr/>
            <p:nvPr/>
          </p:nvSpPr>
          <p:spPr>
            <a:xfrm>
              <a:off x="2205037" y="5222875"/>
              <a:ext cx="98425" cy="984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8CDBB3E2-172B-4B02-BF92-42758A0DC6A0}"/>
                </a:ext>
              </a:extLst>
            </p:cNvPr>
            <p:cNvSpPr/>
            <p:nvPr/>
          </p:nvSpPr>
          <p:spPr>
            <a:xfrm>
              <a:off x="1785937" y="3889375"/>
              <a:ext cx="98425" cy="984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65FF1148-0A27-4E27-A154-9C0E4ED48674}"/>
                </a:ext>
              </a:extLst>
            </p:cNvPr>
            <p:cNvSpPr/>
            <p:nvPr/>
          </p:nvSpPr>
          <p:spPr>
            <a:xfrm>
              <a:off x="1290637" y="4518025"/>
              <a:ext cx="98425" cy="984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8F5AAE2A-63F4-44B6-95E6-423BFA27F9F6}"/>
                </a:ext>
              </a:extLst>
            </p:cNvPr>
            <p:cNvSpPr/>
            <p:nvPr/>
          </p:nvSpPr>
          <p:spPr>
            <a:xfrm>
              <a:off x="1709737" y="5260975"/>
              <a:ext cx="98425" cy="984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F2F966A1-394B-436D-BD8D-EAB5E728684C}"/>
                </a:ext>
              </a:extLst>
            </p:cNvPr>
            <p:cNvSpPr/>
            <p:nvPr/>
          </p:nvSpPr>
          <p:spPr>
            <a:xfrm>
              <a:off x="2205037" y="4289425"/>
              <a:ext cx="98425" cy="984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FA311063-1B45-4024-81D5-AEC51F4015C2}"/>
                </a:ext>
              </a:extLst>
            </p:cNvPr>
            <p:cNvSpPr/>
            <p:nvPr/>
          </p:nvSpPr>
          <p:spPr>
            <a:xfrm>
              <a:off x="3106737" y="4276725"/>
              <a:ext cx="98425" cy="984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61A0FCB1-12FA-4F63-A55D-2F9A1D1A9319}"/>
                </a:ext>
              </a:extLst>
            </p:cNvPr>
            <p:cNvSpPr/>
            <p:nvPr/>
          </p:nvSpPr>
          <p:spPr>
            <a:xfrm>
              <a:off x="2967037" y="5489575"/>
              <a:ext cx="98425" cy="984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34B609F1-D382-4204-B4C4-7DA40E703140}"/>
                </a:ext>
              </a:extLst>
            </p:cNvPr>
            <p:cNvSpPr/>
            <p:nvPr/>
          </p:nvSpPr>
          <p:spPr>
            <a:xfrm>
              <a:off x="719137" y="4403725"/>
              <a:ext cx="98425" cy="984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D924BBB0-BC78-4A19-9BB5-AA2B30846B2F}"/>
                </a:ext>
              </a:extLst>
            </p:cNvPr>
            <p:cNvSpPr/>
            <p:nvPr/>
          </p:nvSpPr>
          <p:spPr>
            <a:xfrm>
              <a:off x="2230437" y="5857875"/>
              <a:ext cx="98425" cy="984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947266E9-3BAE-420F-B5D2-8594C673379D}"/>
                </a:ext>
              </a:extLst>
            </p:cNvPr>
            <p:cNvSpPr/>
            <p:nvPr/>
          </p:nvSpPr>
          <p:spPr>
            <a:xfrm>
              <a:off x="3195637" y="5013325"/>
              <a:ext cx="98425" cy="984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A1BF797D-0DF5-4BB3-A4C6-102A8C060C3F}"/>
                </a:ext>
              </a:extLst>
            </p:cNvPr>
            <p:cNvSpPr/>
            <p:nvPr/>
          </p:nvSpPr>
          <p:spPr>
            <a:xfrm>
              <a:off x="1258887" y="5553075"/>
              <a:ext cx="98425" cy="984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3" name="object 19">
              <a:extLst>
                <a:ext uri="{FF2B5EF4-FFF2-40B4-BE49-F238E27FC236}">
                  <a16:creationId xmlns:a16="http://schemas.microsoft.com/office/drawing/2014/main" id="{54D85454-AB4F-4714-B32B-CAB0C09F57BA}"/>
                </a:ext>
              </a:extLst>
            </p:cNvPr>
            <p:cNvSpPr/>
            <p:nvPr/>
          </p:nvSpPr>
          <p:spPr>
            <a:xfrm>
              <a:off x="947737" y="5070475"/>
              <a:ext cx="98425" cy="984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4" name="object 20">
              <a:extLst>
                <a:ext uri="{FF2B5EF4-FFF2-40B4-BE49-F238E27FC236}">
                  <a16:creationId xmlns:a16="http://schemas.microsoft.com/office/drawing/2014/main" id="{3A9F3902-AA87-4713-8FF9-23C6AC8291D6}"/>
                </a:ext>
              </a:extLst>
            </p:cNvPr>
            <p:cNvSpPr/>
            <p:nvPr/>
          </p:nvSpPr>
          <p:spPr>
            <a:xfrm>
              <a:off x="1004887" y="3546475"/>
              <a:ext cx="98425" cy="984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5" name="object 21">
              <a:extLst>
                <a:ext uri="{FF2B5EF4-FFF2-40B4-BE49-F238E27FC236}">
                  <a16:creationId xmlns:a16="http://schemas.microsoft.com/office/drawing/2014/main" id="{323525DB-785E-4F1A-BF07-01AFCA534328}"/>
                </a:ext>
              </a:extLst>
            </p:cNvPr>
            <p:cNvSpPr/>
            <p:nvPr/>
          </p:nvSpPr>
          <p:spPr>
            <a:xfrm>
              <a:off x="2500312" y="4681537"/>
              <a:ext cx="98425" cy="984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6" name="object 22">
              <a:extLst>
                <a:ext uri="{FF2B5EF4-FFF2-40B4-BE49-F238E27FC236}">
                  <a16:creationId xmlns:a16="http://schemas.microsoft.com/office/drawing/2014/main" id="{F0BD8E66-FE2D-4CC2-B016-F7BB251B0970}"/>
                </a:ext>
              </a:extLst>
            </p:cNvPr>
            <p:cNvSpPr/>
            <p:nvPr/>
          </p:nvSpPr>
          <p:spPr>
            <a:xfrm>
              <a:off x="2119312" y="4814887"/>
              <a:ext cx="98425" cy="984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7627D56A-3041-49DF-AFB8-165B053BEA1C}"/>
                </a:ext>
              </a:extLst>
            </p:cNvPr>
            <p:cNvSpPr/>
            <p:nvPr/>
          </p:nvSpPr>
          <p:spPr>
            <a:xfrm>
              <a:off x="2405062" y="3576637"/>
              <a:ext cx="98425" cy="984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8" name="object 24">
              <a:extLst>
                <a:ext uri="{FF2B5EF4-FFF2-40B4-BE49-F238E27FC236}">
                  <a16:creationId xmlns:a16="http://schemas.microsoft.com/office/drawing/2014/main" id="{790DA311-A733-4D8A-A7E6-BACC3E4007A4}"/>
                </a:ext>
              </a:extLst>
            </p:cNvPr>
            <p:cNvSpPr/>
            <p:nvPr/>
          </p:nvSpPr>
          <p:spPr>
            <a:xfrm>
              <a:off x="1114425" y="3667125"/>
              <a:ext cx="1885950" cy="1905000"/>
            </a:xfrm>
            <a:custGeom>
              <a:avLst/>
              <a:gdLst/>
              <a:ahLst/>
              <a:cxnLst/>
              <a:rect l="l" t="t" r="r" b="b"/>
              <a:pathLst>
                <a:path w="1885950" h="1905000">
                  <a:moveTo>
                    <a:pt x="0" y="952500"/>
                  </a:moveTo>
                  <a:lnTo>
                    <a:pt x="1226" y="903485"/>
                  </a:lnTo>
                  <a:lnTo>
                    <a:pt x="4868" y="855112"/>
                  </a:lnTo>
                  <a:lnTo>
                    <a:pt x="10865" y="807444"/>
                  </a:lnTo>
                  <a:lnTo>
                    <a:pt x="19157" y="760538"/>
                  </a:lnTo>
                  <a:lnTo>
                    <a:pt x="29687" y="714455"/>
                  </a:lnTo>
                  <a:lnTo>
                    <a:pt x="42394" y="669256"/>
                  </a:lnTo>
                  <a:lnTo>
                    <a:pt x="57219" y="624999"/>
                  </a:lnTo>
                  <a:lnTo>
                    <a:pt x="74103" y="581744"/>
                  </a:lnTo>
                  <a:lnTo>
                    <a:pt x="92987" y="539552"/>
                  </a:lnTo>
                  <a:lnTo>
                    <a:pt x="113811" y="498482"/>
                  </a:lnTo>
                  <a:lnTo>
                    <a:pt x="136517" y="458594"/>
                  </a:lnTo>
                  <a:lnTo>
                    <a:pt x="161045" y="419948"/>
                  </a:lnTo>
                  <a:lnTo>
                    <a:pt x="187335" y="382604"/>
                  </a:lnTo>
                  <a:lnTo>
                    <a:pt x="215329" y="346621"/>
                  </a:lnTo>
                  <a:lnTo>
                    <a:pt x="244967" y="312060"/>
                  </a:lnTo>
                  <a:lnTo>
                    <a:pt x="276191" y="278981"/>
                  </a:lnTo>
                  <a:lnTo>
                    <a:pt x="308939" y="247442"/>
                  </a:lnTo>
                  <a:lnTo>
                    <a:pt x="343155" y="217504"/>
                  </a:lnTo>
                  <a:lnTo>
                    <a:pt x="378778" y="189228"/>
                  </a:lnTo>
                  <a:lnTo>
                    <a:pt x="415748" y="162672"/>
                  </a:lnTo>
                  <a:lnTo>
                    <a:pt x="454008" y="137896"/>
                  </a:lnTo>
                  <a:lnTo>
                    <a:pt x="493497" y="114961"/>
                  </a:lnTo>
                  <a:lnTo>
                    <a:pt x="534156" y="93926"/>
                  </a:lnTo>
                  <a:lnTo>
                    <a:pt x="575926" y="74852"/>
                  </a:lnTo>
                  <a:lnTo>
                    <a:pt x="618748" y="57797"/>
                  </a:lnTo>
                  <a:lnTo>
                    <a:pt x="662563" y="42822"/>
                  </a:lnTo>
                  <a:lnTo>
                    <a:pt x="707311" y="29987"/>
                  </a:lnTo>
                  <a:lnTo>
                    <a:pt x="752932" y="19351"/>
                  </a:lnTo>
                  <a:lnTo>
                    <a:pt x="799369" y="10974"/>
                  </a:lnTo>
                  <a:lnTo>
                    <a:pt x="846561" y="4917"/>
                  </a:lnTo>
                  <a:lnTo>
                    <a:pt x="894450" y="1239"/>
                  </a:lnTo>
                  <a:lnTo>
                    <a:pt x="942975" y="0"/>
                  </a:lnTo>
                  <a:lnTo>
                    <a:pt x="991501" y="1239"/>
                  </a:lnTo>
                  <a:lnTo>
                    <a:pt x="1039390" y="4917"/>
                  </a:lnTo>
                  <a:lnTo>
                    <a:pt x="1086582" y="10974"/>
                  </a:lnTo>
                  <a:lnTo>
                    <a:pt x="1133019" y="19351"/>
                  </a:lnTo>
                  <a:lnTo>
                    <a:pt x="1178641" y="29987"/>
                  </a:lnTo>
                  <a:lnTo>
                    <a:pt x="1223389" y="42822"/>
                  </a:lnTo>
                  <a:lnTo>
                    <a:pt x="1267203" y="57797"/>
                  </a:lnTo>
                  <a:lnTo>
                    <a:pt x="1310025" y="74852"/>
                  </a:lnTo>
                  <a:lnTo>
                    <a:pt x="1351796" y="93926"/>
                  </a:lnTo>
                  <a:lnTo>
                    <a:pt x="1392455" y="114961"/>
                  </a:lnTo>
                  <a:lnTo>
                    <a:pt x="1431944" y="137896"/>
                  </a:lnTo>
                  <a:lnTo>
                    <a:pt x="1470204" y="162672"/>
                  </a:lnTo>
                  <a:lnTo>
                    <a:pt x="1507174" y="189228"/>
                  </a:lnTo>
                  <a:lnTo>
                    <a:pt x="1542797" y="217504"/>
                  </a:lnTo>
                  <a:lnTo>
                    <a:pt x="1577012" y="247442"/>
                  </a:lnTo>
                  <a:lnTo>
                    <a:pt x="1609761" y="278981"/>
                  </a:lnTo>
                  <a:lnTo>
                    <a:pt x="1640984" y="312060"/>
                  </a:lnTo>
                  <a:lnTo>
                    <a:pt x="1670622" y="346621"/>
                  </a:lnTo>
                  <a:lnTo>
                    <a:pt x="1698616" y="382604"/>
                  </a:lnTo>
                  <a:lnTo>
                    <a:pt x="1724906" y="419948"/>
                  </a:lnTo>
                  <a:lnTo>
                    <a:pt x="1749434" y="458594"/>
                  </a:lnTo>
                  <a:lnTo>
                    <a:pt x="1772139" y="498482"/>
                  </a:lnTo>
                  <a:lnTo>
                    <a:pt x="1792964" y="539552"/>
                  </a:lnTo>
                  <a:lnTo>
                    <a:pt x="1811847" y="581744"/>
                  </a:lnTo>
                  <a:lnTo>
                    <a:pt x="1828732" y="624999"/>
                  </a:lnTo>
                  <a:lnTo>
                    <a:pt x="1843557" y="669256"/>
                  </a:lnTo>
                  <a:lnTo>
                    <a:pt x="1856263" y="714455"/>
                  </a:lnTo>
                  <a:lnTo>
                    <a:pt x="1866793" y="760538"/>
                  </a:lnTo>
                  <a:lnTo>
                    <a:pt x="1875085" y="807444"/>
                  </a:lnTo>
                  <a:lnTo>
                    <a:pt x="1881082" y="855112"/>
                  </a:lnTo>
                  <a:lnTo>
                    <a:pt x="1884724" y="903485"/>
                  </a:lnTo>
                  <a:lnTo>
                    <a:pt x="1885951" y="952500"/>
                  </a:lnTo>
                  <a:lnTo>
                    <a:pt x="1884724" y="1001515"/>
                  </a:lnTo>
                  <a:lnTo>
                    <a:pt x="1881082" y="1049887"/>
                  </a:lnTo>
                  <a:lnTo>
                    <a:pt x="1875085" y="1097556"/>
                  </a:lnTo>
                  <a:lnTo>
                    <a:pt x="1866793" y="1144462"/>
                  </a:lnTo>
                  <a:lnTo>
                    <a:pt x="1856263" y="1190544"/>
                  </a:lnTo>
                  <a:lnTo>
                    <a:pt x="1843557" y="1235744"/>
                  </a:lnTo>
                  <a:lnTo>
                    <a:pt x="1828732" y="1280001"/>
                  </a:lnTo>
                  <a:lnTo>
                    <a:pt x="1811847" y="1323256"/>
                  </a:lnTo>
                  <a:lnTo>
                    <a:pt x="1792964" y="1365448"/>
                  </a:lnTo>
                  <a:lnTo>
                    <a:pt x="1772139" y="1406518"/>
                  </a:lnTo>
                  <a:lnTo>
                    <a:pt x="1749434" y="1446406"/>
                  </a:lnTo>
                  <a:lnTo>
                    <a:pt x="1724906" y="1485052"/>
                  </a:lnTo>
                  <a:lnTo>
                    <a:pt x="1698616" y="1522396"/>
                  </a:lnTo>
                  <a:lnTo>
                    <a:pt x="1670622" y="1558378"/>
                  </a:lnTo>
                  <a:lnTo>
                    <a:pt x="1640984" y="1592939"/>
                  </a:lnTo>
                  <a:lnTo>
                    <a:pt x="1609761" y="1626019"/>
                  </a:lnTo>
                  <a:lnTo>
                    <a:pt x="1577012" y="1657558"/>
                  </a:lnTo>
                  <a:lnTo>
                    <a:pt x="1542797" y="1687495"/>
                  </a:lnTo>
                  <a:lnTo>
                    <a:pt x="1507174" y="1715772"/>
                  </a:lnTo>
                  <a:lnTo>
                    <a:pt x="1470204" y="1742328"/>
                  </a:lnTo>
                  <a:lnTo>
                    <a:pt x="1431944" y="1767104"/>
                  </a:lnTo>
                  <a:lnTo>
                    <a:pt x="1392455" y="1790039"/>
                  </a:lnTo>
                  <a:lnTo>
                    <a:pt x="1351796" y="1811073"/>
                  </a:lnTo>
                  <a:lnTo>
                    <a:pt x="1310025" y="1830148"/>
                  </a:lnTo>
                  <a:lnTo>
                    <a:pt x="1267203" y="1847203"/>
                  </a:lnTo>
                  <a:lnTo>
                    <a:pt x="1223389" y="1862178"/>
                  </a:lnTo>
                  <a:lnTo>
                    <a:pt x="1178641" y="1875013"/>
                  </a:lnTo>
                  <a:lnTo>
                    <a:pt x="1133019" y="1885649"/>
                  </a:lnTo>
                  <a:lnTo>
                    <a:pt x="1086582" y="1894026"/>
                  </a:lnTo>
                  <a:lnTo>
                    <a:pt x="1039390" y="1900083"/>
                  </a:lnTo>
                  <a:lnTo>
                    <a:pt x="991501" y="1903761"/>
                  </a:lnTo>
                  <a:lnTo>
                    <a:pt x="942975" y="1905001"/>
                  </a:lnTo>
                  <a:lnTo>
                    <a:pt x="894450" y="1903761"/>
                  </a:lnTo>
                  <a:lnTo>
                    <a:pt x="846561" y="1900083"/>
                  </a:lnTo>
                  <a:lnTo>
                    <a:pt x="799369" y="1894026"/>
                  </a:lnTo>
                  <a:lnTo>
                    <a:pt x="752932" y="1885649"/>
                  </a:lnTo>
                  <a:lnTo>
                    <a:pt x="707311" y="1875013"/>
                  </a:lnTo>
                  <a:lnTo>
                    <a:pt x="662563" y="1862178"/>
                  </a:lnTo>
                  <a:lnTo>
                    <a:pt x="618748" y="1847203"/>
                  </a:lnTo>
                  <a:lnTo>
                    <a:pt x="575926" y="1830148"/>
                  </a:lnTo>
                  <a:lnTo>
                    <a:pt x="534156" y="1811073"/>
                  </a:lnTo>
                  <a:lnTo>
                    <a:pt x="493497" y="1790039"/>
                  </a:lnTo>
                  <a:lnTo>
                    <a:pt x="454008" y="1767104"/>
                  </a:lnTo>
                  <a:lnTo>
                    <a:pt x="415748" y="1742328"/>
                  </a:lnTo>
                  <a:lnTo>
                    <a:pt x="378778" y="1715772"/>
                  </a:lnTo>
                  <a:lnTo>
                    <a:pt x="343155" y="1687495"/>
                  </a:lnTo>
                  <a:lnTo>
                    <a:pt x="308939" y="1657558"/>
                  </a:lnTo>
                  <a:lnTo>
                    <a:pt x="276191" y="1626019"/>
                  </a:lnTo>
                  <a:lnTo>
                    <a:pt x="244967" y="1592939"/>
                  </a:lnTo>
                  <a:lnTo>
                    <a:pt x="215329" y="1558378"/>
                  </a:lnTo>
                  <a:lnTo>
                    <a:pt x="187335" y="1522396"/>
                  </a:lnTo>
                  <a:lnTo>
                    <a:pt x="161045" y="1485052"/>
                  </a:lnTo>
                  <a:lnTo>
                    <a:pt x="136517" y="1446406"/>
                  </a:lnTo>
                  <a:lnTo>
                    <a:pt x="113811" y="1406518"/>
                  </a:lnTo>
                  <a:lnTo>
                    <a:pt x="92987" y="1365448"/>
                  </a:lnTo>
                  <a:lnTo>
                    <a:pt x="74103" y="1323256"/>
                  </a:lnTo>
                  <a:lnTo>
                    <a:pt x="57219" y="1280001"/>
                  </a:lnTo>
                  <a:lnTo>
                    <a:pt x="42394" y="1235744"/>
                  </a:lnTo>
                  <a:lnTo>
                    <a:pt x="29687" y="1190544"/>
                  </a:lnTo>
                  <a:lnTo>
                    <a:pt x="19157" y="1144462"/>
                  </a:lnTo>
                  <a:lnTo>
                    <a:pt x="10865" y="1097556"/>
                  </a:lnTo>
                  <a:lnTo>
                    <a:pt x="4868" y="1049887"/>
                  </a:lnTo>
                  <a:lnTo>
                    <a:pt x="1226" y="1001515"/>
                  </a:lnTo>
                  <a:lnTo>
                    <a:pt x="0" y="952500"/>
                  </a:lnTo>
                  <a:close/>
                </a:path>
              </a:pathLst>
            </a:custGeom>
            <a:ln w="158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9" name="object 25">
              <a:extLst>
                <a:ext uri="{FF2B5EF4-FFF2-40B4-BE49-F238E27FC236}">
                  <a16:creationId xmlns:a16="http://schemas.microsoft.com/office/drawing/2014/main" id="{124AA19A-915E-43FF-9AF5-EF08E91E0FF4}"/>
                </a:ext>
              </a:extLst>
            </p:cNvPr>
            <p:cNvSpPr/>
            <p:nvPr/>
          </p:nvSpPr>
          <p:spPr>
            <a:xfrm>
              <a:off x="1157287" y="3698875"/>
              <a:ext cx="98425" cy="984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0" name="object 26">
              <a:extLst>
                <a:ext uri="{FF2B5EF4-FFF2-40B4-BE49-F238E27FC236}">
                  <a16:creationId xmlns:a16="http://schemas.microsoft.com/office/drawing/2014/main" id="{219BFD8F-0CF3-4DCF-8C5E-105B6412D14A}"/>
                </a:ext>
              </a:extLst>
            </p:cNvPr>
            <p:cNvSpPr/>
            <p:nvPr/>
          </p:nvSpPr>
          <p:spPr>
            <a:xfrm>
              <a:off x="3081337" y="3679825"/>
              <a:ext cx="98425" cy="984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1" name="object 27">
              <a:extLst>
                <a:ext uri="{FF2B5EF4-FFF2-40B4-BE49-F238E27FC236}">
                  <a16:creationId xmlns:a16="http://schemas.microsoft.com/office/drawing/2014/main" id="{2E478B89-4BE5-4E62-BAAD-72FB167CC1DB}"/>
                </a:ext>
              </a:extLst>
            </p:cNvPr>
            <p:cNvSpPr/>
            <p:nvPr/>
          </p:nvSpPr>
          <p:spPr>
            <a:xfrm>
              <a:off x="4154804" y="3048000"/>
              <a:ext cx="1032510" cy="457200"/>
            </a:xfrm>
            <a:custGeom>
              <a:avLst/>
              <a:gdLst/>
              <a:ahLst/>
              <a:cxnLst/>
              <a:rect l="l" t="t" r="r" b="b"/>
              <a:pathLst>
                <a:path w="1032510" h="457200">
                  <a:moveTo>
                    <a:pt x="327660" y="0"/>
                  </a:moveTo>
                  <a:lnTo>
                    <a:pt x="0" y="0"/>
                  </a:lnTo>
                  <a:lnTo>
                    <a:pt x="51628" y="1846"/>
                  </a:lnTo>
                  <a:lnTo>
                    <a:pt x="102209" y="7297"/>
                  </a:lnTo>
                  <a:lnTo>
                    <a:pt x="151505" y="16217"/>
                  </a:lnTo>
                  <a:lnTo>
                    <a:pt x="199276" y="28471"/>
                  </a:lnTo>
                  <a:lnTo>
                    <a:pt x="245285" y="43926"/>
                  </a:lnTo>
                  <a:lnTo>
                    <a:pt x="289291" y="62445"/>
                  </a:lnTo>
                  <a:lnTo>
                    <a:pt x="331057" y="83896"/>
                  </a:lnTo>
                  <a:lnTo>
                    <a:pt x="370343" y="108142"/>
                  </a:lnTo>
                  <a:lnTo>
                    <a:pt x="406910" y="135050"/>
                  </a:lnTo>
                  <a:lnTo>
                    <a:pt x="440521" y="164485"/>
                  </a:lnTo>
                  <a:lnTo>
                    <a:pt x="470935" y="196312"/>
                  </a:lnTo>
                  <a:lnTo>
                    <a:pt x="497914" y="230396"/>
                  </a:lnTo>
                  <a:lnTo>
                    <a:pt x="521220" y="266604"/>
                  </a:lnTo>
                  <a:lnTo>
                    <a:pt x="540613" y="304800"/>
                  </a:lnTo>
                  <a:lnTo>
                    <a:pt x="376783" y="304800"/>
                  </a:lnTo>
                  <a:lnTo>
                    <a:pt x="737235" y="457200"/>
                  </a:lnTo>
                  <a:lnTo>
                    <a:pt x="1032103" y="304800"/>
                  </a:lnTo>
                  <a:lnTo>
                    <a:pt x="868273" y="304800"/>
                  </a:lnTo>
                  <a:lnTo>
                    <a:pt x="848880" y="266604"/>
                  </a:lnTo>
                  <a:lnTo>
                    <a:pt x="825574" y="230396"/>
                  </a:lnTo>
                  <a:lnTo>
                    <a:pt x="798595" y="196312"/>
                  </a:lnTo>
                  <a:lnTo>
                    <a:pt x="768181" y="164485"/>
                  </a:lnTo>
                  <a:lnTo>
                    <a:pt x="734570" y="135050"/>
                  </a:lnTo>
                  <a:lnTo>
                    <a:pt x="698003" y="108142"/>
                  </a:lnTo>
                  <a:lnTo>
                    <a:pt x="658717" y="83896"/>
                  </a:lnTo>
                  <a:lnTo>
                    <a:pt x="616951" y="62445"/>
                  </a:lnTo>
                  <a:lnTo>
                    <a:pt x="572945" y="43926"/>
                  </a:lnTo>
                  <a:lnTo>
                    <a:pt x="526936" y="28471"/>
                  </a:lnTo>
                  <a:lnTo>
                    <a:pt x="479165" y="16217"/>
                  </a:lnTo>
                  <a:lnTo>
                    <a:pt x="429869" y="7297"/>
                  </a:lnTo>
                  <a:lnTo>
                    <a:pt x="379288" y="1846"/>
                  </a:lnTo>
                  <a:lnTo>
                    <a:pt x="32766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2" name="object 28">
              <a:extLst>
                <a:ext uri="{FF2B5EF4-FFF2-40B4-BE49-F238E27FC236}">
                  <a16:creationId xmlns:a16="http://schemas.microsoft.com/office/drawing/2014/main" id="{D0D35CAB-6A9C-4CBE-A99D-06A41FC991ED}"/>
                </a:ext>
              </a:extLst>
            </p:cNvPr>
            <p:cNvSpPr/>
            <p:nvPr/>
          </p:nvSpPr>
          <p:spPr>
            <a:xfrm>
              <a:off x="3581400" y="3048000"/>
              <a:ext cx="737235" cy="457200"/>
            </a:xfrm>
            <a:custGeom>
              <a:avLst/>
              <a:gdLst/>
              <a:ahLst/>
              <a:cxnLst/>
              <a:rect l="l" t="t" r="r" b="b"/>
              <a:pathLst>
                <a:path w="737235" h="457200">
                  <a:moveTo>
                    <a:pt x="573404" y="0"/>
                  </a:moveTo>
                  <a:lnTo>
                    <a:pt x="521212" y="1868"/>
                  </a:lnTo>
                  <a:lnTo>
                    <a:pt x="470333" y="7366"/>
                  </a:lnTo>
                  <a:lnTo>
                    <a:pt x="420969" y="16331"/>
                  </a:lnTo>
                  <a:lnTo>
                    <a:pt x="373323" y="28603"/>
                  </a:lnTo>
                  <a:lnTo>
                    <a:pt x="327597" y="44021"/>
                  </a:lnTo>
                  <a:lnTo>
                    <a:pt x="283994" y="62421"/>
                  </a:lnTo>
                  <a:lnTo>
                    <a:pt x="242716" y="83644"/>
                  </a:lnTo>
                  <a:lnTo>
                    <a:pt x="203965" y="107528"/>
                  </a:lnTo>
                  <a:lnTo>
                    <a:pt x="167944" y="133911"/>
                  </a:lnTo>
                  <a:lnTo>
                    <a:pt x="134856" y="162633"/>
                  </a:lnTo>
                  <a:lnTo>
                    <a:pt x="104902" y="193530"/>
                  </a:lnTo>
                  <a:lnTo>
                    <a:pt x="78285" y="226443"/>
                  </a:lnTo>
                  <a:lnTo>
                    <a:pt x="55208" y="261210"/>
                  </a:lnTo>
                  <a:lnTo>
                    <a:pt x="35873" y="297669"/>
                  </a:lnTo>
                  <a:lnTo>
                    <a:pt x="20482" y="335659"/>
                  </a:lnTo>
                  <a:lnTo>
                    <a:pt x="9238" y="375018"/>
                  </a:lnTo>
                  <a:lnTo>
                    <a:pt x="2343" y="415585"/>
                  </a:lnTo>
                  <a:lnTo>
                    <a:pt x="0" y="457200"/>
                  </a:lnTo>
                  <a:lnTo>
                    <a:pt x="327660" y="457200"/>
                  </a:lnTo>
                  <a:lnTo>
                    <a:pt x="330176" y="414274"/>
                  </a:lnTo>
                  <a:lnTo>
                    <a:pt x="337594" y="372295"/>
                  </a:lnTo>
                  <a:lnTo>
                    <a:pt x="349717" y="331473"/>
                  </a:lnTo>
                  <a:lnTo>
                    <a:pt x="366348" y="292018"/>
                  </a:lnTo>
                  <a:lnTo>
                    <a:pt x="387290" y="254142"/>
                  </a:lnTo>
                  <a:lnTo>
                    <a:pt x="412345" y="218054"/>
                  </a:lnTo>
                  <a:lnTo>
                    <a:pt x="441317" y="183967"/>
                  </a:lnTo>
                  <a:lnTo>
                    <a:pt x="474008" y="152090"/>
                  </a:lnTo>
                  <a:lnTo>
                    <a:pt x="510222" y="122635"/>
                  </a:lnTo>
                  <a:lnTo>
                    <a:pt x="549761" y="95813"/>
                  </a:lnTo>
                  <a:lnTo>
                    <a:pt x="592429" y="71833"/>
                  </a:lnTo>
                  <a:lnTo>
                    <a:pt x="638029" y="50908"/>
                  </a:lnTo>
                  <a:lnTo>
                    <a:pt x="686363" y="33247"/>
                  </a:lnTo>
                  <a:lnTo>
                    <a:pt x="737235" y="19062"/>
                  </a:lnTo>
                  <a:lnTo>
                    <a:pt x="697009" y="10753"/>
                  </a:lnTo>
                  <a:lnTo>
                    <a:pt x="656186" y="4792"/>
                  </a:lnTo>
                  <a:lnTo>
                    <a:pt x="614930" y="1201"/>
                  </a:lnTo>
                  <a:lnTo>
                    <a:pt x="573404" y="0"/>
                  </a:lnTo>
                  <a:close/>
                </a:path>
              </a:pathLst>
            </a:custGeom>
            <a:solidFill>
              <a:srgbClr val="0067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3" name="object 29">
              <a:extLst>
                <a:ext uri="{FF2B5EF4-FFF2-40B4-BE49-F238E27FC236}">
                  <a16:creationId xmlns:a16="http://schemas.microsoft.com/office/drawing/2014/main" id="{D9043317-905E-4B4E-8733-EF3A0CE87DB0}"/>
                </a:ext>
              </a:extLst>
            </p:cNvPr>
            <p:cNvSpPr/>
            <p:nvPr/>
          </p:nvSpPr>
          <p:spPr>
            <a:xfrm>
              <a:off x="3581400" y="3048000"/>
              <a:ext cx="1605915" cy="457200"/>
            </a:xfrm>
            <a:custGeom>
              <a:avLst/>
              <a:gdLst/>
              <a:ahLst/>
              <a:cxnLst/>
              <a:rect l="l" t="t" r="r" b="b"/>
              <a:pathLst>
                <a:path w="1605914" h="457200">
                  <a:moveTo>
                    <a:pt x="737235" y="19058"/>
                  </a:moveTo>
                  <a:lnTo>
                    <a:pt x="686364" y="33245"/>
                  </a:lnTo>
                  <a:lnTo>
                    <a:pt x="638030" y="50907"/>
                  </a:lnTo>
                  <a:lnTo>
                    <a:pt x="592431" y="71834"/>
                  </a:lnTo>
                  <a:lnTo>
                    <a:pt x="549763" y="95814"/>
                  </a:lnTo>
                  <a:lnTo>
                    <a:pt x="510224" y="122638"/>
                  </a:lnTo>
                  <a:lnTo>
                    <a:pt x="474010" y="152093"/>
                  </a:lnTo>
                  <a:lnTo>
                    <a:pt x="441318" y="183970"/>
                  </a:lnTo>
                  <a:lnTo>
                    <a:pt x="412346" y="218057"/>
                  </a:lnTo>
                  <a:lnTo>
                    <a:pt x="387291" y="254144"/>
                  </a:lnTo>
                  <a:lnTo>
                    <a:pt x="366349" y="292021"/>
                  </a:lnTo>
                  <a:lnTo>
                    <a:pt x="349718" y="331475"/>
                  </a:lnTo>
                  <a:lnTo>
                    <a:pt x="337595" y="372296"/>
                  </a:lnTo>
                  <a:lnTo>
                    <a:pt x="330176" y="414275"/>
                  </a:lnTo>
                  <a:lnTo>
                    <a:pt x="327660" y="457199"/>
                  </a:lnTo>
                  <a:lnTo>
                    <a:pt x="0" y="457200"/>
                  </a:lnTo>
                  <a:lnTo>
                    <a:pt x="2343" y="415585"/>
                  </a:lnTo>
                  <a:lnTo>
                    <a:pt x="9238" y="375017"/>
                  </a:lnTo>
                  <a:lnTo>
                    <a:pt x="20482" y="335658"/>
                  </a:lnTo>
                  <a:lnTo>
                    <a:pt x="35873" y="297668"/>
                  </a:lnTo>
                  <a:lnTo>
                    <a:pt x="55209" y="261209"/>
                  </a:lnTo>
                  <a:lnTo>
                    <a:pt x="78286" y="226442"/>
                  </a:lnTo>
                  <a:lnTo>
                    <a:pt x="104903" y="193529"/>
                  </a:lnTo>
                  <a:lnTo>
                    <a:pt x="134857" y="162631"/>
                  </a:lnTo>
                  <a:lnTo>
                    <a:pt x="167946" y="133910"/>
                  </a:lnTo>
                  <a:lnTo>
                    <a:pt x="203967" y="107527"/>
                  </a:lnTo>
                  <a:lnTo>
                    <a:pt x="242718" y="83643"/>
                  </a:lnTo>
                  <a:lnTo>
                    <a:pt x="283996" y="62421"/>
                  </a:lnTo>
                  <a:lnTo>
                    <a:pt x="327599" y="44020"/>
                  </a:lnTo>
                  <a:lnTo>
                    <a:pt x="373325" y="28603"/>
                  </a:lnTo>
                  <a:lnTo>
                    <a:pt x="420971" y="16331"/>
                  </a:lnTo>
                  <a:lnTo>
                    <a:pt x="470334" y="7366"/>
                  </a:lnTo>
                  <a:lnTo>
                    <a:pt x="521213" y="1868"/>
                  </a:lnTo>
                  <a:lnTo>
                    <a:pt x="573405" y="0"/>
                  </a:lnTo>
                  <a:lnTo>
                    <a:pt x="901067" y="0"/>
                  </a:lnTo>
                  <a:lnTo>
                    <a:pt x="952695" y="1846"/>
                  </a:lnTo>
                  <a:lnTo>
                    <a:pt x="1003277" y="7297"/>
                  </a:lnTo>
                  <a:lnTo>
                    <a:pt x="1052573" y="16217"/>
                  </a:lnTo>
                  <a:lnTo>
                    <a:pt x="1100344" y="28472"/>
                  </a:lnTo>
                  <a:lnTo>
                    <a:pt x="1146353" y="43927"/>
                  </a:lnTo>
                  <a:lnTo>
                    <a:pt x="1190359" y="62447"/>
                  </a:lnTo>
                  <a:lnTo>
                    <a:pt x="1232125" y="83898"/>
                  </a:lnTo>
                  <a:lnTo>
                    <a:pt x="1271411" y="108145"/>
                  </a:lnTo>
                  <a:lnTo>
                    <a:pt x="1307978" y="135053"/>
                  </a:lnTo>
                  <a:lnTo>
                    <a:pt x="1341588" y="164488"/>
                  </a:lnTo>
                  <a:lnTo>
                    <a:pt x="1372003" y="196315"/>
                  </a:lnTo>
                  <a:lnTo>
                    <a:pt x="1398982" y="230399"/>
                  </a:lnTo>
                  <a:lnTo>
                    <a:pt x="1422287" y="266606"/>
                  </a:lnTo>
                  <a:lnTo>
                    <a:pt x="1441680" y="304802"/>
                  </a:lnTo>
                  <a:lnTo>
                    <a:pt x="1605510" y="304802"/>
                  </a:lnTo>
                  <a:lnTo>
                    <a:pt x="1310640" y="457200"/>
                  </a:lnTo>
                  <a:lnTo>
                    <a:pt x="950189" y="304802"/>
                  </a:lnTo>
                  <a:lnTo>
                    <a:pt x="1114020" y="304802"/>
                  </a:lnTo>
                  <a:lnTo>
                    <a:pt x="1094627" y="266607"/>
                  </a:lnTo>
                  <a:lnTo>
                    <a:pt x="1071321" y="230400"/>
                  </a:lnTo>
                  <a:lnTo>
                    <a:pt x="1044342" y="196315"/>
                  </a:lnTo>
                  <a:lnTo>
                    <a:pt x="1013927" y="164488"/>
                  </a:lnTo>
                  <a:lnTo>
                    <a:pt x="980317" y="135054"/>
                  </a:lnTo>
                  <a:lnTo>
                    <a:pt x="943749" y="108145"/>
                  </a:lnTo>
                  <a:lnTo>
                    <a:pt x="904463" y="83899"/>
                  </a:lnTo>
                  <a:lnTo>
                    <a:pt x="862697" y="62448"/>
                  </a:lnTo>
                  <a:lnTo>
                    <a:pt x="818690" y="43928"/>
                  </a:lnTo>
                  <a:lnTo>
                    <a:pt x="772681" y="28473"/>
                  </a:lnTo>
                  <a:lnTo>
                    <a:pt x="724910" y="16218"/>
                  </a:lnTo>
                  <a:lnTo>
                    <a:pt x="675614" y="7298"/>
                  </a:lnTo>
                  <a:lnTo>
                    <a:pt x="625033" y="1847"/>
                  </a:lnTo>
                  <a:lnTo>
                    <a:pt x="573405" y="0"/>
                  </a:lnTo>
                </a:path>
              </a:pathLst>
            </a:custGeom>
            <a:ln w="952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sp>
        <p:nvSpPr>
          <p:cNvPr id="34" name="object 31">
            <a:extLst>
              <a:ext uri="{FF2B5EF4-FFF2-40B4-BE49-F238E27FC236}">
                <a16:creationId xmlns:a16="http://schemas.microsoft.com/office/drawing/2014/main" id="{A5940163-AA7E-4B22-9FAD-584F0312B1BB}"/>
              </a:ext>
            </a:extLst>
          </p:cNvPr>
          <p:cNvSpPr txBox="1"/>
          <p:nvPr/>
        </p:nvSpPr>
        <p:spPr>
          <a:xfrm>
            <a:off x="3660140" y="3988071"/>
            <a:ext cx="1337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cs typeface="+mn-ea"/>
                <a:sym typeface="+mn-lt"/>
              </a:rPr>
              <a:t>Φ: </a:t>
            </a:r>
            <a:r>
              <a:rPr sz="2000" b="1" dirty="0">
                <a:cs typeface="+mn-ea"/>
                <a:sym typeface="+mn-lt"/>
              </a:rPr>
              <a:t>x →</a:t>
            </a:r>
            <a:r>
              <a:rPr sz="2000" b="1" spc="-26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φ(</a:t>
            </a:r>
            <a:r>
              <a:rPr sz="2000" b="1" spc="-5" dirty="0">
                <a:cs typeface="+mn-ea"/>
                <a:sym typeface="+mn-lt"/>
              </a:rPr>
              <a:t>x</a:t>
            </a:r>
            <a:r>
              <a:rPr sz="2000" spc="-5" dirty="0">
                <a:cs typeface="+mn-ea"/>
                <a:sym typeface="+mn-lt"/>
              </a:rPr>
              <a:t>)</a:t>
            </a:r>
            <a:endParaRPr sz="2000">
              <a:cs typeface="+mn-ea"/>
              <a:sym typeface="+mn-lt"/>
            </a:endParaRPr>
          </a:p>
        </p:txBody>
      </p:sp>
      <p:sp>
        <p:nvSpPr>
          <p:cNvPr id="35" name="object 32">
            <a:extLst>
              <a:ext uri="{FF2B5EF4-FFF2-40B4-BE49-F238E27FC236}">
                <a16:creationId xmlns:a16="http://schemas.microsoft.com/office/drawing/2014/main" id="{837409D3-B401-42B1-B7DC-ECBA92F3B9AF}"/>
              </a:ext>
            </a:extLst>
          </p:cNvPr>
          <p:cNvSpPr/>
          <p:nvPr/>
        </p:nvSpPr>
        <p:spPr>
          <a:xfrm>
            <a:off x="7948612" y="5971685"/>
            <a:ext cx="98425" cy="984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0B167751-3EF8-441A-A0AA-BF38B6873B99}"/>
              </a:ext>
            </a:extLst>
          </p:cNvPr>
          <p:cNvSpPr/>
          <p:nvPr/>
        </p:nvSpPr>
        <p:spPr>
          <a:xfrm>
            <a:off x="8177212" y="5495435"/>
            <a:ext cx="98425" cy="984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E3F1F6F2-CA5F-46AC-A9D2-8D0C2150CF3E}"/>
              </a:ext>
            </a:extLst>
          </p:cNvPr>
          <p:cNvSpPr/>
          <p:nvPr/>
        </p:nvSpPr>
        <p:spPr>
          <a:xfrm>
            <a:off x="7605712" y="5666885"/>
            <a:ext cx="98425" cy="984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grpSp>
        <p:nvGrpSpPr>
          <p:cNvPr id="38" name="object 35">
            <a:extLst>
              <a:ext uri="{FF2B5EF4-FFF2-40B4-BE49-F238E27FC236}">
                <a16:creationId xmlns:a16="http://schemas.microsoft.com/office/drawing/2014/main" id="{5E9FFA8D-0B08-458A-98DE-C7240A4E2760}"/>
              </a:ext>
            </a:extLst>
          </p:cNvPr>
          <p:cNvGrpSpPr/>
          <p:nvPr/>
        </p:nvGrpSpPr>
        <p:grpSpPr>
          <a:xfrm>
            <a:off x="4671059" y="2892570"/>
            <a:ext cx="3822700" cy="3335654"/>
            <a:chOff x="4602162" y="2997200"/>
            <a:chExt cx="3822700" cy="3335654"/>
          </a:xfrm>
        </p:grpSpPr>
        <p:sp>
          <p:nvSpPr>
            <p:cNvPr id="39" name="object 36">
              <a:extLst>
                <a:ext uri="{FF2B5EF4-FFF2-40B4-BE49-F238E27FC236}">
                  <a16:creationId xmlns:a16="http://schemas.microsoft.com/office/drawing/2014/main" id="{1C63E98C-F8A6-406D-B8C9-E3EFB3F5BD15}"/>
                </a:ext>
              </a:extLst>
            </p:cNvPr>
            <p:cNvSpPr/>
            <p:nvPr/>
          </p:nvSpPr>
          <p:spPr>
            <a:xfrm>
              <a:off x="6069012" y="2997199"/>
              <a:ext cx="2355850" cy="2125980"/>
            </a:xfrm>
            <a:custGeom>
              <a:avLst/>
              <a:gdLst/>
              <a:ahLst/>
              <a:cxnLst/>
              <a:rect l="l" t="t" r="r" b="b"/>
              <a:pathLst>
                <a:path w="2355850" h="2125979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25400" y="76200"/>
                  </a:lnTo>
                  <a:lnTo>
                    <a:pt x="25400" y="2070100"/>
                  </a:lnTo>
                  <a:lnTo>
                    <a:pt x="50800" y="2070100"/>
                  </a:lnTo>
                  <a:lnTo>
                    <a:pt x="50800" y="76200"/>
                  </a:lnTo>
                  <a:lnTo>
                    <a:pt x="76200" y="76200"/>
                  </a:lnTo>
                  <a:close/>
                </a:path>
                <a:path w="2355850" h="2125979">
                  <a:moveTo>
                    <a:pt x="2355850" y="2087562"/>
                  </a:moveTo>
                  <a:lnTo>
                    <a:pt x="2330450" y="2074862"/>
                  </a:lnTo>
                  <a:lnTo>
                    <a:pt x="2279650" y="2049462"/>
                  </a:lnTo>
                  <a:lnTo>
                    <a:pt x="2279650" y="2074862"/>
                  </a:lnTo>
                  <a:lnTo>
                    <a:pt x="7937" y="2074862"/>
                  </a:lnTo>
                  <a:lnTo>
                    <a:pt x="7937" y="2100262"/>
                  </a:lnTo>
                  <a:lnTo>
                    <a:pt x="2279650" y="2100262"/>
                  </a:lnTo>
                  <a:lnTo>
                    <a:pt x="2279650" y="2125662"/>
                  </a:lnTo>
                  <a:lnTo>
                    <a:pt x="2330450" y="2100262"/>
                  </a:lnTo>
                  <a:lnTo>
                    <a:pt x="2355850" y="20875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0" name="object 37">
              <a:extLst>
                <a:ext uri="{FF2B5EF4-FFF2-40B4-BE49-F238E27FC236}">
                  <a16:creationId xmlns:a16="http://schemas.microsoft.com/office/drawing/2014/main" id="{2125D9D2-1E1C-4F93-B06E-9C0406F93318}"/>
                </a:ext>
              </a:extLst>
            </p:cNvPr>
            <p:cNvSpPr/>
            <p:nvPr/>
          </p:nvSpPr>
          <p:spPr>
            <a:xfrm>
              <a:off x="6370637" y="4443412"/>
              <a:ext cx="98425" cy="984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1" name="object 38">
              <a:extLst>
                <a:ext uri="{FF2B5EF4-FFF2-40B4-BE49-F238E27FC236}">
                  <a16:creationId xmlns:a16="http://schemas.microsoft.com/office/drawing/2014/main" id="{C421627F-A393-4FAA-80FA-766B861594FF}"/>
                </a:ext>
              </a:extLst>
            </p:cNvPr>
            <p:cNvSpPr/>
            <p:nvPr/>
          </p:nvSpPr>
          <p:spPr>
            <a:xfrm>
              <a:off x="6062662" y="4489450"/>
              <a:ext cx="98425" cy="984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2" name="object 39">
              <a:extLst>
                <a:ext uri="{FF2B5EF4-FFF2-40B4-BE49-F238E27FC236}">
                  <a16:creationId xmlns:a16="http://schemas.microsoft.com/office/drawing/2014/main" id="{2AC5E5D8-C81A-4A86-9F77-65D01E218D53}"/>
                </a:ext>
              </a:extLst>
            </p:cNvPr>
            <p:cNvSpPr/>
            <p:nvPr/>
          </p:nvSpPr>
          <p:spPr>
            <a:xfrm>
              <a:off x="6272212" y="4765675"/>
              <a:ext cx="98425" cy="984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3" name="object 40">
              <a:extLst>
                <a:ext uri="{FF2B5EF4-FFF2-40B4-BE49-F238E27FC236}">
                  <a16:creationId xmlns:a16="http://schemas.microsoft.com/office/drawing/2014/main" id="{07C9A5FE-2013-4BCD-9EDC-1D9CB84035A7}"/>
                </a:ext>
              </a:extLst>
            </p:cNvPr>
            <p:cNvSpPr/>
            <p:nvPr/>
          </p:nvSpPr>
          <p:spPr>
            <a:xfrm>
              <a:off x="6481762" y="4889500"/>
              <a:ext cx="98425" cy="984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4" name="object 41">
              <a:extLst>
                <a:ext uri="{FF2B5EF4-FFF2-40B4-BE49-F238E27FC236}">
                  <a16:creationId xmlns:a16="http://schemas.microsoft.com/office/drawing/2014/main" id="{E176505C-F5D8-4307-937F-52B935254DE5}"/>
                </a:ext>
              </a:extLst>
            </p:cNvPr>
            <p:cNvSpPr/>
            <p:nvPr/>
          </p:nvSpPr>
          <p:spPr>
            <a:xfrm>
              <a:off x="8088312" y="4524375"/>
              <a:ext cx="98425" cy="984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5" name="object 42">
              <a:extLst>
                <a:ext uri="{FF2B5EF4-FFF2-40B4-BE49-F238E27FC236}">
                  <a16:creationId xmlns:a16="http://schemas.microsoft.com/office/drawing/2014/main" id="{C5BCBAD5-6272-4678-A1F5-CB34FE1148AD}"/>
                </a:ext>
              </a:extLst>
            </p:cNvPr>
            <p:cNvSpPr/>
            <p:nvPr/>
          </p:nvSpPr>
          <p:spPr>
            <a:xfrm>
              <a:off x="7472362" y="3489325"/>
              <a:ext cx="98425" cy="984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6" name="object 43">
              <a:extLst>
                <a:ext uri="{FF2B5EF4-FFF2-40B4-BE49-F238E27FC236}">
                  <a16:creationId xmlns:a16="http://schemas.microsoft.com/office/drawing/2014/main" id="{A76C21C3-31EB-4176-A693-96A692DA7A76}"/>
                </a:ext>
              </a:extLst>
            </p:cNvPr>
            <p:cNvSpPr/>
            <p:nvPr/>
          </p:nvSpPr>
          <p:spPr>
            <a:xfrm>
              <a:off x="7478712" y="4752975"/>
              <a:ext cx="98425" cy="984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7" name="object 44">
              <a:extLst>
                <a:ext uri="{FF2B5EF4-FFF2-40B4-BE49-F238E27FC236}">
                  <a16:creationId xmlns:a16="http://schemas.microsoft.com/office/drawing/2014/main" id="{1248538B-EFFE-4B70-8219-0440716E0651}"/>
                </a:ext>
              </a:extLst>
            </p:cNvPr>
            <p:cNvSpPr/>
            <p:nvPr/>
          </p:nvSpPr>
          <p:spPr>
            <a:xfrm>
              <a:off x="7002462" y="4200525"/>
              <a:ext cx="98425" cy="984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8" name="object 45">
              <a:extLst>
                <a:ext uri="{FF2B5EF4-FFF2-40B4-BE49-F238E27FC236}">
                  <a16:creationId xmlns:a16="http://schemas.microsoft.com/office/drawing/2014/main" id="{4017B5D1-542B-426A-AB90-D12BE71CBEB3}"/>
                </a:ext>
              </a:extLst>
            </p:cNvPr>
            <p:cNvSpPr/>
            <p:nvPr/>
          </p:nvSpPr>
          <p:spPr>
            <a:xfrm>
              <a:off x="7396162" y="3698875"/>
              <a:ext cx="98425" cy="984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9" name="object 46">
              <a:extLst>
                <a:ext uri="{FF2B5EF4-FFF2-40B4-BE49-F238E27FC236}">
                  <a16:creationId xmlns:a16="http://schemas.microsoft.com/office/drawing/2014/main" id="{BEE0F911-A886-48AE-B50F-0814147901C7}"/>
                </a:ext>
              </a:extLst>
            </p:cNvPr>
            <p:cNvSpPr/>
            <p:nvPr/>
          </p:nvSpPr>
          <p:spPr>
            <a:xfrm>
              <a:off x="7386637" y="3824287"/>
              <a:ext cx="98425" cy="984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0" name="object 47">
              <a:extLst>
                <a:ext uri="{FF2B5EF4-FFF2-40B4-BE49-F238E27FC236}">
                  <a16:creationId xmlns:a16="http://schemas.microsoft.com/office/drawing/2014/main" id="{9A13C6BF-DCBA-4F2C-A2AD-1A9DDD529F65}"/>
                </a:ext>
              </a:extLst>
            </p:cNvPr>
            <p:cNvSpPr/>
            <p:nvPr/>
          </p:nvSpPr>
          <p:spPr>
            <a:xfrm>
              <a:off x="6938962" y="3355975"/>
              <a:ext cx="98425" cy="984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1" name="object 48">
              <a:extLst>
                <a:ext uri="{FF2B5EF4-FFF2-40B4-BE49-F238E27FC236}">
                  <a16:creationId xmlns:a16="http://schemas.microsoft.com/office/drawing/2014/main" id="{8B46FAC9-C839-4509-B49C-326A2FD663BA}"/>
                </a:ext>
              </a:extLst>
            </p:cNvPr>
            <p:cNvSpPr/>
            <p:nvPr/>
          </p:nvSpPr>
          <p:spPr>
            <a:xfrm>
              <a:off x="8062912" y="3927475"/>
              <a:ext cx="98425" cy="984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2" name="object 49">
              <a:extLst>
                <a:ext uri="{FF2B5EF4-FFF2-40B4-BE49-F238E27FC236}">
                  <a16:creationId xmlns:a16="http://schemas.microsoft.com/office/drawing/2014/main" id="{5D766B0F-8EC6-4B7A-A3E9-E103ACB8BCEA}"/>
                </a:ext>
              </a:extLst>
            </p:cNvPr>
            <p:cNvSpPr/>
            <p:nvPr/>
          </p:nvSpPr>
          <p:spPr>
            <a:xfrm>
              <a:off x="6005512" y="5205412"/>
              <a:ext cx="98425" cy="984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3" name="object 50">
              <a:extLst>
                <a:ext uri="{FF2B5EF4-FFF2-40B4-BE49-F238E27FC236}">
                  <a16:creationId xmlns:a16="http://schemas.microsoft.com/office/drawing/2014/main" id="{0CC806E5-C52B-48A4-8803-32130F3EDBF8}"/>
                </a:ext>
              </a:extLst>
            </p:cNvPr>
            <p:cNvSpPr/>
            <p:nvPr/>
          </p:nvSpPr>
          <p:spPr>
            <a:xfrm>
              <a:off x="5624512" y="5338762"/>
              <a:ext cx="98425" cy="984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4" name="object 51">
              <a:extLst>
                <a:ext uri="{FF2B5EF4-FFF2-40B4-BE49-F238E27FC236}">
                  <a16:creationId xmlns:a16="http://schemas.microsoft.com/office/drawing/2014/main" id="{B0F3DB8C-5380-470A-A1B5-1923AB4F5831}"/>
                </a:ext>
              </a:extLst>
            </p:cNvPr>
            <p:cNvSpPr/>
            <p:nvPr/>
          </p:nvSpPr>
          <p:spPr>
            <a:xfrm>
              <a:off x="4859337" y="5076456"/>
              <a:ext cx="1246505" cy="1007110"/>
            </a:xfrm>
            <a:custGeom>
              <a:avLst/>
              <a:gdLst/>
              <a:ahLst/>
              <a:cxnLst/>
              <a:rect l="l" t="t" r="r" b="b"/>
              <a:pathLst>
                <a:path w="1246504" h="1007110">
                  <a:moveTo>
                    <a:pt x="35458" y="929379"/>
                  </a:moveTo>
                  <a:lnTo>
                    <a:pt x="0" y="1006843"/>
                  </a:lnTo>
                  <a:lnTo>
                    <a:pt x="83248" y="988733"/>
                  </a:lnTo>
                  <a:lnTo>
                    <a:pt x="73731" y="976913"/>
                  </a:lnTo>
                  <a:lnTo>
                    <a:pt x="57429" y="976913"/>
                  </a:lnTo>
                  <a:lnTo>
                    <a:pt x="41490" y="957129"/>
                  </a:lnTo>
                  <a:lnTo>
                    <a:pt x="51386" y="949161"/>
                  </a:lnTo>
                  <a:lnTo>
                    <a:pt x="35458" y="929379"/>
                  </a:lnTo>
                  <a:close/>
                </a:path>
                <a:path w="1246504" h="1007110">
                  <a:moveTo>
                    <a:pt x="51386" y="949161"/>
                  </a:moveTo>
                  <a:lnTo>
                    <a:pt x="41490" y="957129"/>
                  </a:lnTo>
                  <a:lnTo>
                    <a:pt x="57429" y="976913"/>
                  </a:lnTo>
                  <a:lnTo>
                    <a:pt x="67319" y="968950"/>
                  </a:lnTo>
                  <a:lnTo>
                    <a:pt x="51386" y="949161"/>
                  </a:lnTo>
                  <a:close/>
                </a:path>
                <a:path w="1246504" h="1007110">
                  <a:moveTo>
                    <a:pt x="67319" y="968950"/>
                  </a:moveTo>
                  <a:lnTo>
                    <a:pt x="57429" y="976913"/>
                  </a:lnTo>
                  <a:lnTo>
                    <a:pt x="73731" y="976913"/>
                  </a:lnTo>
                  <a:lnTo>
                    <a:pt x="67319" y="968950"/>
                  </a:lnTo>
                  <a:close/>
                </a:path>
                <a:path w="1246504" h="1007110">
                  <a:moveTo>
                    <a:pt x="1230287" y="0"/>
                  </a:moveTo>
                  <a:lnTo>
                    <a:pt x="51386" y="949161"/>
                  </a:lnTo>
                  <a:lnTo>
                    <a:pt x="67319" y="968950"/>
                  </a:lnTo>
                  <a:lnTo>
                    <a:pt x="1246212" y="19786"/>
                  </a:lnTo>
                  <a:lnTo>
                    <a:pt x="1230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5" name="object 52">
              <a:extLst>
                <a:ext uri="{FF2B5EF4-FFF2-40B4-BE49-F238E27FC236}">
                  <a16:creationId xmlns:a16="http://schemas.microsoft.com/office/drawing/2014/main" id="{B1349872-1BD5-404E-AEA9-DFDCB392F2A7}"/>
                </a:ext>
              </a:extLst>
            </p:cNvPr>
            <p:cNvSpPr/>
            <p:nvPr/>
          </p:nvSpPr>
          <p:spPr>
            <a:xfrm>
              <a:off x="6096000" y="3733800"/>
              <a:ext cx="1447800" cy="1333500"/>
            </a:xfrm>
            <a:custGeom>
              <a:avLst/>
              <a:gdLst/>
              <a:ahLst/>
              <a:cxnLst/>
              <a:rect l="l" t="t" r="r" b="b"/>
              <a:pathLst>
                <a:path w="1447800" h="1333500">
                  <a:moveTo>
                    <a:pt x="0" y="0"/>
                  </a:moveTo>
                  <a:lnTo>
                    <a:pt x="1447800" y="1333500"/>
                  </a:lnTo>
                </a:path>
              </a:pathLst>
            </a:custGeom>
            <a:ln w="158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6" name="object 53">
              <a:extLst>
                <a:ext uri="{FF2B5EF4-FFF2-40B4-BE49-F238E27FC236}">
                  <a16:creationId xmlns:a16="http://schemas.microsoft.com/office/drawing/2014/main" id="{82B7C459-E3F0-4A00-9564-3D6D31D699E8}"/>
                </a:ext>
              </a:extLst>
            </p:cNvPr>
            <p:cNvSpPr/>
            <p:nvPr/>
          </p:nvSpPr>
          <p:spPr>
            <a:xfrm>
              <a:off x="6176962" y="5356225"/>
              <a:ext cx="98425" cy="984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7" name="object 54">
              <a:extLst>
                <a:ext uri="{FF2B5EF4-FFF2-40B4-BE49-F238E27FC236}">
                  <a16:creationId xmlns:a16="http://schemas.microsoft.com/office/drawing/2014/main" id="{E6C15BA8-CCA7-4373-BB48-C6C38E781DA2}"/>
                </a:ext>
              </a:extLst>
            </p:cNvPr>
            <p:cNvSpPr/>
            <p:nvPr/>
          </p:nvSpPr>
          <p:spPr>
            <a:xfrm>
              <a:off x="6996112" y="5356225"/>
              <a:ext cx="98425" cy="984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8" name="object 55">
              <a:extLst>
                <a:ext uri="{FF2B5EF4-FFF2-40B4-BE49-F238E27FC236}">
                  <a16:creationId xmlns:a16="http://schemas.microsoft.com/office/drawing/2014/main" id="{CAA663D5-4C0D-46BA-8818-D6DAEF60C3D7}"/>
                </a:ext>
              </a:extLst>
            </p:cNvPr>
            <p:cNvSpPr/>
            <p:nvPr/>
          </p:nvSpPr>
          <p:spPr>
            <a:xfrm>
              <a:off x="6500812" y="5394325"/>
              <a:ext cx="98425" cy="984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9" name="object 56">
              <a:extLst>
                <a:ext uri="{FF2B5EF4-FFF2-40B4-BE49-F238E27FC236}">
                  <a16:creationId xmlns:a16="http://schemas.microsoft.com/office/drawing/2014/main" id="{45ED96CE-EF2C-4A33-BEEA-13C6DF3CA355}"/>
                </a:ext>
              </a:extLst>
            </p:cNvPr>
            <p:cNvSpPr/>
            <p:nvPr/>
          </p:nvSpPr>
          <p:spPr>
            <a:xfrm>
              <a:off x="6324600" y="5105399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0" y="1219200"/>
                  </a:moveTo>
                  <a:lnTo>
                    <a:pt x="1219200" y="0"/>
                  </a:lnTo>
                </a:path>
              </a:pathLst>
            </a:custGeom>
            <a:ln w="158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0" name="object 57">
              <a:extLst>
                <a:ext uri="{FF2B5EF4-FFF2-40B4-BE49-F238E27FC236}">
                  <a16:creationId xmlns:a16="http://schemas.microsoft.com/office/drawing/2014/main" id="{EBB77A39-9360-47B4-9E83-3A8ADF7F3C22}"/>
                </a:ext>
              </a:extLst>
            </p:cNvPr>
            <p:cNvSpPr/>
            <p:nvPr/>
          </p:nvSpPr>
          <p:spPr>
            <a:xfrm>
              <a:off x="4629150" y="3771899"/>
              <a:ext cx="1466850" cy="838200"/>
            </a:xfrm>
            <a:custGeom>
              <a:avLst/>
              <a:gdLst/>
              <a:ahLst/>
              <a:cxnLst/>
              <a:rect l="l" t="t" r="r" b="b"/>
              <a:pathLst>
                <a:path w="1466850" h="838200">
                  <a:moveTo>
                    <a:pt x="0" y="838200"/>
                  </a:moveTo>
                  <a:lnTo>
                    <a:pt x="1466850" y="0"/>
                  </a:lnTo>
                </a:path>
              </a:pathLst>
            </a:custGeom>
            <a:ln w="158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1" name="object 58">
              <a:extLst>
                <a:ext uri="{FF2B5EF4-FFF2-40B4-BE49-F238E27FC236}">
                  <a16:creationId xmlns:a16="http://schemas.microsoft.com/office/drawing/2014/main" id="{9FE1548A-E25C-4BDB-BC5C-60D739F38579}"/>
                </a:ext>
              </a:extLst>
            </p:cNvPr>
            <p:cNvSpPr/>
            <p:nvPr/>
          </p:nvSpPr>
          <p:spPr>
            <a:xfrm>
              <a:off x="5795962" y="4800600"/>
              <a:ext cx="98425" cy="984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2" name="object 59">
              <a:extLst>
                <a:ext uri="{FF2B5EF4-FFF2-40B4-BE49-F238E27FC236}">
                  <a16:creationId xmlns:a16="http://schemas.microsoft.com/office/drawing/2014/main" id="{F7C7F4F3-BBDE-4FB6-B824-BEAF6D4C9C16}"/>
                </a:ext>
              </a:extLst>
            </p:cNvPr>
            <p:cNvSpPr/>
            <p:nvPr/>
          </p:nvSpPr>
          <p:spPr>
            <a:xfrm>
              <a:off x="4610100" y="4610100"/>
              <a:ext cx="1714500" cy="1695450"/>
            </a:xfrm>
            <a:custGeom>
              <a:avLst/>
              <a:gdLst/>
              <a:ahLst/>
              <a:cxnLst/>
              <a:rect l="l" t="t" r="r" b="b"/>
              <a:pathLst>
                <a:path w="1714500" h="1695450">
                  <a:moveTo>
                    <a:pt x="0" y="0"/>
                  </a:moveTo>
                  <a:lnTo>
                    <a:pt x="1714500" y="1695450"/>
                  </a:lnTo>
                </a:path>
              </a:pathLst>
            </a:custGeom>
            <a:ln w="158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sp>
        <p:nvSpPr>
          <p:cNvPr id="63" name="object 60">
            <a:extLst>
              <a:ext uri="{FF2B5EF4-FFF2-40B4-BE49-F238E27FC236}">
                <a16:creationId xmlns:a16="http://schemas.microsoft.com/office/drawing/2014/main" id="{36874245-3D2B-4FE8-8CF4-2E512223E53E}"/>
              </a:ext>
            </a:extLst>
          </p:cNvPr>
          <p:cNvSpPr txBox="1"/>
          <p:nvPr/>
        </p:nvSpPr>
        <p:spPr>
          <a:xfrm>
            <a:off x="4396740" y="5741688"/>
            <a:ext cx="431800" cy="199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075"/>
              </a:lnSpc>
              <a:spcBef>
                <a:spcPts val="100"/>
              </a:spcBef>
            </a:pPr>
            <a:r>
              <a:rPr lang="en-US" altLang="zh-CN" sz="2400" spc="-5" dirty="0">
                <a:cs typeface="+mn-ea"/>
                <a:sym typeface="+mn-lt"/>
              </a:rPr>
              <a:t>x</a:t>
            </a:r>
            <a:r>
              <a:rPr lang="en-US" altLang="zh-CN" sz="2400" spc="-7" baseline="-17361" dirty="0">
                <a:cs typeface="+mn-ea"/>
                <a:sym typeface="+mn-lt"/>
              </a:rPr>
              <a:t>1</a:t>
            </a:r>
            <a:r>
              <a:rPr lang="en-US" altLang="zh-CN" sz="2400" spc="-7" baseline="30000" dirty="0">
                <a:cs typeface="+mn-ea"/>
                <a:sym typeface="+mn-lt"/>
              </a:rPr>
              <a:t>2</a:t>
            </a:r>
            <a:r>
              <a:rPr lang="en-US" altLang="zh-CN" sz="2400" spc="-7" baseline="-17361" dirty="0">
                <a:cs typeface="+mn-ea"/>
                <a:sym typeface="+mn-lt"/>
              </a:rPr>
              <a:t> </a:t>
            </a:r>
            <a:endParaRPr sz="1600" dirty="0">
              <a:cs typeface="+mn-ea"/>
              <a:sym typeface="+mn-lt"/>
            </a:endParaRPr>
          </a:p>
        </p:txBody>
      </p:sp>
      <p:sp>
        <p:nvSpPr>
          <p:cNvPr id="64" name="object 61">
            <a:extLst>
              <a:ext uri="{FF2B5EF4-FFF2-40B4-BE49-F238E27FC236}">
                <a16:creationId xmlns:a16="http://schemas.microsoft.com/office/drawing/2014/main" id="{04AC31C3-68CC-41BD-A679-474C1146DC80}"/>
              </a:ext>
            </a:extLst>
          </p:cNvPr>
          <p:cNvSpPr txBox="1"/>
          <p:nvPr/>
        </p:nvSpPr>
        <p:spPr>
          <a:xfrm>
            <a:off x="8581707" y="4928095"/>
            <a:ext cx="431800" cy="2949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075"/>
              </a:lnSpc>
              <a:spcBef>
                <a:spcPts val="100"/>
              </a:spcBef>
            </a:pPr>
            <a:r>
              <a:rPr lang="en-US" altLang="zh-CN" sz="2400" dirty="0">
                <a:cs typeface="+mn-ea"/>
                <a:sym typeface="+mn-lt"/>
              </a:rPr>
              <a:t> x</a:t>
            </a:r>
            <a:r>
              <a:rPr lang="en-US" altLang="zh-CN" sz="2400" baseline="-17361" dirty="0">
                <a:cs typeface="+mn-ea"/>
                <a:sym typeface="+mn-lt"/>
              </a:rPr>
              <a:t>2</a:t>
            </a:r>
            <a:r>
              <a:rPr lang="en-US" altLang="zh-CN" sz="2400" baseline="30000" dirty="0">
                <a:cs typeface="+mn-ea"/>
                <a:sym typeface="+mn-lt"/>
              </a:rPr>
              <a:t>2</a:t>
            </a:r>
            <a:endParaRPr sz="1600" dirty="0">
              <a:cs typeface="+mn-ea"/>
              <a:sym typeface="+mn-lt"/>
            </a:endParaRPr>
          </a:p>
        </p:txBody>
      </p:sp>
      <p:sp>
        <p:nvSpPr>
          <p:cNvPr id="65" name="object 62">
            <a:extLst>
              <a:ext uri="{FF2B5EF4-FFF2-40B4-BE49-F238E27FC236}">
                <a16:creationId xmlns:a16="http://schemas.microsoft.com/office/drawing/2014/main" id="{BF40C6E5-5053-4B6C-B1CB-A83551EAC970}"/>
              </a:ext>
            </a:extLst>
          </p:cNvPr>
          <p:cNvSpPr txBox="1"/>
          <p:nvPr/>
        </p:nvSpPr>
        <p:spPr>
          <a:xfrm>
            <a:off x="5425440" y="2997472"/>
            <a:ext cx="6877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cs typeface="+mn-ea"/>
                <a:sym typeface="+mn-lt"/>
              </a:rPr>
              <a:t>2</a:t>
            </a:r>
            <a:r>
              <a:rPr sz="2000" spc="-60" dirty="0">
                <a:cs typeface="+mn-ea"/>
                <a:sym typeface="+mn-lt"/>
              </a:rPr>
              <a:t> </a:t>
            </a:r>
            <a:r>
              <a:rPr sz="2000" dirty="0">
                <a:cs typeface="+mn-ea"/>
                <a:sym typeface="+mn-lt"/>
              </a:rPr>
              <a:t>x</a:t>
            </a:r>
            <a:r>
              <a:rPr sz="1950" baseline="-17094" dirty="0">
                <a:cs typeface="+mn-ea"/>
                <a:sym typeface="+mn-lt"/>
              </a:rPr>
              <a:t>1</a:t>
            </a:r>
            <a:r>
              <a:rPr sz="2000" dirty="0">
                <a:cs typeface="+mn-ea"/>
                <a:sym typeface="+mn-lt"/>
              </a:rPr>
              <a:t>x</a:t>
            </a:r>
            <a:r>
              <a:rPr sz="1950" baseline="-17094" dirty="0">
                <a:cs typeface="+mn-ea"/>
                <a:sym typeface="+mn-lt"/>
              </a:rPr>
              <a:t>2</a:t>
            </a:r>
            <a:endParaRPr sz="1950" baseline="-17094">
              <a:cs typeface="+mn-ea"/>
              <a:sym typeface="+mn-lt"/>
            </a:endParaRPr>
          </a:p>
        </p:txBody>
      </p:sp>
      <p:sp>
        <p:nvSpPr>
          <p:cNvPr id="66" name="object 63">
            <a:extLst>
              <a:ext uri="{FF2B5EF4-FFF2-40B4-BE49-F238E27FC236}">
                <a16:creationId xmlns:a16="http://schemas.microsoft.com/office/drawing/2014/main" id="{F9154AE5-5D23-459E-A45A-13FC85500347}"/>
              </a:ext>
            </a:extLst>
          </p:cNvPr>
          <p:cNvSpPr txBox="1"/>
          <p:nvPr/>
        </p:nvSpPr>
        <p:spPr>
          <a:xfrm>
            <a:off x="2512378" y="3012155"/>
            <a:ext cx="1187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cs typeface="+mn-ea"/>
                <a:sym typeface="+mn-lt"/>
              </a:rPr>
              <a:t>x=(x</a:t>
            </a:r>
            <a:r>
              <a:rPr sz="2400" spc="-7" baseline="-17361" dirty="0">
                <a:cs typeface="+mn-ea"/>
                <a:sym typeface="+mn-lt"/>
              </a:rPr>
              <a:t>1</a:t>
            </a:r>
            <a:r>
              <a:rPr sz="2400" spc="-5" dirty="0">
                <a:cs typeface="+mn-ea"/>
                <a:sym typeface="+mn-lt"/>
              </a:rPr>
              <a:t>,x</a:t>
            </a:r>
            <a:r>
              <a:rPr sz="2400" spc="-7" baseline="-17361" dirty="0">
                <a:cs typeface="+mn-ea"/>
                <a:sym typeface="+mn-lt"/>
              </a:rPr>
              <a:t>2</a:t>
            </a:r>
            <a:r>
              <a:rPr sz="2400" spc="-5" dirty="0">
                <a:cs typeface="+mn-ea"/>
                <a:sym typeface="+mn-lt"/>
              </a:rPr>
              <a:t>)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67" name="object 65">
            <a:extLst>
              <a:ext uri="{FF2B5EF4-FFF2-40B4-BE49-F238E27FC236}">
                <a16:creationId xmlns:a16="http://schemas.microsoft.com/office/drawing/2014/main" id="{F6A834E7-A3DE-40CE-8111-6CC195F0658B}"/>
              </a:ext>
            </a:extLst>
          </p:cNvPr>
          <p:cNvSpPr txBox="1"/>
          <p:nvPr/>
        </p:nvSpPr>
        <p:spPr>
          <a:xfrm>
            <a:off x="6400481" y="2694485"/>
            <a:ext cx="2508885" cy="294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075"/>
              </a:lnSpc>
              <a:spcBef>
                <a:spcPts val="100"/>
              </a:spcBef>
            </a:pPr>
            <a:r>
              <a:rPr sz="2000" spc="-5" dirty="0">
                <a:cs typeface="+mn-ea"/>
                <a:sym typeface="+mn-lt"/>
              </a:rPr>
              <a:t>φ(</a:t>
            </a:r>
            <a:r>
              <a:rPr sz="2000" b="1" spc="-5" dirty="0">
                <a:cs typeface="+mn-ea"/>
                <a:sym typeface="+mn-lt"/>
              </a:rPr>
              <a:t>x</a:t>
            </a:r>
            <a:r>
              <a:rPr sz="2000" spc="-5" dirty="0">
                <a:cs typeface="+mn-ea"/>
                <a:sym typeface="+mn-lt"/>
              </a:rPr>
              <a:t>) =(</a:t>
            </a:r>
            <a:r>
              <a:rPr sz="2400" spc="-5" dirty="0">
                <a:cs typeface="+mn-ea"/>
                <a:sym typeface="+mn-lt"/>
              </a:rPr>
              <a:t>x</a:t>
            </a:r>
            <a:r>
              <a:rPr sz="2400" spc="-7" baseline="-17361" dirty="0">
                <a:cs typeface="+mn-ea"/>
                <a:sym typeface="+mn-lt"/>
              </a:rPr>
              <a:t>1</a:t>
            </a:r>
            <a:r>
              <a:rPr lang="en-US" altLang="zh-CN" sz="2400" spc="-7" baseline="30000" dirty="0">
                <a:cs typeface="+mn-ea"/>
                <a:sym typeface="+mn-lt"/>
              </a:rPr>
              <a:t>2</a:t>
            </a:r>
            <a:r>
              <a:rPr sz="2400" spc="-7" baseline="-17361" dirty="0">
                <a:cs typeface="+mn-ea"/>
                <a:sym typeface="+mn-lt"/>
              </a:rPr>
              <a:t> </a:t>
            </a:r>
            <a:r>
              <a:rPr lang="en-US" altLang="zh-CN" sz="2400" dirty="0">
                <a:cs typeface="+mn-ea"/>
                <a:sym typeface="+mn-lt"/>
              </a:rPr>
              <a:t>,</a:t>
            </a:r>
            <a:r>
              <a:rPr lang="zh-CN" altLang="en-US" sz="2400" dirty="0">
                <a:cs typeface="+mn-ea"/>
                <a:sym typeface="+mn-lt"/>
              </a:rPr>
              <a:t> </a:t>
            </a:r>
            <a:r>
              <a:rPr sz="2400" dirty="0">
                <a:cs typeface="+mn-ea"/>
                <a:sym typeface="+mn-lt"/>
              </a:rPr>
              <a:t>x</a:t>
            </a:r>
            <a:r>
              <a:rPr sz="2400" baseline="-17361" dirty="0">
                <a:cs typeface="+mn-ea"/>
                <a:sym typeface="+mn-lt"/>
              </a:rPr>
              <a:t>2</a:t>
            </a:r>
            <a:r>
              <a:rPr lang="en-US" altLang="zh-CN" sz="2400" baseline="30000" dirty="0">
                <a:cs typeface="+mn-ea"/>
                <a:sym typeface="+mn-lt"/>
              </a:rPr>
              <a:t>2</a:t>
            </a:r>
            <a:r>
              <a:rPr sz="2400" baseline="-17361" dirty="0">
                <a:cs typeface="+mn-ea"/>
                <a:sym typeface="+mn-lt"/>
              </a:rPr>
              <a:t> </a:t>
            </a:r>
            <a:r>
              <a:rPr sz="2400" dirty="0">
                <a:cs typeface="+mn-ea"/>
                <a:sym typeface="+mn-lt"/>
              </a:rPr>
              <a:t>, </a:t>
            </a:r>
            <a:r>
              <a:rPr sz="2000" dirty="0">
                <a:cs typeface="+mn-ea"/>
                <a:sym typeface="+mn-lt"/>
              </a:rPr>
              <a:t>2</a:t>
            </a:r>
            <a:r>
              <a:rPr sz="2000" spc="-150" dirty="0">
                <a:cs typeface="+mn-ea"/>
                <a:sym typeface="+mn-lt"/>
              </a:rPr>
              <a:t> </a:t>
            </a:r>
            <a:r>
              <a:rPr sz="2000" dirty="0">
                <a:cs typeface="+mn-ea"/>
                <a:sym typeface="+mn-lt"/>
              </a:rPr>
              <a:t>x</a:t>
            </a:r>
            <a:r>
              <a:rPr sz="1950" baseline="-17094" dirty="0">
                <a:cs typeface="+mn-ea"/>
                <a:sym typeface="+mn-lt"/>
              </a:rPr>
              <a:t>1</a:t>
            </a:r>
            <a:r>
              <a:rPr sz="2000" dirty="0">
                <a:cs typeface="+mn-ea"/>
                <a:sym typeface="+mn-lt"/>
              </a:rPr>
              <a:t>x</a:t>
            </a:r>
            <a:r>
              <a:rPr sz="1950" baseline="-17094" dirty="0">
                <a:cs typeface="+mn-ea"/>
                <a:sym typeface="+mn-lt"/>
              </a:rPr>
              <a:t>2</a:t>
            </a:r>
            <a:r>
              <a:rPr sz="2000" dirty="0">
                <a:cs typeface="+mn-ea"/>
                <a:sym typeface="+mn-lt"/>
              </a:rPr>
              <a:t>)</a:t>
            </a:r>
          </a:p>
          <a:p>
            <a:pPr marL="148590" algn="ctr">
              <a:lnSpc>
                <a:spcPts val="944"/>
              </a:lnSpc>
              <a:tabLst>
                <a:tab pos="656590" algn="l"/>
              </a:tabLst>
            </a:pPr>
            <a:r>
              <a:rPr sz="1600" dirty="0">
                <a:cs typeface="+mn-ea"/>
                <a:sym typeface="+mn-lt"/>
              </a:rPr>
              <a:t>	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EE8AFE8-A484-4A18-AFA9-B0B9DEA4BF9B}"/>
              </a:ext>
            </a:extLst>
          </p:cNvPr>
          <p:cNvSpPr txBox="1"/>
          <p:nvPr/>
        </p:nvSpPr>
        <p:spPr>
          <a:xfrm>
            <a:off x="719259" y="2738556"/>
            <a:ext cx="3030013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Separable/nonlinear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30384E55-5693-4411-B062-693772868C45}"/>
              </a:ext>
            </a:extLst>
          </p:cNvPr>
          <p:cNvSpPr txBox="1"/>
          <p:nvPr/>
        </p:nvSpPr>
        <p:spPr>
          <a:xfrm>
            <a:off x="3627837" y="4915997"/>
            <a:ext cx="1030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cs typeface="+mn-ea"/>
                <a:sym typeface="+mn-lt"/>
              </a:rPr>
              <a:t>X</a:t>
            </a:r>
            <a:r>
              <a:rPr lang="en-US" altLang="zh-CN" sz="2000" baseline="-25000" dirty="0">
                <a:cs typeface="+mn-ea"/>
                <a:sym typeface="+mn-lt"/>
              </a:rPr>
              <a:t>1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89CDD4D-BD9D-4C54-B743-AF886A47F934}"/>
              </a:ext>
            </a:extLst>
          </p:cNvPr>
          <p:cNvSpPr txBox="1"/>
          <p:nvPr/>
        </p:nvSpPr>
        <p:spPr>
          <a:xfrm>
            <a:off x="1665113" y="3183181"/>
            <a:ext cx="1030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cs typeface="+mn-ea"/>
                <a:sym typeface="+mn-lt"/>
              </a:rPr>
              <a:t>X</a:t>
            </a:r>
            <a:r>
              <a:rPr lang="en-US" altLang="zh-CN" sz="2000" baseline="-25000" dirty="0">
                <a:cs typeface="+mn-ea"/>
                <a:sym typeface="+mn-lt"/>
              </a:rPr>
              <a:t>2</a:t>
            </a:r>
            <a:endParaRPr lang="zh-CN" altLang="en-US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090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FE37-9345-4538-AB07-DE4950AC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Kernel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FCA4FB-B175-4708-9D60-3465D6A76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>
                    <a:ea typeface="+mn-ea"/>
                    <a:cs typeface="+mn-ea"/>
                    <a:sym typeface="+mn-lt"/>
                  </a:rPr>
                  <a:t>Given a feature mapping</a:t>
                </a:r>
                <a:r>
                  <a:rPr lang="en-US" altLang="zh-CN" sz="2400" i="1" dirty="0">
                    <a:ea typeface="+mn-ea"/>
                    <a:cs typeface="+mn-ea"/>
                    <a:sym typeface="+mn-lt"/>
                  </a:rPr>
                  <a:t> Φ,</a:t>
                </a:r>
                <a:r>
                  <a:rPr lang="zh-CN" altLang="en-US" sz="2400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ea typeface="+mn-ea"/>
                    <a:cs typeface="+mn-ea"/>
                    <a:sym typeface="+mn-lt"/>
                  </a:rPr>
                  <a:t>we</a:t>
                </a:r>
                <a:r>
                  <a:rPr lang="zh-CN" altLang="en-US" sz="2400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ea typeface="+mn-ea"/>
                    <a:cs typeface="+mn-ea"/>
                    <a:sym typeface="+mn-lt"/>
                  </a:rPr>
                  <a:t>define</a:t>
                </a:r>
                <a:r>
                  <a:rPr lang="zh-CN" altLang="en-US" sz="2400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ea typeface="+mn-ea"/>
                    <a:cs typeface="+mn-ea"/>
                    <a:sym typeface="+mn-lt"/>
                  </a:rPr>
                  <a:t>the</a:t>
                </a:r>
                <a:r>
                  <a:rPr lang="zh-CN" altLang="en-US" sz="2400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ea typeface="+mn-ea"/>
                    <a:cs typeface="+mn-ea"/>
                    <a:sym typeface="+mn-lt"/>
                  </a:rPr>
                  <a:t>kernel</a:t>
                </a:r>
                <a:r>
                  <a:rPr lang="zh-CN" altLang="en-US" sz="2400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b="1" i="1" dirty="0">
                    <a:ea typeface="+mn-ea"/>
                    <a:cs typeface="+mn-ea"/>
                    <a:sym typeface="+mn-lt"/>
                  </a:rPr>
                  <a:t>K</a:t>
                </a:r>
                <a:r>
                  <a:rPr lang="en-US" altLang="zh-CN" sz="2400" dirty="0">
                    <a:ea typeface="+mn-ea"/>
                    <a:cs typeface="+mn-ea"/>
                    <a:sym typeface="+mn-lt"/>
                  </a:rPr>
                  <a:t>:</a:t>
                </a:r>
              </a:p>
              <a:p>
                <a:pPr marL="0" indent="0">
                  <a:buNone/>
                </a:pPr>
                <a:endParaRPr lang="en-US" altLang="zh-CN" sz="2400" i="1" dirty="0">
                  <a:ea typeface="+mn-ea"/>
                  <a:cs typeface="+mn-ea"/>
                  <a:sym typeface="+mn-lt"/>
                </a:endParaRPr>
              </a:p>
              <a:p>
                <a:r>
                  <a:rPr lang="en-US" altLang="zh-CN" sz="2400" dirty="0">
                    <a:ea typeface="+mn-ea"/>
                    <a:cs typeface="+mn-ea"/>
                    <a:sym typeface="+mn-lt"/>
                  </a:rPr>
                  <a:t>In practice, the kernel </a:t>
                </a:r>
                <a:r>
                  <a:rPr lang="en-US" altLang="zh-CN" sz="2400" i="1" dirty="0">
                    <a:ea typeface="+mn-ea"/>
                    <a:cs typeface="+mn-ea"/>
                    <a:sym typeface="+mn-lt"/>
                  </a:rPr>
                  <a:t>K</a:t>
                </a:r>
                <a:r>
                  <a:rPr lang="en-US" altLang="zh-CN" sz="2400" dirty="0">
                    <a:ea typeface="+mn-ea"/>
                    <a:cs typeface="+mn-ea"/>
                    <a:sym typeface="+mn-lt"/>
                  </a:rPr>
                  <a:t> defined by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 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𝐾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𝑧</m:t>
                        </m:r>
                      </m:e>
                    </m:d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exp</m:t>
                    </m:r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(−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ea"/>
                                    <a:sym typeface="+mn-lt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ea"/>
                                    <a:sym typeface="+mn-lt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ea"/>
                                    <a:sym typeface="+mn-lt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ea"/>
                                    <a:sym typeface="+mn-lt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zh-CN" altLang="en-US" sz="2400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ea typeface="+mn-ea"/>
                    <a:cs typeface="+mn-ea"/>
                    <a:sym typeface="+mn-lt"/>
                  </a:rPr>
                  <a:t>is called Gaussian kernel and is commonly used.</a:t>
                </a:r>
                <a:endParaRPr lang="zh-CN" altLang="en-US" sz="2400" dirty="0"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FCA4FB-B175-4708-9D60-3465D6A76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F90-DEC6-48A2-B483-B7357F4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CE03E-E24B-441B-BF39-FC8FB837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9</a:t>
            </a:fld>
            <a:endParaRPr lang="zh-CN" altLang="en-US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B5C88DF-4AD2-428A-A952-A747330C95BE}"/>
                  </a:ext>
                </a:extLst>
              </p:cNvPr>
              <p:cNvSpPr txBox="1"/>
              <p:nvPr/>
            </p:nvSpPr>
            <p:spPr>
              <a:xfrm>
                <a:off x="2940147" y="1970650"/>
                <a:ext cx="2376612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𝐾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𝑧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Φ</m:t>
                      </m:r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Φ</m:t>
                      </m:r>
                      <m: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z</m:t>
                      </m:r>
                      <m: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B5C88DF-4AD2-428A-A952-A747330C9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147" y="1970650"/>
                <a:ext cx="2376612" cy="313291"/>
              </a:xfrm>
              <a:prstGeom prst="rect">
                <a:avLst/>
              </a:prstGeom>
              <a:blipFill>
                <a:blip r:embed="rId3"/>
                <a:stretch>
                  <a:fillRect l="-1795" t="-1923" r="-3333" b="-3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5E2D7D90-53E9-440A-84AB-2A5C2CD9CE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5"/>
          <a:stretch/>
        </p:blipFill>
        <p:spPr>
          <a:xfrm>
            <a:off x="986103" y="3649607"/>
            <a:ext cx="6950697" cy="2984416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62B7A-B09C-4975-B651-EC2765A4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66F6-17BB-44FC-960C-9231C3BF2A72}" type="datetime1">
              <a:rPr lang="zh-CN" altLang="en-US" smtClean="0"/>
              <a:t>2021/4/11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kcocyr5">
      <a:majorFont>
        <a:latin typeface="Calibri" panose="020F0302020204030204"/>
        <a:ea typeface="宋体"/>
        <a:cs typeface=""/>
      </a:majorFont>
      <a:minorFont>
        <a:latin typeface="Calibri" panose="020F0502020204030204"/>
        <a:ea typeface="宋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solidFill>
              <a:srgbClr val="FF0000"/>
            </a:solidFill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9945</TotalTime>
  <Words>1982</Words>
  <Application>Microsoft Office PowerPoint</Application>
  <PresentationFormat>全屏显示(4:3)</PresentationFormat>
  <Paragraphs>410</Paragraphs>
  <Slides>39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等线</vt:lpstr>
      <vt:lpstr>Arial</vt:lpstr>
      <vt:lpstr>Calibri</vt:lpstr>
      <vt:lpstr>Calibri Light</vt:lpstr>
      <vt:lpstr>Cambria Math</vt:lpstr>
      <vt:lpstr>Office 主题​​</vt:lpstr>
      <vt:lpstr>PowerPoint 演示文稿</vt:lpstr>
      <vt:lpstr>Today</vt:lpstr>
      <vt:lpstr>Today: Support Vector Machine</vt:lpstr>
      <vt:lpstr>Example</vt:lpstr>
      <vt:lpstr>Classifying in 1-d</vt:lpstr>
      <vt:lpstr>Classifying in 1-d</vt:lpstr>
      <vt:lpstr>Recap: Polynomial regression</vt:lpstr>
      <vt:lpstr>Non-linear SVMs: 2-d</vt:lpstr>
      <vt:lpstr>Kernel</vt:lpstr>
      <vt:lpstr>Extra: Vapnik-Chervonenkis (VC) dimension</vt:lpstr>
      <vt:lpstr>Today: Support Vector Machine</vt:lpstr>
      <vt:lpstr>Optimization Reformulation  (for linearly separable case) </vt:lpstr>
      <vt:lpstr>An alternative representation of the SVM QP</vt:lpstr>
      <vt:lpstr>The Dual Problem </vt:lpstr>
      <vt:lpstr>Summary: Dual SVM for linearly separable case</vt:lpstr>
      <vt:lpstr>Dual SVM for linearly separable case –  Training  / Testing</vt:lpstr>
      <vt:lpstr>Dual SVM for linearly separable case –  Training  / Testing</vt:lpstr>
      <vt:lpstr>Dual SVM for linearly separable case –  Training  / Testing</vt:lpstr>
      <vt:lpstr>Dual SVM for linearly separable case –  Training  / Testing</vt:lpstr>
      <vt:lpstr>PowerPoint 演示文稿</vt:lpstr>
      <vt:lpstr>“Kernel tricks” for efficient computation</vt:lpstr>
      <vt:lpstr>“Kernel tricks” for efficient computation</vt:lpstr>
      <vt:lpstr>“Kernel tricks” for efficient computation</vt:lpstr>
      <vt:lpstr>Example: Quadratic kernels</vt:lpstr>
      <vt:lpstr>The kernel trick </vt:lpstr>
      <vt:lpstr>Kernel Matrix</vt:lpstr>
      <vt:lpstr>Summary: Modification due to Kernel Trick</vt:lpstr>
      <vt:lpstr>Summary: Modification due to Kernel Trick</vt:lpstr>
      <vt:lpstr>Kernel Trick: Implicit Basis Representation</vt:lpstr>
      <vt:lpstr>Kernel Functions (Extra)</vt:lpstr>
      <vt:lpstr>Choosing the Kernel Function</vt:lpstr>
      <vt:lpstr>PowerPoint 演示文稿</vt:lpstr>
      <vt:lpstr>Mercer Kernel vs. Smoothing Kernel (Extra)</vt:lpstr>
      <vt:lpstr>Why do SVMs work?</vt:lpstr>
      <vt:lpstr>Time Cost Comparisons</vt:lpstr>
      <vt:lpstr>Today</vt:lpstr>
      <vt:lpstr>Software</vt:lpstr>
      <vt:lpstr>References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06-09</dc:title>
  <dc:creator>cyx590</dc:creator>
  <cp:lastModifiedBy>马 添毅</cp:lastModifiedBy>
  <cp:revision>352</cp:revision>
  <dcterms:created xsi:type="dcterms:W3CDTF">2019-04-07T06:41:07Z</dcterms:created>
  <dcterms:modified xsi:type="dcterms:W3CDTF">2021-04-11T08:06:36Z</dcterms:modified>
</cp:coreProperties>
</file>