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9" r:id="rId12"/>
    <p:sldId id="277" r:id="rId13"/>
  </p:sldIdLst>
  <p:sldSz cx="13493750" cy="7589838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99"/>
    <a:srgbClr val="000066"/>
    <a:srgbClr val="00FF00"/>
    <a:srgbClr val="ED5613"/>
    <a:srgbClr val="29A8FF"/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3007" autoAdjust="0"/>
  </p:normalViewPr>
  <p:slideViewPr>
    <p:cSldViewPr snapToGrid="0">
      <p:cViewPr varScale="1">
        <p:scale>
          <a:sx n="142" d="100"/>
          <a:sy n="142" d="100"/>
        </p:scale>
        <p:origin x="132" y="264"/>
      </p:cViewPr>
      <p:guideLst>
        <p:guide orient="horz" pos="4541"/>
        <p:guide pos="576"/>
      </p:guideLst>
    </p:cSldViewPr>
  </p:slideViewPr>
  <p:outlineViewPr>
    <p:cViewPr>
      <p:scale>
        <a:sx n="33" d="100"/>
        <a:sy n="33" d="100"/>
      </p:scale>
      <p:origin x="0" y="1456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8CEA2A1-3DA1-47E8-8237-32F710BB2BE6}" type="datetimeFigureOut">
              <a:rPr lang="zh-CN" altLang="en-US"/>
              <a:pPr>
                <a:defRPr/>
              </a:pPr>
              <a:t>2020/3/26</a:t>
            </a:fld>
            <a:endParaRPr lang="en-US" altLang="zh-CN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CFD989F-5CDD-4F10-8081-58A5887432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09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4DA842A-5812-4C8A-B2F5-F877588817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7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" y="746125"/>
            <a:ext cx="6626225" cy="37274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ED563D-DDC5-42D2-812B-6598F8D7CAC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0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04039" y="2705101"/>
            <a:ext cx="9844908" cy="1260475"/>
          </a:xfrm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lIns="91440" tIns="45720" rIns="91440" bIns="45720"/>
          <a:lstStyle>
            <a:lvl1pPr defTabSz="914400">
              <a:spcBef>
                <a:spcPct val="50000"/>
              </a:spcBef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3544" y="4143376"/>
            <a:ext cx="8745402" cy="2041525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9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4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916080" y="76201"/>
            <a:ext cx="1353970" cy="7277637"/>
          </a:xfrm>
        </p:spPr>
        <p:txBody>
          <a:bodyPr vert="eaVer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894" y="76201"/>
            <a:ext cx="10875991" cy="667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894" y="76200"/>
            <a:ext cx="12966156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9414" y="1504951"/>
            <a:ext cx="6329021" cy="5241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1030" y="1504951"/>
            <a:ext cx="6329020" cy="5241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894" y="76200"/>
            <a:ext cx="12966156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9414" y="1504951"/>
            <a:ext cx="6329021" cy="5241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941030" y="1504951"/>
            <a:ext cx="6329020" cy="2544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941030" y="4202113"/>
            <a:ext cx="6329020" cy="2544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1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3894" y="76200"/>
            <a:ext cx="12966156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9414" y="1504951"/>
            <a:ext cx="6329021" cy="2544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941030" y="1504951"/>
            <a:ext cx="6329020" cy="2544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9414" y="4202113"/>
            <a:ext cx="6329021" cy="2544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1030" y="4202113"/>
            <a:ext cx="6329020" cy="2544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20" y="927846"/>
            <a:ext cx="12915507" cy="11149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buClr>
                <a:srgbClr val="000099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rgbClr val="000066"/>
              </a:buClr>
              <a:defRPr/>
            </a:lvl2pPr>
            <a:lvl3pPr>
              <a:buClr>
                <a:srgbClr val="000066"/>
              </a:buClr>
              <a:defRPr/>
            </a:lvl3pPr>
            <a:lvl4pPr>
              <a:buClr>
                <a:srgbClr val="000066"/>
              </a:buClr>
              <a:defRPr/>
            </a:lvl4pPr>
            <a:lvl5pPr>
              <a:buClr>
                <a:srgbClr val="000066"/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30120" y="428553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简易数字钟实验</a:t>
            </a:r>
          </a:p>
        </p:txBody>
      </p:sp>
    </p:spTree>
    <p:extLst>
      <p:ext uri="{BB962C8B-B14F-4D97-AF65-F5344CB8AC3E}">
        <p14:creationId xmlns:p14="http://schemas.microsoft.com/office/powerpoint/2010/main" val="312153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741" y="4876801"/>
            <a:ext cx="11469898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741" y="3216275"/>
            <a:ext cx="11469898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260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9414" y="1504951"/>
            <a:ext cx="6329021" cy="524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1030" y="1504951"/>
            <a:ext cx="6329020" cy="524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1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1" y="303214"/>
            <a:ext cx="12143109" cy="126523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321" y="1698626"/>
            <a:ext cx="596181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321" y="2406651"/>
            <a:ext cx="596181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54505" y="1698626"/>
            <a:ext cx="596392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54505" y="2406651"/>
            <a:ext cx="596392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01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1" y="301626"/>
            <a:ext cx="443812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5943" y="301625"/>
            <a:ext cx="7542487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5321" y="1587500"/>
            <a:ext cx="443812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1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4303" y="5313363"/>
            <a:ext cx="8097516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44303" y="677864"/>
            <a:ext cx="8097516" cy="4554537"/>
          </a:xfrm>
        </p:spPr>
        <p:txBody>
          <a:bodyPr lIns="101370" tIns="50685" rIns="101370" bIns="50685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44303" y="5940425"/>
            <a:ext cx="8097516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30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360" y="927847"/>
            <a:ext cx="12968267" cy="80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62" tIns="50681" rIns="101362" bIns="506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120" y="2042834"/>
            <a:ext cx="12862748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93398" cy="759003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5491942" y="728100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东南大学电工电子实验中心</a:t>
            </a: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5pPr>
      <a:lvl6pPr marL="457200" algn="l" defTabSz="1014413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l" defTabSz="1014413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l" defTabSz="1014413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l" defTabSz="1014413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404813" indent="-404813" algn="l" defTabSz="10144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Blip>
          <a:blip r:embed="rId17"/>
        </a:buBlip>
        <a:defRPr sz="2800" b="1">
          <a:solidFill>
            <a:schemeClr val="accent4">
              <a:lumMod val="75000"/>
              <a:lumOff val="25000"/>
            </a:schemeClr>
          </a:solidFill>
          <a:effectLst>
            <a:outerShdw blurRad="38100" dist="38100" dir="2700000" algn="tl">
              <a:srgbClr val="FFFFFF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36613" indent="-317500" algn="l" defTabSz="10144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 b="1">
          <a:solidFill>
            <a:schemeClr val="accent4">
              <a:lumMod val="75000"/>
              <a:lumOff val="25000"/>
            </a:schemeClr>
          </a:solidFill>
          <a:effectLst>
            <a:outerShdw blurRad="38100" dist="38100" dir="2700000" algn="tl">
              <a:srgbClr val="FFFFFF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 b="1">
          <a:solidFill>
            <a:schemeClr val="accent4">
              <a:lumMod val="75000"/>
              <a:lumOff val="25000"/>
            </a:schemeClr>
          </a:solidFill>
          <a:effectLst>
            <a:outerShdw blurRad="38100" dist="38100" dir="2700000" algn="tl">
              <a:srgbClr val="FFFFFF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800" b="1">
          <a:solidFill>
            <a:schemeClr val="accent4">
              <a:lumMod val="75000"/>
              <a:lumOff val="25000"/>
            </a:schemeClr>
          </a:solidFill>
          <a:effectLst>
            <a:outerShdw blurRad="38100" dist="38100" dir="2700000" algn="tl">
              <a:srgbClr val="FFFFFF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 b="1">
          <a:solidFill>
            <a:schemeClr val="accent4">
              <a:lumMod val="75000"/>
              <a:lumOff val="25000"/>
            </a:schemeClr>
          </a:solidFill>
          <a:effectLst>
            <a:outerShdw blurRad="38100" dist="38100" dir="2700000" algn="tl">
              <a:srgbClr val="FFFFFF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5pPr>
      <a:lvl6pPr marL="2738438" indent="-254000" algn="l" defTabSz="10144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3195638" indent="-254000" algn="l" defTabSz="10144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652838" indent="-254000" algn="l" defTabSz="10144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4110038" indent="-254000" algn="l" defTabSz="10144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729636" y="2735304"/>
            <a:ext cx="7407275" cy="1260475"/>
          </a:xfr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sz="6600" dirty="0" smtClean="0">
                <a:solidFill>
                  <a:srgbClr val="0070C0"/>
                </a:solidFill>
              </a:rPr>
              <a:t>数字逻辑电路实验</a:t>
            </a:r>
            <a:endParaRPr lang="en-US" altLang="zh-CN" sz="6600" dirty="0" smtClean="0">
              <a:solidFill>
                <a:srgbClr val="0070C0"/>
              </a:solidFill>
            </a:endParaRP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1" y="4148612"/>
            <a:ext cx="13493750" cy="77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62" tIns="50681" rIns="101362" bIns="50681" numCol="1" anchor="ctr" anchorCtr="0" compatLnSpc="1">
            <a:prstTxWarp prst="textNoShape">
              <a:avLst/>
            </a:prstTxWarp>
          </a:bodyPr>
          <a:lstStyle>
            <a:lvl1pPr marL="0" indent="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8366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5pPr>
            <a:lvl6pPr marL="2738438" indent="-254000" algn="l" defTabSz="10144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6pPr>
            <a:lvl7pPr marL="3195638" indent="-254000" algn="l" defTabSz="10144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7pPr>
            <a:lvl8pPr marL="3652838" indent="-254000" algn="l" defTabSz="10144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8pPr>
            <a:lvl9pPr marL="4110038" indent="-254000" algn="l" defTabSz="10144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9pPr>
          </a:lstStyle>
          <a:p>
            <a:pPr algn="ctr" eaLnBrk="1" hangingPunct="1">
              <a:defRPr/>
            </a:pPr>
            <a:endParaRPr lang="en-US" altLang="zh-CN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2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示波器观察</a:t>
            </a:r>
            <a:r>
              <a:rPr lang="zh-CN" altLang="en-US" dirty="0" smtClean="0"/>
              <a:t>波形</a:t>
            </a:r>
            <a:r>
              <a:rPr lang="en-US" altLang="zh-CN" dirty="0"/>
              <a:t>-</a:t>
            </a:r>
            <a:r>
              <a:rPr lang="zh-CN" altLang="en-US" dirty="0" smtClean="0"/>
              <a:t>分钟个位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281280" y="2426277"/>
            <a:ext cx="9638744" cy="696686"/>
            <a:chOff x="1281280" y="2426277"/>
            <a:chExt cx="9638744" cy="696686"/>
          </a:xfrm>
        </p:grpSpPr>
        <p:graphicFrame>
          <p:nvGraphicFramePr>
            <p:cNvPr id="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980866"/>
                </p:ext>
              </p:extLst>
            </p:nvPr>
          </p:nvGraphicFramePr>
          <p:xfrm>
            <a:off x="2148114" y="2426277"/>
            <a:ext cx="8771910" cy="696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Visio" r:id="rId3" imgW="7293532" imgH="579277" progId="Visio.Drawing.11">
                    <p:embed/>
                  </p:oleObj>
                </mc:Choice>
                <mc:Fallback>
                  <p:oleObj name="Visio" r:id="rId3" imgW="7293532" imgH="579277" progId="Visio.Drawing.11">
                    <p:embed/>
                    <p:pic>
                      <p:nvPicPr>
                        <p:cNvPr id="6963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114" y="2426277"/>
                          <a:ext cx="8771910" cy="6966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1281280" y="2535171"/>
              <a:ext cx="7841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CLK</a:t>
              </a:r>
              <a:endPara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97389" y="5003959"/>
            <a:ext cx="9531861" cy="545246"/>
            <a:chOff x="1382880" y="3055292"/>
            <a:chExt cx="9531861" cy="545246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9932974"/>
                </p:ext>
              </p:extLst>
            </p:nvPr>
          </p:nvGraphicFramePr>
          <p:xfrm>
            <a:off x="2148112" y="3062514"/>
            <a:ext cx="8766629" cy="538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Visio" r:id="rId5" imgW="7283545" imgH="443501" progId="Visio.Drawing.11">
                    <p:embed/>
                  </p:oleObj>
                </mc:Choice>
                <mc:Fallback>
                  <p:oleObj name="Visio" r:id="rId5" imgW="7283545" imgH="443501" progId="Visio.Drawing.11">
                    <p:embed/>
                    <p:pic>
                      <p:nvPicPr>
                        <p:cNvPr id="6963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112" y="3062514"/>
                          <a:ext cx="8766629" cy="538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1382880" y="3055292"/>
              <a:ext cx="570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</a:t>
              </a:r>
              <a:endParaRPr lang="zh-CN" altLang="en-US" baseline="-250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82880" y="4422022"/>
            <a:ext cx="9517348" cy="543470"/>
            <a:chOff x="1382880" y="3998716"/>
            <a:chExt cx="9517348" cy="543470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351629"/>
                </p:ext>
              </p:extLst>
            </p:nvPr>
          </p:nvGraphicFramePr>
          <p:xfrm>
            <a:off x="2162629" y="4005943"/>
            <a:ext cx="8737599" cy="536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Visio" r:id="rId7" imgW="7283545" imgH="443501" progId="Visio.Drawing.11">
                    <p:embed/>
                  </p:oleObj>
                </mc:Choice>
                <mc:Fallback>
                  <p:oleObj name="Visio" r:id="rId7" imgW="7283545" imgH="443501" progId="Visio.Drawing.11">
                    <p:embed/>
                    <p:pic>
                      <p:nvPicPr>
                        <p:cNvPr id="6963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629" y="4005943"/>
                          <a:ext cx="8737599" cy="536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382880" y="3998716"/>
              <a:ext cx="570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</a:t>
              </a:r>
              <a:endParaRPr lang="zh-CN" altLang="en-US" baseline="-250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97389" y="3771843"/>
            <a:ext cx="9517355" cy="537134"/>
            <a:chOff x="1382880" y="4894615"/>
            <a:chExt cx="9517355" cy="537134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998011"/>
                </p:ext>
              </p:extLst>
            </p:nvPr>
          </p:nvGraphicFramePr>
          <p:xfrm>
            <a:off x="2148116" y="4894615"/>
            <a:ext cx="8752119" cy="537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Visio" r:id="rId9" imgW="7283545" imgH="443501" progId="Visio.Drawing.11">
                    <p:embed/>
                  </p:oleObj>
                </mc:Choice>
                <mc:Fallback>
                  <p:oleObj name="Visio" r:id="rId9" imgW="7283545" imgH="443501" progId="Visio.Drawing.11">
                    <p:embed/>
                    <p:pic>
                      <p:nvPicPr>
                        <p:cNvPr id="696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116" y="4894615"/>
                          <a:ext cx="8752119" cy="537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1382880" y="4898597"/>
              <a:ext cx="570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B</a:t>
              </a:r>
              <a:endParaRPr lang="zh-CN" altLang="en-US" baseline="-250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82880" y="3080415"/>
            <a:ext cx="9531864" cy="571620"/>
            <a:chOff x="1382880" y="5929106"/>
            <a:chExt cx="9531864" cy="571620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338612"/>
                </p:ext>
              </p:extLst>
            </p:nvPr>
          </p:nvGraphicFramePr>
          <p:xfrm>
            <a:off x="2148114" y="5962701"/>
            <a:ext cx="8766630" cy="53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Visio" r:id="rId11" imgW="7283545" imgH="443501" progId="Visio.Drawing.11">
                    <p:embed/>
                  </p:oleObj>
                </mc:Choice>
                <mc:Fallback>
                  <p:oleObj name="Visio" r:id="rId11" imgW="7283545" imgH="443501" progId="Visio.Drawing.11">
                    <p:embed/>
                    <p:pic>
                      <p:nvPicPr>
                        <p:cNvPr id="696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114" y="5962701"/>
                          <a:ext cx="8766630" cy="538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1382880" y="5929106"/>
              <a:ext cx="570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A</a:t>
              </a:r>
              <a:endParaRPr lang="zh-CN" altLang="en-US" baseline="-250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281280" y="5904807"/>
            <a:ext cx="9926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分钟的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</a:t>
            </a:r>
            <a:r>
              <a:rPr lang="zh-CN" alt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个时钟周期变化一个周期</a:t>
            </a:r>
          </a:p>
        </p:txBody>
      </p:sp>
    </p:spTree>
    <p:extLst>
      <p:ext uri="{BB962C8B-B14F-4D97-AF65-F5344CB8AC3E}">
        <p14:creationId xmlns:p14="http://schemas.microsoft.com/office/powerpoint/2010/main" val="482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示波器观察波形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示波器观察波形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分钟十位</a:t>
            </a:r>
            <a:endParaRPr lang="zh-CN" alt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496457" y="3468911"/>
          <a:ext cx="7257143" cy="287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Visio" r:id="rId3" imgW="4763377" imgH="1883327" progId="Visio.Drawing.11">
                  <p:embed/>
                </p:oleObj>
              </mc:Choice>
              <mc:Fallback>
                <p:oleObj name="Visio" r:id="rId3" imgW="4763377" imgH="1883327" progId="Visio.Drawing.11">
                  <p:embed/>
                  <p:pic>
                    <p:nvPicPr>
                      <p:cNvPr id="7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457" y="3468911"/>
                        <a:ext cx="7257143" cy="2873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82880" y="3635866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endParaRPr lang="zh-CN" altLang="en-US" baseline="-25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2880" y="4767971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endParaRPr lang="zh-CN" altLang="en-US" baseline="-25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2880" y="5885564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endParaRPr lang="zh-CN" altLang="en-US" baseline="-25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409371" y="2554514"/>
          <a:ext cx="7479162" cy="59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Visio" r:id="rId5" imgW="7352110" imgH="579277" progId="Visio.Drawing.11">
                  <p:embed/>
                </p:oleObj>
              </mc:Choice>
              <mc:Fallback>
                <p:oleObj name="Visio" r:id="rId5" imgW="7352110" imgH="579277" progId="Visio.Drawing.11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371" y="2554514"/>
                        <a:ext cx="7479162" cy="59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548965" y="6556712"/>
            <a:ext cx="7488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个时钟周期分钟十位变化一个周期</a:t>
            </a:r>
          </a:p>
        </p:txBody>
      </p:sp>
      <p:sp>
        <p:nvSpPr>
          <p:cNvPr id="15" name="矩形 14"/>
          <p:cNvSpPr/>
          <p:nvPr/>
        </p:nvSpPr>
        <p:spPr>
          <a:xfrm>
            <a:off x="1310309" y="2590836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CLK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0800000">
            <a:off x="10014856" y="2641599"/>
            <a:ext cx="551543" cy="348343"/>
          </a:xfrm>
          <a:prstGeom prst="rightArrow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09943" y="26270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周期太多不便观察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87784" y="1875532"/>
            <a:ext cx="7705500" cy="614587"/>
            <a:chOff x="1987776" y="6389460"/>
            <a:chExt cx="7705500" cy="614587"/>
          </a:xfrm>
        </p:grpSpPr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3078157" y="6391502"/>
            <a:ext cx="1122367" cy="604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" name="Visio" r:id="rId7" imgW="6923443" imgH="443501" progId="Visio.Drawing.11">
                    <p:embed/>
                  </p:oleObj>
                </mc:Choice>
                <mc:Fallback>
                  <p:oleObj name="Visio" r:id="rId7" imgW="6923443" imgH="443501" progId="Visio.Drawing.11">
                    <p:embed/>
                    <p:pic>
                      <p:nvPicPr>
                        <p:cNvPr id="2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157" y="6391502"/>
                          <a:ext cx="1122367" cy="6046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7" name="Object 8"/>
            <p:cNvGraphicFramePr>
              <a:graphicFrameLocks noChangeAspect="1"/>
            </p:cNvGraphicFramePr>
            <p:nvPr/>
          </p:nvGraphicFramePr>
          <p:xfrm>
            <a:off x="4186240" y="6397619"/>
            <a:ext cx="1135071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Visio" r:id="rId9" imgW="6923443" imgH="443501" progId="Visio.Drawing.11">
                    <p:embed/>
                  </p:oleObj>
                </mc:Choice>
                <mc:Fallback>
                  <p:oleObj name="Visio" r:id="rId9" imgW="6923443" imgH="443501" progId="Visio.Drawing.11">
                    <p:embed/>
                    <p:pic>
                      <p:nvPicPr>
                        <p:cNvPr id="7578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240" y="6397619"/>
                          <a:ext cx="1135071" cy="604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8" name="Object 8"/>
            <p:cNvGraphicFramePr>
              <a:graphicFrameLocks noChangeAspect="1"/>
            </p:cNvGraphicFramePr>
            <p:nvPr/>
          </p:nvGraphicFramePr>
          <p:xfrm>
            <a:off x="5307013" y="6399209"/>
            <a:ext cx="1098550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Visio" r:id="rId10" imgW="6923443" imgH="443501" progId="Visio.Drawing.11">
                    <p:embed/>
                  </p:oleObj>
                </mc:Choice>
                <mc:Fallback>
                  <p:oleObj name="Visio" r:id="rId10" imgW="6923443" imgH="443501" progId="Visio.Drawing.11">
                    <p:embed/>
                    <p:pic>
                      <p:nvPicPr>
                        <p:cNvPr id="757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013" y="6399209"/>
                          <a:ext cx="1098550" cy="604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9" name="Object 8"/>
            <p:cNvGraphicFramePr>
              <a:graphicFrameLocks noChangeAspect="1"/>
            </p:cNvGraphicFramePr>
            <p:nvPr/>
          </p:nvGraphicFramePr>
          <p:xfrm>
            <a:off x="6394449" y="6396035"/>
            <a:ext cx="1120775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Visio" r:id="rId11" imgW="6923443" imgH="443501" progId="Visio.Drawing.11">
                    <p:embed/>
                  </p:oleObj>
                </mc:Choice>
                <mc:Fallback>
                  <p:oleObj name="Visio" r:id="rId11" imgW="6923443" imgH="443501" progId="Visio.Drawing.11">
                    <p:embed/>
                    <p:pic>
                      <p:nvPicPr>
                        <p:cNvPr id="757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449" y="6396035"/>
                          <a:ext cx="1120775" cy="604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0" name="Object 8"/>
            <p:cNvGraphicFramePr>
              <a:graphicFrameLocks noChangeAspect="1"/>
            </p:cNvGraphicFramePr>
            <p:nvPr/>
          </p:nvGraphicFramePr>
          <p:xfrm>
            <a:off x="7500939" y="6397624"/>
            <a:ext cx="1104899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Visio" r:id="rId12" imgW="6923443" imgH="443501" progId="Visio.Drawing.11">
                    <p:embed/>
                  </p:oleObj>
                </mc:Choice>
                <mc:Fallback>
                  <p:oleObj name="Visio" r:id="rId12" imgW="6923443" imgH="443501" progId="Visio.Drawing.11">
                    <p:embed/>
                    <p:pic>
                      <p:nvPicPr>
                        <p:cNvPr id="7579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0939" y="6397624"/>
                          <a:ext cx="1104899" cy="604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703490"/>
                </p:ext>
              </p:extLst>
            </p:nvPr>
          </p:nvGraphicFramePr>
          <p:xfrm>
            <a:off x="8588376" y="6394446"/>
            <a:ext cx="1104900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Visio" r:id="rId13" imgW="6905715" imgH="428509" progId="Visio.Drawing.11">
                    <p:embed/>
                  </p:oleObj>
                </mc:Choice>
                <mc:Fallback>
                  <p:oleObj name="Visio" r:id="rId13" imgW="6905715" imgH="428509" progId="Visio.Drawing.11">
                    <p:embed/>
                    <p:pic>
                      <p:nvPicPr>
                        <p:cNvPr id="7579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376" y="6394446"/>
                          <a:ext cx="1104900" cy="604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2" name="Object 8"/>
            <p:cNvGraphicFramePr>
              <a:graphicFrameLocks noChangeAspect="1"/>
            </p:cNvGraphicFramePr>
            <p:nvPr/>
          </p:nvGraphicFramePr>
          <p:xfrm>
            <a:off x="1987776" y="6389460"/>
            <a:ext cx="1122362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Visio" r:id="rId15" imgW="6923443" imgH="443501" progId="Visio.Drawing.11">
                    <p:embed/>
                  </p:oleObj>
                </mc:Choice>
                <mc:Fallback>
                  <p:oleObj name="Visio" r:id="rId15" imgW="6923443" imgH="443501" progId="Visio.Drawing.11">
                    <p:embed/>
                    <p:pic>
                      <p:nvPicPr>
                        <p:cNvPr id="757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776" y="6389460"/>
                          <a:ext cx="1122362" cy="604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265281" y="198124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低位片的进位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0915" y="2002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做参照更合适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2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7" grpId="0" animBg="1" autoUpdateAnimBg="0"/>
      <p:bldP spid="17" grpId="1" animBg="1"/>
      <p:bldP spid="18" grpId="0" autoUpdateAnimBg="0"/>
      <p:bldP spid="18" grpId="1"/>
      <p:bldP spid="29" grpId="0"/>
      <p:bldP spid="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6839" y="2507514"/>
            <a:ext cx="8267700" cy="973777"/>
          </a:xfrm>
          <a:solidFill>
            <a:schemeClr val="accent2">
              <a:lumMod val="75000"/>
              <a:alpha val="94000"/>
            </a:schemeClr>
          </a:solidFill>
        </p:spPr>
        <p:txBody>
          <a:bodyPr anchor="ctr" anchorCtr="1"/>
          <a:lstStyle/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时序逻辑电路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1065740" y="3828889"/>
            <a:ext cx="11469898" cy="81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l" defTabSz="10144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l" defTabSz="10144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l" defTabSz="10144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l" defTabSz="10144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kern="0" dirty="0" smtClean="0"/>
              <a:t>简易数字钟实验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595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设计一个只有小时和分钟功能的简易数字钟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输入时钟脉冲的周期为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分钟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zh-CN" dirty="0" smtClean="0"/>
              <a:t>位数码管用于显示，高</a:t>
            </a:r>
            <a:r>
              <a:rPr lang="en-US" altLang="zh-CN" dirty="0" smtClean="0"/>
              <a:t>2</a:t>
            </a:r>
            <a:r>
              <a:rPr lang="zh-CN" altLang="zh-CN" dirty="0" smtClean="0"/>
              <a:t>位显示小时</a:t>
            </a:r>
            <a:r>
              <a:rPr lang="en-US" altLang="zh-CN" dirty="0" smtClean="0"/>
              <a:t>(0</a:t>
            </a:r>
            <a:r>
              <a:rPr lang="zh-CN" altLang="zh-CN" dirty="0" smtClean="0"/>
              <a:t>～</a:t>
            </a:r>
            <a:r>
              <a:rPr lang="en-US" altLang="zh-CN" dirty="0" smtClean="0"/>
              <a:t>23)</a:t>
            </a:r>
            <a:r>
              <a:rPr lang="zh-CN" altLang="zh-CN" dirty="0" smtClean="0"/>
              <a:t>，低</a:t>
            </a:r>
            <a:r>
              <a:rPr lang="en-US" altLang="zh-CN" dirty="0" smtClean="0"/>
              <a:t>2</a:t>
            </a:r>
            <a:r>
              <a:rPr lang="zh-CN" altLang="zh-CN" dirty="0" smtClean="0"/>
              <a:t>位显示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分钟</a:t>
            </a:r>
            <a:r>
              <a:rPr lang="en-US" altLang="zh-CN" dirty="0" smtClean="0"/>
              <a:t>”(0</a:t>
            </a:r>
            <a:r>
              <a:rPr lang="zh-CN" altLang="zh-CN" dirty="0" smtClean="0"/>
              <a:t>～</a:t>
            </a:r>
            <a:r>
              <a:rPr lang="en-US" altLang="zh-CN" dirty="0" smtClean="0"/>
              <a:t>59)</a:t>
            </a:r>
            <a:endParaRPr lang="en-US" altLang="zh-CN" dirty="0"/>
          </a:p>
          <a:p>
            <a:r>
              <a:rPr lang="zh-CN" altLang="en-US" dirty="0" smtClean="0"/>
              <a:t>实验要求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设计并搭试电路，验证电路结果。</a:t>
            </a:r>
          </a:p>
          <a:p>
            <a:pPr lvl="1"/>
            <a:r>
              <a:rPr lang="zh-CN" altLang="zh-CN" dirty="0" smtClean="0"/>
              <a:t>用示波器观察并记录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分钟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计数电路中的时钟脉冲及计数器的各输出波形</a:t>
            </a:r>
          </a:p>
          <a:p>
            <a:pPr lvl="1"/>
            <a:r>
              <a:rPr lang="zh-CN" altLang="zh-CN" dirty="0" smtClean="0"/>
              <a:t>用示波器观察并记录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小时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计数电路中的时钟脉冲及计数器的各输出波形</a:t>
            </a:r>
            <a:endParaRPr lang="en-US" altLang="zh-CN" dirty="0" smtClean="0"/>
          </a:p>
          <a:p>
            <a:r>
              <a:rPr lang="zh-CN" altLang="en-US" dirty="0" smtClean="0"/>
              <a:t>提高部分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能实现整点报时、校时功能</a:t>
            </a:r>
            <a:endParaRPr lang="en-US" altLang="zh-CN" dirty="0" smtClean="0"/>
          </a:p>
          <a:p>
            <a:pPr lvl="1"/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4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223710" y="1734030"/>
            <a:ext cx="5834742" cy="5186101"/>
            <a:chOff x="3352802" y="1088571"/>
            <a:chExt cx="5834742" cy="5186101"/>
          </a:xfrm>
        </p:grpSpPr>
        <p:sp>
          <p:nvSpPr>
            <p:cNvPr id="4" name="矩形 3"/>
            <p:cNvSpPr/>
            <p:nvPr/>
          </p:nvSpPr>
          <p:spPr bwMode="auto">
            <a:xfrm>
              <a:off x="3352802" y="3173506"/>
              <a:ext cx="5834742" cy="1862952"/>
            </a:xfrm>
            <a:prstGeom prst="rect">
              <a:avLst/>
            </a:prstGeom>
            <a:solidFill>
              <a:schemeClr val="bg2">
                <a:lumMod val="85000"/>
                <a:alpha val="4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050972" y="5021944"/>
              <a:ext cx="0" cy="7402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ED5613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6531424" y="5021944"/>
              <a:ext cx="0" cy="7402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7997362" y="5021944"/>
              <a:ext cx="0" cy="7402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44033" name="Object 1"/>
            <p:cNvGraphicFramePr>
              <a:graphicFrameLocks noChangeAspect="1"/>
            </p:cNvGraphicFramePr>
            <p:nvPr/>
          </p:nvGraphicFramePr>
          <p:xfrm>
            <a:off x="4049486" y="1088571"/>
            <a:ext cx="684440" cy="1480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Visio" r:id="rId3" imgW="767712" imgH="1756188" progId="Visio.Drawing.11">
                    <p:embed/>
                  </p:oleObj>
                </mc:Choice>
                <mc:Fallback>
                  <p:oleObj name="Visio" r:id="rId3" imgW="767712" imgH="1756188" progId="Visio.Drawing.11">
                    <p:embed/>
                    <p:pic>
                      <p:nvPicPr>
                        <p:cNvPr id="4403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486" y="1088571"/>
                          <a:ext cx="684440" cy="1480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"/>
            <p:cNvGraphicFramePr>
              <a:graphicFrameLocks noChangeAspect="1"/>
            </p:cNvGraphicFramePr>
            <p:nvPr/>
          </p:nvGraphicFramePr>
          <p:xfrm>
            <a:off x="4818743" y="1088571"/>
            <a:ext cx="684440" cy="1480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Visio" r:id="rId5" imgW="767712" imgH="1756188" progId="Visio.Drawing.11">
                    <p:embed/>
                  </p:oleObj>
                </mc:Choice>
                <mc:Fallback>
                  <p:oleObj name="Visio" r:id="rId5" imgW="767712" imgH="1756188" progId="Visio.Drawing.11">
                    <p:embed/>
                    <p:pic>
                      <p:nvPicPr>
                        <p:cNvPr id="18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743" y="1088571"/>
                          <a:ext cx="684440" cy="1480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"/>
            <p:cNvGraphicFramePr>
              <a:graphicFrameLocks noChangeAspect="1"/>
            </p:cNvGraphicFramePr>
            <p:nvPr/>
          </p:nvGraphicFramePr>
          <p:xfrm>
            <a:off x="6952334" y="1088571"/>
            <a:ext cx="684440" cy="1480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Visio" r:id="rId6" imgW="767712" imgH="1756188" progId="Visio.Drawing.11">
                    <p:embed/>
                  </p:oleObj>
                </mc:Choice>
                <mc:Fallback>
                  <p:oleObj name="Visio" r:id="rId6" imgW="767712" imgH="1756188" progId="Visio.Drawing.11">
                    <p:embed/>
                    <p:pic>
                      <p:nvPicPr>
                        <p:cNvPr id="19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2334" y="1088571"/>
                          <a:ext cx="684440" cy="1480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"/>
            <p:cNvGraphicFramePr>
              <a:graphicFrameLocks noChangeAspect="1"/>
            </p:cNvGraphicFramePr>
            <p:nvPr/>
          </p:nvGraphicFramePr>
          <p:xfrm>
            <a:off x="7721591" y="1088571"/>
            <a:ext cx="684440" cy="1480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Visio" r:id="rId7" imgW="767712" imgH="1756188" progId="Visio.Drawing.11">
                    <p:embed/>
                  </p:oleObj>
                </mc:Choice>
                <mc:Fallback>
                  <p:oleObj name="Visio" r:id="rId7" imgW="767712" imgH="1756188" progId="Visio.Drawing.11">
                    <p:embed/>
                    <p:pic>
                      <p:nvPicPr>
                        <p:cNvPr id="2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1591" y="1088571"/>
                          <a:ext cx="684440" cy="1480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4663109" y="5813007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CLK</a:t>
              </a:r>
              <a:endPara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38761" y="581300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整点报时</a:t>
              </a:r>
              <a:endPara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609501" y="581300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校时</a:t>
              </a:r>
              <a:endPara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644622" y="4230486"/>
            <a:ext cx="2090059" cy="12046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小时计数器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518447" y="4230486"/>
            <a:ext cx="2091600" cy="1206000"/>
          </a:xfrm>
          <a:prstGeom prst="rect">
            <a:avLst/>
          </a:prstGeom>
          <a:solidFill>
            <a:srgbClr val="00B05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分钟计数器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 rot="10800000">
            <a:off x="4457426" y="3214486"/>
            <a:ext cx="478972" cy="1015999"/>
          </a:xfrm>
          <a:prstGeom prst="downArrow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 rot="10800000">
            <a:off x="7331246" y="3243515"/>
            <a:ext cx="478972" cy="986971"/>
          </a:xfrm>
          <a:prstGeom prst="downArrow">
            <a:avLst/>
          </a:prstGeom>
          <a:solidFill>
            <a:srgbClr val="00B05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 bwMode="auto">
          <a:xfrm flipH="1">
            <a:off x="5705650" y="4854601"/>
            <a:ext cx="8128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59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186893" y="3850783"/>
            <a:ext cx="5834742" cy="1841890"/>
          </a:xfrm>
          <a:prstGeom prst="rect">
            <a:avLst/>
          </a:prstGeom>
          <a:solidFill>
            <a:schemeClr val="bg2">
              <a:lumMod val="85000"/>
              <a:alpha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07805" y="4241243"/>
            <a:ext cx="2090059" cy="12046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81630" y="4241243"/>
            <a:ext cx="2091600" cy="1206000"/>
          </a:xfrm>
          <a:prstGeom prst="rect">
            <a:avLst/>
          </a:prstGeom>
          <a:solidFill>
            <a:srgbClr val="00B05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下箭头 25"/>
          <p:cNvSpPr/>
          <p:nvPr/>
        </p:nvSpPr>
        <p:spPr bwMode="auto">
          <a:xfrm rot="10800000">
            <a:off x="4420609" y="3225243"/>
            <a:ext cx="478972" cy="1015999"/>
          </a:xfrm>
          <a:prstGeom prst="downArrow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26"/>
          <p:cNvSpPr/>
          <p:nvPr/>
        </p:nvSpPr>
        <p:spPr bwMode="auto">
          <a:xfrm rot="10800000">
            <a:off x="7294429" y="3254272"/>
            <a:ext cx="478972" cy="986971"/>
          </a:xfrm>
          <a:prstGeom prst="downArrow">
            <a:avLst/>
          </a:prstGeom>
          <a:solidFill>
            <a:srgbClr val="00B05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03426"/>
              </p:ext>
            </p:extLst>
          </p:nvPr>
        </p:nvGraphicFramePr>
        <p:xfrm>
          <a:off x="3883577" y="1744787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767712" imgH="1756188" progId="Visio.Drawing.11">
                  <p:embed/>
                </p:oleObj>
              </mc:Choice>
              <mc:Fallback>
                <p:oleObj name="Visio" r:id="rId3" imgW="767712" imgH="1756188" progId="Visio.Drawing.11">
                  <p:embed/>
                  <p:pic>
                    <p:nvPicPr>
                      <p:cNvPr id="2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577" y="1744787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60787"/>
              </p:ext>
            </p:extLst>
          </p:nvPr>
        </p:nvGraphicFramePr>
        <p:xfrm>
          <a:off x="4652834" y="1744787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5" imgW="767712" imgH="1756188" progId="Visio.Drawing.11">
                  <p:embed/>
                </p:oleObj>
              </mc:Choice>
              <mc:Fallback>
                <p:oleObj name="Visio" r:id="rId5" imgW="767712" imgH="1756188" progId="Visio.Drawing.11">
                  <p:embed/>
                  <p:pic>
                    <p:nvPicPr>
                      <p:cNvPr id="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834" y="1744787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1198"/>
              </p:ext>
            </p:extLst>
          </p:nvPr>
        </p:nvGraphicFramePr>
        <p:xfrm>
          <a:off x="6786425" y="1744787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6" imgW="767712" imgH="1756188" progId="Visio.Drawing.11">
                  <p:embed/>
                </p:oleObj>
              </mc:Choice>
              <mc:Fallback>
                <p:oleObj name="Visio" r:id="rId6" imgW="767712" imgH="1756188" progId="Visio.Drawing.11">
                  <p:embed/>
                  <p:pic>
                    <p:nvPicPr>
                      <p:cNvPr id="3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425" y="1744787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55640"/>
              </p:ext>
            </p:extLst>
          </p:nvPr>
        </p:nvGraphicFramePr>
        <p:xfrm>
          <a:off x="7555682" y="1744787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isio" r:id="rId7" imgW="767712" imgH="1756188" progId="Visio.Drawing.11">
                  <p:embed/>
                </p:oleObj>
              </mc:Choice>
              <mc:Fallback>
                <p:oleObj name="Visio" r:id="rId7" imgW="767712" imgH="1756188" progId="Visio.Drawing.11">
                  <p:embed/>
                  <p:pic>
                    <p:nvPicPr>
                      <p:cNvPr id="3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682" y="1744787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 bwMode="auto">
          <a:xfrm flipH="1">
            <a:off x="5668833" y="4865358"/>
            <a:ext cx="8128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4885063" y="5678160"/>
            <a:ext cx="0" cy="74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ED561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6365515" y="5678160"/>
            <a:ext cx="0" cy="74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flipV="1">
            <a:off x="7831453" y="5678160"/>
            <a:ext cx="0" cy="74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4497200" y="6469223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72852" y="64692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整点报时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43592" y="64692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校时</a:t>
            </a:r>
          </a:p>
        </p:txBody>
      </p:sp>
    </p:spTree>
    <p:extLst>
      <p:ext uri="{BB962C8B-B14F-4D97-AF65-F5344CB8AC3E}">
        <p14:creationId xmlns:p14="http://schemas.microsoft.com/office/powerpoint/2010/main" val="31574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3126892" y="3889420"/>
            <a:ext cx="5834742" cy="1803256"/>
          </a:xfrm>
          <a:prstGeom prst="rect">
            <a:avLst/>
          </a:prstGeom>
          <a:solidFill>
            <a:schemeClr val="bg2">
              <a:lumMod val="85000"/>
              <a:alpha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421629" y="4241245"/>
            <a:ext cx="2091600" cy="1206000"/>
          </a:xfrm>
          <a:prstGeom prst="rect">
            <a:avLst/>
          </a:prstGeom>
          <a:solidFill>
            <a:srgbClr val="00B05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494204" y="4444446"/>
            <a:ext cx="756000" cy="8128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1764" y="4625910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713403" y="4444447"/>
            <a:ext cx="754743" cy="812800"/>
          </a:xfrm>
          <a:prstGeom prst="rect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84124" y="462591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7234432" y="4836333"/>
            <a:ext cx="4934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3547804" y="4241245"/>
            <a:ext cx="2090059" cy="12046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4360608" y="3225245"/>
            <a:ext cx="478972" cy="1015999"/>
          </a:xfrm>
          <a:prstGeom prst="downArrow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下箭头 31"/>
          <p:cNvSpPr/>
          <p:nvPr/>
        </p:nvSpPr>
        <p:spPr bwMode="auto">
          <a:xfrm rot="10800000">
            <a:off x="7234428" y="3254274"/>
            <a:ext cx="478972" cy="986971"/>
          </a:xfrm>
          <a:prstGeom prst="downArrow">
            <a:avLst/>
          </a:prstGeom>
          <a:solidFill>
            <a:srgbClr val="00B050">
              <a:alpha val="4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50342"/>
              </p:ext>
            </p:extLst>
          </p:nvPr>
        </p:nvGraphicFramePr>
        <p:xfrm>
          <a:off x="3823576" y="1744789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3" imgW="767712" imgH="1756188" progId="Visio.Drawing.11">
                  <p:embed/>
                </p:oleObj>
              </mc:Choice>
              <mc:Fallback>
                <p:oleObj name="Visio" r:id="rId3" imgW="767712" imgH="1756188" progId="Visio.Drawing.11">
                  <p:embed/>
                  <p:pic>
                    <p:nvPicPr>
                      <p:cNvPr id="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576" y="1744789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125244"/>
              </p:ext>
            </p:extLst>
          </p:nvPr>
        </p:nvGraphicFramePr>
        <p:xfrm>
          <a:off x="4592833" y="1744789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5" imgW="767712" imgH="1756188" progId="Visio.Drawing.11">
                  <p:embed/>
                </p:oleObj>
              </mc:Choice>
              <mc:Fallback>
                <p:oleObj name="Visio" r:id="rId5" imgW="767712" imgH="1756188" progId="Visio.Drawing.11">
                  <p:embed/>
                  <p:pic>
                    <p:nvPicPr>
                      <p:cNvPr id="3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833" y="1744789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92330"/>
              </p:ext>
            </p:extLst>
          </p:nvPr>
        </p:nvGraphicFramePr>
        <p:xfrm>
          <a:off x="6726424" y="1744789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Visio" r:id="rId6" imgW="767712" imgH="1756188" progId="Visio.Drawing.11">
                  <p:embed/>
                </p:oleObj>
              </mc:Choice>
              <mc:Fallback>
                <p:oleObj name="Visio" r:id="rId6" imgW="767712" imgH="1756188" progId="Visio.Drawing.11">
                  <p:embed/>
                  <p:pic>
                    <p:nvPicPr>
                      <p:cNvPr id="3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424" y="1744789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584865"/>
              </p:ext>
            </p:extLst>
          </p:nvPr>
        </p:nvGraphicFramePr>
        <p:xfrm>
          <a:off x="7495681" y="1744789"/>
          <a:ext cx="684440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7" imgW="767712" imgH="1756188" progId="Visio.Drawing.11">
                  <p:embed/>
                </p:oleObj>
              </mc:Choice>
              <mc:Fallback>
                <p:oleObj name="Visio" r:id="rId7" imgW="767712" imgH="1756188" progId="Visio.Drawing.11">
                  <p:embed/>
                  <p:pic>
                    <p:nvPicPr>
                      <p:cNvPr id="3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681" y="1744789"/>
                        <a:ext cx="684440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/>
          <p:nvPr/>
        </p:nvCxnSpPr>
        <p:spPr bwMode="auto">
          <a:xfrm flipH="1">
            <a:off x="5608832" y="4865360"/>
            <a:ext cx="8128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flipV="1">
            <a:off x="4825062" y="5678162"/>
            <a:ext cx="0" cy="74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ED561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V="1">
            <a:off x="6305514" y="5678162"/>
            <a:ext cx="0" cy="74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flipV="1">
            <a:off x="7771452" y="5678162"/>
            <a:ext cx="0" cy="740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4437199" y="6469225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12851" y="646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整点报时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83591" y="64692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校时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计数器级联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同步时钟、异步时钟</a:t>
            </a:r>
            <a:endParaRPr lang="en-US" altLang="zh-CN" dirty="0" smtClean="0"/>
          </a:p>
          <a:p>
            <a:r>
              <a:rPr lang="zh-CN" altLang="en-US" dirty="0" smtClean="0"/>
              <a:t>同步置数、异步清零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04" y="3425144"/>
            <a:ext cx="11922272" cy="223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2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20" y="927846"/>
            <a:ext cx="2759823" cy="1114987"/>
          </a:xfrm>
        </p:spPr>
        <p:txBody>
          <a:bodyPr/>
          <a:lstStyle/>
          <a:p>
            <a:r>
              <a:rPr lang="zh-CN" altLang="en-US" dirty="0" smtClean="0"/>
              <a:t>计数器级联</a:t>
            </a:r>
            <a:endParaRPr lang="zh-CN" alt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765529"/>
              </p:ext>
            </p:extLst>
          </p:nvPr>
        </p:nvGraphicFramePr>
        <p:xfrm>
          <a:off x="7808685" y="2280373"/>
          <a:ext cx="3992336" cy="449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3" imgW="2019314" imgH="2276346" progId="Visio.Drawing.11">
                  <p:embed/>
                </p:oleObj>
              </mc:Choice>
              <mc:Fallback>
                <p:oleObj name="Visio" r:id="rId3" imgW="2019314" imgH="2276346" progId="Visio.Drawing.11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685" y="2280373"/>
                        <a:ext cx="3992336" cy="4498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88065"/>
              </p:ext>
            </p:extLst>
          </p:nvPr>
        </p:nvGraphicFramePr>
        <p:xfrm>
          <a:off x="3062503" y="2469055"/>
          <a:ext cx="3512458" cy="401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5" imgW="1781258" imgH="2038286" progId="Visio.Drawing.11">
                  <p:embed/>
                </p:oleObj>
              </mc:Choice>
              <mc:Fallback>
                <p:oleObj name="Visio" r:id="rId5" imgW="1781258" imgH="2038286" progId="Visio.Drawing.11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503" y="2469055"/>
                        <a:ext cx="3512458" cy="401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5610921" y="2269615"/>
            <a:ext cx="2714171" cy="2133597"/>
            <a:chOff x="5602514" y="2264232"/>
            <a:chExt cx="2714171" cy="2133597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7794170" y="2685147"/>
              <a:ext cx="5225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9" name="组合 28"/>
            <p:cNvGrpSpPr/>
            <p:nvPr/>
          </p:nvGrpSpPr>
          <p:grpSpPr>
            <a:xfrm>
              <a:off x="5602514" y="2264232"/>
              <a:ext cx="2177142" cy="2133597"/>
              <a:chOff x="5602514" y="2264232"/>
              <a:chExt cx="2177142" cy="2133597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7228113" y="2264232"/>
                <a:ext cx="551543" cy="827315"/>
              </a:xfrm>
              <a:prstGeom prst="rect">
                <a:avLst/>
              </a:prstGeom>
              <a:solidFill>
                <a:srgbClr val="FFC000">
                  <a:alpha val="45000"/>
                </a:srgbClr>
              </a:solidFill>
              <a:ln w="28575" cap="flat" cmpd="sng" algn="ctr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chemeClr val="tx1">
                    <a:lumMod val="75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7097483" y="2598062"/>
                <a:ext cx="130628" cy="159657"/>
              </a:xfrm>
              <a:prstGeom prst="ellipse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 bwMode="auto">
              <a:xfrm>
                <a:off x="5602514" y="2685143"/>
                <a:ext cx="14949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 flipV="1">
                <a:off x="5602514" y="2677889"/>
                <a:ext cx="0" cy="15893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矩形 25"/>
              <p:cNvSpPr/>
              <p:nvPr/>
            </p:nvSpPr>
            <p:spPr bwMode="auto">
              <a:xfrm>
                <a:off x="5704114" y="3657600"/>
                <a:ext cx="609600" cy="740229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 bwMode="auto">
          <a:xfrm>
            <a:off x="3650343" y="2688644"/>
            <a:ext cx="3454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标题 1"/>
          <p:cNvSpPr txBox="1">
            <a:spLocks/>
          </p:cNvSpPr>
          <p:nvPr/>
        </p:nvSpPr>
        <p:spPr bwMode="auto">
          <a:xfrm>
            <a:off x="5542347" y="1522932"/>
            <a:ext cx="2759823" cy="11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62" tIns="50681" rIns="101362" bIns="5068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逢十进一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 bwMode="auto">
          <a:xfrm>
            <a:off x="2140960" y="1618244"/>
            <a:ext cx="2759823" cy="11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62" tIns="50681" rIns="101362" bIns="5068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计到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时置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21251" y="6457616"/>
            <a:ext cx="4919729" cy="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238170" y="6461290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22420" y="6483292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0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计数器级联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59</a:t>
            </a:r>
            <a:r>
              <a:rPr lang="zh-CN" altLang="en-US" smtClean="0"/>
              <a:t>分，</a:t>
            </a:r>
            <a:r>
              <a:rPr lang="zh-CN" altLang="en-US" dirty="0" smtClean="0"/>
              <a:t>小时的低位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时</a:t>
            </a:r>
            <a:r>
              <a:rPr lang="en-US" altLang="zh-CN" dirty="0" smtClean="0"/>
              <a:t>59</a:t>
            </a:r>
            <a:r>
              <a:rPr lang="zh-CN" altLang="en-US" dirty="0" smtClean="0"/>
              <a:t>分，小时高位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23</a:t>
            </a:r>
            <a:r>
              <a:rPr lang="zh-CN" altLang="en-US" dirty="0" smtClean="0"/>
              <a:t>时</a:t>
            </a:r>
            <a:r>
              <a:rPr lang="en-US" altLang="zh-CN" dirty="0" smtClean="0"/>
              <a:t>59</a:t>
            </a:r>
            <a:r>
              <a:rPr lang="zh-CN" altLang="en-US" dirty="0" smtClean="0"/>
              <a:t>分，小时高低位均置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3493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YJ">
  <a:themeElements>
    <a:clrScheme name="">
      <a:dk1>
        <a:srgbClr val="000000"/>
      </a:dk1>
      <a:lt1>
        <a:srgbClr val="B2B2B2"/>
      </a:lt1>
      <a:dk2>
        <a:srgbClr val="FFFFFF"/>
      </a:dk2>
      <a:lt2>
        <a:srgbClr val="808080"/>
      </a:lt2>
      <a:accent1>
        <a:srgbClr val="000766"/>
      </a:accent1>
      <a:accent2>
        <a:srgbClr val="769ED8"/>
      </a:accent2>
      <a:accent3>
        <a:srgbClr val="D5D5D5"/>
      </a:accent3>
      <a:accent4>
        <a:srgbClr val="000000"/>
      </a:accent4>
      <a:accent5>
        <a:srgbClr val="AAAAB8"/>
      </a:accent5>
      <a:accent6>
        <a:srgbClr val="6A8FC4"/>
      </a:accent6>
      <a:hlink>
        <a:srgbClr val="FF9900"/>
      </a:hlink>
      <a:folHlink>
        <a:srgbClr val="B2B2B2"/>
      </a:folHlink>
    </a:clrScheme>
    <a:fontScheme name="Identify the problem shell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dentify the problem s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ntify the problem shel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entify the problem shel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ntify the problem shel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ntify the problem shel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ntify the problem shel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ntify the problem shel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</TotalTime>
  <Words>281</Words>
  <Application>Microsoft Office PowerPoint</Application>
  <PresentationFormat>自定义</PresentationFormat>
  <Paragraphs>62</Paragraphs>
  <Slides>12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楷体_GB2312</vt:lpstr>
      <vt:lpstr>宋体</vt:lpstr>
      <vt:lpstr>微软雅黑</vt:lpstr>
      <vt:lpstr>Arial</vt:lpstr>
      <vt:lpstr>Wingdings</vt:lpstr>
      <vt:lpstr>XYJ</vt:lpstr>
      <vt:lpstr>Visio</vt:lpstr>
      <vt:lpstr>数字逻辑电路实验</vt:lpstr>
      <vt:lpstr>时序逻辑电路</vt:lpstr>
      <vt:lpstr>设计要求</vt:lpstr>
      <vt:lpstr>系统框图</vt:lpstr>
      <vt:lpstr>系统框图</vt:lpstr>
      <vt:lpstr>系统框图</vt:lpstr>
      <vt:lpstr>计数器级联</vt:lpstr>
      <vt:lpstr>计数器级联</vt:lpstr>
      <vt:lpstr>计数器级联</vt:lpstr>
      <vt:lpstr>示波器观察波形-分钟个位</vt:lpstr>
      <vt:lpstr>示波器观察波形</vt:lpstr>
      <vt:lpstr>示波器观察波形-分钟十位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PowerPlugs: Presentations to Go</dc:subject>
  <dc:creator>Anonymous</dc:creator>
  <cp:lastModifiedBy>Xu YingJun</cp:lastModifiedBy>
  <cp:revision>534</cp:revision>
  <dcterms:created xsi:type="dcterms:W3CDTF">2008-02-15T04:48:55Z</dcterms:created>
  <dcterms:modified xsi:type="dcterms:W3CDTF">2020-03-26T10:02:06Z</dcterms:modified>
</cp:coreProperties>
</file>