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1"/>
  </p:notesMasterIdLst>
  <p:sldIdLst>
    <p:sldId id="416" r:id="rId2"/>
    <p:sldId id="417" r:id="rId3"/>
    <p:sldId id="277" r:id="rId4"/>
    <p:sldId id="371" r:id="rId5"/>
    <p:sldId id="279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8" r:id="rId25"/>
    <p:sldId id="399" r:id="rId26"/>
    <p:sldId id="400" r:id="rId27"/>
    <p:sldId id="401" r:id="rId28"/>
    <p:sldId id="349" r:id="rId29"/>
    <p:sldId id="351" r:id="rId30"/>
    <p:sldId id="352" r:id="rId31"/>
    <p:sldId id="353" r:id="rId32"/>
    <p:sldId id="354" r:id="rId33"/>
    <p:sldId id="355" r:id="rId34"/>
    <p:sldId id="356" r:id="rId35"/>
    <p:sldId id="378" r:id="rId36"/>
    <p:sldId id="357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4" r:id="rId46"/>
    <p:sldId id="410" r:id="rId47"/>
    <p:sldId id="415" r:id="rId48"/>
    <p:sldId id="412" r:id="rId49"/>
    <p:sldId id="413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424" autoAdjust="0"/>
  </p:normalViewPr>
  <p:slideViewPr>
    <p:cSldViewPr>
      <p:cViewPr varScale="1">
        <p:scale>
          <a:sx n="66" d="100"/>
          <a:sy n="66" d="100"/>
        </p:scale>
        <p:origin x="7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643084D-2B78-44B5-93A9-992838EA2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36E5-6716-427D-B5C4-00EEA54B5B1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东南大学电工电子实验中心</a:t>
            </a:r>
          </a:p>
        </p:txBody>
      </p:sp>
    </p:spTree>
    <p:extLst>
      <p:ext uri="{BB962C8B-B14F-4D97-AF65-F5344CB8AC3E}">
        <p14:creationId xmlns:p14="http://schemas.microsoft.com/office/powerpoint/2010/main" val="3679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084D-2B78-44B5-93A9-992838EA2C14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61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084D-2B78-44B5-93A9-992838EA2C1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2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1792B-5A8E-4CD6-9B88-BB8EEA724D6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由此看出画波形一定要标注坐标轴，这样才能标注参数</a:t>
            </a:r>
          </a:p>
        </p:txBody>
      </p:sp>
    </p:spTree>
    <p:extLst>
      <p:ext uri="{BB962C8B-B14F-4D97-AF65-F5344CB8AC3E}">
        <p14:creationId xmlns:p14="http://schemas.microsoft.com/office/powerpoint/2010/main" val="38025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5F174-A548-4E1C-8C95-7568B53A881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由此看出画波形一定要标注坐标轴，这样才能标注参数</a:t>
            </a:r>
          </a:p>
        </p:txBody>
      </p:sp>
    </p:spTree>
    <p:extLst>
      <p:ext uri="{BB962C8B-B14F-4D97-AF65-F5344CB8AC3E}">
        <p14:creationId xmlns:p14="http://schemas.microsoft.com/office/powerpoint/2010/main" val="160629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084D-2B78-44B5-93A9-992838EA2C14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04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D10860-849F-48F8-A4A9-ACA85212E73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18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084D-2B78-44B5-93A9-992838EA2C1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57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HI Sense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LO Sense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端子用于四线电阻测试测量，可提高测量精度。主输入端子保护电压较高，有高压标志。一般用主输入端子测量。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084D-2B78-44B5-93A9-992838EA2C14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69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084D-2B78-44B5-93A9-992838EA2C14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9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CE0D-712D-45E4-9EAF-0E9888992B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0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1FE-770A-4353-91A4-10E86064C9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8930-A448-402E-AB33-CB247C48F7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3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74578" y="68853"/>
            <a:ext cx="11717210" cy="6027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88930-A448-402E-AB33-CB247C48F7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85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42A6-00DE-4B9B-8CB5-17D07D6DE6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8930-A448-402E-AB33-CB247C48F7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AD8DBD2-1492-47B4-BC53-55BA5D1873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7999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E43D-79D5-45CA-A6B2-00E94D1114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64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31AE-B38C-4EAA-9EA0-356E73C55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FDB01-DAEF-4E8A-8C29-D82B4B814B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053-C3C0-4557-8902-59E162FD38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0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928-EE65-43B0-8383-C885F4A4C1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01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42A6-00DE-4B9B-8CB5-17D07D6DE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9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5CE5-1739-45C3-BB9F-41917BF973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32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539-0481-4712-871E-D017FD5E88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0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8930-A448-402E-AB33-CB247C48F79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椭圆 6"/>
          <p:cNvSpPr/>
          <p:nvPr userDrawn="1"/>
        </p:nvSpPr>
        <p:spPr>
          <a:xfrm>
            <a:off x="10632504" y="180058"/>
            <a:ext cx="1247775" cy="1247775"/>
          </a:xfrm>
          <a:prstGeom prst="ellipse">
            <a:avLst/>
          </a:prstGeom>
          <a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0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690" r:id="rId13"/>
    <p:sldLayoutId id="2147483697" r:id="rId14"/>
    <p:sldLayoutId id="214748389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4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9693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数字逻辑电路实验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096" y="3147150"/>
            <a:ext cx="12013808" cy="1055022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实验五</a:t>
            </a:r>
            <a:endParaRPr lang="en-US" altLang="zh-CN" sz="600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6000" dirty="0" smtClean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（仪器使用</a:t>
            </a:r>
            <a:r>
              <a:rPr lang="en-US" altLang="zh-CN" sz="6000" dirty="0" smtClean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en-US" altLang="zh-CN" sz="6000" dirty="0" err="1" smtClean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Multisim</a:t>
            </a:r>
            <a:r>
              <a:rPr lang="zh-CN" altLang="en-US" sz="6000" dirty="0" smtClean="0">
                <a:solidFill>
                  <a:srgbClr val="00206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仿真）</a:t>
            </a:r>
            <a:endParaRPr lang="zh-CN" altLang="en-US" sz="6000" dirty="0">
              <a:solidFill>
                <a:srgbClr val="00206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A2FA-E717-4F17-BCAF-871B2AE9321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东南大学电工电子实验中心 </a:t>
            </a:r>
          </a:p>
        </p:txBody>
      </p:sp>
    </p:spTree>
    <p:extLst>
      <p:ext uri="{BB962C8B-B14F-4D97-AF65-F5344CB8AC3E}">
        <p14:creationId xmlns:p14="http://schemas.microsoft.com/office/powerpoint/2010/main" val="7039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375775"/>
            <a:ext cx="5058847" cy="3834642"/>
          </a:xfrm>
          <a:prstGeom prst="rect">
            <a:avLst/>
          </a:prstGeom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624" y="476672"/>
            <a:ext cx="7993062" cy="1143000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耦合方式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631750"/>
            <a:ext cx="1043673" cy="6613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26" y="2364326"/>
            <a:ext cx="5465498" cy="38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5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549275"/>
            <a:ext cx="7993062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耦合方式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976563" y="2116138"/>
          <a:ext cx="3270250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3" name="Visio" r:id="rId3" imgW="2437275" imgH="2625104" progId="">
                  <p:embed/>
                </p:oleObj>
              </mc:Choice>
              <mc:Fallback>
                <p:oleObj name="Visio" r:id="rId3" imgW="2437275" imgH="26251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116138"/>
                        <a:ext cx="3270250" cy="352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6553200" y="3886200"/>
            <a:ext cx="3048000" cy="2133600"/>
          </a:xfrm>
          <a:prstGeom prst="wedgeEllipseCallout">
            <a:avLst>
              <a:gd name="adj1" fmla="val -58958"/>
              <a:gd name="adj2" fmla="val -4665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sz="2400">
                <a:latin typeface="Tahoma" pitchFamily="34" charset="0"/>
              </a:rPr>
              <a:t>经</a:t>
            </a:r>
            <a:r>
              <a:rPr kumimoji="1" lang="en-US" altLang="zh-CN" sz="2400">
                <a:latin typeface="Tahoma" pitchFamily="34" charset="0"/>
              </a:rPr>
              <a:t>AC</a:t>
            </a:r>
            <a:r>
              <a:rPr kumimoji="1" lang="zh-CN" altLang="en-US" sz="2400">
                <a:latin typeface="Tahoma" pitchFamily="34" charset="0"/>
              </a:rPr>
              <a:t>耦合后，直流电平被革除，信号的平均值变为</a:t>
            </a:r>
            <a:r>
              <a:rPr kumimoji="1" lang="en-US" altLang="zh-CN" sz="2400">
                <a:latin typeface="Tahoma" pitchFamily="34" charset="0"/>
              </a:rPr>
              <a:t>0</a:t>
            </a:r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6781800" y="2286000"/>
            <a:ext cx="3886200" cy="2971800"/>
          </a:xfrm>
          <a:prstGeom prst="wedgeEllipseCallout">
            <a:avLst>
              <a:gd name="adj1" fmla="val -62907"/>
              <a:gd name="adj2" fmla="val 472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sz="2400">
                <a:latin typeface="Tahoma" pitchFamily="34" charset="0"/>
              </a:rPr>
              <a:t>当输入信号频率很低，脉宽很宽时，由于电容器充放电的影响，使信号的顶部降落而产生畸变（失真）</a:t>
            </a: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6629400" y="2667000"/>
            <a:ext cx="2743200" cy="1600200"/>
          </a:xfrm>
          <a:prstGeom prst="wedgeEllipseCallout">
            <a:avLst>
              <a:gd name="adj1" fmla="val -62731"/>
              <a:gd name="adj2" fmla="val -4553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sz="2400">
                <a:latin typeface="Tahoma" pitchFamily="34" charset="0"/>
              </a:rPr>
              <a:t>这是</a:t>
            </a:r>
            <a:r>
              <a:rPr kumimoji="1" lang="en-US" altLang="zh-CN" sz="2400">
                <a:latin typeface="Tahoma" pitchFamily="34" charset="0"/>
              </a:rPr>
              <a:t>DC</a:t>
            </a:r>
            <a:r>
              <a:rPr kumimoji="1" lang="zh-CN" altLang="en-US" sz="2400">
                <a:latin typeface="Tahoma" pitchFamily="34" charset="0"/>
              </a:rPr>
              <a:t>耦合的信号，含直流电平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6580189" y="2033589"/>
            <a:ext cx="4016375" cy="40934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latin typeface="+mj-ea"/>
                <a:ea typeface="+mj-ea"/>
              </a:rPr>
              <a:t>在需要观测信号直流电平或极低频率分量时，必须置“</a:t>
            </a:r>
            <a:r>
              <a:rPr kumimoji="1" lang="en-US" altLang="zh-CN" sz="2600" b="1" dirty="0">
                <a:latin typeface="+mj-ea"/>
                <a:ea typeface="+mj-ea"/>
              </a:rPr>
              <a:t>DC”</a:t>
            </a:r>
            <a:r>
              <a:rPr kumimoji="1" lang="zh-CN" altLang="en-US" sz="2600" b="1" dirty="0">
                <a:latin typeface="+mj-ea"/>
                <a:ea typeface="+mj-ea"/>
              </a:rPr>
              <a:t>挡；当不需要观察直流分量，信号频率又不很低时（一般高于几十赫兹），用</a:t>
            </a:r>
            <a:r>
              <a:rPr kumimoji="1" lang="en-US" altLang="zh-CN" sz="2600" b="1" dirty="0">
                <a:latin typeface="+mj-ea"/>
                <a:ea typeface="+mj-ea"/>
              </a:rPr>
              <a:t>AC</a:t>
            </a:r>
            <a:r>
              <a:rPr kumimoji="1" lang="zh-CN" altLang="en-US" sz="2600" b="1" dirty="0">
                <a:latin typeface="+mj-ea"/>
                <a:ea typeface="+mj-ea"/>
              </a:rPr>
              <a:t>耦合；当直流分量很大，交流分量很小时，必须用</a:t>
            </a:r>
            <a:r>
              <a:rPr kumimoji="1" lang="en-US" altLang="zh-CN" sz="2600" b="1" dirty="0">
                <a:latin typeface="+mj-ea"/>
                <a:ea typeface="+mj-ea"/>
              </a:rPr>
              <a:t>AC</a:t>
            </a:r>
            <a:r>
              <a:rPr kumimoji="1" lang="zh-CN" altLang="en-US" sz="2600" b="1" dirty="0">
                <a:latin typeface="+mj-ea"/>
                <a:ea typeface="+mj-ea"/>
              </a:rPr>
              <a:t>耦合，以将直流成分隔掉，将交流分量放大。</a:t>
            </a:r>
          </a:p>
        </p:txBody>
      </p:sp>
      <p:sp>
        <p:nvSpPr>
          <p:cNvPr id="8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9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11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  <p:bldP spid="70663" grpId="0" animBg="1" autoUpdateAnimBg="0"/>
      <p:bldP spid="70661" grpId="0" animBg="1" autoUpdateAnimBg="0"/>
      <p:bldP spid="70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64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耦合方式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096000" y="1898650"/>
            <a:ext cx="4298950" cy="3106738"/>
            <a:chOff x="2880" y="1196"/>
            <a:chExt cx="2708" cy="1957"/>
          </a:xfrm>
        </p:grpSpPr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3294" y="1645"/>
            <a:ext cx="1650" cy="1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40" name="Visio" r:id="rId4" imgW="2190961" imgH="1412652" progId="">
                    <p:embed/>
                  </p:oleObj>
                </mc:Choice>
                <mc:Fallback>
                  <p:oleObj name="Visio" r:id="rId4" imgW="2190961" imgH="141265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1645"/>
                          <a:ext cx="1650" cy="1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880" y="1418"/>
              <a:ext cx="2613" cy="1600"/>
              <a:chOff x="2880" y="1357"/>
              <a:chExt cx="2613" cy="1600"/>
            </a:xfrm>
          </p:grpSpPr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>
                <a:off x="3326" y="2825"/>
                <a:ext cx="206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Freeform 9"/>
              <p:cNvSpPr>
                <a:spLocks/>
              </p:cNvSpPr>
              <p:nvPr/>
            </p:nvSpPr>
            <p:spPr bwMode="auto">
              <a:xfrm>
                <a:off x="5382" y="2784"/>
                <a:ext cx="111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81"/>
                  </a:cxn>
                  <a:cxn ang="0">
                    <a:pos x="0" y="163"/>
                  </a:cxn>
                  <a:cxn ang="0">
                    <a:pos x="0" y="0"/>
                  </a:cxn>
                </a:cxnLst>
                <a:rect l="0" t="0" r="r" b="b"/>
                <a:pathLst>
                  <a:path w="221" h="163">
                    <a:moveTo>
                      <a:pt x="0" y="0"/>
                    </a:moveTo>
                    <a:lnTo>
                      <a:pt x="221" y="81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Line 10"/>
              <p:cNvSpPr>
                <a:spLocks noChangeShapeType="1"/>
              </p:cNvSpPr>
              <p:nvPr/>
            </p:nvSpPr>
            <p:spPr bwMode="auto">
              <a:xfrm flipV="1">
                <a:off x="3326" y="1468"/>
                <a:ext cx="1" cy="14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1" name="Freeform 11"/>
              <p:cNvSpPr>
                <a:spLocks/>
              </p:cNvSpPr>
              <p:nvPr/>
            </p:nvSpPr>
            <p:spPr bwMode="auto">
              <a:xfrm>
                <a:off x="3289" y="1357"/>
                <a:ext cx="74" cy="121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74" y="0"/>
                  </a:cxn>
                  <a:cxn ang="0">
                    <a:pos x="148" y="244"/>
                  </a:cxn>
                  <a:cxn ang="0">
                    <a:pos x="0" y="244"/>
                  </a:cxn>
                </a:cxnLst>
                <a:rect l="0" t="0" r="r" b="b"/>
                <a:pathLst>
                  <a:path w="148" h="244">
                    <a:moveTo>
                      <a:pt x="0" y="244"/>
                    </a:moveTo>
                    <a:lnTo>
                      <a:pt x="74" y="0"/>
                    </a:lnTo>
                    <a:lnTo>
                      <a:pt x="148" y="244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Rectangle 15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55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A+a</a:t>
                </a:r>
              </a:p>
            </p:txBody>
          </p:sp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3072" y="2037"/>
                <a:ext cx="288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5375" y="2812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3362" y="1196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U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3092" y="2698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765426" y="5181601"/>
            <a:ext cx="2035175" cy="544513"/>
            <a:chOff x="782" y="3264"/>
            <a:chExt cx="1282" cy="343"/>
          </a:xfrm>
        </p:grpSpPr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782" y="3264"/>
              <a:ext cx="128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U =</a:t>
              </a:r>
              <a:r>
                <a:rPr kumimoji="1" lang="en-US" altLang="zh-CN" sz="2400" dirty="0" err="1">
                  <a:solidFill>
                    <a:schemeClr val="accent5"/>
                  </a:solidFill>
                  <a:latin typeface="Tahoma" pitchFamily="34" charset="0"/>
                </a:rPr>
                <a:t>A</a:t>
              </a:r>
              <a:r>
                <a:rPr kumimoji="1" lang="en-US" altLang="zh-CN" sz="2400" i="1" dirty="0" err="1">
                  <a:solidFill>
                    <a:schemeClr val="accent5"/>
                  </a:solidFill>
                  <a:latin typeface="Times New Roman" pitchFamily="18" charset="0"/>
                </a:rPr>
                <a:t>sin</a:t>
              </a:r>
              <a:r>
                <a:rPr kumimoji="1" lang="el-GR" altLang="zh-CN" sz="2400" i="1" dirty="0">
                  <a:solidFill>
                    <a:schemeClr val="accent5"/>
                  </a:solidFill>
                  <a:latin typeface="Tahoma" pitchFamily="34" charset="0"/>
                </a:rPr>
                <a:t>ω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t V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911" y="3266"/>
              <a:ext cx="21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16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086600" y="5181601"/>
            <a:ext cx="2744788" cy="544513"/>
            <a:chOff x="3504" y="3264"/>
            <a:chExt cx="1729" cy="343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504" y="3264"/>
              <a:ext cx="17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U =(</a:t>
              </a:r>
              <a:r>
                <a:rPr kumimoji="1" lang="en-US" altLang="zh-CN" sz="2400" dirty="0" err="1">
                  <a:solidFill>
                    <a:schemeClr val="accent5"/>
                  </a:solidFill>
                  <a:latin typeface="Tahoma" pitchFamily="34" charset="0"/>
                </a:rPr>
                <a:t>a+A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 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sin</a:t>
              </a:r>
              <a:r>
                <a:rPr kumimoji="1" lang="el-GR" altLang="zh-CN" sz="2400" i="1" dirty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t)V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3631" y="3266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1600" dirty="0">
                  <a:solidFill>
                    <a:schemeClr val="hlink"/>
                  </a:solidFill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360613" y="2214563"/>
            <a:ext cx="3014662" cy="2374900"/>
            <a:chOff x="384" y="1224"/>
            <a:chExt cx="2524" cy="1803"/>
          </a:xfrm>
        </p:grpSpPr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84" y="1597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695" y="2188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669" y="1224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U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14" y="2047"/>
              <a:ext cx="213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  <p:graphicFrame>
          <p:nvGraphicFramePr>
            <p:cNvPr id="10274" name="Object 34"/>
            <p:cNvGraphicFramePr>
              <a:graphicFrameLocks noChangeAspect="1"/>
            </p:cNvGraphicFramePr>
            <p:nvPr/>
          </p:nvGraphicFramePr>
          <p:xfrm>
            <a:off x="627" y="1678"/>
            <a:ext cx="1658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41" name="Visio" r:id="rId6" imgW="2181758" imgH="1410005" progId="">
                    <p:embed/>
                  </p:oleObj>
                </mc:Choice>
                <mc:Fallback>
                  <p:oleObj name="Visio" r:id="rId6" imgW="2181758" imgH="141000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1678"/>
                          <a:ext cx="1658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37"/>
            <p:cNvGrpSpPr>
              <a:grpSpLocks noChangeAspect="1"/>
            </p:cNvGrpSpPr>
            <p:nvPr/>
          </p:nvGrpSpPr>
          <p:grpSpPr bwMode="auto">
            <a:xfrm>
              <a:off x="612" y="1395"/>
              <a:ext cx="2226" cy="1632"/>
              <a:chOff x="598" y="1389"/>
              <a:chExt cx="2226" cy="1632"/>
            </a:xfrm>
          </p:grpSpPr>
          <p:sp>
            <p:nvSpPr>
              <p:cNvPr id="10276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598" y="1389"/>
                <a:ext cx="2226" cy="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Line 38"/>
              <p:cNvSpPr>
                <a:spLocks noChangeShapeType="1"/>
              </p:cNvSpPr>
              <p:nvPr/>
            </p:nvSpPr>
            <p:spPr bwMode="auto">
              <a:xfrm>
                <a:off x="646" y="2229"/>
                <a:ext cx="206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39"/>
              <p:cNvSpPr>
                <a:spLocks/>
              </p:cNvSpPr>
              <p:nvPr/>
            </p:nvSpPr>
            <p:spPr bwMode="auto">
              <a:xfrm>
                <a:off x="2702" y="2188"/>
                <a:ext cx="111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81"/>
                  </a:cxn>
                  <a:cxn ang="0">
                    <a:pos x="0" y="163"/>
                  </a:cxn>
                  <a:cxn ang="0">
                    <a:pos x="0" y="0"/>
                  </a:cxn>
                </a:cxnLst>
                <a:rect l="0" t="0" r="r" b="b"/>
                <a:pathLst>
                  <a:path w="221" h="163">
                    <a:moveTo>
                      <a:pt x="0" y="0"/>
                    </a:moveTo>
                    <a:lnTo>
                      <a:pt x="221" y="81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Line 40"/>
              <p:cNvSpPr>
                <a:spLocks noChangeShapeType="1"/>
              </p:cNvSpPr>
              <p:nvPr/>
            </p:nvSpPr>
            <p:spPr bwMode="auto">
              <a:xfrm flipV="1">
                <a:off x="646" y="1513"/>
                <a:ext cx="1" cy="14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Freeform 41"/>
              <p:cNvSpPr>
                <a:spLocks/>
              </p:cNvSpPr>
              <p:nvPr/>
            </p:nvSpPr>
            <p:spPr bwMode="auto">
              <a:xfrm>
                <a:off x="609" y="1402"/>
                <a:ext cx="74" cy="121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74" y="0"/>
                  </a:cxn>
                  <a:cxn ang="0">
                    <a:pos x="148" y="244"/>
                  </a:cxn>
                  <a:cxn ang="0">
                    <a:pos x="0" y="244"/>
                  </a:cxn>
                </a:cxnLst>
                <a:rect l="0" t="0" r="r" b="b"/>
                <a:pathLst>
                  <a:path w="148" h="244">
                    <a:moveTo>
                      <a:pt x="0" y="244"/>
                    </a:moveTo>
                    <a:lnTo>
                      <a:pt x="74" y="0"/>
                    </a:lnTo>
                    <a:lnTo>
                      <a:pt x="148" y="244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35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36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12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耦合方式</a:t>
            </a:r>
          </a:p>
        </p:txBody>
      </p:sp>
      <p:graphicFrame>
        <p:nvGraphicFramePr>
          <p:cNvPr id="137260" name="Object 44"/>
          <p:cNvGraphicFramePr>
            <a:graphicFrameLocks noGrp="1" noChangeAspect="1"/>
          </p:cNvGraphicFramePr>
          <p:nvPr>
            <p:ph sz="half" idx="1"/>
          </p:nvPr>
        </p:nvGraphicFramePr>
        <p:xfrm>
          <a:off x="6770688" y="4384675"/>
          <a:ext cx="261143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7" name="Visio" r:id="rId4" imgW="2181758" imgH="1410005" progId="">
                  <p:embed/>
                </p:oleObj>
              </mc:Choice>
              <mc:Fallback>
                <p:oleObj name="Visio" r:id="rId4" imgW="2181758" imgH="1410005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4384675"/>
                        <a:ext cx="2611437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2093913" y="1989139"/>
            <a:ext cx="20574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AC</a:t>
            </a:r>
            <a:r>
              <a:rPr kumimoji="1" lang="zh-CN" altLang="en-US" sz="2400">
                <a:solidFill>
                  <a:schemeClr val="tx2"/>
                </a:solidFill>
                <a:latin typeface="Tahoma" pitchFamily="34" charset="0"/>
              </a:rPr>
              <a:t>耦合</a:t>
            </a:r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:</a:t>
            </a: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6054725" y="1916114"/>
            <a:ext cx="20574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kumimoji="1" lang="en-US" altLang="zh-CN" sz="2400" dirty="0">
                <a:solidFill>
                  <a:schemeClr val="tx2"/>
                </a:solidFill>
                <a:latin typeface="Tahoma" pitchFamily="34" charset="0"/>
              </a:rPr>
              <a:t>DC</a:t>
            </a:r>
            <a:r>
              <a:rPr kumimoji="1" lang="zh-CN" altLang="en-US" sz="2400" dirty="0">
                <a:solidFill>
                  <a:schemeClr val="tx2"/>
                </a:solidFill>
                <a:latin typeface="Tahoma" pitchFamily="34" charset="0"/>
              </a:rPr>
              <a:t>耦合</a:t>
            </a:r>
            <a:r>
              <a:rPr kumimoji="1" lang="en-US" altLang="zh-CN" sz="2400" dirty="0">
                <a:solidFill>
                  <a:schemeClr val="tx2"/>
                </a:solidFill>
                <a:latin typeface="Tahoma" pitchFamily="34" charset="0"/>
              </a:rPr>
              <a:t>: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6753226" y="3270250"/>
          <a:ext cx="261937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8" name="Visio" r:id="rId6" imgW="2190961" imgH="1412652" progId="">
                  <p:embed/>
                </p:oleObj>
              </mc:Choice>
              <mc:Fallback>
                <p:oleObj name="Visio" r:id="rId6" imgW="2190961" imgH="14126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6" y="3270250"/>
                        <a:ext cx="2619375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6096000" y="3041650"/>
            <a:ext cx="87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A+a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6400800" y="3989389"/>
            <a:ext cx="4572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kumimoji="1" lang="en-US" altLang="zh-CN" sz="2400">
                <a:solidFill>
                  <a:schemeClr val="tx2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6781800" y="32702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375400" y="2754313"/>
            <a:ext cx="3951288" cy="2932112"/>
            <a:chOff x="3056" y="1735"/>
            <a:chExt cx="2489" cy="1847"/>
          </a:xfrm>
        </p:grpSpPr>
        <p:sp>
          <p:nvSpPr>
            <p:cNvPr id="137227" name="Freeform 11"/>
            <p:cNvSpPr>
              <a:spLocks/>
            </p:cNvSpPr>
            <p:nvPr/>
          </p:nvSpPr>
          <p:spPr bwMode="auto">
            <a:xfrm>
              <a:off x="5382" y="3260"/>
              <a:ext cx="111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81"/>
                </a:cxn>
                <a:cxn ang="0">
                  <a:pos x="0" y="163"/>
                </a:cxn>
                <a:cxn ang="0">
                  <a:pos x="0" y="0"/>
                </a:cxn>
              </a:cxnLst>
              <a:rect l="0" t="0" r="r" b="b"/>
              <a:pathLst>
                <a:path w="221" h="163">
                  <a:moveTo>
                    <a:pt x="0" y="0"/>
                  </a:moveTo>
                  <a:lnTo>
                    <a:pt x="221" y="81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3056" y="1735"/>
              <a:ext cx="2489" cy="1847"/>
              <a:chOff x="3056" y="1735"/>
              <a:chExt cx="2489" cy="1847"/>
            </a:xfrm>
          </p:grpSpPr>
          <p:sp>
            <p:nvSpPr>
              <p:cNvPr id="137226" name="Line 10"/>
              <p:cNvSpPr>
                <a:spLocks noChangeShapeType="1"/>
              </p:cNvSpPr>
              <p:nvPr/>
            </p:nvSpPr>
            <p:spPr bwMode="auto">
              <a:xfrm>
                <a:off x="3326" y="3301"/>
                <a:ext cx="206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8" name="Line 12"/>
              <p:cNvSpPr>
                <a:spLocks noChangeShapeType="1"/>
              </p:cNvSpPr>
              <p:nvPr/>
            </p:nvSpPr>
            <p:spPr bwMode="auto">
              <a:xfrm flipV="1">
                <a:off x="3326" y="1944"/>
                <a:ext cx="1" cy="14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29" name="Freeform 13"/>
              <p:cNvSpPr>
                <a:spLocks/>
              </p:cNvSpPr>
              <p:nvPr/>
            </p:nvSpPr>
            <p:spPr bwMode="auto">
              <a:xfrm>
                <a:off x="3289" y="1833"/>
                <a:ext cx="74" cy="121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74" y="0"/>
                  </a:cxn>
                  <a:cxn ang="0">
                    <a:pos x="148" y="244"/>
                  </a:cxn>
                  <a:cxn ang="0">
                    <a:pos x="0" y="244"/>
                  </a:cxn>
                </a:cxnLst>
                <a:rect l="0" t="0" r="r" b="b"/>
                <a:pathLst>
                  <a:path w="148" h="244">
                    <a:moveTo>
                      <a:pt x="0" y="244"/>
                    </a:moveTo>
                    <a:lnTo>
                      <a:pt x="74" y="0"/>
                    </a:lnTo>
                    <a:lnTo>
                      <a:pt x="148" y="244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45" name="Rectangle 29"/>
              <p:cNvSpPr>
                <a:spLocks noChangeArrowheads="1"/>
              </p:cNvSpPr>
              <p:nvPr/>
            </p:nvSpPr>
            <p:spPr bwMode="auto">
              <a:xfrm>
                <a:off x="5365" y="329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t</a:t>
                </a:r>
              </a:p>
            </p:txBody>
          </p:sp>
          <p:sp>
            <p:nvSpPr>
              <p:cNvPr id="137247" name="Rectangle 31"/>
              <p:cNvSpPr>
                <a:spLocks noChangeArrowheads="1"/>
              </p:cNvSpPr>
              <p:nvPr/>
            </p:nvSpPr>
            <p:spPr bwMode="auto">
              <a:xfrm>
                <a:off x="3362" y="1735"/>
                <a:ext cx="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U</a:t>
                </a:r>
              </a:p>
            </p:txBody>
          </p:sp>
          <p:sp>
            <p:nvSpPr>
              <p:cNvPr id="137248" name="Rectangle 32"/>
              <p:cNvSpPr>
                <a:spLocks noChangeArrowheads="1"/>
              </p:cNvSpPr>
              <p:nvPr/>
            </p:nvSpPr>
            <p:spPr bwMode="auto">
              <a:xfrm>
                <a:off x="3056" y="315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486151" y="3022600"/>
            <a:ext cx="2233613" cy="541338"/>
            <a:chOff x="1236" y="1139"/>
            <a:chExt cx="1407" cy="341"/>
          </a:xfrm>
        </p:grpSpPr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1236" y="1139"/>
              <a:ext cx="140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U =A 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sin </a:t>
              </a:r>
              <a:r>
                <a:rPr kumimoji="1" lang="el-GR" altLang="zh-CN" sz="2400" i="1" dirty="0">
                  <a:solidFill>
                    <a:schemeClr val="accent5"/>
                  </a:solidFill>
                  <a:latin typeface="Tahoma" pitchFamily="34" charset="0"/>
                </a:rPr>
                <a:t>ω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t V</a:t>
              </a:r>
            </a:p>
          </p:txBody>
        </p:sp>
        <p:sp>
          <p:nvSpPr>
            <p:cNvPr id="137251" name="Rectangle 35"/>
            <p:cNvSpPr>
              <a:spLocks noChangeArrowheads="1"/>
            </p:cNvSpPr>
            <p:nvPr/>
          </p:nvSpPr>
          <p:spPr bwMode="auto">
            <a:xfrm>
              <a:off x="1362" y="1267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6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368676" y="4914900"/>
            <a:ext cx="2727325" cy="541338"/>
            <a:chOff x="1162" y="3378"/>
            <a:chExt cx="1718" cy="341"/>
          </a:xfrm>
        </p:grpSpPr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1162" y="3378"/>
              <a:ext cx="1718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U =(</a:t>
              </a:r>
              <a:r>
                <a:rPr kumimoji="1" lang="en-US" altLang="zh-CN" sz="2400" dirty="0" err="1">
                  <a:solidFill>
                    <a:schemeClr val="accent5"/>
                  </a:solidFill>
                  <a:latin typeface="Tahoma" pitchFamily="34" charset="0"/>
                </a:rPr>
                <a:t>a+A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 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sin</a:t>
              </a:r>
              <a:r>
                <a:rPr kumimoji="1" lang="el-GR" altLang="zh-CN" sz="2400" i="1" dirty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t)V</a:t>
              </a:r>
            </a:p>
          </p:txBody>
        </p:sp>
        <p:sp>
          <p:nvSpPr>
            <p:cNvPr id="137252" name="Rectangle 36"/>
            <p:cNvSpPr>
              <a:spLocks noChangeArrowheads="1"/>
            </p:cNvSpPr>
            <p:nvPr/>
          </p:nvSpPr>
          <p:spPr bwMode="auto">
            <a:xfrm>
              <a:off x="1277" y="3495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600">
                  <a:solidFill>
                    <a:schemeClr val="hlink"/>
                  </a:solidFill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869239" y="3203575"/>
            <a:ext cx="2771775" cy="552450"/>
            <a:chOff x="3997" y="2018"/>
            <a:chExt cx="1746" cy="348"/>
          </a:xfrm>
        </p:grpSpPr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3997" y="2018"/>
              <a:ext cx="1746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U =(</a:t>
              </a:r>
              <a:r>
                <a:rPr kumimoji="1" lang="en-US" altLang="zh-CN" sz="2400" dirty="0" err="1">
                  <a:solidFill>
                    <a:schemeClr val="accent5"/>
                  </a:solidFill>
                  <a:latin typeface="Tahoma" pitchFamily="34" charset="0"/>
                </a:rPr>
                <a:t>a+A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 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sin</a:t>
              </a:r>
              <a:r>
                <a:rPr kumimoji="1" lang="el-GR" altLang="zh-CN" sz="2400" i="1" dirty="0">
                  <a:solidFill>
                    <a:schemeClr val="accent5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t)V</a:t>
              </a:r>
            </a:p>
          </p:txBody>
        </p:sp>
        <p:sp>
          <p:nvSpPr>
            <p:cNvPr id="137253" name="Rectangle 37"/>
            <p:cNvSpPr>
              <a:spLocks noChangeArrowheads="1"/>
            </p:cNvSpPr>
            <p:nvPr/>
          </p:nvSpPr>
          <p:spPr bwMode="auto">
            <a:xfrm>
              <a:off x="4122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600">
                  <a:solidFill>
                    <a:schemeClr val="hlink"/>
                  </a:solidFill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8269289" y="5949951"/>
            <a:ext cx="2192337" cy="549275"/>
            <a:chOff x="4249" y="3748"/>
            <a:chExt cx="1381" cy="346"/>
          </a:xfrm>
        </p:grpSpPr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4249" y="3748"/>
              <a:ext cx="1381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U =A </a:t>
              </a:r>
              <a:r>
                <a:rPr kumimoji="1" lang="en-US" altLang="zh-CN" sz="2400" i="1" dirty="0">
                  <a:solidFill>
                    <a:schemeClr val="accent5"/>
                  </a:solidFill>
                  <a:latin typeface="Times New Roman" pitchFamily="18" charset="0"/>
                </a:rPr>
                <a:t>sin</a:t>
              </a:r>
              <a:r>
                <a:rPr kumimoji="1" lang="el-GR" altLang="zh-CN" sz="2400" i="1" dirty="0">
                  <a:solidFill>
                    <a:schemeClr val="accent5"/>
                  </a:solidFill>
                  <a:latin typeface="Tahoma" pitchFamily="34" charset="0"/>
                </a:rPr>
                <a:t>ω</a:t>
              </a:r>
              <a:r>
                <a:rPr kumimoji="1" lang="en-US" altLang="zh-CN" sz="2400" dirty="0">
                  <a:solidFill>
                    <a:schemeClr val="accent5"/>
                  </a:solidFill>
                  <a:latin typeface="Tahoma" pitchFamily="34" charset="0"/>
                </a:rPr>
                <a:t>t V</a:t>
              </a:r>
            </a:p>
          </p:txBody>
        </p:sp>
        <p:sp>
          <p:nvSpPr>
            <p:cNvPr id="137254" name="Rectangle 38"/>
            <p:cNvSpPr>
              <a:spLocks noChangeArrowheads="1"/>
            </p:cNvSpPr>
            <p:nvPr/>
          </p:nvSpPr>
          <p:spPr bwMode="auto">
            <a:xfrm>
              <a:off x="4367" y="3882"/>
              <a:ext cx="1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60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37266" name="AutoShape 50"/>
          <p:cNvSpPr>
            <a:spLocks noChangeAspect="1" noChangeArrowheads="1" noTextEdit="1"/>
          </p:cNvSpPr>
          <p:nvPr/>
        </p:nvSpPr>
        <p:spPr bwMode="auto">
          <a:xfrm>
            <a:off x="2540000" y="4149726"/>
            <a:ext cx="26114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2133600" y="2754313"/>
            <a:ext cx="3917950" cy="2679700"/>
            <a:chOff x="384" y="1735"/>
            <a:chExt cx="2468" cy="1688"/>
          </a:xfrm>
        </p:grpSpPr>
        <p:sp>
          <p:nvSpPr>
            <p:cNvPr id="137269" name="AutoShape 53"/>
            <p:cNvSpPr>
              <a:spLocks noChangeAspect="1" noChangeArrowheads="1" noTextEdit="1"/>
            </p:cNvSpPr>
            <p:nvPr/>
          </p:nvSpPr>
          <p:spPr bwMode="auto">
            <a:xfrm>
              <a:off x="612" y="1791"/>
              <a:ext cx="2226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384" y="201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pPr eaLnBrk="1" hangingPunct="1"/>
              <a:r>
                <a:rPr kumimoji="1" lang="en-US" altLang="zh-CN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>
              <a:off x="672" y="21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2672" y="263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t</a:t>
              </a:r>
            </a:p>
          </p:txBody>
        </p:sp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669" y="1735"/>
              <a:ext cx="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U</a:t>
              </a:r>
            </a:p>
          </p:txBody>
        </p:sp>
        <p:sp>
          <p:nvSpPr>
            <p:cNvPr id="137249" name="Rectangle 33"/>
            <p:cNvSpPr>
              <a:spLocks noChangeArrowheads="1"/>
            </p:cNvSpPr>
            <p:nvPr/>
          </p:nvSpPr>
          <p:spPr bwMode="auto">
            <a:xfrm>
              <a:off x="419" y="252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37268" name="Freeform 52"/>
            <p:cNvSpPr>
              <a:spLocks/>
            </p:cNvSpPr>
            <p:nvPr/>
          </p:nvSpPr>
          <p:spPr bwMode="auto">
            <a:xfrm>
              <a:off x="669" y="2103"/>
              <a:ext cx="1584" cy="1069"/>
            </a:xfrm>
            <a:custGeom>
              <a:avLst/>
              <a:gdLst/>
              <a:ahLst/>
              <a:cxnLst>
                <a:cxn ang="0">
                  <a:pos x="15" y="480"/>
                </a:cxn>
                <a:cxn ang="0">
                  <a:pos x="40" y="405"/>
                </a:cxn>
                <a:cxn ang="0">
                  <a:pos x="66" y="335"/>
                </a:cxn>
                <a:cxn ang="0">
                  <a:pos x="95" y="272"/>
                </a:cxn>
                <a:cxn ang="0">
                  <a:pos x="125" y="215"/>
                </a:cxn>
                <a:cxn ang="0">
                  <a:pos x="156" y="165"/>
                </a:cxn>
                <a:cxn ang="0">
                  <a:pos x="188" y="122"/>
                </a:cxn>
                <a:cxn ang="0">
                  <a:pos x="222" y="84"/>
                </a:cxn>
                <a:cxn ang="0">
                  <a:pos x="255" y="54"/>
                </a:cxn>
                <a:cxn ang="0">
                  <a:pos x="290" y="30"/>
                </a:cxn>
                <a:cxn ang="0">
                  <a:pos x="325" y="13"/>
                </a:cxn>
                <a:cxn ang="0">
                  <a:pos x="361" y="3"/>
                </a:cxn>
                <a:cxn ang="0">
                  <a:pos x="396" y="0"/>
                </a:cxn>
                <a:cxn ang="0">
                  <a:pos x="432" y="3"/>
                </a:cxn>
                <a:cxn ang="0">
                  <a:pos x="468" y="14"/>
                </a:cxn>
                <a:cxn ang="0">
                  <a:pos x="503" y="32"/>
                </a:cxn>
                <a:cxn ang="0">
                  <a:pos x="538" y="56"/>
                </a:cxn>
                <a:cxn ang="0">
                  <a:pos x="572" y="88"/>
                </a:cxn>
                <a:cxn ang="0">
                  <a:pos x="607" y="127"/>
                </a:cxn>
                <a:cxn ang="0">
                  <a:pos x="640" y="174"/>
                </a:cxn>
                <a:cxn ang="0">
                  <a:pos x="672" y="227"/>
                </a:cxn>
                <a:cxn ang="0">
                  <a:pos x="699" y="282"/>
                </a:cxn>
                <a:cxn ang="0">
                  <a:pos x="720" y="327"/>
                </a:cxn>
                <a:cxn ang="0">
                  <a:pos x="739" y="375"/>
                </a:cxn>
                <a:cxn ang="0">
                  <a:pos x="758" y="425"/>
                </a:cxn>
                <a:cxn ang="0">
                  <a:pos x="775" y="478"/>
                </a:cxn>
                <a:cxn ang="0">
                  <a:pos x="791" y="534"/>
                </a:cxn>
                <a:cxn ang="0">
                  <a:pos x="816" y="614"/>
                </a:cxn>
                <a:cxn ang="0">
                  <a:pos x="842" y="688"/>
                </a:cxn>
                <a:cxn ang="0">
                  <a:pos x="869" y="755"/>
                </a:cxn>
                <a:cxn ang="0">
                  <a:pos x="898" y="816"/>
                </a:cxn>
                <a:cxn ang="0">
                  <a:pos x="928" y="870"/>
                </a:cxn>
                <a:cxn ang="0">
                  <a:pos x="960" y="918"/>
                </a:cxn>
                <a:cxn ang="0">
                  <a:pos x="991" y="960"/>
                </a:cxn>
                <a:cxn ang="0">
                  <a:pos x="1025" y="995"/>
                </a:cxn>
                <a:cxn ang="0">
                  <a:pos x="1060" y="1023"/>
                </a:cxn>
                <a:cxn ang="0">
                  <a:pos x="1094" y="1045"/>
                </a:cxn>
                <a:cxn ang="0">
                  <a:pos x="1130" y="1060"/>
                </a:cxn>
                <a:cxn ang="0">
                  <a:pos x="1165" y="1068"/>
                </a:cxn>
                <a:cxn ang="0">
                  <a:pos x="1201" y="1068"/>
                </a:cxn>
                <a:cxn ang="0">
                  <a:pos x="1237" y="1062"/>
                </a:cxn>
                <a:cxn ang="0">
                  <a:pos x="1272" y="1050"/>
                </a:cxn>
                <a:cxn ang="0">
                  <a:pos x="1307" y="1029"/>
                </a:cxn>
                <a:cxn ang="0">
                  <a:pos x="1342" y="1003"/>
                </a:cxn>
                <a:cxn ang="0">
                  <a:pos x="1377" y="968"/>
                </a:cxn>
                <a:cxn ang="0">
                  <a:pos x="1410" y="927"/>
                </a:cxn>
                <a:cxn ang="0">
                  <a:pos x="1443" y="878"/>
                </a:cxn>
                <a:cxn ang="0">
                  <a:pos x="1474" y="822"/>
                </a:cxn>
                <a:cxn ang="0">
                  <a:pos x="1499" y="772"/>
                </a:cxn>
                <a:cxn ang="0">
                  <a:pos x="1519" y="726"/>
                </a:cxn>
                <a:cxn ang="0">
                  <a:pos x="1538" y="678"/>
                </a:cxn>
                <a:cxn ang="0">
                  <a:pos x="1556" y="626"/>
                </a:cxn>
                <a:cxn ang="0">
                  <a:pos x="1573" y="572"/>
                </a:cxn>
              </a:cxnLst>
              <a:rect l="0" t="0" r="r" b="b"/>
              <a:pathLst>
                <a:path w="1584" h="1069">
                  <a:moveTo>
                    <a:pt x="0" y="535"/>
                  </a:moveTo>
                  <a:lnTo>
                    <a:pt x="6" y="507"/>
                  </a:lnTo>
                  <a:lnTo>
                    <a:pt x="15" y="480"/>
                  </a:lnTo>
                  <a:lnTo>
                    <a:pt x="23" y="454"/>
                  </a:lnTo>
                  <a:lnTo>
                    <a:pt x="31" y="429"/>
                  </a:lnTo>
                  <a:lnTo>
                    <a:pt x="40" y="405"/>
                  </a:lnTo>
                  <a:lnTo>
                    <a:pt x="49" y="381"/>
                  </a:lnTo>
                  <a:lnTo>
                    <a:pt x="58" y="357"/>
                  </a:lnTo>
                  <a:lnTo>
                    <a:pt x="66" y="335"/>
                  </a:lnTo>
                  <a:lnTo>
                    <a:pt x="76" y="314"/>
                  </a:lnTo>
                  <a:lnTo>
                    <a:pt x="86" y="292"/>
                  </a:lnTo>
                  <a:lnTo>
                    <a:pt x="95" y="272"/>
                  </a:lnTo>
                  <a:lnTo>
                    <a:pt x="105" y="252"/>
                  </a:lnTo>
                  <a:lnTo>
                    <a:pt x="115" y="233"/>
                  </a:lnTo>
                  <a:lnTo>
                    <a:pt x="125" y="215"/>
                  </a:lnTo>
                  <a:lnTo>
                    <a:pt x="135" y="197"/>
                  </a:lnTo>
                  <a:lnTo>
                    <a:pt x="146" y="181"/>
                  </a:lnTo>
                  <a:lnTo>
                    <a:pt x="156" y="165"/>
                  </a:lnTo>
                  <a:lnTo>
                    <a:pt x="167" y="150"/>
                  </a:lnTo>
                  <a:lnTo>
                    <a:pt x="177" y="136"/>
                  </a:lnTo>
                  <a:lnTo>
                    <a:pt x="188" y="122"/>
                  </a:lnTo>
                  <a:lnTo>
                    <a:pt x="200" y="108"/>
                  </a:lnTo>
                  <a:lnTo>
                    <a:pt x="210" y="96"/>
                  </a:lnTo>
                  <a:lnTo>
                    <a:pt x="222" y="84"/>
                  </a:lnTo>
                  <a:lnTo>
                    <a:pt x="232" y="73"/>
                  </a:lnTo>
                  <a:lnTo>
                    <a:pt x="244" y="63"/>
                  </a:lnTo>
                  <a:lnTo>
                    <a:pt x="255" y="54"/>
                  </a:lnTo>
                  <a:lnTo>
                    <a:pt x="267" y="45"/>
                  </a:lnTo>
                  <a:lnTo>
                    <a:pt x="278" y="37"/>
                  </a:lnTo>
                  <a:lnTo>
                    <a:pt x="290" y="30"/>
                  </a:lnTo>
                  <a:lnTo>
                    <a:pt x="302" y="24"/>
                  </a:lnTo>
                  <a:lnTo>
                    <a:pt x="313" y="18"/>
                  </a:lnTo>
                  <a:lnTo>
                    <a:pt x="325" y="13"/>
                  </a:lnTo>
                  <a:lnTo>
                    <a:pt x="337" y="9"/>
                  </a:lnTo>
                  <a:lnTo>
                    <a:pt x="348" y="5"/>
                  </a:lnTo>
                  <a:lnTo>
                    <a:pt x="361" y="3"/>
                  </a:lnTo>
                  <a:lnTo>
                    <a:pt x="373" y="1"/>
                  </a:lnTo>
                  <a:lnTo>
                    <a:pt x="384" y="0"/>
                  </a:lnTo>
                  <a:lnTo>
                    <a:pt x="396" y="0"/>
                  </a:lnTo>
                  <a:lnTo>
                    <a:pt x="408" y="0"/>
                  </a:lnTo>
                  <a:lnTo>
                    <a:pt x="420" y="1"/>
                  </a:lnTo>
                  <a:lnTo>
                    <a:pt x="432" y="3"/>
                  </a:lnTo>
                  <a:lnTo>
                    <a:pt x="443" y="5"/>
                  </a:lnTo>
                  <a:lnTo>
                    <a:pt x="456" y="9"/>
                  </a:lnTo>
                  <a:lnTo>
                    <a:pt x="468" y="14"/>
                  </a:lnTo>
                  <a:lnTo>
                    <a:pt x="479" y="18"/>
                  </a:lnTo>
                  <a:lnTo>
                    <a:pt x="491" y="24"/>
                  </a:lnTo>
                  <a:lnTo>
                    <a:pt x="503" y="32"/>
                  </a:lnTo>
                  <a:lnTo>
                    <a:pt x="514" y="39"/>
                  </a:lnTo>
                  <a:lnTo>
                    <a:pt x="526" y="47"/>
                  </a:lnTo>
                  <a:lnTo>
                    <a:pt x="538" y="56"/>
                  </a:lnTo>
                  <a:lnTo>
                    <a:pt x="549" y="66"/>
                  </a:lnTo>
                  <a:lnTo>
                    <a:pt x="561" y="77"/>
                  </a:lnTo>
                  <a:lnTo>
                    <a:pt x="572" y="88"/>
                  </a:lnTo>
                  <a:lnTo>
                    <a:pt x="584" y="100"/>
                  </a:lnTo>
                  <a:lnTo>
                    <a:pt x="595" y="114"/>
                  </a:lnTo>
                  <a:lnTo>
                    <a:pt x="607" y="127"/>
                  </a:lnTo>
                  <a:lnTo>
                    <a:pt x="618" y="142"/>
                  </a:lnTo>
                  <a:lnTo>
                    <a:pt x="629" y="157"/>
                  </a:lnTo>
                  <a:lnTo>
                    <a:pt x="640" y="174"/>
                  </a:lnTo>
                  <a:lnTo>
                    <a:pt x="650" y="191"/>
                  </a:lnTo>
                  <a:lnTo>
                    <a:pt x="661" y="208"/>
                  </a:lnTo>
                  <a:lnTo>
                    <a:pt x="672" y="227"/>
                  </a:lnTo>
                  <a:lnTo>
                    <a:pt x="682" y="246"/>
                  </a:lnTo>
                  <a:lnTo>
                    <a:pt x="693" y="267"/>
                  </a:lnTo>
                  <a:lnTo>
                    <a:pt x="699" y="282"/>
                  </a:lnTo>
                  <a:lnTo>
                    <a:pt x="706" y="296"/>
                  </a:lnTo>
                  <a:lnTo>
                    <a:pt x="713" y="311"/>
                  </a:lnTo>
                  <a:lnTo>
                    <a:pt x="720" y="327"/>
                  </a:lnTo>
                  <a:lnTo>
                    <a:pt x="726" y="342"/>
                  </a:lnTo>
                  <a:lnTo>
                    <a:pt x="732" y="358"/>
                  </a:lnTo>
                  <a:lnTo>
                    <a:pt x="739" y="375"/>
                  </a:lnTo>
                  <a:lnTo>
                    <a:pt x="746" y="391"/>
                  </a:lnTo>
                  <a:lnTo>
                    <a:pt x="751" y="407"/>
                  </a:lnTo>
                  <a:lnTo>
                    <a:pt x="758" y="425"/>
                  </a:lnTo>
                  <a:lnTo>
                    <a:pt x="763" y="443"/>
                  </a:lnTo>
                  <a:lnTo>
                    <a:pt x="769" y="461"/>
                  </a:lnTo>
                  <a:lnTo>
                    <a:pt x="775" y="478"/>
                  </a:lnTo>
                  <a:lnTo>
                    <a:pt x="781" y="497"/>
                  </a:lnTo>
                  <a:lnTo>
                    <a:pt x="786" y="516"/>
                  </a:lnTo>
                  <a:lnTo>
                    <a:pt x="791" y="534"/>
                  </a:lnTo>
                  <a:lnTo>
                    <a:pt x="799" y="561"/>
                  </a:lnTo>
                  <a:lnTo>
                    <a:pt x="807" y="588"/>
                  </a:lnTo>
                  <a:lnTo>
                    <a:pt x="816" y="614"/>
                  </a:lnTo>
                  <a:lnTo>
                    <a:pt x="824" y="639"/>
                  </a:lnTo>
                  <a:lnTo>
                    <a:pt x="832" y="664"/>
                  </a:lnTo>
                  <a:lnTo>
                    <a:pt x="842" y="688"/>
                  </a:lnTo>
                  <a:lnTo>
                    <a:pt x="850" y="711"/>
                  </a:lnTo>
                  <a:lnTo>
                    <a:pt x="860" y="734"/>
                  </a:lnTo>
                  <a:lnTo>
                    <a:pt x="869" y="755"/>
                  </a:lnTo>
                  <a:lnTo>
                    <a:pt x="878" y="776"/>
                  </a:lnTo>
                  <a:lnTo>
                    <a:pt x="888" y="796"/>
                  </a:lnTo>
                  <a:lnTo>
                    <a:pt x="898" y="816"/>
                  </a:lnTo>
                  <a:lnTo>
                    <a:pt x="907" y="835"/>
                  </a:lnTo>
                  <a:lnTo>
                    <a:pt x="918" y="854"/>
                  </a:lnTo>
                  <a:lnTo>
                    <a:pt x="928" y="870"/>
                  </a:lnTo>
                  <a:lnTo>
                    <a:pt x="938" y="887"/>
                  </a:lnTo>
                  <a:lnTo>
                    <a:pt x="949" y="903"/>
                  </a:lnTo>
                  <a:lnTo>
                    <a:pt x="960" y="918"/>
                  </a:lnTo>
                  <a:lnTo>
                    <a:pt x="970" y="933"/>
                  </a:lnTo>
                  <a:lnTo>
                    <a:pt x="981" y="947"/>
                  </a:lnTo>
                  <a:lnTo>
                    <a:pt x="991" y="960"/>
                  </a:lnTo>
                  <a:lnTo>
                    <a:pt x="1003" y="973"/>
                  </a:lnTo>
                  <a:lnTo>
                    <a:pt x="1014" y="984"/>
                  </a:lnTo>
                  <a:lnTo>
                    <a:pt x="1025" y="995"/>
                  </a:lnTo>
                  <a:lnTo>
                    <a:pt x="1037" y="1005"/>
                  </a:lnTo>
                  <a:lnTo>
                    <a:pt x="1048" y="1015"/>
                  </a:lnTo>
                  <a:lnTo>
                    <a:pt x="1060" y="1023"/>
                  </a:lnTo>
                  <a:lnTo>
                    <a:pt x="1071" y="1031"/>
                  </a:lnTo>
                  <a:lnTo>
                    <a:pt x="1083" y="1039"/>
                  </a:lnTo>
                  <a:lnTo>
                    <a:pt x="1094" y="1045"/>
                  </a:lnTo>
                  <a:lnTo>
                    <a:pt x="1106" y="1051"/>
                  </a:lnTo>
                  <a:lnTo>
                    <a:pt x="1118" y="1055"/>
                  </a:lnTo>
                  <a:lnTo>
                    <a:pt x="1130" y="1060"/>
                  </a:lnTo>
                  <a:lnTo>
                    <a:pt x="1141" y="1063"/>
                  </a:lnTo>
                  <a:lnTo>
                    <a:pt x="1154" y="1065"/>
                  </a:lnTo>
                  <a:lnTo>
                    <a:pt x="1165" y="1068"/>
                  </a:lnTo>
                  <a:lnTo>
                    <a:pt x="1177" y="1068"/>
                  </a:lnTo>
                  <a:lnTo>
                    <a:pt x="1189" y="1069"/>
                  </a:lnTo>
                  <a:lnTo>
                    <a:pt x="1201" y="1068"/>
                  </a:lnTo>
                  <a:lnTo>
                    <a:pt x="1213" y="1068"/>
                  </a:lnTo>
                  <a:lnTo>
                    <a:pt x="1224" y="1065"/>
                  </a:lnTo>
                  <a:lnTo>
                    <a:pt x="1237" y="1062"/>
                  </a:lnTo>
                  <a:lnTo>
                    <a:pt x="1249" y="1059"/>
                  </a:lnTo>
                  <a:lnTo>
                    <a:pt x="1260" y="1055"/>
                  </a:lnTo>
                  <a:lnTo>
                    <a:pt x="1272" y="1050"/>
                  </a:lnTo>
                  <a:lnTo>
                    <a:pt x="1284" y="1044"/>
                  </a:lnTo>
                  <a:lnTo>
                    <a:pt x="1296" y="1037"/>
                  </a:lnTo>
                  <a:lnTo>
                    <a:pt x="1307" y="1029"/>
                  </a:lnTo>
                  <a:lnTo>
                    <a:pt x="1319" y="1022"/>
                  </a:lnTo>
                  <a:lnTo>
                    <a:pt x="1331" y="1013"/>
                  </a:lnTo>
                  <a:lnTo>
                    <a:pt x="1342" y="1003"/>
                  </a:lnTo>
                  <a:lnTo>
                    <a:pt x="1354" y="992"/>
                  </a:lnTo>
                  <a:lnTo>
                    <a:pt x="1365" y="981"/>
                  </a:lnTo>
                  <a:lnTo>
                    <a:pt x="1377" y="968"/>
                  </a:lnTo>
                  <a:lnTo>
                    <a:pt x="1388" y="955"/>
                  </a:lnTo>
                  <a:lnTo>
                    <a:pt x="1399" y="941"/>
                  </a:lnTo>
                  <a:lnTo>
                    <a:pt x="1410" y="927"/>
                  </a:lnTo>
                  <a:lnTo>
                    <a:pt x="1421" y="912"/>
                  </a:lnTo>
                  <a:lnTo>
                    <a:pt x="1432" y="895"/>
                  </a:lnTo>
                  <a:lnTo>
                    <a:pt x="1443" y="878"/>
                  </a:lnTo>
                  <a:lnTo>
                    <a:pt x="1454" y="860"/>
                  </a:lnTo>
                  <a:lnTo>
                    <a:pt x="1464" y="841"/>
                  </a:lnTo>
                  <a:lnTo>
                    <a:pt x="1474" y="822"/>
                  </a:lnTo>
                  <a:lnTo>
                    <a:pt x="1485" y="802"/>
                  </a:lnTo>
                  <a:lnTo>
                    <a:pt x="1492" y="787"/>
                  </a:lnTo>
                  <a:lnTo>
                    <a:pt x="1499" y="772"/>
                  </a:lnTo>
                  <a:lnTo>
                    <a:pt x="1505" y="757"/>
                  </a:lnTo>
                  <a:lnTo>
                    <a:pt x="1513" y="742"/>
                  </a:lnTo>
                  <a:lnTo>
                    <a:pt x="1519" y="726"/>
                  </a:lnTo>
                  <a:lnTo>
                    <a:pt x="1526" y="711"/>
                  </a:lnTo>
                  <a:lnTo>
                    <a:pt x="1532" y="694"/>
                  </a:lnTo>
                  <a:lnTo>
                    <a:pt x="1538" y="678"/>
                  </a:lnTo>
                  <a:lnTo>
                    <a:pt x="1544" y="661"/>
                  </a:lnTo>
                  <a:lnTo>
                    <a:pt x="1550" y="643"/>
                  </a:lnTo>
                  <a:lnTo>
                    <a:pt x="1556" y="626"/>
                  </a:lnTo>
                  <a:lnTo>
                    <a:pt x="1562" y="608"/>
                  </a:lnTo>
                  <a:lnTo>
                    <a:pt x="1568" y="590"/>
                  </a:lnTo>
                  <a:lnTo>
                    <a:pt x="1573" y="572"/>
                  </a:lnTo>
                  <a:lnTo>
                    <a:pt x="1579" y="553"/>
                  </a:lnTo>
                  <a:lnTo>
                    <a:pt x="1584" y="535"/>
                  </a:lnTo>
                </a:path>
              </a:pathLst>
            </a:custGeom>
            <a:noFill/>
            <a:ln w="61913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1" name="Line 55"/>
            <p:cNvSpPr>
              <a:spLocks noChangeShapeType="1"/>
            </p:cNvSpPr>
            <p:nvPr/>
          </p:nvSpPr>
          <p:spPr bwMode="auto">
            <a:xfrm>
              <a:off x="646" y="2644"/>
              <a:ext cx="206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2" name="Freeform 56"/>
            <p:cNvSpPr>
              <a:spLocks/>
            </p:cNvSpPr>
            <p:nvPr/>
          </p:nvSpPr>
          <p:spPr bwMode="auto">
            <a:xfrm>
              <a:off x="2702" y="2603"/>
              <a:ext cx="111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81"/>
                </a:cxn>
                <a:cxn ang="0">
                  <a:pos x="0" y="163"/>
                </a:cxn>
                <a:cxn ang="0">
                  <a:pos x="0" y="0"/>
                </a:cxn>
              </a:cxnLst>
              <a:rect l="0" t="0" r="r" b="b"/>
              <a:pathLst>
                <a:path w="221" h="163">
                  <a:moveTo>
                    <a:pt x="0" y="0"/>
                  </a:moveTo>
                  <a:lnTo>
                    <a:pt x="221" y="81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3" name="Line 57"/>
            <p:cNvSpPr>
              <a:spLocks noChangeShapeType="1"/>
            </p:cNvSpPr>
            <p:nvPr/>
          </p:nvSpPr>
          <p:spPr bwMode="auto">
            <a:xfrm flipV="1">
              <a:off x="646" y="1928"/>
              <a:ext cx="1" cy="1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74" name="Freeform 58"/>
            <p:cNvSpPr>
              <a:spLocks/>
            </p:cNvSpPr>
            <p:nvPr/>
          </p:nvSpPr>
          <p:spPr bwMode="auto">
            <a:xfrm>
              <a:off x="609" y="1817"/>
              <a:ext cx="74" cy="121"/>
            </a:xfrm>
            <a:custGeom>
              <a:avLst/>
              <a:gdLst/>
              <a:ahLst/>
              <a:cxnLst>
                <a:cxn ang="0">
                  <a:pos x="0" y="244"/>
                </a:cxn>
                <a:cxn ang="0">
                  <a:pos x="74" y="0"/>
                </a:cxn>
                <a:cxn ang="0">
                  <a:pos x="148" y="244"/>
                </a:cxn>
                <a:cxn ang="0">
                  <a:pos x="0" y="244"/>
                </a:cxn>
              </a:cxnLst>
              <a:rect l="0" t="0" r="r" b="b"/>
              <a:pathLst>
                <a:path w="148" h="244">
                  <a:moveTo>
                    <a:pt x="0" y="244"/>
                  </a:moveTo>
                  <a:lnTo>
                    <a:pt x="74" y="0"/>
                  </a:lnTo>
                  <a:lnTo>
                    <a:pt x="148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532064" y="3276600"/>
          <a:ext cx="261937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9" name="Visio" r:id="rId8" imgW="2190961" imgH="1412652" progId="">
                  <p:embed/>
                </p:oleObj>
              </mc:Choice>
              <mc:Fallback>
                <p:oleObj name="Visio" r:id="rId8" imgW="2190961" imgH="14126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4" y="3276600"/>
                        <a:ext cx="2619375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4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4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13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5" grpId="0" autoUpdateAnimBg="0"/>
      <p:bldP spid="137236" grpId="0" autoUpdateAnimBg="0"/>
      <p:bldP spid="137230" grpId="0"/>
      <p:bldP spid="137231" grpId="0"/>
      <p:bldP spid="1372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6959601" y="2643183"/>
          <a:ext cx="261937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8" name="Visio" r:id="rId3" imgW="2190961" imgH="1412652" progId="">
                  <p:embed/>
                </p:oleObj>
              </mc:Choice>
              <mc:Fallback>
                <p:oleObj name="Visio" r:id="rId3" imgW="2190961" imgH="14126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2643183"/>
                        <a:ext cx="2619375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4217988" y="5715016"/>
            <a:ext cx="43926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1" lang="en-US" altLang="zh-CN" sz="3600" dirty="0">
                <a:solidFill>
                  <a:schemeClr val="tx2"/>
                </a:solidFill>
                <a:latin typeface="+mn-lt"/>
              </a:rPr>
              <a:t>U=(10+0.1 </a:t>
            </a:r>
            <a:r>
              <a:rPr kumimoji="1" lang="en-US" altLang="zh-CN" sz="3600" i="1" dirty="0">
                <a:solidFill>
                  <a:schemeClr val="tx2"/>
                </a:solidFill>
                <a:latin typeface="+mn-lt"/>
              </a:rPr>
              <a:t>sin</a:t>
            </a:r>
            <a:r>
              <a:rPr kumimoji="1" lang="el-GR" altLang="zh-CN" sz="3600" i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ω</a:t>
            </a:r>
            <a:r>
              <a:rPr kumimoji="1" lang="en-US" altLang="zh-CN" sz="3600" i="1" dirty="0">
                <a:solidFill>
                  <a:schemeClr val="tx2"/>
                </a:solidFill>
                <a:latin typeface="+mn-lt"/>
              </a:rPr>
              <a:t> </a:t>
            </a:r>
            <a:r>
              <a:rPr kumimoji="1" lang="en-US" altLang="zh-CN" sz="3600" dirty="0">
                <a:solidFill>
                  <a:schemeClr val="tx2"/>
                </a:solidFill>
                <a:latin typeface="+mn-lt"/>
              </a:rPr>
              <a:t>t)V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82888" y="3571876"/>
            <a:ext cx="3046412" cy="2057400"/>
            <a:chOff x="3456" y="528"/>
            <a:chExt cx="1728" cy="1296"/>
          </a:xfrm>
        </p:grpSpPr>
        <p:sp>
          <p:nvSpPr>
            <p:cNvPr id="73733" name="AutoShape 5"/>
            <p:cNvSpPr>
              <a:spLocks noChangeArrowheads="1"/>
            </p:cNvSpPr>
            <p:nvPr/>
          </p:nvSpPr>
          <p:spPr bwMode="auto">
            <a:xfrm>
              <a:off x="3456" y="528"/>
              <a:ext cx="1728" cy="1296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3744" y="864"/>
              <a:ext cx="110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r>
                <a:rPr kumimoji="1" lang="en-US" altLang="zh-CN" sz="3200" dirty="0">
                  <a:solidFill>
                    <a:schemeClr val="hlink"/>
                  </a:solidFill>
                </a:rPr>
                <a:t>DC</a:t>
              </a:r>
              <a:r>
                <a:rPr kumimoji="1" lang="zh-CN" altLang="en-US" sz="3200" dirty="0">
                  <a:solidFill>
                    <a:schemeClr val="hlink"/>
                  </a:solidFill>
                </a:rPr>
                <a:t>耦合</a:t>
              </a:r>
              <a:endParaRPr kumimoji="1" lang="zh-CN" altLang="en-US" sz="3200" dirty="0">
                <a:solidFill>
                  <a:schemeClr val="hlink"/>
                </a:solidFill>
                <a:ea typeface="华文新魏" pitchFamily="2" charset="-122"/>
              </a:endParaRPr>
            </a:p>
          </p:txBody>
        </p:sp>
      </p:grp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800600" y="2428868"/>
            <a:ext cx="1943100" cy="792162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19963" y="4071942"/>
            <a:ext cx="3046412" cy="2057400"/>
            <a:chOff x="3456" y="528"/>
            <a:chExt cx="1728" cy="1296"/>
          </a:xfrm>
        </p:grpSpPr>
        <p:sp>
          <p:nvSpPr>
            <p:cNvPr id="73737" name="AutoShape 9"/>
            <p:cNvSpPr>
              <a:spLocks noChangeArrowheads="1"/>
            </p:cNvSpPr>
            <p:nvPr/>
          </p:nvSpPr>
          <p:spPr bwMode="auto">
            <a:xfrm>
              <a:off x="3456" y="528"/>
              <a:ext cx="1728" cy="1296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3744" y="864"/>
              <a:ext cx="110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r>
                <a:rPr kumimoji="1" lang="en-US" altLang="zh-CN" sz="3200" dirty="0">
                  <a:solidFill>
                    <a:schemeClr val="hlink"/>
                  </a:solidFill>
                </a:rPr>
                <a:t>AC</a:t>
              </a:r>
              <a:r>
                <a:rPr kumimoji="1" lang="zh-CN" altLang="en-US" sz="3200" dirty="0">
                  <a:solidFill>
                    <a:schemeClr val="hlink"/>
                  </a:solidFill>
                </a:rPr>
                <a:t>耦合</a:t>
              </a:r>
              <a:endParaRPr kumimoji="1" lang="zh-CN" altLang="en-US" sz="3200" dirty="0">
                <a:solidFill>
                  <a:schemeClr val="hlink"/>
                </a:solidFill>
                <a:ea typeface="华文新魏" pitchFamily="2" charset="-122"/>
              </a:endParaRPr>
            </a:p>
          </p:txBody>
        </p:sp>
      </p:grpSp>
      <p:sp>
        <p:nvSpPr>
          <p:cNvPr id="73739" name="Rectangle 11"/>
          <p:cNvSpPr>
            <a:spLocks noGrp="1" noChangeArrowheads="1"/>
          </p:cNvSpPr>
          <p:nvPr>
            <p:ph type="title"/>
          </p:nvPr>
        </p:nvSpPr>
        <p:spPr>
          <a:xfrm>
            <a:off x="1239997" y="554525"/>
            <a:ext cx="7535862" cy="984250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耦合方式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65313" y="1571612"/>
            <a:ext cx="4175124" cy="4332288"/>
            <a:chOff x="215" y="1192"/>
            <a:chExt cx="2630" cy="2729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31" y="1200"/>
              <a:ext cx="2204" cy="2608"/>
              <a:chOff x="3556" y="1224"/>
              <a:chExt cx="2204" cy="2654"/>
            </a:xfrm>
          </p:grpSpPr>
          <p:graphicFrame>
            <p:nvGraphicFramePr>
              <p:cNvPr id="73742" name="Object 14"/>
              <p:cNvGraphicFramePr>
                <a:graphicFrameLocks noChangeAspect="1"/>
              </p:cNvGraphicFramePr>
              <p:nvPr/>
            </p:nvGraphicFramePr>
            <p:xfrm>
              <a:off x="3560" y="1661"/>
              <a:ext cx="1650" cy="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89" name="Visio" r:id="rId5" imgW="2190961" imgH="1412652" progId="">
                      <p:embed/>
                    </p:oleObj>
                  </mc:Choice>
                  <mc:Fallback>
                    <p:oleObj name="Visio" r:id="rId5" imgW="2190961" imgH="141265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661"/>
                            <a:ext cx="1650" cy="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43" name="Line 15"/>
              <p:cNvSpPr>
                <a:spLocks noChangeShapeType="1"/>
              </p:cNvSpPr>
              <p:nvPr/>
            </p:nvSpPr>
            <p:spPr bwMode="auto">
              <a:xfrm>
                <a:off x="3593" y="3838"/>
                <a:ext cx="206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4" name="Freeform 16"/>
              <p:cNvSpPr>
                <a:spLocks/>
              </p:cNvSpPr>
              <p:nvPr/>
            </p:nvSpPr>
            <p:spPr bwMode="auto">
              <a:xfrm>
                <a:off x="5649" y="3797"/>
                <a:ext cx="111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81"/>
                  </a:cxn>
                  <a:cxn ang="0">
                    <a:pos x="0" y="163"/>
                  </a:cxn>
                  <a:cxn ang="0">
                    <a:pos x="0" y="0"/>
                  </a:cxn>
                </a:cxnLst>
                <a:rect l="0" t="0" r="r" b="b"/>
                <a:pathLst>
                  <a:path w="221" h="163">
                    <a:moveTo>
                      <a:pt x="0" y="0"/>
                    </a:moveTo>
                    <a:lnTo>
                      <a:pt x="221" y="81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5" name="Line 17"/>
              <p:cNvSpPr>
                <a:spLocks noChangeShapeType="1"/>
              </p:cNvSpPr>
              <p:nvPr/>
            </p:nvSpPr>
            <p:spPr bwMode="auto">
              <a:xfrm flipV="1">
                <a:off x="3593" y="1335"/>
                <a:ext cx="1" cy="25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6" name="Freeform 18"/>
              <p:cNvSpPr>
                <a:spLocks/>
              </p:cNvSpPr>
              <p:nvPr/>
            </p:nvSpPr>
            <p:spPr bwMode="auto">
              <a:xfrm>
                <a:off x="3556" y="1224"/>
                <a:ext cx="74" cy="121"/>
              </a:xfrm>
              <a:custGeom>
                <a:avLst/>
                <a:gdLst/>
                <a:ahLst/>
                <a:cxnLst>
                  <a:cxn ang="0">
                    <a:pos x="0" y="244"/>
                  </a:cxn>
                  <a:cxn ang="0">
                    <a:pos x="74" y="0"/>
                  </a:cxn>
                  <a:cxn ang="0">
                    <a:pos x="148" y="244"/>
                  </a:cxn>
                  <a:cxn ang="0">
                    <a:pos x="0" y="244"/>
                  </a:cxn>
                </a:cxnLst>
                <a:rect l="0" t="0" r="r" b="b"/>
                <a:pathLst>
                  <a:path w="148" h="244">
                    <a:moveTo>
                      <a:pt x="0" y="244"/>
                    </a:moveTo>
                    <a:lnTo>
                      <a:pt x="74" y="0"/>
                    </a:lnTo>
                    <a:lnTo>
                      <a:pt x="148" y="244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483" y="1192"/>
              <a:ext cx="2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U</a:t>
              </a:r>
            </a:p>
          </p:txBody>
        </p:sp>
        <p:sp>
          <p:nvSpPr>
            <p:cNvPr id="73748" name="Rectangle 20"/>
            <p:cNvSpPr>
              <a:spLocks noChangeArrowheads="1"/>
            </p:cNvSpPr>
            <p:nvPr/>
          </p:nvSpPr>
          <p:spPr bwMode="auto">
            <a:xfrm>
              <a:off x="215" y="363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0</a:t>
              </a:r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638" y="3630"/>
              <a:ext cx="2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t</a:t>
              </a:r>
            </a:p>
          </p:txBody>
        </p:sp>
      </p:grpSp>
      <p:sp>
        <p:nvSpPr>
          <p:cNvPr id="22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23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14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311900" y="2428868"/>
            <a:ext cx="411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kumimoji="1" lang="en-US" altLang="zh-CN" sz="2400" dirty="0">
                <a:latin typeface="Times New Roman" pitchFamily="18" charset="0"/>
                <a:ea typeface="方正书宋简体" charset="-122"/>
              </a:rPr>
              <a:t>    </a:t>
            </a:r>
            <a:r>
              <a:rPr kumimoji="1" lang="zh-CN" altLang="en-US" sz="2400" dirty="0">
                <a:latin typeface="Times New Roman" pitchFamily="18" charset="0"/>
              </a:rPr>
              <a:t>当要观测高频信号或宽带信号时，一定要用</a:t>
            </a:r>
            <a:r>
              <a:rPr kumimoji="1" lang="en-US" altLang="zh-CN" sz="2400" dirty="0">
                <a:latin typeface="Times New Roman" pitchFamily="18" charset="0"/>
              </a:rPr>
              <a:t>10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探头，而不能用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en-US" altLang="zh-CN" sz="24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探头，并适当调整补偿电容的值，使探头在整个频段内有平坦的</a:t>
            </a:r>
            <a:r>
              <a:rPr kumimoji="1" lang="en-US" altLang="zh-CN" sz="2400" dirty="0">
                <a:latin typeface="Times New Roman" pitchFamily="18" charset="0"/>
              </a:rPr>
              <a:t>10</a:t>
            </a:r>
            <a:r>
              <a:rPr kumimoji="1" lang="zh-CN" altLang="en-US" sz="2400" dirty="0">
                <a:latin typeface="Times New Roman" pitchFamily="18" charset="0"/>
              </a:rPr>
              <a:t>倍衰减特性</a:t>
            </a:r>
            <a:r>
              <a:rPr kumimoji="1" lang="zh-CN" altLang="en-US" sz="2400" dirty="0"/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探头</a:t>
            </a:r>
          </a:p>
        </p:txBody>
      </p:sp>
      <p:pic>
        <p:nvPicPr>
          <p:cNvPr id="74756" name="Picture 4" descr="2004109165846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971800" y="2285992"/>
            <a:ext cx="2514600" cy="2514600"/>
          </a:xfrm>
          <a:prstGeom prst="rect">
            <a:avLst/>
          </a:prstGeom>
          <a:noFill/>
        </p:spPr>
      </p:pic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3581400" y="4429132"/>
            <a:ext cx="3657600" cy="1828800"/>
          </a:xfrm>
          <a:prstGeom prst="wedgeEllipseCallout">
            <a:avLst>
              <a:gd name="adj1" fmla="val -51477"/>
              <a:gd name="adj2" fmla="val -6640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/>
              <a:t>有一个开关，可以控制探头在</a:t>
            </a:r>
            <a:r>
              <a:rPr kumimoji="1" lang="en-US" altLang="zh-CN" sz="2400"/>
              <a:t>1</a:t>
            </a:r>
            <a:r>
              <a:rPr kumimoji="1" lang="zh-CN" altLang="en-US" sz="2400"/>
              <a:t>：</a:t>
            </a:r>
            <a:r>
              <a:rPr kumimoji="1" lang="en-US" altLang="zh-CN" sz="2400"/>
              <a:t>1</a:t>
            </a:r>
            <a:r>
              <a:rPr kumimoji="1" lang="zh-CN" altLang="en-US" sz="2400"/>
              <a:t>和</a:t>
            </a:r>
            <a:r>
              <a:rPr kumimoji="1" lang="en-US" altLang="zh-CN" sz="2400"/>
              <a:t>10</a:t>
            </a:r>
            <a:r>
              <a:rPr kumimoji="1" lang="zh-CN" altLang="en-US" sz="2400"/>
              <a:t>：</a:t>
            </a:r>
            <a:r>
              <a:rPr kumimoji="1" lang="en-US" altLang="zh-CN" sz="2400"/>
              <a:t>1</a:t>
            </a:r>
            <a:r>
              <a:rPr kumimoji="1" lang="zh-CN" altLang="en-US" sz="2400"/>
              <a:t>之间切换</a:t>
            </a: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5105400" y="4500570"/>
            <a:ext cx="2057400" cy="1143000"/>
          </a:xfrm>
          <a:prstGeom prst="wedgeEllipseCallout">
            <a:avLst>
              <a:gd name="adj1" fmla="val -52625"/>
              <a:gd name="adj2" fmla="val -7625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 dirty="0"/>
              <a:t>补偿电容</a:t>
            </a:r>
          </a:p>
        </p:txBody>
      </p:sp>
      <p:sp>
        <p:nvSpPr>
          <p:cNvPr id="7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8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15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62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7" grpId="0" animBg="1" autoUpdateAnimBg="0"/>
      <p:bldP spid="747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探头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idx="1"/>
          </p:nvPr>
        </p:nvSpPr>
        <p:spPr>
          <a:xfrm>
            <a:off x="1828800" y="4953000"/>
            <a:ext cx="8610600" cy="4572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  <a:ea typeface="方正书宋简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方正书宋简体" charset="-122"/>
              </a:rPr>
              <a:t>a</a:t>
            </a:r>
            <a:r>
              <a:rPr lang="zh-CN" altLang="en-US" sz="2400" dirty="0">
                <a:latin typeface="Times New Roman" pitchFamily="18" charset="0"/>
                <a:ea typeface="方正书宋简体" charset="-122"/>
              </a:rPr>
              <a:t>）过补偿的探头   （</a:t>
            </a:r>
            <a:r>
              <a:rPr lang="en-US" altLang="zh-CN" sz="2400" dirty="0">
                <a:latin typeface="Times New Roman" pitchFamily="18" charset="0"/>
                <a:ea typeface="方正书宋简体" charset="-122"/>
              </a:rPr>
              <a:t>b</a:t>
            </a:r>
            <a:r>
              <a:rPr lang="zh-CN" altLang="en-US" sz="2400" dirty="0">
                <a:latin typeface="Times New Roman" pitchFamily="18" charset="0"/>
                <a:ea typeface="方正书宋简体" charset="-122"/>
              </a:rPr>
              <a:t>）欠补偿的探头  （</a:t>
            </a:r>
            <a:r>
              <a:rPr lang="en-US" altLang="zh-CN" sz="2400" dirty="0">
                <a:latin typeface="Times New Roman" pitchFamily="18" charset="0"/>
                <a:ea typeface="方正书宋简体" charset="-122"/>
              </a:rPr>
              <a:t>c</a:t>
            </a:r>
            <a:r>
              <a:rPr lang="zh-CN" altLang="en-US" sz="2400" dirty="0">
                <a:latin typeface="Times New Roman" pitchFamily="18" charset="0"/>
                <a:ea typeface="方正书宋简体" charset="-122"/>
              </a:rPr>
              <a:t>）正确补偿的探头 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981200" y="2743200"/>
          <a:ext cx="83820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9" name="Visio" r:id="rId3" imgW="5878928" imgH="1559991" progId="">
                  <p:embed/>
                </p:oleObj>
              </mc:Choice>
              <mc:Fallback>
                <p:oleObj name="Visio" r:id="rId3" imgW="5878928" imgH="15599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8382000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16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9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159751"/>
            <a:ext cx="5058847" cy="3834642"/>
          </a:xfrm>
          <a:prstGeom prst="rect">
            <a:avLst/>
          </a:prstGeom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垂直灵敏度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670106" y="4077072"/>
            <a:ext cx="3456384" cy="9541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调节垂直通道信号增益与衰减的</a:t>
            </a:r>
            <a:r>
              <a:rPr lang="zh-CN" altLang="en-US" sz="2800" dirty="0" smtClean="0"/>
              <a:t>旋钮</a:t>
            </a:r>
            <a:endParaRPr lang="zh-CN" altLang="en-US" sz="2800" dirty="0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2209800" y="3946902"/>
            <a:ext cx="1437928" cy="1214446"/>
          </a:xfrm>
          <a:prstGeom prst="ellips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9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17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98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10" y="2470532"/>
            <a:ext cx="1019130" cy="3488561"/>
          </a:xfrm>
          <a:prstGeom prst="rect">
            <a:avLst/>
          </a:prstGeom>
        </p:spPr>
      </p:pic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703513" y="2636913"/>
          <a:ext cx="4392613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2" name="Visio" r:id="rId4" imgW="2224735" imgH="1558747" progId="">
                  <p:embed/>
                </p:oleObj>
              </mc:Choice>
              <mc:Fallback>
                <p:oleObj name="Visio" r:id="rId4" imgW="2224735" imgH="1558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2636913"/>
                        <a:ext cx="4392613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/>
          <p:cNvSpPr>
            <a:spLocks noGrp="1" noChangeArrowheads="1"/>
          </p:cNvSpPr>
          <p:nvPr>
            <p:ph type="title"/>
          </p:nvPr>
        </p:nvSpPr>
        <p:spPr>
          <a:xfrm>
            <a:off x="1055440" y="390825"/>
            <a:ext cx="10390716" cy="1093117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示波器的水平通道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时基</a:t>
            </a:r>
          </a:p>
        </p:txBody>
      </p:sp>
      <p:graphicFrame>
        <p:nvGraphicFramePr>
          <p:cNvPr id="5734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919413" y="3605213"/>
          <a:ext cx="23955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3" name="Visio" r:id="rId6" imgW="2395728" imgH="939698" progId="">
                  <p:embed/>
                </p:oleObj>
              </mc:Choice>
              <mc:Fallback>
                <p:oleObj name="Visio" r:id="rId6" imgW="2395728" imgH="93969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3605213"/>
                        <a:ext cx="23955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51088" y="3500438"/>
          <a:ext cx="36449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4" name="Visio" r:id="rId8" imgW="2692603" imgH="1009498" progId="">
                  <p:embed/>
                </p:oleObj>
              </mc:Choice>
              <mc:Fallback>
                <p:oleObj name="Visio" r:id="rId8" imgW="2692603" imgH="100949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500438"/>
                        <a:ext cx="3644900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51088" y="3560763"/>
          <a:ext cx="3644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5" name="Visio" r:id="rId10" imgW="4354982" imgH="1562100" progId="">
                  <p:embed/>
                </p:oleObj>
              </mc:Choice>
              <mc:Fallback>
                <p:oleObj name="Visio" r:id="rId10" imgW="4354982" imgH="15621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560763"/>
                        <a:ext cx="3644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351088" y="1052737"/>
            <a:ext cx="806539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1" lang="en-US" altLang="zh-CN" sz="2800" dirty="0">
                <a:latin typeface="Times New Roman"/>
              </a:rPr>
              <a:t>“</a:t>
            </a:r>
            <a:r>
              <a:rPr kumimoji="1" lang="zh-CN" altLang="en-US" sz="2800" dirty="0"/>
              <a:t>时基旋钮</a:t>
            </a:r>
            <a:r>
              <a:rPr kumimoji="1" lang="zh-CN" altLang="en-US" sz="2800" dirty="0">
                <a:latin typeface="Times New Roman"/>
              </a:rPr>
              <a:t>”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通常用</a:t>
            </a:r>
            <a:r>
              <a:rPr kumimoji="1" lang="zh-CN" altLang="en-US" sz="2800" dirty="0">
                <a:latin typeface="Times New Roman"/>
              </a:rPr>
              <a:t>“</a:t>
            </a:r>
            <a:r>
              <a:rPr kumimoji="1" lang="en-US" altLang="zh-CN" sz="2800" dirty="0"/>
              <a:t>Time/div</a:t>
            </a:r>
            <a:r>
              <a:rPr kumimoji="1" lang="en-US" altLang="zh-CN" sz="2800" dirty="0">
                <a:latin typeface="Times New Roman"/>
              </a:rPr>
              <a:t>”</a:t>
            </a:r>
            <a:r>
              <a:rPr kumimoji="1" lang="zh-CN" altLang="en-US" sz="2800" dirty="0"/>
              <a:t>标出，它代表光点每扫过显示屏的一个分度（一格）所需要的时间。</a:t>
            </a:r>
          </a:p>
        </p:txBody>
      </p:sp>
      <p:sp>
        <p:nvSpPr>
          <p:cNvPr id="1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15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6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18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431210" y="4344622"/>
            <a:ext cx="1019130" cy="1045306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78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35" y="1446389"/>
            <a:ext cx="6961846" cy="2057327"/>
          </a:xfrm>
          <a:prstGeom prst="rect">
            <a:avLst/>
          </a:prstGeom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293581"/>
            <a:ext cx="10515600" cy="1325563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示波器的水平通道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触发菜单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10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19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752184" y="2475052"/>
            <a:ext cx="3000396" cy="1495255"/>
          </a:xfrm>
          <a:prstGeom prst="wedgeRoundRectCallout">
            <a:avLst>
              <a:gd name="adj1" fmla="val -78882"/>
              <a:gd name="adj2" fmla="val -101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按下这个按键，则屏幕上会出现</a:t>
            </a:r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图片触发设置菜单</a:t>
            </a:r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，特别</a:t>
            </a:r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触发源位置</a:t>
            </a:r>
            <a:endParaRPr lang="zh-CN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7968" y="2805736"/>
            <a:ext cx="1086955" cy="57445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40987" y="2588373"/>
            <a:ext cx="1076702" cy="10801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894160" y="4359624"/>
            <a:ext cx="5231499" cy="26792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ea typeface="楷体_GB2312"/>
              </a:rPr>
              <a:t>顺时针转动旋钮增大触发</a:t>
            </a:r>
            <a:r>
              <a:rPr lang="zh-CN" altLang="en-US" sz="2400" dirty="0" smtClean="0">
                <a:ea typeface="楷体_GB2312"/>
              </a:rPr>
              <a:t>电平，逆时针</a:t>
            </a:r>
            <a:r>
              <a:rPr lang="zh-CN" altLang="en-US" sz="2400" dirty="0">
                <a:ea typeface="楷体_GB2312"/>
              </a:rPr>
              <a:t>转动减小触发</a:t>
            </a:r>
            <a:r>
              <a:rPr lang="zh-CN" altLang="en-US" sz="2400" dirty="0" smtClean="0">
                <a:ea typeface="楷体_GB2312"/>
              </a:rPr>
              <a:t>电平</a:t>
            </a:r>
            <a:endParaRPr lang="en-US" altLang="zh-CN" sz="2400" dirty="0" smtClean="0">
              <a:ea typeface="楷体_GB231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ea typeface="楷体_GB2312"/>
              </a:rPr>
              <a:t>为保持波形稳定，将该触发电平调整到对应通道波形的中心位置</a:t>
            </a:r>
            <a:endParaRPr lang="zh-CN" altLang="en-US" sz="2400" dirty="0">
              <a:ea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35" y="3751833"/>
            <a:ext cx="4527517" cy="30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69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018" y="318898"/>
            <a:ext cx="10515600" cy="981004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73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实验目的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>
          <a:xfrm>
            <a:off x="1236372" y="1777285"/>
            <a:ext cx="9646276" cy="4451093"/>
          </a:xfrm>
          <a:noFill/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认识正弦信号及脉冲信号及其主要参数； 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学习阅读仪器说明书； 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掌握信号源和示波器的使用方法； 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掌握示波器测量波形参数的基本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方法；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掌握用示波器测量脉冲信号的基本方法； </a:t>
            </a: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掌握万用表的使用方法；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A2FA-E717-4F17-BCAF-871B2AE93217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东南大学电工电子实验中心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4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示波器的水平通道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触发菜单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2424114" y="1714488"/>
            <a:ext cx="7743853" cy="47863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触发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菜单：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触发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类型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dirty="0">
                <a:solidFill>
                  <a:schemeClr val="hlink"/>
                </a:solidFill>
                <a:latin typeface="楷体_GB2312" pitchFamily="49" charset="-122"/>
                <a:ea typeface="宋体" pitchFamily="2" charset="-122"/>
              </a:rPr>
              <a:t>信源</a:t>
            </a:r>
            <a:r>
              <a:rPr kumimoji="1" lang="zh-CN" altLang="en-US" dirty="0">
                <a:solidFill>
                  <a:schemeClr val="hlink"/>
                </a:solidFill>
                <a:latin typeface="楷体_GB2312" pitchFamily="49" charset="-122"/>
                <a:ea typeface="宋体" pitchFamily="2" charset="-122"/>
              </a:rPr>
              <a:t>选择</a:t>
            </a:r>
            <a:endParaRPr kumimoji="1" lang="en-US" altLang="zh-CN" dirty="0">
              <a:solidFill>
                <a:schemeClr val="hlink"/>
              </a:solidFill>
              <a:latin typeface="楷体_GB2312" pitchFamily="49" charset="-122"/>
              <a:ea typeface="宋体" pitchFamily="2" charset="-122"/>
            </a:endParaRPr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边沿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类型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触发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方式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424113" y="2071679"/>
            <a:ext cx="3581400" cy="434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kumimoji="1" lang="zh-CN" altLang="zh-CN" sz="2800">
              <a:latin typeface="楷体_GB2312" pitchFamily="49" charset="-122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453058" y="1214422"/>
            <a:ext cx="5562600" cy="4038600"/>
            <a:chOff x="3456" y="3216"/>
            <a:chExt cx="1920" cy="1104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456" y="3216"/>
              <a:ext cx="1920" cy="110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704" y="3571"/>
              <a:ext cx="1392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r>
                <a:rPr lang="zh-CN" altLang="en-US" sz="2800" dirty="0">
                  <a:latin typeface="华文行楷" pitchFamily="2" charset="-122"/>
                  <a:ea typeface="华文行楷" pitchFamily="2" charset="-122"/>
                </a:rPr>
                <a:t>当只有一个信号时一定要选择正确信源，否则很可能导致信号不稳定</a:t>
              </a:r>
              <a:endParaRPr kumimoji="1" lang="zh-CN" altLang="en-US" sz="2800" dirty="0"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8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9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20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92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示波器的水平通道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触发菜单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362201" y="1981200"/>
            <a:ext cx="4886325" cy="20958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触发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方式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自动（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常态（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Normal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单次（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Single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48300" y="2060575"/>
            <a:ext cx="5562600" cy="4038600"/>
            <a:chOff x="3456" y="3216"/>
            <a:chExt cx="1920" cy="1104"/>
          </a:xfrm>
        </p:grpSpPr>
        <p:sp>
          <p:nvSpPr>
            <p:cNvPr id="63496" name="AutoShape 8"/>
            <p:cNvSpPr>
              <a:spLocks noChangeArrowheads="1"/>
            </p:cNvSpPr>
            <p:nvPr/>
          </p:nvSpPr>
          <p:spPr bwMode="auto">
            <a:xfrm>
              <a:off x="3456" y="3216"/>
              <a:ext cx="1920" cy="110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3704" y="3571"/>
              <a:ext cx="1392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/>
            <a:lstStyle/>
            <a:p>
              <a:r>
                <a:rPr kumimoji="1" lang="zh-CN" altLang="en-US" sz="2800" dirty="0">
                  <a:ea typeface="华文新魏" pitchFamily="2" charset="-122"/>
                </a:rPr>
                <a:t>一般情况下，将示波器置于自动方式，使显示屏始终有扫描线存在</a:t>
              </a:r>
            </a:p>
          </p:txBody>
        </p:sp>
      </p:grpSp>
      <p:sp>
        <p:nvSpPr>
          <p:cNvPr id="8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9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0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21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5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示波器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测量前的调节与准备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打开示波器电源开关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(POWER)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TRIG MENU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（触发菜单）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触发源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(TRIG SOURCE)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选内触发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(CH1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CH2)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扫描方式置</a:t>
            </a:r>
            <a:r>
              <a:rPr lang="zh-CN" altLang="en-US" sz="2400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自动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(AUTO)</a:t>
            </a:r>
            <a:r>
              <a:rPr lang="en-US" altLang="zh-CN" sz="2400" dirty="0">
                <a:latin typeface="Arial"/>
                <a:ea typeface="楷体_GB2312" pitchFamily="49" charset="-122"/>
              </a:rPr>
              <a:t>”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耦合方式置地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开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CH1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CH2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通道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找到两条水平扫描线，如果找不到：调节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通道上下位置、水平方向位置、调节亮度适中，让扫描线出现在显示屏中间。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22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2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0" y="1967675"/>
            <a:ext cx="3627854" cy="2691633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、示波器校准信号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测量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23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1624" y="3284984"/>
            <a:ext cx="364504" cy="494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14" y="2051463"/>
            <a:ext cx="7228571" cy="33619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19401" y="4659308"/>
            <a:ext cx="840895" cy="100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192" y="260344"/>
            <a:ext cx="10515600" cy="1325563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内标准信号的测量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020254" y="1641835"/>
            <a:ext cx="5219762" cy="3889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：数格法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信号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峰峰值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Upp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Upp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 Y(div)×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灵敏度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(V/div)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信号周期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= X (div)×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扫描速率档位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(t/div)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pic>
        <p:nvPicPr>
          <p:cNvPr id="95238" name="Picture 6" descr="pic0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819" y="1340768"/>
            <a:ext cx="4862512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24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9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内标准信号的测量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8152" y="1762128"/>
            <a:ext cx="4472189" cy="263718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MEASURE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测量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MEASURE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键，可读取信号的峰峰值、频率等多种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参数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8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25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05" y="2039940"/>
            <a:ext cx="7238095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03507"/>
            <a:ext cx="10515600" cy="1325563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内标准信号的测量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35037" y="1615056"/>
            <a:ext cx="4483933" cy="408148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CURSOR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光标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测量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CURSOR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，测量类型为电压、时间可选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POSITION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功能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键调整光标位置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456363" y="5804178"/>
            <a:ext cx="2949846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/>
              <a:t> CURSOR </a:t>
            </a:r>
            <a:r>
              <a:rPr kumimoji="1" lang="zh-CN" altLang="en-US"/>
              <a:t>测垂直方向电压 </a:t>
            </a:r>
          </a:p>
        </p:txBody>
      </p:sp>
      <p:sp>
        <p:nvSpPr>
          <p:cNvPr id="10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11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26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70" y="1986236"/>
            <a:ext cx="725714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27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44" y="1628800"/>
            <a:ext cx="9121200" cy="42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2276872"/>
            <a:ext cx="10081120" cy="2938463"/>
          </a:xfrm>
        </p:spPr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主要功能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r>
              <a:rPr lang="en-US" altLang="zh-CN" sz="2800" dirty="0" smtClean="0">
                <a:ea typeface="楷体_GB2312" pitchFamily="49" charset="-122"/>
              </a:rPr>
              <a:t>DDS</a:t>
            </a:r>
            <a:r>
              <a:rPr lang="zh-CN" altLang="en-US" sz="2800" dirty="0" smtClean="0">
                <a:ea typeface="楷体_GB2312" pitchFamily="49" charset="-122"/>
              </a:rPr>
              <a:t>信号发生器主要</a:t>
            </a:r>
            <a:r>
              <a:rPr lang="zh-CN" altLang="en-US" sz="2800" dirty="0">
                <a:ea typeface="楷体_GB2312" pitchFamily="49" charset="-122"/>
              </a:rPr>
              <a:t>给被测电路提供所需要的已知信号（正弦波、三角波、矩形</a:t>
            </a:r>
            <a:r>
              <a:rPr lang="zh-CN" altLang="en-US" sz="2800" dirty="0" smtClean="0">
                <a:ea typeface="楷体_GB2312" pitchFamily="49" charset="-122"/>
              </a:rPr>
              <a:t>波等</a:t>
            </a:r>
            <a:r>
              <a:rPr lang="zh-CN" altLang="en-US" sz="2800" dirty="0">
                <a:ea typeface="楷体_GB2312" pitchFamily="49" charset="-122"/>
              </a:rPr>
              <a:t>）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28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52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844824"/>
            <a:ext cx="921702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chemeClr val="hlink"/>
                </a:solidFill>
                <a:ea typeface="楷体_GB2312" pitchFamily="49" charset="-122"/>
              </a:rPr>
              <a:t>掌握仿真信号发生器</a:t>
            </a:r>
            <a:r>
              <a:rPr lang="zh-CN" altLang="en-US" sz="2600" b="1" dirty="0">
                <a:solidFill>
                  <a:schemeClr val="hlink"/>
                </a:solidFill>
                <a:ea typeface="楷体_GB2312" pitchFamily="49" charset="-122"/>
              </a:rPr>
              <a:t>的基本使用方法</a:t>
            </a:r>
          </a:p>
          <a:p>
            <a:r>
              <a:rPr lang="en-US" altLang="zh-CN" sz="2600" dirty="0" smtClean="0">
                <a:latin typeface="楷体_GB2312" pitchFamily="49" charset="-122"/>
                <a:ea typeface="楷体_GB2312" pitchFamily="49" charset="-122"/>
              </a:rPr>
              <a:t>DDS</a:t>
            </a:r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输出口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：输出常用的正弦波、三角波</a:t>
            </a:r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、矩形波、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调频波等多种信号，频率、幅度可调</a:t>
            </a:r>
            <a:endParaRPr lang="en-US" altLang="zh-CN" sz="26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输出信号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波形选择</a:t>
            </a:r>
          </a:p>
          <a:p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输出信号频率、幅度调节</a:t>
            </a:r>
          </a:p>
          <a:p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直流电平叠加</a:t>
            </a:r>
          </a:p>
          <a:p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信号占空比</a:t>
            </a:r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调节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29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4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19600" y="5843587"/>
            <a:ext cx="7772400" cy="592138"/>
          </a:xfrm>
        </p:spPr>
        <p:txBody>
          <a:bodyPr vert="horz" lIns="91436" tIns="45718" rIns="91436" bIns="45718" rtlCol="0">
            <a:normAutofit/>
          </a:bodyPr>
          <a:lstStyle/>
          <a:p>
            <a:pPr marL="404813" indent="-404813" algn="ctr" defTabSz="1014413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V=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offset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+V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Sin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ωt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l-GR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28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34DAA412-778B-4838-B20C-93B9F704770A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03429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03430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49DF3FAE-13B7-4C93-B179-F6DA6F91AE42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3</a:t>
            </a:fld>
            <a:endParaRPr lang="en-US" altLang="zh-CN" sz="1400" i="1">
              <a:latin typeface="Arial" pitchFamily="34" charset="0"/>
            </a:endParaRPr>
          </a:p>
        </p:txBody>
      </p:sp>
      <p:graphicFrame>
        <p:nvGraphicFramePr>
          <p:cNvPr id="1034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79227"/>
              </p:ext>
            </p:extLst>
          </p:nvPr>
        </p:nvGraphicFramePr>
        <p:xfrm>
          <a:off x="1644650" y="2159000"/>
          <a:ext cx="8224838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2" name="Visio" r:id="rId3" imgW="4429190" imgH="1990760" progId="Visio.Drawing.11">
                  <p:embed/>
                </p:oleObj>
              </mc:Choice>
              <mc:Fallback>
                <p:oleObj name="Visio" r:id="rId3" imgW="4429190" imgH="199076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159000"/>
                        <a:ext cx="8224838" cy="370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729018" y="908583"/>
            <a:ext cx="7793037" cy="146208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典型信号的波形及参数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正弦波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35360" y="318898"/>
            <a:ext cx="10515600" cy="9810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7300" b="1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背景知识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04112" y="5821362"/>
            <a:ext cx="720080" cy="5760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019744" y="5821362"/>
            <a:ext cx="380512" cy="5760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480376" y="5822269"/>
            <a:ext cx="311696" cy="5760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35360" y="1725734"/>
            <a:ext cx="80554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2"/>
                </a:solidFill>
              </a:rPr>
              <a:t>接通</a:t>
            </a:r>
            <a:r>
              <a:rPr lang="zh-CN" altLang="en-US" dirty="0">
                <a:solidFill>
                  <a:schemeClr val="tx2"/>
                </a:solidFill>
              </a:rPr>
              <a:t>电源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</a:rPr>
              <a:t>波形选择：正弦波</a:t>
            </a:r>
            <a:r>
              <a:rPr lang="zh-CN" altLang="en-US" dirty="0" smtClean="0">
                <a:solidFill>
                  <a:schemeClr val="tx2"/>
                </a:solidFill>
              </a:rPr>
              <a:t>、矩形波、</a:t>
            </a:r>
            <a:r>
              <a:rPr lang="zh-CN" altLang="en-US" dirty="0">
                <a:solidFill>
                  <a:schemeClr val="tx2"/>
                </a:solidFill>
              </a:rPr>
              <a:t>三角波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>
                <a:solidFill>
                  <a:schemeClr val="tx2"/>
                </a:solidFill>
              </a:rPr>
              <a:t>幅度选择：</a:t>
            </a:r>
            <a:r>
              <a:rPr lang="en-US" altLang="zh-CN" kern="0" dirty="0" err="1">
                <a:solidFill>
                  <a:schemeClr val="tx2"/>
                </a:solidFill>
              </a:rPr>
              <a:t>Vpp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 err="1">
                <a:solidFill>
                  <a:schemeClr val="tx2"/>
                </a:solidFill>
              </a:rPr>
              <a:t>mVpp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 err="1">
                <a:solidFill>
                  <a:schemeClr val="tx2"/>
                </a:solidFill>
              </a:rPr>
              <a:t>Vrms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 err="1" smtClean="0">
                <a:solidFill>
                  <a:schemeClr val="tx2"/>
                </a:solidFill>
              </a:rPr>
              <a:t>mVrms</a:t>
            </a:r>
            <a:endParaRPr lang="en-US" altLang="zh-CN" kern="0" dirty="0" smtClean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>
                <a:solidFill>
                  <a:schemeClr val="tx2"/>
                </a:solidFill>
              </a:rPr>
              <a:t>频率设置</a:t>
            </a:r>
            <a:r>
              <a:rPr lang="zh-CN" altLang="en-US" kern="0" dirty="0" smtClean="0">
                <a:solidFill>
                  <a:schemeClr val="tx2"/>
                </a:solidFill>
              </a:rPr>
              <a:t>：</a:t>
            </a:r>
            <a:r>
              <a:rPr lang="en-US" altLang="zh-CN" kern="0" dirty="0" smtClean="0">
                <a:solidFill>
                  <a:schemeClr val="tx2"/>
                </a:solidFill>
              </a:rPr>
              <a:t>MHz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>
                <a:solidFill>
                  <a:schemeClr val="tx2"/>
                </a:solidFill>
              </a:rPr>
              <a:t>kHz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>
                <a:solidFill>
                  <a:schemeClr val="tx2"/>
                </a:solidFill>
              </a:rPr>
              <a:t>Hz</a:t>
            </a: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>
                <a:solidFill>
                  <a:schemeClr val="tx2"/>
                </a:solidFill>
              </a:rPr>
              <a:t>偏移设置、占空比</a:t>
            </a:r>
            <a:endParaRPr lang="en-US" altLang="zh-CN" kern="0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>
                <a:solidFill>
                  <a:schemeClr val="tx2"/>
                </a:solidFill>
              </a:rPr>
              <a:t>输出控制</a:t>
            </a:r>
            <a:endParaRPr lang="en-US" altLang="zh-CN" kern="0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endParaRPr lang="en-US" altLang="zh-CN" kern="0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endParaRPr lang="en-US" altLang="zh-CN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3717032"/>
            <a:ext cx="5485714" cy="24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301" y="2014831"/>
            <a:ext cx="1717397" cy="122413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13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79" y="3026755"/>
            <a:ext cx="7496275" cy="3266606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63352" y="2075544"/>
            <a:ext cx="80554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2"/>
                </a:solidFill>
              </a:rPr>
              <a:t>接通</a:t>
            </a:r>
            <a:r>
              <a:rPr lang="zh-CN" altLang="en-US" dirty="0">
                <a:solidFill>
                  <a:schemeClr val="tx2"/>
                </a:solidFill>
              </a:rPr>
              <a:t>电源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</a:rPr>
              <a:t>输出连接</a:t>
            </a:r>
            <a:endParaRPr lang="en-US" altLang="zh-CN" kern="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02822" y="5350519"/>
            <a:ext cx="1579477" cy="1162744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754552" y="2737203"/>
            <a:ext cx="3811761" cy="1738112"/>
          </a:xfrm>
          <a:prstGeom prst="wedgeEllipseCallout">
            <a:avLst>
              <a:gd name="adj1" fmla="val 42639"/>
              <a:gd name="adj2" fmla="val 13269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latin typeface="Arial" panose="020B0604020202020204" pitchFamily="34" charset="0"/>
              </a:rPr>
              <a:t>信号输出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 smtClean="0">
                <a:latin typeface="Arial" panose="020B0604020202020204" pitchFamily="34" charset="0"/>
              </a:rPr>
              <a:t>双通道函数</a:t>
            </a:r>
            <a:r>
              <a:rPr kumimoji="0" lang="zh-CN" altLang="en-US" sz="2400" dirty="0">
                <a:latin typeface="Arial" panose="020B0604020202020204" pitchFamily="34" charset="0"/>
              </a:rPr>
              <a:t>输出：输出正常信号波形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955875" y="5003801"/>
            <a:ext cx="1057136" cy="743453"/>
          </a:xfrm>
          <a:prstGeom prst="ellipse">
            <a:avLst/>
          </a:prstGeom>
          <a:noFill/>
          <a:ln w="317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215680" y="1809371"/>
            <a:ext cx="3803013" cy="1574964"/>
          </a:xfrm>
          <a:prstGeom prst="wedgeEllipseCallout">
            <a:avLst>
              <a:gd name="adj1" fmla="val -40106"/>
              <a:gd name="adj2" fmla="val 15900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latin typeface="Arial" panose="020B0604020202020204" pitchFamily="34" charset="0"/>
              </a:rPr>
              <a:t>接通电源</a:t>
            </a:r>
            <a:r>
              <a:rPr kumimoji="0" lang="zh-CN" altLang="en-US" sz="24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Arial" panose="020B0604020202020204" pitchFamily="34" charset="0"/>
              </a:rPr>
              <a:t>    按下电源按钮，出现字符显示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702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25" y="2390732"/>
            <a:ext cx="7496275" cy="3266606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07368" y="1621468"/>
            <a:ext cx="8055496" cy="52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2"/>
                </a:solidFill>
              </a:rPr>
              <a:t>常用波形</a:t>
            </a:r>
            <a:r>
              <a:rPr lang="zh-CN" altLang="en-US" dirty="0">
                <a:solidFill>
                  <a:schemeClr val="tx2"/>
                </a:solidFill>
              </a:rPr>
              <a:t>选择：正弦波</a:t>
            </a:r>
            <a:r>
              <a:rPr lang="zh-CN" altLang="en-US" dirty="0" smtClean="0">
                <a:solidFill>
                  <a:schemeClr val="tx2"/>
                </a:solidFill>
              </a:rPr>
              <a:t>、矩形波、</a:t>
            </a:r>
            <a:r>
              <a:rPr lang="zh-CN" altLang="en-US" dirty="0">
                <a:solidFill>
                  <a:schemeClr val="tx2"/>
                </a:solidFill>
              </a:rPr>
              <a:t>三角波</a:t>
            </a:r>
            <a:endParaRPr lang="en-US" altLang="zh-CN" kern="0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431704" y="4195179"/>
            <a:ext cx="4032448" cy="692895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982540" y="2042382"/>
            <a:ext cx="4860925" cy="1709738"/>
          </a:xfrm>
          <a:prstGeom prst="wedgeEllipseCallout">
            <a:avLst>
              <a:gd name="adj1" fmla="val -25736"/>
              <a:gd name="adj2" fmla="val 8323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波形选择：</a:t>
            </a:r>
            <a:r>
              <a:rPr kumimoji="0" lang="zh-CN" altLang="en-US" sz="20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dirty="0" smtClean="0">
                <a:latin typeface="Arial" panose="020B0604020202020204" pitchFamily="34" charset="0"/>
              </a:rPr>
              <a:t>直接按键选择</a:t>
            </a:r>
            <a:r>
              <a:rPr kumimoji="0" lang="zh-CN" altLang="en-US" sz="2000" dirty="0">
                <a:latin typeface="Arial" panose="020B0604020202020204" pitchFamily="34" charset="0"/>
              </a:rPr>
              <a:t>波形形状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8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16" y="2253845"/>
            <a:ext cx="7496275" cy="3266606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340395" y="1498240"/>
            <a:ext cx="80554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 smtClean="0">
                <a:solidFill>
                  <a:schemeClr val="tx2"/>
                </a:solidFill>
              </a:rPr>
              <a:t>幅度</a:t>
            </a:r>
            <a:r>
              <a:rPr lang="zh-CN" altLang="en-US" kern="0" dirty="0">
                <a:solidFill>
                  <a:schemeClr val="tx2"/>
                </a:solidFill>
              </a:rPr>
              <a:t>选择：</a:t>
            </a:r>
            <a:r>
              <a:rPr lang="en-US" altLang="zh-CN" kern="0" dirty="0" err="1">
                <a:solidFill>
                  <a:schemeClr val="tx2"/>
                </a:solidFill>
              </a:rPr>
              <a:t>Vpp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 err="1">
                <a:solidFill>
                  <a:schemeClr val="tx2"/>
                </a:solidFill>
              </a:rPr>
              <a:t>mVpp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 err="1">
                <a:solidFill>
                  <a:schemeClr val="tx2"/>
                </a:solidFill>
              </a:rPr>
              <a:t>Vrms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 err="1">
                <a:solidFill>
                  <a:schemeClr val="tx2"/>
                </a:solidFill>
              </a:rPr>
              <a:t>mVrms</a:t>
            </a:r>
            <a:endParaRPr lang="en-US" altLang="zh-CN" kern="0" dirty="0">
              <a:solidFill>
                <a:schemeClr val="tx2"/>
              </a:solidFill>
            </a:endParaRPr>
          </a:p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endParaRPr lang="en-US" altLang="zh-CN" kern="0" dirty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87688" y="4582241"/>
            <a:ext cx="720725" cy="674687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795532" y="1591450"/>
            <a:ext cx="5176838" cy="1935163"/>
          </a:xfrm>
          <a:prstGeom prst="wedgeEllipseCallout">
            <a:avLst>
              <a:gd name="adj1" fmla="val -41233"/>
              <a:gd name="adj2" fmla="val 6140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kumimoji="0" lang="zh-CN" altLang="en-US" sz="1800" b="1" dirty="0">
                <a:latin typeface="Arial" panose="020B0604020202020204" pitchFamily="34" charset="0"/>
              </a:rPr>
              <a:t>幅度设置</a:t>
            </a:r>
            <a:r>
              <a:rPr kumimoji="0" lang="zh-CN" altLang="en-US" sz="1800" b="1" dirty="0" smtClean="0">
                <a:latin typeface="Arial" panose="020B0604020202020204" pitchFamily="34" charset="0"/>
              </a:rPr>
              <a:t>：</a:t>
            </a:r>
            <a:r>
              <a:rPr kumimoji="0" lang="zh-CN" altLang="en-US" sz="1800" dirty="0">
                <a:latin typeface="Arial" panose="020B0604020202020204" pitchFamily="34" charset="0"/>
              </a:rPr>
              <a:t>按下“</a:t>
            </a:r>
            <a:r>
              <a:rPr kumimoji="0" lang="en-US" altLang="zh-CN" sz="1800" dirty="0">
                <a:latin typeface="Arial" panose="020B0604020202020204" pitchFamily="34" charset="0"/>
              </a:rPr>
              <a:t>Enter Number</a:t>
            </a:r>
            <a:r>
              <a:rPr kumimoji="0" lang="zh-CN" altLang="en-US" sz="1800" dirty="0">
                <a:latin typeface="Arial" panose="020B0604020202020204" pitchFamily="34" charset="0"/>
              </a:rPr>
              <a:t>”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键，输入数字</a:t>
            </a:r>
            <a:r>
              <a:rPr kumimoji="0" lang="zh-CN" altLang="en-US" sz="1800" dirty="0">
                <a:latin typeface="Arial" panose="020B0604020202020204" pitchFamily="34" charset="0"/>
              </a:rPr>
              <a:t>量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；再选择</a:t>
            </a:r>
            <a:r>
              <a:rPr kumimoji="0" lang="en-US" altLang="zh-CN" sz="1800" dirty="0" err="1" smtClean="0">
                <a:latin typeface="Arial" panose="020B0604020202020204" pitchFamily="34" charset="0"/>
              </a:rPr>
              <a:t>Vpp</a:t>
            </a:r>
            <a:r>
              <a:rPr kumimoji="0" lang="en-US" altLang="zh-CN" sz="1800" dirty="0" smtClean="0">
                <a:latin typeface="Arial" panose="020B0604020202020204" pitchFamily="34" charset="0"/>
              </a:rPr>
              <a:t> 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1800" dirty="0" err="1" smtClean="0">
                <a:latin typeface="Arial" panose="020B0604020202020204" pitchFamily="34" charset="0"/>
              </a:rPr>
              <a:t>Vrms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，可使用旋钮调整。注意可设置的最小幅度为</a:t>
            </a:r>
            <a:r>
              <a:rPr kumimoji="0"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50mVpp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。</a:t>
            </a:r>
            <a:endParaRPr kumimoji="0"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dirty="0" err="1">
                <a:latin typeface="Arial" panose="020B0604020202020204" pitchFamily="34" charset="0"/>
              </a:rPr>
              <a:t>Vpp</a:t>
            </a:r>
            <a:r>
              <a:rPr kumimoji="0" lang="zh-CN" altLang="en-US" sz="1800" dirty="0">
                <a:latin typeface="Arial" panose="020B0604020202020204" pitchFamily="34" charset="0"/>
              </a:rPr>
              <a:t>是峰峰值，</a:t>
            </a:r>
            <a:r>
              <a:rPr kumimoji="0" lang="en-US" altLang="zh-CN" sz="1800" dirty="0" err="1">
                <a:latin typeface="Arial" panose="020B0604020202020204" pitchFamily="34" charset="0"/>
              </a:rPr>
              <a:t>Vrms</a:t>
            </a:r>
            <a:r>
              <a:rPr kumimoji="0" lang="zh-CN" altLang="en-US" sz="1800" dirty="0">
                <a:latin typeface="Arial" panose="020B0604020202020204" pitchFamily="34" charset="0"/>
              </a:rPr>
              <a:t>是有效值。</a:t>
            </a:r>
            <a:endParaRPr kumimoji="0" lang="en-US" altLang="zh-CN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8897721">
            <a:off x="5799860" y="4297239"/>
            <a:ext cx="1657159" cy="664148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95795" y="2806346"/>
            <a:ext cx="3212618" cy="1506313"/>
          </a:xfrm>
          <a:prstGeom prst="wedgeEllipseCallout">
            <a:avLst>
              <a:gd name="adj1" fmla="val 32868"/>
              <a:gd name="adj2" fmla="val 8738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dirty="0">
                <a:latin typeface="Arial" panose="020B0604020202020204" pitchFamily="34" charset="0"/>
              </a:rPr>
              <a:t>幅度设置：</a:t>
            </a:r>
            <a:endParaRPr kumimoji="0" lang="en-US" altLang="zh-CN" sz="20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dirty="0">
                <a:latin typeface="Arial" panose="020B0604020202020204" pitchFamily="34" charset="0"/>
              </a:rPr>
              <a:t>先按</a:t>
            </a:r>
            <a:r>
              <a:rPr kumimoji="0" lang="en-US" altLang="zh-CN" sz="2000" dirty="0">
                <a:latin typeface="Arial" panose="020B0604020202020204" pitchFamily="34" charset="0"/>
              </a:rPr>
              <a:t>【</a:t>
            </a:r>
            <a:r>
              <a:rPr kumimoji="0" lang="zh-CN" altLang="en-US" sz="2000" dirty="0">
                <a:latin typeface="Arial" panose="020B0604020202020204" pitchFamily="34" charset="0"/>
              </a:rPr>
              <a:t>幅度</a:t>
            </a:r>
            <a:r>
              <a:rPr kumimoji="0" lang="en-US" altLang="zh-CN" sz="2000" dirty="0">
                <a:latin typeface="Arial" panose="020B0604020202020204" pitchFamily="34" charset="0"/>
              </a:rPr>
              <a:t>】</a:t>
            </a:r>
            <a:r>
              <a:rPr kumimoji="0" lang="zh-CN" altLang="en-US" sz="2000" dirty="0">
                <a:latin typeface="Arial" panose="020B0604020202020204" pitchFamily="34" charset="0"/>
              </a:rPr>
              <a:t>按钮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5400000">
            <a:off x="7130339" y="3951923"/>
            <a:ext cx="882299" cy="664148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753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3" grpId="0" animBg="1"/>
      <p:bldP spid="15" grpId="0" animBg="1"/>
      <p:bldP spid="15" grpId="1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19" y="2276872"/>
            <a:ext cx="8049593" cy="3521697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59499" y="1515127"/>
            <a:ext cx="80554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 smtClean="0">
                <a:solidFill>
                  <a:schemeClr val="tx2"/>
                </a:solidFill>
              </a:rPr>
              <a:t>频率</a:t>
            </a:r>
            <a:r>
              <a:rPr lang="zh-CN" altLang="en-US" kern="0" dirty="0">
                <a:solidFill>
                  <a:schemeClr val="tx2"/>
                </a:solidFill>
              </a:rPr>
              <a:t>设置</a:t>
            </a:r>
            <a:r>
              <a:rPr lang="zh-CN" altLang="en-US" kern="0" dirty="0" smtClean="0">
                <a:solidFill>
                  <a:schemeClr val="tx2"/>
                </a:solidFill>
              </a:rPr>
              <a:t>：</a:t>
            </a:r>
            <a:r>
              <a:rPr lang="en-US" altLang="zh-CN" kern="0" dirty="0" smtClean="0">
                <a:solidFill>
                  <a:schemeClr val="tx2"/>
                </a:solidFill>
              </a:rPr>
              <a:t>MHz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>
                <a:solidFill>
                  <a:schemeClr val="tx2"/>
                </a:solidFill>
              </a:rPr>
              <a:t>kHz</a:t>
            </a:r>
            <a:r>
              <a:rPr lang="zh-CN" altLang="en-US" kern="0" dirty="0">
                <a:solidFill>
                  <a:schemeClr val="tx2"/>
                </a:solidFill>
              </a:rPr>
              <a:t>、</a:t>
            </a:r>
            <a:r>
              <a:rPr lang="en-US" altLang="zh-CN" kern="0" dirty="0">
                <a:solidFill>
                  <a:schemeClr val="tx2"/>
                </a:solidFill>
              </a:rPr>
              <a:t>Hz</a:t>
            </a:r>
            <a:endParaRPr lang="en-US" altLang="zh-CN" kern="0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91743" y="3096491"/>
            <a:ext cx="3163888" cy="2403475"/>
            <a:chOff x="-116" y="1411"/>
            <a:chExt cx="1993" cy="1514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37" y="2500"/>
              <a:ext cx="567" cy="4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-116" y="1411"/>
              <a:ext cx="1993" cy="726"/>
            </a:xfrm>
            <a:prstGeom prst="wedgeEllipseCallout">
              <a:avLst>
                <a:gd name="adj1" fmla="val 17678"/>
                <a:gd name="adj2" fmla="val 9385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 smtClean="0">
                  <a:latin typeface="Arial" panose="020B0604020202020204" pitchFamily="34" charset="0"/>
                </a:rPr>
                <a:t>频率设置</a:t>
              </a:r>
              <a:r>
                <a:rPr kumimoji="0" lang="zh-CN" altLang="en-US" sz="1800" b="1" dirty="0">
                  <a:latin typeface="Arial" panose="020B0604020202020204" pitchFamily="34" charset="0"/>
                </a:rPr>
                <a:t>：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dirty="0" smtClean="0">
                  <a:latin typeface="Arial" panose="020B0604020202020204" pitchFamily="34" charset="0"/>
                </a:rPr>
                <a:t>按</a:t>
              </a:r>
              <a:r>
                <a:rPr kumimoji="0" lang="en-US" altLang="zh-CN" sz="1800" dirty="0">
                  <a:latin typeface="Arial" panose="020B0604020202020204" pitchFamily="34" charset="0"/>
                </a:rPr>
                <a:t>【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频率</a:t>
              </a:r>
              <a:r>
                <a:rPr kumimoji="0" lang="en-US" altLang="zh-CN" sz="1800" dirty="0" smtClean="0">
                  <a:latin typeface="Arial" panose="020B0604020202020204" pitchFamily="34" charset="0"/>
                </a:rPr>
                <a:t>】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按钮  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6240016" y="1756640"/>
            <a:ext cx="4321175" cy="3538538"/>
            <a:chOff x="2288" y="-239"/>
            <a:chExt cx="2722" cy="2229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194" y="1065"/>
              <a:ext cx="758" cy="9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288" y="-239"/>
              <a:ext cx="2722" cy="1304"/>
            </a:xfrm>
            <a:prstGeom prst="wedgeEllipseCallout">
              <a:avLst>
                <a:gd name="adj1" fmla="val 6929"/>
                <a:gd name="adj2" fmla="val 6609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dirty="0">
                  <a:latin typeface="Arial" panose="020B0604020202020204" pitchFamily="34" charset="0"/>
                </a:rPr>
                <a:t>设置频率</a:t>
              </a:r>
              <a:endParaRPr kumimoji="0" lang="en-US" altLang="zh-CN" sz="2000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dirty="0">
                  <a:latin typeface="Arial" panose="020B0604020202020204" pitchFamily="34" charset="0"/>
                </a:rPr>
                <a:t>先输入数字量（调节旋钮输入或数字键输入数据），</a:t>
              </a:r>
              <a:r>
                <a:rPr kumimoji="0" lang="zh-CN" altLang="en-US" sz="2000" dirty="0" smtClean="0">
                  <a:latin typeface="Arial" panose="020B0604020202020204" pitchFamily="34" charset="0"/>
                </a:rPr>
                <a:t>再选择频率单位</a:t>
              </a:r>
              <a:r>
                <a:rPr kumimoji="0" lang="zh-CN" altLang="en-US" sz="2000" dirty="0">
                  <a:latin typeface="Arial" panose="020B0604020202020204" pitchFamily="34" charset="0"/>
                </a:rPr>
                <a:t>键</a:t>
              </a:r>
              <a:r>
                <a:rPr kumimoji="0" lang="en-US" altLang="zh-CN" sz="2000" dirty="0">
                  <a:latin typeface="Arial" panose="020B0604020202020204" pitchFamily="34" charset="0"/>
                </a:rPr>
                <a:t>Hz</a:t>
              </a:r>
              <a:r>
                <a:rPr kumimoji="0" lang="zh-CN" altLang="en-US" sz="2000" dirty="0">
                  <a:latin typeface="Arial" panose="020B0604020202020204" pitchFamily="34" charset="0"/>
                </a:rPr>
                <a:t>、</a:t>
              </a:r>
              <a:r>
                <a:rPr kumimoji="0" lang="en-US" altLang="zh-CN" sz="2000" dirty="0">
                  <a:latin typeface="Arial" panose="020B0604020202020204" pitchFamily="34" charset="0"/>
                </a:rPr>
                <a:t>KHz</a:t>
              </a:r>
              <a:r>
                <a:rPr kumimoji="0" lang="zh-CN" altLang="en-US" sz="2000" dirty="0">
                  <a:latin typeface="Arial" panose="020B0604020202020204" pitchFamily="34" charset="0"/>
                </a:rPr>
                <a:t>、</a:t>
              </a:r>
              <a:r>
                <a:rPr kumimoji="0" lang="en-US" altLang="zh-CN" sz="2000" dirty="0">
                  <a:latin typeface="Arial" panose="020B0604020202020204" pitchFamily="34" charset="0"/>
                </a:rPr>
                <a:t>MHz</a:t>
              </a:r>
              <a:r>
                <a:rPr kumimoji="0" lang="zh-CN" altLang="en-US" sz="2000" dirty="0">
                  <a:latin typeface="Arial" panose="020B0604020202020204" pitchFamily="34" charset="0"/>
                </a:rPr>
                <a:t>。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999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348880"/>
            <a:ext cx="7738449" cy="3417150"/>
          </a:xfrm>
          <a:prstGeom prst="rect">
            <a:avLst/>
          </a:prstGeom>
        </p:spPr>
      </p:pic>
      <p:sp>
        <p:nvSpPr>
          <p:cNvPr id="20492" name="Oval 6"/>
          <p:cNvSpPr>
            <a:spLocks noChangeArrowheads="1"/>
          </p:cNvSpPr>
          <p:nvPr/>
        </p:nvSpPr>
        <p:spPr bwMode="auto">
          <a:xfrm>
            <a:off x="4511824" y="5012740"/>
            <a:ext cx="7112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20490" name="AutoShape 14"/>
          <p:cNvSpPr>
            <a:spLocks noChangeArrowheads="1"/>
          </p:cNvSpPr>
          <p:nvPr/>
        </p:nvSpPr>
        <p:spPr bwMode="auto">
          <a:xfrm>
            <a:off x="18031" y="2699698"/>
            <a:ext cx="5175251" cy="1619250"/>
          </a:xfrm>
          <a:prstGeom prst="wedgeEllipseCallout">
            <a:avLst>
              <a:gd name="adj1" fmla="val 44639"/>
              <a:gd name="adj2" fmla="val 85588"/>
            </a:avLst>
          </a:prstGeom>
          <a:solidFill>
            <a:srgbClr val="CC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dirty="0">
                <a:latin typeface="Arial" panose="020B0604020202020204" pitchFamily="34" charset="0"/>
              </a:rPr>
              <a:t>脉冲波占空比</a:t>
            </a:r>
            <a:r>
              <a:rPr kumimoji="0" lang="zh-CN" altLang="en-US" sz="1800" b="1" dirty="0" smtClean="0">
                <a:latin typeface="Arial" panose="020B0604020202020204" pitchFamily="34" charset="0"/>
              </a:rPr>
              <a:t>：</a:t>
            </a:r>
            <a:endParaRPr kumimoji="0" lang="en-US" altLang="zh-CN" sz="1800" b="1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latin typeface="Arial" panose="020B0604020202020204" pitchFamily="34" charset="0"/>
              </a:rPr>
              <a:t>先设置幅度，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然后按</a:t>
            </a:r>
            <a:r>
              <a:rPr kumimoji="0" lang="en-US" altLang="zh-CN" sz="1800" dirty="0" smtClean="0">
                <a:latin typeface="Arial" panose="020B0604020202020204" pitchFamily="34" charset="0"/>
              </a:rPr>
              <a:t>【Offset】</a:t>
            </a:r>
            <a:r>
              <a:rPr kumimoji="0" lang="zh-CN" altLang="en-US" sz="1800" dirty="0" smtClean="0">
                <a:latin typeface="Arial" panose="020B0604020202020204" pitchFamily="34" charset="0"/>
              </a:rPr>
              <a:t>，可使用数字输入或旋钮设置需要叠加的电压量</a:t>
            </a:r>
            <a:endParaRPr kumimoji="0"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0" y="1505183"/>
            <a:ext cx="8055496" cy="60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 smtClean="0">
                <a:solidFill>
                  <a:schemeClr val="tx2"/>
                </a:solidFill>
              </a:rPr>
              <a:t>偏移设置</a:t>
            </a:r>
            <a:endParaRPr lang="en-US" altLang="zh-CN" kern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4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1" y="2408230"/>
            <a:ext cx="8009758" cy="3513780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824" y="4646027"/>
            <a:ext cx="6146801" cy="1711325"/>
            <a:chOff x="1842" y="2450"/>
            <a:chExt cx="3872" cy="1078"/>
          </a:xfrm>
        </p:grpSpPr>
        <p:sp>
          <p:nvSpPr>
            <p:cNvPr id="20492" name="Oval 6"/>
            <p:cNvSpPr>
              <a:spLocks noChangeArrowheads="1"/>
            </p:cNvSpPr>
            <p:nvPr/>
          </p:nvSpPr>
          <p:spPr bwMode="auto">
            <a:xfrm>
              <a:off x="1842" y="2681"/>
              <a:ext cx="448" cy="38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94" name="AutoShape 8"/>
            <p:cNvSpPr>
              <a:spLocks noChangeArrowheads="1"/>
            </p:cNvSpPr>
            <p:nvPr/>
          </p:nvSpPr>
          <p:spPr bwMode="auto">
            <a:xfrm>
              <a:off x="2976" y="2450"/>
              <a:ext cx="2738" cy="1078"/>
            </a:xfrm>
            <a:prstGeom prst="wedgeEllipseCallout">
              <a:avLst>
                <a:gd name="adj1" fmla="val -61286"/>
                <a:gd name="adj2" fmla="val -2172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>
                  <a:latin typeface="Arial" panose="020B0604020202020204" pitchFamily="34" charset="0"/>
                </a:rPr>
                <a:t>信号直流分量：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dirty="0" smtClean="0">
                  <a:latin typeface="Arial" panose="020B0604020202020204" pitchFamily="34" charset="0"/>
                </a:rPr>
                <a:t>按</a:t>
              </a:r>
              <a:r>
                <a:rPr kumimoji="0" lang="en-US" altLang="zh-CN" sz="1800" dirty="0" smtClean="0">
                  <a:latin typeface="Arial" panose="020B0604020202020204" pitchFamily="34" charset="0"/>
                </a:rPr>
                <a:t>【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偏移量</a:t>
              </a:r>
              <a:r>
                <a:rPr kumimoji="0" lang="en-US" altLang="zh-CN" sz="1800" dirty="0" smtClean="0">
                  <a:latin typeface="Arial" panose="020B0604020202020204" pitchFamily="34" charset="0"/>
                </a:rPr>
                <a:t>】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按钮，设置需要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叠加的数字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量，偏移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电压单位 </a:t>
              </a:r>
              <a:r>
                <a:rPr kumimoji="0" lang="en-US" altLang="zh-CN" sz="1800" dirty="0">
                  <a:latin typeface="Arial" panose="020B0604020202020204" pitchFamily="34" charset="0"/>
                </a:rPr>
                <a:t>V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（或者</a:t>
              </a:r>
              <a:r>
                <a:rPr kumimoji="0" lang="en-US" altLang="zh-CN" sz="1800" dirty="0">
                  <a:latin typeface="Arial" panose="020B0604020202020204" pitchFamily="34" charset="0"/>
                </a:rPr>
                <a:t>mV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） 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8031" y="2699698"/>
            <a:ext cx="8526464" cy="2732088"/>
            <a:chOff x="-997" y="935"/>
            <a:chExt cx="5371" cy="1721"/>
          </a:xfrm>
        </p:grpSpPr>
        <p:sp>
          <p:nvSpPr>
            <p:cNvPr id="20488" name="Oval 11"/>
            <p:cNvSpPr>
              <a:spLocks noChangeArrowheads="1"/>
            </p:cNvSpPr>
            <p:nvPr/>
          </p:nvSpPr>
          <p:spPr bwMode="auto">
            <a:xfrm>
              <a:off x="2525" y="2266"/>
              <a:ext cx="443" cy="39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89" name="Oval 12"/>
            <p:cNvSpPr>
              <a:spLocks noChangeArrowheads="1"/>
            </p:cNvSpPr>
            <p:nvPr/>
          </p:nvSpPr>
          <p:spPr bwMode="auto">
            <a:xfrm>
              <a:off x="3426" y="1048"/>
              <a:ext cx="948" cy="84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90" name="AutoShape 14"/>
            <p:cNvSpPr>
              <a:spLocks noChangeArrowheads="1"/>
            </p:cNvSpPr>
            <p:nvPr/>
          </p:nvSpPr>
          <p:spPr bwMode="auto">
            <a:xfrm>
              <a:off x="-997" y="935"/>
              <a:ext cx="3260" cy="1020"/>
            </a:xfrm>
            <a:prstGeom prst="wedgeEllipseCallout">
              <a:avLst>
                <a:gd name="adj1" fmla="val 44639"/>
                <a:gd name="adj2" fmla="val 85588"/>
              </a:avLst>
            </a:prstGeom>
            <a:solidFill>
              <a:srgbClr val="CCFF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 dirty="0">
                  <a:latin typeface="Arial" panose="020B0604020202020204" pitchFamily="34" charset="0"/>
                </a:rPr>
                <a:t>脉冲波占空比：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dirty="0" smtClean="0">
                  <a:latin typeface="Arial" panose="020B0604020202020204" pitchFamily="34" charset="0"/>
                </a:rPr>
                <a:t>先选择波形为</a:t>
              </a:r>
              <a:r>
                <a:rPr kumimoji="0" lang="zh-CN" altLang="en-US" sz="1800" dirty="0">
                  <a:latin typeface="Arial" panose="020B0604020202020204" pitchFamily="34" charset="0"/>
                </a:rPr>
                <a:t>矩形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波，然后按</a:t>
              </a:r>
              <a:r>
                <a:rPr kumimoji="0" lang="en-US" altLang="zh-CN" sz="1800" dirty="0" smtClean="0">
                  <a:latin typeface="Arial" panose="020B0604020202020204" pitchFamily="34" charset="0"/>
                </a:rPr>
                <a:t>shift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、</a:t>
              </a:r>
              <a:r>
                <a:rPr kumimoji="0" lang="en-US" altLang="zh-CN" sz="1800" dirty="0" smtClean="0">
                  <a:latin typeface="Arial" panose="020B0604020202020204" pitchFamily="34" charset="0"/>
                </a:rPr>
                <a:t>offset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按钮选择</a:t>
              </a:r>
              <a:r>
                <a:rPr kumimoji="0" lang="en-US" altLang="zh-CN" sz="1800" dirty="0" smtClean="0">
                  <a:latin typeface="Arial" panose="020B0604020202020204" pitchFamily="34" charset="0"/>
                </a:rPr>
                <a:t>【%Duty】</a:t>
              </a:r>
              <a:r>
                <a:rPr kumimoji="0" lang="zh-CN" altLang="en-US" sz="1800" dirty="0" smtClean="0">
                  <a:latin typeface="Arial" panose="020B0604020202020204" pitchFamily="34" charset="0"/>
                </a:rPr>
                <a:t>，可使用数字输入或旋钮调节占空比</a:t>
              </a:r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18031" y="1551994"/>
            <a:ext cx="8055496" cy="60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0033CC"/>
              </a:buClr>
              <a:buSzPct val="90000"/>
              <a:buFont typeface="Wingdings" pitchFamily="2" charset="2"/>
              <a:buChar char="u"/>
            </a:pPr>
            <a:r>
              <a:rPr lang="zh-CN" altLang="en-US" kern="0" dirty="0" smtClean="0">
                <a:solidFill>
                  <a:schemeClr val="tx2"/>
                </a:solidFill>
              </a:rPr>
              <a:t>占空比</a:t>
            </a:r>
            <a:endParaRPr lang="en-US" altLang="zh-CN" kern="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DDS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信号发生器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646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脉冲信号测量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37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416" y="1656376"/>
            <a:ext cx="8513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信号是一个高电平为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，低电平为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的方波信号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" y="3166088"/>
            <a:ext cx="3114286" cy="13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460907"/>
            <a:ext cx="6475847" cy="27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脉冲信号测量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38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416" y="1656376"/>
            <a:ext cx="8513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信号是一个高电平为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，低电平为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的方波信号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348880"/>
            <a:ext cx="5641233" cy="3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脉冲信号测量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39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416" y="1656376"/>
            <a:ext cx="8513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信号是一个高电平为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，低电平为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0V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的方波信号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516393"/>
            <a:ext cx="8219048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27448" y="184639"/>
            <a:ext cx="7793037" cy="146208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典型信号的波形及参数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矩形波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2495600" y="5076448"/>
            <a:ext cx="7772400" cy="1152525"/>
          </a:xfrm>
        </p:spPr>
        <p:txBody>
          <a:bodyPr vert="horz" lIns="91436" tIns="45718" rIns="91436" bIns="45718" rtlCol="0">
            <a:normAutofit/>
          </a:bodyPr>
          <a:lstStyle/>
          <a:p>
            <a:pPr defTabSz="1014413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脉冲幅度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=V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-V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</a:p>
          <a:p>
            <a:pPr defTabSz="1014413"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占空比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tw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/T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tw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正脉宽</a:t>
            </a:r>
          </a:p>
        </p:txBody>
      </p:sp>
      <p:sp>
        <p:nvSpPr>
          <p:cNvPr id="102403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102404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02405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1524000" y="-210919"/>
            <a:ext cx="166634" cy="42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479" tIns="41239" rIns="82479" bIns="41239" anchor="ctr">
            <a:spAutoFit/>
          </a:bodyPr>
          <a:lstStyle/>
          <a:p>
            <a:pPr defTabSz="825500"/>
            <a:endParaRPr lang="zh-CN" altLang="zh-CN" sz="2200">
              <a:latin typeface="Arial" pitchFamily="34" charset="0"/>
            </a:endParaRPr>
          </a:p>
        </p:txBody>
      </p:sp>
      <p:graphicFrame>
        <p:nvGraphicFramePr>
          <p:cNvPr id="1024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65662"/>
              </p:ext>
            </p:extLst>
          </p:nvPr>
        </p:nvGraphicFramePr>
        <p:xfrm>
          <a:off x="1892300" y="1323975"/>
          <a:ext cx="8256588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6" name="Visio" r:id="rId3" imgW="4447743" imgH="1963995" progId="Visio.Drawing.11">
                  <p:embed/>
                </p:oleObj>
              </mc:Choice>
              <mc:Fallback>
                <p:oleObj name="Visio" r:id="rId3" imgW="4447743" imgH="19639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323975"/>
                        <a:ext cx="8256588" cy="365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8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脉冲信号测量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40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9416" y="165637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上升时间、正负脉宽的光标测量方法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512" y="2606927"/>
            <a:ext cx="8063447" cy="338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60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万用表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2276872"/>
            <a:ext cx="10298360" cy="2938463"/>
          </a:xfrm>
        </p:spPr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主要功能</a:t>
            </a:r>
            <a:r>
              <a:rPr lang="zh-CN" altLang="en-US" sz="2800" dirty="0" smtClean="0">
                <a:ea typeface="楷体_GB2312" pitchFamily="49" charset="-122"/>
              </a:rPr>
              <a:t>：测量电压、电流、电阻、二极管导通压降、电容量电路频率等。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41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2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5176" y="1749524"/>
            <a:ext cx="921702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chemeClr val="hlink"/>
                </a:solidFill>
                <a:ea typeface="楷体_GB2312" pitchFamily="49" charset="-122"/>
              </a:rPr>
              <a:t>掌握仿真万用表的基本</a:t>
            </a:r>
            <a:r>
              <a:rPr lang="zh-CN" altLang="en-US" sz="2600" b="1" dirty="0">
                <a:solidFill>
                  <a:schemeClr val="hlink"/>
                </a:solidFill>
                <a:ea typeface="楷体_GB2312" pitchFamily="49" charset="-122"/>
              </a:rPr>
              <a:t>使用方法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 smtClean="0"/>
              <a:t>测量端子的选择</a:t>
            </a:r>
            <a:endParaRPr lang="en-US" altLang="zh-CN" sz="2400" kern="0" dirty="0" smtClean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 smtClean="0"/>
              <a:t>测量</a:t>
            </a:r>
            <a:r>
              <a:rPr lang="zh-CN" altLang="en-US" sz="2400" kern="0" dirty="0"/>
              <a:t>对象：测量电压</a:t>
            </a:r>
            <a:r>
              <a:rPr lang="en-US" altLang="zh-CN" sz="2400" kern="0" dirty="0"/>
              <a:t>/</a:t>
            </a:r>
            <a:r>
              <a:rPr lang="zh-CN" altLang="en-US" sz="2400" kern="0" dirty="0"/>
              <a:t>电流</a:t>
            </a:r>
            <a:r>
              <a:rPr lang="en-US" altLang="zh-CN" sz="2400" kern="0" dirty="0"/>
              <a:t>/</a:t>
            </a:r>
            <a:r>
              <a:rPr lang="zh-CN" altLang="en-US" sz="2400" kern="0" dirty="0" smtClean="0"/>
              <a:t>电阻</a:t>
            </a:r>
            <a:r>
              <a:rPr lang="en-US" altLang="zh-CN" sz="2400" kern="0" dirty="0" smtClean="0"/>
              <a:t>/</a:t>
            </a:r>
            <a:r>
              <a:rPr lang="zh-CN" altLang="en-US" sz="2400" kern="0" dirty="0" smtClean="0"/>
              <a:t>频率</a:t>
            </a:r>
            <a:endParaRPr lang="zh-CN" altLang="en-US" sz="2400" kern="0" dirty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/>
              <a:t>选择量程：电压、电流</a:t>
            </a:r>
            <a:r>
              <a:rPr lang="zh-CN" altLang="en-US" sz="2400" kern="0" dirty="0" smtClean="0"/>
              <a:t>范围</a:t>
            </a:r>
            <a:endParaRPr lang="en-US" altLang="zh-CN" sz="2400" kern="0" dirty="0" smtClean="0"/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kern="0" dirty="0" smtClean="0"/>
              <a:t>AC/DC</a:t>
            </a:r>
            <a:r>
              <a:rPr lang="zh-CN" altLang="en-US" sz="2400" kern="0" dirty="0" smtClean="0"/>
              <a:t>测量</a:t>
            </a:r>
            <a:endParaRPr lang="zh-CN" altLang="en-US" sz="2400" kern="0" dirty="0"/>
          </a:p>
        </p:txBody>
      </p:sp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42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idx="4294967295"/>
          </p:nvPr>
        </p:nvSpPr>
        <p:spPr>
          <a:xfrm>
            <a:off x="581648" y="208959"/>
            <a:ext cx="7793037" cy="146208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万用表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10" y="1706815"/>
            <a:ext cx="2124045" cy="1899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966" y="3967764"/>
            <a:ext cx="6701438" cy="28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4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43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idx="4294967295"/>
          </p:nvPr>
        </p:nvSpPr>
        <p:spPr>
          <a:xfrm>
            <a:off x="581648" y="208959"/>
            <a:ext cx="7793037" cy="146208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万用表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5" y="2037666"/>
            <a:ext cx="7963427" cy="341093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04312" y="2564904"/>
            <a:ext cx="720080" cy="158417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 bwMode="auto">
          <a:xfrm rot="3706117">
            <a:off x="9622001" y="2870691"/>
            <a:ext cx="533400" cy="899634"/>
          </a:xfrm>
          <a:prstGeom prst="downArrow">
            <a:avLst>
              <a:gd name="adj1" fmla="val 30952"/>
              <a:gd name="adj2" fmla="val 69048"/>
            </a:avLst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88701" y="250325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主输入端子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44805" y="2564904"/>
            <a:ext cx="720080" cy="158417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708171" y="2053157"/>
            <a:ext cx="14221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取样端子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rot="18610344">
            <a:off x="7826374" y="2933433"/>
            <a:ext cx="533400" cy="806450"/>
          </a:xfrm>
          <a:prstGeom prst="downArrow">
            <a:avLst>
              <a:gd name="adj1" fmla="val 35714"/>
              <a:gd name="adj2" fmla="val 73810"/>
            </a:avLst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904312" y="3637276"/>
            <a:ext cx="720080" cy="158417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 bwMode="auto">
          <a:xfrm rot="7014347">
            <a:off x="9694008" y="4400688"/>
            <a:ext cx="533400" cy="899634"/>
          </a:xfrm>
          <a:prstGeom prst="downArrow">
            <a:avLst>
              <a:gd name="adj1" fmla="val 30952"/>
              <a:gd name="adj2" fmla="val 69048"/>
            </a:avLst>
          </a:prstGeom>
          <a:solidFill>
            <a:schemeClr val="tx2">
              <a:lumMod val="60000"/>
              <a:lumOff val="40000"/>
            </a:schemeClr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888701" y="423004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电流输入端子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256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6" grpId="1" animBg="1"/>
      <p:bldP spid="9" grpId="0"/>
      <p:bldP spid="19" grpId="0" animBg="1"/>
      <p:bldP spid="20" grpId="0" animBg="1"/>
      <p:bldP spid="17" grpId="0" animBg="1"/>
      <p:bldP spid="17" grpId="1" animBg="1"/>
      <p:bldP spid="21" grpId="0" animBg="1"/>
      <p:bldP spid="22" grpId="0" animBg="1"/>
      <p:bldP spid="22" grpId="1" animBg="1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44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idx="4294967295"/>
          </p:nvPr>
        </p:nvSpPr>
        <p:spPr>
          <a:xfrm>
            <a:off x="581648" y="208959"/>
            <a:ext cx="7793037" cy="146208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万用表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5" y="2037666"/>
            <a:ext cx="7963427" cy="3410933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2802260" y="3668791"/>
            <a:ext cx="3509764" cy="158417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580065" y="320712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测量功能选择区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8833" y="1458822"/>
            <a:ext cx="4519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根据需要选择对应的测量功能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5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45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idx="4294967295"/>
          </p:nvPr>
        </p:nvSpPr>
        <p:spPr>
          <a:xfrm>
            <a:off x="581648" y="208959"/>
            <a:ext cx="7793037" cy="146208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万用表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5" y="2037666"/>
            <a:ext cx="7963427" cy="3410933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2711624" y="4020745"/>
            <a:ext cx="1401589" cy="48837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31356" y="3472679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DC/AC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8833" y="1458822"/>
            <a:ext cx="4519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根据需要选择对应的测量功能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5800" y="4653136"/>
            <a:ext cx="2112219" cy="48837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80451" y="5215053"/>
            <a:ext cx="192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选择对应的量程精度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277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10" grpId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、叠加在直流上的正弦波测试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46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707548"/>
            <a:ext cx="9866447" cy="45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、叠加在直流上的正弦波测试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47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70928"/>
            <a:ext cx="3285714" cy="2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1870928"/>
            <a:ext cx="5924083" cy="3874059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 bwMode="auto">
          <a:xfrm rot="3706117">
            <a:off x="9016063" y="3930993"/>
            <a:ext cx="533400" cy="899634"/>
          </a:xfrm>
          <a:prstGeom prst="downArrow">
            <a:avLst>
              <a:gd name="adj1" fmla="val 30952"/>
              <a:gd name="adj2" fmla="val 69048"/>
            </a:avLst>
          </a:prstGeom>
          <a:solidFill>
            <a:srgbClr val="FF0000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 rot="3779441">
            <a:off x="9016496" y="3525474"/>
            <a:ext cx="533400" cy="899634"/>
          </a:xfrm>
          <a:prstGeom prst="downArrow">
            <a:avLst>
              <a:gd name="adj1" fmla="val 30952"/>
              <a:gd name="adj2" fmla="val 69048"/>
            </a:avLst>
          </a:prstGeom>
          <a:solidFill>
            <a:srgbClr val="FF0000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07609"/>
            <a:ext cx="7793037" cy="1462087"/>
          </a:xfrm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、叠加在直流上的正弦波测试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48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70928"/>
            <a:ext cx="3285714" cy="24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963442"/>
            <a:ext cx="8016467" cy="2413120"/>
          </a:xfrm>
          <a:prstGeom prst="rect">
            <a:avLst/>
          </a:prstGeom>
        </p:spPr>
      </p:pic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306" y="4578116"/>
            <a:ext cx="11952227" cy="14637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2600" dirty="0">
                <a:latin typeface="Times New Roman" pitchFamily="18" charset="0"/>
              </a:rPr>
              <a:t>用万用表</a:t>
            </a:r>
            <a:r>
              <a:rPr lang="zh-CN" altLang="zh-CN" sz="2600" dirty="0">
                <a:latin typeface="Times New Roman" pitchFamily="18" charset="0"/>
              </a:rPr>
              <a:t>测量交直流</a:t>
            </a:r>
            <a:r>
              <a:rPr lang="zh-CN" altLang="en-US" sz="2600" dirty="0">
                <a:latin typeface="Times New Roman" pitchFamily="18" charset="0"/>
              </a:rPr>
              <a:t>叠加的信号的交流</a:t>
            </a:r>
            <a:r>
              <a:rPr lang="zh-CN" altLang="zh-CN" sz="2600" dirty="0">
                <a:latin typeface="Times New Roman" pitchFamily="18" charset="0"/>
              </a:rPr>
              <a:t>电压有效值</a:t>
            </a:r>
            <a:r>
              <a:rPr lang="zh-CN" altLang="zh-CN" sz="2600" dirty="0" smtClean="0">
                <a:latin typeface="Times New Roman" pitchFamily="18" charset="0"/>
              </a:rPr>
              <a:t>，</a:t>
            </a:r>
            <a:r>
              <a:rPr lang="zh-CN" altLang="en-US" sz="2600" dirty="0" smtClean="0">
                <a:latin typeface="Times New Roman" pitchFamily="18" charset="0"/>
              </a:rPr>
              <a:t>选择</a:t>
            </a:r>
            <a:r>
              <a:rPr lang="en-US" altLang="zh-CN" sz="2600" dirty="0">
                <a:latin typeface="Times New Roman" pitchFamily="18" charset="0"/>
              </a:rPr>
              <a:t>AC</a:t>
            </a:r>
            <a:r>
              <a:rPr lang="zh-CN" altLang="en-US" sz="2600" dirty="0">
                <a:latin typeface="Times New Roman" pitchFamily="18" charset="0"/>
              </a:rPr>
              <a:t>测其中的交流分量</a:t>
            </a:r>
            <a:r>
              <a:rPr lang="zh-CN" altLang="zh-CN" sz="2600" dirty="0">
                <a:latin typeface="Times New Roman" pitchFamily="18" charset="0"/>
              </a:rPr>
              <a:t>。</a:t>
            </a:r>
            <a:endParaRPr lang="en-US" altLang="zh-CN" sz="2600" dirty="0">
              <a:latin typeface="Times New Roman" pitchFamily="18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2600" dirty="0">
                <a:latin typeface="Times New Roman" pitchFamily="18" charset="0"/>
              </a:rPr>
              <a:t>示波器测量交直流叠加的信号的交流有效值，必须选择</a:t>
            </a:r>
            <a:r>
              <a:rPr lang="en-US" altLang="zh-CN" sz="2600" dirty="0">
                <a:latin typeface="Times New Roman" pitchFamily="18" charset="0"/>
              </a:rPr>
              <a:t>AC</a:t>
            </a:r>
            <a:r>
              <a:rPr lang="zh-CN" altLang="en-US" sz="2600" dirty="0">
                <a:latin typeface="Times New Roman" pitchFamily="18" charset="0"/>
              </a:rPr>
              <a:t>耦合，将直流信号滤掉，否则读数不准</a:t>
            </a:r>
            <a:r>
              <a:rPr lang="zh-CN" altLang="en-US" sz="2600" dirty="0" smtClean="0">
                <a:latin typeface="Times New Roman" pitchFamily="18" charset="0"/>
              </a:rPr>
              <a:t>。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实验要求</a:t>
            </a:r>
            <a:endParaRPr lang="zh-CN" altLang="en-US" sz="6600" b="1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报告提交：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zh-CN" altLang="en-US" sz="1500" dirty="0" smtClean="0"/>
              <a:t>东南大学电工电子实验中心</a:t>
            </a:r>
            <a:endParaRPr lang="zh-CN" altLang="en-US" sz="15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A2FA-E717-4F17-BCAF-871B2AE9321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318419" y="1844824"/>
            <a:ext cx="4784725" cy="2895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示波器（</a:t>
            </a:r>
            <a:r>
              <a:rPr lang="en-US" altLang="zh-CN" dirty="0" smtClean="0">
                <a:solidFill>
                  <a:schemeClr val="hlink"/>
                </a:solidFill>
                <a:ea typeface="楷体_GB2312" pitchFamily="49" charset="-122"/>
              </a:rPr>
              <a:t>Tektronix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endParaRPr lang="en-US" altLang="zh-CN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hlink"/>
                </a:solidFill>
                <a:ea typeface="楷体_GB2312" pitchFamily="49" charset="-122"/>
              </a:rPr>
              <a:t>DDS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信号发生器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hlink"/>
                </a:solidFill>
                <a:ea typeface="楷体_GB2312" pitchFamily="49" charset="-122"/>
              </a:rPr>
              <a:t>Agilent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endParaRPr lang="en-US" altLang="zh-CN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万用表（</a:t>
            </a:r>
            <a:r>
              <a:rPr lang="en-US" altLang="zh-CN" dirty="0" smtClean="0">
                <a:solidFill>
                  <a:schemeClr val="hlink"/>
                </a:solidFill>
                <a:ea typeface="楷体_GB2312" pitchFamily="49" charset="-122"/>
              </a:rPr>
              <a:t>Agilent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endParaRPr lang="en-US" altLang="zh-CN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5</a:t>
            </a:fld>
            <a:endParaRPr lang="en-US" altLang="zh-CN" sz="1400" i="1">
              <a:latin typeface="Arial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1127448" y="184639"/>
            <a:ext cx="7793037" cy="146208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常见仪器的使用（仿真）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示波器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62856" y="1932219"/>
            <a:ext cx="9505056" cy="2282825"/>
          </a:xfrm>
        </p:spPr>
        <p:txBody>
          <a:bodyPr/>
          <a:lstStyle/>
          <a:p>
            <a:r>
              <a:rPr lang="zh-CN" altLang="en-US" sz="2800" dirty="0">
                <a:ea typeface="楷体_GB2312" pitchFamily="49" charset="-122"/>
              </a:rPr>
              <a:t>示波器是一种图形显示设备，能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显示电信号的波形</a:t>
            </a:r>
            <a:r>
              <a:rPr lang="zh-CN" altLang="en-US" sz="2800" dirty="0">
                <a:ea typeface="楷体_GB2312" pitchFamily="49" charset="-122"/>
              </a:rPr>
              <a:t>曲线；</a:t>
            </a:r>
          </a:p>
          <a:p>
            <a:r>
              <a:rPr lang="zh-CN" altLang="en-US" sz="2800" dirty="0">
                <a:ea typeface="楷体_GB2312" pitchFamily="49" charset="-122"/>
              </a:rPr>
              <a:t>观察和</a:t>
            </a:r>
            <a:r>
              <a:rPr lang="zh-CN" altLang="en-US" sz="2800" dirty="0">
                <a:solidFill>
                  <a:schemeClr val="hlink"/>
                </a:solidFill>
                <a:ea typeface="楷体_GB2312" pitchFamily="49" charset="-122"/>
              </a:rPr>
              <a:t>测量电信号</a:t>
            </a:r>
            <a:r>
              <a:rPr lang="zh-CN" altLang="en-US" sz="2800" dirty="0">
                <a:ea typeface="楷体_GB2312" pitchFamily="49" charset="-122"/>
              </a:rPr>
              <a:t>的瞬时幅度、周期、频率和相位</a:t>
            </a:r>
            <a:r>
              <a:rPr lang="zh-CN" altLang="en-US" sz="2800" dirty="0" smtClean="0">
                <a:ea typeface="楷体_GB2312" pitchFamily="49" charset="-122"/>
              </a:rPr>
              <a:t>等；</a:t>
            </a:r>
            <a:endParaRPr lang="en-US" altLang="zh-CN" sz="2800" dirty="0" smtClean="0">
              <a:ea typeface="楷体_GB2312" pitchFamily="49" charset="-122"/>
            </a:endParaRPr>
          </a:p>
          <a:p>
            <a:r>
              <a:rPr lang="zh-CN" altLang="en-US" dirty="0" smtClean="0">
                <a:ea typeface="楷体_GB2312" pitchFamily="49" charset="-122"/>
              </a:rPr>
              <a:t>厂家、型号、带宽、采样率。</a:t>
            </a:r>
            <a:endParaRPr lang="zh-CN" altLang="en-US" sz="2800" dirty="0">
              <a:ea typeface="楷体_GB2312" pitchFamily="49" charset="-122"/>
            </a:endParaRPr>
          </a:p>
        </p:txBody>
      </p:sp>
      <p:pic>
        <p:nvPicPr>
          <p:cNvPr id="46084" name="Picture 4" descr="P10105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00571"/>
            <a:ext cx="3500462" cy="215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P10106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0414" y="4500571"/>
            <a:ext cx="3357586" cy="217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8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6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2" t="19623" r="9395" b="5873"/>
          <a:stretch/>
        </p:blipFill>
        <p:spPr>
          <a:xfrm>
            <a:off x="3274231" y="3444142"/>
            <a:ext cx="5040560" cy="32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1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18495" y="1844824"/>
            <a:ext cx="7488237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chemeClr val="hlink"/>
                </a:solidFill>
                <a:ea typeface="楷体_GB2312" pitchFamily="49" charset="-122"/>
              </a:rPr>
              <a:t>掌握</a:t>
            </a:r>
            <a:r>
              <a:rPr lang="zh-CN" altLang="en-US" sz="2600" b="1" dirty="0">
                <a:solidFill>
                  <a:schemeClr val="hlink"/>
                </a:solidFill>
                <a:ea typeface="楷体_GB2312" pitchFamily="49" charset="-122"/>
              </a:rPr>
              <a:t>仿真</a:t>
            </a:r>
            <a:r>
              <a:rPr lang="zh-CN" altLang="en-US" sz="2600" b="1" dirty="0" smtClean="0">
                <a:solidFill>
                  <a:schemeClr val="hlink"/>
                </a:solidFill>
                <a:ea typeface="楷体_GB2312" pitchFamily="49" charset="-122"/>
              </a:rPr>
              <a:t>示波器的</a:t>
            </a:r>
            <a:r>
              <a:rPr lang="zh-CN" altLang="en-US" sz="2600" b="1" dirty="0">
                <a:solidFill>
                  <a:schemeClr val="hlink"/>
                </a:solidFill>
                <a:ea typeface="楷体_GB2312" pitchFamily="49" charset="-122"/>
              </a:rPr>
              <a:t>基本使用方法</a:t>
            </a:r>
          </a:p>
          <a:p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通道设置</a:t>
            </a: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耦合方式</a:t>
            </a: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垂直灵敏度设置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水平时基设置</a:t>
            </a:r>
            <a:endParaRPr lang="en-US" altLang="zh-CN" sz="2600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600" dirty="0" smtClean="0">
                <a:latin typeface="楷体_GB2312" pitchFamily="49" charset="-122"/>
                <a:ea typeface="楷体_GB2312" pitchFamily="49" charset="-122"/>
              </a:rPr>
              <a:t>触发菜单设置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7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7</a:t>
            </a:fld>
            <a:endParaRPr lang="en-US" altLang="zh-CN" sz="1400" i="1">
              <a:latin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2709865"/>
            <a:ext cx="7314286" cy="34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42" y="854595"/>
            <a:ext cx="1651362" cy="142275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示波器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40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2" y="1791124"/>
            <a:ext cx="8786580" cy="4094270"/>
          </a:xfrm>
          <a:prstGeom prst="rect">
            <a:avLst/>
          </a:prstGeom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466955"/>
            <a:ext cx="7993062" cy="1143000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通道切换开关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135188" y="2133600"/>
            <a:ext cx="60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kumimoji="1" lang="zh-CN" altLang="zh-CN" sz="2400">
              <a:solidFill>
                <a:schemeClr val="folHlink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40016" y="3789040"/>
            <a:ext cx="623494" cy="6429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80722" y="3818121"/>
            <a:ext cx="599454" cy="6429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11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8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11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482488"/>
            <a:ext cx="7993062" cy="1143000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示波器的垂直通道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耦合方式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438400" y="2133600"/>
            <a:ext cx="60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kumimoji="1" lang="zh-CN" altLang="zh-CN" sz="3200">
              <a:solidFill>
                <a:schemeClr val="folHlink"/>
              </a:solidFill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049588" y="2103438"/>
          <a:ext cx="7237412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9" name="Visio" r:id="rId3" imgW="3400038" imgH="1585860" progId="">
                  <p:embed/>
                </p:oleObj>
              </mc:Choice>
              <mc:Fallback>
                <p:oleObj name="Visio" r:id="rId3" imgW="3400038" imgH="15858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103438"/>
                        <a:ext cx="7237412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735638" y="3068638"/>
            <a:ext cx="4267200" cy="2514600"/>
          </a:xfrm>
          <a:prstGeom prst="wedgeEllipseCallout">
            <a:avLst>
              <a:gd name="adj1" fmla="val -61755"/>
              <a:gd name="adj2" fmla="val -5625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000"/>
              <a:t>交流耦合方式（</a:t>
            </a:r>
            <a:r>
              <a:rPr kumimoji="1" lang="en-US" altLang="zh-CN" sz="2000"/>
              <a:t>AC</a:t>
            </a:r>
            <a:r>
              <a:rPr kumimoji="1" lang="zh-CN" altLang="en-US" sz="2000"/>
              <a:t>耦合）。信号经过隔直流电容耦合到示波器上，信号中的直流分量被阻挡，信号中含有的频率很低的分量也将产生畸变。</a:t>
            </a:r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auto">
          <a:xfrm>
            <a:off x="5715000" y="3429000"/>
            <a:ext cx="3733800" cy="2209800"/>
          </a:xfrm>
          <a:prstGeom prst="wedgeEllipseCallout">
            <a:avLst>
              <a:gd name="adj1" fmla="val -63435"/>
              <a:gd name="adj2" fmla="val -571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000"/>
              <a:t>直接耦合方式（</a:t>
            </a:r>
            <a:r>
              <a:rPr kumimoji="1" lang="en-US" altLang="zh-CN" sz="2000"/>
              <a:t>DC</a:t>
            </a:r>
            <a:r>
              <a:rPr kumimoji="1" lang="zh-CN" altLang="en-US" sz="2000"/>
              <a:t>耦合）。此时信号是直通的，信号中的所有成分，包括直流分量都可以加到示波器上。</a:t>
            </a: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5808663" y="3789363"/>
            <a:ext cx="4114800" cy="2667000"/>
          </a:xfrm>
          <a:prstGeom prst="wedgeEllipseCallout">
            <a:avLst>
              <a:gd name="adj1" fmla="val -62190"/>
              <a:gd name="adj2" fmla="val -5589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000"/>
              <a:t>接地方式。当耦合开关置</a:t>
            </a:r>
            <a:r>
              <a:rPr kumimoji="1" lang="zh-CN" altLang="en-US" sz="2000">
                <a:latin typeface="Times New Roman"/>
              </a:rPr>
              <a:t>“</a:t>
            </a:r>
            <a:r>
              <a:rPr kumimoji="1" lang="zh-CN" altLang="en-US" sz="2000"/>
              <a:t>接地</a:t>
            </a:r>
            <a:r>
              <a:rPr kumimoji="1" lang="zh-CN" altLang="en-US" sz="2000">
                <a:latin typeface="Times New Roman"/>
              </a:rPr>
              <a:t>”</a:t>
            </a:r>
            <a:r>
              <a:rPr kumimoji="1" lang="zh-CN" altLang="en-US" sz="2000"/>
              <a:t>时，输入信号与示波器断开，示波器垂直通道输入端接地，此时扫描时基线将出现在显示屏的正中间。</a:t>
            </a:r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5808663" y="3789363"/>
            <a:ext cx="4267200" cy="2438400"/>
          </a:xfrm>
          <a:prstGeom prst="wedgeEllipseCallout">
            <a:avLst>
              <a:gd name="adj1" fmla="val -61755"/>
              <a:gd name="adj2" fmla="val -564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en-US" altLang="zh-CN" sz="2000" dirty="0">
                <a:latin typeface="Times New Roman"/>
              </a:rPr>
              <a:t>“</a:t>
            </a:r>
            <a:r>
              <a:rPr kumimoji="1" lang="zh-CN" altLang="en-US" sz="2000" dirty="0"/>
              <a:t>接地方式</a:t>
            </a:r>
            <a:r>
              <a:rPr kumimoji="1" lang="zh-CN" altLang="en-US" sz="2000" dirty="0">
                <a:latin typeface="Times New Roman"/>
              </a:rPr>
              <a:t>”</a:t>
            </a:r>
            <a:r>
              <a:rPr kumimoji="1" lang="zh-CN" altLang="en-US" sz="2000" dirty="0"/>
              <a:t>非常实用，例如一时找不到扫描线时（可能偏到显示屏外边），可将耦合方式置</a:t>
            </a:r>
            <a:r>
              <a:rPr kumimoji="1" lang="zh-CN" altLang="en-US" sz="2000" dirty="0">
                <a:latin typeface="Times New Roman"/>
              </a:rPr>
              <a:t>“</a:t>
            </a:r>
            <a:r>
              <a:rPr kumimoji="1" lang="zh-CN" altLang="en-US" sz="2000" dirty="0"/>
              <a:t>地</a:t>
            </a:r>
            <a:r>
              <a:rPr kumimoji="1" lang="zh-CN" altLang="en-US" sz="2000" dirty="0">
                <a:latin typeface="Times New Roman"/>
              </a:rPr>
              <a:t>”</a:t>
            </a:r>
            <a:r>
              <a:rPr kumimoji="1" lang="zh-CN" altLang="en-US" sz="2000" dirty="0"/>
              <a:t>，扫描线就会立即回到显示屏中央，而被发现。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295776" y="2565401"/>
            <a:ext cx="1439863" cy="1439863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4295776" y="3933826"/>
            <a:ext cx="1439863" cy="1439863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日期占位符 3"/>
          <p:cNvSpPr txBox="1">
            <a:spLocks noGrp="1"/>
          </p:cNvSpPr>
          <p:nvPr/>
        </p:nvSpPr>
        <p:spPr bwMode="auto">
          <a:xfrm>
            <a:off x="2209800" y="6445250"/>
            <a:ext cx="1905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defTabSz="825500" eaLnBrk="0" hangingPunct="0"/>
            <a:fld id="{1E27AD75-E15A-4107-90E1-A18038C54731}" type="datetime1">
              <a:rPr lang="zh-CN" altLang="en-US" sz="1400" i="1">
                <a:latin typeface="Arial" pitchFamily="34" charset="0"/>
              </a:rPr>
              <a:pPr defTabSz="825500" eaLnBrk="0" hangingPunct="0"/>
              <a:t>2020-05-18</a:t>
            </a:fld>
            <a:endParaRPr lang="en-US" altLang="zh-CN" sz="1400" i="1" dirty="0">
              <a:latin typeface="Arial" pitchFamily="34" charset="0"/>
            </a:endParaRPr>
          </a:p>
        </p:txBody>
      </p:sp>
      <p:sp>
        <p:nvSpPr>
          <p:cNvPr id="16" name="页脚占位符 4"/>
          <p:cNvSpPr txBox="1">
            <a:spLocks noGrp="1"/>
          </p:cNvSpPr>
          <p:nvPr/>
        </p:nvSpPr>
        <p:spPr bwMode="auto">
          <a:xfrm>
            <a:off x="4113213" y="6457950"/>
            <a:ext cx="39798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ctr" defTabSz="825500" eaLnBrk="0" hangingPunct="0"/>
            <a:r>
              <a:rPr lang="zh-CN" altLang="en-US" sz="1400" i="1" dirty="0">
                <a:latin typeface="Arial" pitchFamily="34" charset="0"/>
                <a:ea typeface="华文行楷" pitchFamily="2" charset="-122"/>
              </a:rPr>
              <a:t>东南大学电工电子实验中心 </a:t>
            </a:r>
          </a:p>
        </p:txBody>
      </p:sp>
      <p:sp>
        <p:nvSpPr>
          <p:cNvPr id="17" name="灯片编号占位符 5"/>
          <p:cNvSpPr txBox="1">
            <a:spLocks noGrp="1"/>
          </p:cNvSpPr>
          <p:nvPr/>
        </p:nvSpPr>
        <p:spPr bwMode="auto">
          <a:xfrm>
            <a:off x="8077200" y="6472238"/>
            <a:ext cx="19050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algn="r" defTabSz="825500" eaLnBrk="0" hangingPunct="0"/>
            <a:fld id="{D974702D-CB71-4ADC-9BE5-3B3CE0B30B0D}" type="slidenum">
              <a:rPr lang="en-US" altLang="zh-CN" sz="1400" i="1">
                <a:latin typeface="Arial" pitchFamily="34" charset="0"/>
              </a:rPr>
              <a:pPr algn="r" defTabSz="825500" eaLnBrk="0" hangingPunct="0"/>
              <a:t>9</a:t>
            </a:fld>
            <a:endParaRPr lang="en-US" altLang="zh-CN" sz="1400" i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75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89" grpId="1" animBg="1"/>
      <p:bldP spid="67590" grpId="0" animBg="1"/>
      <p:bldP spid="67590" grpId="1" animBg="1"/>
      <p:bldP spid="67591" grpId="0" animBg="1" autoUpdateAnimBg="0"/>
      <p:bldP spid="67592" grpId="0" animBg="1" autoUpdateAnimBg="0"/>
      <p:bldP spid="67592" grpId="1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255FD71-F545-4366-9B20-6732A995967B}" vid="{91C4CE85-6C2C-4E39-AED9-7038BD80A32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2755</TotalTime>
  <Words>2095</Words>
  <Application>Microsoft Office PowerPoint</Application>
  <PresentationFormat>宽屏</PresentationFormat>
  <Paragraphs>364</Paragraphs>
  <Slides>49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9" baseType="lpstr">
      <vt:lpstr>方正书宋简体</vt:lpstr>
      <vt:lpstr>黑体</vt:lpstr>
      <vt:lpstr>华文彩云</vt:lpstr>
      <vt:lpstr>华文行楷</vt:lpstr>
      <vt:lpstr>华文琥珀</vt:lpstr>
      <vt:lpstr>华文隶书</vt:lpstr>
      <vt:lpstr>华文新魏</vt:lpstr>
      <vt:lpstr>楷体_GB2312</vt:lpstr>
      <vt:lpstr>宋体</vt:lpstr>
      <vt:lpstr>微软雅黑</vt:lpstr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主题1</vt:lpstr>
      <vt:lpstr>Microsoft Visio 2003-2010 绘图</vt:lpstr>
      <vt:lpstr>Visio</vt:lpstr>
      <vt:lpstr>数字逻辑电路实验</vt:lpstr>
      <vt:lpstr>实验目的</vt:lpstr>
      <vt:lpstr>PowerPoint 演示文稿</vt:lpstr>
      <vt:lpstr>典型信号的波形及参数(矩形波)</vt:lpstr>
      <vt:lpstr>常见仪器的使用（仿真）</vt:lpstr>
      <vt:lpstr>示波器</vt:lpstr>
      <vt:lpstr>示波器</vt:lpstr>
      <vt:lpstr>示波器的垂直通道—通道切换开关</vt:lpstr>
      <vt:lpstr>示波器的垂直通道—耦合方式</vt:lpstr>
      <vt:lpstr>示波器的垂直通道—耦合方式</vt:lpstr>
      <vt:lpstr>示波器的垂直通道—耦合方式</vt:lpstr>
      <vt:lpstr>示波器的垂直通道—耦合方式</vt:lpstr>
      <vt:lpstr>示波器的垂直通道—耦合方式</vt:lpstr>
      <vt:lpstr>示波器的垂直通道—耦合方式</vt:lpstr>
      <vt:lpstr>示波器的垂直通道—探头</vt:lpstr>
      <vt:lpstr>示波器的垂直通道—探头</vt:lpstr>
      <vt:lpstr>示波器的垂直通道—垂直灵敏度</vt:lpstr>
      <vt:lpstr>示波器的水平通道-时基</vt:lpstr>
      <vt:lpstr>示波器的水平通道-触发菜单</vt:lpstr>
      <vt:lpstr>示波器的水平通道-触发菜单</vt:lpstr>
      <vt:lpstr>示波器的水平通道-触发菜单</vt:lpstr>
      <vt:lpstr>示波器测量前的调节与准备 </vt:lpstr>
      <vt:lpstr>实验内容1、示波器校准信号测量 </vt:lpstr>
      <vt:lpstr>机内标准信号的测量</vt:lpstr>
      <vt:lpstr>机内标准信号的测量</vt:lpstr>
      <vt:lpstr>机内标准信号的测量</vt:lpstr>
      <vt:lpstr>PowerPoint 演示文稿</vt:lpstr>
      <vt:lpstr>DDS信号发生器</vt:lpstr>
      <vt:lpstr>DDS信号发生器</vt:lpstr>
      <vt:lpstr>DDS信号发生器</vt:lpstr>
      <vt:lpstr>DDS信号发生器</vt:lpstr>
      <vt:lpstr>DDS信号发生器</vt:lpstr>
      <vt:lpstr>DDS信号发生器</vt:lpstr>
      <vt:lpstr>DDS信号发生器</vt:lpstr>
      <vt:lpstr>DDS信号发生器</vt:lpstr>
      <vt:lpstr>DDS信号发生器</vt:lpstr>
      <vt:lpstr>实验内容2、TTL脉冲信号测量 </vt:lpstr>
      <vt:lpstr>实验内容2、TTL脉冲信号测量 </vt:lpstr>
      <vt:lpstr>实验内容2、TTL脉冲信号测量 </vt:lpstr>
      <vt:lpstr>实验内容2、TTL脉冲信号测量 </vt:lpstr>
      <vt:lpstr>万用表</vt:lpstr>
      <vt:lpstr>万用表</vt:lpstr>
      <vt:lpstr>万用表</vt:lpstr>
      <vt:lpstr>万用表</vt:lpstr>
      <vt:lpstr>万用表</vt:lpstr>
      <vt:lpstr>实验内容3、叠加在直流上的正弦波测试 </vt:lpstr>
      <vt:lpstr>实验内容3、叠加在直流上的正弦波测试 </vt:lpstr>
      <vt:lpstr>实验内容3、叠加在直流上的正弦波测试 </vt:lpstr>
      <vt:lpstr>实验要求</vt:lpstr>
    </vt:vector>
  </TitlesOfParts>
  <Company>seu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</dc:creator>
  <cp:lastModifiedBy>ZhangXiaoli</cp:lastModifiedBy>
  <cp:revision>238</cp:revision>
  <dcterms:created xsi:type="dcterms:W3CDTF">2009-08-20T12:38:56Z</dcterms:created>
  <dcterms:modified xsi:type="dcterms:W3CDTF">2020-05-18T07:25:22Z</dcterms:modified>
</cp:coreProperties>
</file>