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8" r:id="rId6"/>
    <p:sldId id="259" r:id="rId7"/>
    <p:sldId id="274" r:id="rId8"/>
    <p:sldId id="266" r:id="rId9"/>
    <p:sldId id="265" r:id="rId10"/>
    <p:sldId id="279" r:id="rId11"/>
    <p:sldId id="278" r:id="rId12"/>
    <p:sldId id="270" r:id="rId13"/>
    <p:sldId id="268" r:id="rId14"/>
    <p:sldId id="271" r:id="rId15"/>
    <p:sldId id="272" r:id="rId16"/>
    <p:sldId id="280" r:id="rId17"/>
    <p:sldId id="275" r:id="rId18"/>
  </p:sldIdLst>
  <p:sldSz cx="18288000" cy="10287000"/>
  <p:notesSz cx="6858000" cy="9144000"/>
  <p:embeddedFontLst>
    <p:embeddedFont>
      <p:font typeface="Agrandir" panose="020B0604020202020204" charset="0"/>
      <p:regular r:id="rId19"/>
    </p:embeddedFont>
    <p:embeddedFont>
      <p:font typeface="Archive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5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ocks-prediction-3i6n.onrender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stocks-prediction-3i6n.onrende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kaggle.com/datasets/prasoonkottarathil/apple-lifetime-stocks-datase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04015" y="7718399"/>
            <a:ext cx="9960295" cy="6436430"/>
            <a:chOff x="0" y="0"/>
            <a:chExt cx="2623288" cy="16951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23288" cy="1695191"/>
            </a:xfrm>
            <a:custGeom>
              <a:avLst/>
              <a:gdLst/>
              <a:ahLst/>
              <a:cxnLst/>
              <a:rect l="l" t="t" r="r" b="b"/>
              <a:pathLst>
                <a:path w="2623288" h="1695191">
                  <a:moveTo>
                    <a:pt x="0" y="0"/>
                  </a:moveTo>
                  <a:lnTo>
                    <a:pt x="2623288" y="0"/>
                  </a:lnTo>
                  <a:lnTo>
                    <a:pt x="2623288" y="1695191"/>
                  </a:lnTo>
                  <a:lnTo>
                    <a:pt x="0" y="1695191"/>
                  </a:lnTo>
                  <a:close/>
                </a:path>
              </a:pathLst>
            </a:custGeom>
            <a:solidFill>
              <a:srgbClr val="FFD1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623288" cy="1819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327705" y="-643808"/>
            <a:ext cx="9988870" cy="8335451"/>
            <a:chOff x="0" y="0"/>
            <a:chExt cx="2630814" cy="21953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30813" cy="2195345"/>
            </a:xfrm>
            <a:custGeom>
              <a:avLst/>
              <a:gdLst/>
              <a:ahLst/>
              <a:cxnLst/>
              <a:rect l="l" t="t" r="r" b="b"/>
              <a:pathLst>
                <a:path w="2630813" h="2195345">
                  <a:moveTo>
                    <a:pt x="0" y="0"/>
                  </a:moveTo>
                  <a:lnTo>
                    <a:pt x="2630813" y="0"/>
                  </a:lnTo>
                  <a:lnTo>
                    <a:pt x="2630813" y="2195345"/>
                  </a:lnTo>
                  <a:lnTo>
                    <a:pt x="0" y="2195345"/>
                  </a:lnTo>
                  <a:close/>
                </a:path>
              </a:pathLst>
            </a:custGeom>
            <a:solidFill>
              <a:srgbClr val="D3AA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2630814" cy="2319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8318180" y="-35"/>
            <a:ext cx="19050" cy="1028700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56" y="7710693"/>
            <a:ext cx="18271221" cy="53512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7824568" y="3519230"/>
            <a:ext cx="15866600" cy="158666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C6C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45061" y="8834489"/>
            <a:ext cx="657981" cy="265369"/>
            <a:chOff x="0" y="0"/>
            <a:chExt cx="1064350" cy="429260"/>
          </a:xfrm>
        </p:grpSpPr>
        <p:sp>
          <p:nvSpPr>
            <p:cNvPr id="13" name="Freeform 13"/>
            <p:cNvSpPr/>
            <p:nvPr/>
          </p:nvSpPr>
          <p:spPr>
            <a:xfrm>
              <a:off x="0" y="-5080"/>
              <a:ext cx="1064350" cy="434340"/>
            </a:xfrm>
            <a:custGeom>
              <a:avLst/>
              <a:gdLst/>
              <a:ahLst/>
              <a:cxnLst/>
              <a:rect l="l" t="t" r="r" b="b"/>
              <a:pathLst>
                <a:path w="1064350" h="434340">
                  <a:moveTo>
                    <a:pt x="1046570" y="187960"/>
                  </a:moveTo>
                  <a:lnTo>
                    <a:pt x="784950" y="11430"/>
                  </a:lnTo>
                  <a:cubicBezTo>
                    <a:pt x="767170" y="0"/>
                    <a:pt x="744309" y="3810"/>
                    <a:pt x="731609" y="21590"/>
                  </a:cubicBezTo>
                  <a:cubicBezTo>
                    <a:pt x="720180" y="39370"/>
                    <a:pt x="723990" y="62230"/>
                    <a:pt x="741770" y="74930"/>
                  </a:cubicBezTo>
                  <a:lnTo>
                    <a:pt x="90052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00520" y="257810"/>
                  </a:lnTo>
                  <a:lnTo>
                    <a:pt x="741770" y="364490"/>
                  </a:lnTo>
                  <a:cubicBezTo>
                    <a:pt x="723990" y="375920"/>
                    <a:pt x="720180" y="400050"/>
                    <a:pt x="731610" y="417830"/>
                  </a:cubicBezTo>
                  <a:cubicBezTo>
                    <a:pt x="739230" y="429260"/>
                    <a:pt x="750660" y="434340"/>
                    <a:pt x="763360" y="434340"/>
                  </a:cubicBezTo>
                  <a:cubicBezTo>
                    <a:pt x="770980" y="434340"/>
                    <a:pt x="778600" y="431800"/>
                    <a:pt x="784950" y="427990"/>
                  </a:cubicBezTo>
                  <a:lnTo>
                    <a:pt x="1047840" y="251460"/>
                  </a:lnTo>
                  <a:cubicBezTo>
                    <a:pt x="1058000" y="243840"/>
                    <a:pt x="1064350" y="232410"/>
                    <a:pt x="1064350" y="219710"/>
                  </a:cubicBezTo>
                  <a:cubicBezTo>
                    <a:pt x="1064350" y="207010"/>
                    <a:pt x="1058000" y="195580"/>
                    <a:pt x="1046570" y="187960"/>
                  </a:cubicBezTo>
                  <a:close/>
                </a:path>
              </a:pathLst>
            </a:custGeom>
            <a:solidFill>
              <a:srgbClr val="FFFCF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>
            <a:off x="7421208" y="2574407"/>
            <a:ext cx="9252843" cy="7419098"/>
          </a:xfrm>
          <a:custGeom>
            <a:avLst/>
            <a:gdLst/>
            <a:ahLst/>
            <a:cxnLst/>
            <a:rect l="l" t="t" r="r" b="b"/>
            <a:pathLst>
              <a:path w="9252843" h="7419098">
                <a:moveTo>
                  <a:pt x="0" y="0"/>
                </a:moveTo>
                <a:lnTo>
                  <a:pt x="9252843" y="0"/>
                </a:lnTo>
                <a:lnTo>
                  <a:pt x="9252843" y="7419098"/>
                </a:lnTo>
                <a:lnTo>
                  <a:pt x="0" y="7419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17278350" y="724479"/>
            <a:ext cx="0" cy="992927"/>
          </a:xfrm>
          <a:prstGeom prst="line">
            <a:avLst/>
          </a:prstGeom>
          <a:ln w="38100" cap="flat">
            <a:solidFill>
              <a:srgbClr val="3C6CA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3190841" y="634732"/>
            <a:ext cx="3812201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 dirty="0">
                <a:solidFill>
                  <a:srgbClr val="1B548D"/>
                </a:solidFill>
                <a:latin typeface="Agrandir"/>
              </a:rPr>
              <a:t>Machine learning and pattern recognition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2713" y="293495"/>
            <a:ext cx="7067046" cy="4895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6600" dirty="0">
                <a:solidFill>
                  <a:srgbClr val="87DAB8"/>
                </a:solidFill>
                <a:latin typeface="Archive"/>
              </a:rPr>
              <a:t>Stock Market Recommender  for AAPL</a:t>
            </a:r>
          </a:p>
        </p:txBody>
      </p:sp>
      <p:sp>
        <p:nvSpPr>
          <p:cNvPr id="19" name="Freeform 19"/>
          <p:cNvSpPr/>
          <p:nvPr/>
        </p:nvSpPr>
        <p:spPr>
          <a:xfrm flipV="1">
            <a:off x="0" y="7737449"/>
            <a:ext cx="2820089" cy="2820089"/>
          </a:xfrm>
          <a:custGeom>
            <a:avLst/>
            <a:gdLst/>
            <a:ahLst/>
            <a:cxnLst/>
            <a:rect l="l" t="t" r="r" b="b"/>
            <a:pathLst>
              <a:path w="2820089" h="2820089">
                <a:moveTo>
                  <a:pt x="0" y="2820088"/>
                </a:moveTo>
                <a:lnTo>
                  <a:pt x="2820089" y="2820088"/>
                </a:lnTo>
                <a:lnTo>
                  <a:pt x="2820089" y="0"/>
                </a:lnTo>
                <a:lnTo>
                  <a:pt x="0" y="0"/>
                </a:lnTo>
                <a:lnTo>
                  <a:pt x="0" y="282008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A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76270" y="6767475"/>
            <a:ext cx="11811730" cy="3519560"/>
            <a:chOff x="0" y="0"/>
            <a:chExt cx="3110908" cy="9269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0908" cy="926962"/>
            </a:xfrm>
            <a:custGeom>
              <a:avLst/>
              <a:gdLst/>
              <a:ahLst/>
              <a:cxnLst/>
              <a:rect l="l" t="t" r="r" b="b"/>
              <a:pathLst>
                <a:path w="3110908" h="926962">
                  <a:moveTo>
                    <a:pt x="0" y="0"/>
                  </a:moveTo>
                  <a:lnTo>
                    <a:pt x="3110908" y="0"/>
                  </a:lnTo>
                  <a:lnTo>
                    <a:pt x="3110908" y="926962"/>
                  </a:lnTo>
                  <a:lnTo>
                    <a:pt x="0" y="926962"/>
                  </a:lnTo>
                  <a:close/>
                </a:path>
              </a:pathLst>
            </a:custGeom>
            <a:solidFill>
              <a:srgbClr val="EAE1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3110908" cy="1050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76270" y="-35"/>
            <a:ext cx="11811785" cy="6767510"/>
            <a:chOff x="0" y="0"/>
            <a:chExt cx="3110923" cy="17823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10923" cy="1782390"/>
            </a:xfrm>
            <a:custGeom>
              <a:avLst/>
              <a:gdLst/>
              <a:ahLst/>
              <a:cxnLst/>
              <a:rect l="l" t="t" r="r" b="b"/>
              <a:pathLst>
                <a:path w="3110923" h="1782390">
                  <a:moveTo>
                    <a:pt x="0" y="0"/>
                  </a:moveTo>
                  <a:lnTo>
                    <a:pt x="3110923" y="0"/>
                  </a:lnTo>
                  <a:lnTo>
                    <a:pt x="3110923" y="1782390"/>
                  </a:lnTo>
                  <a:lnTo>
                    <a:pt x="0" y="1782390"/>
                  </a:lnTo>
                  <a:close/>
                </a:path>
              </a:pathLst>
            </a:custGeom>
            <a:solidFill>
              <a:srgbClr val="FFD1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3110923" cy="1906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6767475"/>
            <a:ext cx="6476270" cy="3519560"/>
            <a:chOff x="0" y="0"/>
            <a:chExt cx="1705684" cy="9269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05684" cy="926962"/>
            </a:xfrm>
            <a:custGeom>
              <a:avLst/>
              <a:gdLst/>
              <a:ahLst/>
              <a:cxnLst/>
              <a:rect l="l" t="t" r="r" b="b"/>
              <a:pathLst>
                <a:path w="1705684" h="926962">
                  <a:moveTo>
                    <a:pt x="0" y="0"/>
                  </a:moveTo>
                  <a:lnTo>
                    <a:pt x="1705684" y="0"/>
                  </a:lnTo>
                  <a:lnTo>
                    <a:pt x="1705684" y="926962"/>
                  </a:lnTo>
                  <a:lnTo>
                    <a:pt x="0" y="926962"/>
                  </a:lnTo>
                  <a:close/>
                </a:path>
              </a:pathLst>
            </a:custGeom>
            <a:solidFill>
              <a:srgbClr val="6692D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705684" cy="1050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627636" y="7626636"/>
            <a:ext cx="5320727" cy="532072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C6C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930309" y="9125616"/>
            <a:ext cx="657981" cy="265369"/>
            <a:chOff x="0" y="0"/>
            <a:chExt cx="1064350" cy="429260"/>
          </a:xfrm>
        </p:grpSpPr>
        <p:sp>
          <p:nvSpPr>
            <p:cNvPr id="15" name="Freeform 15"/>
            <p:cNvSpPr/>
            <p:nvPr/>
          </p:nvSpPr>
          <p:spPr>
            <a:xfrm>
              <a:off x="0" y="-5080"/>
              <a:ext cx="1064350" cy="434340"/>
            </a:xfrm>
            <a:custGeom>
              <a:avLst/>
              <a:gdLst/>
              <a:ahLst/>
              <a:cxnLst/>
              <a:rect l="l" t="t" r="r" b="b"/>
              <a:pathLst>
                <a:path w="1064350" h="434340">
                  <a:moveTo>
                    <a:pt x="1046570" y="187960"/>
                  </a:moveTo>
                  <a:lnTo>
                    <a:pt x="784950" y="11430"/>
                  </a:lnTo>
                  <a:cubicBezTo>
                    <a:pt x="767170" y="0"/>
                    <a:pt x="744309" y="3810"/>
                    <a:pt x="731609" y="21590"/>
                  </a:cubicBezTo>
                  <a:cubicBezTo>
                    <a:pt x="720180" y="39370"/>
                    <a:pt x="723990" y="62230"/>
                    <a:pt x="741770" y="74930"/>
                  </a:cubicBezTo>
                  <a:lnTo>
                    <a:pt x="90052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00520" y="257810"/>
                  </a:lnTo>
                  <a:lnTo>
                    <a:pt x="741770" y="364490"/>
                  </a:lnTo>
                  <a:cubicBezTo>
                    <a:pt x="723990" y="375920"/>
                    <a:pt x="720180" y="400050"/>
                    <a:pt x="731610" y="417830"/>
                  </a:cubicBezTo>
                  <a:cubicBezTo>
                    <a:pt x="739230" y="429260"/>
                    <a:pt x="750660" y="434340"/>
                    <a:pt x="763360" y="434340"/>
                  </a:cubicBezTo>
                  <a:cubicBezTo>
                    <a:pt x="770980" y="434340"/>
                    <a:pt x="778600" y="431800"/>
                    <a:pt x="784950" y="427990"/>
                  </a:cubicBezTo>
                  <a:lnTo>
                    <a:pt x="1047840" y="251460"/>
                  </a:lnTo>
                  <a:cubicBezTo>
                    <a:pt x="1058000" y="243840"/>
                    <a:pt x="1064350" y="232410"/>
                    <a:pt x="1064350" y="219710"/>
                  </a:cubicBezTo>
                  <a:cubicBezTo>
                    <a:pt x="1064350" y="207010"/>
                    <a:pt x="1058000" y="195580"/>
                    <a:pt x="1046570" y="187960"/>
                  </a:cubicBezTo>
                  <a:close/>
                </a:path>
              </a:pathLst>
            </a:custGeom>
            <a:solidFill>
              <a:srgbClr val="FFFCF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AutoShape 17"/>
          <p:cNvSpPr/>
          <p:nvPr/>
        </p:nvSpPr>
        <p:spPr>
          <a:xfrm>
            <a:off x="16779" y="6740719"/>
            <a:ext cx="18271221" cy="53512"/>
          </a:xfrm>
          <a:prstGeom prst="line">
            <a:avLst/>
          </a:prstGeom>
          <a:ln w="38100" cap="flat">
            <a:solidFill>
              <a:srgbClr val="B78F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6438170" y="0"/>
            <a:ext cx="19050" cy="10287000"/>
          </a:xfrm>
          <a:prstGeom prst="line">
            <a:avLst/>
          </a:prstGeom>
          <a:ln w="38100" cap="flat">
            <a:solidFill>
              <a:srgbClr val="B78F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758790" y="252779"/>
            <a:ext cx="4428554" cy="6172200"/>
          </a:xfrm>
          <a:custGeom>
            <a:avLst/>
            <a:gdLst/>
            <a:ahLst/>
            <a:cxnLst/>
            <a:rect l="l" t="t" r="r" b="b"/>
            <a:pathLst>
              <a:path w="4428554" h="6172200">
                <a:moveTo>
                  <a:pt x="0" y="0"/>
                </a:moveTo>
                <a:lnTo>
                  <a:pt x="4428554" y="0"/>
                </a:lnTo>
                <a:lnTo>
                  <a:pt x="4428554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9697482" y="2781300"/>
            <a:ext cx="836191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8000" dirty="0">
                <a:solidFill>
                  <a:srgbClr val="3C6CA8"/>
                </a:solidFill>
                <a:latin typeface="Archive"/>
              </a:rPr>
              <a:t>Evaluation &amp; Validation of models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00477" y="7545939"/>
            <a:ext cx="2545181" cy="21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00"/>
              </a:lnSpc>
            </a:pPr>
            <a:r>
              <a:rPr lang="en-US" sz="15000" dirty="0">
                <a:solidFill>
                  <a:srgbClr val="87DAB8"/>
                </a:solidFill>
                <a:latin typeface="Archive"/>
              </a:rPr>
              <a:t>04</a:t>
            </a:r>
          </a:p>
        </p:txBody>
      </p:sp>
      <p:sp>
        <p:nvSpPr>
          <p:cNvPr id="25" name="Freeform 25"/>
          <p:cNvSpPr/>
          <p:nvPr/>
        </p:nvSpPr>
        <p:spPr>
          <a:xfrm flipV="1">
            <a:off x="5447570" y="5731069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2057400"/>
                </a:moveTo>
                <a:lnTo>
                  <a:pt x="2057400" y="2057400"/>
                </a:lnTo>
                <a:lnTo>
                  <a:pt x="20574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446357" y="-610151"/>
            <a:ext cx="8272382" cy="11507302"/>
            <a:chOff x="0" y="0"/>
            <a:chExt cx="2178734" cy="30307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8734" cy="3030730"/>
            </a:xfrm>
            <a:custGeom>
              <a:avLst/>
              <a:gdLst/>
              <a:ahLst/>
              <a:cxnLst/>
              <a:rect l="l" t="t" r="r" b="b"/>
              <a:pathLst>
                <a:path w="2178734" h="3030730">
                  <a:moveTo>
                    <a:pt x="0" y="0"/>
                  </a:moveTo>
                  <a:lnTo>
                    <a:pt x="2178734" y="0"/>
                  </a:lnTo>
                  <a:lnTo>
                    <a:pt x="2178734" y="3030730"/>
                  </a:lnTo>
                  <a:lnTo>
                    <a:pt x="0" y="3030730"/>
                  </a:lnTo>
                  <a:close/>
                </a:path>
              </a:pathLst>
            </a:custGeom>
            <a:solidFill>
              <a:srgbClr val="FFFCF6"/>
            </a:solidFill>
            <a:ln w="47625" cap="sq">
              <a:solidFill>
                <a:srgbClr val="B78FD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2178734" cy="31545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6336428" y="3743835"/>
            <a:ext cx="6492240" cy="0"/>
          </a:xfrm>
          <a:prstGeom prst="line">
            <a:avLst/>
          </a:prstGeom>
          <a:ln w="38100" cap="flat">
            <a:solidFill>
              <a:srgbClr val="5EB09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336428" y="6410412"/>
            <a:ext cx="6492240" cy="0"/>
          </a:xfrm>
          <a:prstGeom prst="line">
            <a:avLst/>
          </a:prstGeom>
          <a:ln w="38100" cap="flat">
            <a:solidFill>
              <a:srgbClr val="5EB09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0" y="775503"/>
            <a:ext cx="6717495" cy="9511497"/>
          </a:xfrm>
          <a:custGeom>
            <a:avLst/>
            <a:gdLst/>
            <a:ahLst/>
            <a:cxnLst/>
            <a:rect l="l" t="t" r="r" b="b"/>
            <a:pathLst>
              <a:path w="6717495" h="9511497">
                <a:moveTo>
                  <a:pt x="0" y="0"/>
                </a:moveTo>
                <a:lnTo>
                  <a:pt x="6717495" y="0"/>
                </a:lnTo>
                <a:lnTo>
                  <a:pt x="6717495" y="9511497"/>
                </a:lnTo>
                <a:lnTo>
                  <a:pt x="0" y="9511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6432725" y="5559018"/>
            <a:ext cx="6299646" cy="40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C6CA8"/>
                </a:solidFill>
                <a:latin typeface="Agrandir"/>
              </a:rPr>
              <a:t>Accuracy score with LDA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85125" y="2892442"/>
            <a:ext cx="6299646" cy="40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3C6CA8"/>
                </a:solidFill>
                <a:latin typeface="Agrandir"/>
              </a:rPr>
              <a:t>Random forest accuracy score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76212" y="1230468"/>
            <a:ext cx="6012672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3C6CA8"/>
                </a:solidFill>
                <a:latin typeface="Archive"/>
              </a:rPr>
              <a:t>98%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85125" y="4122789"/>
            <a:ext cx="6012672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999"/>
              </a:lnSpc>
              <a:spcBef>
                <a:spcPct val="0"/>
              </a:spcBef>
            </a:pPr>
            <a:r>
              <a:rPr lang="en-US" sz="9999" u="none" strike="noStrike" dirty="0">
                <a:solidFill>
                  <a:srgbClr val="3C6CA8"/>
                </a:solidFill>
                <a:latin typeface="Archive"/>
              </a:rPr>
              <a:t>96.9%</a:t>
            </a:r>
          </a:p>
        </p:txBody>
      </p:sp>
      <p:sp>
        <p:nvSpPr>
          <p:cNvPr id="17" name="Freeform 17"/>
          <p:cNvSpPr/>
          <p:nvPr/>
        </p:nvSpPr>
        <p:spPr>
          <a:xfrm rot="-5400000" flipV="1">
            <a:off x="14981082" y="6980082"/>
            <a:ext cx="3306918" cy="3306918"/>
          </a:xfrm>
          <a:custGeom>
            <a:avLst/>
            <a:gdLst/>
            <a:ahLst/>
            <a:cxnLst/>
            <a:rect l="l" t="t" r="r" b="b"/>
            <a:pathLst>
              <a:path w="3306918" h="3306918">
                <a:moveTo>
                  <a:pt x="0" y="3306918"/>
                </a:moveTo>
                <a:lnTo>
                  <a:pt x="3306918" y="3306918"/>
                </a:lnTo>
                <a:lnTo>
                  <a:pt x="3306918" y="0"/>
                </a:lnTo>
                <a:lnTo>
                  <a:pt x="0" y="0"/>
                </a:lnTo>
                <a:lnTo>
                  <a:pt x="0" y="33069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78797" y="2331744"/>
            <a:ext cx="9985322" cy="8243166"/>
            <a:chOff x="0" y="0"/>
            <a:chExt cx="2629879" cy="2171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29879" cy="2171040"/>
            </a:xfrm>
            <a:custGeom>
              <a:avLst/>
              <a:gdLst/>
              <a:ahLst/>
              <a:cxnLst/>
              <a:rect l="l" t="t" r="r" b="b"/>
              <a:pathLst>
                <a:path w="2629879" h="2171040">
                  <a:moveTo>
                    <a:pt x="0" y="0"/>
                  </a:moveTo>
                  <a:lnTo>
                    <a:pt x="2629879" y="0"/>
                  </a:lnTo>
                  <a:lnTo>
                    <a:pt x="2629879" y="2171040"/>
                  </a:lnTo>
                  <a:lnTo>
                    <a:pt x="0" y="2171040"/>
                  </a:lnTo>
                  <a:close/>
                </a:path>
              </a:pathLst>
            </a:custGeom>
            <a:solidFill>
              <a:srgbClr val="FFD1D8"/>
            </a:solidFill>
            <a:ln w="47625" cap="sq">
              <a:solidFill>
                <a:srgbClr val="6692D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2629879" cy="2294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8797" y="-57487"/>
            <a:ext cx="18558737" cy="2629156"/>
            <a:chOff x="0" y="0"/>
            <a:chExt cx="4887898" cy="6924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87898" cy="692453"/>
            </a:xfrm>
            <a:custGeom>
              <a:avLst/>
              <a:gdLst/>
              <a:ahLst/>
              <a:cxnLst/>
              <a:rect l="l" t="t" r="r" b="b"/>
              <a:pathLst>
                <a:path w="4887898" h="692453">
                  <a:moveTo>
                    <a:pt x="0" y="0"/>
                  </a:moveTo>
                  <a:lnTo>
                    <a:pt x="4887898" y="0"/>
                  </a:lnTo>
                  <a:lnTo>
                    <a:pt x="4887898" y="692453"/>
                  </a:lnTo>
                  <a:lnTo>
                    <a:pt x="0" y="692453"/>
                  </a:lnTo>
                  <a:close/>
                </a:path>
              </a:pathLst>
            </a:custGeom>
            <a:solidFill>
              <a:srgbClr val="D3AAF3"/>
            </a:solidFill>
            <a:ln w="47625" cap="sq">
              <a:solidFill>
                <a:srgbClr val="6692D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4887898" cy="816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-78797" y="3681172"/>
            <a:ext cx="9222797" cy="6605828"/>
          </a:xfrm>
          <a:custGeom>
            <a:avLst/>
            <a:gdLst/>
            <a:ahLst/>
            <a:cxnLst/>
            <a:rect l="l" t="t" r="r" b="b"/>
            <a:pathLst>
              <a:path w="9222797" h="6605828">
                <a:moveTo>
                  <a:pt x="9222797" y="0"/>
                </a:moveTo>
                <a:lnTo>
                  <a:pt x="0" y="0"/>
                </a:lnTo>
                <a:lnTo>
                  <a:pt x="0" y="6605828"/>
                </a:lnTo>
                <a:lnTo>
                  <a:pt x="9222797" y="6605828"/>
                </a:lnTo>
                <a:lnTo>
                  <a:pt x="922279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0751424" y="5300222"/>
            <a:ext cx="6507876" cy="1595876"/>
            <a:chOff x="0" y="-62832"/>
            <a:chExt cx="1714009" cy="4203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4009" cy="296488"/>
            </a:xfrm>
            <a:custGeom>
              <a:avLst/>
              <a:gdLst/>
              <a:ahLst/>
              <a:cxnLst/>
              <a:rect l="l" t="t" r="r" b="b"/>
              <a:pathLst>
                <a:path w="1714009" h="296488">
                  <a:moveTo>
                    <a:pt x="0" y="0"/>
                  </a:moveTo>
                  <a:lnTo>
                    <a:pt x="1714009" y="0"/>
                  </a:lnTo>
                  <a:lnTo>
                    <a:pt x="1714009" y="296488"/>
                  </a:lnTo>
                  <a:lnTo>
                    <a:pt x="0" y="296488"/>
                  </a:lnTo>
                  <a:close/>
                </a:path>
              </a:pathLst>
            </a:custGeom>
            <a:solidFill>
              <a:srgbClr val="EAE1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2832"/>
              <a:ext cx="1714009" cy="4203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/>
              <a:r>
                <a:rPr lang="en-US" sz="4000" dirty="0">
                  <a:solidFill>
                    <a:srgbClr val="1B548D"/>
                  </a:solidFill>
                  <a:latin typeface="Archive"/>
                </a:rPr>
                <a:t>Random Forest as deployed model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713324" y="3205082"/>
            <a:ext cx="6507876" cy="1125728"/>
            <a:chOff x="0" y="0"/>
            <a:chExt cx="1714009" cy="29648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14009" cy="296488"/>
            </a:xfrm>
            <a:custGeom>
              <a:avLst/>
              <a:gdLst/>
              <a:ahLst/>
              <a:cxnLst/>
              <a:rect l="l" t="t" r="r" b="b"/>
              <a:pathLst>
                <a:path w="1714009" h="296488">
                  <a:moveTo>
                    <a:pt x="0" y="0"/>
                  </a:moveTo>
                  <a:lnTo>
                    <a:pt x="1714009" y="0"/>
                  </a:lnTo>
                  <a:lnTo>
                    <a:pt x="1714009" y="296488"/>
                  </a:lnTo>
                  <a:lnTo>
                    <a:pt x="0" y="296488"/>
                  </a:lnTo>
                  <a:close/>
                </a:path>
              </a:pathLst>
            </a:custGeom>
            <a:solidFill>
              <a:srgbClr val="EAE1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23825"/>
              <a:ext cx="1714009" cy="4203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6000"/>
                </a:lnSpc>
              </a:pPr>
              <a:r>
                <a:rPr lang="en-US" sz="4000" dirty="0">
                  <a:solidFill>
                    <a:srgbClr val="1B548D"/>
                  </a:solidFill>
                  <a:latin typeface="Archive"/>
                </a:rPr>
                <a:t>Deployment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691882"/>
            <a:ext cx="800327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1B548D"/>
                </a:solidFill>
                <a:latin typeface="Archive"/>
              </a:rPr>
              <a:t>Conclusion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13324" y="4450237"/>
            <a:ext cx="6507876" cy="90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 dirty="0">
                <a:solidFill>
                  <a:srgbClr val="1B548D"/>
                </a:solidFill>
                <a:latin typeface="Agrandir"/>
                <a:hlinkClick r:id="rId4"/>
              </a:rPr>
              <a:t>https://stocks-prediction-3i6n.onrender.com</a:t>
            </a:r>
            <a:endParaRPr lang="en-US" sz="2799" dirty="0">
              <a:solidFill>
                <a:srgbClr val="1B548D"/>
              </a:solidFill>
              <a:latin typeface="Agrand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78797" y="2331744"/>
            <a:ext cx="9985322" cy="8243166"/>
            <a:chOff x="0" y="0"/>
            <a:chExt cx="2629879" cy="2171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29879" cy="2171040"/>
            </a:xfrm>
            <a:custGeom>
              <a:avLst/>
              <a:gdLst/>
              <a:ahLst/>
              <a:cxnLst/>
              <a:rect l="l" t="t" r="r" b="b"/>
              <a:pathLst>
                <a:path w="2629879" h="2171040">
                  <a:moveTo>
                    <a:pt x="0" y="0"/>
                  </a:moveTo>
                  <a:lnTo>
                    <a:pt x="2629879" y="0"/>
                  </a:lnTo>
                  <a:lnTo>
                    <a:pt x="2629879" y="2171040"/>
                  </a:lnTo>
                  <a:lnTo>
                    <a:pt x="0" y="2171040"/>
                  </a:lnTo>
                  <a:close/>
                </a:path>
              </a:pathLst>
            </a:custGeom>
            <a:solidFill>
              <a:srgbClr val="FFD1D8"/>
            </a:solidFill>
            <a:ln w="47625" cap="sq">
              <a:solidFill>
                <a:srgbClr val="6692D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2629879" cy="2294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8797" y="-57487"/>
            <a:ext cx="18558737" cy="2629156"/>
            <a:chOff x="0" y="0"/>
            <a:chExt cx="4887898" cy="6924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87898" cy="692453"/>
            </a:xfrm>
            <a:custGeom>
              <a:avLst/>
              <a:gdLst/>
              <a:ahLst/>
              <a:cxnLst/>
              <a:rect l="l" t="t" r="r" b="b"/>
              <a:pathLst>
                <a:path w="4887898" h="692453">
                  <a:moveTo>
                    <a:pt x="0" y="0"/>
                  </a:moveTo>
                  <a:lnTo>
                    <a:pt x="4887898" y="0"/>
                  </a:lnTo>
                  <a:lnTo>
                    <a:pt x="4887898" y="692453"/>
                  </a:lnTo>
                  <a:lnTo>
                    <a:pt x="0" y="692453"/>
                  </a:lnTo>
                  <a:close/>
                </a:path>
              </a:pathLst>
            </a:custGeom>
            <a:solidFill>
              <a:srgbClr val="D3AAF3"/>
            </a:solidFill>
            <a:ln w="47625" cap="sq">
              <a:solidFill>
                <a:srgbClr val="6692D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4887898" cy="816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-78797" y="3681172"/>
            <a:ext cx="9222797" cy="6605828"/>
          </a:xfrm>
          <a:custGeom>
            <a:avLst/>
            <a:gdLst/>
            <a:ahLst/>
            <a:cxnLst/>
            <a:rect l="l" t="t" r="r" b="b"/>
            <a:pathLst>
              <a:path w="9222797" h="6605828">
                <a:moveTo>
                  <a:pt x="9222797" y="0"/>
                </a:moveTo>
                <a:lnTo>
                  <a:pt x="0" y="0"/>
                </a:lnTo>
                <a:lnTo>
                  <a:pt x="0" y="6605828"/>
                </a:lnTo>
                <a:lnTo>
                  <a:pt x="9222797" y="6605828"/>
                </a:lnTo>
                <a:lnTo>
                  <a:pt x="922279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0751424" y="5300222"/>
            <a:ext cx="6507876" cy="1595876"/>
            <a:chOff x="0" y="-62832"/>
            <a:chExt cx="1714009" cy="4203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4009" cy="296488"/>
            </a:xfrm>
            <a:custGeom>
              <a:avLst/>
              <a:gdLst/>
              <a:ahLst/>
              <a:cxnLst/>
              <a:rect l="l" t="t" r="r" b="b"/>
              <a:pathLst>
                <a:path w="1714009" h="296488">
                  <a:moveTo>
                    <a:pt x="0" y="0"/>
                  </a:moveTo>
                  <a:lnTo>
                    <a:pt x="1714009" y="0"/>
                  </a:lnTo>
                  <a:lnTo>
                    <a:pt x="1714009" y="296488"/>
                  </a:lnTo>
                  <a:lnTo>
                    <a:pt x="0" y="296488"/>
                  </a:lnTo>
                  <a:close/>
                </a:path>
              </a:pathLst>
            </a:custGeom>
            <a:solidFill>
              <a:srgbClr val="EAE1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2832"/>
              <a:ext cx="1714009" cy="4203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/>
              <a:r>
                <a:rPr lang="en-US" sz="4000" dirty="0">
                  <a:solidFill>
                    <a:srgbClr val="1B548D"/>
                  </a:solidFill>
                  <a:latin typeface="Archive"/>
                </a:rPr>
                <a:t>Random Forest as deployed model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713324" y="3205082"/>
            <a:ext cx="6507876" cy="1125728"/>
            <a:chOff x="0" y="0"/>
            <a:chExt cx="1714009" cy="29648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14009" cy="296488"/>
            </a:xfrm>
            <a:custGeom>
              <a:avLst/>
              <a:gdLst/>
              <a:ahLst/>
              <a:cxnLst/>
              <a:rect l="l" t="t" r="r" b="b"/>
              <a:pathLst>
                <a:path w="1714009" h="296488">
                  <a:moveTo>
                    <a:pt x="0" y="0"/>
                  </a:moveTo>
                  <a:lnTo>
                    <a:pt x="1714009" y="0"/>
                  </a:lnTo>
                  <a:lnTo>
                    <a:pt x="1714009" y="296488"/>
                  </a:lnTo>
                  <a:lnTo>
                    <a:pt x="0" y="296488"/>
                  </a:lnTo>
                  <a:close/>
                </a:path>
              </a:pathLst>
            </a:custGeom>
            <a:solidFill>
              <a:srgbClr val="EAE1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23825"/>
              <a:ext cx="1714009" cy="4203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6000"/>
                </a:lnSpc>
              </a:pPr>
              <a:r>
                <a:rPr lang="en-US" sz="4000" dirty="0">
                  <a:solidFill>
                    <a:srgbClr val="1B548D"/>
                  </a:solidFill>
                  <a:latin typeface="Archive"/>
                </a:rPr>
                <a:t>Deployment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691882"/>
            <a:ext cx="800327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1B548D"/>
                </a:solidFill>
                <a:latin typeface="Archive"/>
              </a:rPr>
              <a:t>Conclusion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13324" y="4450237"/>
            <a:ext cx="6507876" cy="90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 dirty="0">
                <a:solidFill>
                  <a:srgbClr val="1B548D"/>
                </a:solidFill>
                <a:latin typeface="Agrandir"/>
                <a:hlinkClick r:id="rId4"/>
              </a:rPr>
              <a:t>https://stocks-prediction-3i6n.onrender.com</a:t>
            </a:r>
            <a:endParaRPr lang="en-US" sz="2799" dirty="0">
              <a:solidFill>
                <a:srgbClr val="1B548D"/>
              </a:solidFill>
              <a:latin typeface="Agrand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8A9C2-013C-E87E-FFE5-5C952A88C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1821486"/>
            <a:ext cx="11402799" cy="84545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10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6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914592" y="914092"/>
            <a:ext cx="8458817" cy="845881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AA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-2511926" y="254387"/>
            <a:ext cx="7958570" cy="10319053"/>
          </a:xfrm>
          <a:custGeom>
            <a:avLst/>
            <a:gdLst/>
            <a:ahLst/>
            <a:cxnLst/>
            <a:rect l="l" t="t" r="r" b="b"/>
            <a:pathLst>
              <a:path w="7958570" h="10319053">
                <a:moveTo>
                  <a:pt x="7958569" y="0"/>
                </a:moveTo>
                <a:lnTo>
                  <a:pt x="0" y="0"/>
                </a:lnTo>
                <a:lnTo>
                  <a:pt x="0" y="10319053"/>
                </a:lnTo>
                <a:lnTo>
                  <a:pt x="7958569" y="10319053"/>
                </a:lnTo>
                <a:lnTo>
                  <a:pt x="795856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584182" y="5413913"/>
            <a:ext cx="6511286" cy="6704027"/>
          </a:xfrm>
          <a:custGeom>
            <a:avLst/>
            <a:gdLst/>
            <a:ahLst/>
            <a:cxnLst/>
            <a:rect l="l" t="t" r="r" b="b"/>
            <a:pathLst>
              <a:path w="6511286" h="6704027">
                <a:moveTo>
                  <a:pt x="0" y="0"/>
                </a:moveTo>
                <a:lnTo>
                  <a:pt x="6511286" y="0"/>
                </a:lnTo>
                <a:lnTo>
                  <a:pt x="6511286" y="6704027"/>
                </a:lnTo>
                <a:lnTo>
                  <a:pt x="0" y="67040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508680" y="4001528"/>
            <a:ext cx="727064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CF6"/>
                </a:solidFill>
                <a:latin typeface="Archive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611832" y="5143500"/>
            <a:ext cx="10997239" cy="5357547"/>
            <a:chOff x="0" y="0"/>
            <a:chExt cx="2896392" cy="14110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96392" cy="1411041"/>
            </a:xfrm>
            <a:custGeom>
              <a:avLst/>
              <a:gdLst/>
              <a:ahLst/>
              <a:cxnLst/>
              <a:rect l="l" t="t" r="r" b="b"/>
              <a:pathLst>
                <a:path w="2896392" h="1411041">
                  <a:moveTo>
                    <a:pt x="0" y="0"/>
                  </a:moveTo>
                  <a:lnTo>
                    <a:pt x="2896392" y="0"/>
                  </a:lnTo>
                  <a:lnTo>
                    <a:pt x="2896392" y="1411041"/>
                  </a:lnTo>
                  <a:lnTo>
                    <a:pt x="0" y="1411041"/>
                  </a:lnTo>
                  <a:close/>
                </a:path>
              </a:pathLst>
            </a:custGeom>
            <a:solidFill>
              <a:srgbClr val="87D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2896392" cy="1534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951471" y="3387811"/>
            <a:ext cx="7315200" cy="2706624"/>
          </a:xfrm>
          <a:custGeom>
            <a:avLst/>
            <a:gdLst/>
            <a:ahLst/>
            <a:cxnLst/>
            <a:rect l="l" t="t" r="r" b="b"/>
            <a:pathLst>
              <a:path w="7315200" h="2706624">
                <a:moveTo>
                  <a:pt x="0" y="0"/>
                </a:moveTo>
                <a:lnTo>
                  <a:pt x="7315200" y="0"/>
                </a:lnTo>
                <a:lnTo>
                  <a:pt x="7315200" y="2706624"/>
                </a:lnTo>
                <a:lnTo>
                  <a:pt x="0" y="2706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767766" y="2156233"/>
            <a:ext cx="7529634" cy="7858252"/>
          </a:xfrm>
          <a:custGeom>
            <a:avLst/>
            <a:gdLst/>
            <a:ahLst/>
            <a:cxnLst/>
            <a:rect l="l" t="t" r="r" b="b"/>
            <a:pathLst>
              <a:path w="7529634" h="7858252">
                <a:moveTo>
                  <a:pt x="0" y="0"/>
                </a:moveTo>
                <a:lnTo>
                  <a:pt x="7529634" y="0"/>
                </a:lnTo>
                <a:lnTo>
                  <a:pt x="7529634" y="7858253"/>
                </a:lnTo>
                <a:lnTo>
                  <a:pt x="0" y="78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028701" y="4076700"/>
            <a:ext cx="1118986" cy="111898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1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1" y="5448300"/>
            <a:ext cx="1118986" cy="111898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1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533132"/>
            <a:ext cx="11463765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 spc="-378">
                <a:solidFill>
                  <a:srgbClr val="3C6CA8"/>
                </a:solidFill>
                <a:latin typeface="Archive"/>
              </a:rPr>
              <a:t>Table Of Contents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2663547"/>
            <a:ext cx="1118987" cy="1184552"/>
            <a:chOff x="0" y="-47625"/>
            <a:chExt cx="812800" cy="8604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1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3021" y="3116695"/>
            <a:ext cx="834379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16"/>
              </a:lnSpc>
            </a:pPr>
            <a:r>
              <a:rPr lang="en-US" sz="4800" dirty="0">
                <a:solidFill>
                  <a:srgbClr val="1B548D"/>
                </a:solidFill>
                <a:latin typeface="Archive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6800" y="4478677"/>
            <a:ext cx="1056434" cy="588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72"/>
              </a:lnSpc>
            </a:pPr>
            <a:r>
              <a:rPr lang="en-US" sz="4800" dirty="0">
                <a:solidFill>
                  <a:srgbClr val="1B548D"/>
                </a:solidFill>
                <a:latin typeface="Archive Bold"/>
              </a:rPr>
              <a:t>02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36557" y="5808485"/>
            <a:ext cx="1525643" cy="6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6"/>
              </a:lnSpc>
            </a:pPr>
            <a:r>
              <a:rPr lang="en-US" sz="4800" dirty="0">
                <a:solidFill>
                  <a:srgbClr val="1B548D"/>
                </a:solidFill>
                <a:latin typeface="Archive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79290" y="3022828"/>
            <a:ext cx="3913504" cy="531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3499" dirty="0">
                <a:solidFill>
                  <a:srgbClr val="3C6CA8"/>
                </a:solidFill>
                <a:latin typeface="Archive"/>
              </a:rPr>
              <a:t>Introduction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66999" y="4407574"/>
            <a:ext cx="4944832" cy="531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3499" dirty="0">
                <a:solidFill>
                  <a:srgbClr val="3C6CA8"/>
                </a:solidFill>
                <a:latin typeface="Archive"/>
              </a:rPr>
              <a:t>Data preparation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609638" y="5448300"/>
            <a:ext cx="4969269" cy="1070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3499" dirty="0">
                <a:solidFill>
                  <a:srgbClr val="3C6CA8"/>
                </a:solidFill>
                <a:latin typeface="Archive"/>
              </a:rPr>
              <a:t>Machine learning model application</a:t>
            </a:r>
          </a:p>
        </p:txBody>
      </p:sp>
      <p:grpSp>
        <p:nvGrpSpPr>
          <p:cNvPr id="29" name="Group 14">
            <a:extLst>
              <a:ext uri="{FF2B5EF4-FFF2-40B4-BE49-F238E27FC236}">
                <a16:creationId xmlns:a16="http://schemas.microsoft.com/office/drawing/2014/main" id="{DB461BF6-BDEC-9F52-37BB-D2A27C46CB44}"/>
              </a:ext>
            </a:extLst>
          </p:cNvPr>
          <p:cNvGrpSpPr/>
          <p:nvPr/>
        </p:nvGrpSpPr>
        <p:grpSpPr>
          <a:xfrm>
            <a:off x="1005615" y="6672162"/>
            <a:ext cx="1118986" cy="1118986"/>
            <a:chOff x="0" y="0"/>
            <a:chExt cx="812800" cy="812800"/>
          </a:xfrm>
        </p:grpSpPr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D96834A6-2725-A902-5689-42B3D65D4F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1D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F1C5A3B2-AFF4-6A2E-707A-827E8CDBA79F}"/>
                </a:ext>
              </a:extLst>
            </p:cNvPr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2" name="TextBox 20">
            <a:extLst>
              <a:ext uri="{FF2B5EF4-FFF2-40B4-BE49-F238E27FC236}">
                <a16:creationId xmlns:a16="http://schemas.microsoft.com/office/drawing/2014/main" id="{6CF6A4A2-712A-9CF8-4058-B53A89242F1B}"/>
              </a:ext>
            </a:extLst>
          </p:cNvPr>
          <p:cNvSpPr txBox="1"/>
          <p:nvPr/>
        </p:nvSpPr>
        <p:spPr>
          <a:xfrm>
            <a:off x="813471" y="7032347"/>
            <a:ext cx="1525643" cy="60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6"/>
              </a:lnSpc>
            </a:pPr>
            <a:r>
              <a:rPr lang="en-US" sz="4800" dirty="0">
                <a:solidFill>
                  <a:srgbClr val="1B548D"/>
                </a:solidFill>
                <a:latin typeface="Archive Bold"/>
              </a:rPr>
              <a:t>04</a:t>
            </a: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069CB5AF-65BA-FEAF-C1DE-08750D4679DA}"/>
              </a:ext>
            </a:extLst>
          </p:cNvPr>
          <p:cNvSpPr txBox="1"/>
          <p:nvPr/>
        </p:nvSpPr>
        <p:spPr>
          <a:xfrm>
            <a:off x="2586552" y="6672162"/>
            <a:ext cx="4969269" cy="1608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3499" dirty="0">
                <a:solidFill>
                  <a:srgbClr val="3C6CA8"/>
                </a:solidFill>
                <a:latin typeface="Archive"/>
              </a:rPr>
              <a:t>Evaluation &amp; Validation of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76270" y="6767475"/>
            <a:ext cx="11811730" cy="3519560"/>
            <a:chOff x="0" y="0"/>
            <a:chExt cx="3110908" cy="9269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0908" cy="926962"/>
            </a:xfrm>
            <a:custGeom>
              <a:avLst/>
              <a:gdLst/>
              <a:ahLst/>
              <a:cxnLst/>
              <a:rect l="l" t="t" r="r" b="b"/>
              <a:pathLst>
                <a:path w="3110908" h="926962">
                  <a:moveTo>
                    <a:pt x="0" y="0"/>
                  </a:moveTo>
                  <a:lnTo>
                    <a:pt x="3110908" y="0"/>
                  </a:lnTo>
                  <a:lnTo>
                    <a:pt x="3110908" y="926962"/>
                  </a:lnTo>
                  <a:lnTo>
                    <a:pt x="0" y="926962"/>
                  </a:lnTo>
                  <a:close/>
                </a:path>
              </a:pathLst>
            </a:custGeom>
            <a:solidFill>
              <a:srgbClr val="FFFCF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3110908" cy="1050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627636" y="7626636"/>
            <a:ext cx="5320727" cy="532072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C6C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930309" y="9125616"/>
            <a:ext cx="657981" cy="265369"/>
            <a:chOff x="0" y="0"/>
            <a:chExt cx="1064350" cy="429260"/>
          </a:xfrm>
        </p:grpSpPr>
        <p:sp>
          <p:nvSpPr>
            <p:cNvPr id="8" name="Freeform 8"/>
            <p:cNvSpPr/>
            <p:nvPr/>
          </p:nvSpPr>
          <p:spPr>
            <a:xfrm>
              <a:off x="0" y="-5080"/>
              <a:ext cx="1064350" cy="434340"/>
            </a:xfrm>
            <a:custGeom>
              <a:avLst/>
              <a:gdLst/>
              <a:ahLst/>
              <a:cxnLst/>
              <a:rect l="l" t="t" r="r" b="b"/>
              <a:pathLst>
                <a:path w="1064350" h="434340">
                  <a:moveTo>
                    <a:pt x="1046570" y="187960"/>
                  </a:moveTo>
                  <a:lnTo>
                    <a:pt x="784950" y="11430"/>
                  </a:lnTo>
                  <a:cubicBezTo>
                    <a:pt x="767170" y="0"/>
                    <a:pt x="744309" y="3810"/>
                    <a:pt x="731609" y="21590"/>
                  </a:cubicBezTo>
                  <a:cubicBezTo>
                    <a:pt x="720180" y="39370"/>
                    <a:pt x="723990" y="62230"/>
                    <a:pt x="741770" y="74930"/>
                  </a:cubicBezTo>
                  <a:lnTo>
                    <a:pt x="90052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00520" y="257810"/>
                  </a:lnTo>
                  <a:lnTo>
                    <a:pt x="741770" y="364490"/>
                  </a:lnTo>
                  <a:cubicBezTo>
                    <a:pt x="723990" y="375920"/>
                    <a:pt x="720180" y="400050"/>
                    <a:pt x="731610" y="417830"/>
                  </a:cubicBezTo>
                  <a:cubicBezTo>
                    <a:pt x="739230" y="429260"/>
                    <a:pt x="750660" y="434340"/>
                    <a:pt x="763360" y="434340"/>
                  </a:cubicBezTo>
                  <a:cubicBezTo>
                    <a:pt x="770980" y="434340"/>
                    <a:pt x="778600" y="431800"/>
                    <a:pt x="784950" y="427990"/>
                  </a:cubicBezTo>
                  <a:lnTo>
                    <a:pt x="1047840" y="251460"/>
                  </a:lnTo>
                  <a:cubicBezTo>
                    <a:pt x="1058000" y="243840"/>
                    <a:pt x="1064350" y="232410"/>
                    <a:pt x="1064350" y="219710"/>
                  </a:cubicBezTo>
                  <a:cubicBezTo>
                    <a:pt x="1064350" y="207010"/>
                    <a:pt x="1058000" y="195580"/>
                    <a:pt x="1046570" y="187960"/>
                  </a:cubicBezTo>
                  <a:close/>
                </a:path>
              </a:pathLst>
            </a:custGeom>
            <a:solidFill>
              <a:srgbClr val="FFFCF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476270" y="-35"/>
            <a:ext cx="11811785" cy="6767510"/>
            <a:chOff x="0" y="0"/>
            <a:chExt cx="3110923" cy="17823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10923" cy="1782390"/>
            </a:xfrm>
            <a:custGeom>
              <a:avLst/>
              <a:gdLst/>
              <a:ahLst/>
              <a:cxnLst/>
              <a:rect l="l" t="t" r="r" b="b"/>
              <a:pathLst>
                <a:path w="3110923" h="1782390">
                  <a:moveTo>
                    <a:pt x="0" y="0"/>
                  </a:moveTo>
                  <a:lnTo>
                    <a:pt x="3110923" y="0"/>
                  </a:lnTo>
                  <a:lnTo>
                    <a:pt x="3110923" y="1782390"/>
                  </a:lnTo>
                  <a:lnTo>
                    <a:pt x="0" y="1782390"/>
                  </a:lnTo>
                  <a:close/>
                </a:path>
              </a:pathLst>
            </a:custGeom>
            <a:solidFill>
              <a:srgbClr val="EAE1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3110923" cy="1906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-619938" y="752824"/>
            <a:ext cx="6781883" cy="5035548"/>
          </a:xfrm>
          <a:custGeom>
            <a:avLst/>
            <a:gdLst/>
            <a:ahLst/>
            <a:cxnLst/>
            <a:rect l="l" t="t" r="r" b="b"/>
            <a:pathLst>
              <a:path w="6781883" h="5035548">
                <a:moveTo>
                  <a:pt x="6781883" y="0"/>
                </a:moveTo>
                <a:lnTo>
                  <a:pt x="0" y="0"/>
                </a:lnTo>
                <a:lnTo>
                  <a:pt x="0" y="5035549"/>
                </a:lnTo>
                <a:lnTo>
                  <a:pt x="6781883" y="5035549"/>
                </a:lnTo>
                <a:lnTo>
                  <a:pt x="67818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0" y="6767475"/>
            <a:ext cx="6476270" cy="3519560"/>
            <a:chOff x="0" y="0"/>
            <a:chExt cx="1705684" cy="92696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5684" cy="926962"/>
            </a:xfrm>
            <a:custGeom>
              <a:avLst/>
              <a:gdLst/>
              <a:ahLst/>
              <a:cxnLst/>
              <a:rect l="l" t="t" r="r" b="b"/>
              <a:pathLst>
                <a:path w="1705684" h="926962">
                  <a:moveTo>
                    <a:pt x="0" y="0"/>
                  </a:moveTo>
                  <a:lnTo>
                    <a:pt x="1705684" y="0"/>
                  </a:lnTo>
                  <a:lnTo>
                    <a:pt x="1705684" y="926962"/>
                  </a:lnTo>
                  <a:lnTo>
                    <a:pt x="0" y="926962"/>
                  </a:lnTo>
                  <a:close/>
                </a:path>
              </a:pathLst>
            </a:custGeom>
            <a:solidFill>
              <a:srgbClr val="87DA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23825"/>
              <a:ext cx="1705684" cy="1050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6438170" y="0"/>
            <a:ext cx="19050" cy="10287000"/>
          </a:xfrm>
          <a:prstGeom prst="line">
            <a:avLst/>
          </a:prstGeom>
          <a:ln w="38100" cap="flat">
            <a:solidFill>
              <a:srgbClr val="B78F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16779" y="6740719"/>
            <a:ext cx="18271221" cy="53512"/>
          </a:xfrm>
          <a:prstGeom prst="line">
            <a:avLst/>
          </a:prstGeom>
          <a:ln w="38100" cap="flat">
            <a:solidFill>
              <a:srgbClr val="B78F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0303796" y="3805082"/>
            <a:ext cx="759537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160">
                <a:solidFill>
                  <a:srgbClr val="3C6CA8"/>
                </a:solidFill>
                <a:latin typeface="Archive"/>
              </a:rPr>
              <a:t>INTRODUCTION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87768" y="7545939"/>
            <a:ext cx="2170598" cy="21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00"/>
              </a:lnSpc>
            </a:pPr>
            <a:r>
              <a:rPr lang="en-US" sz="15000">
                <a:solidFill>
                  <a:srgbClr val="3C6CA8"/>
                </a:solidFill>
                <a:latin typeface="Archive"/>
              </a:rPr>
              <a:t>01</a:t>
            </a:r>
          </a:p>
        </p:txBody>
      </p:sp>
      <p:sp>
        <p:nvSpPr>
          <p:cNvPr id="23" name="Freeform 23"/>
          <p:cNvSpPr/>
          <p:nvPr/>
        </p:nvSpPr>
        <p:spPr>
          <a:xfrm flipV="1">
            <a:off x="5447570" y="5731069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2057400"/>
                </a:moveTo>
                <a:lnTo>
                  <a:pt x="2057400" y="2057400"/>
                </a:lnTo>
                <a:lnTo>
                  <a:pt x="20574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1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216202" y="-199627"/>
            <a:ext cx="18789384" cy="3775186"/>
            <a:chOff x="0" y="0"/>
            <a:chExt cx="4948644" cy="9942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48644" cy="994288"/>
            </a:xfrm>
            <a:custGeom>
              <a:avLst/>
              <a:gdLst/>
              <a:ahLst/>
              <a:cxnLst/>
              <a:rect l="l" t="t" r="r" b="b"/>
              <a:pathLst>
                <a:path w="4948644" h="994288">
                  <a:moveTo>
                    <a:pt x="0" y="0"/>
                  </a:moveTo>
                  <a:lnTo>
                    <a:pt x="4948644" y="0"/>
                  </a:lnTo>
                  <a:lnTo>
                    <a:pt x="4948644" y="994288"/>
                  </a:lnTo>
                  <a:lnTo>
                    <a:pt x="0" y="994288"/>
                  </a:lnTo>
                  <a:close/>
                </a:path>
              </a:pathLst>
            </a:custGeom>
            <a:solidFill>
              <a:srgbClr val="D3AAF3"/>
            </a:solidFill>
            <a:ln w="38100" cap="sq">
              <a:solidFill>
                <a:srgbClr val="2D609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4948644" cy="1118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601818"/>
            <a:ext cx="9707474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D609B"/>
                </a:solidFill>
                <a:latin typeface="Archive"/>
              </a:rPr>
              <a:t>Team Members</a:t>
            </a:r>
          </a:p>
        </p:txBody>
      </p:sp>
      <p:grpSp>
        <p:nvGrpSpPr>
          <p:cNvPr id="40" name="Group 4">
            <a:extLst>
              <a:ext uri="{FF2B5EF4-FFF2-40B4-BE49-F238E27FC236}">
                <a16:creationId xmlns:a16="http://schemas.microsoft.com/office/drawing/2014/main" id="{7D992459-A5F5-D27B-2503-6A76D55FCEC4}"/>
              </a:ext>
            </a:extLst>
          </p:cNvPr>
          <p:cNvGrpSpPr/>
          <p:nvPr/>
        </p:nvGrpSpPr>
        <p:grpSpPr>
          <a:xfrm>
            <a:off x="3215070" y="3848100"/>
            <a:ext cx="5624130" cy="3086100"/>
            <a:chOff x="0" y="0"/>
            <a:chExt cx="1481252" cy="812800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B8D8587F-A2BB-1774-D1BE-62BDDCB9D5F8}"/>
                </a:ext>
              </a:extLst>
            </p:cNvPr>
            <p:cNvSpPr/>
            <p:nvPr/>
          </p:nvSpPr>
          <p:spPr>
            <a:xfrm>
              <a:off x="0" y="0"/>
              <a:ext cx="1481252" cy="812800"/>
            </a:xfrm>
            <a:custGeom>
              <a:avLst/>
              <a:gdLst/>
              <a:ahLst/>
              <a:cxnLst/>
              <a:rect l="l" t="t" r="r" b="b"/>
              <a:pathLst>
                <a:path w="1481252" h="812800">
                  <a:moveTo>
                    <a:pt x="0" y="0"/>
                  </a:moveTo>
                  <a:lnTo>
                    <a:pt x="1481252" y="0"/>
                  </a:lnTo>
                  <a:lnTo>
                    <a:pt x="14812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3AA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6F1E079B-3C70-FD46-81A3-B513876DB919}"/>
                </a:ext>
              </a:extLst>
            </p:cNvPr>
            <p:cNvSpPr txBox="1"/>
            <p:nvPr/>
          </p:nvSpPr>
          <p:spPr>
            <a:xfrm>
              <a:off x="0" y="-123825"/>
              <a:ext cx="1481252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43" name="TextBox 8">
            <a:extLst>
              <a:ext uri="{FF2B5EF4-FFF2-40B4-BE49-F238E27FC236}">
                <a16:creationId xmlns:a16="http://schemas.microsoft.com/office/drawing/2014/main" id="{74114E5F-7D4E-C259-C0CA-322C419A5ACD}"/>
              </a:ext>
            </a:extLst>
          </p:cNvPr>
          <p:cNvSpPr txBox="1"/>
          <p:nvPr/>
        </p:nvSpPr>
        <p:spPr>
          <a:xfrm>
            <a:off x="4243770" y="4519605"/>
            <a:ext cx="3870752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3C6CA8"/>
                </a:solidFill>
                <a:latin typeface="Archive"/>
              </a:rPr>
              <a:t>Sachin </a:t>
            </a:r>
            <a:r>
              <a:rPr lang="en-US" sz="3200" dirty="0" err="1">
                <a:solidFill>
                  <a:srgbClr val="3C6CA8"/>
                </a:solidFill>
                <a:latin typeface="Archive"/>
              </a:rPr>
              <a:t>Moze</a:t>
            </a:r>
            <a:endParaRPr lang="en-US" sz="3200" dirty="0">
              <a:solidFill>
                <a:srgbClr val="3C6CA8"/>
              </a:solidFill>
              <a:latin typeface="Archive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0D961544-57C4-3F09-48A6-6194D7C54A02}"/>
              </a:ext>
            </a:extLst>
          </p:cNvPr>
          <p:cNvSpPr txBox="1"/>
          <p:nvPr/>
        </p:nvSpPr>
        <p:spPr>
          <a:xfrm>
            <a:off x="9499064" y="4519605"/>
            <a:ext cx="4032753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C6CA8"/>
                </a:solidFill>
                <a:latin typeface="Archive"/>
              </a:rPr>
              <a:t>Objective Two</a:t>
            </a:r>
          </a:p>
        </p:txBody>
      </p:sp>
      <p:sp>
        <p:nvSpPr>
          <p:cNvPr id="45" name="TextBox 10">
            <a:extLst>
              <a:ext uri="{FF2B5EF4-FFF2-40B4-BE49-F238E27FC236}">
                <a16:creationId xmlns:a16="http://schemas.microsoft.com/office/drawing/2014/main" id="{574D8249-0343-6BCA-E78C-4D4A1E825189}"/>
              </a:ext>
            </a:extLst>
          </p:cNvPr>
          <p:cNvSpPr txBox="1"/>
          <p:nvPr/>
        </p:nvSpPr>
        <p:spPr>
          <a:xfrm>
            <a:off x="4243770" y="7512801"/>
            <a:ext cx="3870752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C6CA8"/>
                </a:solidFill>
                <a:latin typeface="Archive"/>
              </a:rPr>
              <a:t>Objective Three</a:t>
            </a:r>
          </a:p>
        </p:txBody>
      </p:sp>
      <p:sp>
        <p:nvSpPr>
          <p:cNvPr id="46" name="TextBox 11">
            <a:extLst>
              <a:ext uri="{FF2B5EF4-FFF2-40B4-BE49-F238E27FC236}">
                <a16:creationId xmlns:a16="http://schemas.microsoft.com/office/drawing/2014/main" id="{0050C6AF-C1C5-83B2-8836-7D83887D4479}"/>
              </a:ext>
            </a:extLst>
          </p:cNvPr>
          <p:cNvSpPr txBox="1"/>
          <p:nvPr/>
        </p:nvSpPr>
        <p:spPr>
          <a:xfrm>
            <a:off x="9499064" y="7512801"/>
            <a:ext cx="4032753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C6CA8"/>
                </a:solidFill>
                <a:latin typeface="Archive"/>
              </a:rPr>
              <a:t>Objective Four</a:t>
            </a: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2F1ED887-4D97-9893-ACA2-9844D8FB064E}"/>
              </a:ext>
            </a:extLst>
          </p:cNvPr>
          <p:cNvSpPr txBox="1"/>
          <p:nvPr/>
        </p:nvSpPr>
        <p:spPr>
          <a:xfrm>
            <a:off x="4243770" y="5124962"/>
            <a:ext cx="3870752" cy="409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 dirty="0">
                <a:solidFill>
                  <a:srgbClr val="3C6CA8"/>
                </a:solidFill>
                <a:latin typeface="Agrandir"/>
              </a:rPr>
              <a:t>20014162</a:t>
            </a:r>
          </a:p>
        </p:txBody>
      </p:sp>
      <p:sp>
        <p:nvSpPr>
          <p:cNvPr id="48" name="TextBox 13">
            <a:extLst>
              <a:ext uri="{FF2B5EF4-FFF2-40B4-BE49-F238E27FC236}">
                <a16:creationId xmlns:a16="http://schemas.microsoft.com/office/drawing/2014/main" id="{7821E977-6DDA-5CC8-5824-3F3AD39D6A4F}"/>
              </a:ext>
            </a:extLst>
          </p:cNvPr>
          <p:cNvSpPr txBox="1"/>
          <p:nvPr/>
        </p:nvSpPr>
        <p:spPr>
          <a:xfrm>
            <a:off x="9499064" y="5124962"/>
            <a:ext cx="3870752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3C6CA8"/>
                </a:solidFill>
                <a:latin typeface="Agrandir"/>
              </a:rPr>
              <a:t>Elaborate on what you want to discuss. </a:t>
            </a: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688575FD-B3C8-5F58-9DB3-48DFD8FAB0FC}"/>
              </a:ext>
            </a:extLst>
          </p:cNvPr>
          <p:cNvSpPr txBox="1"/>
          <p:nvPr/>
        </p:nvSpPr>
        <p:spPr>
          <a:xfrm>
            <a:off x="4243770" y="8118158"/>
            <a:ext cx="3980117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3C6CA8"/>
                </a:solidFill>
                <a:latin typeface="Agrandir"/>
              </a:rPr>
              <a:t>Elaborate on what you want to discuss. </a:t>
            </a:r>
          </a:p>
        </p:txBody>
      </p:sp>
      <p:sp>
        <p:nvSpPr>
          <p:cNvPr id="50" name="TextBox 15">
            <a:extLst>
              <a:ext uri="{FF2B5EF4-FFF2-40B4-BE49-F238E27FC236}">
                <a16:creationId xmlns:a16="http://schemas.microsoft.com/office/drawing/2014/main" id="{91B26186-052E-7FBA-FFEB-BA1B36E8C613}"/>
              </a:ext>
            </a:extLst>
          </p:cNvPr>
          <p:cNvSpPr txBox="1"/>
          <p:nvPr/>
        </p:nvSpPr>
        <p:spPr>
          <a:xfrm>
            <a:off x="9499064" y="8118158"/>
            <a:ext cx="3980117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3C6CA8"/>
                </a:solidFill>
                <a:latin typeface="Agrandir"/>
              </a:rPr>
              <a:t>Elaborate on what you want to discuss. </a:t>
            </a:r>
          </a:p>
        </p:txBody>
      </p:sp>
      <p:grpSp>
        <p:nvGrpSpPr>
          <p:cNvPr id="51" name="Group 17">
            <a:extLst>
              <a:ext uri="{FF2B5EF4-FFF2-40B4-BE49-F238E27FC236}">
                <a16:creationId xmlns:a16="http://schemas.microsoft.com/office/drawing/2014/main" id="{6F6D37E8-8EDD-F472-5688-2A8E53DCE12E}"/>
              </a:ext>
            </a:extLst>
          </p:cNvPr>
          <p:cNvGrpSpPr/>
          <p:nvPr/>
        </p:nvGrpSpPr>
        <p:grpSpPr>
          <a:xfrm>
            <a:off x="3215070" y="6934200"/>
            <a:ext cx="5624130" cy="3086100"/>
            <a:chOff x="0" y="0"/>
            <a:chExt cx="1481252" cy="812800"/>
          </a:xfrm>
        </p:grpSpPr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0BB7413-344D-52E2-50AF-EEAC811B1643}"/>
                </a:ext>
              </a:extLst>
            </p:cNvPr>
            <p:cNvSpPr/>
            <p:nvPr/>
          </p:nvSpPr>
          <p:spPr>
            <a:xfrm>
              <a:off x="0" y="0"/>
              <a:ext cx="1481252" cy="812800"/>
            </a:xfrm>
            <a:custGeom>
              <a:avLst/>
              <a:gdLst/>
              <a:ahLst/>
              <a:cxnLst/>
              <a:rect l="l" t="t" r="r" b="b"/>
              <a:pathLst>
                <a:path w="1481252" h="812800">
                  <a:moveTo>
                    <a:pt x="0" y="0"/>
                  </a:moveTo>
                  <a:lnTo>
                    <a:pt x="1481252" y="0"/>
                  </a:lnTo>
                  <a:lnTo>
                    <a:pt x="14812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87DA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693CE318-E432-FF01-DC8C-0AA3E6D19385}"/>
                </a:ext>
              </a:extLst>
            </p:cNvPr>
            <p:cNvSpPr txBox="1"/>
            <p:nvPr/>
          </p:nvSpPr>
          <p:spPr>
            <a:xfrm>
              <a:off x="0" y="-123825"/>
              <a:ext cx="1481252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4" name="Group 20">
            <a:extLst>
              <a:ext uri="{FF2B5EF4-FFF2-40B4-BE49-F238E27FC236}">
                <a16:creationId xmlns:a16="http://schemas.microsoft.com/office/drawing/2014/main" id="{B4A45B76-4AEF-0958-1D13-A10EA67FE34D}"/>
              </a:ext>
            </a:extLst>
          </p:cNvPr>
          <p:cNvGrpSpPr/>
          <p:nvPr/>
        </p:nvGrpSpPr>
        <p:grpSpPr>
          <a:xfrm>
            <a:off x="8839200" y="3848100"/>
            <a:ext cx="5586030" cy="3086100"/>
            <a:chOff x="0" y="0"/>
            <a:chExt cx="1471218" cy="812800"/>
          </a:xfrm>
        </p:grpSpPr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A6CF027-4016-D488-029E-22562B3257CF}"/>
                </a:ext>
              </a:extLst>
            </p:cNvPr>
            <p:cNvSpPr/>
            <p:nvPr/>
          </p:nvSpPr>
          <p:spPr>
            <a:xfrm>
              <a:off x="0" y="0"/>
              <a:ext cx="1471218" cy="812800"/>
            </a:xfrm>
            <a:custGeom>
              <a:avLst/>
              <a:gdLst/>
              <a:ahLst/>
              <a:cxnLst/>
              <a:rect l="l" t="t" r="r" b="b"/>
              <a:pathLst>
                <a:path w="1471218" h="812800">
                  <a:moveTo>
                    <a:pt x="0" y="0"/>
                  </a:moveTo>
                  <a:lnTo>
                    <a:pt x="1471218" y="0"/>
                  </a:lnTo>
                  <a:lnTo>
                    <a:pt x="147121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692D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Box 22">
              <a:extLst>
                <a:ext uri="{FF2B5EF4-FFF2-40B4-BE49-F238E27FC236}">
                  <a16:creationId xmlns:a16="http://schemas.microsoft.com/office/drawing/2014/main" id="{4D3B161B-0517-862D-BB8E-91E1816DD801}"/>
                </a:ext>
              </a:extLst>
            </p:cNvPr>
            <p:cNvSpPr txBox="1"/>
            <p:nvPr/>
          </p:nvSpPr>
          <p:spPr>
            <a:xfrm>
              <a:off x="0" y="-123825"/>
              <a:ext cx="1471218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7" name="Group 23">
            <a:extLst>
              <a:ext uri="{FF2B5EF4-FFF2-40B4-BE49-F238E27FC236}">
                <a16:creationId xmlns:a16="http://schemas.microsoft.com/office/drawing/2014/main" id="{BF24B3BC-2FFB-E202-2ADA-5AAB2BF77D03}"/>
              </a:ext>
            </a:extLst>
          </p:cNvPr>
          <p:cNvGrpSpPr/>
          <p:nvPr/>
        </p:nvGrpSpPr>
        <p:grpSpPr>
          <a:xfrm>
            <a:off x="8839200" y="6934196"/>
            <a:ext cx="5624130" cy="3086104"/>
            <a:chOff x="0" y="-1"/>
            <a:chExt cx="1481252" cy="81280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B8D31957-0DC8-DA1C-E582-DCE7F17244F2}"/>
                </a:ext>
              </a:extLst>
            </p:cNvPr>
            <p:cNvSpPr/>
            <p:nvPr/>
          </p:nvSpPr>
          <p:spPr>
            <a:xfrm>
              <a:off x="0" y="0"/>
              <a:ext cx="1481252" cy="812800"/>
            </a:xfrm>
            <a:custGeom>
              <a:avLst/>
              <a:gdLst/>
              <a:ahLst/>
              <a:cxnLst/>
              <a:rect l="l" t="t" r="r" b="b"/>
              <a:pathLst>
                <a:path w="1481252" h="812800">
                  <a:moveTo>
                    <a:pt x="0" y="0"/>
                  </a:moveTo>
                  <a:lnTo>
                    <a:pt x="1481252" y="0"/>
                  </a:lnTo>
                  <a:lnTo>
                    <a:pt x="148125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Box 25">
              <a:extLst>
                <a:ext uri="{FF2B5EF4-FFF2-40B4-BE49-F238E27FC236}">
                  <a16:creationId xmlns:a16="http://schemas.microsoft.com/office/drawing/2014/main" id="{BFA05C7E-2A9E-9427-8485-2B779EC10FA7}"/>
                </a:ext>
              </a:extLst>
            </p:cNvPr>
            <p:cNvSpPr txBox="1"/>
            <p:nvPr/>
          </p:nvSpPr>
          <p:spPr>
            <a:xfrm>
              <a:off x="0" y="-1"/>
              <a:ext cx="1481252" cy="8128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0" name="TextBox 26">
            <a:extLst>
              <a:ext uri="{FF2B5EF4-FFF2-40B4-BE49-F238E27FC236}">
                <a16:creationId xmlns:a16="http://schemas.microsoft.com/office/drawing/2014/main" id="{5537CDC3-CFBF-D7C0-D9C8-20B5B4DEB9C1}"/>
              </a:ext>
            </a:extLst>
          </p:cNvPr>
          <p:cNvSpPr txBox="1"/>
          <p:nvPr/>
        </p:nvSpPr>
        <p:spPr>
          <a:xfrm>
            <a:off x="9499064" y="4152900"/>
            <a:ext cx="4674136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FFFCF6"/>
                </a:solidFill>
                <a:latin typeface="Archive"/>
              </a:rPr>
              <a:t>Mayur </a:t>
            </a:r>
            <a:r>
              <a:rPr lang="en-US" sz="3200" dirty="0" err="1">
                <a:solidFill>
                  <a:srgbClr val="FFFCF6"/>
                </a:solidFill>
                <a:latin typeface="Archive"/>
              </a:rPr>
              <a:t>kumar</a:t>
            </a:r>
            <a:r>
              <a:rPr lang="en-US" sz="3200" dirty="0">
                <a:solidFill>
                  <a:srgbClr val="FFFCF6"/>
                </a:solidFill>
                <a:latin typeface="Archive"/>
              </a:rPr>
              <a:t> </a:t>
            </a:r>
            <a:r>
              <a:rPr lang="en-US" sz="3200" dirty="0" err="1">
                <a:solidFill>
                  <a:srgbClr val="FFFCF6"/>
                </a:solidFill>
                <a:latin typeface="Archive"/>
              </a:rPr>
              <a:t>srivastava</a:t>
            </a:r>
            <a:endParaRPr lang="en-US" sz="3200" dirty="0">
              <a:solidFill>
                <a:srgbClr val="FFFCF6"/>
              </a:solidFill>
              <a:latin typeface="Archive"/>
            </a:endParaRPr>
          </a:p>
        </p:txBody>
      </p:sp>
      <p:sp>
        <p:nvSpPr>
          <p:cNvPr id="62" name="TextBox 28">
            <a:extLst>
              <a:ext uri="{FF2B5EF4-FFF2-40B4-BE49-F238E27FC236}">
                <a16:creationId xmlns:a16="http://schemas.microsoft.com/office/drawing/2014/main" id="{43A7038B-E4A1-2DC9-1D5C-AC510CA94D82}"/>
              </a:ext>
            </a:extLst>
          </p:cNvPr>
          <p:cNvSpPr txBox="1"/>
          <p:nvPr/>
        </p:nvSpPr>
        <p:spPr>
          <a:xfrm>
            <a:off x="4134404" y="7877210"/>
            <a:ext cx="427114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FFFCF6"/>
                </a:solidFill>
                <a:latin typeface="Archive"/>
              </a:rPr>
              <a:t>Hasara Jayasinghe</a:t>
            </a:r>
          </a:p>
        </p:txBody>
      </p:sp>
      <p:sp>
        <p:nvSpPr>
          <p:cNvPr id="63" name="TextBox 29">
            <a:extLst>
              <a:ext uri="{FF2B5EF4-FFF2-40B4-BE49-F238E27FC236}">
                <a16:creationId xmlns:a16="http://schemas.microsoft.com/office/drawing/2014/main" id="{98D14B4D-4AC2-620E-B785-0A2499861A7B}"/>
              </a:ext>
            </a:extLst>
          </p:cNvPr>
          <p:cNvSpPr txBox="1"/>
          <p:nvPr/>
        </p:nvSpPr>
        <p:spPr>
          <a:xfrm>
            <a:off x="4134405" y="8482567"/>
            <a:ext cx="3870752" cy="409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 dirty="0">
                <a:solidFill>
                  <a:srgbClr val="FFFCF6"/>
                </a:solidFill>
                <a:latin typeface="Agrandir"/>
              </a:rPr>
              <a:t>20030309</a:t>
            </a:r>
          </a:p>
        </p:txBody>
      </p:sp>
      <p:sp>
        <p:nvSpPr>
          <p:cNvPr id="64" name="TextBox 30">
            <a:extLst>
              <a:ext uri="{FF2B5EF4-FFF2-40B4-BE49-F238E27FC236}">
                <a16:creationId xmlns:a16="http://schemas.microsoft.com/office/drawing/2014/main" id="{1B064345-F57A-0394-93CD-4A9728075F23}"/>
              </a:ext>
            </a:extLst>
          </p:cNvPr>
          <p:cNvSpPr txBox="1"/>
          <p:nvPr/>
        </p:nvSpPr>
        <p:spPr>
          <a:xfrm>
            <a:off x="9389699" y="7505700"/>
            <a:ext cx="3870752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3C6CA8"/>
                </a:solidFill>
                <a:latin typeface="Archive"/>
              </a:rPr>
              <a:t>Muhammet</a:t>
            </a:r>
            <a:r>
              <a:rPr lang="en-US" sz="3200" dirty="0">
                <a:solidFill>
                  <a:srgbClr val="3C6CA8"/>
                </a:solidFill>
                <a:latin typeface="Archive"/>
              </a:rPr>
              <a:t> </a:t>
            </a:r>
            <a:r>
              <a:rPr lang="en-US" sz="3200" dirty="0" err="1">
                <a:solidFill>
                  <a:srgbClr val="3C6CA8"/>
                </a:solidFill>
                <a:latin typeface="Archive"/>
              </a:rPr>
              <a:t>Siar</a:t>
            </a:r>
            <a:r>
              <a:rPr lang="en-US" sz="3200" dirty="0">
                <a:solidFill>
                  <a:srgbClr val="3C6CA8"/>
                </a:solidFill>
                <a:latin typeface="Archive"/>
              </a:rPr>
              <a:t> Temur</a:t>
            </a:r>
          </a:p>
        </p:txBody>
      </p:sp>
      <p:sp>
        <p:nvSpPr>
          <p:cNvPr id="66" name="AutoShape 33">
            <a:extLst>
              <a:ext uri="{FF2B5EF4-FFF2-40B4-BE49-F238E27FC236}">
                <a16:creationId xmlns:a16="http://schemas.microsoft.com/office/drawing/2014/main" id="{2DC7BE33-3C58-241E-CA8F-D5E42E964771}"/>
              </a:ext>
            </a:extLst>
          </p:cNvPr>
          <p:cNvSpPr/>
          <p:nvPr/>
        </p:nvSpPr>
        <p:spPr>
          <a:xfrm flipV="1">
            <a:off x="3215070" y="6915149"/>
            <a:ext cx="11191110" cy="19049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AutoShape 35">
            <a:extLst>
              <a:ext uri="{FF2B5EF4-FFF2-40B4-BE49-F238E27FC236}">
                <a16:creationId xmlns:a16="http://schemas.microsoft.com/office/drawing/2014/main" id="{AFEDCC93-E3F0-0DB2-F945-ECA89AF03658}"/>
              </a:ext>
            </a:extLst>
          </p:cNvPr>
          <p:cNvSpPr/>
          <p:nvPr/>
        </p:nvSpPr>
        <p:spPr>
          <a:xfrm flipV="1">
            <a:off x="3215070" y="3848100"/>
            <a:ext cx="11210160" cy="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7945" y="2853206"/>
            <a:ext cx="19440507" cy="6557494"/>
            <a:chOff x="0" y="-123825"/>
            <a:chExt cx="5120134" cy="1727077"/>
          </a:xfrm>
        </p:grpSpPr>
        <p:sp>
          <p:nvSpPr>
            <p:cNvPr id="3" name="Freeform 3"/>
            <p:cNvSpPr/>
            <p:nvPr/>
          </p:nvSpPr>
          <p:spPr>
            <a:xfrm>
              <a:off x="178553" y="-2279"/>
              <a:ext cx="4816594" cy="1605531"/>
            </a:xfrm>
            <a:custGeom>
              <a:avLst/>
              <a:gdLst/>
              <a:ahLst/>
              <a:cxnLst/>
              <a:rect l="l" t="t" r="r" b="b"/>
              <a:pathLst>
                <a:path w="5120134" h="1603252">
                  <a:moveTo>
                    <a:pt x="0" y="0"/>
                  </a:moveTo>
                  <a:lnTo>
                    <a:pt x="5120134" y="0"/>
                  </a:lnTo>
                  <a:lnTo>
                    <a:pt x="5120134" y="1603252"/>
                  </a:lnTo>
                  <a:lnTo>
                    <a:pt x="0" y="1603252"/>
                  </a:lnTo>
                  <a:close/>
                </a:path>
              </a:pathLst>
            </a:custGeom>
            <a:solidFill>
              <a:srgbClr val="EAE164"/>
            </a:solidFill>
            <a:ln w="47625" cap="sq">
              <a:solidFill>
                <a:srgbClr val="2D609B"/>
              </a:solidFill>
              <a:prstDash val="solid"/>
              <a:miter/>
            </a:ln>
          </p:spPr>
          <p:txBody>
            <a:bodyPr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rgbClr val="3C6CA8"/>
                  </a:solidFill>
                  <a:latin typeface="Agrandir"/>
                </a:rPr>
                <a:t>The Apple Historical Dataset used for this assignment is taken from Kaggle. (</a:t>
              </a:r>
              <a:r>
                <a:rPr lang="en-US" sz="4000" dirty="0">
                  <a:solidFill>
                    <a:srgbClr val="3C6CA8"/>
                  </a:solidFill>
                  <a:latin typeface="Agrandir"/>
                  <a:hlinkClick r:id="rId2"/>
                </a:rPr>
                <a:t>https://www.kaggle.com/datasets/prasoonkottarathil/apple-lifetime-stocks-dataset</a:t>
              </a:r>
              <a:r>
                <a:rPr lang="en-US" sz="4000" dirty="0">
                  <a:solidFill>
                    <a:srgbClr val="3C6CA8"/>
                  </a:solidFill>
                  <a:latin typeface="Agrandir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rgbClr val="3C6CA8"/>
                  </a:solidFill>
                  <a:latin typeface="Agrandir"/>
                </a:rPr>
                <a:t>The goal is to predict whether stock price is bearish, bullish or neutral.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rgbClr val="3C6CA8"/>
                  </a:solidFill>
                  <a:latin typeface="Agrandir"/>
                </a:rPr>
                <a:t>This will help to predict the share market fluctuations accurately.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5120134" cy="1727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 flipV="1">
            <a:off x="16383138" y="2370923"/>
            <a:ext cx="1904862" cy="1904862"/>
          </a:xfrm>
          <a:custGeom>
            <a:avLst/>
            <a:gdLst/>
            <a:ahLst/>
            <a:cxnLst/>
            <a:rect l="l" t="t" r="r" b="b"/>
            <a:pathLst>
              <a:path w="1904862" h="1904862">
                <a:moveTo>
                  <a:pt x="1904862" y="1904862"/>
                </a:moveTo>
                <a:lnTo>
                  <a:pt x="0" y="1904862"/>
                </a:lnTo>
                <a:lnTo>
                  <a:pt x="0" y="0"/>
                </a:lnTo>
                <a:lnTo>
                  <a:pt x="1904862" y="0"/>
                </a:lnTo>
                <a:lnTo>
                  <a:pt x="1904862" y="190486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-203384" y="9277350"/>
            <a:ext cx="18965945" cy="1299878"/>
            <a:chOff x="0" y="0"/>
            <a:chExt cx="4995146" cy="3423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995146" cy="342355"/>
            </a:xfrm>
            <a:custGeom>
              <a:avLst/>
              <a:gdLst/>
              <a:ahLst/>
              <a:cxnLst/>
              <a:rect l="l" t="t" r="r" b="b"/>
              <a:pathLst>
                <a:path w="4995146" h="342355">
                  <a:moveTo>
                    <a:pt x="0" y="0"/>
                  </a:moveTo>
                  <a:lnTo>
                    <a:pt x="4995146" y="0"/>
                  </a:lnTo>
                  <a:lnTo>
                    <a:pt x="4995146" y="342355"/>
                  </a:lnTo>
                  <a:lnTo>
                    <a:pt x="0" y="342355"/>
                  </a:lnTo>
                  <a:close/>
                </a:path>
              </a:pathLst>
            </a:custGeom>
            <a:solidFill>
              <a:srgbClr val="87DAB8"/>
            </a:solidFill>
            <a:ln w="38100" cap="sq">
              <a:solidFill>
                <a:srgbClr val="2D609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4995146" cy="466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701407"/>
            <a:ext cx="14439900" cy="1215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 dirty="0">
                <a:solidFill>
                  <a:srgbClr val="3C6CA8"/>
                </a:solidFill>
                <a:latin typeface="Archive"/>
              </a:rPr>
              <a:t>Business Understanding</a:t>
            </a:r>
          </a:p>
        </p:txBody>
      </p:sp>
      <p:sp>
        <p:nvSpPr>
          <p:cNvPr id="13" name="Freeform 13"/>
          <p:cNvSpPr/>
          <p:nvPr/>
        </p:nvSpPr>
        <p:spPr>
          <a:xfrm flipV="1">
            <a:off x="0" y="8382138"/>
            <a:ext cx="1904862" cy="1904862"/>
          </a:xfrm>
          <a:custGeom>
            <a:avLst/>
            <a:gdLst/>
            <a:ahLst/>
            <a:cxnLst/>
            <a:rect l="l" t="t" r="r" b="b"/>
            <a:pathLst>
              <a:path w="1904862" h="1904862">
                <a:moveTo>
                  <a:pt x="0" y="1904862"/>
                </a:moveTo>
                <a:lnTo>
                  <a:pt x="1904862" y="1904862"/>
                </a:lnTo>
                <a:lnTo>
                  <a:pt x="1904862" y="0"/>
                </a:lnTo>
                <a:lnTo>
                  <a:pt x="0" y="0"/>
                </a:lnTo>
                <a:lnTo>
                  <a:pt x="0" y="190486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695964" y="2391851"/>
            <a:ext cx="4601436" cy="7832231"/>
          </a:xfrm>
          <a:custGeom>
            <a:avLst/>
            <a:gdLst/>
            <a:ahLst/>
            <a:cxnLst/>
            <a:rect l="l" t="t" r="r" b="b"/>
            <a:pathLst>
              <a:path w="4601436" h="7832231">
                <a:moveTo>
                  <a:pt x="0" y="0"/>
                </a:moveTo>
                <a:lnTo>
                  <a:pt x="4601436" y="0"/>
                </a:lnTo>
                <a:lnTo>
                  <a:pt x="4601436" y="7832231"/>
                </a:lnTo>
                <a:lnTo>
                  <a:pt x="0" y="7832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4114800"/>
            <a:ext cx="5624130" cy="3086100"/>
            <a:chOff x="0" y="0"/>
            <a:chExt cx="1481252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1252" cy="812800"/>
            </a:xfrm>
            <a:custGeom>
              <a:avLst/>
              <a:gdLst/>
              <a:ahLst/>
              <a:cxnLst/>
              <a:rect l="l" t="t" r="r" b="b"/>
              <a:pathLst>
                <a:path w="1481252" h="812800">
                  <a:moveTo>
                    <a:pt x="0" y="0"/>
                  </a:moveTo>
                  <a:lnTo>
                    <a:pt x="1481252" y="0"/>
                  </a:lnTo>
                  <a:lnTo>
                    <a:pt x="14812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3AA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1481252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9335" y="771525"/>
            <a:ext cx="9235411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1B548D"/>
                </a:solidFill>
                <a:latin typeface="Archive"/>
              </a:rPr>
              <a:t>Data preparation Activities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786305"/>
            <a:ext cx="3870752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3C6CA8"/>
                </a:solidFill>
                <a:latin typeface="Archive"/>
              </a:rPr>
              <a:t>RSI Calculations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83994" y="4786305"/>
            <a:ext cx="4032753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C6CA8"/>
                </a:solidFill>
                <a:latin typeface="Archive"/>
              </a:rPr>
              <a:t>Objective Two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79501"/>
            <a:ext cx="3870752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C6CA8"/>
                </a:solidFill>
                <a:latin typeface="Archive"/>
              </a:rPr>
              <a:t>Objective Three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83994" y="7779501"/>
            <a:ext cx="4032753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C6CA8"/>
                </a:solidFill>
                <a:latin typeface="Archive"/>
              </a:rPr>
              <a:t>Objective Four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83994" y="5391662"/>
            <a:ext cx="3870752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3C6CA8"/>
                </a:solidFill>
                <a:latin typeface="Agrandir"/>
              </a:rPr>
              <a:t>Elaborate on what you want to discuss.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8384858"/>
            <a:ext cx="3980117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3C6CA8"/>
                </a:solidFill>
                <a:latin typeface="Agrandir"/>
              </a:rPr>
              <a:t>Elaborate on what you want to discuss.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83994" y="8384858"/>
            <a:ext cx="3980117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3C6CA8"/>
                </a:solidFill>
                <a:latin typeface="Agrandir"/>
              </a:rPr>
              <a:t>Elaborate on what you want to discuss.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0" y="7200900"/>
            <a:ext cx="5624130" cy="3086100"/>
            <a:chOff x="0" y="0"/>
            <a:chExt cx="1481252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81252" cy="812800"/>
            </a:xfrm>
            <a:custGeom>
              <a:avLst/>
              <a:gdLst/>
              <a:ahLst/>
              <a:cxnLst/>
              <a:rect l="l" t="t" r="r" b="b"/>
              <a:pathLst>
                <a:path w="1481252" h="812800">
                  <a:moveTo>
                    <a:pt x="0" y="0"/>
                  </a:moveTo>
                  <a:lnTo>
                    <a:pt x="1481252" y="0"/>
                  </a:lnTo>
                  <a:lnTo>
                    <a:pt x="14812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87DA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23825"/>
              <a:ext cx="1481252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624130" y="4114800"/>
            <a:ext cx="5586030" cy="3086100"/>
            <a:chOff x="0" y="0"/>
            <a:chExt cx="1471218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71218" cy="812800"/>
            </a:xfrm>
            <a:custGeom>
              <a:avLst/>
              <a:gdLst/>
              <a:ahLst/>
              <a:cxnLst/>
              <a:rect l="l" t="t" r="r" b="b"/>
              <a:pathLst>
                <a:path w="1471218" h="812800">
                  <a:moveTo>
                    <a:pt x="0" y="0"/>
                  </a:moveTo>
                  <a:lnTo>
                    <a:pt x="1471218" y="0"/>
                  </a:lnTo>
                  <a:lnTo>
                    <a:pt x="147121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692D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23825"/>
              <a:ext cx="1471218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624130" y="7200900"/>
            <a:ext cx="5624130" cy="3086100"/>
            <a:chOff x="0" y="0"/>
            <a:chExt cx="1481252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81252" cy="812800"/>
            </a:xfrm>
            <a:custGeom>
              <a:avLst/>
              <a:gdLst/>
              <a:ahLst/>
              <a:cxnLst/>
              <a:rect l="l" t="t" r="r" b="b"/>
              <a:pathLst>
                <a:path w="1481252" h="812800">
                  <a:moveTo>
                    <a:pt x="0" y="0"/>
                  </a:moveTo>
                  <a:lnTo>
                    <a:pt x="1481252" y="0"/>
                  </a:lnTo>
                  <a:lnTo>
                    <a:pt x="14812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1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23825"/>
              <a:ext cx="1481252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283994" y="4738645"/>
            <a:ext cx="4073506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FFFCF6"/>
                </a:solidFill>
                <a:latin typeface="Archive"/>
              </a:rPr>
              <a:t>MACD Calculation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19335" y="8143910"/>
            <a:ext cx="3980116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FFFCF6"/>
                </a:solidFill>
                <a:latin typeface="Archive"/>
              </a:rPr>
              <a:t>SMA calculations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174628" y="8096250"/>
            <a:ext cx="417291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3C6CA8"/>
                </a:solidFill>
                <a:latin typeface="Archive"/>
              </a:rPr>
              <a:t>EMA Calculations</a:t>
            </a:r>
          </a:p>
        </p:txBody>
      </p:sp>
      <p:sp>
        <p:nvSpPr>
          <p:cNvPr id="32" name="AutoShape 32"/>
          <p:cNvSpPr/>
          <p:nvPr/>
        </p:nvSpPr>
        <p:spPr>
          <a:xfrm>
            <a:off x="11210160" y="-35"/>
            <a:ext cx="19050" cy="1028700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V="1">
            <a:off x="-418164" y="7181850"/>
            <a:ext cx="11609274" cy="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5633655" y="4105310"/>
            <a:ext cx="19050" cy="1028700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 flipV="1">
            <a:off x="-399114" y="4114800"/>
            <a:ext cx="11609274" cy="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695964" y="2391851"/>
            <a:ext cx="4601436" cy="7832231"/>
          </a:xfrm>
          <a:custGeom>
            <a:avLst/>
            <a:gdLst/>
            <a:ahLst/>
            <a:cxnLst/>
            <a:rect l="l" t="t" r="r" b="b"/>
            <a:pathLst>
              <a:path w="4601436" h="7832231">
                <a:moveTo>
                  <a:pt x="0" y="0"/>
                </a:moveTo>
                <a:lnTo>
                  <a:pt x="4601436" y="0"/>
                </a:lnTo>
                <a:lnTo>
                  <a:pt x="4601436" y="7832231"/>
                </a:lnTo>
                <a:lnTo>
                  <a:pt x="0" y="7832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4114800"/>
            <a:ext cx="5624130" cy="3086100"/>
            <a:chOff x="0" y="0"/>
            <a:chExt cx="1481252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1252" cy="812800"/>
            </a:xfrm>
            <a:custGeom>
              <a:avLst/>
              <a:gdLst/>
              <a:ahLst/>
              <a:cxnLst/>
              <a:rect l="l" t="t" r="r" b="b"/>
              <a:pathLst>
                <a:path w="1481252" h="812800">
                  <a:moveTo>
                    <a:pt x="0" y="0"/>
                  </a:moveTo>
                  <a:lnTo>
                    <a:pt x="1481252" y="0"/>
                  </a:lnTo>
                  <a:lnTo>
                    <a:pt x="14812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3AAF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1481252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9335" y="771525"/>
            <a:ext cx="9653415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1B548D"/>
                </a:solidFill>
                <a:latin typeface="Archive"/>
              </a:rPr>
              <a:t>Data preparation Activities </a:t>
            </a:r>
            <a:r>
              <a:rPr lang="en-US" sz="8000" dirty="0" err="1">
                <a:solidFill>
                  <a:srgbClr val="1B548D"/>
                </a:solidFill>
                <a:latin typeface="Archive"/>
              </a:rPr>
              <a:t>Cntd</a:t>
            </a:r>
            <a:r>
              <a:rPr lang="en-US" sz="8000" dirty="0">
                <a:solidFill>
                  <a:srgbClr val="1B548D"/>
                </a:solidFill>
                <a:latin typeface="Archive"/>
              </a:rPr>
              <a:t>…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533900"/>
            <a:ext cx="3870752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3C6CA8"/>
                </a:solidFill>
                <a:latin typeface="Archive"/>
              </a:rPr>
              <a:t>Bollinger bands Calculations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83994" y="4786305"/>
            <a:ext cx="4032753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C6CA8"/>
                </a:solidFill>
                <a:latin typeface="Archive"/>
              </a:rPr>
              <a:t>Objective Two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779501"/>
            <a:ext cx="3870752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C6CA8"/>
                </a:solidFill>
                <a:latin typeface="Archive"/>
              </a:rPr>
              <a:t>Objective Three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83994" y="7779501"/>
            <a:ext cx="4032753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3C6CA8"/>
                </a:solidFill>
                <a:latin typeface="Archive"/>
              </a:rPr>
              <a:t>Objective Four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83994" y="5391662"/>
            <a:ext cx="3870752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3C6CA8"/>
                </a:solidFill>
                <a:latin typeface="Agrandir"/>
              </a:rPr>
              <a:t>Elaborate on what you want to discuss.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8384858"/>
            <a:ext cx="3980117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3C6CA8"/>
                </a:solidFill>
                <a:latin typeface="Agrandir"/>
              </a:rPr>
              <a:t>Elaborate on what you want to discuss.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83994" y="8384858"/>
            <a:ext cx="3980117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3C6CA8"/>
                </a:solidFill>
                <a:latin typeface="Agrandir"/>
              </a:rPr>
              <a:t>Elaborate on what you want to discuss.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0" y="7200900"/>
            <a:ext cx="5624130" cy="3086100"/>
            <a:chOff x="0" y="0"/>
            <a:chExt cx="1481252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81252" cy="812800"/>
            </a:xfrm>
            <a:custGeom>
              <a:avLst/>
              <a:gdLst/>
              <a:ahLst/>
              <a:cxnLst/>
              <a:rect l="l" t="t" r="r" b="b"/>
              <a:pathLst>
                <a:path w="1481252" h="812800">
                  <a:moveTo>
                    <a:pt x="0" y="0"/>
                  </a:moveTo>
                  <a:lnTo>
                    <a:pt x="1481252" y="0"/>
                  </a:lnTo>
                  <a:lnTo>
                    <a:pt x="14812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87DA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23825"/>
              <a:ext cx="1481252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624130" y="4114800"/>
            <a:ext cx="5586030" cy="3086100"/>
            <a:chOff x="0" y="0"/>
            <a:chExt cx="1471218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71218" cy="812800"/>
            </a:xfrm>
            <a:custGeom>
              <a:avLst/>
              <a:gdLst/>
              <a:ahLst/>
              <a:cxnLst/>
              <a:rect l="l" t="t" r="r" b="b"/>
              <a:pathLst>
                <a:path w="1471218" h="812800">
                  <a:moveTo>
                    <a:pt x="0" y="0"/>
                  </a:moveTo>
                  <a:lnTo>
                    <a:pt x="1471218" y="0"/>
                  </a:lnTo>
                  <a:lnTo>
                    <a:pt x="147121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692D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23825"/>
              <a:ext cx="1471218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624130" y="7200900"/>
            <a:ext cx="5624130" cy="3086100"/>
            <a:chOff x="0" y="0"/>
            <a:chExt cx="1481252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81252" cy="812800"/>
            </a:xfrm>
            <a:custGeom>
              <a:avLst/>
              <a:gdLst/>
              <a:ahLst/>
              <a:cxnLst/>
              <a:rect l="l" t="t" r="r" b="b"/>
              <a:pathLst>
                <a:path w="1481252" h="812800">
                  <a:moveTo>
                    <a:pt x="0" y="0"/>
                  </a:moveTo>
                  <a:lnTo>
                    <a:pt x="1481252" y="0"/>
                  </a:lnTo>
                  <a:lnTo>
                    <a:pt x="14812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1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23825"/>
              <a:ext cx="1481252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283994" y="4515472"/>
            <a:ext cx="4073506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FFFCF6"/>
                </a:solidFill>
                <a:latin typeface="Archive"/>
              </a:rPr>
              <a:t>True Range Calculation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19335" y="8143910"/>
            <a:ext cx="3980116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FFFCF6"/>
                </a:solidFill>
                <a:latin typeface="Archive"/>
              </a:rPr>
              <a:t>ATR calculations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174628" y="8096250"/>
            <a:ext cx="417291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3C6CA8"/>
                </a:solidFill>
                <a:latin typeface="Archive"/>
              </a:rPr>
              <a:t>CCI Calculations</a:t>
            </a:r>
          </a:p>
        </p:txBody>
      </p:sp>
      <p:sp>
        <p:nvSpPr>
          <p:cNvPr id="32" name="AutoShape 32"/>
          <p:cNvSpPr/>
          <p:nvPr/>
        </p:nvSpPr>
        <p:spPr>
          <a:xfrm>
            <a:off x="11210160" y="-35"/>
            <a:ext cx="19050" cy="1028700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V="1">
            <a:off x="-418164" y="7181850"/>
            <a:ext cx="11609274" cy="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5633655" y="4105310"/>
            <a:ext cx="19050" cy="1028700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 flipV="1">
            <a:off x="-399114" y="4114800"/>
            <a:ext cx="11609274" cy="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76270" y="6767475"/>
            <a:ext cx="11811730" cy="3519560"/>
            <a:chOff x="0" y="0"/>
            <a:chExt cx="3110908" cy="9269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0908" cy="926962"/>
            </a:xfrm>
            <a:custGeom>
              <a:avLst/>
              <a:gdLst/>
              <a:ahLst/>
              <a:cxnLst/>
              <a:rect l="l" t="t" r="r" b="b"/>
              <a:pathLst>
                <a:path w="3110908" h="926962">
                  <a:moveTo>
                    <a:pt x="0" y="0"/>
                  </a:moveTo>
                  <a:lnTo>
                    <a:pt x="3110908" y="0"/>
                  </a:lnTo>
                  <a:lnTo>
                    <a:pt x="3110908" y="926962"/>
                  </a:lnTo>
                  <a:lnTo>
                    <a:pt x="0" y="926962"/>
                  </a:lnTo>
                  <a:close/>
                </a:path>
              </a:pathLst>
            </a:custGeom>
            <a:solidFill>
              <a:srgbClr val="FFFCF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3110908" cy="1050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627636" y="7626636"/>
            <a:ext cx="5320727" cy="532072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C6C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930309" y="9125616"/>
            <a:ext cx="657981" cy="265369"/>
            <a:chOff x="0" y="0"/>
            <a:chExt cx="1064350" cy="429260"/>
          </a:xfrm>
        </p:grpSpPr>
        <p:sp>
          <p:nvSpPr>
            <p:cNvPr id="8" name="Freeform 8"/>
            <p:cNvSpPr/>
            <p:nvPr/>
          </p:nvSpPr>
          <p:spPr>
            <a:xfrm>
              <a:off x="0" y="-5080"/>
              <a:ext cx="1064350" cy="434340"/>
            </a:xfrm>
            <a:custGeom>
              <a:avLst/>
              <a:gdLst/>
              <a:ahLst/>
              <a:cxnLst/>
              <a:rect l="l" t="t" r="r" b="b"/>
              <a:pathLst>
                <a:path w="1064350" h="434340">
                  <a:moveTo>
                    <a:pt x="1046570" y="187960"/>
                  </a:moveTo>
                  <a:lnTo>
                    <a:pt x="784950" y="11430"/>
                  </a:lnTo>
                  <a:cubicBezTo>
                    <a:pt x="767170" y="0"/>
                    <a:pt x="744309" y="3810"/>
                    <a:pt x="731609" y="21590"/>
                  </a:cubicBezTo>
                  <a:cubicBezTo>
                    <a:pt x="720180" y="39370"/>
                    <a:pt x="723990" y="62230"/>
                    <a:pt x="741770" y="74930"/>
                  </a:cubicBezTo>
                  <a:lnTo>
                    <a:pt x="90052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00520" y="257810"/>
                  </a:lnTo>
                  <a:lnTo>
                    <a:pt x="741770" y="364490"/>
                  </a:lnTo>
                  <a:cubicBezTo>
                    <a:pt x="723990" y="375920"/>
                    <a:pt x="720180" y="400050"/>
                    <a:pt x="731610" y="417830"/>
                  </a:cubicBezTo>
                  <a:cubicBezTo>
                    <a:pt x="739230" y="429260"/>
                    <a:pt x="750660" y="434340"/>
                    <a:pt x="763360" y="434340"/>
                  </a:cubicBezTo>
                  <a:cubicBezTo>
                    <a:pt x="770980" y="434340"/>
                    <a:pt x="778600" y="431800"/>
                    <a:pt x="784950" y="427990"/>
                  </a:cubicBezTo>
                  <a:lnTo>
                    <a:pt x="1047840" y="251460"/>
                  </a:lnTo>
                  <a:cubicBezTo>
                    <a:pt x="1058000" y="243840"/>
                    <a:pt x="1064350" y="232410"/>
                    <a:pt x="1064350" y="219710"/>
                  </a:cubicBezTo>
                  <a:cubicBezTo>
                    <a:pt x="1064350" y="207010"/>
                    <a:pt x="1058000" y="195580"/>
                    <a:pt x="1046570" y="187960"/>
                  </a:cubicBezTo>
                  <a:close/>
                </a:path>
              </a:pathLst>
            </a:custGeom>
            <a:solidFill>
              <a:srgbClr val="FFFCF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476270" y="-35"/>
            <a:ext cx="11811785" cy="6767510"/>
            <a:chOff x="0" y="0"/>
            <a:chExt cx="3110923" cy="17823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10923" cy="1782390"/>
            </a:xfrm>
            <a:custGeom>
              <a:avLst/>
              <a:gdLst/>
              <a:ahLst/>
              <a:cxnLst/>
              <a:rect l="l" t="t" r="r" b="b"/>
              <a:pathLst>
                <a:path w="3110923" h="1782390">
                  <a:moveTo>
                    <a:pt x="0" y="0"/>
                  </a:moveTo>
                  <a:lnTo>
                    <a:pt x="3110923" y="0"/>
                  </a:lnTo>
                  <a:lnTo>
                    <a:pt x="3110923" y="1782390"/>
                  </a:lnTo>
                  <a:lnTo>
                    <a:pt x="0" y="1782390"/>
                  </a:lnTo>
                  <a:close/>
                </a:path>
              </a:pathLst>
            </a:custGeom>
            <a:solidFill>
              <a:srgbClr val="EAE1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3110923" cy="1906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-619938" y="752824"/>
            <a:ext cx="6781883" cy="5035548"/>
          </a:xfrm>
          <a:custGeom>
            <a:avLst/>
            <a:gdLst/>
            <a:ahLst/>
            <a:cxnLst/>
            <a:rect l="l" t="t" r="r" b="b"/>
            <a:pathLst>
              <a:path w="6781883" h="5035548">
                <a:moveTo>
                  <a:pt x="6781883" y="0"/>
                </a:moveTo>
                <a:lnTo>
                  <a:pt x="0" y="0"/>
                </a:lnTo>
                <a:lnTo>
                  <a:pt x="0" y="5035549"/>
                </a:lnTo>
                <a:lnTo>
                  <a:pt x="6781883" y="5035549"/>
                </a:lnTo>
                <a:lnTo>
                  <a:pt x="67818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0" y="6767475"/>
            <a:ext cx="6476270" cy="3519560"/>
            <a:chOff x="0" y="0"/>
            <a:chExt cx="1705684" cy="92696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5684" cy="926962"/>
            </a:xfrm>
            <a:custGeom>
              <a:avLst/>
              <a:gdLst/>
              <a:ahLst/>
              <a:cxnLst/>
              <a:rect l="l" t="t" r="r" b="b"/>
              <a:pathLst>
                <a:path w="1705684" h="926962">
                  <a:moveTo>
                    <a:pt x="0" y="0"/>
                  </a:moveTo>
                  <a:lnTo>
                    <a:pt x="1705684" y="0"/>
                  </a:lnTo>
                  <a:lnTo>
                    <a:pt x="1705684" y="926962"/>
                  </a:lnTo>
                  <a:lnTo>
                    <a:pt x="0" y="926962"/>
                  </a:lnTo>
                  <a:close/>
                </a:path>
              </a:pathLst>
            </a:custGeom>
            <a:solidFill>
              <a:srgbClr val="87DA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23825"/>
              <a:ext cx="1705684" cy="1050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6438170" y="0"/>
            <a:ext cx="19050" cy="10287000"/>
          </a:xfrm>
          <a:prstGeom prst="line">
            <a:avLst/>
          </a:prstGeom>
          <a:ln w="38100" cap="flat">
            <a:solidFill>
              <a:srgbClr val="B78F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16779" y="6740719"/>
            <a:ext cx="18271221" cy="53512"/>
          </a:xfrm>
          <a:prstGeom prst="line">
            <a:avLst/>
          </a:prstGeom>
          <a:ln w="38100" cap="flat">
            <a:solidFill>
              <a:srgbClr val="B78FD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7447820" y="3805082"/>
            <a:ext cx="10451352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8000" dirty="0">
                <a:solidFill>
                  <a:srgbClr val="3C6CA8"/>
                </a:solidFill>
                <a:latin typeface="Archive"/>
              </a:rPr>
              <a:t>Machine learning model application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52600" y="7545939"/>
            <a:ext cx="2305766" cy="2133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500"/>
              </a:lnSpc>
            </a:pPr>
            <a:r>
              <a:rPr lang="en-US" sz="15000" dirty="0">
                <a:solidFill>
                  <a:srgbClr val="3C6CA8"/>
                </a:solidFill>
                <a:latin typeface="Archive"/>
              </a:rPr>
              <a:t>03</a:t>
            </a:r>
          </a:p>
        </p:txBody>
      </p:sp>
      <p:sp>
        <p:nvSpPr>
          <p:cNvPr id="23" name="Freeform 23"/>
          <p:cNvSpPr/>
          <p:nvPr/>
        </p:nvSpPr>
        <p:spPr>
          <a:xfrm flipV="1">
            <a:off x="5447570" y="5731069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2057400"/>
                </a:moveTo>
                <a:lnTo>
                  <a:pt x="2057400" y="2057400"/>
                </a:lnTo>
                <a:lnTo>
                  <a:pt x="20574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91190A-B7ED-6A0E-5DD0-2A19C792CFA7}"/>
              </a:ext>
            </a:extLst>
          </p:cNvPr>
          <p:cNvGrpSpPr/>
          <p:nvPr/>
        </p:nvGrpSpPr>
        <p:grpSpPr>
          <a:xfrm>
            <a:off x="4656055" y="971282"/>
            <a:ext cx="13593845" cy="7220211"/>
            <a:chOff x="0" y="0"/>
            <a:chExt cx="5120134" cy="1603252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560D2966-D8E5-9FF7-7419-617FC54ADB9F}"/>
                </a:ext>
              </a:extLst>
            </p:cNvPr>
            <p:cNvSpPr/>
            <p:nvPr/>
          </p:nvSpPr>
          <p:spPr>
            <a:xfrm>
              <a:off x="0" y="0"/>
              <a:ext cx="5120134" cy="1603252"/>
            </a:xfrm>
            <a:custGeom>
              <a:avLst/>
              <a:gdLst/>
              <a:ahLst/>
              <a:cxnLst/>
              <a:rect l="l" t="t" r="r" b="b"/>
              <a:pathLst>
                <a:path w="5120134" h="1603252">
                  <a:moveTo>
                    <a:pt x="0" y="0"/>
                  </a:moveTo>
                  <a:lnTo>
                    <a:pt x="5120134" y="0"/>
                  </a:lnTo>
                  <a:lnTo>
                    <a:pt x="5120134" y="1603252"/>
                  </a:lnTo>
                  <a:lnTo>
                    <a:pt x="0" y="1603252"/>
                  </a:lnTo>
                  <a:close/>
                </a:path>
              </a:pathLst>
            </a:custGeom>
            <a:solidFill>
              <a:srgbClr val="EAE164"/>
            </a:solidFill>
            <a:ln w="47625" cap="sq">
              <a:solidFill>
                <a:srgbClr val="2D609B"/>
              </a:solidFill>
              <a:prstDash val="solid"/>
              <a:miter/>
            </a:ln>
          </p:spPr>
          <p:txBody>
            <a:bodyPr/>
            <a:lstStyle/>
            <a:p>
              <a:pPr marL="34290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3600" dirty="0">
                  <a:solidFill>
                    <a:srgbClr val="3C6CA8"/>
                  </a:solidFill>
                  <a:latin typeface="Agrandir"/>
                </a:rPr>
                <a:t>SVC</a:t>
              </a:r>
            </a:p>
            <a:p>
              <a:pPr marL="34290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3600" dirty="0">
                  <a:solidFill>
                    <a:srgbClr val="3C6CA8"/>
                  </a:solidFill>
                  <a:latin typeface="Agrandir"/>
                </a:rPr>
                <a:t>Gradient boosting model</a:t>
              </a:r>
            </a:p>
            <a:p>
              <a:pPr marL="34290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3600" dirty="0">
                  <a:solidFill>
                    <a:srgbClr val="3C6CA8"/>
                  </a:solidFill>
                  <a:latin typeface="Agrandir"/>
                </a:rPr>
                <a:t>Using LDA for modeling and time calculation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3600" dirty="0">
                  <a:solidFill>
                    <a:srgbClr val="3C6CA8"/>
                  </a:solidFill>
                  <a:latin typeface="Agrandir"/>
                </a:rPr>
                <a:t>SVC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3600" dirty="0">
                  <a:solidFill>
                    <a:srgbClr val="3C6CA8"/>
                  </a:solidFill>
                  <a:latin typeface="Agrandir"/>
                </a:rPr>
                <a:t>Ensemble method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US" sz="3600" dirty="0">
                  <a:solidFill>
                    <a:srgbClr val="3C6CA8"/>
                  </a:solidFill>
                  <a:latin typeface="Agrandir"/>
                </a:rPr>
                <a:t>Random forest</a:t>
              </a:r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6FE7D29-2BD7-5BC6-0BFA-B9780403E4E2}"/>
                </a:ext>
              </a:extLst>
            </p:cNvPr>
            <p:cNvSpPr txBox="1"/>
            <p:nvPr/>
          </p:nvSpPr>
          <p:spPr>
            <a:xfrm>
              <a:off x="0" y="-123825"/>
              <a:ext cx="5120134" cy="1727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8402880"/>
            <a:ext cx="18288000" cy="1883905"/>
            <a:chOff x="0" y="0"/>
            <a:chExt cx="4816593" cy="4961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496173"/>
            </a:xfrm>
            <a:custGeom>
              <a:avLst/>
              <a:gdLst/>
              <a:ahLst/>
              <a:cxnLst/>
              <a:rect l="l" t="t" r="r" b="b"/>
              <a:pathLst>
                <a:path w="4816592" h="496173">
                  <a:moveTo>
                    <a:pt x="0" y="0"/>
                  </a:moveTo>
                  <a:lnTo>
                    <a:pt x="4816592" y="0"/>
                  </a:lnTo>
                  <a:lnTo>
                    <a:pt x="4816592" y="496173"/>
                  </a:lnTo>
                  <a:lnTo>
                    <a:pt x="0" y="496173"/>
                  </a:lnTo>
                  <a:close/>
                </a:path>
              </a:pathLst>
            </a:custGeom>
            <a:solidFill>
              <a:srgbClr val="EAE1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4816593" cy="619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17" y="8402880"/>
            <a:ext cx="18271300" cy="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0" y="0"/>
            <a:ext cx="4391983" cy="10286786"/>
            <a:chOff x="0" y="0"/>
            <a:chExt cx="1156736" cy="27092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6736" cy="2709277"/>
            </a:xfrm>
            <a:custGeom>
              <a:avLst/>
              <a:gdLst/>
              <a:ahLst/>
              <a:cxnLst/>
              <a:rect l="l" t="t" r="r" b="b"/>
              <a:pathLst>
                <a:path w="1156736" h="2709277">
                  <a:moveTo>
                    <a:pt x="0" y="0"/>
                  </a:moveTo>
                  <a:lnTo>
                    <a:pt x="1156736" y="0"/>
                  </a:lnTo>
                  <a:lnTo>
                    <a:pt x="1156736" y="2709277"/>
                  </a:lnTo>
                  <a:lnTo>
                    <a:pt x="0" y="2709277"/>
                  </a:lnTo>
                  <a:close/>
                </a:path>
              </a:pathLst>
            </a:custGeom>
            <a:solidFill>
              <a:srgbClr val="B78FD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156736" cy="2833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4401508" y="-250"/>
            <a:ext cx="19050" cy="10287000"/>
          </a:xfrm>
          <a:prstGeom prst="line">
            <a:avLst/>
          </a:prstGeom>
          <a:ln w="38100" cap="flat">
            <a:solidFill>
              <a:srgbClr val="2D609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0" y="1028700"/>
            <a:ext cx="5783371" cy="13651733"/>
          </a:xfrm>
          <a:custGeom>
            <a:avLst/>
            <a:gdLst/>
            <a:ahLst/>
            <a:cxnLst/>
            <a:rect l="l" t="t" r="r" b="b"/>
            <a:pathLst>
              <a:path w="5783371" h="13651733">
                <a:moveTo>
                  <a:pt x="0" y="0"/>
                </a:moveTo>
                <a:lnTo>
                  <a:pt x="5783371" y="0"/>
                </a:lnTo>
                <a:lnTo>
                  <a:pt x="5783371" y="13651733"/>
                </a:lnTo>
                <a:lnTo>
                  <a:pt x="0" y="1365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7347928" y="8743736"/>
            <a:ext cx="9911372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599"/>
              </a:lnSpc>
            </a:pPr>
            <a:r>
              <a:rPr lang="en-US" sz="7999">
                <a:solidFill>
                  <a:srgbClr val="3C6CA8"/>
                </a:solidFill>
                <a:latin typeface="Archive"/>
              </a:rPr>
              <a:t>Methodology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9E04D92C4BB40A35BD71777BB49E2" ma:contentTypeVersion="0" ma:contentTypeDescription="Create a new document." ma:contentTypeScope="" ma:versionID="bf9e7e6a16d7fdb0a677614317956a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4141d07248b5ca143c3c207bfe04d1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296997-F628-422A-94D1-FD4C270364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681C73-4125-4866-80EA-043D86F04E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CB45E1-69DD-4B5B-B35D-F6FA85CD343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288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Archive Bold</vt:lpstr>
      <vt:lpstr>Archive</vt:lpstr>
      <vt:lpstr>Calibri</vt:lpstr>
      <vt:lpstr>Arial</vt:lpstr>
      <vt:lpstr>Agrandir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Hasara Tharaka Jayasinghe</cp:lastModifiedBy>
  <cp:revision>10</cp:revision>
  <dcterms:created xsi:type="dcterms:W3CDTF">2006-08-16T00:00:00Z</dcterms:created>
  <dcterms:modified xsi:type="dcterms:W3CDTF">2024-04-12T09:13:26Z</dcterms:modified>
  <dc:identifier>DAGB7ceI4e8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0x010100E609E04D92C4BB40A35BD71777BB49E2</vt:lpwstr>
  </property>
</Properties>
</file>