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6" r:id="rId4"/>
    <p:sldId id="272" r:id="rId5"/>
    <p:sldId id="273" r:id="rId6"/>
    <p:sldId id="265" r:id="rId7"/>
    <p:sldId id="274" r:id="rId8"/>
    <p:sldId id="27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918C7E6-2544-4F68-B63D-E22E68C4D7E9}">
          <p14:sldIdLst>
            <p14:sldId id="263"/>
            <p14:sldId id="264"/>
            <p14:sldId id="276"/>
            <p14:sldId id="272"/>
            <p14:sldId id="273"/>
          </p14:sldIdLst>
        </p14:section>
        <p14:section name="Binary search" id="{D7D23B12-6B43-47FE-95C6-D9B2E8F71500}">
          <p14:sldIdLst>
            <p14:sldId id="265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B2B6B-CAC4-450F-AB56-C92081A5E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67E92A-B4D9-48FD-AABD-B2432FC03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6B7517-B8CE-4710-8461-C45E99D4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272FA4-B0F8-4A26-A915-5ED41F7D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5D54F2-F3A3-4D0D-A4FD-2B07FFA1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32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33665-F27C-4A01-9251-B1A9C399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D6A150-0F38-41E0-8005-F5BF9194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D0E6C8-9B16-43D0-809C-94E5E58B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D07F0-B303-4EA7-A3E5-06DCB3D8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1E8409-C4DF-4BC2-A481-92B38399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73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FCA02E-683D-460D-A93A-C9E22A065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0A000F-32BB-4230-87E9-FBD660C3F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DBA751-D395-41AF-8FF5-82A28BA1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5F9AEE-8030-484F-867E-752AB83D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3CBE8C-575C-47A8-BB21-17C3C58B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90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C6BFA-7422-4202-9DEB-FACD25E3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46A9AF-17E4-47B3-A53D-C861198C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0F9C7C-85F4-4A30-9024-AA57D44B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3B8F79-3ADA-4CE2-A4CC-1686D6B9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758255-D4FA-431D-9E44-45C3C78D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72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937B0-1F08-4687-8248-A1C47F7E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301D78-12AF-4CEF-ABD1-383191706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DD7F8-E780-423A-B31F-1F111296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034DD8-23F4-4F19-99B3-7AF186E0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05961-212F-4679-968F-0344B35D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32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D44BB-AAA0-4CE0-A268-DC7ED195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05DB05-3B9D-4CAA-8E26-A8C3AED55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159851-5ACC-4CAD-B2F2-5EAD5EB5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C400CE-16D0-401E-93F7-09D973B5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332C04-6227-42F6-A685-31C4EFCE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1396EE-BBB9-440C-BEDA-6B2CC34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15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F410A-D14A-49B9-9BCF-A98AA8EA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83FA4-0CBB-4968-A5EA-B3D02B51A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D2D19A-C7E6-4616-B32D-7E6638A94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0E2D6F-85CE-43CC-8238-0C07774A2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255313-E82A-45F4-895B-AFCED609E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E147AE-3A4E-4A93-AFDD-F73F5E23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BD52AC5-4FFD-470C-8A07-3A3D037C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71DDBB-8C37-465B-8B83-0BD449E4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69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5EF71-9988-47CE-B82C-0562E4C9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6C6B33-5E7A-439F-ADC1-A036FA0E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644FA2-FEF1-4DEB-A9A0-67AB4C4B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309586-ED6A-495E-8F3E-38C14963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21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256250-3A9A-4A6B-AEA5-E7525195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DB501F-8638-4354-B871-423F440F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34AE5B-B096-41B6-B3F4-8A4FD9EC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90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FA91A-9054-489C-8FB4-D1BFE8B0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13ECA-7F08-42CD-85D7-68E14058A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79FB1A-A4EB-4B5D-8922-3A01F9B07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8843B4-C0DE-40A3-9312-7D76F594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46D299-4570-4EDD-89B8-654ADD3D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8FD4D8-5B5E-405F-97C7-830AFCDD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65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FDFC1-5354-4247-9EB3-E1E77B3B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2F5E3-4FBE-4DF4-8DAF-F7809538A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186F7E-9893-4971-9CF5-FB3653F92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C4833C-76BE-4DB2-B578-FEF5F5CA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FBFF-8D01-415A-97A6-3024B328D643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CEFB3B-8325-4B7B-B2C1-E220BF3B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8A4B0D-0C65-4C49-8C07-74B179DE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35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2C151-B2DB-4308-B598-BDDF90E7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6A8B89-8135-4DB3-9B55-45D15CB87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BF7ACD-904A-4DC3-93EC-D03100CDA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CFBFF-8D01-415A-97A6-3024B328D643}" type="datetimeFigureOut">
              <a:rPr lang="ru-RU" smtClean="0"/>
              <a:t>21.02.2023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E490FF-D64D-42CA-8293-2CD42201B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05829D-C13D-4BE9-B1D4-D6B8254E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956C6-336C-4EF1-990F-8800A8260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48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vnx8MEv7f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vnx8MEv7f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x99WqYsrh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70639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/>
              <a:t>Алгоритмы поиска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975360" y="1528584"/>
            <a:ext cx="10766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Поиск – процесс нахождения конкретной информации в ранее созданном множестве данных.</a:t>
            </a:r>
          </a:p>
          <a:p>
            <a:r>
              <a:rPr lang="ru-RU" sz="2000" dirty="0"/>
              <a:t>Одно из наиболее часто встречаемых действий в программировании.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Для поиска важно выбрать алгоритм, который лучше всего подходит для конкретной задачи.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Основные идеи алгоритмов поиска сосредоточены на методах перебора и стратегии поиска.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Алгоритмы поиска делятся на линейные и бинарные.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F330B01-90D6-407A-BAF2-367115697A0F}"/>
              </a:ext>
            </a:extLst>
          </p:cNvPr>
          <p:cNvSpPr txBox="1"/>
          <p:nvPr/>
        </p:nvSpPr>
        <p:spPr>
          <a:xfrm>
            <a:off x="975360" y="3895076"/>
            <a:ext cx="10766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/>
              <a:t>Вычисление элемента, что часто предполагает получение значения элемента.</a:t>
            </a:r>
          </a:p>
          <a:p>
            <a:pPr marL="342900" indent="-342900">
              <a:buAutoNum type="arabicPeriod"/>
            </a:pPr>
            <a:r>
              <a:rPr lang="ru-RU" sz="2400" dirty="0"/>
              <a:t>Сравнение элемента с эталоном</a:t>
            </a:r>
            <a:r>
              <a:rPr lang="en-US" sz="2400" dirty="0"/>
              <a:t>.</a:t>
            </a:r>
            <a:endParaRPr lang="ru-RU" sz="2400" dirty="0"/>
          </a:p>
          <a:p>
            <a:pPr marL="342900" indent="-342900">
              <a:buAutoNum type="arabicPeriod"/>
            </a:pPr>
            <a:r>
              <a:rPr lang="ru-RU" sz="2400" dirty="0"/>
              <a:t>Перебор элементов множества.</a:t>
            </a:r>
          </a:p>
        </p:txBody>
      </p:sp>
    </p:spTree>
    <p:extLst>
      <p:ext uri="{BB962C8B-B14F-4D97-AF65-F5344CB8AC3E}">
        <p14:creationId xmlns:p14="http://schemas.microsoft.com/office/powerpoint/2010/main" val="65381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-425390" y="7274925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47921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Linear Search</a:t>
            </a:r>
            <a:endParaRPr lang="ru-RU" sz="66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070B77B-A085-4D54-93D1-C461EA715A67}"/>
              </a:ext>
            </a:extLst>
          </p:cNvPr>
          <p:cNvSpPr txBox="1"/>
          <p:nvPr/>
        </p:nvSpPr>
        <p:spPr>
          <a:xfrm>
            <a:off x="1079862" y="1481948"/>
            <a:ext cx="99268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Простейший вид поиска элемента в множестве путём последовательного сравнения очередного рассматриваемого значения с искомым до тех пор, пока эти значения не совпадут.</a:t>
            </a:r>
          </a:p>
          <a:p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Переход к следующему элементу.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Если текущий элемент равен искомому – поиск прекращается</a:t>
            </a:r>
            <a:r>
              <a:rPr lang="en-US" sz="2400" dirty="0"/>
              <a:t>.</a:t>
            </a: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 противном случае выполняется п1.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 конце если элемент не найден - возвращается ошибка.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r>
              <a:rPr lang="ru-RU" sz="2400" dirty="0"/>
              <a:t>Сложность поиска в худшем случае </a:t>
            </a:r>
            <a:r>
              <a:rPr lang="en-US" sz="2400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6385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-425390" y="7274925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47921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Linear Search</a:t>
            </a:r>
            <a:endParaRPr lang="ru-RU" sz="66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28C178-8033-4697-6066-58A6B1537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62" y="1664435"/>
            <a:ext cx="9606003" cy="323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2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-425390" y="7274925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47921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Linear Search</a:t>
            </a:r>
            <a:endParaRPr lang="ru-RU" sz="66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4C1F3A-6A67-4CC1-8E54-C5EA5C77774D}"/>
              </a:ext>
            </a:extLst>
          </p:cNvPr>
          <p:cNvSpPr txBox="1"/>
          <p:nvPr/>
        </p:nvSpPr>
        <p:spPr>
          <a:xfrm>
            <a:off x="1079862" y="1450056"/>
            <a:ext cx="83012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&amp;v,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target,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*result)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(target == v[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*result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result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351EF-71BA-4B94-9566-07E2FB28D499}"/>
              </a:ext>
            </a:extLst>
          </p:cNvPr>
          <p:cNvSpPr txBox="1"/>
          <p:nvPr/>
        </p:nvSpPr>
        <p:spPr>
          <a:xfrm>
            <a:off x="1079862" y="4498050"/>
            <a:ext cx="186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 можно проще?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25C072-B787-B2B3-6B5E-E12FD4ECE3BB}"/>
              </a:ext>
            </a:extLst>
          </p:cNvPr>
          <p:cNvSpPr txBox="1"/>
          <p:nvPr/>
        </p:nvSpPr>
        <p:spPr>
          <a:xfrm>
            <a:off x="10458815" y="6152152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godbolt.org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-425390" y="7274925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47921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Linear Search</a:t>
            </a:r>
            <a:endParaRPr lang="ru-RU" sz="66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A2DEAF-02AF-4D90-B5DC-759F7B2809C8}"/>
              </a:ext>
            </a:extLst>
          </p:cNvPr>
          <p:cNvSpPr txBox="1"/>
          <p:nvPr/>
        </p:nvSpPr>
        <p:spPr>
          <a:xfrm>
            <a:off x="10458815" y="6152152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godbolt.org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C1F3A-6A67-4CC1-8E54-C5EA5C77774D}"/>
              </a:ext>
            </a:extLst>
          </p:cNvPr>
          <p:cNvSpPr txBox="1"/>
          <p:nvPr/>
        </p:nvSpPr>
        <p:spPr>
          <a:xfrm>
            <a:off x="1079862" y="1450056"/>
            <a:ext cx="83012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&amp;v,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target,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*result)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(target == v[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*result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result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32F0C-1B8A-4D97-A2A4-F49F883DA873}"/>
              </a:ext>
            </a:extLst>
          </p:cNvPr>
          <p:cNvSpPr txBox="1"/>
          <p:nvPr/>
        </p:nvSpPr>
        <p:spPr>
          <a:xfrm>
            <a:off x="1079862" y="4530781"/>
            <a:ext cx="6309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&amp;v,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target,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result)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 = find(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target);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*result = it -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238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-425390" y="7274925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48619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Binary Search</a:t>
            </a:r>
            <a:endParaRPr lang="ru-RU" sz="66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F2FDE6-48A9-49D9-954C-06C9D888A093}"/>
              </a:ext>
            </a:extLst>
          </p:cNvPr>
          <p:cNvSpPr txBox="1"/>
          <p:nvPr/>
        </p:nvSpPr>
        <p:spPr>
          <a:xfrm>
            <a:off x="975360" y="1535503"/>
            <a:ext cx="934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Определение значения центрального (опорного) элемента множества.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Значение опорного элемента сравнивается с искомым значением.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 зависимости от результатов сравнения выделяется подмножество</a:t>
            </a:r>
            <a:r>
              <a:rPr lang="en-US" sz="2400" dirty="0"/>
              <a:t> </a:t>
            </a:r>
            <a:r>
              <a:rPr lang="ru-RU" sz="2400" dirty="0"/>
              <a:t>слева или справа от опорного элемента, в котором будет продолжаться поиск с п.1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Поиск продолжается пока опорный элемент не равен искомому, или из множества нельзя выделить подмножество.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ru-RU" sz="2400" dirty="0"/>
              <a:t>ложность такого поиска </a:t>
            </a:r>
            <a:r>
              <a:rPr lang="en-US" sz="2400" dirty="0"/>
              <a:t>O(log N)</a:t>
            </a:r>
            <a:r>
              <a:rPr lang="ru-RU" sz="2400" dirty="0"/>
              <a:t>, что существенно быстрее.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Но какое обязательное условие для такого поиска?</a:t>
            </a:r>
          </a:p>
        </p:txBody>
      </p:sp>
    </p:spTree>
    <p:extLst>
      <p:ext uri="{BB962C8B-B14F-4D97-AF65-F5344CB8AC3E}">
        <p14:creationId xmlns:p14="http://schemas.microsoft.com/office/powerpoint/2010/main" val="42959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-425390" y="7274925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48619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Binary Search</a:t>
            </a:r>
            <a:endParaRPr lang="ru-RU" sz="66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8AC329-BC12-A05C-1864-62A860989D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20152" r="8261" b="13135"/>
          <a:stretch/>
        </p:blipFill>
        <p:spPr>
          <a:xfrm>
            <a:off x="1828800" y="1949950"/>
            <a:ext cx="8758464" cy="366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6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50E5F9-D4EB-4741-B0F3-5D2A58E9DC49}"/>
              </a:ext>
            </a:extLst>
          </p:cNvPr>
          <p:cNvSpPr/>
          <p:nvPr/>
        </p:nvSpPr>
        <p:spPr>
          <a:xfrm>
            <a:off x="-425390" y="7274925"/>
            <a:ext cx="11737910" cy="6475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8FB8A-100E-402A-B8DB-2D1CE735DE97}"/>
              </a:ext>
            </a:extLst>
          </p:cNvPr>
          <p:cNvSpPr txBox="1"/>
          <p:nvPr/>
        </p:nvSpPr>
        <p:spPr>
          <a:xfrm>
            <a:off x="975360" y="427507"/>
            <a:ext cx="48619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Binary Search</a:t>
            </a:r>
            <a:endParaRPr lang="ru-RU" sz="66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A0B85AB-B544-4ECE-AF8C-C25AC44F264C}"/>
              </a:ext>
            </a:extLst>
          </p:cNvPr>
          <p:cNvCxnSpPr/>
          <p:nvPr/>
        </p:nvCxnSpPr>
        <p:spPr>
          <a:xfrm>
            <a:off x="1079862" y="1349831"/>
            <a:ext cx="53906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6BBA9CB-5082-F48F-8501-F14063CBA6FF}"/>
              </a:ext>
            </a:extLst>
          </p:cNvPr>
          <p:cNvSpPr txBox="1"/>
          <p:nvPr/>
        </p:nvSpPr>
        <p:spPr>
          <a:xfrm>
            <a:off x="10458815" y="6152152"/>
            <a:ext cx="12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godbolt.org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56931-9D3F-3555-042B-26D505746B81}"/>
              </a:ext>
            </a:extLst>
          </p:cNvPr>
          <p:cNvSpPr txBox="1"/>
          <p:nvPr/>
        </p:nvSpPr>
        <p:spPr>
          <a:xfrm>
            <a:off x="975360" y="1349831"/>
            <a:ext cx="830120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binary_search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v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i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begin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i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end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v</a:t>
            </a:r>
            <a:r>
              <a:rPr lang="en-US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() - 1;</a:t>
            </a:r>
          </a:p>
          <a:p>
            <a:pPr lvl="1"/>
            <a:endParaRPr lang="ru-RU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i="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begin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end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i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begin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end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) / 2;</a:t>
            </a:r>
          </a:p>
          <a:p>
            <a:pPr lvl="2"/>
            <a:endParaRPr lang="ru-RU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i="0" dirty="0">
                <a:solidFill>
                  <a:srgbClr val="008000"/>
                </a:solidFill>
                <a:latin typeface="Consolas" panose="020B0609020204030204" pitchFamily="49" charset="0"/>
              </a:rPr>
              <a:t>/* x founded */</a:t>
            </a:r>
            <a:endParaRPr lang="en-US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v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ru-RU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i="0" dirty="0">
                <a:solidFill>
                  <a:srgbClr val="008000"/>
                </a:solidFill>
                <a:latin typeface="Consolas" panose="020B0609020204030204" pitchFamily="49" charset="0"/>
              </a:rPr>
              <a:t>/* x at the left side */</a:t>
            </a:r>
            <a:endParaRPr lang="en-US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i="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v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end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pPr lvl="2"/>
            <a:endParaRPr lang="ru-RU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i="0" dirty="0">
                <a:solidFill>
                  <a:srgbClr val="008000"/>
                </a:solidFill>
                <a:latin typeface="Consolas" panose="020B0609020204030204" pitchFamily="49" charset="0"/>
              </a:rPr>
              <a:t>/* x at the right side */</a:t>
            </a:r>
            <a:endParaRPr lang="en-US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i="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begin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0" dirty="0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i="0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lvl="1"/>
            <a:r>
              <a:rPr lang="ru-RU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416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543</Words>
  <Application>Microsoft Office PowerPoint</Application>
  <PresentationFormat>Широкоэкранный</PresentationFormat>
  <Paragraphs>87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Агаджанов</dc:creator>
  <cp:lastModifiedBy>Владимир Агаджанов</cp:lastModifiedBy>
  <cp:revision>4</cp:revision>
  <dcterms:created xsi:type="dcterms:W3CDTF">2023-02-16T16:19:05Z</dcterms:created>
  <dcterms:modified xsi:type="dcterms:W3CDTF">2023-02-21T08:10:32Z</dcterms:modified>
</cp:coreProperties>
</file>