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4" r:id="rId5"/>
    <p:sldId id="275" r:id="rId6"/>
    <p:sldId id="276" r:id="rId7"/>
    <p:sldId id="277" r:id="rId8"/>
    <p:sldId id="278" r:id="rId9"/>
    <p:sldId id="263" r:id="rId10"/>
    <p:sldId id="264" r:id="rId11"/>
    <p:sldId id="265" r:id="rId12"/>
    <p:sldId id="266" r:id="rId13"/>
    <p:sldId id="267" r:id="rId14"/>
    <p:sldId id="257" r:id="rId15"/>
    <p:sldId id="256" r:id="rId16"/>
    <p:sldId id="258" r:id="rId17"/>
    <p:sldId id="259" r:id="rId18"/>
    <p:sldId id="260" r:id="rId19"/>
    <p:sldId id="261" r:id="rId20"/>
    <p:sldId id="262" r:id="rId21"/>
    <p:sldId id="271" r:id="rId22"/>
    <p:sldId id="27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AC50D-062F-48B0-8AF3-7C6D963E2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C9EB19-3057-44FC-A350-EE4F15575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583065-42C5-476B-B893-02B1B0DD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BBDC-36A3-436D-AC68-25B0207D50EF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D549A7-54C3-4627-982A-47C22ED4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4151CE-8998-49C2-94A2-EE1CB317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FFC3-598E-484A-8A17-6A0B7895C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74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2BB2B-5ECD-4B98-9871-B883C785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257A5-75AF-4FF0-AD83-BC2902D5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371980-3B7D-416D-8C42-7795B458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BBDC-36A3-436D-AC68-25B0207D50EF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96A0EC-4A5E-4B9C-B3D9-5915F250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B1D7F9-9622-4A76-92F2-417EE345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FFC3-598E-484A-8A17-6A0B7895C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39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F8C8C5-6C4E-4FF2-ACE8-A38900030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E2002A-F64B-4D3C-A495-A2243F268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44B0B1-70B5-4D4E-8895-5C4AAF15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BBDC-36A3-436D-AC68-25B0207D50EF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B90FA2-DDE7-4768-AD1A-D97E1ED1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EC41AE-240D-408A-8BB5-E1007C5D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FFC3-598E-484A-8A17-6A0B7895C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7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614CC-D76C-49F1-8551-AF61084D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5EE71-0318-4F94-8832-4151C039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7E1D23-5637-47DB-9B15-F6CD3F8F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BBDC-36A3-436D-AC68-25B0207D50EF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8B4A8F-4C53-4D4C-A73C-3A9FA864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84B115-001B-4375-99BB-57129DB4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FFC3-598E-484A-8A17-6A0B7895C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F302E-310D-4F9C-A643-3833BA89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C16DE6-8990-4637-B9EF-D2325149B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F8F6B-6445-48C8-BC0E-AA3E89E2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BBDC-36A3-436D-AC68-25B0207D50EF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5EBCD0-2655-449D-9BAE-58751DB1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D9D5E-772B-4096-918E-C90972D4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FFC3-598E-484A-8A17-6A0B7895C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89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96F7D-778C-4F69-8055-4F6FEE62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C3617A-5197-4CB7-9474-B8C903A52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11708E-8D36-4AA7-AC86-261568841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5DA9F2-D982-4D0D-9D70-FA0E1DCF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BBDC-36A3-436D-AC68-25B0207D50EF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86908B-020B-4CD1-BAA1-9DD80C00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A09C33-5D80-44CE-89A6-3BEA27F7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FFC3-598E-484A-8A17-6A0B7895C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34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CCDC8-C9E8-417E-B2E1-3CD73B67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281A5A-2785-47F2-8D00-89851005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7FEC56-58BB-47F3-B22F-27A31A884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7DC761-42BC-4B79-82AF-E2224BF6F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2FF968-8E39-4C20-92E4-EFE5D4E32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70F368-C81B-4743-A697-AD7BFD39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BBDC-36A3-436D-AC68-25B0207D50EF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886C75-E5D9-477F-865F-3B6B37D4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E985A4-9A19-4D0C-ACC9-A5D1EF10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FFC3-598E-484A-8A17-6A0B7895C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72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402A7-20C4-4E37-B8A9-045E86D3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77D9F0-BB34-4B4A-82D0-FF07FE28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BBDC-36A3-436D-AC68-25B0207D50EF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373E08-9310-46F7-BEBE-1C3D1136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E6CCFB-79DD-4AB4-A0C3-4F541BA5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FFC3-598E-484A-8A17-6A0B7895C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29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254D91-7AF7-4E65-9BDE-D2FF933C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BBDC-36A3-436D-AC68-25B0207D50EF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EF831A-BA7C-4F60-BDDA-B0960326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BA3486-3B7B-4194-BF0E-102F827F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FFC3-598E-484A-8A17-6A0B7895C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57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7092B-6121-40DE-B7A3-D9325EF5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015726-C092-4931-8CD0-7D6D8D09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CBC5C6-1606-492C-A652-99A478086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3ABF36-49C5-44B4-900A-5B626411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BBDC-36A3-436D-AC68-25B0207D50EF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22A01A-677A-42D6-856E-A1C04A41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2FB41E-EDB3-4B3D-8C88-052F9728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FFC3-598E-484A-8A17-6A0B7895C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32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F1D70-928B-4F31-8E5A-50C0B115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EC6702-694A-4200-A6EB-E610CE55A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9F0605-05A5-42E8-9209-5571E9858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56CDCE-9B61-4278-8ADD-4B9E951F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BBDC-36A3-436D-AC68-25B0207D50EF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3285BD-C51E-45C1-8AFB-EBCC1F0D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85D5D0-5421-4BBB-BC52-965F4DBE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FFC3-598E-484A-8A17-6A0B7895C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96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6836E-6B13-4097-BFD2-60FC646B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5DC2B2-673E-4A32-A3AB-006ED5DB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7273D4-1F08-4D7E-8A37-D454EC9F1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BBBDC-36A3-436D-AC68-25B0207D50EF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E9F5B-C197-4101-B177-23534D562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0BF7D-81CF-4AFB-8D0D-C61812785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FFC3-598E-484A-8A17-6A0B7895C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09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6vc45dM5x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6vc45dM5x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6vc45dM5x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odbolt.org/z/azKz439bh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YPoPK6xz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o9ax5sncP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486qdzx43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1431806" y="1506756"/>
            <a:ext cx="93283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600" dirty="0"/>
              <a:t>Динамические структуры</a:t>
            </a:r>
          </a:p>
          <a:p>
            <a:pPr algn="ctr"/>
            <a:r>
              <a:rPr lang="ru-RU" sz="6600" dirty="0"/>
              <a:t>данных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3291839" y="2586175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D9B896-DCE3-43D8-8BE8-F2F9548AE879}"/>
              </a:ext>
            </a:extLst>
          </p:cNvPr>
          <p:cNvSpPr txBox="1"/>
          <p:nvPr/>
        </p:nvSpPr>
        <p:spPr>
          <a:xfrm>
            <a:off x="7950926" y="6209211"/>
            <a:ext cx="389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Владимир Агаджанов, КА 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»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424643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18855" y="202200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51930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Dynamic Array</a:t>
            </a:r>
            <a:endParaRPr lang="ru-RU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987177" y="1534497"/>
            <a:ext cx="1044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02124"/>
                </a:solidFill>
              </a:rPr>
              <a:t>Структура данных переменной длинны, данные которой хранятся в непрерывной области памяти.</a:t>
            </a:r>
          </a:p>
          <a:p>
            <a:r>
              <a:rPr lang="ru-RU" dirty="0">
                <a:solidFill>
                  <a:srgbClr val="202124"/>
                </a:solidFill>
              </a:rPr>
              <a:t>Инкапсулирует логику изменения размера внутри себя и защищает инварианты этой логики.</a:t>
            </a:r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77149F-FCC0-48C2-831F-BD6A4AC6CE78}"/>
              </a:ext>
            </a:extLst>
          </p:cNvPr>
          <p:cNvSpPr txBox="1"/>
          <p:nvPr/>
        </p:nvSpPr>
        <p:spPr>
          <a:xfrm>
            <a:off x="987177" y="5218908"/>
            <a:ext cx="625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F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Какие операции самые дешевые, а какие самые дорогие?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647C122-F551-4899-93B8-B03BCF266E7B}"/>
              </a:ext>
            </a:extLst>
          </p:cNvPr>
          <p:cNvSpPr/>
          <p:nvPr/>
        </p:nvSpPr>
        <p:spPr>
          <a:xfrm>
            <a:off x="2569637" y="2653416"/>
            <a:ext cx="5040006" cy="64633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D3221CE-11AD-4CDE-9FF3-F5DF7FCCEF32}"/>
              </a:ext>
            </a:extLst>
          </p:cNvPr>
          <p:cNvCxnSpPr/>
          <p:nvPr/>
        </p:nvCxnSpPr>
        <p:spPr>
          <a:xfrm>
            <a:off x="3257895" y="2653416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E634B4E-78F5-4E2E-B97C-0C0F57F51C1D}"/>
              </a:ext>
            </a:extLst>
          </p:cNvPr>
          <p:cNvCxnSpPr/>
          <p:nvPr/>
        </p:nvCxnSpPr>
        <p:spPr>
          <a:xfrm>
            <a:off x="3985482" y="2653416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72B5A670-FAB2-400C-B0C6-AA565047E94B}"/>
              </a:ext>
            </a:extLst>
          </p:cNvPr>
          <p:cNvCxnSpPr/>
          <p:nvPr/>
        </p:nvCxnSpPr>
        <p:spPr>
          <a:xfrm>
            <a:off x="4673740" y="2653416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8935DF8-A4DF-422F-B6F6-4C9188B878AD}"/>
              </a:ext>
            </a:extLst>
          </p:cNvPr>
          <p:cNvCxnSpPr/>
          <p:nvPr/>
        </p:nvCxnSpPr>
        <p:spPr>
          <a:xfrm>
            <a:off x="5381663" y="2653416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B0B4400-6261-4328-97D8-DF965A9D52B8}"/>
              </a:ext>
            </a:extLst>
          </p:cNvPr>
          <p:cNvCxnSpPr/>
          <p:nvPr/>
        </p:nvCxnSpPr>
        <p:spPr>
          <a:xfrm>
            <a:off x="6089586" y="2653416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DC7E8C4-CDFE-47A3-8211-383E4B8D4CFD}"/>
              </a:ext>
            </a:extLst>
          </p:cNvPr>
          <p:cNvCxnSpPr/>
          <p:nvPr/>
        </p:nvCxnSpPr>
        <p:spPr>
          <a:xfrm>
            <a:off x="6856502" y="2653416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5F66100-B671-497B-AE31-947218C46333}"/>
              </a:ext>
            </a:extLst>
          </p:cNvPr>
          <p:cNvCxnSpPr/>
          <p:nvPr/>
        </p:nvCxnSpPr>
        <p:spPr>
          <a:xfrm>
            <a:off x="3257895" y="3439923"/>
            <a:ext cx="36316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89A16F-1228-4F5E-84E0-82556374E426}"/>
              </a:ext>
            </a:extLst>
          </p:cNvPr>
          <p:cNvSpPr txBox="1"/>
          <p:nvPr/>
        </p:nvSpPr>
        <p:spPr>
          <a:xfrm>
            <a:off x="2795002" y="2284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0452E7-AC7F-4D78-B0CD-191152E3EEFD}"/>
              </a:ext>
            </a:extLst>
          </p:cNvPr>
          <p:cNvSpPr txBox="1"/>
          <p:nvPr/>
        </p:nvSpPr>
        <p:spPr>
          <a:xfrm>
            <a:off x="3494313" y="229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2A3FF8-600B-4443-8097-E90ACF38D02B}"/>
              </a:ext>
            </a:extLst>
          </p:cNvPr>
          <p:cNvSpPr txBox="1"/>
          <p:nvPr/>
        </p:nvSpPr>
        <p:spPr>
          <a:xfrm>
            <a:off x="4188069" y="2284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64EF50-2F2D-411F-BF9E-41A9B96D7CD1}"/>
              </a:ext>
            </a:extLst>
          </p:cNvPr>
          <p:cNvSpPr txBox="1"/>
          <p:nvPr/>
        </p:nvSpPr>
        <p:spPr>
          <a:xfrm>
            <a:off x="4893243" y="229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390E1D-78B5-4206-BC3F-FD22E384425F}"/>
              </a:ext>
            </a:extLst>
          </p:cNvPr>
          <p:cNvSpPr txBox="1"/>
          <p:nvPr/>
        </p:nvSpPr>
        <p:spPr>
          <a:xfrm>
            <a:off x="5601165" y="229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D57171-A423-440E-BCDC-1BC6E79A76F2}"/>
              </a:ext>
            </a:extLst>
          </p:cNvPr>
          <p:cNvSpPr txBox="1"/>
          <p:nvPr/>
        </p:nvSpPr>
        <p:spPr>
          <a:xfrm>
            <a:off x="6295107" y="2276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3CC1FF-F39B-4D3C-9F79-BA6427B6EA3C}"/>
              </a:ext>
            </a:extLst>
          </p:cNvPr>
          <p:cNvSpPr txBox="1"/>
          <p:nvPr/>
        </p:nvSpPr>
        <p:spPr>
          <a:xfrm>
            <a:off x="7076694" y="2276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33" name="Знак ''плюс'' 32">
            <a:extLst>
              <a:ext uri="{FF2B5EF4-FFF2-40B4-BE49-F238E27FC236}">
                <a16:creationId xmlns:a16="http://schemas.microsoft.com/office/drawing/2014/main" id="{4A3107DB-7BF9-4D76-933C-1F909AD68788}"/>
              </a:ext>
            </a:extLst>
          </p:cNvPr>
          <p:cNvSpPr/>
          <p:nvPr/>
        </p:nvSpPr>
        <p:spPr>
          <a:xfrm>
            <a:off x="7745060" y="2848761"/>
            <a:ext cx="228375" cy="255639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C572821-B336-4AFC-A785-8B2D3D3E6D30}"/>
              </a:ext>
            </a:extLst>
          </p:cNvPr>
          <p:cNvSpPr/>
          <p:nvPr/>
        </p:nvSpPr>
        <p:spPr>
          <a:xfrm>
            <a:off x="8080424" y="2668048"/>
            <a:ext cx="74725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D7595D-4625-4A62-A2AB-DBDCB2A0AB4F}"/>
              </a:ext>
            </a:extLst>
          </p:cNvPr>
          <p:cNvSpPr txBox="1"/>
          <p:nvPr/>
        </p:nvSpPr>
        <p:spPr>
          <a:xfrm>
            <a:off x="8321045" y="2284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36" name="Стрелка: изогнутая влево 35">
            <a:extLst>
              <a:ext uri="{FF2B5EF4-FFF2-40B4-BE49-F238E27FC236}">
                <a16:creationId xmlns:a16="http://schemas.microsoft.com/office/drawing/2014/main" id="{E87FD83E-CD92-45B9-B251-C6B6ABF721C2}"/>
              </a:ext>
            </a:extLst>
          </p:cNvPr>
          <p:cNvSpPr/>
          <p:nvPr/>
        </p:nvSpPr>
        <p:spPr>
          <a:xfrm>
            <a:off x="8984471" y="3011566"/>
            <a:ext cx="806245" cy="1502278"/>
          </a:xfrm>
          <a:prstGeom prst="curvedLeft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88C60222-02F9-4358-809A-73301702C64A}"/>
              </a:ext>
            </a:extLst>
          </p:cNvPr>
          <p:cNvSpPr/>
          <p:nvPr/>
        </p:nvSpPr>
        <p:spPr>
          <a:xfrm>
            <a:off x="2567861" y="3972955"/>
            <a:ext cx="5751408" cy="64633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607A1B3-B106-49C5-9255-1E31561C6992}"/>
              </a:ext>
            </a:extLst>
          </p:cNvPr>
          <p:cNvCxnSpPr/>
          <p:nvPr/>
        </p:nvCxnSpPr>
        <p:spPr>
          <a:xfrm>
            <a:off x="3256119" y="3972955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4FCA2741-9DD4-483E-B056-C03253929348}"/>
              </a:ext>
            </a:extLst>
          </p:cNvPr>
          <p:cNvCxnSpPr/>
          <p:nvPr/>
        </p:nvCxnSpPr>
        <p:spPr>
          <a:xfrm>
            <a:off x="3983706" y="3972955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D9855629-AF15-491B-A720-AB96A5CE2C4F}"/>
              </a:ext>
            </a:extLst>
          </p:cNvPr>
          <p:cNvCxnSpPr/>
          <p:nvPr/>
        </p:nvCxnSpPr>
        <p:spPr>
          <a:xfrm>
            <a:off x="4671964" y="3972955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87BDE132-2570-46AD-B486-68423B41C946}"/>
              </a:ext>
            </a:extLst>
          </p:cNvPr>
          <p:cNvCxnSpPr/>
          <p:nvPr/>
        </p:nvCxnSpPr>
        <p:spPr>
          <a:xfrm>
            <a:off x="5379887" y="3972955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4A3DE834-71E8-4782-B079-3C0F2600C776}"/>
              </a:ext>
            </a:extLst>
          </p:cNvPr>
          <p:cNvCxnSpPr/>
          <p:nvPr/>
        </p:nvCxnSpPr>
        <p:spPr>
          <a:xfrm>
            <a:off x="6087810" y="3972955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437FAB68-D989-491E-850C-C64790FE8528}"/>
              </a:ext>
            </a:extLst>
          </p:cNvPr>
          <p:cNvCxnSpPr/>
          <p:nvPr/>
        </p:nvCxnSpPr>
        <p:spPr>
          <a:xfrm>
            <a:off x="6854726" y="3972955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90FF0784-09B7-478E-840E-3AFC1F77FA46}"/>
              </a:ext>
            </a:extLst>
          </p:cNvPr>
          <p:cNvCxnSpPr>
            <a:cxnSpLocks/>
          </p:cNvCxnSpPr>
          <p:nvPr/>
        </p:nvCxnSpPr>
        <p:spPr>
          <a:xfrm>
            <a:off x="3256119" y="4759462"/>
            <a:ext cx="42147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221559A-9373-4D28-9035-5057DEECDBA3}"/>
              </a:ext>
            </a:extLst>
          </p:cNvPr>
          <p:cNvSpPr txBox="1"/>
          <p:nvPr/>
        </p:nvSpPr>
        <p:spPr>
          <a:xfrm>
            <a:off x="2793226" y="3603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554AC-6E37-488F-A205-BC38DDD5EAEE}"/>
              </a:ext>
            </a:extLst>
          </p:cNvPr>
          <p:cNvSpPr txBox="1"/>
          <p:nvPr/>
        </p:nvSpPr>
        <p:spPr>
          <a:xfrm>
            <a:off x="3492537" y="3618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CDA545-34B2-4093-B484-759B6DAF4637}"/>
              </a:ext>
            </a:extLst>
          </p:cNvPr>
          <p:cNvSpPr txBox="1"/>
          <p:nvPr/>
        </p:nvSpPr>
        <p:spPr>
          <a:xfrm>
            <a:off x="4186293" y="3603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ABDDA3-EB30-4D32-B729-2A19C7451675}"/>
              </a:ext>
            </a:extLst>
          </p:cNvPr>
          <p:cNvSpPr txBox="1"/>
          <p:nvPr/>
        </p:nvSpPr>
        <p:spPr>
          <a:xfrm>
            <a:off x="4891467" y="3618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7A01D0-35AF-4BEB-9385-EA76815934C9}"/>
              </a:ext>
            </a:extLst>
          </p:cNvPr>
          <p:cNvSpPr txBox="1"/>
          <p:nvPr/>
        </p:nvSpPr>
        <p:spPr>
          <a:xfrm>
            <a:off x="5599389" y="3618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1659E4-0630-45B5-9008-EF2198E55132}"/>
              </a:ext>
            </a:extLst>
          </p:cNvPr>
          <p:cNvSpPr txBox="1"/>
          <p:nvPr/>
        </p:nvSpPr>
        <p:spPr>
          <a:xfrm>
            <a:off x="6293331" y="3595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A16A44-0DB5-4239-BB37-C5EF2B25D249}"/>
              </a:ext>
            </a:extLst>
          </p:cNvPr>
          <p:cNvSpPr txBox="1"/>
          <p:nvPr/>
        </p:nvSpPr>
        <p:spPr>
          <a:xfrm>
            <a:off x="7074918" y="3595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7A8004-1218-47EF-8952-5C5DDE7036EF}"/>
              </a:ext>
            </a:extLst>
          </p:cNvPr>
          <p:cNvSpPr txBox="1"/>
          <p:nvPr/>
        </p:nvSpPr>
        <p:spPr>
          <a:xfrm>
            <a:off x="7822592" y="3625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9A3CEF5A-2598-4B4C-B345-88C8AFCD4942}"/>
              </a:ext>
            </a:extLst>
          </p:cNvPr>
          <p:cNvCxnSpPr/>
          <p:nvPr/>
        </p:nvCxnSpPr>
        <p:spPr>
          <a:xfrm>
            <a:off x="7588290" y="398758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27E2296-2F39-44A1-AA1F-B73AFEE3D9D5}"/>
              </a:ext>
            </a:extLst>
          </p:cNvPr>
          <p:cNvSpPr txBox="1"/>
          <p:nvPr/>
        </p:nvSpPr>
        <p:spPr>
          <a:xfrm>
            <a:off x="1375282" y="223492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xba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…f0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2E5018-ECF5-4EF6-B124-530F091DA223}"/>
              </a:ext>
            </a:extLst>
          </p:cNvPr>
          <p:cNvSpPr txBox="1"/>
          <p:nvPr/>
        </p:nvSpPr>
        <p:spPr>
          <a:xfrm>
            <a:off x="1331561" y="3625835"/>
            <a:ext cx="100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xcd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…3a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B48F46DC-4DEF-4824-BF2C-DFA825C56C2B}"/>
              </a:ext>
            </a:extLst>
          </p:cNvPr>
          <p:cNvCxnSpPr>
            <a:cxnSpLocks/>
            <a:stCxn id="59" idx="2"/>
            <a:endCxn id="2" idx="1"/>
          </p:cNvCxnSpPr>
          <p:nvPr/>
        </p:nvCxnSpPr>
        <p:spPr>
          <a:xfrm>
            <a:off x="1865160" y="2604259"/>
            <a:ext cx="704477" cy="37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A54B7E8-2BC2-43B2-9A05-A7251F718518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832468" y="3995167"/>
            <a:ext cx="729472" cy="31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FEEE7A5-684A-48E6-AF13-DA35D582172F}"/>
              </a:ext>
            </a:extLst>
          </p:cNvPr>
          <p:cNvSpPr txBox="1"/>
          <p:nvPr/>
        </p:nvSpPr>
        <p:spPr>
          <a:xfrm>
            <a:off x="985142" y="5691496"/>
            <a:ext cx="711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</a:rPr>
              <a:t>Реаллоцирует</a:t>
            </a:r>
            <a:r>
              <a:rPr lang="ru-RU" dirty="0"/>
              <a:t> данные в выделенной области при переполнении в другую область памяти большего размера!</a:t>
            </a:r>
          </a:p>
        </p:txBody>
      </p:sp>
    </p:spTree>
    <p:extLst>
      <p:ext uri="{BB962C8B-B14F-4D97-AF65-F5344CB8AC3E}">
        <p14:creationId xmlns:p14="http://schemas.microsoft.com/office/powerpoint/2010/main" val="15524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2EB-06A7-4235-9E13-22C6E84E2DA3}"/>
              </a:ext>
            </a:extLst>
          </p:cNvPr>
          <p:cNvSpPr txBox="1"/>
          <p:nvPr/>
        </p:nvSpPr>
        <p:spPr>
          <a:xfrm>
            <a:off x="9713749" y="6182844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EB01E1-A0C4-4938-96B0-2B0F9A2B73A3}"/>
              </a:ext>
            </a:extLst>
          </p:cNvPr>
          <p:cNvSpPr txBox="1"/>
          <p:nvPr/>
        </p:nvSpPr>
        <p:spPr>
          <a:xfrm>
            <a:off x="1004048" y="698550"/>
            <a:ext cx="68624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p,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(;size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--size)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*(p++)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v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&amp;v[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v.push_back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BE620-F30B-4D70-ABD7-CA714C5769FE}"/>
              </a:ext>
            </a:extLst>
          </p:cNvPr>
          <p:cNvSpPr txBox="1"/>
          <p:nvPr/>
        </p:nvSpPr>
        <p:spPr>
          <a:xfrm>
            <a:off x="1004048" y="298972"/>
            <a:ext cx="275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Видите ли вы тут ошибку?</a:t>
            </a:r>
          </a:p>
        </p:txBody>
      </p:sp>
    </p:spTree>
    <p:extLst>
      <p:ext uri="{BB962C8B-B14F-4D97-AF65-F5344CB8AC3E}">
        <p14:creationId xmlns:p14="http://schemas.microsoft.com/office/powerpoint/2010/main" val="311885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v[0]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2EB-06A7-4235-9E13-22C6E84E2DA3}"/>
              </a:ext>
            </a:extLst>
          </p:cNvPr>
          <p:cNvSpPr txBox="1"/>
          <p:nvPr/>
        </p:nvSpPr>
        <p:spPr>
          <a:xfrm>
            <a:off x="9713749" y="6182844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EB01E1-A0C4-4938-96B0-2B0F9A2B73A3}"/>
              </a:ext>
            </a:extLst>
          </p:cNvPr>
          <p:cNvSpPr txBox="1"/>
          <p:nvPr/>
        </p:nvSpPr>
        <p:spPr>
          <a:xfrm>
            <a:off x="1004048" y="698550"/>
            <a:ext cx="68624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p,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(;size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--size)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*(p++)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v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&amp;v[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v.push_back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BE620-F30B-4D70-ABD7-CA714C5769FE}"/>
              </a:ext>
            </a:extLst>
          </p:cNvPr>
          <p:cNvSpPr txBox="1"/>
          <p:nvPr/>
        </p:nvSpPr>
        <p:spPr>
          <a:xfrm>
            <a:off x="1004048" y="298972"/>
            <a:ext cx="275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Видите ли вы тут ошибку?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B58BD8E-243C-4BAF-9F47-71387F57BD76}"/>
              </a:ext>
            </a:extLst>
          </p:cNvPr>
          <p:cNvSpPr/>
          <p:nvPr/>
        </p:nvSpPr>
        <p:spPr>
          <a:xfrm>
            <a:off x="7505702" y="1739153"/>
            <a:ext cx="2208048" cy="66338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1BB17CC-4BB1-4F3F-8D5F-6EC3493C5B88}"/>
              </a:ext>
            </a:extLst>
          </p:cNvPr>
          <p:cNvCxnSpPr/>
          <p:nvPr/>
        </p:nvCxnSpPr>
        <p:spPr>
          <a:xfrm>
            <a:off x="8247529" y="1739153"/>
            <a:ext cx="0" cy="66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48F7BDE-6442-4D53-B7F0-65D8223588CD}"/>
              </a:ext>
            </a:extLst>
          </p:cNvPr>
          <p:cNvCxnSpPr/>
          <p:nvPr/>
        </p:nvCxnSpPr>
        <p:spPr>
          <a:xfrm>
            <a:off x="8982635" y="1739153"/>
            <a:ext cx="0" cy="66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нак ''плюс'' 8">
            <a:extLst>
              <a:ext uri="{FF2B5EF4-FFF2-40B4-BE49-F238E27FC236}">
                <a16:creationId xmlns:a16="http://schemas.microsoft.com/office/drawing/2014/main" id="{85112340-1E2E-4916-B9E3-BA6DB9FB1459}"/>
              </a:ext>
            </a:extLst>
          </p:cNvPr>
          <p:cNvSpPr/>
          <p:nvPr/>
        </p:nvSpPr>
        <p:spPr>
          <a:xfrm>
            <a:off x="9807921" y="1972235"/>
            <a:ext cx="215643" cy="197223"/>
          </a:xfrm>
          <a:prstGeom prst="mathPlus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A42B672-2702-4107-AFCA-DD5827A92C77}"/>
              </a:ext>
            </a:extLst>
          </p:cNvPr>
          <p:cNvSpPr/>
          <p:nvPr/>
        </p:nvSpPr>
        <p:spPr>
          <a:xfrm>
            <a:off x="10104249" y="1739153"/>
            <a:ext cx="716154" cy="66338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7FF7CED-BDDB-47AD-A117-2CBB3F91EC0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956612" y="1577788"/>
            <a:ext cx="752838" cy="493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23991A-F706-4D4C-AA3F-8D42EE2E574E}"/>
              </a:ext>
            </a:extLst>
          </p:cNvPr>
          <p:cNvSpPr txBox="1"/>
          <p:nvPr/>
        </p:nvSpPr>
        <p:spPr>
          <a:xfrm>
            <a:off x="6114072" y="1241927"/>
            <a:ext cx="177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* </a:t>
            </a:r>
            <a:r>
              <a:rPr lang="en-US" dirty="0" err="1"/>
              <a:t>ptrx</a:t>
            </a:r>
            <a:r>
              <a:rPr lang="en-US" dirty="0"/>
              <a:t> = &amp;v[0]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C03DAB-9A9B-4C76-8E2F-5BD57ACBB766}"/>
              </a:ext>
            </a:extLst>
          </p:cNvPr>
          <p:cNvSpPr txBox="1"/>
          <p:nvPr/>
        </p:nvSpPr>
        <p:spPr>
          <a:xfrm>
            <a:off x="7613906" y="237924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v[0]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8984A5-BCFC-4877-B5FA-05CB7F15632F}"/>
              </a:ext>
            </a:extLst>
          </p:cNvPr>
          <p:cNvSpPr txBox="1"/>
          <p:nvPr/>
        </p:nvSpPr>
        <p:spPr>
          <a:xfrm>
            <a:off x="8341519" y="237924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v[1]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A5591-4536-448F-8AF2-A4FB7496049B}"/>
              </a:ext>
            </a:extLst>
          </p:cNvPr>
          <p:cNvSpPr txBox="1"/>
          <p:nvPr/>
        </p:nvSpPr>
        <p:spPr>
          <a:xfrm>
            <a:off x="9076624" y="237924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v[2]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C3CCF-E7E6-4ED8-9F8E-9DB9BF9F02E7}"/>
              </a:ext>
            </a:extLst>
          </p:cNvPr>
          <p:cNvSpPr txBox="1"/>
          <p:nvPr/>
        </p:nvSpPr>
        <p:spPr>
          <a:xfrm>
            <a:off x="5963648" y="1886181"/>
            <a:ext cx="141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vector&lt;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&gt; v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9577F8-CAA9-4766-82D8-BA6746F3A0F5}"/>
              </a:ext>
            </a:extLst>
          </p:cNvPr>
          <p:cNvSpPr txBox="1"/>
          <p:nvPr/>
        </p:nvSpPr>
        <p:spPr>
          <a:xfrm>
            <a:off x="7709450" y="1809236"/>
            <a:ext cx="368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  <a:endParaRPr lang="ru-RU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62A8F4-791C-4174-ABD3-9473EA81B825}"/>
              </a:ext>
            </a:extLst>
          </p:cNvPr>
          <p:cNvSpPr txBox="1"/>
          <p:nvPr/>
        </p:nvSpPr>
        <p:spPr>
          <a:xfrm>
            <a:off x="8442803" y="1797587"/>
            <a:ext cx="368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endParaRPr lang="ru-RU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5FB7C3-D23E-497F-BD3B-18ADC6695C26}"/>
              </a:ext>
            </a:extLst>
          </p:cNvPr>
          <p:cNvSpPr txBox="1"/>
          <p:nvPr/>
        </p:nvSpPr>
        <p:spPr>
          <a:xfrm>
            <a:off x="9163199" y="1797587"/>
            <a:ext cx="368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endParaRPr lang="ru-RU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4A0158-2D15-401A-A899-D77AD73EACD3}"/>
              </a:ext>
            </a:extLst>
          </p:cNvPr>
          <p:cNvSpPr txBox="1"/>
          <p:nvPr/>
        </p:nvSpPr>
        <p:spPr>
          <a:xfrm>
            <a:off x="10278062" y="1797587"/>
            <a:ext cx="368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019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v[0]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2EB-06A7-4235-9E13-22C6E84E2DA3}"/>
              </a:ext>
            </a:extLst>
          </p:cNvPr>
          <p:cNvSpPr txBox="1"/>
          <p:nvPr/>
        </p:nvSpPr>
        <p:spPr>
          <a:xfrm>
            <a:off x="9713749" y="6182844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EB01E1-A0C4-4938-96B0-2B0F9A2B73A3}"/>
              </a:ext>
            </a:extLst>
          </p:cNvPr>
          <p:cNvSpPr txBox="1"/>
          <p:nvPr/>
        </p:nvSpPr>
        <p:spPr>
          <a:xfrm>
            <a:off x="1004048" y="698550"/>
            <a:ext cx="68624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p,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(;size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--size)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*(p++)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v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&amp;v[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v.push_back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BE620-F30B-4D70-ABD7-CA714C5769FE}"/>
              </a:ext>
            </a:extLst>
          </p:cNvPr>
          <p:cNvSpPr txBox="1"/>
          <p:nvPr/>
        </p:nvSpPr>
        <p:spPr>
          <a:xfrm>
            <a:off x="1004048" y="298972"/>
            <a:ext cx="275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Видите ли вы тут ошибку?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B58BD8E-243C-4BAF-9F47-71387F57BD76}"/>
              </a:ext>
            </a:extLst>
          </p:cNvPr>
          <p:cNvSpPr/>
          <p:nvPr/>
        </p:nvSpPr>
        <p:spPr>
          <a:xfrm>
            <a:off x="7505702" y="1739153"/>
            <a:ext cx="2208048" cy="66338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1BB17CC-4BB1-4F3F-8D5F-6EC3493C5B88}"/>
              </a:ext>
            </a:extLst>
          </p:cNvPr>
          <p:cNvCxnSpPr/>
          <p:nvPr/>
        </p:nvCxnSpPr>
        <p:spPr>
          <a:xfrm>
            <a:off x="8247529" y="1739153"/>
            <a:ext cx="0" cy="66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48F7BDE-6442-4D53-B7F0-65D8223588CD}"/>
              </a:ext>
            </a:extLst>
          </p:cNvPr>
          <p:cNvCxnSpPr/>
          <p:nvPr/>
        </p:nvCxnSpPr>
        <p:spPr>
          <a:xfrm>
            <a:off x="8982635" y="1739153"/>
            <a:ext cx="0" cy="66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23991A-F706-4D4C-AA3F-8D42EE2E574E}"/>
              </a:ext>
            </a:extLst>
          </p:cNvPr>
          <p:cNvSpPr txBox="1"/>
          <p:nvPr/>
        </p:nvSpPr>
        <p:spPr>
          <a:xfrm>
            <a:off x="6114072" y="1241927"/>
            <a:ext cx="314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* </a:t>
            </a:r>
            <a:r>
              <a:rPr lang="en-US" dirty="0" err="1"/>
              <a:t>ptrx</a:t>
            </a:r>
            <a:r>
              <a:rPr lang="en-US" dirty="0"/>
              <a:t> = ?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0xfaa…cd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Стрелка: изогнутая влево 14">
            <a:extLst>
              <a:ext uri="{FF2B5EF4-FFF2-40B4-BE49-F238E27FC236}">
                <a16:creationId xmlns:a16="http://schemas.microsoft.com/office/drawing/2014/main" id="{CA3F1FCC-6958-4990-9929-BE32704A82A4}"/>
              </a:ext>
            </a:extLst>
          </p:cNvPr>
          <p:cNvSpPr/>
          <p:nvPr/>
        </p:nvSpPr>
        <p:spPr>
          <a:xfrm>
            <a:off x="11066019" y="2070846"/>
            <a:ext cx="546945" cy="1613647"/>
          </a:xfrm>
          <a:prstGeom prst="curvedLeft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3904727-A513-42C1-A8BF-131A1089C46B}"/>
              </a:ext>
            </a:extLst>
          </p:cNvPr>
          <p:cNvSpPr/>
          <p:nvPr/>
        </p:nvSpPr>
        <p:spPr>
          <a:xfrm>
            <a:off x="7549011" y="3269718"/>
            <a:ext cx="3010020" cy="66338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29DCD86-32EB-4AAA-84F3-7A14CC0C7DA7}"/>
              </a:ext>
            </a:extLst>
          </p:cNvPr>
          <p:cNvCxnSpPr>
            <a:cxnSpLocks/>
          </p:cNvCxnSpPr>
          <p:nvPr/>
        </p:nvCxnSpPr>
        <p:spPr>
          <a:xfrm>
            <a:off x="8290839" y="3269718"/>
            <a:ext cx="0" cy="66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4868C5B-8094-4C36-9304-8E5CC73BE9D4}"/>
              </a:ext>
            </a:extLst>
          </p:cNvPr>
          <p:cNvCxnSpPr>
            <a:cxnSpLocks/>
          </p:cNvCxnSpPr>
          <p:nvPr/>
        </p:nvCxnSpPr>
        <p:spPr>
          <a:xfrm>
            <a:off x="9025945" y="3269718"/>
            <a:ext cx="0" cy="66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3AD107-7159-43D8-82EC-F934CFE5C6CD}"/>
              </a:ext>
            </a:extLst>
          </p:cNvPr>
          <p:cNvSpPr txBox="1"/>
          <p:nvPr/>
        </p:nvSpPr>
        <p:spPr>
          <a:xfrm>
            <a:off x="7657216" y="3909805"/>
            <a:ext cx="72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v[0]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C96501-7B18-4EBA-BE41-FE04DA8341A1}"/>
              </a:ext>
            </a:extLst>
          </p:cNvPr>
          <p:cNvSpPr txBox="1"/>
          <p:nvPr/>
        </p:nvSpPr>
        <p:spPr>
          <a:xfrm>
            <a:off x="8384829" y="3909805"/>
            <a:ext cx="72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v[1]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CA42F-E645-4CDA-8BED-BAEED365F843}"/>
              </a:ext>
            </a:extLst>
          </p:cNvPr>
          <p:cNvSpPr txBox="1"/>
          <p:nvPr/>
        </p:nvSpPr>
        <p:spPr>
          <a:xfrm>
            <a:off x="9119934" y="3909805"/>
            <a:ext cx="72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v[2]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9FBB523-2BBD-48D8-A7B1-96ACB93A1B7C}"/>
              </a:ext>
            </a:extLst>
          </p:cNvPr>
          <p:cNvCxnSpPr>
            <a:cxnSpLocks/>
          </p:cNvCxnSpPr>
          <p:nvPr/>
        </p:nvCxnSpPr>
        <p:spPr>
          <a:xfrm>
            <a:off x="9806407" y="3269718"/>
            <a:ext cx="0" cy="66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C13F0B-6507-4173-BDB9-ADF3ADB3D57A}"/>
              </a:ext>
            </a:extLst>
          </p:cNvPr>
          <p:cNvSpPr txBox="1"/>
          <p:nvPr/>
        </p:nvSpPr>
        <p:spPr>
          <a:xfrm>
            <a:off x="9927290" y="3936916"/>
            <a:ext cx="72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v[4]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93638-C832-4E71-926E-98D6714A4525}"/>
              </a:ext>
            </a:extLst>
          </p:cNvPr>
          <p:cNvSpPr txBox="1"/>
          <p:nvPr/>
        </p:nvSpPr>
        <p:spPr>
          <a:xfrm>
            <a:off x="5963648" y="3463970"/>
            <a:ext cx="141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vector&lt;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&gt; v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D7AF63-7516-4677-9CFC-C6A3D5022E35}"/>
              </a:ext>
            </a:extLst>
          </p:cNvPr>
          <p:cNvSpPr txBox="1"/>
          <p:nvPr/>
        </p:nvSpPr>
        <p:spPr>
          <a:xfrm>
            <a:off x="7744203" y="3339802"/>
            <a:ext cx="368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  <a:endParaRPr lang="ru-RU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76058-1F11-471D-8AEC-8E156B92697B}"/>
              </a:ext>
            </a:extLst>
          </p:cNvPr>
          <p:cNvSpPr txBox="1"/>
          <p:nvPr/>
        </p:nvSpPr>
        <p:spPr>
          <a:xfrm>
            <a:off x="8489690" y="3339802"/>
            <a:ext cx="368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endParaRPr lang="ru-RU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8C6FAF-15E4-4C3A-B890-D857B76D42B7}"/>
              </a:ext>
            </a:extLst>
          </p:cNvPr>
          <p:cNvSpPr txBox="1"/>
          <p:nvPr/>
        </p:nvSpPr>
        <p:spPr>
          <a:xfrm>
            <a:off x="9224795" y="3330691"/>
            <a:ext cx="368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endParaRPr lang="ru-RU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3F3CEB-BB69-4713-8D80-E4FD069CBDAD}"/>
              </a:ext>
            </a:extLst>
          </p:cNvPr>
          <p:cNvSpPr txBox="1"/>
          <p:nvPr/>
        </p:nvSpPr>
        <p:spPr>
          <a:xfrm>
            <a:off x="9977783" y="3330691"/>
            <a:ext cx="368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endParaRPr lang="ru-RU" sz="2800" dirty="0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E4036F13-C294-42A6-868F-383D4C947A87}"/>
              </a:ext>
            </a:extLst>
          </p:cNvPr>
          <p:cNvCxnSpPr/>
          <p:nvPr/>
        </p:nvCxnSpPr>
        <p:spPr>
          <a:xfrm>
            <a:off x="9713749" y="1739153"/>
            <a:ext cx="11156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103027B5-0E79-49E0-BB5F-F21DE5674100}"/>
              </a:ext>
            </a:extLst>
          </p:cNvPr>
          <p:cNvCxnSpPr/>
          <p:nvPr/>
        </p:nvCxnSpPr>
        <p:spPr>
          <a:xfrm>
            <a:off x="9290303" y="2402541"/>
            <a:ext cx="11156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756BFF65-D7AC-4F9F-A826-FA054E2D47FA}"/>
              </a:ext>
            </a:extLst>
          </p:cNvPr>
          <p:cNvCxnSpPr/>
          <p:nvPr/>
        </p:nvCxnSpPr>
        <p:spPr>
          <a:xfrm>
            <a:off x="6692643" y="1739153"/>
            <a:ext cx="11156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AF4A357F-5C4A-41E4-AE86-9AF6EA1D2BD8}"/>
              </a:ext>
            </a:extLst>
          </p:cNvPr>
          <p:cNvCxnSpPr/>
          <p:nvPr/>
        </p:nvCxnSpPr>
        <p:spPr>
          <a:xfrm>
            <a:off x="6390086" y="2402541"/>
            <a:ext cx="11156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A7FEF32E-410C-4A6B-A34B-D95CC7795E91}"/>
              </a:ext>
            </a:extLst>
          </p:cNvPr>
          <p:cNvCxnSpPr>
            <a:cxnSpLocks/>
          </p:cNvCxnSpPr>
          <p:nvPr/>
        </p:nvCxnSpPr>
        <p:spPr>
          <a:xfrm>
            <a:off x="6956612" y="1577788"/>
            <a:ext cx="752838" cy="493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10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37482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Linked List</a:t>
            </a:r>
            <a:endParaRPr lang="ru-RU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975360" y="1444817"/>
            <a:ext cx="9771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0" dirty="0">
                <a:solidFill>
                  <a:srgbClr val="202124"/>
                </a:solidFill>
                <a:effectLst/>
              </a:rPr>
              <a:t>Динамическая структура данных, состоящая из элементов, содержащих помимо собственных данных ссылки (</a:t>
            </a:r>
            <a:r>
              <a:rPr lang="en-US" i="0" dirty="0">
                <a:solidFill>
                  <a:srgbClr val="202124"/>
                </a:solidFill>
                <a:effectLst/>
              </a:rPr>
              <a:t>links</a:t>
            </a:r>
            <a:r>
              <a:rPr lang="ru-RU" i="0" dirty="0">
                <a:solidFill>
                  <a:srgbClr val="202124"/>
                </a:solidFill>
                <a:effectLst/>
              </a:rPr>
              <a:t>) на следующий (и) предыдущий элемент списка</a:t>
            </a:r>
            <a:r>
              <a:rPr lang="en-US" dirty="0">
                <a:solidFill>
                  <a:srgbClr val="202124"/>
                </a:solidFill>
              </a:rPr>
              <a:t>.</a:t>
            </a:r>
            <a:endParaRPr lang="ru-RU" dirty="0">
              <a:solidFill>
                <a:srgbClr val="202124"/>
              </a:solidFill>
            </a:endParaRP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ru-RU" dirty="0">
                <a:solidFill>
                  <a:srgbClr val="202124"/>
                </a:solidFill>
              </a:rPr>
              <a:t>Выделяют однонаправленные и двунаправленные списки, подразумевая направление адресации только в одну или в обе стороны.</a:t>
            </a:r>
          </a:p>
          <a:p>
            <a:endParaRPr lang="ru-RU" dirty="0">
              <a:solidFill>
                <a:srgbClr val="202124"/>
              </a:solidFill>
            </a:endParaRPr>
          </a:p>
          <a:p>
            <a:r>
              <a:rPr lang="ru-RU" dirty="0">
                <a:solidFill>
                  <a:srgbClr val="202124"/>
                </a:solidFill>
              </a:rPr>
              <a:t>Хранит внутри себя только указатель на первый последний элемент, которые расположены в памяти в хаотичном порядке, в отличие от массива.</a:t>
            </a:r>
            <a:endParaRPr lang="en-US" dirty="0">
              <a:solidFill>
                <a:srgbClr val="202124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77149F-FCC0-48C2-831F-BD6A4AC6CE78}"/>
              </a:ext>
            </a:extLst>
          </p:cNvPr>
          <p:cNvSpPr txBox="1"/>
          <p:nvPr/>
        </p:nvSpPr>
        <p:spPr>
          <a:xfrm>
            <a:off x="804269" y="6163643"/>
            <a:ext cx="1018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F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Какие преимущества и недостатки списка по сравнению с динамическим массивом?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2EB-06A7-4235-9E13-22C6E84E2DA3}"/>
              </a:ext>
            </a:extLst>
          </p:cNvPr>
          <p:cNvSpPr txBox="1"/>
          <p:nvPr/>
        </p:nvSpPr>
        <p:spPr>
          <a:xfrm>
            <a:off x="9713749" y="6182844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E23934-4F25-4CE9-BB75-1AC955F73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01" y="4323597"/>
            <a:ext cx="4263425" cy="88942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6B3799F-2E6B-428E-9717-B704B454FE9E}"/>
              </a:ext>
            </a:extLst>
          </p:cNvPr>
          <p:cNvSpPr/>
          <p:nvPr/>
        </p:nvSpPr>
        <p:spPr>
          <a:xfrm>
            <a:off x="1475770" y="4413158"/>
            <a:ext cx="1755111" cy="158704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D235BA8-9ECB-47A5-9E51-0F436E8BDD97}"/>
              </a:ext>
            </a:extLst>
          </p:cNvPr>
          <p:cNvCxnSpPr>
            <a:cxnSpLocks/>
          </p:cNvCxnSpPr>
          <p:nvPr/>
        </p:nvCxnSpPr>
        <p:spPr>
          <a:xfrm>
            <a:off x="1475770" y="5212172"/>
            <a:ext cx="1755111" cy="10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61E147-61DC-4C79-851C-BEADBFA0485D}"/>
              </a:ext>
            </a:extLst>
          </p:cNvPr>
          <p:cNvSpPr txBox="1"/>
          <p:nvPr/>
        </p:nvSpPr>
        <p:spPr>
          <a:xfrm>
            <a:off x="1827692" y="4635835"/>
            <a:ext cx="1128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nispace" panose="02000809060000020004" pitchFamily="49" charset="0"/>
              </a:rPr>
              <a:t>T Data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4E1BFF-E417-421D-B496-706D5979AAE9}"/>
              </a:ext>
            </a:extLst>
          </p:cNvPr>
          <p:cNvSpPr txBox="1"/>
          <p:nvPr/>
        </p:nvSpPr>
        <p:spPr>
          <a:xfrm>
            <a:off x="1510712" y="5413716"/>
            <a:ext cx="1953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nispace" panose="02000809060000020004" pitchFamily="49" charset="0"/>
              </a:rPr>
              <a:t>Node * n</a:t>
            </a:r>
            <a:r>
              <a:rPr lang="en-US" dirty="0">
                <a:solidFill>
                  <a:schemeClr val="tx1"/>
                </a:solidFill>
                <a:latin typeface="Unispace" panose="02000809060000020004" pitchFamily="49" charset="0"/>
              </a:rPr>
              <a:t>ext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28BC7-ECD9-4528-9FEE-F85D376A4083}"/>
              </a:ext>
            </a:extLst>
          </p:cNvPr>
          <p:cNvSpPr txBox="1"/>
          <p:nvPr/>
        </p:nvSpPr>
        <p:spPr>
          <a:xfrm>
            <a:off x="1151296" y="3763071"/>
            <a:ext cx="231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onedirect</a:t>
            </a:r>
            <a:endParaRPr lang="en-US" dirty="0"/>
          </a:p>
          <a:p>
            <a:pPr algn="ctr"/>
            <a:r>
              <a:rPr lang="en-US" dirty="0"/>
              <a:t>LinkedList::Node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75C4A75-A3F1-4AD2-9D3B-686F761DE1C5}"/>
              </a:ext>
            </a:extLst>
          </p:cNvPr>
          <p:cNvSpPr/>
          <p:nvPr/>
        </p:nvSpPr>
        <p:spPr>
          <a:xfrm>
            <a:off x="4340889" y="4409402"/>
            <a:ext cx="1755111" cy="158704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C3FC84-3853-4D63-82D5-CB8A9394CCC5}"/>
              </a:ext>
            </a:extLst>
          </p:cNvPr>
          <p:cNvSpPr txBox="1"/>
          <p:nvPr/>
        </p:nvSpPr>
        <p:spPr>
          <a:xfrm>
            <a:off x="4676870" y="4460161"/>
            <a:ext cx="1128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nispace" panose="02000809060000020004" pitchFamily="49" charset="0"/>
              </a:rPr>
              <a:t>T Data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A2770A-3847-4B60-A9CB-4D08C8124C42}"/>
              </a:ext>
            </a:extLst>
          </p:cNvPr>
          <p:cNvSpPr txBox="1"/>
          <p:nvPr/>
        </p:nvSpPr>
        <p:spPr>
          <a:xfrm>
            <a:off x="4367846" y="5020484"/>
            <a:ext cx="1953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nispace" panose="02000809060000020004" pitchFamily="49" charset="0"/>
              </a:rPr>
              <a:t>Node * n</a:t>
            </a:r>
            <a:r>
              <a:rPr lang="en-US" dirty="0">
                <a:solidFill>
                  <a:schemeClr val="tx1"/>
                </a:solidFill>
                <a:latin typeface="Unispace" panose="02000809060000020004" pitchFamily="49" charset="0"/>
              </a:rPr>
              <a:t>ext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A2D16B-9270-47EF-A53F-A82A04C6F659}"/>
              </a:ext>
            </a:extLst>
          </p:cNvPr>
          <p:cNvSpPr txBox="1"/>
          <p:nvPr/>
        </p:nvSpPr>
        <p:spPr>
          <a:xfrm>
            <a:off x="4390508" y="5545973"/>
            <a:ext cx="1953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nispace" panose="02000809060000020004" pitchFamily="49" charset="0"/>
              </a:rPr>
              <a:t>Node * </a:t>
            </a:r>
            <a:r>
              <a:rPr lang="en-US" dirty="0" err="1">
                <a:latin typeface="Unispace" panose="02000809060000020004" pitchFamily="49" charset="0"/>
              </a:rPr>
              <a:t>prev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1FC20D-4532-4E23-A330-BB5C3B50AD1C}"/>
              </a:ext>
            </a:extLst>
          </p:cNvPr>
          <p:cNvSpPr txBox="1"/>
          <p:nvPr/>
        </p:nvSpPr>
        <p:spPr>
          <a:xfrm>
            <a:off x="4074582" y="3792569"/>
            <a:ext cx="231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bidirect</a:t>
            </a:r>
            <a:r>
              <a:rPr lang="en-US" dirty="0"/>
              <a:t> LinkedList::Node</a:t>
            </a:r>
            <a:endParaRPr lang="ru-RU" dirty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5C062FB-4C3D-4021-AD0E-488B2B91B940}"/>
              </a:ext>
            </a:extLst>
          </p:cNvPr>
          <p:cNvCxnSpPr>
            <a:cxnSpLocks/>
          </p:cNvCxnSpPr>
          <p:nvPr/>
        </p:nvCxnSpPr>
        <p:spPr>
          <a:xfrm>
            <a:off x="4336544" y="5442952"/>
            <a:ext cx="1755111" cy="10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F6D2800-B889-4946-BBDD-190FAF978E92}"/>
              </a:ext>
            </a:extLst>
          </p:cNvPr>
          <p:cNvCxnSpPr>
            <a:cxnSpLocks/>
          </p:cNvCxnSpPr>
          <p:nvPr/>
        </p:nvCxnSpPr>
        <p:spPr>
          <a:xfrm>
            <a:off x="4336542" y="4885607"/>
            <a:ext cx="1755111" cy="10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290A88C0-54A6-475C-B02F-FC0EFD0F7DD3}"/>
              </a:ext>
            </a:extLst>
          </p:cNvPr>
          <p:cNvCxnSpPr/>
          <p:nvPr/>
        </p:nvCxnSpPr>
        <p:spPr>
          <a:xfrm>
            <a:off x="3230881" y="5694178"/>
            <a:ext cx="339633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7577E369-94C3-4AA8-B2CF-2E85720BD439}"/>
              </a:ext>
            </a:extLst>
          </p:cNvPr>
          <p:cNvCxnSpPr/>
          <p:nvPr/>
        </p:nvCxnSpPr>
        <p:spPr>
          <a:xfrm>
            <a:off x="6099762" y="5173835"/>
            <a:ext cx="339633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6AAD915-8F43-429F-A1CA-707FC73D7BBF}"/>
              </a:ext>
            </a:extLst>
          </p:cNvPr>
          <p:cNvCxnSpPr>
            <a:cxnSpLocks/>
          </p:cNvCxnSpPr>
          <p:nvPr/>
        </p:nvCxnSpPr>
        <p:spPr>
          <a:xfrm flipH="1" flipV="1">
            <a:off x="4003434" y="5694880"/>
            <a:ext cx="335281" cy="20143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4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19953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Stack</a:t>
            </a:r>
            <a:endParaRPr lang="ru-RU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975360" y="1444817"/>
            <a:ext cx="9771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Динамическая структура данных, представляющая из себя упорядоченный набор элементов, в которой добавление новых элементов и удаление существующих производится с одного конца, называемого вершиной стека.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379C5C-47F5-4F89-997E-A0444BC9070C}"/>
              </a:ext>
            </a:extLst>
          </p:cNvPr>
          <p:cNvSpPr txBox="1"/>
          <p:nvPr/>
        </p:nvSpPr>
        <p:spPr>
          <a:xfrm>
            <a:off x="975360" y="2508386"/>
            <a:ext cx="681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FF"/>
                </a:solidFill>
              </a:rPr>
              <a:t>LIFO</a:t>
            </a:r>
            <a:r>
              <a:rPr lang="ru-RU" dirty="0"/>
              <a:t> (</a:t>
            </a:r>
            <a:r>
              <a:rPr lang="ru-RU" dirty="0" err="1">
                <a:solidFill>
                  <a:srgbClr val="0000FF"/>
                </a:solidFill>
              </a:rPr>
              <a:t>Last</a:t>
            </a:r>
            <a:r>
              <a:rPr lang="ru-RU" dirty="0">
                <a:solidFill>
                  <a:srgbClr val="0000FF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In</a:t>
            </a:r>
            <a:r>
              <a:rPr lang="ru-RU" dirty="0">
                <a:solidFill>
                  <a:srgbClr val="0000FF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First</a:t>
            </a:r>
            <a:r>
              <a:rPr lang="ru-RU" dirty="0">
                <a:solidFill>
                  <a:srgbClr val="0000FF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Out</a:t>
            </a:r>
            <a:r>
              <a:rPr lang="ru-RU" dirty="0"/>
              <a:t>), т.е. последним пришёл - первым ушёл.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CC5E9-E01E-4D35-A284-5F5ED12255F3}"/>
              </a:ext>
            </a:extLst>
          </p:cNvPr>
          <p:cNvSpPr txBox="1"/>
          <p:nvPr/>
        </p:nvSpPr>
        <p:spPr>
          <a:xfrm>
            <a:off x="975360" y="3008170"/>
            <a:ext cx="512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Запрещенные операции: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элемента в произвольное место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Удаление произвольного элемента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Просмотр произвольного элемента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92CCD7D-7ECD-444A-AC0C-BF4F34B84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54" y="3219993"/>
            <a:ext cx="2717913" cy="27179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77149F-FCC0-48C2-831F-BD6A4AC6CE78}"/>
              </a:ext>
            </a:extLst>
          </p:cNvPr>
          <p:cNvSpPr txBox="1"/>
          <p:nvPr/>
        </p:nvSpPr>
        <p:spPr>
          <a:xfrm>
            <a:off x="975360" y="4605658"/>
            <a:ext cx="364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Типичные примеры стека в жизни?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2EB-06A7-4235-9E13-22C6E84E2DA3}"/>
              </a:ext>
            </a:extLst>
          </p:cNvPr>
          <p:cNvSpPr txBox="1"/>
          <p:nvPr/>
        </p:nvSpPr>
        <p:spPr>
          <a:xfrm>
            <a:off x="9713749" y="6182844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0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2484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Queue</a:t>
            </a:r>
            <a:endParaRPr lang="ru-RU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975360" y="1444817"/>
            <a:ext cx="977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Последовательный набор элементов с переменной длиной. Добавление элементов в очередь происходит с одной стороны, а удаление — с другой.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ACC5E9-E01E-4D35-A284-5F5ED12255F3}"/>
              </a:ext>
            </a:extLst>
          </p:cNvPr>
          <p:cNvSpPr txBox="1"/>
          <p:nvPr/>
        </p:nvSpPr>
        <p:spPr>
          <a:xfrm>
            <a:off x="975359" y="2675053"/>
            <a:ext cx="6563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Запрещенные операции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элемента</a:t>
            </a:r>
            <a:r>
              <a:rPr lang="en-US" dirty="0"/>
              <a:t> </a:t>
            </a:r>
            <a:r>
              <a:rPr lang="ru-RU" dirty="0"/>
              <a:t>в произвольное место в очереди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Удаление произвольного элемента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Просмотр произвольного элемента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7149F-FCC0-48C2-831F-BD6A4AC6CE78}"/>
              </a:ext>
            </a:extLst>
          </p:cNvPr>
          <p:cNvSpPr txBox="1"/>
          <p:nvPr/>
        </p:nvSpPr>
        <p:spPr>
          <a:xfrm>
            <a:off x="975359" y="4918028"/>
            <a:ext cx="789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F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Такое ощущение, что очередь концептуально похожа на список, но чем?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39FD8-CE11-4FE8-BE9C-D5BDD6C472A2}"/>
              </a:ext>
            </a:extLst>
          </p:cNvPr>
          <p:cNvSpPr txBox="1"/>
          <p:nvPr/>
        </p:nvSpPr>
        <p:spPr>
          <a:xfrm>
            <a:off x="975359" y="2180556"/>
            <a:ext cx="681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ru-RU" dirty="0">
                <a:solidFill>
                  <a:srgbClr val="0000FF"/>
                </a:solidFill>
              </a:rPr>
              <a:t>IFO</a:t>
            </a:r>
            <a:r>
              <a:rPr lang="ru-RU" dirty="0"/>
              <a:t> (</a:t>
            </a:r>
            <a:r>
              <a:rPr lang="en-US" dirty="0">
                <a:solidFill>
                  <a:srgbClr val="0000FF"/>
                </a:solidFill>
              </a:rPr>
              <a:t>First</a:t>
            </a:r>
            <a:r>
              <a:rPr lang="ru-RU" dirty="0">
                <a:solidFill>
                  <a:srgbClr val="0000FF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In</a:t>
            </a:r>
            <a:r>
              <a:rPr lang="ru-RU" dirty="0">
                <a:solidFill>
                  <a:srgbClr val="0000FF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First</a:t>
            </a:r>
            <a:r>
              <a:rPr lang="ru-RU" dirty="0">
                <a:solidFill>
                  <a:srgbClr val="0000FF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Out</a:t>
            </a:r>
            <a:r>
              <a:rPr lang="ru-RU" dirty="0"/>
              <a:t>), т.е. первым пришёл - первым ушёл.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F21654-89A5-4913-8F20-9BFA45040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69" y="3755663"/>
            <a:ext cx="51244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6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966651" y="635727"/>
            <a:ext cx="99538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Queue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Queue() : List()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at(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	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нельзя брать произвольный элемент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нельзя добавлять в начало</a:t>
            </a:r>
            <a:endParaRPr lang="en-US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ru-RU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нельзя выбирать с конца</a:t>
            </a:r>
            <a:endParaRPr lang="en-US" b="0" dirty="0">
              <a:solidFill>
                <a:schemeClr val="accent3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pop_front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2EB-06A7-4235-9E13-22C6E84E2DA3}"/>
              </a:ext>
            </a:extLst>
          </p:cNvPr>
          <p:cNvSpPr txBox="1"/>
          <p:nvPr/>
        </p:nvSpPr>
        <p:spPr>
          <a:xfrm>
            <a:off x="9713749" y="6182844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00163-2456-403C-987E-F303226AFE9A}"/>
              </a:ext>
            </a:extLst>
          </p:cNvPr>
          <p:cNvSpPr txBox="1"/>
          <p:nvPr/>
        </p:nvSpPr>
        <p:spPr>
          <a:xfrm>
            <a:off x="1088571" y="6043749"/>
            <a:ext cx="508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…А как реализовать </a:t>
            </a:r>
            <a:r>
              <a:rPr lang="ru-RU" dirty="0" err="1"/>
              <a:t>стэк</a:t>
            </a:r>
            <a:r>
              <a:rPr lang="ru-RU" dirty="0"/>
              <a:t> через список?</a:t>
            </a:r>
          </a:p>
        </p:txBody>
      </p:sp>
    </p:spTree>
    <p:extLst>
      <p:ext uri="{BB962C8B-B14F-4D97-AF65-F5344CB8AC3E}">
        <p14:creationId xmlns:p14="http://schemas.microsoft.com/office/powerpoint/2010/main" val="141712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966651" y="635727"/>
            <a:ext cx="99538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Stack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Stack() : List()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at(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	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нельзя брать произвольный элемент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нельзя добавлять в конец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	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нельзя выбирать с конца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pop_front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2EB-06A7-4235-9E13-22C6E84E2DA3}"/>
              </a:ext>
            </a:extLst>
          </p:cNvPr>
          <p:cNvSpPr txBox="1"/>
          <p:nvPr/>
        </p:nvSpPr>
        <p:spPr>
          <a:xfrm>
            <a:off x="9713749" y="6182844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92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52036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Priority Queue</a:t>
            </a:r>
            <a:endParaRPr lang="ru-RU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975360" y="1444817"/>
            <a:ext cx="977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Очередь с приоритетным извлечением элементов, где приоритетом может выступать некоторая величина, заданная при создании элемента.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ACC5E9-E01E-4D35-A284-5F5ED12255F3}"/>
              </a:ext>
            </a:extLst>
          </p:cNvPr>
          <p:cNvSpPr txBox="1"/>
          <p:nvPr/>
        </p:nvSpPr>
        <p:spPr>
          <a:xfrm>
            <a:off x="970377" y="2334828"/>
            <a:ext cx="593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Элемент добавляется в очередь согласно своему приоритету (наибольшим к началу очереди).</a:t>
            </a:r>
          </a:p>
          <a:p>
            <a:r>
              <a:rPr lang="ru-RU" dirty="0"/>
              <a:t>При извлечении выбирается первый элемент из начала.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375924-E20B-4226-AB48-E1048C81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194" y="2514097"/>
            <a:ext cx="3664429" cy="1432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B09A5-C216-4CD4-A358-DE71AC30FBBC}"/>
              </a:ext>
            </a:extLst>
          </p:cNvPr>
          <p:cNvSpPr txBox="1"/>
          <p:nvPr/>
        </p:nvSpPr>
        <p:spPr>
          <a:xfrm>
            <a:off x="8019353" y="2273161"/>
            <a:ext cx="274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Приоритетное включение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8FD922A-BA17-4478-B819-EC902E042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765" y="4368987"/>
            <a:ext cx="3664429" cy="14914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2D9ACD-DCA9-42FA-B647-0E09B91331CD}"/>
              </a:ext>
            </a:extLst>
          </p:cNvPr>
          <p:cNvSpPr txBox="1"/>
          <p:nvPr/>
        </p:nvSpPr>
        <p:spPr>
          <a:xfrm>
            <a:off x="7996926" y="4076140"/>
            <a:ext cx="285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Приоритетное исключение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E11FA2-2BFB-4414-8532-9288B7D6D670}"/>
              </a:ext>
            </a:extLst>
          </p:cNvPr>
          <p:cNvSpPr txBox="1"/>
          <p:nvPr/>
        </p:nvSpPr>
        <p:spPr>
          <a:xfrm>
            <a:off x="975359" y="4191383"/>
            <a:ext cx="6670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Элемент добавляется в конец очереди независимо от приоритета.</a:t>
            </a:r>
          </a:p>
          <a:p>
            <a:r>
              <a:rPr lang="ru-RU" dirty="0"/>
              <a:t>При извлечении выбирается наиболее приоритетный элемент.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505BB-5580-4B11-8745-C60E6E0198A8}"/>
              </a:ext>
            </a:extLst>
          </p:cNvPr>
          <p:cNvSpPr txBox="1"/>
          <p:nvPr/>
        </p:nvSpPr>
        <p:spPr>
          <a:xfrm>
            <a:off x="952931" y="5820058"/>
            <a:ext cx="7359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Какая из видов очередей с приоритетом будет быстрее</a:t>
            </a:r>
            <a:r>
              <a:rPr lang="en-US" dirty="0"/>
              <a:t> </a:t>
            </a:r>
            <a:r>
              <a:rPr lang="ru-RU" dirty="0"/>
              <a:t>в общем случае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Как будет выглядеть узел для такой очереди?</a:t>
            </a:r>
          </a:p>
        </p:txBody>
      </p:sp>
    </p:spTree>
    <p:extLst>
      <p:ext uri="{BB962C8B-B14F-4D97-AF65-F5344CB8AC3E}">
        <p14:creationId xmlns:p14="http://schemas.microsoft.com/office/powerpoint/2010/main" val="324490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93398" y="957762"/>
            <a:ext cx="9892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Динамические структуры данных – это </a:t>
            </a:r>
            <a:r>
              <a:rPr lang="ru-RU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структуры данных, память под которые выделяется и освобождается по мере необходимости в </a:t>
            </a:r>
            <a:r>
              <a:rPr lang="ru-RU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рантайме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Динамические структуры данных в процессе существования в памяти могут изменять не только число составляющих их элементов, но и характер связей между элементами.</a:t>
            </a:r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3139749" y="215809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DC72B9-EBBD-4B33-B2D3-EE795AC1DFEB}"/>
              </a:ext>
            </a:extLst>
          </p:cNvPr>
          <p:cNvSpPr txBox="1"/>
          <p:nvPr/>
        </p:nvSpPr>
        <p:spPr>
          <a:xfrm>
            <a:off x="1358537" y="2828762"/>
            <a:ext cx="50488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Базовые операции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Доступ к элементам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элементов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Удаление элементов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Предоставление текущего размера коллекции</a:t>
            </a:r>
          </a:p>
        </p:txBody>
      </p:sp>
    </p:spTree>
    <p:extLst>
      <p:ext uri="{BB962C8B-B14F-4D97-AF65-F5344CB8AC3E}">
        <p14:creationId xmlns:p14="http://schemas.microsoft.com/office/powerpoint/2010/main" val="2591228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52931" y="662831"/>
            <a:ext cx="7097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Узел очереди с приоритетом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>
            <a:cxnSpLocks/>
          </p:cNvCxnSpPr>
          <p:nvPr/>
        </p:nvCxnSpPr>
        <p:spPr>
          <a:xfrm>
            <a:off x="1079862" y="1349831"/>
            <a:ext cx="842793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5505BB-5580-4B11-8745-C60E6E0198A8}"/>
              </a:ext>
            </a:extLst>
          </p:cNvPr>
          <p:cNvSpPr txBox="1"/>
          <p:nvPr/>
        </p:nvSpPr>
        <p:spPr>
          <a:xfrm>
            <a:off x="952931" y="5820058"/>
            <a:ext cx="438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Удачно ли спроектированы узлы очереди?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CB5BD1-2D09-4B68-B2D1-525B6EE7F197}"/>
              </a:ext>
            </a:extLst>
          </p:cNvPr>
          <p:cNvSpPr/>
          <p:nvPr/>
        </p:nvSpPr>
        <p:spPr>
          <a:xfrm>
            <a:off x="9300324" y="3051585"/>
            <a:ext cx="1689603" cy="20787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004BA5D-C115-4752-BDC3-81BC74FBFCA8}"/>
              </a:ext>
            </a:extLst>
          </p:cNvPr>
          <p:cNvCxnSpPr>
            <a:cxnSpLocks/>
          </p:cNvCxnSpPr>
          <p:nvPr/>
        </p:nvCxnSpPr>
        <p:spPr>
          <a:xfrm>
            <a:off x="9300324" y="3704732"/>
            <a:ext cx="16896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98E7892-7985-4FC6-9CDE-52440523E3F5}"/>
              </a:ext>
            </a:extLst>
          </p:cNvPr>
          <p:cNvCxnSpPr>
            <a:cxnSpLocks/>
          </p:cNvCxnSpPr>
          <p:nvPr/>
        </p:nvCxnSpPr>
        <p:spPr>
          <a:xfrm>
            <a:off x="9300324" y="4436248"/>
            <a:ext cx="16896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B6BFAF-E7AE-49B1-A2E2-C0792F308CF3}"/>
              </a:ext>
            </a:extLst>
          </p:cNvPr>
          <p:cNvSpPr txBox="1"/>
          <p:nvPr/>
        </p:nvSpPr>
        <p:spPr>
          <a:xfrm>
            <a:off x="9730627" y="3248134"/>
            <a:ext cx="993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Unispace" panose="02000809060000020004" pitchFamily="49" charset="0"/>
              </a:rPr>
              <a:t>value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91F57D-12EA-453D-BE36-7FED021D4AA4}"/>
              </a:ext>
            </a:extLst>
          </p:cNvPr>
          <p:cNvSpPr txBox="1"/>
          <p:nvPr/>
        </p:nvSpPr>
        <p:spPr>
          <a:xfrm>
            <a:off x="9748011" y="4637833"/>
            <a:ext cx="1111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nispace" panose="02000809060000020004" pitchFamily="49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Unispace" panose="02000809060000020004" pitchFamily="49" charset="0"/>
              </a:rPr>
              <a:t>ext*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000A62-6F20-4107-9215-1A9C175F59A6}"/>
              </a:ext>
            </a:extLst>
          </p:cNvPr>
          <p:cNvSpPr txBox="1"/>
          <p:nvPr/>
        </p:nvSpPr>
        <p:spPr>
          <a:xfrm>
            <a:off x="9671634" y="3906318"/>
            <a:ext cx="1111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nispace" panose="02000809060000020004" pitchFamily="49" charset="0"/>
              </a:rPr>
              <a:t>weight</a:t>
            </a: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A6341EF-4BF0-45A3-98F8-0B11F8B4274C}"/>
              </a:ext>
            </a:extLst>
          </p:cNvPr>
          <p:cNvSpPr/>
          <p:nvPr/>
        </p:nvSpPr>
        <p:spPr>
          <a:xfrm>
            <a:off x="1153551" y="1708762"/>
            <a:ext cx="1689603" cy="20787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1D76305-3BCB-4325-A1E7-2D12BD32F4AB}"/>
              </a:ext>
            </a:extLst>
          </p:cNvPr>
          <p:cNvCxnSpPr>
            <a:cxnSpLocks/>
          </p:cNvCxnSpPr>
          <p:nvPr/>
        </p:nvCxnSpPr>
        <p:spPr>
          <a:xfrm>
            <a:off x="1153551" y="2361909"/>
            <a:ext cx="16896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DC41C84-C3DC-4332-8236-3E48F138D218}"/>
              </a:ext>
            </a:extLst>
          </p:cNvPr>
          <p:cNvCxnSpPr>
            <a:cxnSpLocks/>
          </p:cNvCxnSpPr>
          <p:nvPr/>
        </p:nvCxnSpPr>
        <p:spPr>
          <a:xfrm>
            <a:off x="1153551" y="3093425"/>
            <a:ext cx="16896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6BA91D-F9BB-401F-BF6E-710DEB9F4D24}"/>
              </a:ext>
            </a:extLst>
          </p:cNvPr>
          <p:cNvSpPr txBox="1"/>
          <p:nvPr/>
        </p:nvSpPr>
        <p:spPr>
          <a:xfrm>
            <a:off x="1583854" y="1905311"/>
            <a:ext cx="993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Unispace" panose="02000809060000020004" pitchFamily="49" charset="0"/>
              </a:rPr>
              <a:t>value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AAEB17-C034-4770-B548-DE36A9FBF436}"/>
              </a:ext>
            </a:extLst>
          </p:cNvPr>
          <p:cNvSpPr txBox="1"/>
          <p:nvPr/>
        </p:nvSpPr>
        <p:spPr>
          <a:xfrm>
            <a:off x="1601238" y="3295010"/>
            <a:ext cx="1111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nispace" panose="02000809060000020004" pitchFamily="49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Unispace" panose="02000809060000020004" pitchFamily="49" charset="0"/>
              </a:rPr>
              <a:t>ext*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FF5BCF-E492-4736-B5B8-B25E982AB26A}"/>
              </a:ext>
            </a:extLst>
          </p:cNvPr>
          <p:cNvSpPr txBox="1"/>
          <p:nvPr/>
        </p:nvSpPr>
        <p:spPr>
          <a:xfrm>
            <a:off x="1524861" y="2563495"/>
            <a:ext cx="1111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nispace" panose="02000809060000020004" pitchFamily="49" charset="0"/>
              </a:rPr>
              <a:t>weight</a:t>
            </a:r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46B5A9B-3FE9-4827-85D8-600602CCBE8E}"/>
              </a:ext>
            </a:extLst>
          </p:cNvPr>
          <p:cNvSpPr/>
          <p:nvPr/>
        </p:nvSpPr>
        <p:spPr>
          <a:xfrm>
            <a:off x="3918883" y="3051585"/>
            <a:ext cx="1689603" cy="20787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6323EC8-CB66-4518-BC97-D18F6B26851A}"/>
              </a:ext>
            </a:extLst>
          </p:cNvPr>
          <p:cNvCxnSpPr>
            <a:cxnSpLocks/>
          </p:cNvCxnSpPr>
          <p:nvPr/>
        </p:nvCxnSpPr>
        <p:spPr>
          <a:xfrm>
            <a:off x="3918883" y="3704732"/>
            <a:ext cx="16896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451D99F-8E77-4A32-90CB-837819E865AB}"/>
              </a:ext>
            </a:extLst>
          </p:cNvPr>
          <p:cNvCxnSpPr>
            <a:cxnSpLocks/>
          </p:cNvCxnSpPr>
          <p:nvPr/>
        </p:nvCxnSpPr>
        <p:spPr>
          <a:xfrm>
            <a:off x="3918883" y="4436248"/>
            <a:ext cx="16896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F2D64C-BAFE-4CEF-8670-D05CD4C64419}"/>
              </a:ext>
            </a:extLst>
          </p:cNvPr>
          <p:cNvSpPr txBox="1"/>
          <p:nvPr/>
        </p:nvSpPr>
        <p:spPr>
          <a:xfrm>
            <a:off x="4349186" y="3248134"/>
            <a:ext cx="993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Unispace" panose="02000809060000020004" pitchFamily="49" charset="0"/>
              </a:rPr>
              <a:t>value</a:t>
            </a:r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635339-514C-4E1D-AB76-62CDA506741C}"/>
              </a:ext>
            </a:extLst>
          </p:cNvPr>
          <p:cNvSpPr txBox="1"/>
          <p:nvPr/>
        </p:nvSpPr>
        <p:spPr>
          <a:xfrm>
            <a:off x="4366570" y="4637833"/>
            <a:ext cx="1111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nispace" panose="02000809060000020004" pitchFamily="49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Unispace" panose="02000809060000020004" pitchFamily="49" charset="0"/>
              </a:rPr>
              <a:t>ext*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75FA91-BA5A-493C-99B8-9A9BC10FC5AD}"/>
              </a:ext>
            </a:extLst>
          </p:cNvPr>
          <p:cNvSpPr txBox="1"/>
          <p:nvPr/>
        </p:nvSpPr>
        <p:spPr>
          <a:xfrm>
            <a:off x="4290193" y="3906318"/>
            <a:ext cx="1111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nispace" panose="02000809060000020004" pitchFamily="49" charset="0"/>
              </a:rPr>
              <a:t>weight</a:t>
            </a:r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28EF55F-5257-465C-8738-E7A7A9CB073C}"/>
              </a:ext>
            </a:extLst>
          </p:cNvPr>
          <p:cNvSpPr/>
          <p:nvPr/>
        </p:nvSpPr>
        <p:spPr>
          <a:xfrm>
            <a:off x="6747453" y="1708762"/>
            <a:ext cx="1689603" cy="20787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22AAD4F4-05BE-4C7A-9441-404F7BEBA432}"/>
              </a:ext>
            </a:extLst>
          </p:cNvPr>
          <p:cNvCxnSpPr>
            <a:cxnSpLocks/>
          </p:cNvCxnSpPr>
          <p:nvPr/>
        </p:nvCxnSpPr>
        <p:spPr>
          <a:xfrm>
            <a:off x="6747453" y="2361909"/>
            <a:ext cx="16896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89DB194-BB64-4054-98F1-887162B0C74A}"/>
              </a:ext>
            </a:extLst>
          </p:cNvPr>
          <p:cNvCxnSpPr>
            <a:cxnSpLocks/>
          </p:cNvCxnSpPr>
          <p:nvPr/>
        </p:nvCxnSpPr>
        <p:spPr>
          <a:xfrm>
            <a:off x="6747453" y="3093425"/>
            <a:ext cx="16896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435B74-3FAD-41B4-BA2A-374532968972}"/>
              </a:ext>
            </a:extLst>
          </p:cNvPr>
          <p:cNvSpPr txBox="1"/>
          <p:nvPr/>
        </p:nvSpPr>
        <p:spPr>
          <a:xfrm>
            <a:off x="7177756" y="1905311"/>
            <a:ext cx="993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Unispace" panose="02000809060000020004" pitchFamily="49" charset="0"/>
              </a:rPr>
              <a:t>value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8C076B-D28E-420A-BD54-B745E81EFF0F}"/>
              </a:ext>
            </a:extLst>
          </p:cNvPr>
          <p:cNvSpPr txBox="1"/>
          <p:nvPr/>
        </p:nvSpPr>
        <p:spPr>
          <a:xfrm>
            <a:off x="7195140" y="3295010"/>
            <a:ext cx="1111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nispace" panose="02000809060000020004" pitchFamily="49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Unispace" panose="02000809060000020004" pitchFamily="49" charset="0"/>
              </a:rPr>
              <a:t>ext*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8B0C3F-720C-474E-8315-C5022FEBDB94}"/>
              </a:ext>
            </a:extLst>
          </p:cNvPr>
          <p:cNvSpPr txBox="1"/>
          <p:nvPr/>
        </p:nvSpPr>
        <p:spPr>
          <a:xfrm>
            <a:off x="7118763" y="2563495"/>
            <a:ext cx="1111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nispace" panose="02000809060000020004" pitchFamily="49" charset="0"/>
              </a:rPr>
              <a:t>weight</a:t>
            </a:r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B134741B-8201-4B74-BDFB-9334EA073978}"/>
              </a:ext>
            </a:extLst>
          </p:cNvPr>
          <p:cNvCxnSpPr/>
          <p:nvPr/>
        </p:nvCxnSpPr>
        <p:spPr>
          <a:xfrm>
            <a:off x="2843154" y="3429000"/>
            <a:ext cx="1075729" cy="65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86C7C3F-BF0A-4AEB-8F13-32986E7250BD}"/>
              </a:ext>
            </a:extLst>
          </p:cNvPr>
          <p:cNvCxnSpPr>
            <a:endCxn id="39" idx="1"/>
          </p:cNvCxnSpPr>
          <p:nvPr/>
        </p:nvCxnSpPr>
        <p:spPr>
          <a:xfrm flipV="1">
            <a:off x="5608486" y="2748161"/>
            <a:ext cx="1138967" cy="205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327AB268-A357-4CD5-BF41-1672A6E6B48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8437056" y="3465157"/>
            <a:ext cx="863268" cy="62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579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52931" y="662831"/>
            <a:ext cx="3932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С++ за 21 день</a:t>
            </a:r>
            <a:r>
              <a:rPr lang="en-US" sz="4400" dirty="0"/>
              <a:t>?</a:t>
            </a:r>
            <a:endParaRPr lang="ru-RU" sz="44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>
            <a:cxnSpLocks/>
          </p:cNvCxnSpPr>
          <p:nvPr/>
        </p:nvCxnSpPr>
        <p:spPr>
          <a:xfrm>
            <a:off x="1079862" y="1349831"/>
            <a:ext cx="842793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97F0C8-1351-4567-A9F6-EFA46BFEAB49}"/>
              </a:ext>
            </a:extLst>
          </p:cNvPr>
          <p:cNvSpPr txBox="1"/>
          <p:nvPr/>
        </p:nvSpPr>
        <p:spPr>
          <a:xfrm>
            <a:off x="714104" y="1531143"/>
            <a:ext cx="1013677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Представьте себе хирурга, который прочитал книжку «Хирургия за 21 день», представили?</a:t>
            </a:r>
          </a:p>
          <a:p>
            <a:r>
              <a:rPr lang="ru-RU" i="1" dirty="0"/>
              <a:t>А теперь он вас оперировать будет, хотите так?</a:t>
            </a:r>
          </a:p>
          <a:p>
            <a:r>
              <a:rPr lang="ru-RU" b="1" i="1" dirty="0">
                <a:solidFill>
                  <a:srgbClr val="202124"/>
                </a:solidFill>
                <a:effectLst/>
                <a:latin typeface="Google Sans"/>
              </a:rPr>
              <a:t>					</a:t>
            </a:r>
            <a:r>
              <a:rPr lang="ru-RU" b="1" i="1" dirty="0">
                <a:solidFill>
                  <a:srgbClr val="202124"/>
                </a:solidFill>
                <a:latin typeface="Google Sans"/>
              </a:rPr>
              <a:t>				</a:t>
            </a:r>
            <a:r>
              <a:rPr lang="en-US" b="1" i="1" dirty="0">
                <a:solidFill>
                  <a:srgbClr val="202124"/>
                </a:solidFill>
                <a:effectLst/>
                <a:latin typeface="Google Sans"/>
              </a:rPr>
              <a:t>Erik Meijer</a:t>
            </a:r>
            <a:endParaRPr lang="ru-RU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  <a:p>
            <a:pPr marL="28800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Стоит понимать, что мы находимся в начале </a:t>
            </a:r>
            <a:r>
              <a:rPr lang="ru-RU" b="1" dirty="0"/>
              <a:t>долгого </a:t>
            </a:r>
            <a:r>
              <a:rPr lang="ru-RU" dirty="0"/>
              <a:t>пути.</a:t>
            </a:r>
          </a:p>
          <a:p>
            <a:pPr marL="28800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Настраивайте себя на длинную дистанцию.</a:t>
            </a:r>
          </a:p>
          <a:p>
            <a:pPr marL="28800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Наверное можно механически выучить язык не научившись программированию на этом языке. Но это бессмысленно.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07281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52931" y="662831"/>
            <a:ext cx="9176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Мы только попробовали суп на запах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>
            <a:cxnSpLocks/>
          </p:cNvCxnSpPr>
          <p:nvPr/>
        </p:nvCxnSpPr>
        <p:spPr>
          <a:xfrm>
            <a:off x="1079862" y="1349831"/>
            <a:ext cx="842793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97F0C8-1351-4567-A9F6-EFA46BFEAB49}"/>
              </a:ext>
            </a:extLst>
          </p:cNvPr>
          <p:cNvSpPr txBox="1"/>
          <p:nvPr/>
        </p:nvSpPr>
        <p:spPr>
          <a:xfrm>
            <a:off x="714104" y="1531143"/>
            <a:ext cx="101367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Язык С++ выразителен и предлагает много возможностей.</a:t>
            </a:r>
          </a:p>
          <a:p>
            <a:pPr marL="28800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Увы, сколь С++ богат, столь он и сложен.</a:t>
            </a:r>
          </a:p>
          <a:p>
            <a:pPr marL="28800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Использовать его, не обладая глубоким пониманием происходящего часто бывает больно.</a:t>
            </a:r>
          </a:p>
          <a:p>
            <a:pPr marL="28800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dirty="0"/>
              <a:t>В изучении упорство и усидчивость – ваши лучшие </a:t>
            </a:r>
            <a:r>
              <a:rPr lang="ru-RU" dirty="0" err="1"/>
              <a:t>друзья,но</a:t>
            </a:r>
            <a:r>
              <a:rPr lang="ru-RU" dirty="0"/>
              <a:t> не стесняйтесь обращаться за советом.</a:t>
            </a:r>
          </a:p>
        </p:txBody>
      </p:sp>
    </p:spTree>
    <p:extLst>
      <p:ext uri="{BB962C8B-B14F-4D97-AF65-F5344CB8AC3E}">
        <p14:creationId xmlns:p14="http://schemas.microsoft.com/office/powerpoint/2010/main" val="278580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-2611950" y="504026"/>
            <a:ext cx="9892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RAMM</a:t>
            </a:r>
            <a:endParaRPr lang="ru-RU" sz="60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241280" y="1363566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DC72B9-EBBD-4B33-B2D3-EE795AC1DFEB}"/>
              </a:ext>
            </a:extLst>
          </p:cNvPr>
          <p:cNvSpPr txBox="1"/>
          <p:nvPr/>
        </p:nvSpPr>
        <p:spPr>
          <a:xfrm>
            <a:off x="1156447" y="1363565"/>
            <a:ext cx="8866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Access Memory Model </a:t>
            </a:r>
            <a:r>
              <a:rPr lang="ru-RU" dirty="0"/>
              <a:t>(модель памяти с </a:t>
            </a:r>
            <a:r>
              <a:rPr lang="ru-RU" dirty="0" err="1"/>
              <a:t>рандомным</a:t>
            </a:r>
            <a:r>
              <a:rPr lang="ru-RU" dirty="0"/>
              <a:t> доступом) –</a:t>
            </a:r>
          </a:p>
          <a:p>
            <a:r>
              <a:rPr lang="ru-RU" dirty="0"/>
              <a:t>принятая в С/С++ модель памяти, представляющая собой непрерывную область памяти с возможностью адресовать каждую ячейку памяти.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16B550-E977-4D50-BAB3-07247D917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85" y="2704916"/>
            <a:ext cx="7203473" cy="3909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DD8703-1A84-4A61-B066-87DA762C7B43}"/>
              </a:ext>
            </a:extLst>
          </p:cNvPr>
          <p:cNvSpPr txBox="1"/>
          <p:nvPr/>
        </p:nvSpPr>
        <p:spPr>
          <a:xfrm>
            <a:off x="1479177" y="5719482"/>
            <a:ext cx="338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 закрепляется за значением?</a:t>
            </a:r>
          </a:p>
        </p:txBody>
      </p:sp>
    </p:spTree>
    <p:extLst>
      <p:ext uri="{BB962C8B-B14F-4D97-AF65-F5344CB8AC3E}">
        <p14:creationId xmlns:p14="http://schemas.microsoft.com/office/powerpoint/2010/main" val="377065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-2611950" y="504026"/>
            <a:ext cx="9892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RAMM</a:t>
            </a:r>
            <a:endParaRPr lang="ru-RU" sz="60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241280" y="1363566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DC72B9-EBBD-4B33-B2D3-EE795AC1DFEB}"/>
              </a:ext>
            </a:extLst>
          </p:cNvPr>
          <p:cNvSpPr txBox="1"/>
          <p:nvPr/>
        </p:nvSpPr>
        <p:spPr>
          <a:xfrm>
            <a:off x="1156447" y="1363565"/>
            <a:ext cx="8866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Access Memory Model </a:t>
            </a:r>
            <a:r>
              <a:rPr lang="ru-RU" dirty="0"/>
              <a:t>(модель памяти с </a:t>
            </a:r>
            <a:r>
              <a:rPr lang="ru-RU" dirty="0" err="1"/>
              <a:t>рандомным</a:t>
            </a:r>
            <a:r>
              <a:rPr lang="ru-RU" dirty="0"/>
              <a:t> доступом) –</a:t>
            </a:r>
          </a:p>
          <a:p>
            <a:r>
              <a:rPr lang="ru-RU" dirty="0"/>
              <a:t>принятая в С/С++ модель памяти, представляющая собой непрерывную область памяти с возможностью адресовать каждую ячейку памяти.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82C99A-C894-4D1F-9EA6-1DCC5B3F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64" y="3101609"/>
            <a:ext cx="7573799" cy="2259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79B635-DCE9-45B2-863D-0A40CC9653E3}"/>
              </a:ext>
            </a:extLst>
          </p:cNvPr>
          <p:cNvSpPr txBox="1"/>
          <p:nvPr/>
        </p:nvSpPr>
        <p:spPr>
          <a:xfrm>
            <a:off x="1066800" y="5829361"/>
            <a:ext cx="751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 в С++ закреплен за именем, но никак не за памятью под этим именем</a:t>
            </a:r>
          </a:p>
        </p:txBody>
      </p:sp>
    </p:spTree>
    <p:extLst>
      <p:ext uri="{BB962C8B-B14F-4D97-AF65-F5344CB8AC3E}">
        <p14:creationId xmlns:p14="http://schemas.microsoft.com/office/powerpoint/2010/main" val="235980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-2611950" y="504026"/>
            <a:ext cx="9892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RAMM</a:t>
            </a:r>
            <a:endParaRPr lang="ru-RU" sz="60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241280" y="1363566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DC72B9-EBBD-4B33-B2D3-EE795AC1DFEB}"/>
              </a:ext>
            </a:extLst>
          </p:cNvPr>
          <p:cNvSpPr txBox="1"/>
          <p:nvPr/>
        </p:nvSpPr>
        <p:spPr>
          <a:xfrm>
            <a:off x="1156447" y="1363565"/>
            <a:ext cx="8866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Access Memory Model </a:t>
            </a:r>
            <a:r>
              <a:rPr lang="ru-RU" dirty="0"/>
              <a:t>(модель памяти с </a:t>
            </a:r>
            <a:r>
              <a:rPr lang="ru-RU" dirty="0" err="1"/>
              <a:t>рандомным</a:t>
            </a:r>
            <a:r>
              <a:rPr lang="ru-RU" dirty="0"/>
              <a:t> доступом) –</a:t>
            </a:r>
          </a:p>
          <a:p>
            <a:r>
              <a:rPr lang="ru-RU" dirty="0"/>
              <a:t>принятая в С/С++ модель памяти, представляющая собой непрерывную область памяти с возможностью адресовать каждую ячейку памяти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82C99A-C894-4D1F-9EA6-1DCC5B3F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64" y="3101609"/>
            <a:ext cx="7573799" cy="22597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50874B-B573-42EA-9577-87D50CE0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21" y="3101609"/>
            <a:ext cx="7611042" cy="2259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B719FF-438E-497A-9CC7-717C540D058A}"/>
              </a:ext>
            </a:extLst>
          </p:cNvPr>
          <p:cNvSpPr txBox="1"/>
          <p:nvPr/>
        </p:nvSpPr>
        <p:spPr>
          <a:xfrm>
            <a:off x="7557247" y="5916705"/>
            <a:ext cx="416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Здесь только нули и единицы, </a:t>
            </a:r>
            <a:r>
              <a:rPr lang="en-US" dirty="0"/>
              <a:t>no more…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5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-2611950" y="504026"/>
            <a:ext cx="9892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RAMM</a:t>
            </a:r>
            <a:endParaRPr lang="ru-RU" sz="60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241280" y="1363566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DC72B9-EBBD-4B33-B2D3-EE795AC1DFEB}"/>
              </a:ext>
            </a:extLst>
          </p:cNvPr>
          <p:cNvSpPr txBox="1"/>
          <p:nvPr/>
        </p:nvSpPr>
        <p:spPr>
          <a:xfrm>
            <a:off x="1156447" y="1363565"/>
            <a:ext cx="886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Смещение в памяти от нуля до начала данных под именем называется адресом.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0F8800-6482-41C7-9B5B-3BADB606B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7" y="2286669"/>
            <a:ext cx="7611042" cy="361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3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DC72B9-EBBD-4B33-B2D3-EE795AC1DFEB}"/>
              </a:ext>
            </a:extLst>
          </p:cNvPr>
          <p:cNvSpPr txBox="1"/>
          <p:nvPr/>
        </p:nvSpPr>
        <p:spPr>
          <a:xfrm>
            <a:off x="1091453" y="683459"/>
            <a:ext cx="886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Указатель как и любая другая переменная имеет место в памяти, </a:t>
            </a:r>
          </a:p>
          <a:p>
            <a:r>
              <a:rPr lang="ru-RU" dirty="0"/>
              <a:t>в которой и располагается адрес куда он указывает.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882198-3DFA-491B-95CD-A8EC37EE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33" y="1416038"/>
            <a:ext cx="7682615" cy="4167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083E03-9981-4178-A263-0B213D666EDD}"/>
              </a:ext>
            </a:extLst>
          </p:cNvPr>
          <p:cNvSpPr txBox="1"/>
          <p:nvPr/>
        </p:nvSpPr>
        <p:spPr>
          <a:xfrm>
            <a:off x="529990" y="5989875"/>
            <a:ext cx="112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Какова разрядность архитектуры у машины с картинки учитывая побитовую адресацию и последний адрес 23?</a:t>
            </a:r>
          </a:p>
        </p:txBody>
      </p:sp>
    </p:spTree>
    <p:extLst>
      <p:ext uri="{BB962C8B-B14F-4D97-AF65-F5344CB8AC3E}">
        <p14:creationId xmlns:p14="http://schemas.microsoft.com/office/powerpoint/2010/main" val="258388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27045" y="191277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-2611950" y="504026"/>
            <a:ext cx="9892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RAMM</a:t>
            </a:r>
            <a:endParaRPr lang="ru-RU" sz="60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241280" y="1363566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DC72B9-EBBD-4B33-B2D3-EE795AC1DFEB}"/>
              </a:ext>
            </a:extLst>
          </p:cNvPr>
          <p:cNvSpPr txBox="1"/>
          <p:nvPr/>
        </p:nvSpPr>
        <p:spPr>
          <a:xfrm>
            <a:off x="1156447" y="1363565"/>
            <a:ext cx="886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Тип </a:t>
            </a:r>
            <a:r>
              <a:rPr lang="en-US" dirty="0"/>
              <a:t>i4* </a:t>
            </a:r>
            <a:r>
              <a:rPr lang="ru-RU" dirty="0"/>
              <a:t>имеет размер</a:t>
            </a:r>
            <a:r>
              <a:rPr lang="en-US" dirty="0"/>
              <a:t> 5 </a:t>
            </a:r>
            <a:r>
              <a:rPr lang="ru-RU" dirty="0"/>
              <a:t>бит, поскольку именно столько нужно, чтобы закодировать число от 0 до 23.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77B049-7F3E-4253-A501-C7761D398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91" y="2281340"/>
            <a:ext cx="7877573" cy="37967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256884-F26E-4038-9257-D31DF1489069}"/>
              </a:ext>
            </a:extLst>
          </p:cNvPr>
          <p:cNvSpPr txBox="1"/>
          <p:nvPr/>
        </p:nvSpPr>
        <p:spPr>
          <a:xfrm>
            <a:off x="1317812" y="6078072"/>
            <a:ext cx="358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Где на картинке находится </a:t>
            </a:r>
            <a:r>
              <a:rPr lang="en-US" dirty="0"/>
              <a:t>i4 * pb?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79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218855" y="202200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51930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Dynamic Array</a:t>
            </a:r>
            <a:endParaRPr lang="ru-RU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987177" y="1534497"/>
            <a:ext cx="1044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02124"/>
                </a:solidFill>
              </a:rPr>
              <a:t>Структура данных переменной длинны, данные которой хранятся в непрерывной области памяти.</a:t>
            </a:r>
          </a:p>
          <a:p>
            <a:r>
              <a:rPr lang="ru-RU" dirty="0">
                <a:solidFill>
                  <a:srgbClr val="202124"/>
                </a:solidFill>
              </a:rPr>
              <a:t>Инкапсулирует логику изменения размера внутри себя и защищает инварианты этой логики</a:t>
            </a:r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77149F-FCC0-48C2-831F-BD6A4AC6CE78}"/>
              </a:ext>
            </a:extLst>
          </p:cNvPr>
          <p:cNvSpPr txBox="1"/>
          <p:nvPr/>
        </p:nvSpPr>
        <p:spPr>
          <a:xfrm>
            <a:off x="987177" y="5218908"/>
            <a:ext cx="625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F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Какие операции самые дешевые, а какие самые дорогие?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647C122-F551-4899-93B8-B03BCF266E7B}"/>
              </a:ext>
            </a:extLst>
          </p:cNvPr>
          <p:cNvSpPr/>
          <p:nvPr/>
        </p:nvSpPr>
        <p:spPr>
          <a:xfrm>
            <a:off x="2569637" y="2653416"/>
            <a:ext cx="5040006" cy="64633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D3221CE-11AD-4CDE-9FF3-F5DF7FCCEF32}"/>
              </a:ext>
            </a:extLst>
          </p:cNvPr>
          <p:cNvCxnSpPr/>
          <p:nvPr/>
        </p:nvCxnSpPr>
        <p:spPr>
          <a:xfrm>
            <a:off x="3257895" y="2653416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E634B4E-78F5-4E2E-B97C-0C0F57F51C1D}"/>
              </a:ext>
            </a:extLst>
          </p:cNvPr>
          <p:cNvCxnSpPr/>
          <p:nvPr/>
        </p:nvCxnSpPr>
        <p:spPr>
          <a:xfrm>
            <a:off x="3985482" y="2653416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72B5A670-FAB2-400C-B0C6-AA565047E94B}"/>
              </a:ext>
            </a:extLst>
          </p:cNvPr>
          <p:cNvCxnSpPr/>
          <p:nvPr/>
        </p:nvCxnSpPr>
        <p:spPr>
          <a:xfrm>
            <a:off x="4673740" y="2653416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8935DF8-A4DF-422F-B6F6-4C9188B878AD}"/>
              </a:ext>
            </a:extLst>
          </p:cNvPr>
          <p:cNvCxnSpPr/>
          <p:nvPr/>
        </p:nvCxnSpPr>
        <p:spPr>
          <a:xfrm>
            <a:off x="5381663" y="2653416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B0B4400-6261-4328-97D8-DF965A9D52B8}"/>
              </a:ext>
            </a:extLst>
          </p:cNvPr>
          <p:cNvCxnSpPr/>
          <p:nvPr/>
        </p:nvCxnSpPr>
        <p:spPr>
          <a:xfrm>
            <a:off x="6089586" y="2653416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DC7E8C4-CDFE-47A3-8211-383E4B8D4CFD}"/>
              </a:ext>
            </a:extLst>
          </p:cNvPr>
          <p:cNvCxnSpPr/>
          <p:nvPr/>
        </p:nvCxnSpPr>
        <p:spPr>
          <a:xfrm>
            <a:off x="6856502" y="2653416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5F66100-B671-497B-AE31-947218C46333}"/>
              </a:ext>
            </a:extLst>
          </p:cNvPr>
          <p:cNvCxnSpPr/>
          <p:nvPr/>
        </p:nvCxnSpPr>
        <p:spPr>
          <a:xfrm>
            <a:off x="3257895" y="3439923"/>
            <a:ext cx="36316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89A16F-1228-4F5E-84E0-82556374E426}"/>
              </a:ext>
            </a:extLst>
          </p:cNvPr>
          <p:cNvSpPr txBox="1"/>
          <p:nvPr/>
        </p:nvSpPr>
        <p:spPr>
          <a:xfrm>
            <a:off x="2795002" y="2284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0452E7-AC7F-4D78-B0CD-191152E3EEFD}"/>
              </a:ext>
            </a:extLst>
          </p:cNvPr>
          <p:cNvSpPr txBox="1"/>
          <p:nvPr/>
        </p:nvSpPr>
        <p:spPr>
          <a:xfrm>
            <a:off x="3494313" y="229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2A3FF8-600B-4443-8097-E90ACF38D02B}"/>
              </a:ext>
            </a:extLst>
          </p:cNvPr>
          <p:cNvSpPr txBox="1"/>
          <p:nvPr/>
        </p:nvSpPr>
        <p:spPr>
          <a:xfrm>
            <a:off x="4188069" y="2284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64EF50-2F2D-411F-BF9E-41A9B96D7CD1}"/>
              </a:ext>
            </a:extLst>
          </p:cNvPr>
          <p:cNvSpPr txBox="1"/>
          <p:nvPr/>
        </p:nvSpPr>
        <p:spPr>
          <a:xfrm>
            <a:off x="4893243" y="229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390E1D-78B5-4206-BC3F-FD22E384425F}"/>
              </a:ext>
            </a:extLst>
          </p:cNvPr>
          <p:cNvSpPr txBox="1"/>
          <p:nvPr/>
        </p:nvSpPr>
        <p:spPr>
          <a:xfrm>
            <a:off x="5601165" y="229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D57171-A423-440E-BCDC-1BC6E79A76F2}"/>
              </a:ext>
            </a:extLst>
          </p:cNvPr>
          <p:cNvSpPr txBox="1"/>
          <p:nvPr/>
        </p:nvSpPr>
        <p:spPr>
          <a:xfrm>
            <a:off x="6295107" y="2276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3CC1FF-F39B-4D3C-9F79-BA6427B6EA3C}"/>
              </a:ext>
            </a:extLst>
          </p:cNvPr>
          <p:cNvSpPr txBox="1"/>
          <p:nvPr/>
        </p:nvSpPr>
        <p:spPr>
          <a:xfrm>
            <a:off x="7076694" y="2276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33" name="Знак ''плюс'' 32">
            <a:extLst>
              <a:ext uri="{FF2B5EF4-FFF2-40B4-BE49-F238E27FC236}">
                <a16:creationId xmlns:a16="http://schemas.microsoft.com/office/drawing/2014/main" id="{4A3107DB-7BF9-4D76-933C-1F909AD68788}"/>
              </a:ext>
            </a:extLst>
          </p:cNvPr>
          <p:cNvSpPr/>
          <p:nvPr/>
        </p:nvSpPr>
        <p:spPr>
          <a:xfrm>
            <a:off x="7745060" y="2848761"/>
            <a:ext cx="228375" cy="255639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C572821-B336-4AFC-A785-8B2D3D3E6D30}"/>
              </a:ext>
            </a:extLst>
          </p:cNvPr>
          <p:cNvSpPr/>
          <p:nvPr/>
        </p:nvSpPr>
        <p:spPr>
          <a:xfrm>
            <a:off x="8080424" y="2668048"/>
            <a:ext cx="74725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D7595D-4625-4A62-A2AB-DBDCB2A0AB4F}"/>
              </a:ext>
            </a:extLst>
          </p:cNvPr>
          <p:cNvSpPr txBox="1"/>
          <p:nvPr/>
        </p:nvSpPr>
        <p:spPr>
          <a:xfrm>
            <a:off x="8321045" y="2284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88C60222-02F9-4358-809A-73301702C64A}"/>
              </a:ext>
            </a:extLst>
          </p:cNvPr>
          <p:cNvSpPr/>
          <p:nvPr/>
        </p:nvSpPr>
        <p:spPr>
          <a:xfrm>
            <a:off x="2567861" y="3972955"/>
            <a:ext cx="5751408" cy="64633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607A1B3-B106-49C5-9255-1E31561C6992}"/>
              </a:ext>
            </a:extLst>
          </p:cNvPr>
          <p:cNvCxnSpPr/>
          <p:nvPr/>
        </p:nvCxnSpPr>
        <p:spPr>
          <a:xfrm>
            <a:off x="3256119" y="3972955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4FCA2741-9DD4-483E-B056-C03253929348}"/>
              </a:ext>
            </a:extLst>
          </p:cNvPr>
          <p:cNvCxnSpPr/>
          <p:nvPr/>
        </p:nvCxnSpPr>
        <p:spPr>
          <a:xfrm>
            <a:off x="3983706" y="3972955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D9855629-AF15-491B-A720-AB96A5CE2C4F}"/>
              </a:ext>
            </a:extLst>
          </p:cNvPr>
          <p:cNvCxnSpPr/>
          <p:nvPr/>
        </p:nvCxnSpPr>
        <p:spPr>
          <a:xfrm>
            <a:off x="4671964" y="3972955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87BDE132-2570-46AD-B486-68423B41C946}"/>
              </a:ext>
            </a:extLst>
          </p:cNvPr>
          <p:cNvCxnSpPr/>
          <p:nvPr/>
        </p:nvCxnSpPr>
        <p:spPr>
          <a:xfrm>
            <a:off x="5379887" y="3972955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4A3DE834-71E8-4782-B079-3C0F2600C776}"/>
              </a:ext>
            </a:extLst>
          </p:cNvPr>
          <p:cNvCxnSpPr/>
          <p:nvPr/>
        </p:nvCxnSpPr>
        <p:spPr>
          <a:xfrm>
            <a:off x="6087810" y="3972955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437FAB68-D989-491E-850C-C64790FE8528}"/>
              </a:ext>
            </a:extLst>
          </p:cNvPr>
          <p:cNvCxnSpPr/>
          <p:nvPr/>
        </p:nvCxnSpPr>
        <p:spPr>
          <a:xfrm>
            <a:off x="6854726" y="3972955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90FF0784-09B7-478E-840E-3AFC1F77FA46}"/>
              </a:ext>
            </a:extLst>
          </p:cNvPr>
          <p:cNvCxnSpPr>
            <a:cxnSpLocks/>
          </p:cNvCxnSpPr>
          <p:nvPr/>
        </p:nvCxnSpPr>
        <p:spPr>
          <a:xfrm>
            <a:off x="3256119" y="4759462"/>
            <a:ext cx="42147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221559A-9373-4D28-9035-5057DEECDBA3}"/>
              </a:ext>
            </a:extLst>
          </p:cNvPr>
          <p:cNvSpPr txBox="1"/>
          <p:nvPr/>
        </p:nvSpPr>
        <p:spPr>
          <a:xfrm>
            <a:off x="2793226" y="3603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554AC-6E37-488F-A205-BC38DDD5EAEE}"/>
              </a:ext>
            </a:extLst>
          </p:cNvPr>
          <p:cNvSpPr txBox="1"/>
          <p:nvPr/>
        </p:nvSpPr>
        <p:spPr>
          <a:xfrm>
            <a:off x="3492537" y="3618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CDA545-34B2-4093-B484-759B6DAF4637}"/>
              </a:ext>
            </a:extLst>
          </p:cNvPr>
          <p:cNvSpPr txBox="1"/>
          <p:nvPr/>
        </p:nvSpPr>
        <p:spPr>
          <a:xfrm>
            <a:off x="4186293" y="3603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ABDDA3-EB30-4D32-B729-2A19C7451675}"/>
              </a:ext>
            </a:extLst>
          </p:cNvPr>
          <p:cNvSpPr txBox="1"/>
          <p:nvPr/>
        </p:nvSpPr>
        <p:spPr>
          <a:xfrm>
            <a:off x="4891467" y="3618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7A01D0-35AF-4BEB-9385-EA76815934C9}"/>
              </a:ext>
            </a:extLst>
          </p:cNvPr>
          <p:cNvSpPr txBox="1"/>
          <p:nvPr/>
        </p:nvSpPr>
        <p:spPr>
          <a:xfrm>
            <a:off x="5599389" y="3618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1659E4-0630-45B5-9008-EF2198E55132}"/>
              </a:ext>
            </a:extLst>
          </p:cNvPr>
          <p:cNvSpPr txBox="1"/>
          <p:nvPr/>
        </p:nvSpPr>
        <p:spPr>
          <a:xfrm>
            <a:off x="6293331" y="3595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A16A44-0DB5-4239-BB37-C5EF2B25D249}"/>
              </a:ext>
            </a:extLst>
          </p:cNvPr>
          <p:cNvSpPr txBox="1"/>
          <p:nvPr/>
        </p:nvSpPr>
        <p:spPr>
          <a:xfrm>
            <a:off x="7074918" y="3595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7A8004-1218-47EF-8952-5C5DDE7036EF}"/>
              </a:ext>
            </a:extLst>
          </p:cNvPr>
          <p:cNvSpPr txBox="1"/>
          <p:nvPr/>
        </p:nvSpPr>
        <p:spPr>
          <a:xfrm>
            <a:off x="7822592" y="3625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9A3CEF5A-2598-4B4C-B345-88C8AFCD4942}"/>
              </a:ext>
            </a:extLst>
          </p:cNvPr>
          <p:cNvCxnSpPr/>
          <p:nvPr/>
        </p:nvCxnSpPr>
        <p:spPr>
          <a:xfrm>
            <a:off x="7588290" y="3987587"/>
            <a:ext cx="0" cy="64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Стрелка: изогнутая влево 68">
            <a:extLst>
              <a:ext uri="{FF2B5EF4-FFF2-40B4-BE49-F238E27FC236}">
                <a16:creationId xmlns:a16="http://schemas.microsoft.com/office/drawing/2014/main" id="{7293B53A-6B4D-4EAF-9FA0-0F22DF6D8EB3}"/>
              </a:ext>
            </a:extLst>
          </p:cNvPr>
          <p:cNvSpPr/>
          <p:nvPr/>
        </p:nvSpPr>
        <p:spPr>
          <a:xfrm>
            <a:off x="8984471" y="3011566"/>
            <a:ext cx="806245" cy="1502278"/>
          </a:xfrm>
          <a:prstGeom prst="curvedLeft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16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1709</Words>
  <Application>Microsoft Office PowerPoint</Application>
  <PresentationFormat>Широкоэкранный</PresentationFormat>
  <Paragraphs>267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Consolas</vt:lpstr>
      <vt:lpstr>Google Sans</vt:lpstr>
      <vt:lpstr>Unispace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Агаджанов</dc:creator>
  <cp:lastModifiedBy>Владимир Агаджанов</cp:lastModifiedBy>
  <cp:revision>4</cp:revision>
  <dcterms:created xsi:type="dcterms:W3CDTF">2023-02-15T16:53:16Z</dcterms:created>
  <dcterms:modified xsi:type="dcterms:W3CDTF">2023-02-16T16:18:12Z</dcterms:modified>
</cp:coreProperties>
</file>