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72" r:id="rId4"/>
    <p:sldId id="273" r:id="rId5"/>
    <p:sldId id="265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4B2B6B-CAC4-450F-AB56-C92081A5E8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567E92A-B4D9-48FD-AABD-B2432FC038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26B7517-B8CE-4710-8461-C45E99D42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CFBFF-8D01-415A-97A6-3024B328D643}" type="datetimeFigureOut">
              <a:rPr lang="ru-RU" smtClean="0"/>
              <a:t>16.02.2023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3272FA4-B0F8-4A26-A915-5ED41F7D1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D5D54F2-F3A3-4D0D-A4FD-2B07FFA10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956C6-336C-4EF1-990F-8800A82604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6325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933665-F27C-4A01-9251-B1A9C3993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2D6A150-0F38-41E0-8005-F5BF91948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6D0E6C8-9B16-43D0-809C-94E5E58B7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CFBFF-8D01-415A-97A6-3024B328D643}" type="datetimeFigureOut">
              <a:rPr lang="ru-RU" smtClean="0"/>
              <a:t>16.02.2023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D8D07F0-B303-4EA7-A3E5-06DCB3D84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61E8409-C4DF-4BC2-A481-92B38399B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956C6-336C-4EF1-990F-8800A82604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3737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AFCA02E-683D-460D-A93A-C9E22A065D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A0A000F-32BB-4230-87E9-FBD660C3F6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FDBA751-D395-41AF-8FF5-82A28BA17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CFBFF-8D01-415A-97A6-3024B328D643}" type="datetimeFigureOut">
              <a:rPr lang="ru-RU" smtClean="0"/>
              <a:t>16.02.2023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75F9AEE-8030-484F-867E-752AB83D1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63CBE8C-575C-47A8-BB21-17C3C58B0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956C6-336C-4EF1-990F-8800A82604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1905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9C6BFA-7422-4202-9DEB-FACD25E3B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E46A9AF-17E4-47B3-A53D-C861198CA7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30F9C7C-85F4-4A30-9024-AA57D44B6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CFBFF-8D01-415A-97A6-3024B328D643}" type="datetimeFigureOut">
              <a:rPr lang="ru-RU" smtClean="0"/>
              <a:t>16.02.2023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E3B8F79-3ADA-4CE2-A4CC-1686D6B97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2758255-D4FA-431D-9E44-45C3C78DD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956C6-336C-4EF1-990F-8800A82604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9726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0937B0-1F08-4687-8248-A1C47F7E5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C301D78-12AF-4CEF-ABD1-383191706A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5EDD7F8-E780-423A-B31F-1F1112961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CFBFF-8D01-415A-97A6-3024B328D643}" type="datetimeFigureOut">
              <a:rPr lang="ru-RU" smtClean="0"/>
              <a:t>16.02.2023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2034DD8-23F4-4F19-99B3-7AF186E01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8A05961-212F-4679-968F-0344B35DD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956C6-336C-4EF1-990F-8800A82604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8323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5D44BB-AAA0-4CE0-A268-DC7ED1952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105DB05-3B9D-4CAA-8E26-A8C3AED551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E159851-5ACC-4CAD-B2F2-5EAD5EB5F7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8C400CE-16D0-401E-93F7-09D973B5C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CFBFF-8D01-415A-97A6-3024B328D643}" type="datetimeFigureOut">
              <a:rPr lang="ru-RU" smtClean="0"/>
              <a:t>16.02.2023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2332C04-6227-42F6-A685-31C4EFCED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A1396EE-BBB9-440C-BEDA-6B2CC347B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956C6-336C-4EF1-990F-8800A82604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8159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CF410A-D14A-49B9-9BCF-A98AA8EA2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383FA4-0CBB-4968-A5EA-B3D02B51AF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ED2D19A-C7E6-4616-B32D-7E6638A945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00E2D6F-85CE-43CC-8238-0C07774A25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4255313-E82A-45F4-895B-AFCED609E6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CE147AE-3A4E-4A93-AFDD-F73F5E236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CFBFF-8D01-415A-97A6-3024B328D643}" type="datetimeFigureOut">
              <a:rPr lang="ru-RU" smtClean="0"/>
              <a:t>16.02.2023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BD52AC5-4FFD-470C-8A07-3A3D037CF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471DDBB-8C37-465B-8B83-0BD449E46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956C6-336C-4EF1-990F-8800A82604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7693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95EF71-9988-47CE-B82C-0562E4C92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E6C6B33-5E7A-439F-ADC1-A036FA0E4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CFBFF-8D01-415A-97A6-3024B328D643}" type="datetimeFigureOut">
              <a:rPr lang="ru-RU" smtClean="0"/>
              <a:t>16.02.2023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9644FA2-FEF1-4DEB-A9A0-67AB4C4BB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F309586-ED6A-495E-8F3E-38C149633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956C6-336C-4EF1-990F-8800A82604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3213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0256250-3A9A-4A6B-AEA5-E7525195C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CFBFF-8D01-415A-97A6-3024B328D643}" type="datetimeFigureOut">
              <a:rPr lang="ru-RU" smtClean="0"/>
              <a:t>16.02.2023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6DB501F-8638-4354-B871-423F440F5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734AE5B-B096-41B6-B3F4-8A4FD9ECC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956C6-336C-4EF1-990F-8800A82604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8904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2FA91A-9054-489C-8FB4-D1BFE8B0C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F13ECA-7F08-42CD-85D7-68E14058A1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379FB1A-A4EB-4B5D-8922-3A01F9B071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68843B4-C0DE-40A3-9312-7D76F5941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CFBFF-8D01-415A-97A6-3024B328D643}" type="datetimeFigureOut">
              <a:rPr lang="ru-RU" smtClean="0"/>
              <a:t>16.02.2023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D46D299-4570-4EDD-89B8-654ADD3D6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B8FD4D8-5B5E-405F-97C7-830AFCDD7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956C6-336C-4EF1-990F-8800A82604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8655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CFDFC1-5354-4247-9EB3-E1E77B3B6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FC2F5E3-4FBE-4DF4-8DAF-F7809538A7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0186F7E-9893-4971-9CF5-FB3653F92A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3C4833C-76BE-4DB2-B578-FEF5F5CAE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CFBFF-8D01-415A-97A6-3024B328D643}" type="datetimeFigureOut">
              <a:rPr lang="ru-RU" smtClean="0"/>
              <a:t>16.02.2023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3CEFB3B-8325-4B7B-B2C1-E220BF3B9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28A4B0D-0C65-4C49-8C07-74B179DEB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956C6-336C-4EF1-990F-8800A82604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0359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A2C151-B2DB-4308-B598-BDDF90E74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46A8B89-8135-4DB3-9B55-45D15CB87E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BBF7ACD-904A-4DC3-93EC-D03100CDA9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7CFBFF-8D01-415A-97A6-3024B328D643}" type="datetimeFigureOut">
              <a:rPr lang="ru-RU" smtClean="0"/>
              <a:t>16.02.2023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7E490FF-D64D-42CA-8293-2CD42201BB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505829D-C13D-4BE9-B1D4-D6B8254E0B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F956C6-336C-4EF1-990F-8800A82604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2488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odbolt.org/z/snxGWKv3o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odbolt.org/z/vnx8MEv7f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CD8FB8A-100E-402A-B8DB-2D1CE735DE97}"/>
              </a:ext>
            </a:extLst>
          </p:cNvPr>
          <p:cNvSpPr txBox="1"/>
          <p:nvPr/>
        </p:nvSpPr>
        <p:spPr>
          <a:xfrm>
            <a:off x="975360" y="427507"/>
            <a:ext cx="706398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6600" dirty="0"/>
              <a:t>Алгоритмы поиска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06CAF7-E301-40B4-8C86-5145F3F265DA}"/>
              </a:ext>
            </a:extLst>
          </p:cNvPr>
          <p:cNvSpPr txBox="1"/>
          <p:nvPr/>
        </p:nvSpPr>
        <p:spPr>
          <a:xfrm>
            <a:off x="975360" y="1528584"/>
            <a:ext cx="1076634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Поиск – процесс нахождения конкретной информации в ранее созданном множестве данных.</a:t>
            </a:r>
          </a:p>
          <a:p>
            <a:r>
              <a:rPr lang="ru-RU" sz="2000" dirty="0"/>
              <a:t>Одно из наиболее часто встречаемых действий в программировании.</a:t>
            </a:r>
          </a:p>
          <a:p>
            <a:endParaRPr lang="ru-RU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Для поиска важно выбрать алгоритм, который лучше всего подходит для конкретной задачи.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Основные идеи алгоритмов поиска сосредоточены на методах перебора и стратегии поиска.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Алгоритмы поиска делятся на линейные и бинарные.</a:t>
            </a: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8A0B85AB-B544-4ECE-AF8C-C25AC44F264C}"/>
              </a:ext>
            </a:extLst>
          </p:cNvPr>
          <p:cNvCxnSpPr/>
          <p:nvPr/>
        </p:nvCxnSpPr>
        <p:spPr>
          <a:xfrm>
            <a:off x="1079862" y="1349831"/>
            <a:ext cx="5390607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FF330B01-90D6-407A-BAF2-367115697A0F}"/>
              </a:ext>
            </a:extLst>
          </p:cNvPr>
          <p:cNvSpPr txBox="1"/>
          <p:nvPr/>
        </p:nvSpPr>
        <p:spPr>
          <a:xfrm>
            <a:off x="975360" y="3895076"/>
            <a:ext cx="1076634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ru-RU" sz="2400" dirty="0"/>
              <a:t>Вычисление элемента, что часто предполагает получение значения элемента.</a:t>
            </a:r>
          </a:p>
          <a:p>
            <a:pPr marL="342900" indent="-342900">
              <a:buAutoNum type="arabicPeriod"/>
            </a:pPr>
            <a:r>
              <a:rPr lang="ru-RU" sz="2400" dirty="0"/>
              <a:t>Сравнение элемента с эталоном</a:t>
            </a:r>
            <a:r>
              <a:rPr lang="en-US" sz="2400" dirty="0"/>
              <a:t>.</a:t>
            </a:r>
            <a:endParaRPr lang="ru-RU" sz="2400" dirty="0"/>
          </a:p>
          <a:p>
            <a:pPr marL="342900" indent="-342900">
              <a:buAutoNum type="arabicPeriod"/>
            </a:pPr>
            <a:r>
              <a:rPr lang="ru-RU" sz="2400" dirty="0"/>
              <a:t>Перебор элементов множества.</a:t>
            </a:r>
          </a:p>
        </p:txBody>
      </p:sp>
    </p:spTree>
    <p:extLst>
      <p:ext uri="{BB962C8B-B14F-4D97-AF65-F5344CB8AC3E}">
        <p14:creationId xmlns:p14="http://schemas.microsoft.com/office/powerpoint/2010/main" val="653816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3B50E5F9-D4EB-4741-B0F3-5D2A58E9DC49}"/>
              </a:ext>
            </a:extLst>
          </p:cNvPr>
          <p:cNvSpPr/>
          <p:nvPr/>
        </p:nvSpPr>
        <p:spPr>
          <a:xfrm>
            <a:off x="-425390" y="7274925"/>
            <a:ext cx="11737910" cy="64754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D8FB8A-100E-402A-B8DB-2D1CE735DE97}"/>
              </a:ext>
            </a:extLst>
          </p:cNvPr>
          <p:cNvSpPr txBox="1"/>
          <p:nvPr/>
        </p:nvSpPr>
        <p:spPr>
          <a:xfrm>
            <a:off x="975360" y="427507"/>
            <a:ext cx="479214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/>
              <a:t>Linear Search</a:t>
            </a:r>
            <a:endParaRPr lang="ru-RU" sz="6600" dirty="0"/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8A0B85AB-B544-4ECE-AF8C-C25AC44F264C}"/>
              </a:ext>
            </a:extLst>
          </p:cNvPr>
          <p:cNvCxnSpPr/>
          <p:nvPr/>
        </p:nvCxnSpPr>
        <p:spPr>
          <a:xfrm>
            <a:off x="1079862" y="1349831"/>
            <a:ext cx="5390607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AA2DEAF-02AF-4D90-B5DC-759F7B2809C8}"/>
              </a:ext>
            </a:extLst>
          </p:cNvPr>
          <p:cNvSpPr txBox="1"/>
          <p:nvPr/>
        </p:nvSpPr>
        <p:spPr>
          <a:xfrm>
            <a:off x="10458815" y="6152152"/>
            <a:ext cx="1274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godbolt.org</a:t>
            </a:r>
            <a:endParaRPr lang="ru-RU" dirty="0">
              <a:solidFill>
                <a:schemeClr val="accent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070B77B-A085-4D54-93D1-C461EA715A67}"/>
              </a:ext>
            </a:extLst>
          </p:cNvPr>
          <p:cNvSpPr txBox="1"/>
          <p:nvPr/>
        </p:nvSpPr>
        <p:spPr>
          <a:xfrm>
            <a:off x="1079862" y="1481948"/>
            <a:ext cx="992680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Простейший вид поиска элемента в множестве путём последовательного сравнения очередного рассматриваемого значения с искомым до тех пор, пока эти значения не совпадут.</a:t>
            </a:r>
          </a:p>
          <a:p>
            <a:endParaRPr lang="ru-RU" sz="2400" dirty="0"/>
          </a:p>
          <a:p>
            <a:pPr marL="342900" indent="-342900">
              <a:buFont typeface="+mj-lt"/>
              <a:buAutoNum type="arabicPeriod"/>
            </a:pPr>
            <a:r>
              <a:rPr lang="ru-RU" sz="2400" dirty="0"/>
              <a:t>Переход к следующему элементу.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400" dirty="0"/>
              <a:t>Если текущий элемент равен искомому – поиск прекращается</a:t>
            </a:r>
            <a:r>
              <a:rPr lang="en-US" sz="2400" dirty="0"/>
              <a:t>.</a:t>
            </a:r>
            <a:endParaRPr lang="ru-RU" sz="2400" dirty="0"/>
          </a:p>
          <a:p>
            <a:pPr marL="342900" indent="-342900">
              <a:buFont typeface="+mj-lt"/>
              <a:buAutoNum type="arabicPeriod"/>
            </a:pPr>
            <a:r>
              <a:rPr lang="ru-RU" sz="2400" dirty="0"/>
              <a:t>В противном случае выполняется п1.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400" dirty="0"/>
              <a:t>В конце если элемент не найден - возвращается ошибка.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38503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3B50E5F9-D4EB-4741-B0F3-5D2A58E9DC49}"/>
              </a:ext>
            </a:extLst>
          </p:cNvPr>
          <p:cNvSpPr/>
          <p:nvPr/>
        </p:nvSpPr>
        <p:spPr>
          <a:xfrm>
            <a:off x="-425390" y="7274925"/>
            <a:ext cx="11737910" cy="64754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D8FB8A-100E-402A-B8DB-2D1CE735DE97}"/>
              </a:ext>
            </a:extLst>
          </p:cNvPr>
          <p:cNvSpPr txBox="1"/>
          <p:nvPr/>
        </p:nvSpPr>
        <p:spPr>
          <a:xfrm>
            <a:off x="975360" y="427507"/>
            <a:ext cx="479214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/>
              <a:t>Linear Search</a:t>
            </a:r>
            <a:endParaRPr lang="ru-RU" sz="6600" dirty="0"/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8A0B85AB-B544-4ECE-AF8C-C25AC44F264C}"/>
              </a:ext>
            </a:extLst>
          </p:cNvPr>
          <p:cNvCxnSpPr/>
          <p:nvPr/>
        </p:nvCxnSpPr>
        <p:spPr>
          <a:xfrm>
            <a:off x="1079862" y="1349831"/>
            <a:ext cx="5390607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64C1F3A-6A67-4CC1-8E54-C5EA5C77774D}"/>
              </a:ext>
            </a:extLst>
          </p:cNvPr>
          <p:cNvSpPr txBox="1"/>
          <p:nvPr/>
        </p:nvSpPr>
        <p:spPr>
          <a:xfrm>
            <a:off x="1079862" y="1450056"/>
            <a:ext cx="830120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linear_search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(vector&lt;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&amp;v,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target,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*result)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v.size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 ++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(target == v[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*result =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result =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nullptr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6351EF-71BA-4B94-9566-07E2FB28D499}"/>
              </a:ext>
            </a:extLst>
          </p:cNvPr>
          <p:cNvSpPr txBox="1"/>
          <p:nvPr/>
        </p:nvSpPr>
        <p:spPr>
          <a:xfrm>
            <a:off x="1079862" y="4498050"/>
            <a:ext cx="1860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А можно проще?</a:t>
            </a:r>
          </a:p>
        </p:txBody>
      </p:sp>
    </p:spTree>
    <p:extLst>
      <p:ext uri="{BB962C8B-B14F-4D97-AF65-F5344CB8AC3E}">
        <p14:creationId xmlns:p14="http://schemas.microsoft.com/office/powerpoint/2010/main" val="36929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3B50E5F9-D4EB-4741-B0F3-5D2A58E9DC49}"/>
              </a:ext>
            </a:extLst>
          </p:cNvPr>
          <p:cNvSpPr/>
          <p:nvPr/>
        </p:nvSpPr>
        <p:spPr>
          <a:xfrm>
            <a:off x="-425390" y="7274925"/>
            <a:ext cx="11737910" cy="64754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D8FB8A-100E-402A-B8DB-2D1CE735DE97}"/>
              </a:ext>
            </a:extLst>
          </p:cNvPr>
          <p:cNvSpPr txBox="1"/>
          <p:nvPr/>
        </p:nvSpPr>
        <p:spPr>
          <a:xfrm>
            <a:off x="975360" y="427507"/>
            <a:ext cx="479214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/>
              <a:t>Linear Search</a:t>
            </a:r>
            <a:endParaRPr lang="ru-RU" sz="6600" dirty="0"/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8A0B85AB-B544-4ECE-AF8C-C25AC44F264C}"/>
              </a:ext>
            </a:extLst>
          </p:cNvPr>
          <p:cNvCxnSpPr/>
          <p:nvPr/>
        </p:nvCxnSpPr>
        <p:spPr>
          <a:xfrm>
            <a:off x="1079862" y="1349831"/>
            <a:ext cx="5390607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AA2DEAF-02AF-4D90-B5DC-759F7B2809C8}"/>
              </a:ext>
            </a:extLst>
          </p:cNvPr>
          <p:cNvSpPr txBox="1"/>
          <p:nvPr/>
        </p:nvSpPr>
        <p:spPr>
          <a:xfrm>
            <a:off x="10458815" y="6152152"/>
            <a:ext cx="1274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godbolt.org</a:t>
            </a:r>
            <a:endParaRPr lang="ru-RU" dirty="0">
              <a:solidFill>
                <a:schemeClr val="accent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4C1F3A-6A67-4CC1-8E54-C5EA5C77774D}"/>
              </a:ext>
            </a:extLst>
          </p:cNvPr>
          <p:cNvSpPr txBox="1"/>
          <p:nvPr/>
        </p:nvSpPr>
        <p:spPr>
          <a:xfrm>
            <a:off x="1079862" y="1450056"/>
            <a:ext cx="830120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linear_search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(vector&lt;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&amp;v,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target,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*result)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v.size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 ++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(target == v[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*result =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result =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nullptr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F732F0C-1B8A-4D97-A2A4-F49F883DA873}"/>
              </a:ext>
            </a:extLst>
          </p:cNvPr>
          <p:cNvSpPr txBox="1"/>
          <p:nvPr/>
        </p:nvSpPr>
        <p:spPr>
          <a:xfrm>
            <a:off x="1079862" y="4530781"/>
            <a:ext cx="630936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linear_search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(vector&lt;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&amp;v,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target,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result)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it = find(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v.begin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v.end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 target);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*result = it -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v.begin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02383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3B50E5F9-D4EB-4741-B0F3-5D2A58E9DC49}"/>
              </a:ext>
            </a:extLst>
          </p:cNvPr>
          <p:cNvSpPr/>
          <p:nvPr/>
        </p:nvSpPr>
        <p:spPr>
          <a:xfrm>
            <a:off x="-425390" y="7274925"/>
            <a:ext cx="11737910" cy="64754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D8FB8A-100E-402A-B8DB-2D1CE735DE97}"/>
              </a:ext>
            </a:extLst>
          </p:cNvPr>
          <p:cNvSpPr txBox="1"/>
          <p:nvPr/>
        </p:nvSpPr>
        <p:spPr>
          <a:xfrm>
            <a:off x="975360" y="427507"/>
            <a:ext cx="486197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/>
              <a:t>Binary Search</a:t>
            </a:r>
            <a:endParaRPr lang="ru-RU" sz="6600" dirty="0"/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8A0B85AB-B544-4ECE-AF8C-C25AC44F264C}"/>
              </a:ext>
            </a:extLst>
          </p:cNvPr>
          <p:cNvCxnSpPr/>
          <p:nvPr/>
        </p:nvCxnSpPr>
        <p:spPr>
          <a:xfrm>
            <a:off x="1079862" y="1349831"/>
            <a:ext cx="5390607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2F2FDE6-48A9-49D9-954C-06C9D888A093}"/>
              </a:ext>
            </a:extLst>
          </p:cNvPr>
          <p:cNvSpPr txBox="1"/>
          <p:nvPr/>
        </p:nvSpPr>
        <p:spPr>
          <a:xfrm>
            <a:off x="975360" y="1535503"/>
            <a:ext cx="93472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sz="2400" dirty="0"/>
              <a:t>Определение значения центрального (опорного) элемента множества.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400" dirty="0"/>
              <a:t>Значение опорного элемента сравнивается с искомым значением.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400" dirty="0"/>
              <a:t>В зависимости от результатов сравнения выделяется подмножество, в котором будет продолжаться поиск с п.1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400" dirty="0"/>
              <a:t>Поиск продолжается пока опорный элемент не равен искомому, или из множества нельзя выделить подмножество.</a:t>
            </a:r>
          </a:p>
        </p:txBody>
      </p:sp>
    </p:spTree>
    <p:extLst>
      <p:ext uri="{BB962C8B-B14F-4D97-AF65-F5344CB8AC3E}">
        <p14:creationId xmlns:p14="http://schemas.microsoft.com/office/powerpoint/2010/main" val="42959069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482</Words>
  <Application>Microsoft Office PowerPoint</Application>
  <PresentationFormat>Широкоэкранный</PresentationFormat>
  <Paragraphs>53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Consolas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Владимир Агаджанов</dc:creator>
  <cp:lastModifiedBy>Владимир Агаджанов</cp:lastModifiedBy>
  <cp:revision>2</cp:revision>
  <dcterms:created xsi:type="dcterms:W3CDTF">2023-02-16T16:19:05Z</dcterms:created>
  <dcterms:modified xsi:type="dcterms:W3CDTF">2023-02-16T19:55:41Z</dcterms:modified>
</cp:coreProperties>
</file>