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63" r:id="rId7"/>
    <p:sldId id="295" r:id="rId8"/>
    <p:sldId id="294" r:id="rId9"/>
    <p:sldId id="293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7375B-AA30-5B86-D825-476E92102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CE569-4DA8-A5C6-AA5A-2BB54B4B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6C003-1FFE-9ADC-7A4D-E939D5A1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82570-667C-9D5B-F96C-0B83BCB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4DC26-C83B-29EB-B8DD-6E8F0629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3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C5F1-6F5A-2F13-5940-517AB650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2E838D-D2AF-037E-5D64-C0B5AEC0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6A492-1A13-DEBD-1565-1B4583CF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8D083-7CA2-1B0E-6C8E-466EBFA0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48B84-2429-B4CF-FA40-88F03E81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AE99D6-967A-A8B0-7DAD-A5EDC0EFE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24872F-2F96-2154-4303-968EF679E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8B207-EBAB-7858-54FA-44770397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15B18-EB25-5406-28EF-EF62AF6C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F86A0-4F8C-A2C8-0075-BF1D7186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8E23E-FD96-F877-6D05-48C88DE1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F082E-ED78-C7D7-3F81-067CF56F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3404B-F713-7FAE-E12E-44DC75AA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8C218-037B-91FC-8AC6-76B59EEA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127DC-D307-6686-2C0C-B5E6D70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592A1-24DB-1DCA-66A7-73DD4CB1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D10C4E-AA22-D321-9B2F-8B4EEE1E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5A459-5557-B32B-3BF0-AFAC66EF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F6E82-8591-1852-E5F8-D2D05A1A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E4E4BB-2291-D024-D67A-C7A1AEEF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6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89EE3-C330-73D0-5913-1AFD6A6B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253BC-45BA-30E6-427C-F0D01C96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F3B299-0ED9-91F8-202D-7CF93E2B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EA2851-37BD-1518-1855-B18DDCD6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C103D-31EE-8866-D315-AB27E333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663EF8-2526-434E-A952-8B862CFE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8D845-C232-952C-58B3-46FA343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664E18-365E-22AD-867C-6193A653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0457A2-17AC-C9F5-13F6-512C2021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D1416D-77EA-F186-439D-2F6C6ADEE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A3AF47-8631-7B6E-D35A-80B2E3D1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E48BC6-9C2E-337F-0DB6-6EF9FF79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085C37-DC76-6039-C547-6E18138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4D37F-2F38-BECA-D45C-5E2D5846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C012D-ACA7-FA23-C174-AE3879C0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FF11AE-DAD4-9F5F-FB80-70F1485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1B22BC-EA00-1B92-7C9E-69108237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8E924E-3980-75A1-91A8-FBF7E85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EDF7A-3309-701C-0843-74F49F8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446B94-ADC1-6E1D-6000-836A47DE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4F24B-FE6C-27CC-FB5F-ABA73DBB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4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EB48D-7BB9-4FEF-82B9-AE53395F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31E75-E02B-FE03-9FBC-6C92C840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E2DD48-3697-4625-C599-713ADEB33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2C0FF1-AF3B-4280-6A79-AA9AC146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4073F-9199-2850-1E83-87D52322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E1F99-F0AD-5B89-A3C9-B5C483A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41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901C8-7772-282D-C8C9-D146CA8A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96E8B2-F960-0464-229F-B47317DE9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659AA-ED6D-B4E2-2EF2-59D29AFF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71FCD-CE6B-3FE9-635C-E98757E5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82A5A0-5FA0-5449-88CE-2FD70BEC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F0557-CBBE-954D-4095-233EE1C2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1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0D898-ED99-33E4-4485-A1693B8D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C2F0A-69B6-1B30-E8D5-A6934038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F3AB6-E05B-3C2E-ED21-809D80087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EDF9-04CD-44F9-902A-5A1022A182D6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4D4C3-C16E-3169-3675-4549AA4A2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B7304-A739-8E24-C962-9A0D3B0E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2234-8D6E-4123-8828-FAB69189C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1973146"/>
            <a:ext cx="10766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Строки</a:t>
            </a:r>
          </a:p>
          <a:p>
            <a:pPr algn="ctr"/>
            <a:r>
              <a:rPr lang="ru-RU" sz="2800" dirty="0"/>
              <a:t>Работа со строками в стиле С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3CE5F44-7492-56C8-7F6C-7E63DD433098}"/>
              </a:ext>
            </a:extLst>
          </p:cNvPr>
          <p:cNvCxnSpPr>
            <a:cxnSpLocks/>
          </p:cNvCxnSpPr>
          <p:nvPr/>
        </p:nvCxnSpPr>
        <p:spPr>
          <a:xfrm>
            <a:off x="1123406" y="3030583"/>
            <a:ext cx="10136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3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Конкатенация строк</a:t>
            </a:r>
            <a:r>
              <a:rPr lang="en-US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170027" y="951127"/>
            <a:ext cx="12273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original[128] = "Hello";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(original, " everybody!");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Output: Hello everybody!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7FBA-04D9-5319-7ED9-9A841333E2A1}"/>
              </a:ext>
            </a:extLst>
          </p:cNvPr>
          <p:cNvSpPr txBox="1"/>
          <p:nvPr/>
        </p:nvSpPr>
        <p:spPr>
          <a:xfrm>
            <a:off x="623979" y="2650104"/>
            <a:ext cx="10855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Функция </a:t>
            </a:r>
            <a:r>
              <a:rPr lang="ru-RU" sz="2400" dirty="0" err="1">
                <a:latin typeface="Consolas" panose="020B0609020204030204" pitchFamily="49" charset="0"/>
              </a:rPr>
              <a:t>strcat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char*, char*</a:t>
            </a:r>
            <a:r>
              <a:rPr lang="ru-RU" sz="2400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возвращает адрес результирующей строки (совпадающий с ее первым параметром) и может использоваться как каскад нескольких вызовов функций: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35046-0E70-B16F-91CB-C3C0281028A8}"/>
              </a:ext>
            </a:extLst>
          </p:cNvPr>
          <p:cNvSpPr txBox="1"/>
          <p:nvPr/>
        </p:nvSpPr>
        <p:spPr>
          <a:xfrm>
            <a:off x="987147" y="3850433"/>
            <a:ext cx="12273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(c1, c2), c3);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8A5F2-BE0B-0345-DE67-BB02C756F89D}"/>
              </a:ext>
            </a:extLst>
          </p:cNvPr>
          <p:cNvSpPr txBox="1"/>
          <p:nvPr/>
        </p:nvSpPr>
        <p:spPr>
          <a:xfrm>
            <a:off x="623978" y="4374198"/>
            <a:ext cx="10855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Ответственность за то, что принимающая </a:t>
            </a:r>
            <a:r>
              <a:rPr lang="en-US" sz="2400" dirty="0">
                <a:latin typeface="Consolas" panose="020B0609020204030204" pitchFamily="49" charset="0"/>
              </a:rPr>
              <a:t>c1</a:t>
            </a:r>
            <a:r>
              <a:rPr lang="en-US" sz="2400" dirty="0"/>
              <a:t> </a:t>
            </a:r>
            <a:r>
              <a:rPr lang="ru-RU" sz="2400" dirty="0"/>
              <a:t>имеет достаточно места для добавления к ней </a:t>
            </a:r>
            <a:r>
              <a:rPr lang="ru-RU" sz="2400" dirty="0">
                <a:latin typeface="Consolas" panose="020B0609020204030204" pitchFamily="49" charset="0"/>
              </a:rPr>
              <a:t>с</a:t>
            </a:r>
            <a:r>
              <a:rPr lang="en-US" sz="2400" dirty="0">
                <a:latin typeface="Consolas" panose="020B0609020204030204" pitchFamily="49" charset="0"/>
              </a:rPr>
              <a:t>2</a:t>
            </a:r>
            <a:r>
              <a:rPr lang="en-US" sz="2400" dirty="0"/>
              <a:t> </a:t>
            </a:r>
            <a:r>
              <a:rPr lang="ru-RU" sz="2400" dirty="0"/>
              <a:t>исключительно на программисте.</a:t>
            </a:r>
          </a:p>
        </p:txBody>
      </p:sp>
    </p:spTree>
    <p:extLst>
      <p:ext uri="{BB962C8B-B14F-4D97-AF65-F5344CB8AC3E}">
        <p14:creationId xmlns:p14="http://schemas.microsoft.com/office/powerpoint/2010/main" val="401637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Однако соединить 3 строки в одну не так тривиально как кажется: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4EA28-C89A-F70D-E0DB-0F73FE550C9C}"/>
              </a:ext>
            </a:extLst>
          </p:cNvPr>
          <p:cNvSpPr txBox="1"/>
          <p:nvPr/>
        </p:nvSpPr>
        <p:spPr>
          <a:xfrm>
            <a:off x="1039399" y="930075"/>
            <a:ext cx="122732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surname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[128];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name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[128];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</a:t>
            </a:r>
            <a:r>
              <a:rPr lang="en-US" sz="2400" dirty="0" err="1"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[128];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// … fill surname, name and </a:t>
            </a:r>
            <a:r>
              <a:rPr lang="en-US" sz="2400" dirty="0" err="1">
                <a:latin typeface="Consolas" panose="020B0609020204030204" pitchFamily="49" charset="0"/>
              </a:rPr>
              <a:t>pname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2400" dirty="0">
                <a:latin typeface="Consolas" panose="020B0609020204030204" pitchFamily="49" charset="0"/>
              </a:rPr>
              <a:t> *</a:t>
            </a:r>
            <a:r>
              <a:rPr lang="de-DE" sz="2400" dirty="0" err="1">
                <a:latin typeface="Consolas" panose="020B0609020204030204" pitchFamily="49" charset="0"/>
              </a:rPr>
              <a:t>result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2400" dirty="0">
                <a:latin typeface="Consolas" panose="020B0609020204030204" pitchFamily="49" charset="0"/>
              </a:rPr>
              <a:t>[	</a:t>
            </a:r>
            <a:r>
              <a:rPr lang="de-DE" sz="2400" dirty="0" err="1">
                <a:latin typeface="Consolas" panose="020B0609020204030204" pitchFamily="49" charset="0"/>
              </a:rPr>
              <a:t>strlen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surname</a:t>
            </a:r>
            <a:r>
              <a:rPr lang="de-DE" sz="2400" dirty="0">
                <a:latin typeface="Consolas" panose="020B0609020204030204" pitchFamily="49" charset="0"/>
              </a:rPr>
              <a:t>) +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					</a:t>
            </a:r>
            <a:r>
              <a:rPr lang="de-DE" sz="2400" dirty="0" err="1">
                <a:latin typeface="Consolas" panose="020B0609020204030204" pitchFamily="49" charset="0"/>
              </a:rPr>
              <a:t>strlen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name</a:t>
            </a:r>
            <a:r>
              <a:rPr lang="de-DE" sz="2400" dirty="0">
                <a:latin typeface="Consolas" panose="020B0609020204030204" pitchFamily="49" charset="0"/>
              </a:rPr>
              <a:t>) +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					</a:t>
            </a:r>
            <a:r>
              <a:rPr lang="de-DE" sz="2400" dirty="0" err="1">
                <a:latin typeface="Consolas" panose="020B0609020204030204" pitchFamily="49" charset="0"/>
              </a:rPr>
              <a:t>strlen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pname</a:t>
            </a:r>
            <a:r>
              <a:rPr lang="de-DE" sz="2400" dirty="0">
                <a:latin typeface="Consolas" panose="020B0609020204030204" pitchFamily="49" charset="0"/>
              </a:rPr>
              <a:t>) + 3];</a:t>
            </a:r>
          </a:p>
          <a:p>
            <a:endParaRPr lang="de-DE" sz="2400" dirty="0">
              <a:latin typeface="Consolas" panose="020B0609020204030204" pitchFamily="49" charset="0"/>
            </a:endParaRPr>
          </a:p>
          <a:p>
            <a:r>
              <a:rPr lang="de-DE" sz="2400" dirty="0" err="1">
                <a:latin typeface="Consolas" panose="020B0609020204030204" pitchFamily="49" charset="0"/>
              </a:rPr>
              <a:t>strcat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strcat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strcpy</a:t>
            </a:r>
            <a:r>
              <a:rPr lang="de-DE" sz="2400" dirty="0">
                <a:latin typeface="Consolas" panose="020B0609020204030204" pitchFamily="49" charset="0"/>
              </a:rPr>
              <a:t>(</a:t>
            </a:r>
            <a:r>
              <a:rPr lang="de-DE" sz="2400" dirty="0" err="1">
                <a:latin typeface="Consolas" panose="020B0609020204030204" pitchFamily="49" charset="0"/>
              </a:rPr>
              <a:t>result</a:t>
            </a:r>
            <a:r>
              <a:rPr lang="de-DE" sz="2400" dirty="0">
                <a:latin typeface="Consolas" panose="020B0609020204030204" pitchFamily="49" charset="0"/>
              </a:rPr>
              <a:t>, </a:t>
            </a:r>
            <a:r>
              <a:rPr lang="de-DE" sz="2400" dirty="0" err="1">
                <a:latin typeface="Consolas" panose="020B0609020204030204" pitchFamily="49" charset="0"/>
              </a:rPr>
              <a:t>surname</a:t>
            </a:r>
            <a:r>
              <a:rPr lang="de-DE" sz="2400" dirty="0">
                <a:latin typeface="Consolas" panose="020B0609020204030204" pitchFamily="49" charset="0"/>
              </a:rPr>
              <a:t>),</a:t>
            </a:r>
            <a:r>
              <a:rPr lang="en-US" sz="2400" dirty="0">
                <a:latin typeface="Consolas" panose="020B0609020204030204" pitchFamily="49" charset="0"/>
              </a:rPr>
              <a:t> " "),name);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(result, " "), </a:t>
            </a:r>
            <a:r>
              <a:rPr lang="en-US" sz="2400" dirty="0" err="1"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</a:p>
          <a:p>
            <a:endParaRPr lang="de-DE" sz="2400" dirty="0">
              <a:latin typeface="Consolas" panose="020B0609020204030204" pitchFamily="49" charset="0"/>
            </a:endParaRPr>
          </a:p>
          <a:p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surname</a:t>
            </a:r>
            <a:r>
              <a:rPr lang="de-DE" sz="2400" dirty="0">
                <a:latin typeface="Consolas" panose="020B0609020204030204" pitchFamily="49" charset="0"/>
              </a:rPr>
              <a:t>;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name</a:t>
            </a:r>
            <a:r>
              <a:rPr lang="de-DE" sz="2400" dirty="0">
                <a:latin typeface="Consolas" panose="020B0609020204030204" pitchFamily="49" charset="0"/>
              </a:rPr>
              <a:t>;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pname</a:t>
            </a:r>
            <a:r>
              <a:rPr lang="de-DE" sz="2400" dirty="0"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64356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 теперь поищем символы в строке: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117776" y="930075"/>
            <a:ext cx="122732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filename[128]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sz="2400" dirty="0">
                <a:latin typeface="Consolas" panose="020B0609020204030204" pitchFamily="49" charset="0"/>
              </a:rPr>
              <a:t>[128];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gets(filename);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strchr</a:t>
            </a:r>
            <a:r>
              <a:rPr lang="en-US" sz="2400" dirty="0">
                <a:latin typeface="Consolas" panose="020B0609020204030204" pitchFamily="49" charset="0"/>
              </a:rPr>
              <a:t>(filename, '.'))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"File has extension!"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(filename, ".TXT");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"File name is " &lt;&lt; filename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 [] </a:t>
            </a:r>
            <a:r>
              <a:rPr lang="en-US" sz="2400" dirty="0">
                <a:latin typeface="Consolas" panose="020B0609020204030204" pitchFamily="49" charset="0"/>
              </a:rPr>
              <a:t>filename;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A5007-B8B1-875F-F465-AD0FBB0021D0}"/>
              </a:ext>
            </a:extLst>
          </p:cNvPr>
          <p:cNvSpPr txBox="1"/>
          <p:nvPr/>
        </p:nvSpPr>
        <p:spPr>
          <a:xfrm>
            <a:off x="712827" y="5486179"/>
            <a:ext cx="1076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strchr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s1,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c) </a:t>
            </a:r>
            <a:r>
              <a:rPr lang="ru-RU" sz="2400" dirty="0"/>
              <a:t>возвращает указатель на символ </a:t>
            </a:r>
            <a:r>
              <a:rPr lang="en-US" sz="2400" dirty="0">
                <a:latin typeface="Consolas" panose="020B0609020204030204" pitchFamily="49" charset="0"/>
              </a:rPr>
              <a:t>c</a:t>
            </a:r>
            <a:r>
              <a:rPr lang="ru-RU" sz="2400" dirty="0"/>
              <a:t> в строке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s1</a:t>
            </a:r>
            <a:r>
              <a:rPr lang="en-US" sz="2400" dirty="0"/>
              <a:t>. </a:t>
            </a:r>
            <a:r>
              <a:rPr lang="ru-RU" sz="2400" dirty="0"/>
              <a:t>В противном случае возвращает</a:t>
            </a:r>
            <a:r>
              <a:rPr lang="en-US" sz="2400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75479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712827" y="540824"/>
            <a:ext cx="12273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p = </a:t>
            </a:r>
            <a:r>
              <a:rPr lang="en-US" sz="2400" dirty="0" err="1">
                <a:latin typeface="Consolas" panose="020B0609020204030204" pitchFamily="49" charset="0"/>
              </a:rPr>
              <a:t>strchr</a:t>
            </a:r>
            <a:r>
              <a:rPr lang="en-US" sz="2400" dirty="0">
                <a:latin typeface="Consolas" panose="020B0609020204030204" pitchFamily="49" charset="0"/>
              </a:rPr>
              <a:t>(filename, '.');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A5007-B8B1-875F-F465-AD0FBB0021D0}"/>
              </a:ext>
            </a:extLst>
          </p:cNvPr>
          <p:cNvSpPr txBox="1"/>
          <p:nvPr/>
        </p:nvSpPr>
        <p:spPr>
          <a:xfrm>
            <a:off x="712827" y="4159024"/>
            <a:ext cx="107663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Некорректно вызывать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 []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en-US" sz="2400" dirty="0"/>
              <a:t>,</a:t>
            </a:r>
            <a:r>
              <a:rPr lang="ru-RU" sz="2400" dirty="0"/>
              <a:t> поскольку 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en-US" sz="2400" dirty="0"/>
              <a:t> </a:t>
            </a:r>
            <a:r>
              <a:rPr lang="ru-RU" sz="2400" dirty="0"/>
              <a:t>лишь указатель на начало подстроки в строке </a:t>
            </a:r>
            <a:r>
              <a:rPr lang="en-US" sz="2400" dirty="0">
                <a:latin typeface="Consolas" panose="020B0609020204030204" pitchFamily="49" charset="0"/>
              </a:rPr>
              <a:t>filename</a:t>
            </a:r>
            <a:r>
              <a:rPr lang="en-US" sz="2400" dirty="0"/>
              <a:t>.</a:t>
            </a:r>
            <a:endParaRPr lang="ru-RU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Корректный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 [] </a:t>
            </a:r>
            <a:r>
              <a:rPr lang="en-US" sz="2400" dirty="0">
                <a:latin typeface="Consolas" panose="020B0609020204030204" pitchFamily="49" charset="0"/>
              </a:rPr>
              <a:t>filename</a:t>
            </a:r>
            <a:r>
              <a:rPr lang="en-US" sz="24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BED89-EF0A-19F4-E8C9-CE546367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39" y="1327376"/>
            <a:ext cx="7798343" cy="22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3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Аналогичный поиск подстроки: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882644" y="930075"/>
            <a:ext cx="122732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filename[128]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sz="2400" dirty="0">
                <a:latin typeface="Consolas" panose="020B0609020204030204" pitchFamily="49" charset="0"/>
              </a:rPr>
              <a:t>[128];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gets(filename);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strupr</a:t>
            </a:r>
            <a:r>
              <a:rPr lang="en-US" sz="2400" dirty="0">
                <a:latin typeface="Consolas" panose="020B0609020204030204" pitchFamily="49" charset="0"/>
              </a:rPr>
              <a:t>(filename);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возвести строку в верхний регистр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char * p</a:t>
            </a:r>
            <a:r>
              <a:rPr lang="ru-RU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strstr</a:t>
            </a:r>
            <a:r>
              <a:rPr lang="en-US" sz="2400" dirty="0">
                <a:latin typeface="Consolas" panose="020B0609020204030204" pitchFamily="49" charset="0"/>
              </a:rPr>
              <a:t>(filename, ".TXT");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(p)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"File has extension!"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p = </a:t>
            </a:r>
            <a:r>
              <a:rPr lang="en-US" sz="2400" dirty="0" err="1">
                <a:latin typeface="Consolas" panose="020B0609020204030204" pitchFamily="49" charset="0"/>
              </a:rPr>
              <a:t>strchr</a:t>
            </a:r>
            <a:r>
              <a:rPr lang="en-US" sz="2400" dirty="0">
                <a:latin typeface="Consolas" panose="020B0609020204030204" pitchFamily="49" charset="0"/>
              </a:rPr>
              <a:t>(filename,'.’);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if(p) *p = NULL;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удалить любое другое расширение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strcat</a:t>
            </a:r>
            <a:r>
              <a:rPr lang="en-US" sz="2400" dirty="0">
                <a:latin typeface="Consolas" panose="020B0609020204030204" pitchFamily="49" charset="0"/>
              </a:rPr>
              <a:t>(filename, ".TXT");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"File name is " &lt;&lt; filename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 [] </a:t>
            </a:r>
            <a:r>
              <a:rPr lang="en-US" sz="2400" dirty="0">
                <a:latin typeface="Consolas" panose="020B0609020204030204" pitchFamily="49" charset="0"/>
              </a:rPr>
              <a:t>filename;</a:t>
            </a:r>
          </a:p>
        </p:txBody>
      </p:sp>
    </p:spTree>
    <p:extLst>
      <p:ext uri="{BB962C8B-B14F-4D97-AF65-F5344CB8AC3E}">
        <p14:creationId xmlns:p14="http://schemas.microsoft.com/office/powerpoint/2010/main" val="36640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Строковая константа — это последовательность из нуля или более символов, заключенных в кавычки.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Терминирующий ноль (\0) – символ завершения строки, он не выводится на печать и в таблице кодов ASCII имеет номер 0.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7443CE-286F-C1FB-5D05-3F4F4EC9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93" y="2191959"/>
            <a:ext cx="6144214" cy="657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7C9B2-7947-ED24-ECA8-E6F54EB2AA01}"/>
              </a:ext>
            </a:extLst>
          </p:cNvPr>
          <p:cNvSpPr txBox="1"/>
          <p:nvPr/>
        </p:nvSpPr>
        <p:spPr>
          <a:xfrm>
            <a:off x="1134903" y="3149692"/>
            <a:ext cx="103442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line[5] = {'</a:t>
            </a:r>
            <a:r>
              <a:rPr lang="ru-RU" sz="2400" dirty="0">
                <a:latin typeface="Consolas" panose="020B0609020204030204" pitchFamily="49" charset="0"/>
              </a:rPr>
              <a:t>С</a:t>
            </a:r>
            <a:r>
              <a:rPr lang="en-US" sz="2400" dirty="0">
                <a:latin typeface="Consolas" panose="020B0609020204030204" pitchFamily="49" charset="0"/>
              </a:rPr>
              <a:t>','</a:t>
            </a:r>
            <a:r>
              <a:rPr lang="en-US" sz="2400" dirty="0" err="1">
                <a:latin typeface="Consolas" panose="020B0609020204030204" pitchFamily="49" charset="0"/>
              </a:rPr>
              <a:t>a','t</a:t>
            </a:r>
            <a:r>
              <a:rPr lang="en-US" sz="2400" dirty="0">
                <a:latin typeface="Consolas" panose="020B0609020204030204" pitchFamily="49" charset="0"/>
              </a:rPr>
              <a:t>','!','\0’ 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 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"Word: 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for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5; ++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line[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87006-264D-4CF3-2760-A352A804966C}"/>
              </a:ext>
            </a:extLst>
          </p:cNvPr>
          <p:cNvSpPr txBox="1"/>
          <p:nvPr/>
        </p:nvSpPr>
        <p:spPr>
          <a:xfrm>
            <a:off x="1069793" y="5758461"/>
            <a:ext cx="502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Немного не удобно, но можно иначе</a:t>
            </a:r>
          </a:p>
        </p:txBody>
      </p:sp>
    </p:spTree>
    <p:extLst>
      <p:ext uri="{BB962C8B-B14F-4D97-AF65-F5344CB8AC3E}">
        <p14:creationId xmlns:p14="http://schemas.microsoft.com/office/powerpoint/2010/main" val="14163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Строковая константа — это последовательность из нуля или более символов, заключенных в кавычки.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Терминирующий ноль (\0) – символ завершения строки, он не выводится на печать и в таблице кодов ASCII имеет номер 0.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7443CE-286F-C1FB-5D05-3F4F4EC9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93" y="2191959"/>
            <a:ext cx="6144214" cy="657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7C9B2-7947-ED24-ECA8-E6F54EB2AA01}"/>
              </a:ext>
            </a:extLst>
          </p:cNvPr>
          <p:cNvSpPr txBox="1"/>
          <p:nvPr/>
        </p:nvSpPr>
        <p:spPr>
          <a:xfrm>
            <a:off x="1134903" y="3149692"/>
            <a:ext cx="103442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line</a:t>
            </a:r>
            <a:r>
              <a:rPr lang="ru-RU" sz="2400" dirty="0">
                <a:latin typeface="Consolas" panose="020B0609020204030204" pitchFamily="49" charset="0"/>
              </a:rPr>
              <a:t>[] = "</a:t>
            </a:r>
            <a:r>
              <a:rPr lang="ru-RU" sz="2400" dirty="0" err="1">
                <a:latin typeface="Consolas" panose="020B0609020204030204" pitchFamily="49" charset="0"/>
              </a:rPr>
              <a:t>Cat</a:t>
            </a:r>
            <a:r>
              <a:rPr lang="ru-RU" sz="2400" dirty="0">
                <a:latin typeface="Consolas" panose="020B0609020204030204" pitchFamily="49" charset="0"/>
              </a:rPr>
              <a:t>!";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Инициализация строкового массива.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 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"Word: 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for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5; ++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line[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68ABE-D525-D8B5-D85D-0F8704A10DFE}"/>
              </a:ext>
            </a:extLst>
          </p:cNvPr>
          <p:cNvSpPr txBox="1"/>
          <p:nvPr/>
        </p:nvSpPr>
        <p:spPr>
          <a:xfrm>
            <a:off x="806675" y="5584752"/>
            <a:ext cx="9277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 описании массива </a:t>
            </a:r>
            <a:r>
              <a:rPr lang="en-US" sz="2400" dirty="0"/>
              <a:t>char line[] </a:t>
            </a:r>
            <a:r>
              <a:rPr lang="ru-RU" sz="2400" dirty="0"/>
              <a:t>не указан размер – компилятор сам подсчитает количество символов.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4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7C9B2-7947-ED24-ECA8-E6F54EB2AA01}"/>
              </a:ext>
            </a:extLst>
          </p:cNvPr>
          <p:cNvSpPr txBox="1"/>
          <p:nvPr/>
        </p:nvSpPr>
        <p:spPr>
          <a:xfrm>
            <a:off x="558103" y="288926"/>
            <a:ext cx="114727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/* </a:t>
            </a:r>
            <a:r>
              <a:rPr lang="ru-RU" sz="2400" dirty="0">
                <a:latin typeface="Consolas" panose="020B0609020204030204" pitchFamily="49" charset="0"/>
              </a:rPr>
              <a:t>Название </a:t>
            </a:r>
            <a:r>
              <a:rPr lang="en-US" sz="2400" dirty="0">
                <a:latin typeface="Consolas" panose="020B0609020204030204" pitchFamily="49" charset="0"/>
              </a:rPr>
              <a:t>k-</a:t>
            </a:r>
            <a:r>
              <a:rPr lang="ru-RU" sz="2400" dirty="0">
                <a:latin typeface="Consolas" panose="020B0609020204030204" pitchFamily="49" charset="0"/>
              </a:rPr>
              <a:t>го месяца */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month_name</a:t>
            </a:r>
            <a:r>
              <a:rPr lang="en-US" sz="2400" dirty="0">
                <a:latin typeface="Consolas" panose="020B0609020204030204" pitchFamily="49" charset="0"/>
              </a:rPr>
              <a:t> (int k) </a:t>
            </a:r>
            <a:r>
              <a:rPr lang="ru-RU" sz="2400" dirty="0">
                <a:latin typeface="Consolas" panose="020B0609020204030204" pitchFamily="49" charset="0"/>
              </a:rPr>
              <a:t>{ 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 char </a:t>
            </a:r>
            <a:r>
              <a:rPr lang="en-US" sz="2400" dirty="0">
                <a:latin typeface="Consolas" panose="020B0609020204030204" pitchFamily="49" charset="0"/>
              </a:rPr>
              <a:t>*name[] = {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	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none","January","February","March</a:t>
            </a:r>
            <a:r>
              <a:rPr lang="en-US" sz="2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"</a:t>
            </a:r>
            <a:r>
              <a:rPr lang="en-US" sz="2400" dirty="0" err="1">
                <a:latin typeface="Consolas" panose="020B0609020204030204" pitchFamily="49" charset="0"/>
              </a:rPr>
              <a:t>April","May","June","July","August</a:t>
            </a:r>
            <a:r>
              <a:rPr lang="en-US" sz="24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	"</a:t>
            </a:r>
            <a:r>
              <a:rPr lang="en-US" sz="2400" dirty="0" err="1">
                <a:latin typeface="Consolas" panose="020B0609020204030204" pitchFamily="49" charset="0"/>
              </a:rPr>
              <a:t>September","October","November","December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(k &lt; 0 || k &gt; 12)? name[0]:name[k];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 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=1;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&lt;= 12;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"Month " &lt;&lt;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&lt;&lt; " - " &lt;&lt; </a:t>
            </a:r>
            <a:r>
              <a:rPr lang="en-US" sz="2400" dirty="0" err="1">
                <a:latin typeface="Consolas" panose="020B0609020204030204" pitchFamily="49" charset="0"/>
              </a:rPr>
              <a:t>month_name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) &lt;&lt;"\n";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6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C7D8B-E2A0-CE06-67FC-101E6AD33908}"/>
              </a:ext>
            </a:extLst>
          </p:cNvPr>
          <p:cNvSpPr txBox="1"/>
          <p:nvPr/>
        </p:nvSpPr>
        <p:spPr>
          <a:xfrm>
            <a:off x="712827" y="468410"/>
            <a:ext cx="107663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latin typeface="Consolas" panose="020B0609020204030204" pitchFamily="49" charset="0"/>
              </a:rPr>
              <a:t>Некоторые функции работы со строками: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atoi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char</a:t>
            </a:r>
            <a:r>
              <a:rPr lang="en-US" sz="2400" dirty="0">
                <a:latin typeface="Consolas" panose="020B0609020204030204" pitchFamily="49" charset="0"/>
              </a:rPr>
              <a:t>* s) </a:t>
            </a:r>
            <a:r>
              <a:rPr lang="en-US" sz="2400" dirty="0"/>
              <a:t>— </a:t>
            </a:r>
            <a:r>
              <a:rPr lang="ru-RU" sz="2400" dirty="0"/>
              <a:t>Преобразует строку </a:t>
            </a:r>
            <a:r>
              <a:rPr lang="en-US" sz="2400" dirty="0"/>
              <a:t>s </a:t>
            </a:r>
            <a:r>
              <a:rPr lang="ru-RU" sz="2400" dirty="0"/>
              <a:t>в число типа </a:t>
            </a:r>
            <a:r>
              <a:rPr lang="en-US" sz="2400" dirty="0"/>
              <a:t>int.</a:t>
            </a:r>
            <a:r>
              <a:rPr lang="ru-RU" sz="2400" dirty="0"/>
              <a:t> Возвращает значение или нуль, если строку преобразовать нельзя. </a:t>
            </a:r>
            <a:r>
              <a:rPr lang="ru-RU" sz="2400" dirty="0" err="1">
                <a:latin typeface="Consolas" panose="020B0609020204030204" pitchFamily="49" charset="0"/>
              </a:rPr>
              <a:t>stdlib.h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400" dirty="0"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itoa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value</a:t>
            </a:r>
            <a:r>
              <a:rPr lang="ru-RU" sz="2400" dirty="0">
                <a:latin typeface="Consolas" panose="020B06090202040302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400" dirty="0"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s,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radix</a:t>
            </a:r>
            <a:r>
              <a:rPr lang="ru-RU" sz="2400" dirty="0">
                <a:latin typeface="Consolas" panose="020B0609020204030204" pitchFamily="49" charset="0"/>
              </a:rPr>
              <a:t>) </a:t>
            </a:r>
            <a:r>
              <a:rPr lang="ru-RU" sz="2400" dirty="0"/>
              <a:t>— Преобразует значение целого типа </a:t>
            </a:r>
            <a:r>
              <a:rPr lang="ru-RU" sz="2400" dirty="0" err="1">
                <a:latin typeface="Consolas" panose="020B0609020204030204" pitchFamily="49" charset="0"/>
              </a:rPr>
              <a:t>value</a:t>
            </a:r>
            <a:r>
              <a:rPr lang="ru-RU" sz="2400" dirty="0"/>
              <a:t> в строку </a:t>
            </a:r>
            <a:r>
              <a:rPr lang="ru-RU" sz="2400" dirty="0">
                <a:latin typeface="Consolas" panose="020B0609020204030204" pitchFamily="49" charset="0"/>
              </a:rPr>
              <a:t>s</a:t>
            </a:r>
            <a:r>
              <a:rPr lang="ru-RU" sz="2400" dirty="0"/>
              <a:t>. Возвращает указатель на результирующую строку. Значение </a:t>
            </a:r>
            <a:r>
              <a:rPr lang="ru-RU" sz="2400" dirty="0" err="1">
                <a:latin typeface="Consolas" panose="020B0609020204030204" pitchFamily="49" charset="0"/>
              </a:rPr>
              <a:t>radix</a:t>
            </a:r>
            <a:r>
              <a:rPr lang="ru-RU" sz="2400" dirty="0"/>
              <a:t>  — основание системы счисления, используемое при преобразовании (от 2 до 36). </a:t>
            </a:r>
            <a:r>
              <a:rPr lang="ru-RU" sz="2400" dirty="0" err="1">
                <a:latin typeface="Consolas" panose="020B0609020204030204" pitchFamily="49" charset="0"/>
              </a:rPr>
              <a:t>stdlib.h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getchar</a:t>
            </a:r>
            <a:r>
              <a:rPr lang="ru-RU" sz="2400" dirty="0">
                <a:latin typeface="Consolas" panose="020B0609020204030204" pitchFamily="49" charset="0"/>
              </a:rPr>
              <a:t>() </a:t>
            </a:r>
            <a:r>
              <a:rPr lang="ru-RU" sz="2400" dirty="0"/>
              <a:t>— Возвращает значение символа (если он есть), который пользователь набрал на клавиатуре. После ввода символа нужно нажать клавишу Enter. </a:t>
            </a:r>
            <a:r>
              <a:rPr lang="ru-RU" sz="2400" dirty="0" err="1">
                <a:latin typeface="Consolas" panose="020B0609020204030204" pitchFamily="49" charset="0"/>
              </a:rPr>
              <a:t>stdio.h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strlen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ru-RU" sz="2400" dirty="0"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s) </a:t>
            </a:r>
            <a:r>
              <a:rPr lang="ru-RU" sz="2400" dirty="0"/>
              <a:t>— Возвращает длину строки </a:t>
            </a:r>
            <a:r>
              <a:rPr lang="ru-RU" sz="2400" dirty="0">
                <a:latin typeface="Consolas" panose="020B0609020204030204" pitchFamily="49" charset="0"/>
              </a:rPr>
              <a:t>s</a:t>
            </a:r>
            <a:r>
              <a:rPr lang="ru-RU" sz="2400" dirty="0"/>
              <a:t> — количество символов, предшествующих терминирующему нулю.</a:t>
            </a:r>
          </a:p>
        </p:txBody>
      </p:sp>
    </p:spTree>
    <p:extLst>
      <p:ext uri="{BB962C8B-B14F-4D97-AF65-F5344CB8AC3E}">
        <p14:creationId xmlns:p14="http://schemas.microsoft.com/office/powerpoint/2010/main" val="39838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Определение длины строки</a:t>
            </a:r>
            <a:r>
              <a:rPr lang="en-US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712827" y="930075"/>
            <a:ext cx="1227321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latin typeface="Consolas" panose="020B0609020204030204" pitchFamily="49" charset="0"/>
              </a:rPr>
              <a:t> main 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 = "Any old string…";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</a:rPr>
              <a:t>(str);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 int </a:t>
            </a:r>
            <a:r>
              <a:rPr lang="en-US" sz="2400" dirty="0">
                <a:latin typeface="Consolas" panose="020B0609020204030204" pitchFamily="49" charset="0"/>
              </a:rPr>
              <a:t>MAXLEN = 256;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 ()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2400" dirty="0">
                <a:latin typeface="Consolas" panose="020B0609020204030204" pitchFamily="49" charset="0"/>
              </a:rPr>
              <a:t>string[MAXLEN];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"Input string: 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gets(string);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"String: " &lt;&lt; string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"Length = " &lt;&lt; </a:t>
            </a:r>
            <a:r>
              <a:rPr lang="en-US" sz="2400" dirty="0" err="1">
                <a:latin typeface="Consolas" panose="020B0609020204030204" pitchFamily="49" charset="0"/>
              </a:rPr>
              <a:t>strlen</a:t>
            </a:r>
            <a:r>
              <a:rPr lang="en-US" sz="2400" dirty="0">
                <a:latin typeface="Consolas" panose="020B0609020204030204" pitchFamily="49" charset="0"/>
              </a:rPr>
              <a:t>(string)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1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Копирование строк</a:t>
            </a:r>
            <a:r>
              <a:rPr lang="en-US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170027" y="951127"/>
            <a:ext cx="1227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str1 = "Hello";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str2 = "World";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str1 = str2;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8719A-F71F-593E-B7AF-A66154CD575F}"/>
              </a:ext>
            </a:extLst>
          </p:cNvPr>
          <p:cNvSpPr txBox="1"/>
          <p:nvPr/>
        </p:nvSpPr>
        <p:spPr>
          <a:xfrm>
            <a:off x="712827" y="2172508"/>
            <a:ext cx="31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Будет ли это работать?</a:t>
            </a:r>
          </a:p>
        </p:txBody>
      </p:sp>
    </p:spTree>
    <p:extLst>
      <p:ext uri="{BB962C8B-B14F-4D97-AF65-F5344CB8AC3E}">
        <p14:creationId xmlns:p14="http://schemas.microsoft.com/office/powerpoint/2010/main" val="25348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Копирование строк</a:t>
            </a:r>
            <a:r>
              <a:rPr lang="en-US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170027" y="951127"/>
            <a:ext cx="1227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str1 = "Hello";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str2 = "World";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str1 = str2;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8719A-F71F-593E-B7AF-A66154CD575F}"/>
              </a:ext>
            </a:extLst>
          </p:cNvPr>
          <p:cNvSpPr txBox="1"/>
          <p:nvPr/>
        </p:nvSpPr>
        <p:spPr>
          <a:xfrm>
            <a:off x="712827" y="2172508"/>
            <a:ext cx="31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Будет ли это работать?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7FBA-04D9-5319-7ED9-9A841333E2A1}"/>
              </a:ext>
            </a:extLst>
          </p:cNvPr>
          <p:cNvSpPr txBox="1"/>
          <p:nvPr/>
        </p:nvSpPr>
        <p:spPr>
          <a:xfrm>
            <a:off x="796875" y="3988933"/>
            <a:ext cx="10855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Вместо копирования символов будет скопирован указатель </a:t>
            </a:r>
            <a:r>
              <a:rPr lang="en-US" sz="2400" dirty="0">
                <a:latin typeface="Consolas" panose="020B0609020204030204" pitchFamily="49" charset="0"/>
              </a:rPr>
              <a:t>c2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>
                <a:latin typeface="Consolas" panose="020B0609020204030204" pitchFamily="49" charset="0"/>
              </a:rPr>
              <a:t>c1</a:t>
            </a:r>
            <a:r>
              <a:rPr lang="en-US" sz="2400" dirty="0"/>
              <a:t>. </a:t>
            </a:r>
            <a:r>
              <a:rPr lang="ru-RU" sz="2400" dirty="0"/>
              <a:t>Адрес в </a:t>
            </a:r>
            <a:r>
              <a:rPr lang="en-US" sz="2400" dirty="0">
                <a:latin typeface="Consolas" panose="020B0609020204030204" pitchFamily="49" charset="0"/>
              </a:rPr>
              <a:t>c1</a:t>
            </a:r>
            <a:r>
              <a:rPr lang="en-US" sz="2400" dirty="0"/>
              <a:t> </a:t>
            </a:r>
            <a:r>
              <a:rPr lang="ru-RU" sz="2400" dirty="0" err="1"/>
              <a:t>перезапишется</a:t>
            </a:r>
            <a:r>
              <a:rPr lang="ru-RU" sz="2400" dirty="0"/>
              <a:t>, потенциально потеряв информацию, адресуемую указателем.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9542-8199-8729-2704-E29B9C2AE5A6}"/>
              </a:ext>
            </a:extLst>
          </p:cNvPr>
          <p:cNvSpPr txBox="1"/>
          <p:nvPr/>
        </p:nvSpPr>
        <p:spPr>
          <a:xfrm>
            <a:off x="1170027" y="2688982"/>
            <a:ext cx="1227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str1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</a:t>
            </a:r>
            <a:r>
              <a:rPr lang="en-US" sz="2400" dirty="0">
                <a:latin typeface="Consolas" panose="020B0609020204030204" pitchFamily="49" charset="0"/>
              </a:rPr>
              <a:t>r[10];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str1 = str2;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мы потеряли адрес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06CAF7-E301-40B4-8C86-5145F3F265DA}"/>
              </a:ext>
            </a:extLst>
          </p:cNvPr>
          <p:cNvSpPr txBox="1"/>
          <p:nvPr/>
        </p:nvSpPr>
        <p:spPr>
          <a:xfrm>
            <a:off x="712827" y="468410"/>
            <a:ext cx="1076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Копирование строк</a:t>
            </a:r>
            <a:r>
              <a:rPr lang="en-US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F378-169A-7779-920D-F97D88CA04D6}"/>
              </a:ext>
            </a:extLst>
          </p:cNvPr>
          <p:cNvSpPr txBox="1"/>
          <p:nvPr/>
        </p:nvSpPr>
        <p:spPr>
          <a:xfrm>
            <a:off x="1170027" y="951127"/>
            <a:ext cx="1227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str1 = "Hello";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str2 = "World";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str1 = str2;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8719A-F71F-593E-B7AF-A66154CD575F}"/>
              </a:ext>
            </a:extLst>
          </p:cNvPr>
          <p:cNvSpPr txBox="1"/>
          <p:nvPr/>
        </p:nvSpPr>
        <p:spPr>
          <a:xfrm>
            <a:off x="712827" y="2172508"/>
            <a:ext cx="31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Будет ли это работать?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57FBA-04D9-5319-7ED9-9A841333E2A1}"/>
              </a:ext>
            </a:extLst>
          </p:cNvPr>
          <p:cNvSpPr txBox="1"/>
          <p:nvPr/>
        </p:nvSpPr>
        <p:spPr>
          <a:xfrm>
            <a:off x="796875" y="3988933"/>
            <a:ext cx="10855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Вместо копирования символов будет скопирован указатель </a:t>
            </a:r>
            <a:r>
              <a:rPr lang="en-US" sz="2400" dirty="0">
                <a:latin typeface="Consolas" panose="020B0609020204030204" pitchFamily="49" charset="0"/>
              </a:rPr>
              <a:t>c2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>
                <a:latin typeface="Consolas" panose="020B0609020204030204" pitchFamily="49" charset="0"/>
              </a:rPr>
              <a:t>c1</a:t>
            </a:r>
            <a:r>
              <a:rPr lang="en-US" sz="2400" dirty="0"/>
              <a:t>. </a:t>
            </a:r>
            <a:r>
              <a:rPr lang="ru-RU" sz="2400" dirty="0"/>
              <a:t>Адрес в </a:t>
            </a:r>
            <a:r>
              <a:rPr lang="en-US" sz="2400" dirty="0">
                <a:latin typeface="Consolas" panose="020B0609020204030204" pitchFamily="49" charset="0"/>
              </a:rPr>
              <a:t>c1</a:t>
            </a:r>
            <a:r>
              <a:rPr lang="en-US" sz="2400" dirty="0"/>
              <a:t> </a:t>
            </a:r>
            <a:r>
              <a:rPr lang="ru-RU" sz="2400" dirty="0" err="1"/>
              <a:t>перезапишется</a:t>
            </a:r>
            <a:r>
              <a:rPr lang="ru-RU" sz="2400" dirty="0"/>
              <a:t>, потенциально потеряв информацию, адресуемую указателем.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9542-8199-8729-2704-E29B9C2AE5A6}"/>
              </a:ext>
            </a:extLst>
          </p:cNvPr>
          <p:cNvSpPr txBox="1"/>
          <p:nvPr/>
        </p:nvSpPr>
        <p:spPr>
          <a:xfrm>
            <a:off x="1170027" y="2688982"/>
            <a:ext cx="1227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str1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* str2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str1 = str2;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мы потеряли адрес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35046-0E70-B16F-91CB-C3C0281028A8}"/>
              </a:ext>
            </a:extLst>
          </p:cNvPr>
          <p:cNvSpPr txBox="1"/>
          <p:nvPr/>
        </p:nvSpPr>
        <p:spPr>
          <a:xfrm>
            <a:off x="1170027" y="4964363"/>
            <a:ext cx="12273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strcpy</a:t>
            </a:r>
            <a:r>
              <a:rPr lang="en-US" sz="2400" dirty="0">
                <a:latin typeface="Consolas" panose="020B0609020204030204" pitchFamily="49" charset="0"/>
              </a:rPr>
              <a:t>(str1, str2);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8A5F2-BE0B-0345-DE67-BB02C756F89D}"/>
              </a:ext>
            </a:extLst>
          </p:cNvPr>
          <p:cNvSpPr txBox="1"/>
          <p:nvPr/>
        </p:nvSpPr>
        <p:spPr>
          <a:xfrm>
            <a:off x="712827" y="5570462"/>
            <a:ext cx="108551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Ответственность за то, что принимающая </a:t>
            </a:r>
            <a:r>
              <a:rPr lang="en-US" sz="2400" dirty="0">
                <a:latin typeface="Consolas" panose="020B0609020204030204" pitchFamily="49" charset="0"/>
              </a:rPr>
              <a:t>str1</a:t>
            </a:r>
            <a:r>
              <a:rPr lang="en-US" sz="2400" dirty="0"/>
              <a:t> </a:t>
            </a:r>
            <a:r>
              <a:rPr lang="ru-RU" sz="2400" dirty="0"/>
              <a:t>имеет достаточно места для хранения копии </a:t>
            </a:r>
            <a:r>
              <a:rPr lang="en-US" sz="2400" dirty="0">
                <a:latin typeface="Consolas" panose="020B0609020204030204" pitchFamily="49" charset="0"/>
              </a:rPr>
              <a:t>str2</a:t>
            </a:r>
            <a:r>
              <a:rPr lang="en-US" sz="2400" dirty="0"/>
              <a:t> </a:t>
            </a:r>
            <a:r>
              <a:rPr lang="ru-RU" sz="2400" dirty="0"/>
              <a:t>исключительно на программисте.</a:t>
            </a:r>
          </a:p>
        </p:txBody>
      </p:sp>
    </p:spTree>
    <p:extLst>
      <p:ext uri="{BB962C8B-B14F-4D97-AF65-F5344CB8AC3E}">
        <p14:creationId xmlns:p14="http://schemas.microsoft.com/office/powerpoint/2010/main" val="1224071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1194</Words>
  <Application>Microsoft Office PowerPoint</Application>
  <PresentationFormat>Широкоэкранный</PresentationFormat>
  <Paragraphs>136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Агаджанов</dc:creator>
  <cp:lastModifiedBy>Владимир Агаджанов</cp:lastModifiedBy>
  <cp:revision>2</cp:revision>
  <dcterms:created xsi:type="dcterms:W3CDTF">2023-03-01T19:03:35Z</dcterms:created>
  <dcterms:modified xsi:type="dcterms:W3CDTF">2023-03-01T20:23:25Z</dcterms:modified>
</cp:coreProperties>
</file>