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9" r:id="rId3"/>
    <p:sldId id="291" r:id="rId4"/>
    <p:sldId id="290" r:id="rId5"/>
    <p:sldId id="292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805D2-16B2-1FE5-4F5A-EC4DF78D0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BBEFC-C7A4-6149-3D78-696B5E80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2AA2F-EA26-F91C-530E-9F052D2E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A35B8E-4E36-0FCB-32D0-E1FC3E57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436CF0-D72A-003D-4232-AA951136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5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9DB9A-A206-7E53-5FF3-F5016A99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F0049C-820C-1DB4-B72D-5D0935555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C29737-2B18-3213-C7C6-A83C35BA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3DBD9E-F6D6-0EAD-216F-23A335EC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2A58C7-CFFF-A855-C445-635BC2BA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738E7E-6D12-C465-D48F-DD9E35742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EEB4A2-C017-21E3-78CC-DCB63881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341CE-183F-2B30-26AB-19B6456F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8D648-4663-41E6-3BD0-5BFE0605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F4D7C3-E165-4E25-BB3B-E40409FE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61455-A94B-4C25-AE18-BAEAD372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A4895-09B8-D0AB-76F6-4762E739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D19FF-CB9A-16C3-B93C-47315E3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DE0534-B620-C357-F46C-336D2C0B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466AF-3063-6DC1-367B-4B296656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5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1015A-A14D-6926-9D52-D2632F2B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A03C5A-166F-426F-6CFC-F8EB5FA9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BCCEB-EBD4-A441-4C17-0D5BE737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6652A-E1C5-F38F-DAE2-92CB4E5F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21374C-941C-26E9-A80D-7B82BC6A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1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53DF7-CB83-A6C4-2C6E-73D176E1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9D12E-D1DE-4632-6AC6-16B58ECFE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33711B-5F49-4CE2-F7D8-6018BA85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AD5329-CC27-8877-F692-27C54737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A9605A-79ED-2A80-1303-4AD2E118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7F4810-AF15-2B6C-0700-50C9F042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21D7B-AD77-8597-8264-29702799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A5F221-9B8B-4CC8-8E4F-A861A58A9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0208EA-46CD-AC16-21D8-E9E32F40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D40D8A-6058-A482-F66F-833C5E995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58B0A8-0FD5-95C0-FD5F-3B20801AB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818E42-5B83-BC7F-4E9A-0AF0A2EF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B82A7F-D6E6-39BB-71C8-90650D03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01F984-9E14-3B7C-1312-CE9340F1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84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9642D-BF6E-ABDD-8B99-989F9A1A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14C620-77C1-19ED-F6FD-EC898946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A2D87-377C-22D9-698C-B80E08B8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312E90-64E0-9606-A132-501948B8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322005-E598-C65D-8E96-DFF082B4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D30354-9224-6BA2-A9AD-9172F1D2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3A0AF2-2BB2-8A1B-8952-C17C41BF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5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C8490-700F-A5E1-8ACB-F78B7B67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020BC-00CE-9D03-8124-2C91929A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04FE56-83D4-1E8D-0477-420A1AC71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A3A531-D131-29BB-FB02-FA474859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BFC75F-A03F-3877-16CC-18BB1742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DC2FC0-1F9E-02C4-6BC3-4764A9A8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91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82F8C-BA6F-EE13-7682-40C48D6B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400EA1-7063-1F12-D15B-DA4D1D126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A42B66-7614-4DB8-B3A8-4D06CB99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A4B809-A466-A0AA-58B3-15D9EF98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47DABF-D106-7E70-5E61-A7D992BF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360212-1E57-DD6A-6BCC-3813551F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2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5F22D-4739-BF30-1E13-E33193A0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0FC8A5-B47C-1CD0-FD76-1AD9ED11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A71F01-AAE6-FFE6-8F78-CEDA78E59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F1BB-3F3E-4671-9C85-EE2B75A0E20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69753-93B2-C712-C94B-4A40FE8CB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14A777-5CAE-FCF9-9972-CCC1348FB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65B1-EA4C-480B-A1C9-BE650F86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51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1868642"/>
            <a:ext cx="1076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Структуры данных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3CE5F44-7492-56C8-7F6C-7E63DD433098}"/>
              </a:ext>
            </a:extLst>
          </p:cNvPr>
          <p:cNvCxnSpPr>
            <a:cxnSpLocks/>
          </p:cNvCxnSpPr>
          <p:nvPr/>
        </p:nvCxnSpPr>
        <p:spPr>
          <a:xfrm>
            <a:off x="1123406" y="3030583"/>
            <a:ext cx="10136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3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Как мы будем хранить данные о студенте?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E08CD-92D5-F0BE-5141-31E4ED799ABA}"/>
              </a:ext>
            </a:extLst>
          </p:cNvPr>
          <p:cNvSpPr txBox="1"/>
          <p:nvPr/>
        </p:nvSpPr>
        <p:spPr>
          <a:xfrm>
            <a:off x="1085014" y="1111605"/>
            <a:ext cx="107133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возраст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name[128];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имя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surname[128];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фамилия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отчество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курс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22;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course = 2;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3BB0D-2E79-7DDE-5415-D80378E6A3A8}"/>
              </a:ext>
            </a:extLst>
          </p:cNvPr>
          <p:cNvSpPr txBox="1"/>
          <p:nvPr/>
        </p:nvSpPr>
        <p:spPr>
          <a:xfrm>
            <a:off x="712827" y="3519285"/>
            <a:ext cx="10766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Если у нас студентов несколько – становится сложнее.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Приходится дублировать большое количество связанных по смыслу значений.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FFA41-6050-4227-4C87-3403824E69A0}"/>
              </a:ext>
            </a:extLst>
          </p:cNvPr>
          <p:cNvSpPr txBox="1"/>
          <p:nvPr/>
        </p:nvSpPr>
        <p:spPr>
          <a:xfrm>
            <a:off x="1085014" y="4627280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возраст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имя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surname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// фамилия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отчество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курс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1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Структура – составной тип данных, содержащий набор элементов разных типов. Составляющие структуру элементы называются ее полями.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Любую информацию можно выразить через числа, но это не очень удобно.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Для описания структуры используют следующий синтаксис: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E08CD-92D5-F0BE-5141-31E4ED799ABA}"/>
              </a:ext>
            </a:extLst>
          </p:cNvPr>
          <p:cNvSpPr txBox="1"/>
          <p:nvPr/>
        </p:nvSpPr>
        <p:spPr>
          <a:xfrm>
            <a:off x="1024630" y="2469257"/>
            <a:ext cx="107133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имя_структуры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ru-RU" dirty="0">
                <a:latin typeface="Consolas" panose="020B0609020204030204" pitchFamily="49" charset="0"/>
              </a:rPr>
              <a:t>тип_1 </a:t>
            </a:r>
            <a:r>
              <a:rPr lang="ru-RU" dirty="0" err="1">
                <a:latin typeface="Consolas" panose="020B0609020204030204" pitchFamily="49" charset="0"/>
              </a:rPr>
              <a:t>имя_поля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ru-RU" dirty="0">
                <a:latin typeface="Consolas" panose="020B0609020204030204" pitchFamily="49" charset="0"/>
              </a:rPr>
              <a:t>тип_2 имя_поля_2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3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Любую информацию можно выразить через числа, но это не очень удобно.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Для хранения связанных по смыслу данных используют структуры.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E08CD-92D5-F0BE-5141-31E4ED799ABA}"/>
              </a:ext>
            </a:extLst>
          </p:cNvPr>
          <p:cNvSpPr txBox="1"/>
          <p:nvPr/>
        </p:nvSpPr>
        <p:spPr>
          <a:xfrm>
            <a:off x="1085014" y="1509111"/>
            <a:ext cx="107133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возраст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name;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имя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курс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{18, "Mike", 1};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{19, "Alex", 2};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s1.age = 19;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.course =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" " &lt;&lt; stud.name &lt;&lt; " "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stud.course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1EAD9-756B-C474-E121-1954CF70EC8B}"/>
              </a:ext>
            </a:extLst>
          </p:cNvPr>
          <p:cNvSpPr txBox="1"/>
          <p:nvPr/>
        </p:nvSpPr>
        <p:spPr>
          <a:xfrm>
            <a:off x="712827" y="4036871"/>
            <a:ext cx="1076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Для того, чтобы ссылаться к конкретному полю структуры, используется оператор выбора поля </a:t>
            </a:r>
            <a:r>
              <a:rPr lang="en-US" sz="2400" dirty="0"/>
              <a:t>(</a:t>
            </a:r>
            <a:r>
              <a:rPr lang="ru-RU" sz="2400" dirty="0"/>
              <a:t>.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73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Со структурой можно работать также, как и с любой другой переменной – хранить в коллекциях, передавать как аргумент функции и т.д.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E08CD-92D5-F0BE-5141-31E4ED799ABA}"/>
              </a:ext>
            </a:extLst>
          </p:cNvPr>
          <p:cNvSpPr txBox="1"/>
          <p:nvPr/>
        </p:nvSpPr>
        <p:spPr>
          <a:xfrm>
            <a:off x="1085014" y="1509111"/>
            <a:ext cx="10713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" " &lt;&lt; stud.name &lt;&lt; " "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stud.course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7F5BA-A365-027A-ABD9-F8C54AC63182}"/>
              </a:ext>
            </a:extLst>
          </p:cNvPr>
          <p:cNvSpPr txBox="1"/>
          <p:nvPr/>
        </p:nvSpPr>
        <p:spPr>
          <a:xfrm>
            <a:off x="712827" y="2411312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У скалярных типов нет поведения, а у структур его можно реализовать.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4157D-B382-7D50-2FED-46E3078124DB}"/>
              </a:ext>
            </a:extLst>
          </p:cNvPr>
          <p:cNvSpPr txBox="1"/>
          <p:nvPr/>
        </p:nvSpPr>
        <p:spPr>
          <a:xfrm>
            <a:off x="1085015" y="2783622"/>
            <a:ext cx="107133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возраст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name;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имя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курс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age &lt;&lt; " " &lt;&lt; name &lt;&lt; " " &lt;&lt; course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{18, "Mike", 1};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s1.print();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Со структурой можно работать также, как и с любой другой переменной – хранить в коллекциях, передавать как аргумент функции и т.д.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E08CD-92D5-F0BE-5141-31E4ED799ABA}"/>
              </a:ext>
            </a:extLst>
          </p:cNvPr>
          <p:cNvSpPr txBox="1"/>
          <p:nvPr/>
        </p:nvSpPr>
        <p:spPr>
          <a:xfrm>
            <a:off x="1085014" y="1509111"/>
            <a:ext cx="10713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" " &lt;&lt; stud.name &lt;&lt; " "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stud.course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7F5BA-A365-027A-ABD9-F8C54AC63182}"/>
              </a:ext>
            </a:extLst>
          </p:cNvPr>
          <p:cNvSpPr txBox="1"/>
          <p:nvPr/>
        </p:nvSpPr>
        <p:spPr>
          <a:xfrm>
            <a:off x="712827" y="2411312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У скалярных типов нет поведения, а у структур его можно реализовать.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4157D-B382-7D50-2FED-46E3078124DB}"/>
              </a:ext>
            </a:extLst>
          </p:cNvPr>
          <p:cNvSpPr txBox="1"/>
          <p:nvPr/>
        </p:nvSpPr>
        <p:spPr>
          <a:xfrm>
            <a:off x="1085015" y="2783622"/>
            <a:ext cx="107133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возраст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name;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имя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курс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age &lt;&lt; " " &lt;&lt; name &lt;&lt; " " &lt;&lt; course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{18, "Mike", 1};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s1.print();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2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Над структурами доступны операции присваивания. Если не определен нетривиальный оператор копирования</a:t>
            </a:r>
            <a:r>
              <a:rPr lang="en-US" sz="2400" dirty="0"/>
              <a:t>, </a:t>
            </a:r>
            <a:r>
              <a:rPr lang="ru-RU" sz="2400" dirty="0"/>
              <a:t>то </a:t>
            </a:r>
            <a:r>
              <a:rPr lang="ru-RU" sz="2400" dirty="0" err="1"/>
              <a:t>по-умолчанию</a:t>
            </a:r>
            <a:r>
              <a:rPr lang="ru-RU" sz="2400" dirty="0"/>
              <a:t> будет выполнено глубокое копирование.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E08CD-92D5-F0BE-5141-31E4ED799ABA}"/>
              </a:ext>
            </a:extLst>
          </p:cNvPr>
          <p:cNvSpPr txBox="1"/>
          <p:nvPr/>
        </p:nvSpPr>
        <p:spPr>
          <a:xfrm>
            <a:off x="1050509" y="1776530"/>
            <a:ext cx="107133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{18, "Mike", 1};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s2 = s1;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s1.print();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S2.print();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18 Mike 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18 Mike 1</a:t>
            </a:r>
          </a:p>
        </p:txBody>
      </p:sp>
    </p:spTree>
    <p:extLst>
      <p:ext uri="{BB962C8B-B14F-4D97-AF65-F5344CB8AC3E}">
        <p14:creationId xmlns:p14="http://schemas.microsoft.com/office/powerpoint/2010/main" val="107066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Определяя структуру, можно сразу создать один или более ее инстансов.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E08CD-92D5-F0BE-5141-31E4ED799ABA}"/>
              </a:ext>
            </a:extLst>
          </p:cNvPr>
          <p:cNvSpPr txBox="1"/>
          <p:nvPr/>
        </p:nvSpPr>
        <p:spPr>
          <a:xfrm>
            <a:off x="1059136" y="1017406"/>
            <a:ext cx="107133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возраст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name;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имя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курс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age &lt;&lt; " " &lt;&lt; name &lt;&lt; " " &lt;&lt; course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s1, s2;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s1.age = 19; s1.name = "Mike";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s2.age = 20; s2.name = "Alex";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s1.print();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s2.print();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1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Внутри структуры поля по умолчанию открыты.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Поля, доступ извне к которым нужно запретить, могут быть помечены </a:t>
            </a:r>
            <a:r>
              <a:rPr lang="en-US" sz="2400" dirty="0"/>
              <a:t>private.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E08CD-92D5-F0BE-5141-31E4ED799ABA}"/>
              </a:ext>
            </a:extLst>
          </p:cNvPr>
          <p:cNvSpPr txBox="1"/>
          <p:nvPr/>
        </p:nvSpPr>
        <p:spPr>
          <a:xfrm>
            <a:off x="998752" y="1453295"/>
            <a:ext cx="1138878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возраст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name;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имя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// курс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age &lt;&lt; " " &lt;&lt; name &lt;&lt; " " &lt;&lt; course &lt;&lt; " " &lt;&lt; universe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ok  </a:t>
            </a:r>
            <a:endParaRPr lang="en-US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universe = "MIPT";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s1.age = 19; s1.name = "Mike";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s2.age = 20; s2.name = "Alex";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s1.universe = "MGU";  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error, universe is private within this context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s1.print();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s2.print();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8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868</Words>
  <Application>Microsoft Office PowerPoint</Application>
  <PresentationFormat>Широкоэкранный</PresentationFormat>
  <Paragraphs>128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Агаджанов</dc:creator>
  <cp:lastModifiedBy>Владимир Агаджанов</cp:lastModifiedBy>
  <cp:revision>3</cp:revision>
  <dcterms:created xsi:type="dcterms:W3CDTF">2023-03-06T21:28:29Z</dcterms:created>
  <dcterms:modified xsi:type="dcterms:W3CDTF">2023-03-07T07:56:43Z</dcterms:modified>
</cp:coreProperties>
</file>