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310" r:id="rId6"/>
    <p:sldId id="274" r:id="rId7"/>
    <p:sldId id="272" r:id="rId8"/>
    <p:sldId id="273" r:id="rId9"/>
    <p:sldId id="275" r:id="rId10"/>
    <p:sldId id="277" r:id="rId11"/>
    <p:sldId id="276" r:id="rId12"/>
    <p:sldId id="278" r:id="rId13"/>
    <p:sldId id="279" r:id="rId14"/>
    <p:sldId id="280" r:id="rId15"/>
    <p:sldId id="283" r:id="rId16"/>
    <p:sldId id="284" r:id="rId17"/>
    <p:sldId id="282" r:id="rId18"/>
    <p:sldId id="281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4" r:id="rId27"/>
    <p:sldId id="295" r:id="rId28"/>
    <p:sldId id="309" r:id="rId29"/>
    <p:sldId id="298" r:id="rId30"/>
    <p:sldId id="302" r:id="rId31"/>
    <p:sldId id="304" r:id="rId32"/>
    <p:sldId id="303" r:id="rId33"/>
    <p:sldId id="300" r:id="rId34"/>
    <p:sldId id="305" r:id="rId35"/>
    <p:sldId id="307" r:id="rId36"/>
    <p:sldId id="306" r:id="rId37"/>
    <p:sldId id="308" r:id="rId38"/>
    <p:sldId id="311" r:id="rId39"/>
    <p:sldId id="312" r:id="rId40"/>
    <p:sldId id="324" r:id="rId41"/>
    <p:sldId id="315" r:id="rId42"/>
    <p:sldId id="316" r:id="rId43"/>
    <p:sldId id="317" r:id="rId44"/>
    <p:sldId id="319" r:id="rId45"/>
    <p:sldId id="318" r:id="rId46"/>
    <p:sldId id="320" r:id="rId47"/>
    <p:sldId id="321" r:id="rId48"/>
    <p:sldId id="314" r:id="rId49"/>
    <p:sldId id="322" r:id="rId50"/>
    <p:sldId id="323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8D05167-4711-440A-B107-92C39333DD68}">
          <p14:sldIdLst>
            <p14:sldId id="268"/>
          </p14:sldIdLst>
        </p14:section>
        <p14:section name="Genesis: имена и объекты" id="{BBCBE4B5-AF12-417F-B8F8-FB0159849E8D}">
          <p14:sldIdLst>
            <p14:sldId id="269"/>
            <p14:sldId id="270"/>
            <p14:sldId id="271"/>
            <p14:sldId id="31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0"/>
            <p14:sldId id="283"/>
            <p14:sldId id="284"/>
            <p14:sldId id="282"/>
            <p14:sldId id="281"/>
            <p14:sldId id="285"/>
            <p14:sldId id="286"/>
            <p14:sldId id="287"/>
            <p14:sldId id="288"/>
            <p14:sldId id="289"/>
            <p14:sldId id="290"/>
            <p14:sldId id="292"/>
          </p14:sldIdLst>
        </p14:section>
        <p14:section name="Queens Problem" id="{8447F0D7-17EA-490D-A597-7B5C52FB4971}">
          <p14:sldIdLst>
            <p14:sldId id="294"/>
            <p14:sldId id="295"/>
            <p14:sldId id="309"/>
            <p14:sldId id="298"/>
            <p14:sldId id="302"/>
            <p14:sldId id="304"/>
            <p14:sldId id="303"/>
            <p14:sldId id="300"/>
            <p14:sldId id="305"/>
            <p14:sldId id="307"/>
            <p14:sldId id="306"/>
            <p14:sldId id="308"/>
            <p14:sldId id="311"/>
            <p14:sldId id="312"/>
          </p14:sldIdLst>
        </p14:section>
        <p14:section name="Инкапсуляция" id="{67332080-12CE-4D82-ACB5-C84ACE83F799}">
          <p14:sldIdLst>
            <p14:sldId id="324"/>
            <p14:sldId id="315"/>
            <p14:sldId id="316"/>
            <p14:sldId id="317"/>
            <p14:sldId id="319"/>
            <p14:sldId id="318"/>
            <p14:sldId id="320"/>
            <p14:sldId id="321"/>
            <p14:sldId id="314"/>
            <p14:sldId id="322"/>
          </p14:sldIdLst>
        </p14:section>
        <p14:section name="Консистентность" id="{DE5BCFC4-2953-4F43-B546-81A9F29AC0EB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FF9900"/>
    <a:srgbClr val="FF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F448B-774A-539B-21F9-6F40EFF0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9A5367-4DE7-EBD3-62A7-5B7EE365B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FE71A-6450-6058-0812-37C27C4D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19DCD8-C6CE-8CB7-DC7C-93E67626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5B49BD-E017-D667-F838-8B56806C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0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F8F0-C0B5-34CD-0DE2-A912C510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D4DCD5-2A14-C099-0960-AD355E0E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BCD7CF-1A1F-0D7A-A30E-7171390E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54B64B-3146-3B4F-06B0-C0A3635C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EEAD8-877F-7436-6DEF-77BD16DB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2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11635B-E9ED-DF84-5F62-D6A154CA3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AE00E-55E2-EB92-2AC7-A03238A0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10087-1C4D-9C79-453D-AD160D3D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BA343-D945-E2A2-F343-CDDDBA27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11234-DC39-1B51-1AB5-36390A2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05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754B6-5D5A-7BD9-4F78-91618EF8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56B4A-237D-23A5-2904-7737EF40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19FD54-0DCC-F896-52F6-356C75F1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FAC69-FAB0-18DA-4CC1-B15357D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68311E-B44E-DCE8-D729-77A68DFA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43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62A93-1B25-33A4-B360-2CE97CCF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462F67-BCAA-1AFE-7883-A6AA1DA2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7DA3FA-45C4-9A14-26CA-8DFB2FC2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34E81-F0EA-8528-5CED-C618E69F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BB993-C91E-8986-B705-A045D662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61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267E0-09FE-E9CC-2D6E-233DB703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B69A3-8F6B-4E48-8D01-6EDDD6C2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A40EA6-C69B-DE5E-1AD8-C2D570BCA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F73AC-125E-DDDD-306A-6C8A0554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1E4985-2774-369E-D8FB-7C62424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C3722-DD80-BCD4-49C0-368FD56B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57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A3E11-5109-B2D4-DDC4-0D5700FA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F0AAD-64D5-BE19-26F6-D7C207ED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85D1F8-5F8D-DAFC-BC37-1A9C0FEF9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B584D3-28C4-3FC1-74BA-60FB0C08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852EF0-F634-DF08-9B9F-F559D6F94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ABB38A-D274-C6F0-26FE-9B986C19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074E41-097B-319A-99EB-B2FBC139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00CBEA-C148-3F5C-98F8-FB4338A5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0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27438-1A21-B99F-213A-10AD7DCE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F81865-A2F6-F94A-D249-E8C0DF5F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1A547C-198D-BEDA-B13D-C6DE1BAD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FEE70D-A5E0-308E-092E-30A03901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8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0E245B-595D-08C7-F172-86F527D0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366D85-1307-1B3D-86DC-D62E2A3A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FF88B7-0446-7B8F-2947-8CDBF542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5E57-206C-B75D-DFF2-9584E2B8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9EE75-E9D8-C910-7F01-C43A576D2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5F7288-46FE-11C2-7519-17172776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CE507D-9CA4-4980-43C9-EE018EFE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E1E14E-B4C1-C3B0-93B1-99A4D926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948F49-BF06-5E03-B1D8-636ACF0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6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DE7BA-C69F-B8C7-023A-78FFE0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0800C2-6B3C-5EEF-D2E4-F6F6D95AD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366B8C-B683-FD3D-0841-45C17059D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7A53AD-68B6-A9C8-CE69-0A926C0A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A8B9F9-F004-C8A1-465F-6E435CB1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F129B6-F55D-9038-23F0-8015746F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1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0A73F-C9B4-2B96-CFB2-FF6103B5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4FEC2B-39FC-E033-91F2-AE95176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B393EC-F29A-C3C3-BF8D-AAC21F683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07F5-EEC7-4DC6-8190-FD378F282FD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A2C90-32C8-13E3-9EB9-7F79C11E3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A13C6-CB24-12FB-2295-47765DBDB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2AB1-6AFA-47FC-AF32-011D056B3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5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oczojedM5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1956216" y="1506756"/>
            <a:ext cx="82795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600" dirty="0"/>
              <a:t>УКАЗАТЕЛИ И ССЫЛКИ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3291839" y="2586175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D9B896-DCE3-43D8-8BE8-F2F9548AE879}"/>
              </a:ext>
            </a:extLst>
          </p:cNvPr>
          <p:cNvSpPr txBox="1"/>
          <p:nvPr/>
        </p:nvSpPr>
        <p:spPr>
          <a:xfrm>
            <a:off x="7950926" y="6209211"/>
            <a:ext cx="389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Владимир Агаджанов, КА 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79331-BD4A-B7C5-CA4A-28F39A2C099D}"/>
              </a:ext>
            </a:extLst>
          </p:cNvPr>
          <p:cNvSpPr txBox="1"/>
          <p:nvPr/>
        </p:nvSpPr>
        <p:spPr>
          <a:xfrm>
            <a:off x="2975452" y="2557599"/>
            <a:ext cx="602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Genesis, </a:t>
            </a:r>
            <a:r>
              <a:rPr lang="ru-RU" dirty="0"/>
              <a:t>проблема </a:t>
            </a:r>
            <a:r>
              <a:rPr lang="en-US" dirty="0"/>
              <a:t>N Queens </a:t>
            </a:r>
            <a:r>
              <a:rPr lang="ru-RU" dirty="0"/>
              <a:t>и при чем здесь 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424643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8F73AEB-10F2-D192-FA88-5D47CBE28589}"/>
              </a:ext>
            </a:extLst>
          </p:cNvPr>
          <p:cNvSpPr/>
          <p:nvPr/>
        </p:nvSpPr>
        <p:spPr>
          <a:xfrm>
            <a:off x="1793964" y="853441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24A699-EFD0-4135-73C6-7B5B61C6021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064356" y="1036320"/>
            <a:ext cx="1805963" cy="2220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загнутый угол 5">
            <a:extLst>
              <a:ext uri="{FF2B5EF4-FFF2-40B4-BE49-F238E27FC236}">
                <a16:creationId xmlns:a16="http://schemas.microsoft.com/office/drawing/2014/main" id="{72026F88-1863-A161-796A-C8ECF54C73E4}"/>
              </a:ext>
            </a:extLst>
          </p:cNvPr>
          <p:cNvSpPr/>
          <p:nvPr/>
        </p:nvSpPr>
        <p:spPr>
          <a:xfrm>
            <a:off x="3692699" y="1219688"/>
            <a:ext cx="817637" cy="578151"/>
          </a:xfrm>
          <a:prstGeom prst="foldedCorne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FB084B1B-8247-E0AC-E9FB-F8760E7C6537}"/>
              </a:ext>
            </a:extLst>
          </p:cNvPr>
          <p:cNvSpPr/>
          <p:nvPr/>
        </p:nvSpPr>
        <p:spPr>
          <a:xfrm>
            <a:off x="4870319" y="897471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6340256-FB28-52BA-0BCA-AEDA58680D1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40936" y="1797839"/>
            <a:ext cx="660582" cy="3055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68A98EA-0E3C-2A0C-980D-A59658D45E6B}"/>
              </a:ext>
            </a:extLst>
          </p:cNvPr>
          <p:cNvCxnSpPr>
            <a:cxnSpLocks/>
          </p:cNvCxnSpPr>
          <p:nvPr/>
        </p:nvCxnSpPr>
        <p:spPr>
          <a:xfrm>
            <a:off x="2597089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>
            <a:extLst>
              <a:ext uri="{FF2B5EF4-FFF2-40B4-BE49-F238E27FC236}">
                <a16:creationId xmlns:a16="http://schemas.microsoft.com/office/drawing/2014/main" id="{8B730190-0248-61AC-F163-07C3E849C102}"/>
              </a:ext>
            </a:extLst>
          </p:cNvPr>
          <p:cNvSpPr/>
          <p:nvPr/>
        </p:nvSpPr>
        <p:spPr>
          <a:xfrm>
            <a:off x="9009119" y="852579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891F902-E49C-2AAD-49CD-7C3F617864D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141771" y="1036320"/>
            <a:ext cx="2871292" cy="2212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загнутый угол 7">
            <a:extLst>
              <a:ext uri="{FF2B5EF4-FFF2-40B4-BE49-F238E27FC236}">
                <a16:creationId xmlns:a16="http://schemas.microsoft.com/office/drawing/2014/main" id="{1B74E94B-7253-429C-A9AE-73607998165E}"/>
              </a:ext>
            </a:extLst>
          </p:cNvPr>
          <p:cNvSpPr/>
          <p:nvPr/>
        </p:nvSpPr>
        <p:spPr>
          <a:xfrm>
            <a:off x="6568070" y="1189104"/>
            <a:ext cx="817637" cy="578151"/>
          </a:xfrm>
          <a:prstGeom prst="foldedCorne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B9BBE51-04DF-18FA-A3AB-E35BE77C9C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976889" y="1767255"/>
            <a:ext cx="513236" cy="3862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338349B-442E-E2C6-3180-47ECAE920A93}"/>
              </a:ext>
            </a:extLst>
          </p:cNvPr>
          <p:cNvCxnSpPr>
            <a:cxnSpLocks/>
          </p:cNvCxnSpPr>
          <p:nvPr/>
        </p:nvCxnSpPr>
        <p:spPr>
          <a:xfrm flipH="1">
            <a:off x="7977103" y="1515290"/>
            <a:ext cx="1175604" cy="638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FB7474D-65D8-C4ED-BA18-483C6558C526}"/>
              </a:ext>
            </a:extLst>
          </p:cNvPr>
          <p:cNvSpPr/>
          <p:nvPr/>
        </p:nvSpPr>
        <p:spPr>
          <a:xfrm>
            <a:off x="2431467" y="2089823"/>
            <a:ext cx="1936581" cy="77017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FF"/>
                </a:solidFill>
              </a:rPr>
              <a:t>0100</a:t>
            </a:r>
            <a:endParaRPr lang="ru-RU" sz="6600" dirty="0">
              <a:solidFill>
                <a:srgbClr val="0000FF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489055-36A4-A23B-78A9-CDA2EA7DF478}"/>
              </a:ext>
            </a:extLst>
          </p:cNvPr>
          <p:cNvSpPr/>
          <p:nvPr/>
        </p:nvSpPr>
        <p:spPr>
          <a:xfrm>
            <a:off x="6692526" y="2086264"/>
            <a:ext cx="1936581" cy="77017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FF"/>
                </a:solidFill>
              </a:rPr>
              <a:t>0011</a:t>
            </a:r>
            <a:endParaRPr lang="ru-RU" sz="6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4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773440-06B9-8D10-6039-B878C04118A6}"/>
              </a:ext>
            </a:extLst>
          </p:cNvPr>
          <p:cNvSpPr/>
          <p:nvPr/>
        </p:nvSpPr>
        <p:spPr>
          <a:xfrm>
            <a:off x="1177885" y="2081936"/>
            <a:ext cx="10073589" cy="7636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solidFill>
                  <a:schemeClr val="tx1"/>
                </a:solidFill>
              </a:rPr>
              <a:t>011</a:t>
            </a:r>
            <a:r>
              <a:rPr lang="en-US" sz="6600" dirty="0">
                <a:solidFill>
                  <a:srgbClr val="0000FF"/>
                </a:solidFill>
              </a:rPr>
              <a:t>0100</a:t>
            </a:r>
            <a:r>
              <a:rPr lang="en-US" sz="6600" dirty="0">
                <a:solidFill>
                  <a:schemeClr val="tx1"/>
                </a:solidFill>
              </a:rPr>
              <a:t>000111</a:t>
            </a:r>
            <a:r>
              <a:rPr lang="en-US" sz="6600" dirty="0">
                <a:solidFill>
                  <a:srgbClr val="0000FF"/>
                </a:solidFill>
              </a:rPr>
              <a:t>0011</a:t>
            </a:r>
            <a:r>
              <a:rPr lang="en-US" sz="6600" dirty="0">
                <a:solidFill>
                  <a:schemeClr val="tx1"/>
                </a:solidFill>
              </a:rPr>
              <a:t>00</a:t>
            </a:r>
            <a:r>
              <a:rPr lang="ru-RU" sz="6600" dirty="0">
                <a:solidFill>
                  <a:schemeClr val="tx1"/>
                </a:solidFill>
              </a:rPr>
              <a:t>1</a:t>
            </a:r>
            <a:r>
              <a:rPr lang="en-US" sz="6600" dirty="0">
                <a:solidFill>
                  <a:schemeClr val="tx1"/>
                </a:solidFill>
              </a:rPr>
              <a:t>111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8F73AEB-10F2-D192-FA88-5D47CBE28589}"/>
              </a:ext>
            </a:extLst>
          </p:cNvPr>
          <p:cNvSpPr/>
          <p:nvPr/>
        </p:nvSpPr>
        <p:spPr>
          <a:xfrm>
            <a:off x="1793964" y="853441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24A699-EFD0-4135-73C6-7B5B61C6021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064356" y="1036320"/>
            <a:ext cx="1805963" cy="2220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загнутый угол 5">
            <a:extLst>
              <a:ext uri="{FF2B5EF4-FFF2-40B4-BE49-F238E27FC236}">
                <a16:creationId xmlns:a16="http://schemas.microsoft.com/office/drawing/2014/main" id="{72026F88-1863-A161-796A-C8ECF54C73E4}"/>
              </a:ext>
            </a:extLst>
          </p:cNvPr>
          <p:cNvSpPr/>
          <p:nvPr/>
        </p:nvSpPr>
        <p:spPr>
          <a:xfrm>
            <a:off x="3692699" y="1219688"/>
            <a:ext cx="817637" cy="578151"/>
          </a:xfrm>
          <a:prstGeom prst="foldedCorne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FB084B1B-8247-E0AC-E9FB-F8760E7C6537}"/>
              </a:ext>
            </a:extLst>
          </p:cNvPr>
          <p:cNvSpPr/>
          <p:nvPr/>
        </p:nvSpPr>
        <p:spPr>
          <a:xfrm>
            <a:off x="4870319" y="897471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6340256-FB28-52BA-0BCA-AEDA58680D1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40936" y="1797839"/>
            <a:ext cx="660582" cy="3055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68A98EA-0E3C-2A0C-980D-A59658D45E6B}"/>
              </a:ext>
            </a:extLst>
          </p:cNvPr>
          <p:cNvCxnSpPr>
            <a:cxnSpLocks/>
          </p:cNvCxnSpPr>
          <p:nvPr/>
        </p:nvCxnSpPr>
        <p:spPr>
          <a:xfrm>
            <a:off x="2597089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>
            <a:extLst>
              <a:ext uri="{FF2B5EF4-FFF2-40B4-BE49-F238E27FC236}">
                <a16:creationId xmlns:a16="http://schemas.microsoft.com/office/drawing/2014/main" id="{8B730190-0248-61AC-F163-07C3E849C102}"/>
              </a:ext>
            </a:extLst>
          </p:cNvPr>
          <p:cNvSpPr/>
          <p:nvPr/>
        </p:nvSpPr>
        <p:spPr>
          <a:xfrm>
            <a:off x="9009119" y="852579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891F902-E49C-2AAD-49CD-7C3F617864D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141771" y="1036320"/>
            <a:ext cx="2871292" cy="2212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загнутый угол 7">
            <a:extLst>
              <a:ext uri="{FF2B5EF4-FFF2-40B4-BE49-F238E27FC236}">
                <a16:creationId xmlns:a16="http://schemas.microsoft.com/office/drawing/2014/main" id="{1B74E94B-7253-429C-A9AE-73607998165E}"/>
              </a:ext>
            </a:extLst>
          </p:cNvPr>
          <p:cNvSpPr/>
          <p:nvPr/>
        </p:nvSpPr>
        <p:spPr>
          <a:xfrm>
            <a:off x="6568070" y="1189104"/>
            <a:ext cx="817637" cy="578151"/>
          </a:xfrm>
          <a:prstGeom prst="foldedCorne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B9BBE51-04DF-18FA-A3AB-E35BE77C9C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976889" y="1767255"/>
            <a:ext cx="513236" cy="3862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338349B-442E-E2C6-3180-47ECAE920A93}"/>
              </a:ext>
            </a:extLst>
          </p:cNvPr>
          <p:cNvCxnSpPr>
            <a:cxnSpLocks/>
          </p:cNvCxnSpPr>
          <p:nvPr/>
        </p:nvCxnSpPr>
        <p:spPr>
          <a:xfrm flipH="1">
            <a:off x="7977103" y="1515290"/>
            <a:ext cx="1175604" cy="638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6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773440-06B9-8D10-6039-B878C04118A6}"/>
              </a:ext>
            </a:extLst>
          </p:cNvPr>
          <p:cNvSpPr/>
          <p:nvPr/>
        </p:nvSpPr>
        <p:spPr>
          <a:xfrm>
            <a:off x="1177885" y="2081936"/>
            <a:ext cx="10064879" cy="7636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solidFill>
                  <a:schemeClr val="tx1"/>
                </a:solidFill>
              </a:rPr>
              <a:t>011</a:t>
            </a:r>
            <a:r>
              <a:rPr lang="en-US" sz="6600" dirty="0">
                <a:solidFill>
                  <a:srgbClr val="0000FF"/>
                </a:solidFill>
              </a:rPr>
              <a:t>0100</a:t>
            </a:r>
            <a:r>
              <a:rPr lang="en-US" sz="6600" dirty="0">
                <a:solidFill>
                  <a:schemeClr val="tx1"/>
                </a:solidFill>
              </a:rPr>
              <a:t>000111</a:t>
            </a:r>
            <a:r>
              <a:rPr lang="en-US" sz="6600" dirty="0">
                <a:solidFill>
                  <a:srgbClr val="0000FF"/>
                </a:solidFill>
              </a:rPr>
              <a:t>0011</a:t>
            </a:r>
            <a:r>
              <a:rPr lang="en-US" sz="6600" dirty="0">
                <a:solidFill>
                  <a:schemeClr val="tx1"/>
                </a:solidFill>
              </a:rPr>
              <a:t>00</a:t>
            </a:r>
            <a:r>
              <a:rPr lang="ru-RU" sz="6600" dirty="0">
                <a:solidFill>
                  <a:schemeClr val="tx1"/>
                </a:solidFill>
              </a:rPr>
              <a:t>1</a:t>
            </a:r>
            <a:r>
              <a:rPr lang="en-US" sz="6600" dirty="0">
                <a:solidFill>
                  <a:schemeClr val="tx1"/>
                </a:solidFill>
              </a:rPr>
              <a:t>111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8F73AEB-10F2-D192-FA88-5D47CBE28589}"/>
              </a:ext>
            </a:extLst>
          </p:cNvPr>
          <p:cNvSpPr/>
          <p:nvPr/>
        </p:nvSpPr>
        <p:spPr>
          <a:xfrm>
            <a:off x="1793964" y="853441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24A699-EFD0-4135-73C6-7B5B61C6021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064356" y="1036320"/>
            <a:ext cx="1805963" cy="2220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FB084B1B-8247-E0AC-E9FB-F8760E7C6537}"/>
              </a:ext>
            </a:extLst>
          </p:cNvPr>
          <p:cNvSpPr/>
          <p:nvPr/>
        </p:nvSpPr>
        <p:spPr>
          <a:xfrm>
            <a:off x="4870319" y="897471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68A98EA-0E3C-2A0C-980D-A59658D45E6B}"/>
              </a:ext>
            </a:extLst>
          </p:cNvPr>
          <p:cNvCxnSpPr>
            <a:cxnSpLocks/>
          </p:cNvCxnSpPr>
          <p:nvPr/>
        </p:nvCxnSpPr>
        <p:spPr>
          <a:xfrm>
            <a:off x="2597089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>
            <a:extLst>
              <a:ext uri="{FF2B5EF4-FFF2-40B4-BE49-F238E27FC236}">
                <a16:creationId xmlns:a16="http://schemas.microsoft.com/office/drawing/2014/main" id="{8B730190-0248-61AC-F163-07C3E849C102}"/>
              </a:ext>
            </a:extLst>
          </p:cNvPr>
          <p:cNvSpPr/>
          <p:nvPr/>
        </p:nvSpPr>
        <p:spPr>
          <a:xfrm>
            <a:off x="9009119" y="852579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891F902-E49C-2AAD-49CD-7C3F617864D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141771" y="1036320"/>
            <a:ext cx="2871292" cy="2212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338349B-442E-E2C6-3180-47ECAE920A93}"/>
              </a:ext>
            </a:extLst>
          </p:cNvPr>
          <p:cNvCxnSpPr>
            <a:cxnSpLocks/>
          </p:cNvCxnSpPr>
          <p:nvPr/>
        </p:nvCxnSpPr>
        <p:spPr>
          <a:xfrm flipH="1">
            <a:off x="7977103" y="1515290"/>
            <a:ext cx="1175604" cy="638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1CFF720-5E14-565C-2030-D924C768FA16}"/>
              </a:ext>
            </a:extLst>
          </p:cNvPr>
          <p:cNvCxnSpPr>
            <a:cxnSpLocks/>
          </p:cNvCxnSpPr>
          <p:nvPr/>
        </p:nvCxnSpPr>
        <p:spPr>
          <a:xfrm>
            <a:off x="1456559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C57CE26-ADC6-EFCA-8476-6CC9CCDC3F28}"/>
              </a:ext>
            </a:extLst>
          </p:cNvPr>
          <p:cNvCxnSpPr>
            <a:cxnSpLocks/>
          </p:cNvCxnSpPr>
          <p:nvPr/>
        </p:nvCxnSpPr>
        <p:spPr>
          <a:xfrm>
            <a:off x="2741073" y="2845610"/>
            <a:ext cx="0" cy="5833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9C3E9-E4F2-BE40-0520-17D13D159C6C}"/>
              </a:ext>
            </a:extLst>
          </p:cNvPr>
          <p:cNvCxnSpPr>
            <a:cxnSpLocks/>
          </p:cNvCxnSpPr>
          <p:nvPr/>
        </p:nvCxnSpPr>
        <p:spPr>
          <a:xfrm>
            <a:off x="6990856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B07C610-B377-B2F7-4D36-88BF7878D49C}"/>
              </a:ext>
            </a:extLst>
          </p:cNvPr>
          <p:cNvCxnSpPr/>
          <p:nvPr/>
        </p:nvCxnSpPr>
        <p:spPr>
          <a:xfrm>
            <a:off x="1456559" y="3344091"/>
            <a:ext cx="1284514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839B85-6439-9BEB-CF29-24F8B6143EEB}"/>
              </a:ext>
            </a:extLst>
          </p:cNvPr>
          <p:cNvCxnSpPr>
            <a:cxnSpLocks/>
          </p:cNvCxnSpPr>
          <p:nvPr/>
        </p:nvCxnSpPr>
        <p:spPr>
          <a:xfrm>
            <a:off x="1456559" y="4341222"/>
            <a:ext cx="5534297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18BABD-086B-7928-CB09-820E74C5ACE3}"/>
              </a:ext>
            </a:extLst>
          </p:cNvPr>
          <p:cNvSpPr txBox="1"/>
          <p:nvPr/>
        </p:nvSpPr>
        <p:spPr>
          <a:xfrm>
            <a:off x="1866506" y="295059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&amp;a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97F80-8B3D-2B2B-3B43-D1979E74FCE1}"/>
              </a:ext>
            </a:extLst>
          </p:cNvPr>
          <p:cNvSpPr txBox="1"/>
          <p:nvPr/>
        </p:nvSpPr>
        <p:spPr>
          <a:xfrm>
            <a:off x="3731105" y="393271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620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773440-06B9-8D10-6039-B878C04118A6}"/>
              </a:ext>
            </a:extLst>
          </p:cNvPr>
          <p:cNvSpPr/>
          <p:nvPr/>
        </p:nvSpPr>
        <p:spPr>
          <a:xfrm>
            <a:off x="1177885" y="2081936"/>
            <a:ext cx="10056171" cy="7636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solidFill>
                  <a:schemeClr val="tx1"/>
                </a:solidFill>
              </a:rPr>
              <a:t>011</a:t>
            </a:r>
            <a:r>
              <a:rPr lang="en-US" sz="6600" dirty="0">
                <a:solidFill>
                  <a:srgbClr val="0000FF"/>
                </a:solidFill>
              </a:rPr>
              <a:t>0100</a:t>
            </a:r>
            <a:r>
              <a:rPr lang="en-US" sz="6600" dirty="0">
                <a:solidFill>
                  <a:schemeClr val="tx1"/>
                </a:solidFill>
              </a:rPr>
              <a:t>000111</a:t>
            </a:r>
            <a:r>
              <a:rPr lang="en-US" sz="6600" dirty="0">
                <a:solidFill>
                  <a:srgbClr val="0000FF"/>
                </a:solidFill>
              </a:rPr>
              <a:t>0011</a:t>
            </a:r>
            <a:r>
              <a:rPr lang="en-US" sz="6600" dirty="0">
                <a:solidFill>
                  <a:schemeClr val="tx1"/>
                </a:solidFill>
              </a:rPr>
              <a:t>0</a:t>
            </a:r>
            <a:r>
              <a:rPr lang="ru-RU" sz="6600" dirty="0">
                <a:solidFill>
                  <a:schemeClr val="tx1"/>
                </a:solidFill>
              </a:rPr>
              <a:t>01</a:t>
            </a:r>
            <a:r>
              <a:rPr lang="en-US" sz="6600" dirty="0">
                <a:solidFill>
                  <a:schemeClr val="tx1"/>
                </a:solidFill>
              </a:rPr>
              <a:t>111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8F73AEB-10F2-D192-FA88-5D47CBE28589}"/>
              </a:ext>
            </a:extLst>
          </p:cNvPr>
          <p:cNvSpPr/>
          <p:nvPr/>
        </p:nvSpPr>
        <p:spPr>
          <a:xfrm>
            <a:off x="1793964" y="853441"/>
            <a:ext cx="1271452" cy="809897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24A699-EFD0-4135-73C6-7B5B61C6021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064356" y="1036320"/>
            <a:ext cx="1805963" cy="2220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FB084B1B-8247-E0AC-E9FB-F8760E7C6537}"/>
              </a:ext>
            </a:extLst>
          </p:cNvPr>
          <p:cNvSpPr/>
          <p:nvPr/>
        </p:nvSpPr>
        <p:spPr>
          <a:xfrm>
            <a:off x="4870319" y="897471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68A98EA-0E3C-2A0C-980D-A59658D45E6B}"/>
              </a:ext>
            </a:extLst>
          </p:cNvPr>
          <p:cNvCxnSpPr>
            <a:cxnSpLocks/>
          </p:cNvCxnSpPr>
          <p:nvPr/>
        </p:nvCxnSpPr>
        <p:spPr>
          <a:xfrm>
            <a:off x="2597089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>
            <a:extLst>
              <a:ext uri="{FF2B5EF4-FFF2-40B4-BE49-F238E27FC236}">
                <a16:creationId xmlns:a16="http://schemas.microsoft.com/office/drawing/2014/main" id="{8B730190-0248-61AC-F163-07C3E849C102}"/>
              </a:ext>
            </a:extLst>
          </p:cNvPr>
          <p:cNvSpPr/>
          <p:nvPr/>
        </p:nvSpPr>
        <p:spPr>
          <a:xfrm>
            <a:off x="9009119" y="852579"/>
            <a:ext cx="1271452" cy="809897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891F902-E49C-2AAD-49CD-7C3F617864D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141771" y="1036320"/>
            <a:ext cx="2871292" cy="2212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338349B-442E-E2C6-3180-47ECAE920A93}"/>
              </a:ext>
            </a:extLst>
          </p:cNvPr>
          <p:cNvCxnSpPr>
            <a:cxnSpLocks/>
          </p:cNvCxnSpPr>
          <p:nvPr/>
        </p:nvCxnSpPr>
        <p:spPr>
          <a:xfrm flipH="1">
            <a:off x="7977103" y="1515290"/>
            <a:ext cx="1175604" cy="638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1CFF720-5E14-565C-2030-D924C768FA16}"/>
              </a:ext>
            </a:extLst>
          </p:cNvPr>
          <p:cNvCxnSpPr>
            <a:cxnSpLocks/>
          </p:cNvCxnSpPr>
          <p:nvPr/>
        </p:nvCxnSpPr>
        <p:spPr>
          <a:xfrm>
            <a:off x="1456559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C57CE26-ADC6-EFCA-8476-6CC9CCDC3F28}"/>
              </a:ext>
            </a:extLst>
          </p:cNvPr>
          <p:cNvCxnSpPr>
            <a:cxnSpLocks/>
          </p:cNvCxnSpPr>
          <p:nvPr/>
        </p:nvCxnSpPr>
        <p:spPr>
          <a:xfrm>
            <a:off x="2741073" y="2845610"/>
            <a:ext cx="0" cy="5833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9C3E9-E4F2-BE40-0520-17D13D159C6C}"/>
              </a:ext>
            </a:extLst>
          </p:cNvPr>
          <p:cNvCxnSpPr>
            <a:cxnSpLocks/>
          </p:cNvCxnSpPr>
          <p:nvPr/>
        </p:nvCxnSpPr>
        <p:spPr>
          <a:xfrm>
            <a:off x="6990856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B07C610-B377-B2F7-4D36-88BF7878D49C}"/>
              </a:ext>
            </a:extLst>
          </p:cNvPr>
          <p:cNvCxnSpPr/>
          <p:nvPr/>
        </p:nvCxnSpPr>
        <p:spPr>
          <a:xfrm>
            <a:off x="1456559" y="3344091"/>
            <a:ext cx="1284514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839B85-6439-9BEB-CF29-24F8B6143EEB}"/>
              </a:ext>
            </a:extLst>
          </p:cNvPr>
          <p:cNvCxnSpPr>
            <a:cxnSpLocks/>
          </p:cNvCxnSpPr>
          <p:nvPr/>
        </p:nvCxnSpPr>
        <p:spPr>
          <a:xfrm>
            <a:off x="1456559" y="4341222"/>
            <a:ext cx="5534297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18BABD-086B-7928-CB09-820E74C5ACE3}"/>
              </a:ext>
            </a:extLst>
          </p:cNvPr>
          <p:cNvSpPr txBox="1"/>
          <p:nvPr/>
        </p:nvSpPr>
        <p:spPr>
          <a:xfrm>
            <a:off x="1866506" y="295059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&amp;a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97F80-8B3D-2B2B-3B43-D1979E74FCE1}"/>
              </a:ext>
            </a:extLst>
          </p:cNvPr>
          <p:cNvSpPr txBox="1"/>
          <p:nvPr/>
        </p:nvSpPr>
        <p:spPr>
          <a:xfrm>
            <a:off x="3731105" y="393271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&amp;b</a:t>
            </a:r>
            <a:endParaRPr lang="ru-RU" sz="2400" dirty="0"/>
          </a:p>
        </p:txBody>
      </p:sp>
      <p:sp>
        <p:nvSpPr>
          <p:cNvPr id="4" name="Блок-схема: документ 3">
            <a:extLst>
              <a:ext uri="{FF2B5EF4-FFF2-40B4-BE49-F238E27FC236}">
                <a16:creationId xmlns:a16="http://schemas.microsoft.com/office/drawing/2014/main" id="{ADEF75A1-45DE-33B1-7E5F-82B87619D836}"/>
              </a:ext>
            </a:extLst>
          </p:cNvPr>
          <p:cNvSpPr/>
          <p:nvPr/>
        </p:nvSpPr>
        <p:spPr>
          <a:xfrm>
            <a:off x="2359597" y="5499463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i4*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4C772D-3467-A050-7151-5A66A1F28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137574" y="3412256"/>
            <a:ext cx="459515" cy="224014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CA05D10-9EB9-EE3B-CE17-DCAFF865D49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367089" y="4394375"/>
            <a:ext cx="642298" cy="125802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BE066F-64DA-1BB9-7C37-030507138B4F}"/>
              </a:ext>
            </a:extLst>
          </p:cNvPr>
          <p:cNvSpPr txBox="1"/>
          <p:nvPr/>
        </p:nvSpPr>
        <p:spPr>
          <a:xfrm>
            <a:off x="5228953" y="5471875"/>
            <a:ext cx="590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Какой размер у </a:t>
            </a:r>
            <a:r>
              <a:rPr lang="en-US" dirty="0"/>
              <a:t>i4* </a:t>
            </a:r>
            <a:r>
              <a:rPr lang="ru-RU" dirty="0"/>
              <a:t>на этой выдуманной архитектуре?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Чему равна константа </a:t>
            </a:r>
            <a:r>
              <a:rPr lang="en-US" dirty="0"/>
              <a:t>CHAR_BIT </a:t>
            </a:r>
            <a:r>
              <a:rPr lang="ru-RU" dirty="0"/>
              <a:t>для этой архитектуры?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5EAFF1-4AD2-0D88-C9A9-DF430EA6B4F0}"/>
              </a:ext>
            </a:extLst>
          </p:cNvPr>
          <p:cNvSpPr txBox="1"/>
          <p:nvPr/>
        </p:nvSpPr>
        <p:spPr>
          <a:xfrm>
            <a:off x="1177886" y="3515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91B05-33EA-8118-CA06-FC6115842DCC}"/>
              </a:ext>
            </a:extLst>
          </p:cNvPr>
          <p:cNvSpPr txBox="1"/>
          <p:nvPr/>
        </p:nvSpPr>
        <p:spPr>
          <a:xfrm>
            <a:off x="2717314" y="315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1012B5-4D9F-64AC-BE83-7784D9EDAD7C}"/>
              </a:ext>
            </a:extLst>
          </p:cNvPr>
          <p:cNvSpPr txBox="1"/>
          <p:nvPr/>
        </p:nvSpPr>
        <p:spPr>
          <a:xfrm>
            <a:off x="6990856" y="4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3351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773440-06B9-8D10-6039-B878C04118A6}"/>
              </a:ext>
            </a:extLst>
          </p:cNvPr>
          <p:cNvSpPr/>
          <p:nvPr/>
        </p:nvSpPr>
        <p:spPr>
          <a:xfrm>
            <a:off x="1177885" y="2081936"/>
            <a:ext cx="10056171" cy="7636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solidFill>
                  <a:schemeClr val="tx1"/>
                </a:solidFill>
              </a:rPr>
              <a:t>011</a:t>
            </a:r>
            <a:r>
              <a:rPr lang="en-US" sz="6600" dirty="0">
                <a:solidFill>
                  <a:srgbClr val="0000FF"/>
                </a:solidFill>
              </a:rPr>
              <a:t>0100</a:t>
            </a:r>
            <a:r>
              <a:rPr lang="en-US" sz="6600" dirty="0">
                <a:solidFill>
                  <a:srgbClr val="FF0000"/>
                </a:solidFill>
              </a:rPr>
              <a:t>00011</a:t>
            </a:r>
            <a:r>
              <a:rPr lang="en-US" sz="6600" dirty="0">
                <a:solidFill>
                  <a:schemeClr val="tx1"/>
                </a:solidFill>
              </a:rPr>
              <a:t>1</a:t>
            </a:r>
            <a:r>
              <a:rPr lang="en-US" sz="6600" dirty="0">
                <a:solidFill>
                  <a:srgbClr val="0000FF"/>
                </a:solidFill>
              </a:rPr>
              <a:t>0011</a:t>
            </a:r>
            <a:r>
              <a:rPr lang="en-US" sz="6600" dirty="0">
                <a:solidFill>
                  <a:schemeClr val="tx1"/>
                </a:solidFill>
              </a:rPr>
              <a:t>0</a:t>
            </a:r>
            <a:r>
              <a:rPr lang="ru-RU" sz="6600" dirty="0">
                <a:solidFill>
                  <a:schemeClr val="tx1"/>
                </a:solidFill>
              </a:rPr>
              <a:t>01</a:t>
            </a:r>
            <a:r>
              <a:rPr lang="en-US" sz="6600" dirty="0">
                <a:solidFill>
                  <a:schemeClr val="tx1"/>
                </a:solidFill>
              </a:rPr>
              <a:t>111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8F73AEB-10F2-D192-FA88-5D47CBE28589}"/>
              </a:ext>
            </a:extLst>
          </p:cNvPr>
          <p:cNvSpPr/>
          <p:nvPr/>
        </p:nvSpPr>
        <p:spPr>
          <a:xfrm>
            <a:off x="1793964" y="853441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24A699-EFD0-4135-73C6-7B5B61C60217}"/>
              </a:ext>
            </a:extLst>
          </p:cNvPr>
          <p:cNvCxnSpPr>
            <a:cxnSpLocks/>
          </p:cNvCxnSpPr>
          <p:nvPr/>
        </p:nvCxnSpPr>
        <p:spPr>
          <a:xfrm flipH="1">
            <a:off x="6744739" y="697152"/>
            <a:ext cx="455469" cy="716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FB084B1B-8247-E0AC-E9FB-F8760E7C6537}"/>
              </a:ext>
            </a:extLst>
          </p:cNvPr>
          <p:cNvSpPr/>
          <p:nvPr/>
        </p:nvSpPr>
        <p:spPr>
          <a:xfrm>
            <a:off x="7160475" y="329910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i4*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68A98EA-0E3C-2A0C-980D-A59658D45E6B}"/>
              </a:ext>
            </a:extLst>
          </p:cNvPr>
          <p:cNvCxnSpPr>
            <a:cxnSpLocks/>
          </p:cNvCxnSpPr>
          <p:nvPr/>
        </p:nvCxnSpPr>
        <p:spPr>
          <a:xfrm>
            <a:off x="2597089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>
            <a:extLst>
              <a:ext uri="{FF2B5EF4-FFF2-40B4-BE49-F238E27FC236}">
                <a16:creationId xmlns:a16="http://schemas.microsoft.com/office/drawing/2014/main" id="{8B730190-0248-61AC-F163-07C3E849C102}"/>
              </a:ext>
            </a:extLst>
          </p:cNvPr>
          <p:cNvSpPr/>
          <p:nvPr/>
        </p:nvSpPr>
        <p:spPr>
          <a:xfrm>
            <a:off x="9009119" y="852579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338349B-442E-E2C6-3180-47ECAE920A93}"/>
              </a:ext>
            </a:extLst>
          </p:cNvPr>
          <p:cNvCxnSpPr>
            <a:cxnSpLocks/>
          </p:cNvCxnSpPr>
          <p:nvPr/>
        </p:nvCxnSpPr>
        <p:spPr>
          <a:xfrm flipH="1">
            <a:off x="7977103" y="1515290"/>
            <a:ext cx="1175604" cy="638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1CFF720-5E14-565C-2030-D924C768FA16}"/>
              </a:ext>
            </a:extLst>
          </p:cNvPr>
          <p:cNvCxnSpPr>
            <a:cxnSpLocks/>
          </p:cNvCxnSpPr>
          <p:nvPr/>
        </p:nvCxnSpPr>
        <p:spPr>
          <a:xfrm>
            <a:off x="1456559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C57CE26-ADC6-EFCA-8476-6CC9CCDC3F28}"/>
              </a:ext>
            </a:extLst>
          </p:cNvPr>
          <p:cNvCxnSpPr>
            <a:cxnSpLocks/>
          </p:cNvCxnSpPr>
          <p:nvPr/>
        </p:nvCxnSpPr>
        <p:spPr>
          <a:xfrm>
            <a:off x="2741073" y="2845610"/>
            <a:ext cx="0" cy="5833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9C3E9-E4F2-BE40-0520-17D13D159C6C}"/>
              </a:ext>
            </a:extLst>
          </p:cNvPr>
          <p:cNvCxnSpPr>
            <a:cxnSpLocks/>
          </p:cNvCxnSpPr>
          <p:nvPr/>
        </p:nvCxnSpPr>
        <p:spPr>
          <a:xfrm>
            <a:off x="6990856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B07C610-B377-B2F7-4D36-88BF7878D49C}"/>
              </a:ext>
            </a:extLst>
          </p:cNvPr>
          <p:cNvCxnSpPr/>
          <p:nvPr/>
        </p:nvCxnSpPr>
        <p:spPr>
          <a:xfrm>
            <a:off x="1456559" y="3344091"/>
            <a:ext cx="1284514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839B85-6439-9BEB-CF29-24F8B6143EEB}"/>
              </a:ext>
            </a:extLst>
          </p:cNvPr>
          <p:cNvCxnSpPr>
            <a:cxnSpLocks/>
          </p:cNvCxnSpPr>
          <p:nvPr/>
        </p:nvCxnSpPr>
        <p:spPr>
          <a:xfrm>
            <a:off x="1456559" y="4341222"/>
            <a:ext cx="5534297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18BABD-086B-7928-CB09-820E74C5ACE3}"/>
              </a:ext>
            </a:extLst>
          </p:cNvPr>
          <p:cNvSpPr txBox="1"/>
          <p:nvPr/>
        </p:nvSpPr>
        <p:spPr>
          <a:xfrm>
            <a:off x="1866506" y="295059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&amp;a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97F80-8B3D-2B2B-3B43-D1979E74FCE1}"/>
              </a:ext>
            </a:extLst>
          </p:cNvPr>
          <p:cNvSpPr txBox="1"/>
          <p:nvPr/>
        </p:nvSpPr>
        <p:spPr>
          <a:xfrm>
            <a:off x="3731105" y="393271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&amp;b</a:t>
            </a:r>
            <a:endParaRPr lang="ru-RU" sz="2400" dirty="0"/>
          </a:p>
        </p:txBody>
      </p:sp>
      <p:sp>
        <p:nvSpPr>
          <p:cNvPr id="4" name="Блок-схема: документ 3">
            <a:extLst>
              <a:ext uri="{FF2B5EF4-FFF2-40B4-BE49-F238E27FC236}">
                <a16:creationId xmlns:a16="http://schemas.microsoft.com/office/drawing/2014/main" id="{ADEF75A1-45DE-33B1-7E5F-82B87619D836}"/>
              </a:ext>
            </a:extLst>
          </p:cNvPr>
          <p:cNvSpPr/>
          <p:nvPr/>
        </p:nvSpPr>
        <p:spPr>
          <a:xfrm>
            <a:off x="2359597" y="5499463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i4*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4C772D-3467-A050-7151-5A66A1F28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137574" y="3412256"/>
            <a:ext cx="459515" cy="224014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CA05D10-9EB9-EE3B-CE17-DCAFF865D49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367089" y="4394375"/>
            <a:ext cx="642298" cy="125802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5EAFF1-4AD2-0D88-C9A9-DF430EA6B4F0}"/>
              </a:ext>
            </a:extLst>
          </p:cNvPr>
          <p:cNvSpPr txBox="1"/>
          <p:nvPr/>
        </p:nvSpPr>
        <p:spPr>
          <a:xfrm>
            <a:off x="1177886" y="3515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91B05-33EA-8118-CA06-FC6115842DCC}"/>
              </a:ext>
            </a:extLst>
          </p:cNvPr>
          <p:cNvSpPr txBox="1"/>
          <p:nvPr/>
        </p:nvSpPr>
        <p:spPr>
          <a:xfrm>
            <a:off x="2717314" y="315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1012B5-4D9F-64AC-BE83-7784D9EDAD7C}"/>
              </a:ext>
            </a:extLst>
          </p:cNvPr>
          <p:cNvSpPr txBox="1"/>
          <p:nvPr/>
        </p:nvSpPr>
        <p:spPr>
          <a:xfrm>
            <a:off x="6990856" y="4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  <p:sp>
        <p:nvSpPr>
          <p:cNvPr id="12" name="Облако 11">
            <a:extLst>
              <a:ext uri="{FF2B5EF4-FFF2-40B4-BE49-F238E27FC236}">
                <a16:creationId xmlns:a16="http://schemas.microsoft.com/office/drawing/2014/main" id="{1EC80099-A330-42DA-7DC8-26DC0684E210}"/>
              </a:ext>
            </a:extLst>
          </p:cNvPr>
          <p:cNvSpPr/>
          <p:nvPr/>
        </p:nvSpPr>
        <p:spPr>
          <a:xfrm>
            <a:off x="5512375" y="338895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pa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ACE2665-F80E-E0FB-D1C4-888271882B5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365367" y="1147930"/>
            <a:ext cx="782734" cy="9979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трелка: изогнутая вверх 25">
            <a:extLst>
              <a:ext uri="{FF2B5EF4-FFF2-40B4-BE49-F238E27FC236}">
                <a16:creationId xmlns:a16="http://schemas.microsoft.com/office/drawing/2014/main" id="{EA0DFC0D-30D1-D64D-9A77-EAC62F40B6B6}"/>
              </a:ext>
            </a:extLst>
          </p:cNvPr>
          <p:cNvSpPr/>
          <p:nvPr/>
        </p:nvSpPr>
        <p:spPr>
          <a:xfrm flipH="1">
            <a:off x="2686073" y="2937467"/>
            <a:ext cx="1859800" cy="461665"/>
          </a:xfrm>
          <a:prstGeom prst="curvedUpArrow">
            <a:avLst>
              <a:gd name="adj1" fmla="val 25000"/>
              <a:gd name="adj2" fmla="val 74985"/>
              <a:gd name="adj3" fmla="val 5154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4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773440-06B9-8D10-6039-B878C04118A6}"/>
              </a:ext>
            </a:extLst>
          </p:cNvPr>
          <p:cNvSpPr/>
          <p:nvPr/>
        </p:nvSpPr>
        <p:spPr>
          <a:xfrm>
            <a:off x="1177885" y="2081936"/>
            <a:ext cx="10056171" cy="7636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solidFill>
                  <a:schemeClr val="tx1"/>
                </a:solidFill>
              </a:rPr>
              <a:t>011</a:t>
            </a:r>
            <a:r>
              <a:rPr lang="en-US" sz="6600" dirty="0">
                <a:solidFill>
                  <a:srgbClr val="0000FF"/>
                </a:solidFill>
              </a:rPr>
              <a:t>0100</a:t>
            </a:r>
            <a:r>
              <a:rPr lang="en-US" sz="6600" dirty="0">
                <a:solidFill>
                  <a:srgbClr val="FF0000"/>
                </a:solidFill>
              </a:rPr>
              <a:t>00011</a:t>
            </a:r>
            <a:r>
              <a:rPr lang="en-US" sz="6600" dirty="0">
                <a:solidFill>
                  <a:schemeClr val="tx1"/>
                </a:solidFill>
              </a:rPr>
              <a:t>1</a:t>
            </a:r>
            <a:r>
              <a:rPr lang="en-US" sz="6600" dirty="0">
                <a:solidFill>
                  <a:srgbClr val="0000FF"/>
                </a:solidFill>
              </a:rPr>
              <a:t>0011</a:t>
            </a:r>
            <a:r>
              <a:rPr lang="en-US" sz="6600" dirty="0">
                <a:solidFill>
                  <a:schemeClr val="tx1"/>
                </a:solidFill>
              </a:rPr>
              <a:t>0</a:t>
            </a:r>
            <a:r>
              <a:rPr lang="ru-RU" sz="6600" dirty="0">
                <a:solidFill>
                  <a:schemeClr val="tx1"/>
                </a:solidFill>
              </a:rPr>
              <a:t>01</a:t>
            </a:r>
            <a:r>
              <a:rPr lang="en-US" sz="6600" dirty="0">
                <a:solidFill>
                  <a:schemeClr val="tx1"/>
                </a:solidFill>
              </a:rPr>
              <a:t>111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8F73AEB-10F2-D192-FA88-5D47CBE28589}"/>
              </a:ext>
            </a:extLst>
          </p:cNvPr>
          <p:cNvSpPr/>
          <p:nvPr/>
        </p:nvSpPr>
        <p:spPr>
          <a:xfrm>
            <a:off x="1793964" y="853441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24A699-EFD0-4135-73C6-7B5B61C60217}"/>
              </a:ext>
            </a:extLst>
          </p:cNvPr>
          <p:cNvCxnSpPr>
            <a:cxnSpLocks/>
          </p:cNvCxnSpPr>
          <p:nvPr/>
        </p:nvCxnSpPr>
        <p:spPr>
          <a:xfrm flipH="1">
            <a:off x="6744739" y="697152"/>
            <a:ext cx="455469" cy="716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FB084B1B-8247-E0AC-E9FB-F8760E7C6537}"/>
              </a:ext>
            </a:extLst>
          </p:cNvPr>
          <p:cNvSpPr/>
          <p:nvPr/>
        </p:nvSpPr>
        <p:spPr>
          <a:xfrm>
            <a:off x="7160475" y="329910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i4*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68A98EA-0E3C-2A0C-980D-A59658D45E6B}"/>
              </a:ext>
            </a:extLst>
          </p:cNvPr>
          <p:cNvCxnSpPr>
            <a:cxnSpLocks/>
          </p:cNvCxnSpPr>
          <p:nvPr/>
        </p:nvCxnSpPr>
        <p:spPr>
          <a:xfrm>
            <a:off x="2597089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>
            <a:extLst>
              <a:ext uri="{FF2B5EF4-FFF2-40B4-BE49-F238E27FC236}">
                <a16:creationId xmlns:a16="http://schemas.microsoft.com/office/drawing/2014/main" id="{8B730190-0248-61AC-F163-07C3E849C102}"/>
              </a:ext>
            </a:extLst>
          </p:cNvPr>
          <p:cNvSpPr/>
          <p:nvPr/>
        </p:nvSpPr>
        <p:spPr>
          <a:xfrm>
            <a:off x="9009119" y="852579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338349B-442E-E2C6-3180-47ECAE920A93}"/>
              </a:ext>
            </a:extLst>
          </p:cNvPr>
          <p:cNvCxnSpPr>
            <a:cxnSpLocks/>
          </p:cNvCxnSpPr>
          <p:nvPr/>
        </p:nvCxnSpPr>
        <p:spPr>
          <a:xfrm flipH="1">
            <a:off x="7977103" y="1515290"/>
            <a:ext cx="1175604" cy="638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1CFF720-5E14-565C-2030-D924C768FA16}"/>
              </a:ext>
            </a:extLst>
          </p:cNvPr>
          <p:cNvCxnSpPr>
            <a:cxnSpLocks/>
          </p:cNvCxnSpPr>
          <p:nvPr/>
        </p:nvCxnSpPr>
        <p:spPr>
          <a:xfrm>
            <a:off x="1456559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C57CE26-ADC6-EFCA-8476-6CC9CCDC3F28}"/>
              </a:ext>
            </a:extLst>
          </p:cNvPr>
          <p:cNvCxnSpPr>
            <a:cxnSpLocks/>
          </p:cNvCxnSpPr>
          <p:nvPr/>
        </p:nvCxnSpPr>
        <p:spPr>
          <a:xfrm>
            <a:off x="2741073" y="2845610"/>
            <a:ext cx="0" cy="5833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9C3E9-E4F2-BE40-0520-17D13D159C6C}"/>
              </a:ext>
            </a:extLst>
          </p:cNvPr>
          <p:cNvCxnSpPr>
            <a:cxnSpLocks/>
          </p:cNvCxnSpPr>
          <p:nvPr/>
        </p:nvCxnSpPr>
        <p:spPr>
          <a:xfrm>
            <a:off x="6990856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B07C610-B377-B2F7-4D36-88BF7878D49C}"/>
              </a:ext>
            </a:extLst>
          </p:cNvPr>
          <p:cNvCxnSpPr/>
          <p:nvPr/>
        </p:nvCxnSpPr>
        <p:spPr>
          <a:xfrm>
            <a:off x="1456559" y="3344091"/>
            <a:ext cx="1284514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839B85-6439-9BEB-CF29-24F8B6143EEB}"/>
              </a:ext>
            </a:extLst>
          </p:cNvPr>
          <p:cNvCxnSpPr>
            <a:cxnSpLocks/>
          </p:cNvCxnSpPr>
          <p:nvPr/>
        </p:nvCxnSpPr>
        <p:spPr>
          <a:xfrm>
            <a:off x="1456559" y="4341222"/>
            <a:ext cx="5534297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18BABD-086B-7928-CB09-820E74C5ACE3}"/>
              </a:ext>
            </a:extLst>
          </p:cNvPr>
          <p:cNvSpPr txBox="1"/>
          <p:nvPr/>
        </p:nvSpPr>
        <p:spPr>
          <a:xfrm>
            <a:off x="1866506" y="295059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&amp;a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97F80-8B3D-2B2B-3B43-D1979E74FCE1}"/>
              </a:ext>
            </a:extLst>
          </p:cNvPr>
          <p:cNvSpPr txBox="1"/>
          <p:nvPr/>
        </p:nvSpPr>
        <p:spPr>
          <a:xfrm>
            <a:off x="3731105" y="393271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&amp;b</a:t>
            </a:r>
            <a:endParaRPr lang="ru-RU" sz="2400" dirty="0"/>
          </a:p>
        </p:txBody>
      </p:sp>
      <p:sp>
        <p:nvSpPr>
          <p:cNvPr id="4" name="Блок-схема: документ 3">
            <a:extLst>
              <a:ext uri="{FF2B5EF4-FFF2-40B4-BE49-F238E27FC236}">
                <a16:creationId xmlns:a16="http://schemas.microsoft.com/office/drawing/2014/main" id="{ADEF75A1-45DE-33B1-7E5F-82B87619D836}"/>
              </a:ext>
            </a:extLst>
          </p:cNvPr>
          <p:cNvSpPr/>
          <p:nvPr/>
        </p:nvSpPr>
        <p:spPr>
          <a:xfrm>
            <a:off x="2359597" y="5499463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i4*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4C772D-3467-A050-7151-5A66A1F28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137574" y="3412256"/>
            <a:ext cx="459515" cy="224014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CA05D10-9EB9-EE3B-CE17-DCAFF865D49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367089" y="4394375"/>
            <a:ext cx="642298" cy="125802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BE066F-64DA-1BB9-7C37-030507138B4F}"/>
              </a:ext>
            </a:extLst>
          </p:cNvPr>
          <p:cNvSpPr txBox="1"/>
          <p:nvPr/>
        </p:nvSpPr>
        <p:spPr>
          <a:xfrm>
            <a:off x="5228953" y="5471875"/>
            <a:ext cx="401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видят где лежит указатель на </a:t>
            </a:r>
            <a:r>
              <a:rPr lang="en-US" dirty="0"/>
              <a:t>b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5EAFF1-4AD2-0D88-C9A9-DF430EA6B4F0}"/>
              </a:ext>
            </a:extLst>
          </p:cNvPr>
          <p:cNvSpPr txBox="1"/>
          <p:nvPr/>
        </p:nvSpPr>
        <p:spPr>
          <a:xfrm>
            <a:off x="1177886" y="3515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91B05-33EA-8118-CA06-FC6115842DCC}"/>
              </a:ext>
            </a:extLst>
          </p:cNvPr>
          <p:cNvSpPr txBox="1"/>
          <p:nvPr/>
        </p:nvSpPr>
        <p:spPr>
          <a:xfrm>
            <a:off x="2717314" y="315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1012B5-4D9F-64AC-BE83-7784D9EDAD7C}"/>
              </a:ext>
            </a:extLst>
          </p:cNvPr>
          <p:cNvSpPr txBox="1"/>
          <p:nvPr/>
        </p:nvSpPr>
        <p:spPr>
          <a:xfrm>
            <a:off x="6990856" y="4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  <p:sp>
        <p:nvSpPr>
          <p:cNvPr id="12" name="Облако 11">
            <a:extLst>
              <a:ext uri="{FF2B5EF4-FFF2-40B4-BE49-F238E27FC236}">
                <a16:creationId xmlns:a16="http://schemas.microsoft.com/office/drawing/2014/main" id="{1EC80099-A330-42DA-7DC8-26DC0684E210}"/>
              </a:ext>
            </a:extLst>
          </p:cNvPr>
          <p:cNvSpPr/>
          <p:nvPr/>
        </p:nvSpPr>
        <p:spPr>
          <a:xfrm>
            <a:off x="5512375" y="338895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pa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ACE2665-F80E-E0FB-D1C4-888271882B5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365367" y="1147930"/>
            <a:ext cx="782734" cy="9979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трелка: изогнутая вверх 25">
            <a:extLst>
              <a:ext uri="{FF2B5EF4-FFF2-40B4-BE49-F238E27FC236}">
                <a16:creationId xmlns:a16="http://schemas.microsoft.com/office/drawing/2014/main" id="{EA0DFC0D-30D1-D64D-9A77-EAC62F40B6B6}"/>
              </a:ext>
            </a:extLst>
          </p:cNvPr>
          <p:cNvSpPr/>
          <p:nvPr/>
        </p:nvSpPr>
        <p:spPr>
          <a:xfrm flipH="1">
            <a:off x="2686073" y="2937467"/>
            <a:ext cx="1859800" cy="461665"/>
          </a:xfrm>
          <a:prstGeom prst="curvedUpArrow">
            <a:avLst>
              <a:gd name="adj1" fmla="val 25000"/>
              <a:gd name="adj2" fmla="val 74985"/>
              <a:gd name="adj3" fmla="val 5154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5BAE4379-8EFB-93BB-072F-D502A1AC8FC0}"/>
              </a:ext>
            </a:extLst>
          </p:cNvPr>
          <p:cNvSpPr/>
          <p:nvPr/>
        </p:nvSpPr>
        <p:spPr>
          <a:xfrm>
            <a:off x="7151527" y="4618436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pb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4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773440-06B9-8D10-6039-B878C04118A6}"/>
              </a:ext>
            </a:extLst>
          </p:cNvPr>
          <p:cNvSpPr/>
          <p:nvPr/>
        </p:nvSpPr>
        <p:spPr>
          <a:xfrm>
            <a:off x="1177885" y="2081936"/>
            <a:ext cx="10056171" cy="7636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solidFill>
                  <a:schemeClr val="tx1"/>
                </a:solidFill>
              </a:rPr>
              <a:t>011</a:t>
            </a:r>
            <a:r>
              <a:rPr lang="en-US" sz="6600" dirty="0">
                <a:solidFill>
                  <a:srgbClr val="0000FF"/>
                </a:solidFill>
              </a:rPr>
              <a:t>0100</a:t>
            </a:r>
            <a:r>
              <a:rPr lang="en-US" sz="6600" dirty="0">
                <a:solidFill>
                  <a:srgbClr val="FF0000"/>
                </a:solidFill>
              </a:rPr>
              <a:t>00011</a:t>
            </a:r>
            <a:r>
              <a:rPr lang="en-US" sz="6600" dirty="0">
                <a:solidFill>
                  <a:schemeClr val="tx1"/>
                </a:solidFill>
              </a:rPr>
              <a:t>1</a:t>
            </a:r>
            <a:r>
              <a:rPr lang="en-US" sz="6600" dirty="0">
                <a:solidFill>
                  <a:srgbClr val="0000FF"/>
                </a:solidFill>
              </a:rPr>
              <a:t>0011</a:t>
            </a:r>
            <a:r>
              <a:rPr lang="en-US" sz="6600" dirty="0">
                <a:solidFill>
                  <a:schemeClr val="tx1"/>
                </a:solidFill>
              </a:rPr>
              <a:t>0</a:t>
            </a:r>
            <a:r>
              <a:rPr lang="ru-RU" sz="6600" dirty="0">
                <a:solidFill>
                  <a:srgbClr val="FFC000"/>
                </a:solidFill>
              </a:rPr>
              <a:t>01</a:t>
            </a:r>
            <a:r>
              <a:rPr lang="en-US" sz="6600" dirty="0">
                <a:solidFill>
                  <a:srgbClr val="FFC000"/>
                </a:solidFill>
              </a:rPr>
              <a:t>111</a:t>
            </a:r>
            <a:endParaRPr lang="ru-RU" sz="6600" dirty="0">
              <a:solidFill>
                <a:srgbClr val="FFC000"/>
              </a:solidFill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8F73AEB-10F2-D192-FA88-5D47CBE28589}"/>
              </a:ext>
            </a:extLst>
          </p:cNvPr>
          <p:cNvSpPr/>
          <p:nvPr/>
        </p:nvSpPr>
        <p:spPr>
          <a:xfrm>
            <a:off x="1793964" y="853441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24A699-EFD0-4135-73C6-7B5B61C60217}"/>
              </a:ext>
            </a:extLst>
          </p:cNvPr>
          <p:cNvCxnSpPr>
            <a:cxnSpLocks/>
          </p:cNvCxnSpPr>
          <p:nvPr/>
        </p:nvCxnSpPr>
        <p:spPr>
          <a:xfrm flipH="1">
            <a:off x="6744739" y="697152"/>
            <a:ext cx="455469" cy="716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FB084B1B-8247-E0AC-E9FB-F8760E7C6537}"/>
              </a:ext>
            </a:extLst>
          </p:cNvPr>
          <p:cNvSpPr/>
          <p:nvPr/>
        </p:nvSpPr>
        <p:spPr>
          <a:xfrm>
            <a:off x="7160475" y="329910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i4*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68A98EA-0E3C-2A0C-980D-A59658D45E6B}"/>
              </a:ext>
            </a:extLst>
          </p:cNvPr>
          <p:cNvCxnSpPr>
            <a:cxnSpLocks/>
          </p:cNvCxnSpPr>
          <p:nvPr/>
        </p:nvCxnSpPr>
        <p:spPr>
          <a:xfrm>
            <a:off x="2597089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>
            <a:extLst>
              <a:ext uri="{FF2B5EF4-FFF2-40B4-BE49-F238E27FC236}">
                <a16:creationId xmlns:a16="http://schemas.microsoft.com/office/drawing/2014/main" id="{8B730190-0248-61AC-F163-07C3E849C102}"/>
              </a:ext>
            </a:extLst>
          </p:cNvPr>
          <p:cNvSpPr/>
          <p:nvPr/>
        </p:nvSpPr>
        <p:spPr>
          <a:xfrm>
            <a:off x="9009119" y="852579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338349B-442E-E2C6-3180-47ECAE920A93}"/>
              </a:ext>
            </a:extLst>
          </p:cNvPr>
          <p:cNvCxnSpPr>
            <a:cxnSpLocks/>
          </p:cNvCxnSpPr>
          <p:nvPr/>
        </p:nvCxnSpPr>
        <p:spPr>
          <a:xfrm flipH="1">
            <a:off x="7977103" y="1515290"/>
            <a:ext cx="1175604" cy="638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1CFF720-5E14-565C-2030-D924C768FA16}"/>
              </a:ext>
            </a:extLst>
          </p:cNvPr>
          <p:cNvCxnSpPr>
            <a:cxnSpLocks/>
          </p:cNvCxnSpPr>
          <p:nvPr/>
        </p:nvCxnSpPr>
        <p:spPr>
          <a:xfrm>
            <a:off x="1456559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C57CE26-ADC6-EFCA-8476-6CC9CCDC3F28}"/>
              </a:ext>
            </a:extLst>
          </p:cNvPr>
          <p:cNvCxnSpPr>
            <a:cxnSpLocks/>
          </p:cNvCxnSpPr>
          <p:nvPr/>
        </p:nvCxnSpPr>
        <p:spPr>
          <a:xfrm>
            <a:off x="2741073" y="2845610"/>
            <a:ext cx="0" cy="5833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9C3E9-E4F2-BE40-0520-17D13D159C6C}"/>
              </a:ext>
            </a:extLst>
          </p:cNvPr>
          <p:cNvCxnSpPr>
            <a:cxnSpLocks/>
          </p:cNvCxnSpPr>
          <p:nvPr/>
        </p:nvCxnSpPr>
        <p:spPr>
          <a:xfrm>
            <a:off x="6990856" y="2845610"/>
            <a:ext cx="0" cy="16131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B07C610-B377-B2F7-4D36-88BF7878D49C}"/>
              </a:ext>
            </a:extLst>
          </p:cNvPr>
          <p:cNvCxnSpPr/>
          <p:nvPr/>
        </p:nvCxnSpPr>
        <p:spPr>
          <a:xfrm>
            <a:off x="1456559" y="3344091"/>
            <a:ext cx="1284514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839B85-6439-9BEB-CF29-24F8B6143EEB}"/>
              </a:ext>
            </a:extLst>
          </p:cNvPr>
          <p:cNvCxnSpPr>
            <a:cxnSpLocks/>
          </p:cNvCxnSpPr>
          <p:nvPr/>
        </p:nvCxnSpPr>
        <p:spPr>
          <a:xfrm>
            <a:off x="1456559" y="4341222"/>
            <a:ext cx="5534297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18BABD-086B-7928-CB09-820E74C5ACE3}"/>
              </a:ext>
            </a:extLst>
          </p:cNvPr>
          <p:cNvSpPr txBox="1"/>
          <p:nvPr/>
        </p:nvSpPr>
        <p:spPr>
          <a:xfrm>
            <a:off x="1866506" y="295059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&amp;a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97F80-8B3D-2B2B-3B43-D1979E74FCE1}"/>
              </a:ext>
            </a:extLst>
          </p:cNvPr>
          <p:cNvSpPr txBox="1"/>
          <p:nvPr/>
        </p:nvSpPr>
        <p:spPr>
          <a:xfrm>
            <a:off x="3731105" y="393271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&amp;b</a:t>
            </a:r>
            <a:endParaRPr lang="ru-RU" sz="2400" dirty="0"/>
          </a:p>
        </p:txBody>
      </p:sp>
      <p:sp>
        <p:nvSpPr>
          <p:cNvPr id="4" name="Блок-схема: документ 3">
            <a:extLst>
              <a:ext uri="{FF2B5EF4-FFF2-40B4-BE49-F238E27FC236}">
                <a16:creationId xmlns:a16="http://schemas.microsoft.com/office/drawing/2014/main" id="{ADEF75A1-45DE-33B1-7E5F-82B87619D836}"/>
              </a:ext>
            </a:extLst>
          </p:cNvPr>
          <p:cNvSpPr/>
          <p:nvPr/>
        </p:nvSpPr>
        <p:spPr>
          <a:xfrm>
            <a:off x="2359597" y="5499463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i4*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4C772D-3467-A050-7151-5A66A1F282B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137574" y="3412256"/>
            <a:ext cx="459515" cy="224014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CA05D10-9EB9-EE3B-CE17-DCAFF865D49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367089" y="4394375"/>
            <a:ext cx="642298" cy="125802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5EAFF1-4AD2-0D88-C9A9-DF430EA6B4F0}"/>
              </a:ext>
            </a:extLst>
          </p:cNvPr>
          <p:cNvSpPr txBox="1"/>
          <p:nvPr/>
        </p:nvSpPr>
        <p:spPr>
          <a:xfrm>
            <a:off x="1177886" y="3515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91B05-33EA-8118-CA06-FC6115842DCC}"/>
              </a:ext>
            </a:extLst>
          </p:cNvPr>
          <p:cNvSpPr txBox="1"/>
          <p:nvPr/>
        </p:nvSpPr>
        <p:spPr>
          <a:xfrm>
            <a:off x="2717314" y="315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1012B5-4D9F-64AC-BE83-7784D9EDAD7C}"/>
              </a:ext>
            </a:extLst>
          </p:cNvPr>
          <p:cNvSpPr txBox="1"/>
          <p:nvPr/>
        </p:nvSpPr>
        <p:spPr>
          <a:xfrm>
            <a:off x="6990856" y="4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  <p:sp>
        <p:nvSpPr>
          <p:cNvPr id="12" name="Облако 11">
            <a:extLst>
              <a:ext uri="{FF2B5EF4-FFF2-40B4-BE49-F238E27FC236}">
                <a16:creationId xmlns:a16="http://schemas.microsoft.com/office/drawing/2014/main" id="{1EC80099-A330-42DA-7DC8-26DC0684E210}"/>
              </a:ext>
            </a:extLst>
          </p:cNvPr>
          <p:cNvSpPr/>
          <p:nvPr/>
        </p:nvSpPr>
        <p:spPr>
          <a:xfrm>
            <a:off x="5512375" y="338895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pa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ACE2665-F80E-E0FB-D1C4-888271882B5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365367" y="1147930"/>
            <a:ext cx="782734" cy="9979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трелка: изогнутая вверх 25">
            <a:extLst>
              <a:ext uri="{FF2B5EF4-FFF2-40B4-BE49-F238E27FC236}">
                <a16:creationId xmlns:a16="http://schemas.microsoft.com/office/drawing/2014/main" id="{EA0DFC0D-30D1-D64D-9A77-EAC62F40B6B6}"/>
              </a:ext>
            </a:extLst>
          </p:cNvPr>
          <p:cNvSpPr/>
          <p:nvPr/>
        </p:nvSpPr>
        <p:spPr>
          <a:xfrm flipH="1">
            <a:off x="2686073" y="2937467"/>
            <a:ext cx="1859800" cy="461665"/>
          </a:xfrm>
          <a:prstGeom prst="curvedUpArrow">
            <a:avLst>
              <a:gd name="adj1" fmla="val 25000"/>
              <a:gd name="adj2" fmla="val 74985"/>
              <a:gd name="adj3" fmla="val 515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5BAE4379-8EFB-93BB-072F-D502A1AC8FC0}"/>
              </a:ext>
            </a:extLst>
          </p:cNvPr>
          <p:cNvSpPr/>
          <p:nvPr/>
        </p:nvSpPr>
        <p:spPr>
          <a:xfrm>
            <a:off x="7151527" y="4618436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pb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CF9EE84-68EB-0455-8B7F-9A21463E1C66}"/>
              </a:ext>
            </a:extLst>
          </p:cNvPr>
          <p:cNvCxnSpPr>
            <a:cxnSpLocks/>
          </p:cNvCxnSpPr>
          <p:nvPr/>
        </p:nvCxnSpPr>
        <p:spPr>
          <a:xfrm flipV="1">
            <a:off x="8146083" y="2865003"/>
            <a:ext cx="1149807" cy="17975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трелка: изогнутая вверх 16">
            <a:extLst>
              <a:ext uri="{FF2B5EF4-FFF2-40B4-BE49-F238E27FC236}">
                <a16:creationId xmlns:a16="http://schemas.microsoft.com/office/drawing/2014/main" id="{FD905763-A92F-70D8-F9B4-F26EB8397DF5}"/>
              </a:ext>
            </a:extLst>
          </p:cNvPr>
          <p:cNvSpPr/>
          <p:nvPr/>
        </p:nvSpPr>
        <p:spPr>
          <a:xfrm flipH="1">
            <a:off x="6877767" y="2917174"/>
            <a:ext cx="2274937" cy="461665"/>
          </a:xfrm>
          <a:prstGeom prst="curvedUpArrow">
            <a:avLst>
              <a:gd name="adj1" fmla="val 25000"/>
              <a:gd name="adj2" fmla="val 74985"/>
              <a:gd name="adj3" fmla="val 5154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6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349829" y="627018"/>
            <a:ext cx="921547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Нулевые указатели</a:t>
            </a:r>
            <a:endParaRPr lang="en-US" sz="5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указатель это просто расстояние, то может ли быть и нулевое расстояние?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Нулевой указатель это специальный маркер «ничего». Там ничего не лежит.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 путайте 0, </a:t>
            </a:r>
            <a:r>
              <a:rPr lang="en-US" sz="1800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2000" dirty="0"/>
              <a:t>.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(!p)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работает для всех 3х типов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чем отличие </a:t>
            </a:r>
            <a:r>
              <a:rPr lang="en-US" sz="2000" dirty="0"/>
              <a:t>NULL </a:t>
            </a:r>
            <a:r>
              <a:rPr lang="ru-RU" sz="2000" dirty="0"/>
              <a:t>от 0</a:t>
            </a:r>
            <a:r>
              <a:rPr lang="en-US" sz="2000" dirty="0"/>
              <a:t>?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С++ всегда выбирайте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606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F976A43-B433-8F1B-9148-D8B10B42998C}"/>
              </a:ext>
            </a:extLst>
          </p:cNvPr>
          <p:cNvSpPr/>
          <p:nvPr/>
        </p:nvSpPr>
        <p:spPr>
          <a:xfrm>
            <a:off x="1134342" y="4833844"/>
            <a:ext cx="10056171" cy="7636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solidFill>
                  <a:schemeClr val="tx1"/>
                </a:solidFill>
              </a:rPr>
              <a:t>011</a:t>
            </a:r>
            <a:r>
              <a:rPr lang="en-US" sz="6600" dirty="0">
                <a:solidFill>
                  <a:srgbClr val="0000FF"/>
                </a:solidFill>
              </a:rPr>
              <a:t>0100</a:t>
            </a:r>
            <a:r>
              <a:rPr lang="en-US" sz="6600" dirty="0">
                <a:solidFill>
                  <a:schemeClr val="tx1"/>
                </a:solidFill>
              </a:rPr>
              <a:t>00011100110</a:t>
            </a:r>
            <a:r>
              <a:rPr lang="ru-RU" sz="6600" dirty="0">
                <a:solidFill>
                  <a:schemeClr val="tx1"/>
                </a:solidFill>
              </a:rPr>
              <a:t>01</a:t>
            </a:r>
            <a:r>
              <a:rPr lang="en-US" sz="6600" dirty="0">
                <a:solidFill>
                  <a:schemeClr val="tx1"/>
                </a:solidFill>
              </a:rPr>
              <a:t>111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19" name="Облако 18">
            <a:extLst>
              <a:ext uri="{FF2B5EF4-FFF2-40B4-BE49-F238E27FC236}">
                <a16:creationId xmlns:a16="http://schemas.microsoft.com/office/drawing/2014/main" id="{29F79B8D-35C9-5CE2-7A6F-12BB95072C3B}"/>
              </a:ext>
            </a:extLst>
          </p:cNvPr>
          <p:cNvSpPr/>
          <p:nvPr/>
        </p:nvSpPr>
        <p:spPr>
          <a:xfrm>
            <a:off x="1750421" y="3605349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4A6E234-A49E-B174-EC1C-860DE180263D}"/>
              </a:ext>
            </a:extLst>
          </p:cNvPr>
          <p:cNvCxnSpPr>
            <a:cxnSpLocks/>
          </p:cNvCxnSpPr>
          <p:nvPr/>
        </p:nvCxnSpPr>
        <p:spPr>
          <a:xfrm>
            <a:off x="2553546" y="4342486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блако 22">
            <a:extLst>
              <a:ext uri="{FF2B5EF4-FFF2-40B4-BE49-F238E27FC236}">
                <a16:creationId xmlns:a16="http://schemas.microsoft.com/office/drawing/2014/main" id="{2B836A0C-F0A9-1C28-0960-C93EB9449325}"/>
              </a:ext>
            </a:extLst>
          </p:cNvPr>
          <p:cNvSpPr/>
          <p:nvPr/>
        </p:nvSpPr>
        <p:spPr>
          <a:xfrm>
            <a:off x="3754905" y="3587540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5E10F51-3A89-E3C1-FAAA-2C9C7A22AAB4}"/>
              </a:ext>
            </a:extLst>
          </p:cNvPr>
          <p:cNvCxnSpPr>
            <a:cxnSpLocks/>
          </p:cNvCxnSpPr>
          <p:nvPr/>
        </p:nvCxnSpPr>
        <p:spPr>
          <a:xfrm flipH="1">
            <a:off x="3615944" y="4342486"/>
            <a:ext cx="494502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5BA7A4-A084-26FC-1EE7-607AA4E7E5EE}"/>
              </a:ext>
            </a:extLst>
          </p:cNvPr>
          <p:cNvSpPr txBox="1"/>
          <p:nvPr/>
        </p:nvSpPr>
        <p:spPr>
          <a:xfrm>
            <a:off x="1226108" y="520537"/>
            <a:ext cx="82387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Ссылки (</a:t>
            </a:r>
            <a:r>
              <a:rPr lang="en-US" sz="5400" dirty="0" err="1"/>
              <a:t>lvalue</a:t>
            </a:r>
            <a:r>
              <a:rPr lang="en-US" sz="5400" dirty="0"/>
              <a:t> references)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</a:t>
            </a:r>
            <a:r>
              <a:rPr lang="en-US" sz="2000" dirty="0"/>
              <a:t> </a:t>
            </a:r>
            <a:r>
              <a:rPr lang="ru-RU" sz="2000" dirty="0"/>
              <a:t>бы мы говорили о языке С, то на этом можно было бы закончить.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Однако в С++ есть возможность дать одному объекту два имени.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5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349829" y="627018"/>
            <a:ext cx="10124182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Синтаксис ссылок</a:t>
            </a:r>
            <a:endParaRPr lang="en-US" sz="5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Синтаксис </a:t>
            </a:r>
            <a:r>
              <a:rPr lang="en-US" sz="2000" dirty="0" err="1"/>
              <a:t>lvalue</a:t>
            </a:r>
            <a:r>
              <a:rPr lang="en-US" sz="2000" dirty="0"/>
              <a:t> </a:t>
            </a:r>
            <a:r>
              <a:rPr lang="ru-RU" sz="2000" dirty="0"/>
              <a:t>ссылок –</a:t>
            </a:r>
            <a:r>
              <a:rPr lang="en-US" sz="2000" dirty="0"/>
              <a:t> </a:t>
            </a:r>
            <a:r>
              <a:rPr lang="ru-RU" sz="2000" dirty="0"/>
              <a:t>одинарный амперсанд (можно добавлять </a:t>
            </a:r>
            <a:r>
              <a:rPr lang="en-US" sz="2000" dirty="0"/>
              <a:t>cv</a:t>
            </a:r>
            <a:r>
              <a:rPr lang="ru-RU" sz="2000" dirty="0"/>
              <a:t>-квалификаторы)</a:t>
            </a:r>
            <a:endParaRPr lang="en-US" sz="2000" dirty="0"/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теперь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еще одно имя для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Не путайте синтаксис ссылок со взятием адреса!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x[2] = {10,20};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x[0];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&amp;x[0];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Что в массиве?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80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1566749" y="1134223"/>
            <a:ext cx="93362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000" dirty="0"/>
              <a:t>Genesis: </a:t>
            </a:r>
            <a:r>
              <a:rPr lang="ru-RU" sz="6000" dirty="0"/>
              <a:t>имена и объекты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000" dirty="0"/>
              <a:t>Queens Problem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6000" dirty="0"/>
              <a:t>Инкапсуляция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6000" dirty="0" err="1"/>
              <a:t>Консистентность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9816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349829" y="627018"/>
            <a:ext cx="726352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Синтаксис ссылок</a:t>
            </a:r>
            <a:endParaRPr lang="en-US" sz="5400" dirty="0"/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Не путайте синтаксис ссылок со взятием адреса!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x[2] = {10,20};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x[0];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еще одно имя для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x[0]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&amp;x[0]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взятие адреса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assert(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11);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assert(*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20);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E366E7C-E0A0-F249-A30C-F04ED42CFC41}"/>
              </a:ext>
            </a:extLst>
          </p:cNvPr>
          <p:cNvSpPr/>
          <p:nvPr/>
        </p:nvSpPr>
        <p:spPr>
          <a:xfrm>
            <a:off x="8342811" y="4153989"/>
            <a:ext cx="1280160" cy="67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10       20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30809BF-CF87-8D72-E329-74CA4215304C}"/>
              </a:ext>
            </a:extLst>
          </p:cNvPr>
          <p:cNvCxnSpPr>
            <a:stCxn id="3" idx="0"/>
          </p:cNvCxnSpPr>
          <p:nvPr/>
        </p:nvCxnSpPr>
        <p:spPr>
          <a:xfrm flipH="1">
            <a:off x="8978537" y="4153989"/>
            <a:ext cx="4354" cy="6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>
            <a:extLst>
              <a:ext uri="{FF2B5EF4-FFF2-40B4-BE49-F238E27FC236}">
                <a16:creationId xmlns:a16="http://schemas.microsoft.com/office/drawing/2014/main" id="{F2E3A60F-B686-6266-A31D-5A73081D81E3}"/>
              </a:ext>
            </a:extLst>
          </p:cNvPr>
          <p:cNvSpPr/>
          <p:nvPr/>
        </p:nvSpPr>
        <p:spPr>
          <a:xfrm>
            <a:off x="6773247" y="4197532"/>
            <a:ext cx="1075508" cy="58347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X[0]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E18CFCE9-A560-A89B-C5E1-7635333BF61A}"/>
              </a:ext>
            </a:extLst>
          </p:cNvPr>
          <p:cNvSpPr/>
          <p:nvPr/>
        </p:nvSpPr>
        <p:spPr>
          <a:xfrm>
            <a:off x="6731727" y="5353751"/>
            <a:ext cx="1075508" cy="58347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блако 8">
            <a:extLst>
              <a:ext uri="{FF2B5EF4-FFF2-40B4-BE49-F238E27FC236}">
                <a16:creationId xmlns:a16="http://schemas.microsoft.com/office/drawing/2014/main" id="{5CE57A26-AA75-6099-ECAF-878BBEC0D124}"/>
              </a:ext>
            </a:extLst>
          </p:cNvPr>
          <p:cNvSpPr/>
          <p:nvPr/>
        </p:nvSpPr>
        <p:spPr>
          <a:xfrm>
            <a:off x="8129719" y="3078479"/>
            <a:ext cx="1075508" cy="58347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xref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блако 9">
            <a:extLst>
              <a:ext uri="{FF2B5EF4-FFF2-40B4-BE49-F238E27FC236}">
                <a16:creationId xmlns:a16="http://schemas.microsoft.com/office/drawing/2014/main" id="{B0EA9F11-EEFC-30D5-E5F1-E5E45245BC47}"/>
              </a:ext>
            </a:extLst>
          </p:cNvPr>
          <p:cNvSpPr/>
          <p:nvPr/>
        </p:nvSpPr>
        <p:spPr>
          <a:xfrm>
            <a:off x="10117027" y="4197532"/>
            <a:ext cx="1075508" cy="58347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X[1]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0C56A0D-B74C-AF5A-5CE3-5EAEE10379F2}"/>
              </a:ext>
            </a:extLst>
          </p:cNvPr>
          <p:cNvSpPr/>
          <p:nvPr/>
        </p:nvSpPr>
        <p:spPr>
          <a:xfrm>
            <a:off x="8351520" y="5310208"/>
            <a:ext cx="1280160" cy="67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&amp;x[0]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AD20DB9-9B39-3054-2CA3-759B90298D0F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7806339" y="5645488"/>
            <a:ext cx="5451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89165CA-5993-F35E-00A7-878FD2C3A2D9}"/>
              </a:ext>
            </a:extLst>
          </p:cNvPr>
          <p:cNvCxnSpPr>
            <a:cxnSpLocks/>
            <a:stCxn id="7" idx="0"/>
            <a:endCxn id="3" idx="1"/>
          </p:cNvCxnSpPr>
          <p:nvPr/>
        </p:nvCxnSpPr>
        <p:spPr>
          <a:xfrm>
            <a:off x="7847859" y="4489269"/>
            <a:ext cx="49495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78E51F8-FD90-6C86-8DAA-24DA5CAF7AE5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8667473" y="3661332"/>
            <a:ext cx="0" cy="53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918967-2D07-10D9-8365-04E5B1FAEB45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>
            <a:off x="9622971" y="4489269"/>
            <a:ext cx="49739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58DAFFF-26F6-1DED-2F92-D6CB8A0ECDB4}"/>
              </a:ext>
            </a:extLst>
          </p:cNvPr>
          <p:cNvCxnSpPr/>
          <p:nvPr/>
        </p:nvCxnSpPr>
        <p:spPr>
          <a:xfrm flipV="1">
            <a:off x="8665608" y="4824549"/>
            <a:ext cx="0" cy="485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4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349829" y="627018"/>
            <a:ext cx="726352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Синтаксис ссылок</a:t>
            </a:r>
            <a:endParaRPr lang="en-US" sz="5400" dirty="0"/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Не путайте синтаксис ссылок со взятием адреса!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x[2] = {10,20};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x[0];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еще одно имя для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x[0]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&amp;x[0]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взятие адреса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assert(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11);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assert(*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20);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E366E7C-E0A0-F249-A30C-F04ED42CFC41}"/>
              </a:ext>
            </a:extLst>
          </p:cNvPr>
          <p:cNvSpPr/>
          <p:nvPr/>
        </p:nvSpPr>
        <p:spPr>
          <a:xfrm>
            <a:off x="8342811" y="4153989"/>
            <a:ext cx="1280160" cy="67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r>
              <a:rPr lang="ru-RU" dirty="0">
                <a:solidFill>
                  <a:schemeClr val="tx1"/>
                </a:solidFill>
              </a:rPr>
              <a:t>       20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30809BF-CF87-8D72-E329-74CA4215304C}"/>
              </a:ext>
            </a:extLst>
          </p:cNvPr>
          <p:cNvCxnSpPr>
            <a:stCxn id="3" idx="0"/>
          </p:cNvCxnSpPr>
          <p:nvPr/>
        </p:nvCxnSpPr>
        <p:spPr>
          <a:xfrm flipH="1">
            <a:off x="8978537" y="4153989"/>
            <a:ext cx="4354" cy="6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>
            <a:extLst>
              <a:ext uri="{FF2B5EF4-FFF2-40B4-BE49-F238E27FC236}">
                <a16:creationId xmlns:a16="http://schemas.microsoft.com/office/drawing/2014/main" id="{F2E3A60F-B686-6266-A31D-5A73081D81E3}"/>
              </a:ext>
            </a:extLst>
          </p:cNvPr>
          <p:cNvSpPr/>
          <p:nvPr/>
        </p:nvSpPr>
        <p:spPr>
          <a:xfrm>
            <a:off x="6773247" y="4197532"/>
            <a:ext cx="1075508" cy="58347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X[0]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E18CFCE9-A560-A89B-C5E1-7635333BF61A}"/>
              </a:ext>
            </a:extLst>
          </p:cNvPr>
          <p:cNvSpPr/>
          <p:nvPr/>
        </p:nvSpPr>
        <p:spPr>
          <a:xfrm>
            <a:off x="6731727" y="5353751"/>
            <a:ext cx="1075508" cy="58347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блако 8">
            <a:extLst>
              <a:ext uri="{FF2B5EF4-FFF2-40B4-BE49-F238E27FC236}">
                <a16:creationId xmlns:a16="http://schemas.microsoft.com/office/drawing/2014/main" id="{5CE57A26-AA75-6099-ECAF-878BBEC0D124}"/>
              </a:ext>
            </a:extLst>
          </p:cNvPr>
          <p:cNvSpPr/>
          <p:nvPr/>
        </p:nvSpPr>
        <p:spPr>
          <a:xfrm>
            <a:off x="8129719" y="3078479"/>
            <a:ext cx="1075508" cy="58347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xref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блако 9">
            <a:extLst>
              <a:ext uri="{FF2B5EF4-FFF2-40B4-BE49-F238E27FC236}">
                <a16:creationId xmlns:a16="http://schemas.microsoft.com/office/drawing/2014/main" id="{B0EA9F11-EEFC-30D5-E5F1-E5E45245BC47}"/>
              </a:ext>
            </a:extLst>
          </p:cNvPr>
          <p:cNvSpPr/>
          <p:nvPr/>
        </p:nvSpPr>
        <p:spPr>
          <a:xfrm>
            <a:off x="10117027" y="4197532"/>
            <a:ext cx="1075508" cy="58347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X[1]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0C56A0D-B74C-AF5A-5CE3-5EAEE10379F2}"/>
              </a:ext>
            </a:extLst>
          </p:cNvPr>
          <p:cNvSpPr/>
          <p:nvPr/>
        </p:nvSpPr>
        <p:spPr>
          <a:xfrm>
            <a:off x="8351520" y="5310208"/>
            <a:ext cx="1280160" cy="67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&amp;x[0]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AD20DB9-9B39-3054-2CA3-759B90298D0F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7806339" y="5645488"/>
            <a:ext cx="5451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89165CA-5993-F35E-00A7-878FD2C3A2D9}"/>
              </a:ext>
            </a:extLst>
          </p:cNvPr>
          <p:cNvCxnSpPr>
            <a:cxnSpLocks/>
            <a:stCxn id="7" idx="0"/>
            <a:endCxn id="3" idx="1"/>
          </p:cNvCxnSpPr>
          <p:nvPr/>
        </p:nvCxnSpPr>
        <p:spPr>
          <a:xfrm>
            <a:off x="7847859" y="4489269"/>
            <a:ext cx="49495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78E51F8-FD90-6C86-8DAA-24DA5CAF7AE5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8667473" y="3661332"/>
            <a:ext cx="0" cy="53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918967-2D07-10D9-8365-04E5B1FAEB45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>
            <a:off x="9622971" y="4489269"/>
            <a:ext cx="49739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58DAFFF-26F6-1DED-2F92-D6CB8A0ECDB4}"/>
              </a:ext>
            </a:extLst>
          </p:cNvPr>
          <p:cNvCxnSpPr/>
          <p:nvPr/>
        </p:nvCxnSpPr>
        <p:spPr>
          <a:xfrm flipV="1">
            <a:off x="9301335" y="4824549"/>
            <a:ext cx="0" cy="485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0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349829" y="627018"/>
            <a:ext cx="9276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Правила для ссылок</a:t>
            </a:r>
            <a:endParaRPr lang="en-US" sz="5400" dirty="0"/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Связанную ссылку нельзя перевязать на другое имя.</a:t>
            </a:r>
          </a:p>
          <a:p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больше нет возможности связать </a:t>
            </a:r>
            <a:r>
              <a:rPr lang="en-US" sz="20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xref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c y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y; 	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то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же, что и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x=y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Ссылки прозрачны для операций, включая взятие адреса.</a:t>
            </a:r>
          </a:p>
          <a:p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то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же, что и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xptr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&amp;x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Сами ссылки не имеют адреса, нельзя взять указатель на ссылку.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ошибка, указатель на ссылку!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ok, </a:t>
            </a:r>
            <a:r>
              <a:rPr lang="ru-RU" sz="2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ссылка на указатель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52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358538" y="627018"/>
            <a:ext cx="862441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Использование ссылок</a:t>
            </a:r>
            <a:endParaRPr lang="ru-RU" sz="2000" dirty="0"/>
          </a:p>
          <a:p>
            <a:pPr indent="357188">
              <a:buFont typeface="Arial" panose="020B0604020202020204" pitchFamily="34" charset="0"/>
              <a:buChar char="•"/>
            </a:pPr>
            <a:r>
              <a:rPr lang="ru-RU" sz="2000" dirty="0"/>
              <a:t>Представим некую функцию, которой нужно читать два тяжёлых объекта.</a:t>
            </a:r>
            <a:endParaRPr lang="en-US" sz="2000" dirty="0"/>
          </a:p>
          <a:p>
            <a:endParaRPr lang="ru-RU" sz="2000" dirty="0"/>
          </a:p>
          <a:p>
            <a:pPr indent="357188">
              <a:buFont typeface="Arial" panose="020B0604020202020204" pitchFamily="34" charset="0"/>
              <a:buChar char="•"/>
            </a:pPr>
            <a:r>
              <a:rPr lang="ru-RU" sz="2000" dirty="0"/>
              <a:t>Эта сигнатура плоха (все ли понимают чем?) </a:t>
            </a: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foo(</a:t>
            </a:r>
            <a:r>
              <a:rPr lang="en-US" sz="2000" dirty="0">
                <a:solidFill>
                  <a:srgbClr val="D60093"/>
                </a:solidFill>
                <a:latin typeface="Consolas" panose="020B0609020204030204" pitchFamily="49" charset="0"/>
              </a:rPr>
              <a:t>Heavy</a:t>
            </a:r>
            <a:r>
              <a:rPr lang="en-US" sz="2000" dirty="0">
                <a:latin typeface="Consolas" panose="020B0609020204030204" pitchFamily="49" charset="0"/>
              </a:rPr>
              <a:t> obj) {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obj.x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indent="357188"/>
            <a:endParaRPr lang="ru-RU" sz="2000" dirty="0"/>
          </a:p>
          <a:p>
            <a:pPr indent="357188">
              <a:buFont typeface="Arial" panose="020B0604020202020204" pitchFamily="34" charset="0"/>
              <a:buChar char="•"/>
            </a:pPr>
            <a:r>
              <a:rPr lang="ru-RU" sz="2000" dirty="0"/>
              <a:t>Эта сигнатура куда лучше но придётся разыменовывать указатели.</a:t>
            </a: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foo(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Consolas" panose="020B0609020204030204" pitchFamily="49" charset="0"/>
              </a:rPr>
              <a:t>Heavy</a:t>
            </a:r>
            <a:r>
              <a:rPr lang="en-US" sz="2000" dirty="0">
                <a:latin typeface="Consolas" panose="020B0609020204030204" pitchFamily="49" charset="0"/>
              </a:rPr>
              <a:t> *obj) {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//obj-&gt;x 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indent="357188"/>
            <a:endParaRPr lang="ru-RU" sz="2000" dirty="0"/>
          </a:p>
          <a:p>
            <a:pPr indent="357188">
              <a:buFont typeface="Arial" panose="020B0604020202020204" pitchFamily="34" charset="0"/>
              <a:buChar char="•"/>
            </a:pPr>
            <a:r>
              <a:rPr lang="ru-RU" sz="2000" dirty="0"/>
              <a:t>Эта сигнатура использует указатели неявно.</a:t>
            </a: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foo(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Consolas" panose="020B0609020204030204" pitchFamily="49" charset="0"/>
              </a:rPr>
              <a:t>Heavy</a:t>
            </a:r>
            <a:r>
              <a:rPr lang="en-US" sz="2000" dirty="0">
                <a:latin typeface="Consolas" panose="020B0609020204030204" pitchFamily="49" charset="0"/>
              </a:rPr>
              <a:t> &amp;obj) {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obj.x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3671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358538" y="627018"/>
            <a:ext cx="8304196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Использование ссылок</a:t>
            </a:r>
            <a:endParaRPr lang="ru-RU" sz="2000" dirty="0"/>
          </a:p>
          <a:p>
            <a:pPr indent="357188">
              <a:buFont typeface="Arial" panose="020B0604020202020204" pitchFamily="34" charset="0"/>
              <a:buChar char="•"/>
            </a:pPr>
            <a:r>
              <a:rPr lang="ru-RU" sz="2000" dirty="0"/>
              <a:t>Синонимы внутри больших объектов</a:t>
            </a:r>
          </a:p>
          <a:p>
            <a:pPr indent="357188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еще одно имя для доступа внутрь большого объекта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*/ 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&amp;inner = </a:t>
            </a:r>
            <a:r>
              <a:rPr lang="en-US" sz="2000" dirty="0" err="1">
                <a:latin typeface="Consolas" panose="020B0609020204030204" pitchFamily="49" charset="0"/>
              </a:rPr>
              <a:t>obj.big_data</a:t>
            </a:r>
            <a:r>
              <a:rPr lang="en-US" sz="2000" dirty="0">
                <a:latin typeface="Consolas" panose="020B0609020204030204" pitchFamily="49" charset="0"/>
              </a:rPr>
              <a:t>[5].</a:t>
            </a:r>
            <a:r>
              <a:rPr lang="en-US" sz="2000" dirty="0" err="1">
                <a:latin typeface="Consolas" panose="020B0609020204030204" pitchFamily="49" charset="0"/>
              </a:rPr>
              <a:t>matches.inner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indent="357188"/>
            <a:endParaRPr lang="en-US" sz="2000" dirty="0"/>
          </a:p>
          <a:p>
            <a:pPr indent="357188">
              <a:buFont typeface="Arial" panose="020B0604020202020204" pitchFamily="34" charset="0"/>
              <a:buChar char="•"/>
            </a:pPr>
            <a:r>
              <a:rPr lang="ru-RU" sz="2000" dirty="0"/>
              <a:t>Указатель всегда можно заменить, в отличие от ссылки</a:t>
            </a: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*inner = &amp;</a:t>
            </a:r>
            <a:r>
              <a:rPr lang="en-US" sz="2000" dirty="0" err="1">
                <a:latin typeface="Consolas" panose="020B0609020204030204" pitchFamily="49" charset="0"/>
              </a:rPr>
              <a:t>obj.big_data</a:t>
            </a:r>
            <a:r>
              <a:rPr lang="en-US" sz="2000" dirty="0">
                <a:latin typeface="Consolas" panose="020B0609020204030204" pitchFamily="49" charset="0"/>
              </a:rPr>
              <a:t>[5].</a:t>
            </a:r>
            <a:r>
              <a:rPr lang="en-US" sz="2000" dirty="0" err="1">
                <a:latin typeface="Consolas" panose="020B0609020204030204" pitchFamily="49" charset="0"/>
              </a:rPr>
              <a:t>matches.inner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indent="357188"/>
            <a:r>
              <a:rPr lang="en-US" sz="2000" dirty="0">
                <a:latin typeface="Consolas" panose="020B0609020204030204" pitchFamily="49" charset="0"/>
              </a:rPr>
              <a:t>inner += 1;</a:t>
            </a:r>
            <a:endParaRPr lang="en-US" sz="2000" dirty="0"/>
          </a:p>
          <a:p>
            <a:pPr indent="357188"/>
            <a:r>
              <a:rPr lang="ru-RU" sz="2000" dirty="0"/>
              <a:t>Понятно, что вы хотели инкрементировать счетчик </a:t>
            </a:r>
            <a:r>
              <a:rPr lang="en-US" sz="2000" dirty="0">
                <a:latin typeface="Consolas" panose="020B0609020204030204" pitchFamily="49" charset="0"/>
              </a:rPr>
              <a:t>inner</a:t>
            </a:r>
            <a:r>
              <a:rPr lang="ru-RU" sz="2000" dirty="0"/>
              <a:t>, </a:t>
            </a:r>
          </a:p>
          <a:p>
            <a:pPr indent="357188"/>
            <a:r>
              <a:rPr lang="ru-RU" sz="2000" dirty="0"/>
              <a:t>но забыли </a:t>
            </a:r>
            <a:r>
              <a:rPr lang="ru-RU" sz="2000" dirty="0" err="1"/>
              <a:t>разыменовать</a:t>
            </a:r>
            <a:r>
              <a:rPr lang="ru-RU" sz="2000" dirty="0"/>
              <a:t> указатель …только кого это волнует…</a:t>
            </a:r>
            <a:endParaRPr lang="en-US" sz="2000" dirty="0"/>
          </a:p>
          <a:p>
            <a:pPr indent="357188"/>
            <a:endParaRPr lang="ru-RU" sz="2000" dirty="0"/>
          </a:p>
          <a:p>
            <a:pPr indent="357188">
              <a:buFont typeface="Arial" panose="020B0604020202020204" pitchFamily="34" charset="0"/>
              <a:buChar char="•"/>
            </a:pPr>
            <a:r>
              <a:rPr lang="ru-RU" sz="2000" dirty="0"/>
              <a:t>Эта сигнатура куда лучше но придётся разыменовывать указатели.</a:t>
            </a: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foo(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Consolas" panose="020B0609020204030204" pitchFamily="49" charset="0"/>
              </a:rPr>
              <a:t>Heavy</a:t>
            </a:r>
            <a:r>
              <a:rPr lang="en-US" sz="2000" dirty="0">
                <a:latin typeface="Consolas" panose="020B0609020204030204" pitchFamily="49" charset="0"/>
              </a:rPr>
              <a:t> *obj) {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//obj-&gt;x 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indent="357188"/>
            <a:endParaRPr lang="ru-RU" sz="2000" dirty="0"/>
          </a:p>
          <a:p>
            <a:pPr indent="357188">
              <a:buFont typeface="Arial" panose="020B0604020202020204" pitchFamily="34" charset="0"/>
              <a:buChar char="•"/>
            </a:pPr>
            <a:r>
              <a:rPr lang="ru-RU" sz="2000" dirty="0"/>
              <a:t>Эта сигнатура использует указатели неявно.</a:t>
            </a: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foo(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Consolas" panose="020B0609020204030204" pitchFamily="49" charset="0"/>
              </a:rPr>
              <a:t>Heavy</a:t>
            </a:r>
            <a:r>
              <a:rPr lang="en-US" sz="2000" dirty="0">
                <a:latin typeface="Consolas" panose="020B0609020204030204" pitchFamily="49" charset="0"/>
              </a:rPr>
              <a:t> &amp;obj) {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obj.x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957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955902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Священная война</a:t>
            </a:r>
            <a:endParaRPr lang="ru-RU" sz="2000" dirty="0"/>
          </a:p>
          <a:p>
            <a:pPr indent="355600"/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 другой стороне считают, что указатель является плохим </a:t>
            </a:r>
            <a:r>
              <a:rPr lang="en-US" sz="2000" dirty="0"/>
              <a:t>out-</a:t>
            </a:r>
            <a:r>
              <a:rPr lang="ru-RU" sz="2000" dirty="0"/>
              <a:t>параметром,</a:t>
            </a:r>
          </a:p>
          <a:p>
            <a:pPr marL="342900"/>
            <a:r>
              <a:rPr lang="ru-RU" sz="2000" dirty="0"/>
              <a:t>поскольку он двусмыслен, например функция может рассчитывать,</a:t>
            </a:r>
          </a:p>
          <a:p>
            <a:pPr marL="342900"/>
            <a:r>
              <a:rPr lang="ru-RU" sz="2000" dirty="0"/>
              <a:t>что </a:t>
            </a:r>
            <a:r>
              <a:rPr lang="en-US" sz="2000" dirty="0"/>
              <a:t>out-</a:t>
            </a:r>
            <a:r>
              <a:rPr lang="ru-RU" sz="2000" dirty="0"/>
              <a:t>параметр – массив.</a:t>
            </a:r>
          </a:p>
          <a:p>
            <a:pPr marL="342900"/>
            <a:endParaRPr lang="ru-RU" sz="2000" dirty="0"/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foo(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&amp;);</a:t>
            </a: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bar(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*);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это точно не массив?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indent="357188"/>
            <a:endParaRPr lang="ru-RU" sz="2000" dirty="0">
              <a:latin typeface="Consolas" panose="020B0609020204030204" pitchFamily="49" charset="0"/>
            </a:endParaRP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x;</a:t>
            </a:r>
            <a:endParaRPr lang="ru-RU" sz="2000" dirty="0">
              <a:latin typeface="Consolas" panose="020B0609020204030204" pitchFamily="49" charset="0"/>
            </a:endParaRPr>
          </a:p>
          <a:p>
            <a:pPr indent="357188"/>
            <a:endParaRPr lang="ru-RU" sz="2000" dirty="0">
              <a:latin typeface="Consolas" panose="020B0609020204030204" pitchFamily="49" charset="0"/>
            </a:endParaRPr>
          </a:p>
          <a:p>
            <a:pPr indent="357188"/>
            <a:r>
              <a:rPr lang="en-US" sz="2000" dirty="0">
                <a:latin typeface="Consolas" panose="020B0609020204030204" pitchFamily="49" charset="0"/>
              </a:rPr>
              <a:t>foo(x);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не очевидно, что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 out-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параметр?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indent="357188"/>
            <a:r>
              <a:rPr lang="en-US" sz="2000" dirty="0">
                <a:latin typeface="Consolas" panose="020B0609020204030204" pitchFamily="49" charset="0"/>
              </a:rPr>
              <a:t>bar(&amp;x); </a:t>
            </a:r>
            <a:endParaRPr lang="ru-RU" sz="2000" dirty="0">
              <a:latin typeface="Consolas" panose="020B0609020204030204" pitchFamily="49" charset="0"/>
            </a:endParaRPr>
          </a:p>
          <a:p>
            <a:pPr indent="357188"/>
            <a:endParaRPr lang="ru-RU" sz="2000" dirty="0">
              <a:latin typeface="Consolas" panose="020B0609020204030204" pitchFamily="49" charset="0"/>
            </a:endParaRP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foo(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&amp;x) {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очевидно, что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содержит валидный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indent="357188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bar(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*x) { 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не очевидно, что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не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		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35F96-8E75-5361-5D2F-B48642EB16DD}"/>
              </a:ext>
            </a:extLst>
          </p:cNvPr>
          <p:cNvSpPr txBox="1"/>
          <p:nvPr/>
        </p:nvSpPr>
        <p:spPr>
          <a:xfrm>
            <a:off x="1390135" y="6014322"/>
            <a:ext cx="102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 как вы думаете, почему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ru-RU" dirty="0"/>
              <a:t>это указатель, ведь по всем соображениям он должен быть ссылкой? </a:t>
            </a:r>
          </a:p>
        </p:txBody>
      </p:sp>
    </p:spTree>
    <p:extLst>
      <p:ext uri="{BB962C8B-B14F-4D97-AF65-F5344CB8AC3E}">
        <p14:creationId xmlns:p14="http://schemas.microsoft.com/office/powerpoint/2010/main" val="69632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1566749" y="1134223"/>
            <a:ext cx="95093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dirty="0"/>
              <a:t>Genesis: </a:t>
            </a:r>
            <a:r>
              <a:rPr lang="ru-RU" sz="6000" dirty="0"/>
              <a:t>имена и объекты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 dirty="0"/>
              <a:t>Queens Problem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6000" dirty="0"/>
              <a:t>Инкапсуляция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6000" dirty="0" err="1"/>
              <a:t>Консистентность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061248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9888028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8 </a:t>
            </a:r>
            <a:r>
              <a:rPr lang="en-US" sz="5400" dirty="0"/>
              <a:t>Queens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Эту задачу придумал в 1848 году немецкий шахматист Макс Фридрих Уильям </a:t>
            </a:r>
            <a:r>
              <a:rPr lang="ru-RU" sz="2000" dirty="0" err="1"/>
              <a:t>Безель</a:t>
            </a:r>
            <a:r>
              <a:rPr lang="ru-RU" sz="2000" dirty="0"/>
              <a:t>.</a:t>
            </a:r>
          </a:p>
          <a:p>
            <a:pPr indent="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Есть 8 ферзей и классическая шахматная доска (8х8 клеток).</a:t>
            </a:r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Расставить 8 ферзей на шахматной доске таким образом, </a:t>
            </a:r>
          </a:p>
          <a:p>
            <a:pPr indent="342900"/>
            <a:r>
              <a:rPr lang="ru-RU" sz="2000" dirty="0"/>
              <a:t>что бы ни один не атаковал другого.</a:t>
            </a:r>
          </a:p>
          <a:p>
            <a:pPr indent="342900"/>
            <a:endParaRPr lang="ru-RU" sz="2000" dirty="0"/>
          </a:p>
          <a:p>
            <a:pPr indent="342900"/>
            <a:endParaRPr lang="ru-RU" sz="2000" dirty="0"/>
          </a:p>
          <a:p>
            <a:pPr indent="342900"/>
            <a:endParaRPr lang="ru-RU" sz="2000" dirty="0"/>
          </a:p>
          <a:p>
            <a:pPr indent="342900"/>
            <a:endParaRPr lang="ru-RU" sz="2000" dirty="0"/>
          </a:p>
          <a:p>
            <a:pPr indent="342900"/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Эдсгер</a:t>
            </a:r>
            <a:r>
              <a:rPr lang="ru-RU" sz="2000" dirty="0"/>
              <a:t> </a:t>
            </a:r>
            <a:r>
              <a:rPr lang="ru-RU" sz="2000" dirty="0" err="1"/>
              <a:t>Дейкстра</a:t>
            </a:r>
            <a:r>
              <a:rPr lang="ru-RU" sz="2000" dirty="0"/>
              <a:t> предложил разделить эту задачу</a:t>
            </a:r>
          </a:p>
          <a:p>
            <a:pPr indent="360363"/>
            <a:r>
              <a:rPr lang="ru-RU" sz="2000" dirty="0"/>
              <a:t>и решить сначала ее уменьшенную часть в уме.</a:t>
            </a:r>
          </a:p>
          <a:p>
            <a:pPr indent="342900"/>
            <a:endParaRPr lang="ru-RU" sz="2000" dirty="0"/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77B96E0-C295-1092-C72E-3DB337FE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483" y="3084945"/>
            <a:ext cx="3176257" cy="318394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726AE78-27AF-31F6-2664-BF3982C4412E}"/>
              </a:ext>
            </a:extLst>
          </p:cNvPr>
          <p:cNvSpPr txBox="1"/>
          <p:nvPr/>
        </p:nvSpPr>
        <p:spPr>
          <a:xfrm>
            <a:off x="8698594" y="2715613"/>
            <a:ext cx="22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253500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883992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Возьмем шахматную доску 4х4 и попробуем расположить в ней ферзей так,</a:t>
            </a:r>
          </a:p>
          <a:p>
            <a:pPr indent="360363"/>
            <a:r>
              <a:rPr lang="ru-RU" sz="2000" dirty="0"/>
              <a:t>чтобы они не атаковали друг друга.</a:t>
            </a:r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4EEBF0-F50F-FFF4-1EC1-72E36224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71" y="2133852"/>
            <a:ext cx="1133475" cy="1123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B45C92-3545-F7E1-8F39-A7E0746FE55E}"/>
              </a:ext>
            </a:extLst>
          </p:cNvPr>
          <p:cNvSpPr txBox="1"/>
          <p:nvPr/>
        </p:nvSpPr>
        <p:spPr>
          <a:xfrm>
            <a:off x="1072211" y="3600199"/>
            <a:ext cx="7847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Расположите в их в уме и обратите внимание на ход своих мыслей.</a:t>
            </a:r>
          </a:p>
        </p:txBody>
      </p:sp>
    </p:spTree>
    <p:extLst>
      <p:ext uri="{BB962C8B-B14F-4D97-AF65-F5344CB8AC3E}">
        <p14:creationId xmlns:p14="http://schemas.microsoft.com/office/powerpoint/2010/main" val="877649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883992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Возьмем шахматную доску 4х4 и попробуем расположить в ней ферзей так,</a:t>
            </a:r>
          </a:p>
          <a:p>
            <a:pPr indent="360363"/>
            <a:r>
              <a:rPr lang="ru-RU" sz="2000" dirty="0"/>
              <a:t>чтобы они не атаковали друг друга.</a:t>
            </a:r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4EEBF0-F50F-FFF4-1EC1-72E36224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71" y="2133852"/>
            <a:ext cx="1133475" cy="1123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B45C92-3545-F7E1-8F39-A7E0746FE55E}"/>
              </a:ext>
            </a:extLst>
          </p:cNvPr>
          <p:cNvSpPr txBox="1"/>
          <p:nvPr/>
        </p:nvSpPr>
        <p:spPr>
          <a:xfrm>
            <a:off x="1072211" y="3600199"/>
            <a:ext cx="7847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Расположите в их в уме и обратите внимание на ход своих мыслей.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25A971-22F1-3434-65E5-C3BCCF22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446" y="4085084"/>
            <a:ext cx="1143000" cy="1143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96414E-0211-5248-4A0D-61B8A7304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587" y="4085084"/>
            <a:ext cx="11620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9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73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64107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У себя в голове вы делали это как-то так</a:t>
            </a:r>
            <a:r>
              <a:rPr lang="en-US" sz="2000" dirty="0"/>
              <a:t>:</a:t>
            </a:r>
            <a:endParaRPr lang="ru-RU" sz="2000" dirty="0"/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688763-F672-E69B-ED7F-D710CE3F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51" y="1911204"/>
            <a:ext cx="1114425" cy="1114425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AE680EC2-ED79-F7A0-5855-12B97F53EB7F}"/>
              </a:ext>
            </a:extLst>
          </p:cNvPr>
          <p:cNvCxnSpPr>
            <a:cxnSpLocks/>
          </p:cNvCxnSpPr>
          <p:nvPr/>
        </p:nvCxnSpPr>
        <p:spPr>
          <a:xfrm>
            <a:off x="2482345" y="2054268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11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64107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У себя в голове вы делали это как-то так</a:t>
            </a:r>
            <a:r>
              <a:rPr lang="en-US" sz="2000" dirty="0"/>
              <a:t>:</a:t>
            </a:r>
            <a:endParaRPr lang="ru-RU" sz="2000" dirty="0"/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688763-F672-E69B-ED7F-D710CE3F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51" y="1911204"/>
            <a:ext cx="1114425" cy="1114425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F69977D-701C-9D4C-E0BA-9D2AF1B86F8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828800" y="3025629"/>
            <a:ext cx="1514764" cy="290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9C16B99-7FD4-D4FF-ECFE-93B8A0D3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315855"/>
            <a:ext cx="1133475" cy="1143000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2C156949-F1BD-BC79-DA4F-E148DC040DCE}"/>
              </a:ext>
            </a:extLst>
          </p:cNvPr>
          <p:cNvCxnSpPr>
            <a:cxnSpLocks/>
          </p:cNvCxnSpPr>
          <p:nvPr/>
        </p:nvCxnSpPr>
        <p:spPr>
          <a:xfrm>
            <a:off x="2482345" y="2054268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C82F313-E6D0-1E8F-3AC9-18D77A9DF4E5}"/>
              </a:ext>
            </a:extLst>
          </p:cNvPr>
          <p:cNvCxnSpPr>
            <a:cxnSpLocks/>
          </p:cNvCxnSpPr>
          <p:nvPr/>
        </p:nvCxnSpPr>
        <p:spPr>
          <a:xfrm>
            <a:off x="906745" y="3713019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248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64107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У себя в голове вы делали это как-то так</a:t>
            </a:r>
            <a:r>
              <a:rPr lang="en-US" sz="2000" dirty="0"/>
              <a:t>:</a:t>
            </a:r>
            <a:endParaRPr lang="ru-RU" sz="2000" dirty="0"/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688763-F672-E69B-ED7F-D710CE3F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51" y="1911204"/>
            <a:ext cx="1114425" cy="1114425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F69977D-701C-9D4C-E0BA-9D2AF1B86F8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828800" y="3025629"/>
            <a:ext cx="1514764" cy="290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9C16B99-7FD4-D4FF-ECFE-93B8A0D3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315855"/>
            <a:ext cx="1133475" cy="1143000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2EB33FF-D72A-6B6F-09D0-1C83CE81FB35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343563" y="3027938"/>
            <a:ext cx="1533092" cy="2879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FA0CC2F-628C-9800-A8B3-E57AE10E7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155" y="3315855"/>
            <a:ext cx="1143000" cy="114300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9B6DC6-6096-8170-898A-D367CC0C710B}"/>
              </a:ext>
            </a:extLst>
          </p:cNvPr>
          <p:cNvCxnSpPr>
            <a:cxnSpLocks/>
          </p:cNvCxnSpPr>
          <p:nvPr/>
        </p:nvCxnSpPr>
        <p:spPr>
          <a:xfrm>
            <a:off x="2482345" y="2054268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AAF0501-6C59-A3ED-211B-A011F7FE6DDC}"/>
              </a:ext>
            </a:extLst>
          </p:cNvPr>
          <p:cNvCxnSpPr>
            <a:cxnSpLocks/>
          </p:cNvCxnSpPr>
          <p:nvPr/>
        </p:nvCxnSpPr>
        <p:spPr>
          <a:xfrm>
            <a:off x="906745" y="3713019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32ED90F-97E5-E3CE-095D-5CC8ED432E99}"/>
              </a:ext>
            </a:extLst>
          </p:cNvPr>
          <p:cNvCxnSpPr>
            <a:cxnSpLocks/>
          </p:cNvCxnSpPr>
          <p:nvPr/>
        </p:nvCxnSpPr>
        <p:spPr>
          <a:xfrm>
            <a:off x="3964492" y="3740728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93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64107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У себя в голове вы делали это как-то так</a:t>
            </a:r>
            <a:r>
              <a:rPr lang="en-US" sz="2000" dirty="0"/>
              <a:t>:</a:t>
            </a:r>
            <a:endParaRPr lang="ru-RU" sz="2000" dirty="0"/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688763-F672-E69B-ED7F-D710CE3F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51" y="1911204"/>
            <a:ext cx="1114425" cy="1114425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F69977D-701C-9D4C-E0BA-9D2AF1B86F8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828800" y="3025629"/>
            <a:ext cx="1514764" cy="290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9C16B99-7FD4-D4FF-ECFE-93B8A0D3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315855"/>
            <a:ext cx="1133475" cy="1143000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2EB33FF-D72A-6B6F-09D0-1C83CE81FB35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343563" y="3027938"/>
            <a:ext cx="1533092" cy="2879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FA0CC2F-628C-9800-A8B3-E57AE10E7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155" y="3315855"/>
            <a:ext cx="1143000" cy="1143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8A591126-B988-FCEC-4774-EBA027A4A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680" y="4889788"/>
            <a:ext cx="1133475" cy="1123950"/>
          </a:xfrm>
          <a:prstGeom prst="rect">
            <a:avLst/>
          </a:prstGeom>
        </p:spPr>
      </p:pic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B21A6D4E-217E-1F9D-1E82-C4A9E4952C24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4876655" y="4458855"/>
            <a:ext cx="4763" cy="43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FF6C0E-1B57-3A04-CCC8-31B635D17075}"/>
              </a:ext>
            </a:extLst>
          </p:cNvPr>
          <p:cNvSpPr txBox="1"/>
          <p:nvPr/>
        </p:nvSpPr>
        <p:spPr>
          <a:xfrm>
            <a:off x="4812004" y="2045032"/>
            <a:ext cx="6958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Не получилось, попробую сначала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66207B2D-A31F-9F1A-4E71-E36657D4F7BF}"/>
              </a:ext>
            </a:extLst>
          </p:cNvPr>
          <p:cNvCxnSpPr>
            <a:cxnSpLocks/>
          </p:cNvCxnSpPr>
          <p:nvPr/>
        </p:nvCxnSpPr>
        <p:spPr>
          <a:xfrm>
            <a:off x="2482345" y="2054268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788CBF7-F6F4-87D6-CA42-A731667747E7}"/>
              </a:ext>
            </a:extLst>
          </p:cNvPr>
          <p:cNvCxnSpPr>
            <a:cxnSpLocks/>
          </p:cNvCxnSpPr>
          <p:nvPr/>
        </p:nvCxnSpPr>
        <p:spPr>
          <a:xfrm>
            <a:off x="906745" y="3713019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395D511-CE2A-46CC-2EE7-B9E85918C14F}"/>
              </a:ext>
            </a:extLst>
          </p:cNvPr>
          <p:cNvCxnSpPr>
            <a:cxnSpLocks/>
          </p:cNvCxnSpPr>
          <p:nvPr/>
        </p:nvCxnSpPr>
        <p:spPr>
          <a:xfrm>
            <a:off x="3964492" y="3740728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523CA75-18BF-5A6C-B216-4D44EFCD45C1}"/>
              </a:ext>
            </a:extLst>
          </p:cNvPr>
          <p:cNvCxnSpPr>
            <a:cxnSpLocks/>
          </p:cNvCxnSpPr>
          <p:nvPr/>
        </p:nvCxnSpPr>
        <p:spPr>
          <a:xfrm>
            <a:off x="3964492" y="5588000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89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64107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У себя в голове вы делали это как-то так</a:t>
            </a:r>
            <a:r>
              <a:rPr lang="en-US" sz="2000" dirty="0"/>
              <a:t>:</a:t>
            </a:r>
            <a:endParaRPr lang="ru-RU" sz="2000" dirty="0"/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3CBAED-594E-4A6C-AE1D-17D8C9DF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27" y="2037936"/>
            <a:ext cx="1143000" cy="1133475"/>
          </a:xfrm>
          <a:prstGeom prst="rect">
            <a:avLst/>
          </a:prstGeom>
        </p:spPr>
      </p:pic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9EC9FD6-1CCD-7431-BA37-4FC981650BD6}"/>
              </a:ext>
            </a:extLst>
          </p:cNvPr>
          <p:cNvCxnSpPr>
            <a:cxnSpLocks/>
          </p:cNvCxnSpPr>
          <p:nvPr/>
        </p:nvCxnSpPr>
        <p:spPr>
          <a:xfrm>
            <a:off x="888277" y="2170546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29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64107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У себя в голове вы делали это как-то так</a:t>
            </a:r>
            <a:r>
              <a:rPr lang="en-US" sz="2000" dirty="0"/>
              <a:t>:</a:t>
            </a:r>
            <a:endParaRPr lang="ru-RU" sz="2000" dirty="0"/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3CBAED-594E-4A6C-AE1D-17D8C9DF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27" y="2037936"/>
            <a:ext cx="1143000" cy="1133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0D9CA2-F5FB-B998-6C1B-6D9C5ED7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46" y="2857500"/>
            <a:ext cx="1143000" cy="1143000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2CD3261-7095-AFA6-DDEC-4651A2F4B1B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381827" y="2604674"/>
            <a:ext cx="693419" cy="824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9EC9FD6-1CCD-7431-BA37-4FC981650BD6}"/>
              </a:ext>
            </a:extLst>
          </p:cNvPr>
          <p:cNvCxnSpPr>
            <a:cxnSpLocks/>
          </p:cNvCxnSpPr>
          <p:nvPr/>
        </p:nvCxnSpPr>
        <p:spPr>
          <a:xfrm>
            <a:off x="888277" y="2170546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6655631-B38C-93D2-9C08-0CB0D8DEA8B1}"/>
              </a:ext>
            </a:extLst>
          </p:cNvPr>
          <p:cNvCxnSpPr>
            <a:cxnSpLocks/>
          </p:cNvCxnSpPr>
          <p:nvPr/>
        </p:nvCxnSpPr>
        <p:spPr>
          <a:xfrm>
            <a:off x="2747008" y="3259156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337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64107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У себя в голове вы делали это как-то так</a:t>
            </a:r>
            <a:r>
              <a:rPr lang="en-US" sz="2000" dirty="0"/>
              <a:t>:</a:t>
            </a:r>
            <a:endParaRPr lang="ru-RU" sz="2000" dirty="0"/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3CBAED-594E-4A6C-AE1D-17D8C9DF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27" y="2037936"/>
            <a:ext cx="1143000" cy="1133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0D9CA2-F5FB-B998-6C1B-6D9C5ED7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46" y="2857500"/>
            <a:ext cx="1143000" cy="1143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B4425A-EC3A-4C78-7C52-99C027297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78" y="3752436"/>
            <a:ext cx="1143000" cy="1123950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2CD3261-7095-AFA6-DDEC-4651A2F4B1B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381827" y="2604674"/>
            <a:ext cx="693419" cy="824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40A86F7-68EE-76AE-2063-5617AB4502D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18246" y="3429000"/>
            <a:ext cx="609632" cy="8854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9EC9FD6-1CCD-7431-BA37-4FC981650BD6}"/>
              </a:ext>
            </a:extLst>
          </p:cNvPr>
          <p:cNvCxnSpPr>
            <a:cxnSpLocks/>
          </p:cNvCxnSpPr>
          <p:nvPr/>
        </p:nvCxnSpPr>
        <p:spPr>
          <a:xfrm>
            <a:off x="888277" y="2170546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6655631-B38C-93D2-9C08-0CB0D8DEA8B1}"/>
              </a:ext>
            </a:extLst>
          </p:cNvPr>
          <p:cNvCxnSpPr>
            <a:cxnSpLocks/>
          </p:cNvCxnSpPr>
          <p:nvPr/>
        </p:nvCxnSpPr>
        <p:spPr>
          <a:xfrm>
            <a:off x="2747008" y="3259156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A0352A9-68C6-53FC-357D-1577B03ED1FF}"/>
              </a:ext>
            </a:extLst>
          </p:cNvPr>
          <p:cNvCxnSpPr>
            <a:cxnSpLocks/>
          </p:cNvCxnSpPr>
          <p:nvPr/>
        </p:nvCxnSpPr>
        <p:spPr>
          <a:xfrm>
            <a:off x="4504590" y="4456547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44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4" y="191278"/>
            <a:ext cx="11752519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1" y="191277"/>
            <a:ext cx="64107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Возможное решение</a:t>
            </a:r>
            <a:endParaRPr lang="ru-RU" sz="2000" dirty="0"/>
          </a:p>
          <a:p>
            <a:pPr indent="355600"/>
            <a:endParaRPr lang="ru-RU" sz="2000" dirty="0"/>
          </a:p>
          <a:p>
            <a:pPr indent="342900">
              <a:buFont typeface="Arial" panose="020B0604020202020204" pitchFamily="34" charset="0"/>
              <a:buChar char="•"/>
            </a:pPr>
            <a:r>
              <a:rPr lang="ru-RU" sz="2000" dirty="0"/>
              <a:t>У себя в голове вы делали это как-то так</a:t>
            </a:r>
            <a:r>
              <a:rPr lang="en-US" sz="2000" dirty="0"/>
              <a:t>:</a:t>
            </a:r>
            <a:endParaRPr lang="ru-RU" sz="2000" dirty="0"/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3CBAED-594E-4A6C-AE1D-17D8C9DF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27" y="2037936"/>
            <a:ext cx="1143000" cy="1133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0D9CA2-F5FB-B998-6C1B-6D9C5ED7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46" y="2857500"/>
            <a:ext cx="1143000" cy="1143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B4425A-EC3A-4C78-7C52-99C027297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78" y="3752436"/>
            <a:ext cx="1143000" cy="1123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6ADA61-37CA-E379-3995-BD1B09479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259" y="4665315"/>
            <a:ext cx="1143000" cy="1143000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2CD3261-7095-AFA6-DDEC-4651A2F4B1B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381827" y="2604674"/>
            <a:ext cx="693419" cy="824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40A86F7-68EE-76AE-2063-5617AB4502D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18246" y="3429000"/>
            <a:ext cx="609632" cy="8854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8162EFD-4A32-8625-2E82-89BB43842B4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970878" y="4314411"/>
            <a:ext cx="684381" cy="922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9EC9FD6-1CCD-7431-BA37-4FC981650BD6}"/>
              </a:ext>
            </a:extLst>
          </p:cNvPr>
          <p:cNvCxnSpPr>
            <a:cxnSpLocks/>
          </p:cNvCxnSpPr>
          <p:nvPr/>
        </p:nvCxnSpPr>
        <p:spPr>
          <a:xfrm>
            <a:off x="888277" y="2170546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6655631-B38C-93D2-9C08-0CB0D8DEA8B1}"/>
              </a:ext>
            </a:extLst>
          </p:cNvPr>
          <p:cNvCxnSpPr>
            <a:cxnSpLocks/>
          </p:cNvCxnSpPr>
          <p:nvPr/>
        </p:nvCxnSpPr>
        <p:spPr>
          <a:xfrm>
            <a:off x="2747008" y="3259156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A0352A9-68C6-53FC-357D-1577B03ED1FF}"/>
              </a:ext>
            </a:extLst>
          </p:cNvPr>
          <p:cNvCxnSpPr>
            <a:cxnSpLocks/>
          </p:cNvCxnSpPr>
          <p:nvPr/>
        </p:nvCxnSpPr>
        <p:spPr>
          <a:xfrm>
            <a:off x="4504590" y="4456547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9A14B7B-6B69-49B3-3C90-3D0AF636DED4}"/>
              </a:ext>
            </a:extLst>
          </p:cNvPr>
          <p:cNvCxnSpPr>
            <a:cxnSpLocks/>
          </p:cNvCxnSpPr>
          <p:nvPr/>
        </p:nvCxnSpPr>
        <p:spPr>
          <a:xfrm>
            <a:off x="6313068" y="5675746"/>
            <a:ext cx="285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0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191277"/>
            <a:ext cx="108927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Выделяем предметную область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indent="342900"/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Нам понадобятся: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Структуры данных для ферзей и для доски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Доску можно представить </a:t>
            </a:r>
            <a:r>
              <a:rPr lang="ru-RU" sz="2000" dirty="0" err="1"/>
              <a:t>алиасом</a:t>
            </a:r>
            <a:r>
              <a:rPr lang="ru-RU" sz="2000" dirty="0"/>
              <a:t>, например </a:t>
            </a:r>
            <a:r>
              <a:rPr lang="en-US" sz="2000" dirty="0"/>
              <a:t>using Board = list&lt;Queen&gt;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Выделим операции над объектами ферзей, такие как проверка на </a:t>
            </a:r>
            <a:r>
              <a:rPr lang="ru-RU" sz="2000" dirty="0" err="1"/>
              <a:t>атакуемость</a:t>
            </a:r>
            <a:r>
              <a:rPr lang="ru-RU" sz="2000" dirty="0"/>
              <a:t> другого ферзя.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Это будут методы классов.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 этапе проектирования алгоритмы менее важны. Хорошо спроектированная программа легко переживает смену алгоритмов.</a:t>
            </a:r>
          </a:p>
          <a:p>
            <a:pPr indent="357188"/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54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191277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Структура для королевы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164576" y="1219139"/>
            <a:ext cx="879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r, c;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isAttack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800" dirty="0">
                <a:latin typeface="Consolas" panose="020B0609020204030204" pitchFamily="49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r == </a:t>
            </a:r>
            <a:r>
              <a:rPr lang="en-US" sz="1800" dirty="0" err="1">
                <a:latin typeface="Consolas" panose="020B0609020204030204" pitchFamily="49" charset="0"/>
              </a:rPr>
              <a:t>o.r</a:t>
            </a:r>
            <a:r>
              <a:rPr lang="en-US" sz="1800" dirty="0">
                <a:latin typeface="Consolas" panose="020B0609020204030204" pitchFamily="49" charset="0"/>
              </a:rPr>
              <a:t> || c == </a:t>
            </a:r>
            <a:r>
              <a:rPr lang="en-US" sz="1800" dirty="0" err="1">
                <a:latin typeface="Consolas" panose="020B0609020204030204" pitchFamily="49" charset="0"/>
              </a:rPr>
              <a:t>o.c</a:t>
            </a:r>
            <a:r>
              <a:rPr lang="en-US" sz="1800" dirty="0">
                <a:latin typeface="Consolas" panose="020B0609020204030204" pitchFamily="49" charset="0"/>
              </a:rPr>
              <a:t> || abs(r - </a:t>
            </a:r>
            <a:r>
              <a:rPr lang="en-US" sz="1800" dirty="0" err="1">
                <a:latin typeface="Consolas" panose="020B0609020204030204" pitchFamily="49" charset="0"/>
              </a:rPr>
              <a:t>o.r</a:t>
            </a:r>
            <a:r>
              <a:rPr lang="en-US" sz="1800" dirty="0">
                <a:latin typeface="Consolas" panose="020B0609020204030204" pitchFamily="49" charset="0"/>
              </a:rPr>
              <a:t>) == abs(c - </a:t>
            </a:r>
            <a:r>
              <a:rPr lang="en-US" sz="1800" dirty="0" err="1">
                <a:latin typeface="Consolas" panose="020B0609020204030204" pitchFamily="49" charset="0"/>
              </a:rPr>
              <a:t>o.c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B5BEE-8932-698F-53A6-2CE3F168052C}"/>
              </a:ext>
            </a:extLst>
          </p:cNvPr>
          <p:cNvSpPr txBox="1"/>
          <p:nvPr/>
        </p:nvSpPr>
        <p:spPr>
          <a:xfrm>
            <a:off x="1072212" y="3250464"/>
            <a:ext cx="94480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структуре </a:t>
            </a:r>
            <a:r>
              <a:rPr lang="en-US" dirty="0"/>
              <a:t>Queen </a:t>
            </a:r>
            <a:r>
              <a:rPr lang="ru-RU" dirty="0"/>
              <a:t>есть существенный недостаток – любой пользователь </a:t>
            </a:r>
            <a:r>
              <a:rPr lang="en-US" dirty="0"/>
              <a:t>Queen </a:t>
            </a:r>
            <a:r>
              <a:rPr lang="ru-RU" dirty="0"/>
              <a:t>может изменить координаты фигуры на доске.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Ничего не мешает пользователю создать </a:t>
            </a:r>
            <a:r>
              <a:rPr lang="en-US" dirty="0"/>
              <a:t>Queen </a:t>
            </a:r>
            <a:r>
              <a:rPr lang="ru-RU" dirty="0"/>
              <a:t>с </a:t>
            </a:r>
            <a:r>
              <a:rPr lang="ru-RU" dirty="0" err="1"/>
              <a:t>невалидными</a:t>
            </a:r>
            <a:r>
              <a:rPr lang="ru-RU" dirty="0"/>
              <a:t> координатами вне доски.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Попытка расчета возможности атаки на другие фигуры может привести к разными результатам.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Можно принудительно в каждом методе проверять валидность координат, но выглядит это слишком печально.</a:t>
            </a:r>
          </a:p>
        </p:txBody>
      </p:sp>
    </p:spTree>
    <p:extLst>
      <p:ext uri="{BB962C8B-B14F-4D97-AF65-F5344CB8AC3E}">
        <p14:creationId xmlns:p14="http://schemas.microsoft.com/office/powerpoint/2010/main" val="305360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7BA81B9B-F486-21C8-8CD0-0CB72BE0953D}"/>
              </a:ext>
            </a:extLst>
          </p:cNvPr>
          <p:cNvSpPr/>
          <p:nvPr/>
        </p:nvSpPr>
        <p:spPr>
          <a:xfrm>
            <a:off x="272820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2C7723D6-113C-09B1-46B4-1843014171BA}"/>
              </a:ext>
            </a:extLst>
          </p:cNvPr>
          <p:cNvSpPr/>
          <p:nvPr/>
        </p:nvSpPr>
        <p:spPr>
          <a:xfrm>
            <a:off x="2431467" y="2089823"/>
            <a:ext cx="1936581" cy="77017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FF"/>
                </a:solidFill>
              </a:rPr>
              <a:t>0100</a:t>
            </a:r>
            <a:endParaRPr lang="ru-RU" sz="6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37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1566749" y="1134223"/>
            <a:ext cx="95093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dirty="0"/>
              <a:t>Genesis: </a:t>
            </a:r>
            <a:r>
              <a:rPr lang="ru-RU" sz="6000" dirty="0"/>
              <a:t>имена и объекты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dirty="0"/>
              <a:t>Queens Problem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ru-RU" sz="6000" dirty="0"/>
              <a:t>Инкапсуляция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6000" dirty="0" err="1"/>
              <a:t>Консистентность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742249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191277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Case study: </a:t>
            </a:r>
            <a:r>
              <a:rPr lang="ru-RU" sz="5400" dirty="0"/>
              <a:t>список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247894" y="1516390"/>
            <a:ext cx="4110421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0" dirty="0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cur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top_;</a:t>
            </a:r>
          </a:p>
          <a:p>
            <a:pPr lvl="1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cur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lvl="2"/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cur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cur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-&gt;next_;</a:t>
            </a:r>
          </a:p>
          <a:p>
            <a:pPr lvl="1"/>
            <a:r>
              <a:rPr lang="ru-RU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/>
              <a:t>Что не так с этим методом?</a:t>
            </a:r>
          </a:p>
        </p:txBody>
      </p:sp>
    </p:spTree>
    <p:extLst>
      <p:ext uri="{BB962C8B-B14F-4D97-AF65-F5344CB8AC3E}">
        <p14:creationId xmlns:p14="http://schemas.microsoft.com/office/powerpoint/2010/main" val="4233341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191277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Case study: </a:t>
            </a:r>
            <a:r>
              <a:rPr lang="ru-RU" sz="5400" dirty="0"/>
              <a:t>список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247894" y="1516390"/>
            <a:ext cx="778290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0" dirty="0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node_t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cur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top_;</a:t>
            </a:r>
          </a:p>
          <a:p>
            <a:pPr lvl="1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cur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ru-RU" i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i="0" dirty="0">
                <a:solidFill>
                  <a:srgbClr val="FF0000"/>
                </a:solidFill>
                <a:latin typeface="Consolas" panose="020B0609020204030204" pitchFamily="49" charset="0"/>
              </a:rPr>
              <a:t>тут может быть петля</a:t>
            </a:r>
            <a:endParaRPr lang="en-US" i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lvl="2"/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cur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cur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-&gt;next_;</a:t>
            </a:r>
          </a:p>
          <a:p>
            <a:pPr lvl="1"/>
            <a:r>
              <a:rPr lang="ru-RU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Он может иметь недетерминированное время работы</a:t>
            </a:r>
            <a:endParaRPr lang="en-US" sz="1800" dirty="0"/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l;</a:t>
            </a:r>
          </a:p>
          <a:p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l.top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_-&gt;next_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l.top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так появилась петля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а так мы застряли в вечном цикле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Можем ли мы проверить, что в списке нет петли?</a:t>
            </a:r>
            <a:endParaRPr lang="ru-RU" sz="1800" dirty="0"/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00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191277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Обсуждение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072212" y="1174645"/>
            <a:ext cx="9651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Есть две похожие ситуации: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Методы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Queen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закладываются на то, что координаты находятся в валидной плоскости.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Методы списка закладываются, что в списке нет петли.</a:t>
            </a:r>
          </a:p>
          <a:p>
            <a:pPr marL="800100" lvl="1" indent="-342900"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Интуитивно что-то подсказывает, что «то, на что рассчитывают методы конкретного типа» довольно важное знание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58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357532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Инварианты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072212" y="1174645"/>
            <a:ext cx="104178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 </a:t>
            </a:r>
            <a:r>
              <a:rPr lang="ru-RU" sz="2000" dirty="0">
                <a:solidFill>
                  <a:srgbClr val="0000FF"/>
                </a:solidFill>
              </a:rPr>
              <a:t>Предусловиями</a:t>
            </a:r>
            <a:r>
              <a:rPr lang="ru-RU" sz="2000" dirty="0"/>
              <a:t> эффективного метода </a:t>
            </a:r>
            <a:r>
              <a:rPr lang="en-US" sz="2000" dirty="0"/>
              <a:t>length</a:t>
            </a:r>
            <a:r>
              <a:rPr lang="ru-RU" sz="2000" dirty="0"/>
              <a:t> является тот факт, что список является корректным двусвязным списком, начинается нулём, завершается нулём, не сломан нигде внутри.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общем случае, мы не хотели бы всегда проверять контракт то есть предусловия и постусловия.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Утверждение, которое должно быть верно всё время жизни объекта некоего типа называется </a:t>
            </a:r>
            <a:r>
              <a:rPr lang="ru-RU" sz="2000" dirty="0">
                <a:solidFill>
                  <a:srgbClr val="0000FF"/>
                </a:solidFill>
              </a:rPr>
              <a:t>инвариантом</a:t>
            </a:r>
            <a:r>
              <a:rPr lang="ru-RU" sz="2000" dirty="0"/>
              <a:t> этого типа.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 Все методы списка существенно упростятся, если он сможет </a:t>
            </a:r>
            <a:r>
              <a:rPr lang="ru-RU" sz="2000" dirty="0">
                <a:solidFill>
                  <a:srgbClr val="0000FF"/>
                </a:solidFill>
              </a:rPr>
              <a:t>сохранять</a:t>
            </a:r>
            <a:r>
              <a:rPr lang="ru-RU" sz="2000" dirty="0"/>
              <a:t> свои инварианты.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 Что для этого нужно?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63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357532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Инварианты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072212" y="1174645"/>
            <a:ext cx="10417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Все методы списка существенно упростятся, если он сможет сохранять свои инварианты.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Что для этого нужно?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Есть методы типа, которые пишем мы как разработчики типа. </a:t>
            </a:r>
            <a:r>
              <a:rPr lang="ru-RU" sz="2000" dirty="0">
                <a:solidFill>
                  <a:srgbClr val="0000FF"/>
                </a:solidFill>
              </a:rPr>
              <a:t>Сохранять инварианты в методах </a:t>
            </a:r>
            <a:r>
              <a:rPr lang="ru-RU" sz="2000" dirty="0"/>
              <a:t>– обязанность разработчика и он обычно с ней справляется.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Но есть внешние функции, работающие с объектами этого типа. И вот они как раз являются источником проблем.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Есть ли у нас языковые средства, чтобы запретить всем, кроме методов класса, </a:t>
            </a:r>
            <a:r>
              <a:rPr lang="ru-RU" sz="2000" dirty="0">
                <a:solidFill>
                  <a:srgbClr val="0000FF"/>
                </a:solidFill>
              </a:rPr>
              <a:t>работать с его состоянием</a:t>
            </a:r>
            <a:r>
              <a:rPr lang="ru-RU" sz="2000" dirty="0"/>
              <a:t>?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48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357532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Инкапсуляция в С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072212" y="1174645"/>
            <a:ext cx="10417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Мы можем использовать механизмы области видимости. Например сделать тип непрозрачным (</a:t>
            </a:r>
            <a:r>
              <a:rPr lang="ru-RU" sz="2000" dirty="0" err="1"/>
              <a:t>opaque</a:t>
            </a:r>
            <a:r>
              <a:rPr lang="ru-RU" sz="2000" dirty="0"/>
              <a:t>).</a:t>
            </a:r>
            <a:endParaRPr lang="en-US" sz="2000" dirty="0"/>
          </a:p>
          <a:p>
            <a:endParaRPr lang="ru-RU" sz="2000" dirty="0"/>
          </a:p>
          <a:p>
            <a:pPr indent="803275"/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ru-RU" sz="2000" dirty="0">
                <a:latin typeface="Consolas" panose="020B0609020204030204" pitchFamily="49" charset="0"/>
              </a:rPr>
              <a:t>;</a:t>
            </a:r>
          </a:p>
          <a:p>
            <a:pPr indent="803275"/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ru-RU" sz="2000" dirty="0" err="1">
                <a:latin typeface="Consolas" panose="020B0609020204030204" pitchFamily="49" charset="0"/>
              </a:rPr>
              <a:t>list_create</a:t>
            </a:r>
            <a:r>
              <a:rPr lang="ru-RU" sz="2000" dirty="0">
                <a:latin typeface="Consolas" panose="020B0609020204030204" pitchFamily="49" charset="0"/>
              </a:rPr>
              <a:t>();</a:t>
            </a:r>
          </a:p>
          <a:p>
            <a:pPr indent="803275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list_length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ru-RU" sz="2000" dirty="0" err="1">
                <a:latin typeface="Consolas" panose="020B0609020204030204" pitchFamily="49" charset="0"/>
              </a:rPr>
              <a:t>list</a:t>
            </a:r>
            <a:r>
              <a:rPr lang="ru-RU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indent="803275"/>
            <a:endParaRPr lang="ru-RU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Теперь пользователь не имеет доступа к состоянию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ru-RU" sz="2000" dirty="0"/>
              <a:t> и может работать только с указателем на объект только методами этого типа.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Обсуждение: есть ли проблемы с этим подходом?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68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357532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Инкапсуляция в С++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072212" y="1174645"/>
            <a:ext cx="10417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языке С++ для инкапсуляции используется специальный механизм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/>
              <a:t>, </a:t>
            </a:r>
            <a:r>
              <a:rPr lang="ru-RU" sz="2000" dirty="0"/>
              <a:t>позволяющий ограничить видимость полей и методов.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node_t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*top_, *back_;</a:t>
            </a:r>
          </a:p>
          <a:p>
            <a:pPr lvl="1"/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length()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1" indent="360363">
              <a:buFont typeface="Arial" panose="020B0604020202020204" pitchFamily="34" charset="0"/>
              <a:buChar char="•"/>
            </a:pPr>
            <a:r>
              <a:rPr lang="ru-RU" sz="2000" dirty="0"/>
              <a:t>В структуре по умолчанию все поля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/>
              <a:t>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31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191277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Структура для королевы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183239" y="1211590"/>
            <a:ext cx="92496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Cell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row, col;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Cell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Queen(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cell{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Cell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coordinates()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cell;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isAttack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cell.row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.cell.row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cell.col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.cell.col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abs(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cell.row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.cell.row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abs(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cell.col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.cell.col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4CD99-6659-19DF-7335-825876F0C3D0}"/>
              </a:ext>
            </a:extLst>
          </p:cNvPr>
          <p:cNvSpPr txBox="1"/>
          <p:nvPr/>
        </p:nvSpPr>
        <p:spPr>
          <a:xfrm>
            <a:off x="10243127" y="6105237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47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8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072212" y="357532"/>
            <a:ext cx="108927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Обсуждение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22250-543B-FCEF-D45F-D70E8D350288}"/>
              </a:ext>
            </a:extLst>
          </p:cNvPr>
          <p:cNvSpPr txBox="1"/>
          <p:nvPr/>
        </p:nvSpPr>
        <p:spPr>
          <a:xfrm>
            <a:off x="1072212" y="1588638"/>
            <a:ext cx="1041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 нас есть линейная модель памяти.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Разве это не значит, что просто приведя указатель на объект к </a:t>
            </a:r>
            <a:r>
              <a:rPr lang="ru-RU" sz="2000" dirty="0" err="1">
                <a:latin typeface="Consolas" panose="020B0609020204030204" pitchFamily="49" charset="0"/>
              </a:rPr>
              <a:t>char</a:t>
            </a:r>
            <a:r>
              <a:rPr lang="ru-RU" sz="2000" dirty="0"/>
              <a:t>* мы можем нарушить все инварианты?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1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7BA81B9B-F486-21C8-8CD0-0CB72BE0953D}"/>
              </a:ext>
            </a:extLst>
          </p:cNvPr>
          <p:cNvSpPr/>
          <p:nvPr/>
        </p:nvSpPr>
        <p:spPr>
          <a:xfrm>
            <a:off x="272820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2C7723D6-113C-09B1-46B4-1843014171BA}"/>
              </a:ext>
            </a:extLst>
          </p:cNvPr>
          <p:cNvSpPr/>
          <p:nvPr/>
        </p:nvSpPr>
        <p:spPr>
          <a:xfrm>
            <a:off x="2431467" y="2089823"/>
            <a:ext cx="1936581" cy="77017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FF"/>
                </a:solidFill>
              </a:rPr>
              <a:t>0100</a:t>
            </a:r>
            <a:endParaRPr lang="ru-RU" sz="6600" dirty="0">
              <a:solidFill>
                <a:srgbClr val="0000FF"/>
              </a:solidFill>
            </a:endParaRPr>
          </a:p>
        </p:txBody>
      </p:sp>
      <p:sp>
        <p:nvSpPr>
          <p:cNvPr id="48" name="Облако 47">
            <a:extLst>
              <a:ext uri="{FF2B5EF4-FFF2-40B4-BE49-F238E27FC236}">
                <a16:creationId xmlns:a16="http://schemas.microsoft.com/office/drawing/2014/main" id="{D761B881-7132-AF6D-C565-EA2A675F29BC}"/>
              </a:ext>
            </a:extLst>
          </p:cNvPr>
          <p:cNvSpPr/>
          <p:nvPr/>
        </p:nvSpPr>
        <p:spPr>
          <a:xfrm>
            <a:off x="1793968" y="853441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: загнутый угол 48">
            <a:extLst>
              <a:ext uri="{FF2B5EF4-FFF2-40B4-BE49-F238E27FC236}">
                <a16:creationId xmlns:a16="http://schemas.microsoft.com/office/drawing/2014/main" id="{3F8077B5-0789-FBEA-2728-CC024134F78D}"/>
              </a:ext>
            </a:extLst>
          </p:cNvPr>
          <p:cNvSpPr/>
          <p:nvPr/>
        </p:nvSpPr>
        <p:spPr>
          <a:xfrm>
            <a:off x="3310228" y="937139"/>
            <a:ext cx="817637" cy="578151"/>
          </a:xfrm>
          <a:prstGeom prst="foldedCorne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0" name="Блок-схема: документ 49">
            <a:extLst>
              <a:ext uri="{FF2B5EF4-FFF2-40B4-BE49-F238E27FC236}">
                <a16:creationId xmlns:a16="http://schemas.microsoft.com/office/drawing/2014/main" id="{095D9305-D530-7CEA-D524-6C7ACF5FD7BC}"/>
              </a:ext>
            </a:extLst>
          </p:cNvPr>
          <p:cNvSpPr/>
          <p:nvPr/>
        </p:nvSpPr>
        <p:spPr>
          <a:xfrm>
            <a:off x="4870323" y="897471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[-7…8]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E7CF736-A7AD-2C27-E781-DEF2A6AB122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3283014" y="1515290"/>
            <a:ext cx="436033" cy="6444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49542CC6-241C-7CAF-1C02-CDC9982B2082}"/>
              </a:ext>
            </a:extLst>
          </p:cNvPr>
          <p:cNvCxnSpPr>
            <a:cxnSpLocks/>
          </p:cNvCxnSpPr>
          <p:nvPr/>
        </p:nvCxnSpPr>
        <p:spPr>
          <a:xfrm>
            <a:off x="2597093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094C496-473F-33FC-2839-3D8D957F05C2}"/>
              </a:ext>
            </a:extLst>
          </p:cNvPr>
          <p:cNvCxnSpPr>
            <a:cxnSpLocks/>
          </p:cNvCxnSpPr>
          <p:nvPr/>
        </p:nvCxnSpPr>
        <p:spPr>
          <a:xfrm flipH="1">
            <a:off x="3667279" y="1515290"/>
            <a:ext cx="1526953" cy="6444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23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1566749" y="1134223"/>
            <a:ext cx="95093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dirty="0"/>
              <a:t>Genesis: </a:t>
            </a:r>
            <a:r>
              <a:rPr lang="ru-RU" sz="6000" dirty="0"/>
              <a:t>имена и объекты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000" dirty="0"/>
              <a:t>Queens Problem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6000" dirty="0"/>
              <a:t>Инкапсуляция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ru-RU" sz="6000" dirty="0" err="1"/>
              <a:t>Консистентность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0946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AF03FD-0727-AE9E-19B2-D0A11BBFEFD5}"/>
              </a:ext>
            </a:extLst>
          </p:cNvPr>
          <p:cNvSpPr/>
          <p:nvPr/>
        </p:nvSpPr>
        <p:spPr>
          <a:xfrm>
            <a:off x="2431467" y="2089823"/>
            <a:ext cx="1936581" cy="77017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FF"/>
                </a:solidFill>
              </a:rPr>
              <a:t>0100</a:t>
            </a:r>
            <a:endParaRPr lang="ru-RU" sz="6600" dirty="0">
              <a:solidFill>
                <a:srgbClr val="0000FF"/>
              </a:solidFill>
            </a:endParaRPr>
          </a:p>
        </p:txBody>
      </p:sp>
      <p:sp>
        <p:nvSpPr>
          <p:cNvPr id="15" name="Облако 14">
            <a:extLst>
              <a:ext uri="{FF2B5EF4-FFF2-40B4-BE49-F238E27FC236}">
                <a16:creationId xmlns:a16="http://schemas.microsoft.com/office/drawing/2014/main" id="{9E11CF08-712E-7F3B-1EF1-0B14C266876D}"/>
              </a:ext>
            </a:extLst>
          </p:cNvPr>
          <p:cNvSpPr/>
          <p:nvPr/>
        </p:nvSpPr>
        <p:spPr>
          <a:xfrm>
            <a:off x="1793968" y="853441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: загнутый угол 15">
            <a:extLst>
              <a:ext uri="{FF2B5EF4-FFF2-40B4-BE49-F238E27FC236}">
                <a16:creationId xmlns:a16="http://schemas.microsoft.com/office/drawing/2014/main" id="{C4365645-63C2-4400-9D90-A5B90477024C}"/>
              </a:ext>
            </a:extLst>
          </p:cNvPr>
          <p:cNvSpPr/>
          <p:nvPr/>
        </p:nvSpPr>
        <p:spPr>
          <a:xfrm>
            <a:off x="3310228" y="937139"/>
            <a:ext cx="817637" cy="578151"/>
          </a:xfrm>
          <a:prstGeom prst="foldedCorne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7" name="Блок-схема: документ 16">
            <a:extLst>
              <a:ext uri="{FF2B5EF4-FFF2-40B4-BE49-F238E27FC236}">
                <a16:creationId xmlns:a16="http://schemas.microsoft.com/office/drawing/2014/main" id="{0871B810-E91B-D12A-5774-A2B9278208E1}"/>
              </a:ext>
            </a:extLst>
          </p:cNvPr>
          <p:cNvSpPr/>
          <p:nvPr/>
        </p:nvSpPr>
        <p:spPr>
          <a:xfrm>
            <a:off x="4870323" y="897471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[-7…8]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6F42E15E-3111-DDA8-8486-BEAF0C9EB80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283014" y="1515290"/>
            <a:ext cx="436033" cy="6444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574EFC9-C0C2-C7EC-AAE0-9072BC713080}"/>
              </a:ext>
            </a:extLst>
          </p:cNvPr>
          <p:cNvCxnSpPr>
            <a:cxnSpLocks/>
          </p:cNvCxnSpPr>
          <p:nvPr/>
        </p:nvCxnSpPr>
        <p:spPr>
          <a:xfrm>
            <a:off x="2597093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174F340-91A4-4D2E-863A-69A63A9008C3}"/>
              </a:ext>
            </a:extLst>
          </p:cNvPr>
          <p:cNvCxnSpPr>
            <a:cxnSpLocks/>
          </p:cNvCxnSpPr>
          <p:nvPr/>
        </p:nvCxnSpPr>
        <p:spPr>
          <a:xfrm flipH="1">
            <a:off x="3667279" y="1515290"/>
            <a:ext cx="1526953" cy="6444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D6A0D3A-BBDD-05B6-3B6C-CB148DC26557}"/>
              </a:ext>
            </a:extLst>
          </p:cNvPr>
          <p:cNvSpPr/>
          <p:nvPr/>
        </p:nvSpPr>
        <p:spPr>
          <a:xfrm>
            <a:off x="6692526" y="2086264"/>
            <a:ext cx="1936581" cy="77017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FF"/>
                </a:solidFill>
              </a:rPr>
              <a:t>0011</a:t>
            </a:r>
            <a:endParaRPr lang="ru-RU" sz="6600" dirty="0">
              <a:solidFill>
                <a:srgbClr val="0000FF"/>
              </a:solidFill>
            </a:endParaRPr>
          </a:p>
        </p:txBody>
      </p:sp>
      <p:sp>
        <p:nvSpPr>
          <p:cNvPr id="24" name="Облако 23">
            <a:extLst>
              <a:ext uri="{FF2B5EF4-FFF2-40B4-BE49-F238E27FC236}">
                <a16:creationId xmlns:a16="http://schemas.microsoft.com/office/drawing/2014/main" id="{334F50BA-DB09-9F85-2451-2DE5FCC0C5BE}"/>
              </a:ext>
            </a:extLst>
          </p:cNvPr>
          <p:cNvSpPr/>
          <p:nvPr/>
        </p:nvSpPr>
        <p:spPr>
          <a:xfrm>
            <a:off x="9009123" y="852579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загнутый угол 24">
            <a:extLst>
              <a:ext uri="{FF2B5EF4-FFF2-40B4-BE49-F238E27FC236}">
                <a16:creationId xmlns:a16="http://schemas.microsoft.com/office/drawing/2014/main" id="{92127856-3FC8-2F49-806E-90CA84D672E3}"/>
              </a:ext>
            </a:extLst>
          </p:cNvPr>
          <p:cNvSpPr/>
          <p:nvPr/>
        </p:nvSpPr>
        <p:spPr>
          <a:xfrm>
            <a:off x="7643399" y="930613"/>
            <a:ext cx="817637" cy="578151"/>
          </a:xfrm>
          <a:prstGeom prst="foldedCorne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CB4CA34-020B-1983-285B-A30E118BD989}"/>
              </a:ext>
            </a:extLst>
          </p:cNvPr>
          <p:cNvCxnSpPr>
            <a:cxnSpLocks/>
          </p:cNvCxnSpPr>
          <p:nvPr/>
        </p:nvCxnSpPr>
        <p:spPr>
          <a:xfrm flipH="1">
            <a:off x="7550808" y="1509064"/>
            <a:ext cx="436033" cy="6444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5226405-7C71-5352-346C-0D3C126A90B2}"/>
              </a:ext>
            </a:extLst>
          </p:cNvPr>
          <p:cNvCxnSpPr>
            <a:cxnSpLocks/>
          </p:cNvCxnSpPr>
          <p:nvPr/>
        </p:nvCxnSpPr>
        <p:spPr>
          <a:xfrm flipH="1">
            <a:off x="7977107" y="1515290"/>
            <a:ext cx="1175604" cy="638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2E4A8CD-A293-A1C0-D435-A9A38BC0DB51}"/>
              </a:ext>
            </a:extLst>
          </p:cNvPr>
          <p:cNvCxnSpPr>
            <a:cxnSpLocks/>
          </p:cNvCxnSpPr>
          <p:nvPr/>
        </p:nvCxnSpPr>
        <p:spPr>
          <a:xfrm>
            <a:off x="5795277" y="1481529"/>
            <a:ext cx="1136748" cy="6719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9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349829" y="627018"/>
            <a:ext cx="952247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Обсуждение</a:t>
            </a:r>
            <a:endParaRPr lang="en-US" sz="5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Что такое тип?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Достаточно ли для типа знать диапазон значений, например </a:t>
            </a:r>
            <a:r>
              <a:rPr lang="en-US" sz="2400" dirty="0"/>
              <a:t>[-7…8]</a:t>
            </a:r>
            <a:r>
              <a:rPr lang="ru-RU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239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EA39-726F-E1DC-AFD8-FD49CC66BFF3}"/>
              </a:ext>
            </a:extLst>
          </p:cNvPr>
          <p:cNvSpPr txBox="1"/>
          <p:nvPr/>
        </p:nvSpPr>
        <p:spPr>
          <a:xfrm>
            <a:off x="1349829" y="627018"/>
            <a:ext cx="987372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Типы: </a:t>
            </a:r>
            <a:r>
              <a:rPr lang="en-US" sz="5400" dirty="0"/>
              <a:t>value types &amp; object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Что такое тип?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value type: </a:t>
            </a:r>
            <a:r>
              <a:rPr lang="ru-RU" sz="2400" dirty="0"/>
              <a:t>диапазон возможных значений объекта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 type: </a:t>
            </a:r>
            <a:r>
              <a:rPr lang="ru-RU" sz="2400" dirty="0"/>
              <a:t>совокупность операций над объектом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Например: 5/2 даст 2 для типа </a:t>
            </a:r>
            <a:r>
              <a:rPr lang="en-US" sz="2400" dirty="0"/>
              <a:t>int, </a:t>
            </a:r>
            <a:r>
              <a:rPr lang="ru-RU" sz="2400" dirty="0"/>
              <a:t>но 2</a:t>
            </a:r>
            <a:r>
              <a:rPr lang="en-US" sz="2400" dirty="0"/>
              <a:t>.5 </a:t>
            </a:r>
            <a:r>
              <a:rPr lang="ru-RU" sz="2400" dirty="0"/>
              <a:t>для </a:t>
            </a:r>
            <a:r>
              <a:rPr lang="en-US" sz="2400" dirty="0"/>
              <a:t>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0-1 </a:t>
            </a:r>
            <a:r>
              <a:rPr lang="ru-RU" sz="2400" dirty="0"/>
              <a:t>даст </a:t>
            </a:r>
            <a:r>
              <a:rPr lang="en-US" sz="2400" dirty="0"/>
              <a:t>-1 </a:t>
            </a:r>
            <a:r>
              <a:rPr lang="ru-RU" sz="2400" dirty="0"/>
              <a:t>для </a:t>
            </a:r>
            <a:r>
              <a:rPr lang="en-US" sz="2400" dirty="0"/>
              <a:t>char</a:t>
            </a:r>
            <a:r>
              <a:rPr lang="ru-RU" sz="2400" dirty="0"/>
              <a:t>, но 255 для </a:t>
            </a:r>
            <a:r>
              <a:rPr lang="en-US" sz="2400" dirty="0"/>
              <a:t>unsigned char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ru-RU" sz="2400" dirty="0"/>
              <a:t>Есть и неопределенные операции:</a:t>
            </a:r>
          </a:p>
          <a:p>
            <a:pPr lvl="1"/>
            <a:r>
              <a:rPr lang="ru-RU" sz="2400" dirty="0"/>
              <a:t>127 + 5 для </a:t>
            </a:r>
            <a:r>
              <a:rPr lang="en-US" sz="2400" dirty="0"/>
              <a:t>char </a:t>
            </a:r>
            <a:r>
              <a:rPr lang="ru-RU" sz="2400" dirty="0"/>
              <a:t>является возможной, но неопределенной операцией.</a:t>
            </a:r>
          </a:p>
          <a:p>
            <a:pPr lvl="1"/>
            <a:r>
              <a:rPr lang="en-US" sz="2400" dirty="0"/>
              <a:t>UB </a:t>
            </a:r>
            <a:r>
              <a:rPr lang="ru-RU" sz="2400" dirty="0"/>
              <a:t>для таких операций – норма</a:t>
            </a:r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pPr marL="0" lvl="1"/>
            <a:r>
              <a:rPr lang="ru-RU" sz="2400" dirty="0"/>
              <a:t>Назовем целочисленный четырехбитный арифметический тип </a:t>
            </a:r>
            <a:r>
              <a:rPr lang="en-US" sz="2400" dirty="0"/>
              <a:t>i4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612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A38AA3-4617-52D3-5D60-3FF0ACF35B82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0C9C6AF-38BF-DE39-B218-EAA0EE3C005F}"/>
              </a:ext>
            </a:extLst>
          </p:cNvPr>
          <p:cNvSpPr/>
          <p:nvPr/>
        </p:nvSpPr>
        <p:spPr>
          <a:xfrm>
            <a:off x="2431467" y="2089823"/>
            <a:ext cx="1936581" cy="77017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FF"/>
                </a:solidFill>
              </a:rPr>
              <a:t>0100</a:t>
            </a:r>
            <a:endParaRPr lang="ru-RU" sz="6600" dirty="0">
              <a:solidFill>
                <a:srgbClr val="0000FF"/>
              </a:solidFill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8F73AEB-10F2-D192-FA88-5D47CBE28589}"/>
              </a:ext>
            </a:extLst>
          </p:cNvPr>
          <p:cNvSpPr/>
          <p:nvPr/>
        </p:nvSpPr>
        <p:spPr>
          <a:xfrm>
            <a:off x="1793968" y="853441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загнутый угол 5">
            <a:extLst>
              <a:ext uri="{FF2B5EF4-FFF2-40B4-BE49-F238E27FC236}">
                <a16:creationId xmlns:a16="http://schemas.microsoft.com/office/drawing/2014/main" id="{72026F88-1863-A161-796A-C8ECF54C73E4}"/>
              </a:ext>
            </a:extLst>
          </p:cNvPr>
          <p:cNvSpPr/>
          <p:nvPr/>
        </p:nvSpPr>
        <p:spPr>
          <a:xfrm>
            <a:off x="3310228" y="937139"/>
            <a:ext cx="817637" cy="578151"/>
          </a:xfrm>
          <a:prstGeom prst="foldedCorne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FB084B1B-8247-E0AC-E9FB-F8760E7C6537}"/>
              </a:ext>
            </a:extLst>
          </p:cNvPr>
          <p:cNvSpPr/>
          <p:nvPr/>
        </p:nvSpPr>
        <p:spPr>
          <a:xfrm>
            <a:off x="4870323" y="897471"/>
            <a:ext cx="1271452" cy="644434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i4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6340256-FB28-52BA-0BCA-AEDA58680D1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83014" y="1515290"/>
            <a:ext cx="436033" cy="6444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68A98EA-0E3C-2A0C-980D-A59658D45E6B}"/>
              </a:ext>
            </a:extLst>
          </p:cNvPr>
          <p:cNvCxnSpPr>
            <a:cxnSpLocks/>
          </p:cNvCxnSpPr>
          <p:nvPr/>
        </p:nvCxnSpPr>
        <p:spPr>
          <a:xfrm>
            <a:off x="2597093" y="1590578"/>
            <a:ext cx="398234" cy="569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24A699-EFD0-4135-73C6-7B5B61C60217}"/>
              </a:ext>
            </a:extLst>
          </p:cNvPr>
          <p:cNvCxnSpPr>
            <a:cxnSpLocks/>
          </p:cNvCxnSpPr>
          <p:nvPr/>
        </p:nvCxnSpPr>
        <p:spPr>
          <a:xfrm flipH="1">
            <a:off x="3667279" y="1515290"/>
            <a:ext cx="1526953" cy="6444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F01635-F743-1F10-9259-45A11391CA73}"/>
              </a:ext>
            </a:extLst>
          </p:cNvPr>
          <p:cNvSpPr/>
          <p:nvPr/>
        </p:nvSpPr>
        <p:spPr>
          <a:xfrm>
            <a:off x="6692526" y="2086264"/>
            <a:ext cx="1936581" cy="77017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FF"/>
                </a:solidFill>
              </a:rPr>
              <a:t>0011</a:t>
            </a:r>
            <a:endParaRPr lang="ru-RU" sz="6600" dirty="0">
              <a:solidFill>
                <a:srgbClr val="0000FF"/>
              </a:solidFill>
            </a:endParaRPr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8B730190-0248-61AC-F163-07C3E849C102}"/>
              </a:ext>
            </a:extLst>
          </p:cNvPr>
          <p:cNvSpPr/>
          <p:nvPr/>
        </p:nvSpPr>
        <p:spPr>
          <a:xfrm>
            <a:off x="9009123" y="852579"/>
            <a:ext cx="1271452" cy="809897"/>
          </a:xfrm>
          <a:prstGeom prst="cloud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b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загнутый угол 7">
            <a:extLst>
              <a:ext uri="{FF2B5EF4-FFF2-40B4-BE49-F238E27FC236}">
                <a16:creationId xmlns:a16="http://schemas.microsoft.com/office/drawing/2014/main" id="{1B74E94B-7253-429C-A9AE-73607998165E}"/>
              </a:ext>
            </a:extLst>
          </p:cNvPr>
          <p:cNvSpPr/>
          <p:nvPr/>
        </p:nvSpPr>
        <p:spPr>
          <a:xfrm>
            <a:off x="7643399" y="930613"/>
            <a:ext cx="817637" cy="578151"/>
          </a:xfrm>
          <a:prstGeom prst="foldedCorne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B9BBE51-04DF-18FA-A3AB-E35BE77C9CB7}"/>
              </a:ext>
            </a:extLst>
          </p:cNvPr>
          <p:cNvCxnSpPr>
            <a:cxnSpLocks/>
          </p:cNvCxnSpPr>
          <p:nvPr/>
        </p:nvCxnSpPr>
        <p:spPr>
          <a:xfrm flipH="1">
            <a:off x="7550808" y="1509064"/>
            <a:ext cx="436033" cy="6444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338349B-442E-E2C6-3180-47ECAE920A93}"/>
              </a:ext>
            </a:extLst>
          </p:cNvPr>
          <p:cNvCxnSpPr>
            <a:cxnSpLocks/>
          </p:cNvCxnSpPr>
          <p:nvPr/>
        </p:nvCxnSpPr>
        <p:spPr>
          <a:xfrm flipH="1">
            <a:off x="7977107" y="1515290"/>
            <a:ext cx="1175604" cy="6382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891F902-E49C-2AAD-49CD-7C3F617864D8}"/>
              </a:ext>
            </a:extLst>
          </p:cNvPr>
          <p:cNvCxnSpPr>
            <a:cxnSpLocks/>
          </p:cNvCxnSpPr>
          <p:nvPr/>
        </p:nvCxnSpPr>
        <p:spPr>
          <a:xfrm>
            <a:off x="5795277" y="1481529"/>
            <a:ext cx="1136748" cy="6719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55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2260</Words>
  <Application>Microsoft Office PowerPoint</Application>
  <PresentationFormat>Широкоэкранный</PresentationFormat>
  <Paragraphs>471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Агаджанов</dc:creator>
  <cp:lastModifiedBy>Владимир Агаджанов</cp:lastModifiedBy>
  <cp:revision>10</cp:revision>
  <dcterms:created xsi:type="dcterms:W3CDTF">2023-02-19T09:02:41Z</dcterms:created>
  <dcterms:modified xsi:type="dcterms:W3CDTF">2023-02-19T20:15:23Z</dcterms:modified>
</cp:coreProperties>
</file>