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3" r:id="rId4"/>
    <p:sldId id="264" r:id="rId5"/>
    <p:sldId id="265" r:id="rId6"/>
    <p:sldId id="266" r:id="rId7"/>
    <p:sldId id="287" r:id="rId8"/>
    <p:sldId id="267" r:id="rId9"/>
    <p:sldId id="268" r:id="rId10"/>
    <p:sldId id="269" r:id="rId11"/>
    <p:sldId id="274" r:id="rId12"/>
    <p:sldId id="275" r:id="rId13"/>
    <p:sldId id="284" r:id="rId14"/>
    <p:sldId id="276" r:id="rId15"/>
    <p:sldId id="272" r:id="rId16"/>
    <p:sldId id="273" r:id="rId17"/>
    <p:sldId id="278" r:id="rId18"/>
    <p:sldId id="279" r:id="rId19"/>
    <p:sldId id="281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6699"/>
    <a:srgbClr val="33CC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3CEB-F535-AFAD-9811-8809849AD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08F6A3-DA50-E1E0-C75E-4BF3B872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F17E-EF9E-646D-BFB8-6224271F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8DB66-E0A2-D0CF-DE32-9977F172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6CE5D-87BF-3D2F-C699-63AB04D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3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DDCE5-0E94-8DAE-A37B-4047713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31FE04-7D2C-4CBB-960B-A46E6F2A4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8D613-B32F-1250-6FA6-EEA8FEDC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479F0-4036-B479-960D-E5D8C49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DCB661-246B-17C5-8A34-11144587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5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878FB2-B723-A290-DCD9-E9987AF85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57113-ABBF-D599-68FF-6A4CECCF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8330F-0124-9453-E828-AAB2D861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2A77D-5402-AB0C-9347-214C7138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85DDA-D250-39D1-AAEE-4C67DDCF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0416F-3268-10E9-F57F-5EEC5B2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93FD6-D78D-75CE-5261-CB492ACA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9B54F1-6AD4-15C7-178B-8D16B417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19167-DF9D-A364-490D-FCEF135E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13060A-6DA7-874C-1CDA-0A55392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7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0BAE5-9489-0A22-8088-4984D3CF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418C7-B788-3F86-F130-CFE624AF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3FC97-12F2-2BE8-7155-6094B924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8145F-5F49-AE8A-0265-4CC1FA73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9134-A5CF-E7DF-687A-2A953E4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5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85E0-BC71-3B5B-4D13-D310091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8BECD-EA14-C3B3-9045-900B338CB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4D09E-AD46-0699-ECFC-3652BE19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3EC44E-8739-4C06-13CB-D34E30E2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89D33-62FC-711F-B8E8-716E3266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33926-2FDF-1320-210E-877150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1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EF69E-04AA-A57D-AC81-69D0F906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C17C02-D3FC-D54B-15E1-84AA838F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CAB66-76C0-363B-3184-271742022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4A9F7B-9E8E-68B4-7E0F-79ACE55CD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CBDA3E-2EE8-0AFE-BE49-BDD828F0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AA59A9-889F-464C-ED26-EDF075CE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9A5CB5-EE6D-8E30-9322-980D0C19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7CF603-9D36-9E62-434D-DFF46276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06D9F-E675-E72D-9855-9D7EC214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A8FFC-5163-2CA8-5C1D-D955319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33F213-9180-F251-7D57-609C794C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415AF7-7119-7606-16C9-A5E10E55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71D905-4843-DC39-1B1E-BD6A7731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E14241-3B62-12BF-4797-C56B111C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DDC01-A245-7B89-448F-BEBAEF4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C643-9440-2ADE-0AA5-C5EA8739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49654-ACD8-8CE5-B7E6-9BD227E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8423E-CAC5-1600-E89B-C299E34C7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41F3E-9F4D-2FD5-0C23-4532E71F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3C3224-D6ED-8BDB-65AC-42050BDE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A32CF7-1DE4-F893-13AC-2D201616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5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F2F3E-53FA-3EC0-6222-732646F9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0535E2-8B02-CAE7-AC42-827FCDED4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BCDAC7-D4F1-416B-E841-7F5BE0EE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181F31-E57C-ED7E-F83B-361D7C48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F376A-2E71-4551-72C7-F7856718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639E7C-71BA-AE39-B1B9-64860A76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8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1126-BB69-C313-C143-FADAC165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7E0FC-3804-6C4F-8516-7BA30C65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C76F7-B6D6-7828-0A34-EB25EF307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6739-6163-4EB9-9FD3-777E22AC9B1F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C9851-75BC-B386-A510-84017468E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AC708-19BE-B23F-5D1D-CB17BA55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8748-9B7E-41E1-85C0-938B7707F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fzzrs1jP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fzzrs1jP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eKa91WjcK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3YhP9crW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1973146"/>
            <a:ext cx="10766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Виртуальные функции</a:t>
            </a:r>
          </a:p>
          <a:p>
            <a:pPr algn="ctr"/>
            <a:r>
              <a:rPr lang="ru-RU" sz="2800" dirty="0"/>
              <a:t>динамический полиморфизм подтипов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3CE5F44-7492-56C8-7F6C-7E63DD433098}"/>
              </a:ext>
            </a:extLst>
          </p:cNvPr>
          <p:cNvCxnSpPr>
            <a:cxnSpLocks/>
          </p:cNvCxnSpPr>
          <p:nvPr/>
        </p:nvCxnSpPr>
        <p:spPr>
          <a:xfrm>
            <a:off x="1123406" y="3030583"/>
            <a:ext cx="10136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87296" y="1316429"/>
            <a:ext cx="11569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9EFDB-0BAD-9B55-8D34-9B3AC4930F32}"/>
              </a:ext>
            </a:extLst>
          </p:cNvPr>
          <p:cNvSpPr txBox="1"/>
          <p:nvPr/>
        </p:nvSpPr>
        <p:spPr>
          <a:xfrm>
            <a:off x="975360" y="96140"/>
            <a:ext cx="6431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Он же интерфейс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FE1FA1-8EE7-2041-D78E-B6A10AD33809}"/>
              </a:ext>
            </a:extLst>
          </p:cNvPr>
          <p:cNvCxnSpPr/>
          <p:nvPr/>
        </p:nvCxnSpPr>
        <p:spPr>
          <a:xfrm>
            <a:off x="1079862" y="1180012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9CB88A-A927-4727-F453-45EB47014344}"/>
              </a:ext>
            </a:extLst>
          </p:cNvPr>
          <p:cNvSpPr txBox="1"/>
          <p:nvPr/>
        </p:nvSpPr>
        <p:spPr>
          <a:xfrm>
            <a:off x="1087296" y="2553593"/>
            <a:ext cx="107663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Мы не хотим создавать инстансы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/>
              <a:t>, </a:t>
            </a:r>
            <a:r>
              <a:rPr lang="ru-RU" sz="2400" dirty="0"/>
              <a:t>поскольку это слишком размытое определение оружия.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 этого интерфейса мы понимаем, что из оружия можно стрелять, и нам этого достаточно для производства конкретных реальных прототипов вооружения нашей игры.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9B0E3-1007-485E-6E08-0C44CD7AC4EB}"/>
              </a:ext>
            </a:extLst>
          </p:cNvPr>
          <p:cNvSpPr txBox="1"/>
          <p:nvPr/>
        </p:nvSpPr>
        <p:spPr>
          <a:xfrm>
            <a:off x="1087296" y="4692469"/>
            <a:ext cx="11569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Consolas" panose="020B0609020204030204" pitchFamily="49" charset="0"/>
              </a:rPr>
              <a:t>DeathFinger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piu-piu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79858" y="2774614"/>
            <a:ext cx="115691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n) : name(n) { }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speak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(n)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speak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name &lt;&lt;" say meow-meow"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9EFDB-0BAD-9B55-8D34-9B3AC4930F32}"/>
              </a:ext>
            </a:extLst>
          </p:cNvPr>
          <p:cNvSpPr txBox="1"/>
          <p:nvPr/>
        </p:nvSpPr>
        <p:spPr>
          <a:xfrm>
            <a:off x="909099" y="-35164"/>
            <a:ext cx="31598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Зоопарк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FE1FA1-8EE7-2041-D78E-B6A10AD33809}"/>
              </a:ext>
            </a:extLst>
          </p:cNvPr>
          <p:cNvCxnSpPr/>
          <p:nvPr/>
        </p:nvCxnSpPr>
        <p:spPr>
          <a:xfrm>
            <a:off x="1079861" y="1017933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9CB88A-A927-4727-F453-45EB47014344}"/>
              </a:ext>
            </a:extLst>
          </p:cNvPr>
          <p:cNvSpPr txBox="1"/>
          <p:nvPr/>
        </p:nvSpPr>
        <p:spPr>
          <a:xfrm>
            <a:off x="962628" y="1026044"/>
            <a:ext cx="107663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Создадим базовый класс животного, он нужен как рецепт для создания производных классов.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мы не хотели бы создавать инстанс</a:t>
            </a:r>
            <a:r>
              <a:rPr lang="en-US" sz="2400" dirty="0"/>
              <a:t> </a:t>
            </a:r>
            <a:r>
              <a:rPr lang="ru-RU" sz="2400" dirty="0"/>
              <a:t>общего класса животного, а вместо этого хотели бы создать какой-то конкретный.</a:t>
            </a:r>
          </a:p>
        </p:txBody>
      </p:sp>
    </p:spTree>
    <p:extLst>
      <p:ext uri="{BB962C8B-B14F-4D97-AF65-F5344CB8AC3E}">
        <p14:creationId xmlns:p14="http://schemas.microsoft.com/office/powerpoint/2010/main" val="376355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9EFDB-0BAD-9B55-8D34-9B3AC4930F32}"/>
              </a:ext>
            </a:extLst>
          </p:cNvPr>
          <p:cNvSpPr txBox="1"/>
          <p:nvPr/>
        </p:nvSpPr>
        <p:spPr>
          <a:xfrm>
            <a:off x="909099" y="-35164"/>
            <a:ext cx="4745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Еще парочку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FE1FA1-8EE7-2041-D78E-B6A10AD33809}"/>
              </a:ext>
            </a:extLst>
          </p:cNvPr>
          <p:cNvCxnSpPr/>
          <p:nvPr/>
        </p:nvCxnSpPr>
        <p:spPr>
          <a:xfrm>
            <a:off x="1079861" y="1017933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79B0E3-1007-485E-6E08-0C44CD7AC4EB}"/>
              </a:ext>
            </a:extLst>
          </p:cNvPr>
          <p:cNvSpPr txBox="1"/>
          <p:nvPr/>
        </p:nvSpPr>
        <p:spPr>
          <a:xfrm>
            <a:off x="1079861" y="1017933"/>
            <a:ext cx="115691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Dog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Dog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(n)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speak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name &lt;&lt;" say </a:t>
            </a:r>
            <a:r>
              <a:rPr lang="en-US" sz="2400" dirty="0" err="1">
                <a:latin typeface="Consolas" panose="020B0609020204030204" pitchFamily="49" charset="0"/>
              </a:rPr>
              <a:t>gaw-gaw</a:t>
            </a:r>
            <a:r>
              <a:rPr lang="en-US" sz="2400" dirty="0">
                <a:latin typeface="Consolas" panose="020B0609020204030204" pitchFamily="49" charset="0"/>
              </a:rPr>
              <a:t>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Cow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Cow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(n)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speak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name &lt;&lt;" say </a:t>
            </a:r>
            <a:r>
              <a:rPr lang="en-US" sz="2400" dirty="0" err="1">
                <a:latin typeface="Consolas" panose="020B0609020204030204" pitchFamily="49" charset="0"/>
              </a:rPr>
              <a:t>moow</a:t>
            </a:r>
            <a:r>
              <a:rPr lang="en-US" sz="2400" dirty="0">
                <a:latin typeface="Consolas" panose="020B0609020204030204" pitchFamily="49" charset="0"/>
              </a:rPr>
              <a:t>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Lion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Lion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n)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(n)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speak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name &lt;&lt;" say </a:t>
            </a:r>
            <a:r>
              <a:rPr lang="en-US" sz="2400" dirty="0" err="1">
                <a:latin typeface="Consolas" panose="020B0609020204030204" pitchFamily="49" charset="0"/>
              </a:rPr>
              <a:t>rrr-rrr</a:t>
            </a:r>
            <a:r>
              <a:rPr lang="en-US" sz="2400" dirty="0">
                <a:latin typeface="Consolas" panose="020B0609020204030204" pitchFamily="49" charset="0"/>
              </a:rPr>
              <a:t>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5144EA-3608-21CE-4DA7-894800BED214}"/>
              </a:ext>
            </a:extLst>
          </p:cNvPr>
          <p:cNvSpPr txBox="1"/>
          <p:nvPr/>
        </p:nvSpPr>
        <p:spPr>
          <a:xfrm>
            <a:off x="907582" y="627704"/>
            <a:ext cx="115691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* animals[4]=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 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Dog</a:t>
            </a:r>
            <a:r>
              <a:rPr lang="en-US" sz="2400" dirty="0">
                <a:latin typeface="Consolas" panose="020B0609020204030204" pitchFamily="49" charset="0"/>
              </a:rPr>
              <a:t>("Bob"),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Murka</a:t>
            </a:r>
            <a:r>
              <a:rPr lang="en-US" sz="2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Cow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Murawushka</a:t>
            </a:r>
            <a:r>
              <a:rPr lang="en-US" sz="2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Lion</a:t>
            </a:r>
            <a:r>
              <a:rPr lang="en-US" sz="2400" dirty="0">
                <a:latin typeface="Consolas" panose="020B0609020204030204" pitchFamily="49" charset="0"/>
              </a:rPr>
              <a:t>("King")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    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k=0; k &lt; 4; ++k)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animals[k]-&gt;speak();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8F706-D122-3628-1E0A-1F6205C95F73}"/>
              </a:ext>
            </a:extLst>
          </p:cNvPr>
          <p:cNvSpPr txBox="1"/>
          <p:nvPr/>
        </p:nvSpPr>
        <p:spPr>
          <a:xfrm>
            <a:off x="907582" y="3843969"/>
            <a:ext cx="1076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Что на экране?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C9159-C329-1109-4065-43FF5D0874A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0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907581" y="4341899"/>
            <a:ext cx="11569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Bob say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gaw-gaw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Murka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say meow-meow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Murawushka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say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moow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King say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rrr-rrr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144EA-3608-21CE-4DA7-894800BED214}"/>
              </a:ext>
            </a:extLst>
          </p:cNvPr>
          <p:cNvSpPr txBox="1"/>
          <p:nvPr/>
        </p:nvSpPr>
        <p:spPr>
          <a:xfrm>
            <a:off x="907582" y="627704"/>
            <a:ext cx="115691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* animals[4]= {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 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Dog</a:t>
            </a:r>
            <a:r>
              <a:rPr lang="en-US" sz="2400" dirty="0">
                <a:latin typeface="Consolas" panose="020B0609020204030204" pitchFamily="49" charset="0"/>
              </a:rPr>
              <a:t>("Bob"),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Murka</a:t>
            </a:r>
            <a:r>
              <a:rPr lang="en-US" sz="2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Cow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Murawushka</a:t>
            </a:r>
            <a:r>
              <a:rPr lang="en-US" sz="2400" dirty="0">
                <a:latin typeface="Consolas" panose="020B0609020204030204" pitchFamily="49" charset="0"/>
              </a:rPr>
              <a:t>"),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Lion</a:t>
            </a:r>
            <a:r>
              <a:rPr lang="en-US" sz="2400" dirty="0">
                <a:latin typeface="Consolas" panose="020B0609020204030204" pitchFamily="49" charset="0"/>
              </a:rPr>
              <a:t>("King")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    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k=0; k &lt; 4; ++k)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animals[k]-&gt;speak();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8F706-D122-3628-1E0A-1F6205C95F73}"/>
              </a:ext>
            </a:extLst>
          </p:cNvPr>
          <p:cNvSpPr txBox="1"/>
          <p:nvPr/>
        </p:nvSpPr>
        <p:spPr>
          <a:xfrm>
            <a:off x="907582" y="3843969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Что на экране?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C9159-C329-1109-4065-43FF5D0874A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6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EB4FC-43F8-011C-C381-1A716DEE6212}"/>
              </a:ext>
            </a:extLst>
          </p:cNvPr>
          <p:cNvSpPr txBox="1"/>
          <p:nvPr/>
        </p:nvSpPr>
        <p:spPr>
          <a:xfrm>
            <a:off x="1384662" y="4908004"/>
            <a:ext cx="11569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latin typeface="Consolas" panose="020B0609020204030204" pitchFamily="49" charset="0"/>
              </a:rPr>
              <a:t>foo(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 animal)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animal.sound</a:t>
            </a:r>
            <a:r>
              <a:rPr lang="en-US" sz="2400" dirty="0">
                <a:latin typeface="Consolas" panose="020B0609020204030204" pitchFamily="49" charset="0"/>
              </a:rPr>
              <a:t>();	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error, but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6C29E-8829-9EB8-39C9-89E4CED2C9BB}"/>
              </a:ext>
            </a:extLst>
          </p:cNvPr>
          <p:cNvSpPr txBox="1"/>
          <p:nvPr/>
        </p:nvSpPr>
        <p:spPr>
          <a:xfrm>
            <a:off x="975360" y="195669"/>
            <a:ext cx="69733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Абстрактный класс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B42C444-6C24-46CC-EAA3-311FBFA161E7}"/>
              </a:ext>
            </a:extLst>
          </p:cNvPr>
          <p:cNvCxnSpPr/>
          <p:nvPr/>
        </p:nvCxnSpPr>
        <p:spPr>
          <a:xfrm>
            <a:off x="1079862" y="1258390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ED7853-9E7A-5FF2-9D79-06AC97FF2EEF}"/>
              </a:ext>
            </a:extLst>
          </p:cNvPr>
          <p:cNvSpPr txBox="1"/>
          <p:nvPr/>
        </p:nvSpPr>
        <p:spPr>
          <a:xfrm>
            <a:off x="975360" y="1404064"/>
            <a:ext cx="107663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и всякий класс, абстрактный класс может иметь явно определенный конструктор. Из конструктора можно вызывать методы класса.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обращение из конструктора к чистым виртуальным функциям приведут к ошибкам во время выполнения программы.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Абстрактный класс нельзя применять для задания типа параметра функции, или в качестве типа возвращаемого значения.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Его нельзя использовать при явном приведении типов. Зато можно определять ссылки и указатели на абстрактные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109419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9EFDB-0BAD-9B55-8D34-9B3AC4930F32}"/>
              </a:ext>
            </a:extLst>
          </p:cNvPr>
          <p:cNvSpPr txBox="1"/>
          <p:nvPr/>
        </p:nvSpPr>
        <p:spPr>
          <a:xfrm>
            <a:off x="975360" y="195669"/>
            <a:ext cx="69733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Абстрактный класс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FE1FA1-8EE7-2041-D78E-B6A10AD33809}"/>
              </a:ext>
            </a:extLst>
          </p:cNvPr>
          <p:cNvCxnSpPr/>
          <p:nvPr/>
        </p:nvCxnSpPr>
        <p:spPr>
          <a:xfrm>
            <a:off x="1079862" y="1258390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3EB4FC-43F8-011C-C381-1A716DEE6212}"/>
              </a:ext>
            </a:extLst>
          </p:cNvPr>
          <p:cNvSpPr txBox="1"/>
          <p:nvPr/>
        </p:nvSpPr>
        <p:spPr>
          <a:xfrm>
            <a:off x="1384662" y="4908004"/>
            <a:ext cx="11569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latin typeface="Consolas" panose="020B0609020204030204" pitchFamily="49" charset="0"/>
              </a:rPr>
              <a:t>foo(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Animal</a:t>
            </a:r>
            <a:r>
              <a:rPr lang="en-US" sz="2400" dirty="0">
                <a:latin typeface="Consolas" panose="020B0609020204030204" pitchFamily="49" charset="0"/>
              </a:rPr>
              <a:t>* animal)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animal-&gt;sound();	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F058D-9826-C5EA-4A15-178006E0B41F}"/>
              </a:ext>
            </a:extLst>
          </p:cNvPr>
          <p:cNvSpPr txBox="1"/>
          <p:nvPr/>
        </p:nvSpPr>
        <p:spPr>
          <a:xfrm>
            <a:off x="975360" y="1404064"/>
            <a:ext cx="107663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Как и всякий класс, абстрактный класс может иметь явно определенный конструктор. Из конструктора можно вызывать методы класса.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Но обращение из конструктора к чистым виртуальным функциям приведут к ошибкам во время выполнения программы.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Абстрактный класс нельзя применять для задания типа параметра функции, или в качестве типа возвращаемого значения.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Его нельзя использовать при явном приведении типов. Зато можно определять ссылки и указатели на абстрактные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13463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EB4FC-43F8-011C-C381-1A716DEE6212}"/>
              </a:ext>
            </a:extLst>
          </p:cNvPr>
          <p:cNvSpPr txBox="1"/>
          <p:nvPr/>
        </p:nvSpPr>
        <p:spPr>
          <a:xfrm>
            <a:off x="1013602" y="574543"/>
            <a:ext cx="1156914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* docs;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docs(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(path))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</a:rPr>
              <a:t> docs;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(path)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9263-8050-F2B7-4A01-0E53CDF67632}"/>
              </a:ext>
            </a:extLst>
          </p:cNvPr>
          <p:cNvSpPr txBox="1"/>
          <p:nvPr/>
        </p:nvSpPr>
        <p:spPr>
          <a:xfrm>
            <a:off x="1013601" y="4713336"/>
            <a:ext cx="244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чем проблема?</a:t>
            </a:r>
          </a:p>
        </p:txBody>
      </p:sp>
    </p:spTree>
    <p:extLst>
      <p:ext uri="{BB962C8B-B14F-4D97-AF65-F5344CB8AC3E}">
        <p14:creationId xmlns:p14="http://schemas.microsoft.com/office/powerpoint/2010/main" val="275001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EB4FC-43F8-011C-C381-1A716DEE6212}"/>
              </a:ext>
            </a:extLst>
          </p:cNvPr>
          <p:cNvSpPr txBox="1"/>
          <p:nvPr/>
        </p:nvSpPr>
        <p:spPr>
          <a:xfrm>
            <a:off x="1013602" y="574543"/>
            <a:ext cx="115691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* docs;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docs(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(path))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</a:rPr>
              <a:t> docs;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(path)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29263-8050-F2B7-4A01-0E53CDF67632}"/>
              </a:ext>
            </a:extLst>
          </p:cNvPr>
          <p:cNvSpPr txBox="1"/>
          <p:nvPr/>
        </p:nvSpPr>
        <p:spPr>
          <a:xfrm>
            <a:off x="1013601" y="4713336"/>
            <a:ext cx="244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 чем проблема?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46AA-F2BF-24EA-BEA9-098A0FBD6EC8}"/>
              </a:ext>
            </a:extLst>
          </p:cNvPr>
          <p:cNvSpPr txBox="1"/>
          <p:nvPr/>
        </p:nvSpPr>
        <p:spPr>
          <a:xfrm>
            <a:off x="1088907" y="5132204"/>
            <a:ext cx="11569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foo() {</a:t>
            </a:r>
          </a:p>
          <a:p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c(path);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c.show_docs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</a:p>
        </p:txBody>
      </p:sp>
    </p:spTree>
    <p:extLst>
      <p:ext uri="{BB962C8B-B14F-4D97-AF65-F5344CB8AC3E}">
        <p14:creationId xmlns:p14="http://schemas.microsoft.com/office/powerpoint/2010/main" val="225758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687F2-5B48-3D36-B14E-7C127D857F9B}"/>
              </a:ext>
            </a:extLst>
          </p:cNvPr>
          <p:cNvSpPr txBox="1"/>
          <p:nvPr/>
        </p:nvSpPr>
        <p:spPr>
          <a:xfrm>
            <a:off x="712827" y="405726"/>
            <a:ext cx="107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 уничтожении объекта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ru-RU" sz="2400" dirty="0"/>
              <a:t> не происходит освобождение памяти, которая была выделена в базовом классе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/>
              <a:t> </a:t>
            </a:r>
            <a:r>
              <a:rPr lang="ru-RU" sz="2400" dirty="0"/>
              <a:t>при создании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корректного освобождения памяти в базовых классах, деструктор базового класса должен быть помечен как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F1883-275E-8723-3E2C-DE1C41E75243}"/>
              </a:ext>
            </a:extLst>
          </p:cNvPr>
          <p:cNvSpPr txBox="1"/>
          <p:nvPr/>
        </p:nvSpPr>
        <p:spPr>
          <a:xfrm>
            <a:off x="1013602" y="2344718"/>
            <a:ext cx="115691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* docs;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docs(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(path))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latin typeface="Consolas" panose="020B0609020204030204" pitchFamily="49" charset="0"/>
              </a:rPr>
              <a:t> 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</a:rPr>
              <a:t> docs;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(path)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730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CABE3-E0CB-5DE0-E122-5C725E73C124}"/>
              </a:ext>
            </a:extLst>
          </p:cNvPr>
          <p:cNvSpPr txBox="1"/>
          <p:nvPr/>
        </p:nvSpPr>
        <p:spPr>
          <a:xfrm>
            <a:off x="452269" y="3344375"/>
            <a:ext cx="11578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</a:t>
            </a:r>
            <a:r>
              <a:rPr lang="ru-RU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один интерфейс (как перечень объявлений) — </a:t>
            </a:r>
          </a:p>
          <a:p>
            <a:r>
              <a:rPr lang="ru-RU" sz="2400" i="1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ru-RU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много реализаций (определений, связываемых с этими объявлениями)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								Бьярн Страуструп о полиморфизме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1CCB6-4255-6B61-B74C-D1A6519A271A}"/>
              </a:ext>
            </a:extLst>
          </p:cNvPr>
          <p:cNvSpPr txBox="1"/>
          <p:nvPr/>
        </p:nvSpPr>
        <p:spPr>
          <a:xfrm>
            <a:off x="773973" y="1248674"/>
            <a:ext cx="10934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11111"/>
                </a:solidFill>
                <a:effectLst/>
              </a:rPr>
              <a:t>Полиморфизм — одна из трех основных парадигм ООП.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11111"/>
                </a:solidFill>
              </a:rPr>
              <a:t>С</a:t>
            </a:r>
            <a:r>
              <a:rPr lang="ru-RU" sz="2400" b="0" i="0" dirty="0">
                <a:solidFill>
                  <a:srgbClr val="111111"/>
                </a:solidFill>
                <a:effectLst/>
              </a:rPr>
              <a:t>пособность объекта вести себя по разному в зависимости от контекста.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74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EB4FC-43F8-011C-C381-1A716DEE6212}"/>
              </a:ext>
            </a:extLst>
          </p:cNvPr>
          <p:cNvSpPr txBox="1"/>
          <p:nvPr/>
        </p:nvSpPr>
        <p:spPr>
          <a:xfrm>
            <a:off x="1013602" y="574543"/>
            <a:ext cx="115691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* docs;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docs(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Documents</a:t>
            </a:r>
            <a:r>
              <a:rPr lang="en-US" sz="2400" dirty="0">
                <a:latin typeface="Consolas" panose="020B0609020204030204" pitchFamily="49" charset="0"/>
              </a:rPr>
              <a:t>(path))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latin typeface="Consolas" panose="020B0609020204030204" pitchFamily="49" charset="0"/>
              </a:rPr>
              <a:t> 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</a:rPr>
              <a:t> docs;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path) 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latin typeface="Consolas" panose="020B0609020204030204" pitchFamily="49" charset="0"/>
              </a:rPr>
              <a:t>(path) {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show_docs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46AA-F2BF-24EA-BEA9-098A0FBD6EC8}"/>
              </a:ext>
            </a:extLst>
          </p:cNvPr>
          <p:cNvSpPr txBox="1"/>
          <p:nvPr/>
        </p:nvSpPr>
        <p:spPr>
          <a:xfrm>
            <a:off x="1088907" y="5132204"/>
            <a:ext cx="11569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foo() {</a:t>
            </a:r>
          </a:p>
          <a:p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c(path);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c.show_docs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190445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687F2-5B48-3D36-B14E-7C127D857F9B}"/>
              </a:ext>
            </a:extLst>
          </p:cNvPr>
          <p:cNvSpPr txBox="1"/>
          <p:nvPr/>
        </p:nvSpPr>
        <p:spPr>
          <a:xfrm>
            <a:off x="712827" y="242842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Порядок вызова деструкторов при наследовании с определенным виртуальным деструктором – от производных к базовым классам.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F1883-275E-8723-3E2C-DE1C41E75243}"/>
              </a:ext>
            </a:extLst>
          </p:cNvPr>
          <p:cNvSpPr txBox="1"/>
          <p:nvPr/>
        </p:nvSpPr>
        <p:spPr>
          <a:xfrm>
            <a:off x="1013602" y="942595"/>
            <a:ext cx="115691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 void </a:t>
            </a:r>
            <a:r>
              <a:rPr lang="en-US" sz="2400" dirty="0">
                <a:latin typeface="Consolas" panose="020B0609020204030204" pitchFamily="49" charset="0"/>
              </a:rPr>
              <a:t>print()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"I'm B object"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latin typeface="Consolas" panose="020B0609020204030204" pitchFamily="49" charset="0"/>
              </a:rPr>
              <a:t> 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A::dtor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latin typeface="Consolas" panose="020B0609020204030204" pitchFamily="49" charset="0"/>
              </a:rPr>
              <a:t>print()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"I'm B object"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~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()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::dtor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latin typeface="Consolas" panose="020B0609020204030204" pitchFamily="49" charset="0"/>
              </a:rPr>
              <a:t>foo()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b.print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633FA-8ED1-1618-BE05-A4B001E3446D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C0EB0-077C-D4D3-FA02-DFDA00C9DBAA}"/>
              </a:ext>
            </a:extLst>
          </p:cNvPr>
          <p:cNvSpPr txBox="1"/>
          <p:nvPr/>
        </p:nvSpPr>
        <p:spPr>
          <a:xfrm>
            <a:off x="1013603" y="6113241"/>
            <a:ext cx="58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331040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687F2-5B48-3D36-B14E-7C127D857F9B}"/>
              </a:ext>
            </a:extLst>
          </p:cNvPr>
          <p:cNvSpPr txBox="1"/>
          <p:nvPr/>
        </p:nvSpPr>
        <p:spPr>
          <a:xfrm>
            <a:off x="1013603" y="1205418"/>
            <a:ext cx="107663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у класса имеются виртуальные функции, имеет смысл создать для него виртуальный деструктор.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Если класс не содержит виртуальных функций, то скорее всего наследоваться от него не лучшая идея.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Могут ли быть виртуальные конструкторы?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Динамический полиморфизм накладывает </a:t>
            </a:r>
            <a:r>
              <a:rPr lang="ru-RU" sz="2400" dirty="0" err="1">
                <a:latin typeface="Consolas" panose="020B0609020204030204" pitchFamily="49" charset="0"/>
              </a:rPr>
              <a:t>оверхед</a:t>
            </a:r>
            <a:r>
              <a:rPr lang="ru-RU" sz="2400" dirty="0">
                <a:latin typeface="Consolas" panose="020B0609020204030204" pitchFamily="49" charset="0"/>
              </a:rPr>
              <a:t> в виде </a:t>
            </a:r>
            <a:r>
              <a:rPr lang="ru-RU" sz="2400" dirty="0" err="1">
                <a:latin typeface="Consolas" panose="020B0609020204030204" pitchFamily="49" charset="0"/>
              </a:rPr>
              <a:t>индерекшена</a:t>
            </a:r>
            <a:r>
              <a:rPr lang="ru-RU" sz="2400" dirty="0">
                <a:latin typeface="Consolas" panose="020B0609020204030204" pitchFamily="49" charset="0"/>
              </a:rPr>
              <a:t> по таблице виртуальных функций.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onsolas" panose="020B0609020204030204" pitchFamily="49" charset="0"/>
              </a:rPr>
              <a:t>Однако только с помощью полиморфизма можно создавать гибкие расширяемые решения.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1F13C-8B78-8B64-A629-D9D1491BA7EA}"/>
              </a:ext>
            </a:extLst>
          </p:cNvPr>
          <p:cNvSpPr txBox="1"/>
          <p:nvPr/>
        </p:nvSpPr>
        <p:spPr>
          <a:xfrm>
            <a:off x="1013603" y="283094"/>
            <a:ext cx="1784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Итог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AEFE3F-10C1-17A5-1C09-4234FA2C73D5}"/>
              </a:ext>
            </a:extLst>
          </p:cNvPr>
          <p:cNvCxnSpPr/>
          <p:nvPr/>
        </p:nvCxnSpPr>
        <p:spPr>
          <a:xfrm>
            <a:off x="1118105" y="1205418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Виртуальной функцией называется функция-член класса (</a:t>
            </a:r>
            <a:r>
              <a:rPr lang="en-US" sz="2400" dirty="0"/>
              <a:t>aka </a:t>
            </a:r>
            <a:r>
              <a:rPr lang="ru-RU" sz="2400" dirty="0"/>
              <a:t>метод), которая может быть переопределена в классах-наследниках.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Конкретная реализация будет определена в </a:t>
            </a:r>
            <a:r>
              <a:rPr lang="ru-RU" sz="2400" dirty="0" err="1"/>
              <a:t>рантайме</a:t>
            </a:r>
            <a:r>
              <a:rPr lang="ru-RU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07354" y="1791849"/>
            <a:ext cx="1034426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foo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A::foo()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B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foo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B::foo()</a:t>
            </a:r>
            <a:r>
              <a:rPr lang="ru-RU" sz="2400" b="0" dirty="0"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FF0066"/>
                </a:solidFill>
                <a:latin typeface="Consolas" panose="020B0609020204030204" pitchFamily="49" charset="0"/>
              </a:rPr>
              <a:t>B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object_B</a:t>
            </a:r>
            <a:r>
              <a:rPr lang="ru-RU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point_to_Object</a:t>
            </a:r>
            <a:r>
              <a:rPr lang="en-US" sz="2400" dirty="0">
                <a:latin typeface="Consolas" panose="020B0609020204030204" pitchFamily="49" charset="0"/>
              </a:rPr>
              <a:t> = &amp;</a:t>
            </a:r>
            <a:r>
              <a:rPr lang="en-US" sz="2400" dirty="0" err="1">
                <a:latin typeface="Consolas" panose="020B0609020204030204" pitchFamily="49" charset="0"/>
              </a:rPr>
              <a:t>object_B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point_to_Object</a:t>
            </a:r>
            <a:r>
              <a:rPr lang="en-US" sz="2400" dirty="0">
                <a:latin typeface="Consolas" panose="020B0609020204030204" pitchFamily="49" charset="0"/>
              </a:rPr>
              <a:t>-&gt;foo();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69C2C-9581-DC8C-0791-85E3FD32AB65}"/>
              </a:ext>
            </a:extLst>
          </p:cNvPr>
          <p:cNvSpPr txBox="1"/>
          <p:nvPr/>
        </p:nvSpPr>
        <p:spPr>
          <a:xfrm>
            <a:off x="1007354" y="6061166"/>
            <a:ext cx="213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Что на экране?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EC98D-DD1C-6014-FC05-A663EC65ED35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993913" y="868520"/>
            <a:ext cx="11569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reload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BAB12-D057-0ECC-5732-E88B21DE982C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Более наглядный пример – реализация оружия в игре.</a:t>
            </a:r>
          </a:p>
        </p:txBody>
      </p:sp>
    </p:spTree>
    <p:extLst>
      <p:ext uri="{BB962C8B-B14F-4D97-AF65-F5344CB8AC3E}">
        <p14:creationId xmlns:p14="http://schemas.microsoft.com/office/powerpoint/2010/main" val="19998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Более наглядный пример – реализация оружия в игре.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993913" y="868520"/>
            <a:ext cx="115691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reload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AR15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reload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AK101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reload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Более наглядный пример – реализация оружия в игре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993913" y="868520"/>
            <a:ext cx="113112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>
                <a:latin typeface="Consolas" panose="020B0609020204030204" pitchFamily="49" charset="0"/>
              </a:rPr>
              <a:t>* Arms[4]=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    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AR15</a:t>
            </a:r>
            <a:r>
              <a:rPr lang="en-US" sz="24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    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USP</a:t>
            </a:r>
            <a:r>
              <a:rPr lang="en-US" sz="24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    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Knife</a:t>
            </a:r>
            <a:r>
              <a:rPr lang="en-US" sz="24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    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AK101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event(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Event</a:t>
            </a:r>
            <a:r>
              <a:rPr lang="en-US" sz="2400" dirty="0">
                <a:latin typeface="Consolas" panose="020B0609020204030204" pitchFamily="49" charset="0"/>
              </a:rPr>
              <a:t> e)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CurrentWeapon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e.isLeftClick</a:t>
            </a:r>
            <a:r>
              <a:rPr lang="en-US" sz="2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Arms[</a:t>
            </a:r>
            <a:r>
              <a:rPr lang="en-US" sz="2400" dirty="0" err="1">
                <a:latin typeface="Consolas" panose="020B0609020204030204" pitchFamily="49" charset="0"/>
              </a:rPr>
              <a:t>CurrentWeapon</a:t>
            </a:r>
            <a:r>
              <a:rPr lang="en-US" sz="2400" dirty="0">
                <a:latin typeface="Consolas" panose="020B0609020204030204" pitchFamily="49" charset="0"/>
              </a:rPr>
              <a:t>]-&gt;shoot();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29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1148247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Ключевое слово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/>
              <a:t> </a:t>
            </a:r>
            <a:r>
              <a:rPr lang="ru-RU" sz="2400" dirty="0"/>
              <a:t>позволяет переопределять метод в классах-наследниках, таким образом добиваясь полиморфного поведения.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Любой класс с виртуальным методом имеет таблицу виртуальных функций, по которой определяется реализация в </a:t>
            </a:r>
            <a:r>
              <a:rPr lang="ru-RU" sz="2400" dirty="0" err="1"/>
              <a:t>рантайме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Это накладывает </a:t>
            </a:r>
            <a:r>
              <a:rPr lang="ru-RU" sz="2400" dirty="0" err="1"/>
              <a:t>оверхед</a:t>
            </a:r>
            <a:r>
              <a:rPr lang="ru-RU" sz="2400" dirty="0"/>
              <a:t> в виде лишнего перехода по указателю к искомой реализации.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При замещении виртуальных функций требуется полное совпадение сигнатуры.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33671" y="3619713"/>
            <a:ext cx="115691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AR15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622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1148247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Ключевое слово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/>
              <a:t> </a:t>
            </a:r>
            <a:r>
              <a:rPr lang="ru-RU" sz="2400" dirty="0"/>
              <a:t>позволяет переопределять метод в классах-наследниках, таким образом добиваясь полиморфного поведения.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Любой класс с виртуальным методом имеет таблицу виртуальных функций, по которой определяется реализация в </a:t>
            </a:r>
            <a:r>
              <a:rPr lang="ru-RU" sz="2400" dirty="0" err="1"/>
              <a:t>рантайме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Это накладывает </a:t>
            </a:r>
            <a:r>
              <a:rPr lang="ru-RU" sz="2400" dirty="0" err="1"/>
              <a:t>оверхед</a:t>
            </a:r>
            <a:r>
              <a:rPr lang="ru-RU" sz="2400" dirty="0"/>
              <a:t> в виде лишнего перехода по указателю к искомой реализации.</a:t>
            </a:r>
          </a:p>
          <a:p>
            <a:pPr marL="342900" indent="-3429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При замещении виртуальных функций требуется полное совпадение сигнатуры.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33671" y="3619713"/>
            <a:ext cx="115691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AR15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error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323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079862" y="3719448"/>
            <a:ext cx="11569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</a:rPr>
              <a:t>Weapon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shoot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9EFDB-0BAD-9B55-8D34-9B3AC4930F32}"/>
              </a:ext>
            </a:extLst>
          </p:cNvPr>
          <p:cNvSpPr txBox="1"/>
          <p:nvPr/>
        </p:nvSpPr>
        <p:spPr>
          <a:xfrm>
            <a:off x="975360" y="427507"/>
            <a:ext cx="69733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Абстрактный класс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EFE1FA1-8EE7-2041-D78E-B6A10AD33809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AEA5E6-C208-E18C-C770-10A9C4008C25}"/>
              </a:ext>
            </a:extLst>
          </p:cNvPr>
          <p:cNvSpPr txBox="1"/>
          <p:nvPr/>
        </p:nvSpPr>
        <p:spPr>
          <a:xfrm>
            <a:off x="975360" y="1404064"/>
            <a:ext cx="10766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Базовый класс, не предполагающий непосредственного </a:t>
            </a:r>
            <a:r>
              <a:rPr lang="ru-RU" sz="2400" dirty="0" err="1"/>
              <a:t>инстанцирования</a:t>
            </a:r>
            <a:r>
              <a:rPr lang="ru-RU" sz="2400" dirty="0"/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Напротив, абстрактный класс служит «рецептом» для наследования и построения более конкретных сущностей.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Абстрактным классом является любой класс с хотя бы одной чисто-виртуальной функцией.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CB88A-A927-4727-F453-45EB47014344}"/>
              </a:ext>
            </a:extLst>
          </p:cNvPr>
          <p:cNvSpPr txBox="1"/>
          <p:nvPr/>
        </p:nvSpPr>
        <p:spPr>
          <a:xfrm>
            <a:off x="975360" y="5154226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Как по другому назвать такой класс? Такие языки как </a:t>
            </a:r>
            <a:r>
              <a:rPr lang="en-US" sz="2400" dirty="0"/>
              <a:t>Java, C#, Go </a:t>
            </a:r>
            <a:r>
              <a:rPr lang="ru-RU" sz="2400" dirty="0"/>
              <a:t>и т.д. имеют специальное слово для таких классов…</a:t>
            </a:r>
          </a:p>
        </p:txBody>
      </p:sp>
    </p:spTree>
    <p:extLst>
      <p:ext uri="{BB962C8B-B14F-4D97-AF65-F5344CB8AC3E}">
        <p14:creationId xmlns:p14="http://schemas.microsoft.com/office/powerpoint/2010/main" val="1147483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1753</Words>
  <Application>Microsoft Office PowerPoint</Application>
  <PresentationFormat>Широкоэкранный</PresentationFormat>
  <Paragraphs>248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6</cp:revision>
  <dcterms:created xsi:type="dcterms:W3CDTF">2023-02-26T09:26:40Z</dcterms:created>
  <dcterms:modified xsi:type="dcterms:W3CDTF">2023-02-26T13:56:35Z</dcterms:modified>
</cp:coreProperties>
</file>