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B2B6B-CAC4-450F-AB56-C92081A5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67E92A-B4D9-48FD-AABD-B2432FC0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B7517-B8CE-4710-8461-C45E99D4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72FA4-B0F8-4A26-A915-5ED41F7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54F2-F3A3-4D0D-A4FD-2B07FFA1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33665-F27C-4A01-9251-B1A9C399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D6A150-0F38-41E0-8005-F5BF9194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0E6C8-9B16-43D0-809C-94E5E58B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D07F0-B303-4EA7-A3E5-06DCB3D8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E8409-C4DF-4BC2-A481-92B38399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3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FCA02E-683D-460D-A93A-C9E22A06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A000F-32BB-4230-87E9-FBD660C3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BA751-D395-41AF-8FF5-82A28BA1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F9AEE-8030-484F-867E-752AB83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CBE8C-575C-47A8-BB21-17C3C58B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C6BFA-7422-4202-9DEB-FACD25E3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6A9AF-17E4-47B3-A53D-C861198C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F9C7C-85F4-4A30-9024-AA57D44B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B8F79-3ADA-4CE2-A4CC-1686D6B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58255-D4FA-431D-9E44-45C3C78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937B0-1F08-4687-8248-A1C47F7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301D78-12AF-4CEF-ABD1-38319170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DD7F8-E780-423A-B31F-1F111296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34DD8-23F4-4F19-99B3-7AF186E0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05961-212F-4679-968F-0344B35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D44BB-AAA0-4CE0-A268-DC7ED19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5DB05-3B9D-4CAA-8E26-A8C3AED55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159851-5ACC-4CAD-B2F2-5EAD5EB5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400CE-16D0-401E-93F7-09D973B5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32C04-6227-42F6-A685-31C4EFCE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396EE-BBB9-440C-BEDA-6B2CC34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5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410A-D14A-49B9-9BCF-A98AA8EA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83FA4-0CBB-4968-A5EA-B3D02B51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D2D19A-C7E6-4616-B32D-7E6638A9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0E2D6F-85CE-43CC-8238-0C07774A2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255313-E82A-45F4-895B-AFCED609E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147AE-3A4E-4A93-AFDD-F73F5E23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D52AC5-4FFD-470C-8A07-3A3D037C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71DDBB-8C37-465B-8B83-0BD449E4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9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EF71-9988-47CE-B82C-0562E4C9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6C6B33-5E7A-439F-ADC1-A036FA0E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644FA2-FEF1-4DEB-A9A0-67AB4C4B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309586-ED6A-495E-8F3E-38C14963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256250-3A9A-4A6B-AEA5-E752519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B501F-8638-4354-B871-423F440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4AE5B-B096-41B6-B3F4-8A4FD9E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9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A91A-9054-489C-8FB4-D1BFE8B0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3ECA-7F08-42CD-85D7-68E14058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79FB1A-A4EB-4B5D-8922-3A01F9B0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843B4-C0DE-40A3-9312-7D76F594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6D299-4570-4EDD-89B8-654ADD3D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FD4D8-5B5E-405F-97C7-830AFCD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DFC1-5354-4247-9EB3-E1E77B3B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2F5E3-4FBE-4DF4-8DAF-F7809538A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186F7E-9893-4971-9CF5-FB3653F9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4833C-76BE-4DB2-B578-FEF5F5C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CEFB3B-8325-4B7B-B2C1-E220BF3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A4B0D-0C65-4C49-8C07-74B179D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5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2C151-B2DB-4308-B598-BDDF90E7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6A8B89-8135-4DB3-9B55-45D15CB8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F7ACD-904A-4DC3-93EC-D03100CDA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490FF-D64D-42CA-8293-2CD42201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5829D-C13D-4BE9-B1D4-D6B8254E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196n4677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3dYTY48n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KbbjqMeW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940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Selection Sort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87177" y="1534497"/>
            <a:ext cx="1044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сортировки выбором, идея которого заключается в поиске минимального значения для каждой итерации и перестановки первого элемента текущей итерации с найденным минимальным элементом.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table">
            <a:extLst>
              <a:ext uri="{FF2B5EF4-FFF2-40B4-BE49-F238E27FC236}">
                <a16:creationId xmlns:a16="http://schemas.microsoft.com/office/drawing/2014/main" id="{7C2148A4-9F59-4E8D-ADF6-A4E81D60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2465289"/>
            <a:ext cx="4699000" cy="457200"/>
          </a:xfrm>
          <a:prstGeom prst="rect">
            <a:avLst/>
          </a:prstGeom>
        </p:spPr>
      </p:pic>
      <p:sp>
        <p:nvSpPr>
          <p:cNvPr id="53" name="Text Box 48">
            <a:extLst>
              <a:ext uri="{FF2B5EF4-FFF2-40B4-BE49-F238E27FC236}">
                <a16:creationId xmlns:a16="http://schemas.microsoft.com/office/drawing/2014/main" id="{CE438A33-88B8-4CE5-BEE5-05A57087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2825651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388C13D6-BDA5-448D-9426-EC2637072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82565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min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4B114591-182F-4FD2-862B-58AAF99CD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3251101"/>
            <a:ext cx="4699000" cy="457200"/>
          </a:xfrm>
          <a:prstGeom prst="rect">
            <a:avLst/>
          </a:prstGeom>
        </p:spPr>
      </p:pic>
      <p:sp>
        <p:nvSpPr>
          <p:cNvPr id="58" name="Text Box 73">
            <a:extLst>
              <a:ext uri="{FF2B5EF4-FFF2-40B4-BE49-F238E27FC236}">
                <a16:creationId xmlns:a16="http://schemas.microsoft.com/office/drawing/2014/main" id="{9E45C193-FF59-4AF4-B0BA-C820A9DB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3617814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 Box 74">
            <a:extLst>
              <a:ext uri="{FF2B5EF4-FFF2-40B4-BE49-F238E27FC236}">
                <a16:creationId xmlns:a16="http://schemas.microsoft.com/office/drawing/2014/main" id="{3F8911BF-2B53-402B-A785-012E33C3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17814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min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60" name="table">
            <a:extLst>
              <a:ext uri="{FF2B5EF4-FFF2-40B4-BE49-F238E27FC236}">
                <a16:creationId xmlns:a16="http://schemas.microsoft.com/office/drawing/2014/main" id="{0D814849-6F3F-47DD-9040-1C05F2D27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3963889"/>
            <a:ext cx="4699000" cy="457200"/>
          </a:xfrm>
          <a:prstGeom prst="rect">
            <a:avLst/>
          </a:prstGeom>
        </p:spPr>
      </p:pic>
      <p:sp>
        <p:nvSpPr>
          <p:cNvPr id="61" name="Text Box 97">
            <a:extLst>
              <a:ext uri="{FF2B5EF4-FFF2-40B4-BE49-F238E27FC236}">
                <a16:creationId xmlns:a16="http://schemas.microsoft.com/office/drawing/2014/main" id="{B7A0FA19-8E0F-4894-882C-EB0395C02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4336951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Text Box 98">
            <a:extLst>
              <a:ext uri="{FF2B5EF4-FFF2-40B4-BE49-F238E27FC236}">
                <a16:creationId xmlns:a16="http://schemas.microsoft.com/office/drawing/2014/main" id="{1BC2CAC3-AFC3-4809-808C-F6F3799A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7" y="433695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min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63" name="table">
            <a:extLst>
              <a:ext uri="{FF2B5EF4-FFF2-40B4-BE49-F238E27FC236}">
                <a16:creationId xmlns:a16="http://schemas.microsoft.com/office/drawing/2014/main" id="{401FA2EE-A7C3-485D-BC8C-9A34E463B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4697314"/>
            <a:ext cx="4699000" cy="457200"/>
          </a:xfrm>
          <a:prstGeom prst="rect">
            <a:avLst/>
          </a:prstGeom>
        </p:spPr>
      </p:pic>
      <p:sp>
        <p:nvSpPr>
          <p:cNvPr id="64" name="Text Box 121">
            <a:extLst>
              <a:ext uri="{FF2B5EF4-FFF2-40B4-BE49-F238E27FC236}">
                <a16:creationId xmlns:a16="http://schemas.microsoft.com/office/drawing/2014/main" id="{530346D5-6CC7-4AE4-B288-7789F0812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2" y="5129114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ext Box 122">
            <a:extLst>
              <a:ext uri="{FF2B5EF4-FFF2-40B4-BE49-F238E27FC236}">
                <a16:creationId xmlns:a16="http://schemas.microsoft.com/office/drawing/2014/main" id="{80B84D1A-A202-4AE4-9881-DFD745AC6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7" y="5122764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min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66" name="table">
            <a:extLst>
              <a:ext uri="{FF2B5EF4-FFF2-40B4-BE49-F238E27FC236}">
                <a16:creationId xmlns:a16="http://schemas.microsoft.com/office/drawing/2014/main" id="{11DD682A-299F-4494-A269-DC2A35E4F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5483126"/>
            <a:ext cx="4699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940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Selection Sort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2D7986-FC6F-4097-A8AF-5D2650106607}"/>
              </a:ext>
            </a:extLst>
          </p:cNvPr>
          <p:cNvSpPr txBox="1"/>
          <p:nvPr/>
        </p:nvSpPr>
        <p:spPr>
          <a:xfrm>
            <a:off x="975360" y="1535503"/>
            <a:ext cx="110434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selection_sort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 v)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()-1;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перемещаемся по массиву вправо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считаем все что слева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отсортированным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++j)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ищем наименьший в правой части массива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(v[j] &lt; v[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min = j;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если нашли - запоминаем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минимальный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(v[j] &lt;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    swap(v[min],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меняем местами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минимальный и текущий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2DEAF-02AF-4D90-B5DC-759F7B2809C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940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Selection Sort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D7986-FC6F-4097-A8AF-5D2650106607}"/>
                  </a:ext>
                </a:extLst>
              </p:cNvPr>
              <p:cNvSpPr txBox="1"/>
              <p:nvPr/>
            </p:nvSpPr>
            <p:spPr>
              <a:xfrm>
                <a:off x="975360" y="1535503"/>
                <a:ext cx="439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Сравнений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(N-1)+(N-2)+…1+0 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/2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D7986-FC6F-4097-A8AF-5D265010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535503"/>
                <a:ext cx="4398705" cy="369332"/>
              </a:xfrm>
              <a:prstGeom prst="rect">
                <a:avLst/>
              </a:prstGeom>
              <a:blipFill>
                <a:blip r:embed="rId2"/>
                <a:stretch>
                  <a:fillRect l="-1108" t="-8333" r="-139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864149D-C67F-4E49-A642-9DC3DB8DD1EA}"/>
              </a:ext>
            </a:extLst>
          </p:cNvPr>
          <p:cNvSpPr txBox="1"/>
          <p:nvPr/>
        </p:nvSpPr>
        <p:spPr>
          <a:xfrm>
            <a:off x="981558" y="1905840"/>
            <a:ext cx="630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Перестановок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B26EBC-37F0-4626-94C5-AD9C7AB409F4}"/>
                  </a:ext>
                </a:extLst>
              </p:cNvPr>
              <p:cNvSpPr txBox="1"/>
              <p:nvPr/>
            </p:nvSpPr>
            <p:spPr>
              <a:xfrm>
                <a:off x="974391" y="2274650"/>
                <a:ext cx="6307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Сложность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B26EBC-37F0-4626-94C5-AD9C7AB4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1" y="2274650"/>
                <a:ext cx="6307666" cy="369332"/>
              </a:xfrm>
              <a:prstGeom prst="rect">
                <a:avLst/>
              </a:prstGeom>
              <a:blipFill>
                <a:blip r:embed="rId3"/>
                <a:stretch>
                  <a:fillRect l="-870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B4E9E2A-13ED-46C6-A85C-892013CFB925}"/>
              </a:ext>
            </a:extLst>
          </p:cNvPr>
          <p:cNvSpPr txBox="1"/>
          <p:nvPr/>
        </p:nvSpPr>
        <p:spPr>
          <a:xfrm>
            <a:off x="975360" y="2642494"/>
            <a:ext cx="6307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Время работы алгоритма не зависит от порядка расположения исходных данных. В общем случае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– квадратичное, даже если исходный массив отсортирован.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0E7CC-EABD-4157-8979-65B808B88C54}"/>
              </a:ext>
            </a:extLst>
          </p:cNvPr>
          <p:cNvSpPr txBox="1"/>
          <p:nvPr/>
        </p:nvSpPr>
        <p:spPr>
          <a:xfrm>
            <a:off x="957458" y="3989716"/>
            <a:ext cx="630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Плюсы: Минимальное количество перестановок.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41D0A-653D-44F5-A442-9FDA6C3E4BDE}"/>
                  </a:ext>
                </a:extLst>
              </p:cNvPr>
              <p:cNvSpPr txBox="1"/>
              <p:nvPr/>
            </p:nvSpPr>
            <p:spPr>
              <a:xfrm>
                <a:off x="975359" y="4385805"/>
                <a:ext cx="68817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Минусы: </a:t>
                </a:r>
                <a:r>
                  <a:rPr lang="ru-RU" b="0" dirty="0">
                    <a:solidFill>
                      <a:srgbClr val="3333FF"/>
                    </a:solidFill>
                    <a:effectLst/>
                    <a:latin typeface="Consolas" panose="020B0609020204030204" pitchFamily="49" charset="0"/>
                  </a:rPr>
                  <a:t>Очень высокая вычислительная сложность</a:t>
                </a:r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41D0A-653D-44F5-A442-9FDA6C3E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4385805"/>
                <a:ext cx="6881707" cy="369332"/>
              </a:xfrm>
              <a:prstGeom prst="rect">
                <a:avLst/>
              </a:prstGeom>
              <a:blipFill>
                <a:blip r:embed="rId4"/>
                <a:stretch>
                  <a:fillRect l="-709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59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862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Insertion Sort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87177" y="1534497"/>
            <a:ext cx="534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сортировки вставками, идея которого заключается в замене </a:t>
            </a:r>
            <a:r>
              <a:rPr lang="en-US" i="1" dirty="0" err="1"/>
              <a:t>i</a:t>
            </a:r>
            <a:r>
              <a:rPr lang="ru-RU" i="1" dirty="0"/>
              <a:t>-го </a:t>
            </a:r>
            <a:r>
              <a:rPr lang="ru-RU" dirty="0"/>
              <a:t>элемента на каждой итерации с каждым </a:t>
            </a:r>
            <a:r>
              <a:rPr lang="ru-RU" dirty="0" err="1"/>
              <a:t>бОльшим</a:t>
            </a:r>
            <a:r>
              <a:rPr lang="ru-RU" dirty="0"/>
              <a:t> элементом слева от него</a:t>
            </a:r>
            <a:endParaRPr lang="ru-RU" i="1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table">
            <a:extLst>
              <a:ext uri="{FF2B5EF4-FFF2-40B4-BE49-F238E27FC236}">
                <a16:creationId xmlns:a16="http://schemas.microsoft.com/office/drawing/2014/main" id="{A95F2808-F1BC-4262-B681-641CF660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212" y="892631"/>
            <a:ext cx="4699000" cy="457200"/>
          </a:xfrm>
          <a:prstGeom prst="rect">
            <a:avLst/>
          </a:prstGeom>
        </p:spPr>
      </p:pic>
      <p:sp>
        <p:nvSpPr>
          <p:cNvPr id="20" name="Text Box 77">
            <a:extLst>
              <a:ext uri="{FF2B5EF4-FFF2-40B4-BE49-F238E27FC236}">
                <a16:creationId xmlns:a16="http://schemas.microsoft.com/office/drawing/2014/main" id="{8DB86D55-DDBE-4531-9CE5-E39E98E2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7" y="1252993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913DC449-E744-4405-B69E-011B1D2E8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49" y="1252993"/>
            <a:ext cx="217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table">
            <a:extLst>
              <a:ext uri="{FF2B5EF4-FFF2-40B4-BE49-F238E27FC236}">
                <a16:creationId xmlns:a16="http://schemas.microsoft.com/office/drawing/2014/main" id="{4BDA52CD-83A0-4A8D-A2FC-6F7ABFF1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1678443"/>
            <a:ext cx="4699000" cy="457200"/>
          </a:xfrm>
          <a:prstGeom prst="rect">
            <a:avLst/>
          </a:prstGeom>
        </p:spPr>
      </p:pic>
      <p:sp>
        <p:nvSpPr>
          <p:cNvPr id="23" name="Text Box 101">
            <a:extLst>
              <a:ext uri="{FF2B5EF4-FFF2-40B4-BE49-F238E27FC236}">
                <a16:creationId xmlns:a16="http://schemas.microsoft.com/office/drawing/2014/main" id="{D07FF6AA-C30C-4996-ADEE-F446FA4F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2" y="2045156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 Box 102">
            <a:extLst>
              <a:ext uri="{FF2B5EF4-FFF2-40B4-BE49-F238E27FC236}">
                <a16:creationId xmlns:a16="http://schemas.microsoft.com/office/drawing/2014/main" id="{B2353FA2-CA2D-4B10-A24E-9937695C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4" y="2045156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5" name="table">
            <a:extLst>
              <a:ext uri="{FF2B5EF4-FFF2-40B4-BE49-F238E27FC236}">
                <a16:creationId xmlns:a16="http://schemas.microsoft.com/office/drawing/2014/main" id="{500EAC1B-730D-47EF-9578-A1A0D3C5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12" y="2391231"/>
            <a:ext cx="4699000" cy="457200"/>
          </a:xfrm>
          <a:prstGeom prst="rect">
            <a:avLst/>
          </a:prstGeom>
        </p:spPr>
      </p:pic>
      <p:sp>
        <p:nvSpPr>
          <p:cNvPr id="26" name="Text Box 125">
            <a:extLst>
              <a:ext uri="{FF2B5EF4-FFF2-40B4-BE49-F238E27FC236}">
                <a16:creationId xmlns:a16="http://schemas.microsoft.com/office/drawing/2014/main" id="{07865572-532C-4C84-926B-946329810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7" y="2764293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 Box 126">
            <a:extLst>
              <a:ext uri="{FF2B5EF4-FFF2-40B4-BE49-F238E27FC236}">
                <a16:creationId xmlns:a16="http://schemas.microsoft.com/office/drawing/2014/main" id="{991BE4D4-131A-450F-8EAD-5D29E005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12" y="2764293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8" name="table">
            <a:extLst>
              <a:ext uri="{FF2B5EF4-FFF2-40B4-BE49-F238E27FC236}">
                <a16:creationId xmlns:a16="http://schemas.microsoft.com/office/drawing/2014/main" id="{9C46816F-0231-4A55-BD05-E085C40BA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212" y="3124656"/>
            <a:ext cx="4699000" cy="457200"/>
          </a:xfrm>
          <a:prstGeom prst="rect">
            <a:avLst/>
          </a:prstGeom>
        </p:spPr>
      </p:pic>
      <p:sp>
        <p:nvSpPr>
          <p:cNvPr id="29" name="Text Box 149">
            <a:extLst>
              <a:ext uri="{FF2B5EF4-FFF2-40B4-BE49-F238E27FC236}">
                <a16:creationId xmlns:a16="http://schemas.microsoft.com/office/drawing/2014/main" id="{6306A504-655D-4A86-8ACC-8FDD67DF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49" y="3556456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 Box 150">
            <a:extLst>
              <a:ext uri="{FF2B5EF4-FFF2-40B4-BE49-F238E27FC236}">
                <a16:creationId xmlns:a16="http://schemas.microsoft.com/office/drawing/2014/main" id="{8BE2C738-DCA0-408C-A397-0EEA40F6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2" y="3550106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BF89ABE5-34BA-4E5A-BBFE-3377F0C1F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12" y="3910468"/>
            <a:ext cx="4699000" cy="457200"/>
          </a:xfrm>
          <a:prstGeom prst="rect">
            <a:avLst/>
          </a:prstGeom>
        </p:spPr>
      </p:pic>
      <p:sp>
        <p:nvSpPr>
          <p:cNvPr id="32" name="Text Box 291">
            <a:extLst>
              <a:ext uri="{FF2B5EF4-FFF2-40B4-BE49-F238E27FC236}">
                <a16:creationId xmlns:a16="http://schemas.microsoft.com/office/drawing/2014/main" id="{E8345094-7B99-4059-83F7-51AD513C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49" y="4342268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 Box 292">
            <a:extLst>
              <a:ext uri="{FF2B5EF4-FFF2-40B4-BE49-F238E27FC236}">
                <a16:creationId xmlns:a16="http://schemas.microsoft.com/office/drawing/2014/main" id="{416C48CC-8D2D-4B7B-BCD8-4CF94996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7" y="4335918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4" name="table">
            <a:extLst>
              <a:ext uri="{FF2B5EF4-FFF2-40B4-BE49-F238E27FC236}">
                <a16:creationId xmlns:a16="http://schemas.microsoft.com/office/drawing/2014/main" id="{21ED6190-0366-432F-904F-B7B1F269F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212" y="4756606"/>
            <a:ext cx="4699000" cy="457200"/>
          </a:xfrm>
          <a:prstGeom prst="rect">
            <a:avLst/>
          </a:prstGeom>
        </p:spPr>
      </p:pic>
      <p:sp>
        <p:nvSpPr>
          <p:cNvPr id="35" name="Text Box 315">
            <a:extLst>
              <a:ext uri="{FF2B5EF4-FFF2-40B4-BE49-F238E27FC236}">
                <a16:creationId xmlns:a16="http://schemas.microsoft.com/office/drawing/2014/main" id="{C383627C-F090-4AB3-BD0E-DDFDF8D4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437" y="5140781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 Box 316">
            <a:extLst>
              <a:ext uri="{FF2B5EF4-FFF2-40B4-BE49-F238E27FC236}">
                <a16:creationId xmlns:a16="http://schemas.microsoft.com/office/drawing/2014/main" id="{06FE960D-1E91-4499-BFAD-20BE8E72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512" y="5140781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7" name="table">
            <a:extLst>
              <a:ext uri="{FF2B5EF4-FFF2-40B4-BE49-F238E27FC236}">
                <a16:creationId xmlns:a16="http://schemas.microsoft.com/office/drawing/2014/main" id="{E61A4645-031E-4D98-A7ED-3929E932C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212" y="5469393"/>
            <a:ext cx="4699000" cy="457200"/>
          </a:xfrm>
          <a:prstGeom prst="rect">
            <a:avLst/>
          </a:prstGeom>
        </p:spPr>
      </p:pic>
      <p:sp>
        <p:nvSpPr>
          <p:cNvPr id="38" name="Text Box 339">
            <a:extLst>
              <a:ext uri="{FF2B5EF4-FFF2-40B4-BE49-F238E27FC236}">
                <a16:creationId xmlns:a16="http://schemas.microsoft.com/office/drawing/2014/main" id="{157E2D05-BF3A-40B4-8F59-5B07808CB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437" y="5853568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 Box 340">
            <a:extLst>
              <a:ext uri="{FF2B5EF4-FFF2-40B4-BE49-F238E27FC236}">
                <a16:creationId xmlns:a16="http://schemas.microsoft.com/office/drawing/2014/main" id="{7EAB7D58-424A-4AD5-A5BA-F10797B9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2" y="5861506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>
                <a:solidFill>
                  <a:srgbClr val="FF0000"/>
                </a:solidFill>
                <a:latin typeface="Calibri" panose="020F0502020204030204" pitchFamily="34" charset="0"/>
              </a:rPr>
              <a:t>j</a:t>
            </a:r>
            <a:endParaRPr lang="ru-RU" altLang="ru-RU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0" name="table">
            <a:extLst>
              <a:ext uri="{FF2B5EF4-FFF2-40B4-BE49-F238E27FC236}">
                <a16:creationId xmlns:a16="http://schemas.microsoft.com/office/drawing/2014/main" id="{667F019B-CDB7-450C-AB81-E6B7BE51D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212" y="6190118"/>
            <a:ext cx="4699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940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Insertion Sort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2D7986-FC6F-4097-A8AF-5D2650106607}"/>
              </a:ext>
            </a:extLst>
          </p:cNvPr>
          <p:cNvSpPr txBox="1"/>
          <p:nvPr/>
        </p:nvSpPr>
        <p:spPr>
          <a:xfrm>
            <a:off x="564206" y="1510385"/>
            <a:ext cx="11549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insertion_sort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 v)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перемещаемся по массиву вправо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i-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--j)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находим место для вставки текущего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элемента в отсортированной левой части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(v[j] &lt; v[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j-1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swap(v[j], v[j-1]);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если нашли элемент меньше текущего - меняем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2DEAF-02AF-4D90-B5DC-759F7B2809C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862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Insertion Sort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D7986-FC6F-4097-A8AF-5D2650106607}"/>
                  </a:ext>
                </a:extLst>
              </p:cNvPr>
              <p:cNvSpPr txBox="1"/>
              <p:nvPr/>
            </p:nvSpPr>
            <p:spPr>
              <a:xfrm>
                <a:off x="975360" y="1535503"/>
                <a:ext cx="249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Сравнений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~1/4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D7986-FC6F-4097-A8AF-5D265010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535503"/>
                <a:ext cx="2499146" cy="369332"/>
              </a:xfrm>
              <a:prstGeom prst="rect">
                <a:avLst/>
              </a:prstGeom>
              <a:blipFill>
                <a:blip r:embed="rId2"/>
                <a:stretch>
                  <a:fillRect l="-1951" t="-8333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64149D-C67F-4E49-A642-9DC3DB8DD1EA}"/>
                  </a:ext>
                </a:extLst>
              </p:cNvPr>
              <p:cNvSpPr txBox="1"/>
              <p:nvPr/>
            </p:nvSpPr>
            <p:spPr>
              <a:xfrm>
                <a:off x="981558" y="1905840"/>
                <a:ext cx="6307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Перестановок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~1/4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64149D-C67F-4E49-A642-9DC3DB8DD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58" y="1905840"/>
                <a:ext cx="6307666" cy="369332"/>
              </a:xfrm>
              <a:prstGeom prst="rect">
                <a:avLst/>
              </a:prstGeom>
              <a:blipFill>
                <a:blip r:embed="rId3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B26EBC-37F0-4626-94C5-AD9C7AB409F4}"/>
                  </a:ext>
                </a:extLst>
              </p:cNvPr>
              <p:cNvSpPr txBox="1"/>
              <p:nvPr/>
            </p:nvSpPr>
            <p:spPr>
              <a:xfrm>
                <a:off x="974391" y="2274650"/>
                <a:ext cx="6307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Сложность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B26EBC-37F0-4626-94C5-AD9C7AB4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1" y="2274650"/>
                <a:ext cx="6307666" cy="369332"/>
              </a:xfrm>
              <a:prstGeom prst="rect">
                <a:avLst/>
              </a:prstGeom>
              <a:blipFill>
                <a:blip r:embed="rId4"/>
                <a:stretch>
                  <a:fillRect l="-870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9E2A-13ED-46C6-A85C-892013CFB925}"/>
                  </a:ext>
                </a:extLst>
              </p:cNvPr>
              <p:cNvSpPr txBox="1"/>
              <p:nvPr/>
            </p:nvSpPr>
            <p:spPr>
              <a:xfrm>
                <a:off x="975360" y="2642494"/>
                <a:ext cx="630766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Время работы алгоритма зависит от состояния массива.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В </a:t>
                </a:r>
                <a:r>
                  <a:rPr lang="ru-RU" b="0" dirty="0">
                    <a:solidFill>
                      <a:srgbClr val="3333FF"/>
                    </a:solidFill>
                    <a:effectLst/>
                    <a:latin typeface="Consolas" panose="020B0609020204030204" pitchFamily="49" charset="0"/>
                  </a:rPr>
                  <a:t>полность</a:t>
                </a:r>
                <a:r>
                  <a:rPr lang="ru-RU" dirty="0">
                    <a:solidFill>
                      <a:srgbClr val="3333FF"/>
                    </a:solidFill>
                    <a:latin typeface="Consolas" panose="020B0609020204030204" pitchFamily="49" charset="0"/>
                  </a:rPr>
                  <a:t>ю </a:t>
                </a:r>
                <a:r>
                  <a:rPr lang="ru-RU" b="0" dirty="0">
                    <a:solidFill>
                      <a:srgbClr val="3333FF"/>
                    </a:solidFill>
                    <a:effectLst/>
                    <a:latin typeface="Consolas" panose="020B0609020204030204" pitchFamily="49" charset="0"/>
                  </a:rPr>
                  <a:t>отсортированном</a:t>
                </a:r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массиве алгоритм выполняет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N-1 </a:t>
                </a:r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сравнение и 0 перестановок.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В </a:t>
                </a:r>
                <a:r>
                  <a:rPr lang="ru-RU" dirty="0">
                    <a:solidFill>
                      <a:srgbClr val="3333FF"/>
                    </a:solidFill>
                    <a:latin typeface="Consolas" panose="020B0609020204030204" pitchFamily="49" charset="0"/>
                  </a:rPr>
                  <a:t>реверсивно-отсортированном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массиве алгоритм выполняет 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~1/</a:t>
                </a:r>
                <a:r>
                  <a:rPr lang="ru-RU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сравнений и 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~1/</a:t>
                </a:r>
                <a:r>
                  <a:rPr lang="ru-RU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i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перестановок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9E2A-13ED-46C6-A85C-892013CF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2642494"/>
                <a:ext cx="6307666" cy="2308324"/>
              </a:xfrm>
              <a:prstGeom prst="rect">
                <a:avLst/>
              </a:prstGeom>
              <a:blipFill>
                <a:blip r:embed="rId5"/>
                <a:stretch>
                  <a:fillRect l="-773" t="-1319" b="-3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810E7CC-EABD-4157-8979-65B808B88C54}"/>
              </a:ext>
            </a:extLst>
          </p:cNvPr>
          <p:cNvSpPr txBox="1"/>
          <p:nvPr/>
        </p:nvSpPr>
        <p:spPr>
          <a:xfrm>
            <a:off x="979802" y="4931545"/>
            <a:ext cx="842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Плюсы: Эффективность на малых наборах данных (1-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элементов).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41D0A-653D-44F5-A442-9FDA6C3E4BDE}"/>
                  </a:ext>
                </a:extLst>
              </p:cNvPr>
              <p:cNvSpPr txBox="1"/>
              <p:nvPr/>
            </p:nvSpPr>
            <p:spPr>
              <a:xfrm>
                <a:off x="974391" y="5349764"/>
                <a:ext cx="68817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Минусы: </a:t>
                </a:r>
                <a:r>
                  <a:rPr lang="ru-RU" b="0" dirty="0">
                    <a:solidFill>
                      <a:srgbClr val="3333FF"/>
                    </a:solidFill>
                    <a:effectLst/>
                    <a:latin typeface="Consolas" panose="020B0609020204030204" pitchFamily="49" charset="0"/>
                  </a:rPr>
                  <a:t>Очень высокая вычислительная сложность 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41D0A-653D-44F5-A442-9FDA6C3E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1" y="5349764"/>
                <a:ext cx="6881707" cy="369332"/>
              </a:xfrm>
              <a:prstGeom prst="rect">
                <a:avLst/>
              </a:prstGeom>
              <a:blipFill>
                <a:blip r:embed="rId6"/>
                <a:stretch>
                  <a:fillRect l="-797" t="-8333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4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154456" y="7511992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196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Bubble Sort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87177" y="1534497"/>
            <a:ext cx="1044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«пузырьковой» сортировки, идея которого заключается в повторяющихся проходах по массиву, сравнивая за каждый проход попарно все элементы и выполняя обмен между ними, в случае если порядок не верный.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table">
            <a:extLst>
              <a:ext uri="{FF2B5EF4-FFF2-40B4-BE49-F238E27FC236}">
                <a16:creationId xmlns:a16="http://schemas.microsoft.com/office/drawing/2014/main" id="{A2F9306B-5445-493A-9756-CDE12EB3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69" y="2672974"/>
            <a:ext cx="4699000" cy="457200"/>
          </a:xfrm>
          <a:prstGeom prst="rect">
            <a:avLst/>
          </a:prstGeom>
        </p:spPr>
      </p:pic>
      <p:pic>
        <p:nvPicPr>
          <p:cNvPr id="35" name="table">
            <a:extLst>
              <a:ext uri="{FF2B5EF4-FFF2-40B4-BE49-F238E27FC236}">
                <a16:creationId xmlns:a16="http://schemas.microsoft.com/office/drawing/2014/main" id="{2EB75AE4-2F79-413C-938B-C010D524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69" y="3094191"/>
            <a:ext cx="4699000" cy="457200"/>
          </a:xfrm>
          <a:prstGeom prst="rect">
            <a:avLst/>
          </a:prstGeom>
        </p:spPr>
      </p:pic>
      <p:pic>
        <p:nvPicPr>
          <p:cNvPr id="36" name="table">
            <a:extLst>
              <a:ext uri="{FF2B5EF4-FFF2-40B4-BE49-F238E27FC236}">
                <a16:creationId xmlns:a16="http://schemas.microsoft.com/office/drawing/2014/main" id="{2A844034-AC7B-405A-BA7B-66B46D63B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057" y="3534757"/>
            <a:ext cx="4699000" cy="457200"/>
          </a:xfrm>
          <a:prstGeom prst="rect">
            <a:avLst/>
          </a:prstGeom>
        </p:spPr>
      </p:pic>
      <p:pic>
        <p:nvPicPr>
          <p:cNvPr id="37" name="table">
            <a:extLst>
              <a:ext uri="{FF2B5EF4-FFF2-40B4-BE49-F238E27FC236}">
                <a16:creationId xmlns:a16="http://schemas.microsoft.com/office/drawing/2014/main" id="{1D9DBCF4-0E75-4A30-9C05-77356F2CE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469" y="3955444"/>
            <a:ext cx="4699000" cy="457200"/>
          </a:xfrm>
          <a:prstGeom prst="rect">
            <a:avLst/>
          </a:prstGeom>
        </p:spPr>
      </p:pic>
      <p:pic>
        <p:nvPicPr>
          <p:cNvPr id="38" name="table">
            <a:extLst>
              <a:ext uri="{FF2B5EF4-FFF2-40B4-BE49-F238E27FC236}">
                <a16:creationId xmlns:a16="http://schemas.microsoft.com/office/drawing/2014/main" id="{79A33D58-58C9-456E-9D23-396F97B4A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469" y="4432523"/>
            <a:ext cx="4699000" cy="457200"/>
          </a:xfrm>
          <a:prstGeom prst="rect">
            <a:avLst/>
          </a:prstGeom>
        </p:spPr>
      </p:pic>
      <p:sp>
        <p:nvSpPr>
          <p:cNvPr id="39" name="Text Box 241">
            <a:extLst>
              <a:ext uri="{FF2B5EF4-FFF2-40B4-BE49-F238E27FC236}">
                <a16:creationId xmlns:a16="http://schemas.microsoft.com/office/drawing/2014/main" id="{AF2812A5-5A61-4026-A613-6196075D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579" y="2727478"/>
            <a:ext cx="1366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 dirty="0">
                <a:solidFill>
                  <a:srgbClr val="FF0000"/>
                </a:solidFill>
                <a:latin typeface="Calibri" panose="020F0502020204030204" pitchFamily="34" charset="0"/>
              </a:rPr>
              <a:t>Swap (6,9)</a:t>
            </a:r>
            <a:endParaRPr lang="ru-RU" altLang="ru-RU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Text Box 243">
            <a:extLst>
              <a:ext uri="{FF2B5EF4-FFF2-40B4-BE49-F238E27FC236}">
                <a16:creationId xmlns:a16="http://schemas.microsoft.com/office/drawing/2014/main" id="{60683F11-2387-4602-B822-7529E8AA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873" y="3112184"/>
            <a:ext cx="1366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 dirty="0">
                <a:solidFill>
                  <a:srgbClr val="FF0000"/>
                </a:solidFill>
                <a:latin typeface="Calibri" panose="020F0502020204030204" pitchFamily="34" charset="0"/>
              </a:rPr>
              <a:t>Swap (2,4)</a:t>
            </a:r>
            <a:endParaRPr lang="ru-RU" altLang="ru-RU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 Box 244">
            <a:extLst>
              <a:ext uri="{FF2B5EF4-FFF2-40B4-BE49-F238E27FC236}">
                <a16:creationId xmlns:a16="http://schemas.microsoft.com/office/drawing/2014/main" id="{25D4CF92-316D-4A29-9551-80BAC304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807" y="3534757"/>
            <a:ext cx="1366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b="1" dirty="0">
                <a:solidFill>
                  <a:srgbClr val="FF0000"/>
                </a:solidFill>
                <a:latin typeface="Calibri" panose="020F0502020204030204" pitchFamily="34" charset="0"/>
              </a:rPr>
              <a:t>Swap (2,8)</a:t>
            </a:r>
            <a:endParaRPr lang="ru-RU" altLang="ru-RU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table">
            <a:extLst>
              <a:ext uri="{FF2B5EF4-FFF2-40B4-BE49-F238E27FC236}">
                <a16:creationId xmlns:a16="http://schemas.microsoft.com/office/drawing/2014/main" id="{FFCF0105-F053-4A8F-A81E-497D4963D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469" y="4889723"/>
            <a:ext cx="4699000" cy="457200"/>
          </a:xfrm>
          <a:prstGeom prst="rect">
            <a:avLst/>
          </a:prstGeom>
        </p:spPr>
      </p:pic>
      <p:pic>
        <p:nvPicPr>
          <p:cNvPr id="44" name="table">
            <a:extLst>
              <a:ext uri="{FF2B5EF4-FFF2-40B4-BE49-F238E27FC236}">
                <a16:creationId xmlns:a16="http://schemas.microsoft.com/office/drawing/2014/main" id="{D4583C77-F7D9-44FB-95C2-17386CC03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469" y="5312769"/>
            <a:ext cx="4699000" cy="457200"/>
          </a:xfrm>
          <a:prstGeom prst="rect">
            <a:avLst/>
          </a:prstGeom>
        </p:spPr>
      </p:pic>
      <p:sp>
        <p:nvSpPr>
          <p:cNvPr id="45" name="Text Box 245">
            <a:extLst>
              <a:ext uri="{FF2B5EF4-FFF2-40B4-BE49-F238E27FC236}">
                <a16:creationId xmlns:a16="http://schemas.microsoft.com/office/drawing/2014/main" id="{BF3AFC36-58C5-444A-B3A7-C4BEC5E3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4441366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b="1" dirty="0">
                <a:solidFill>
                  <a:srgbClr val="FF0000"/>
                </a:solidFill>
                <a:latin typeface="Calibri" panose="020F0502020204030204" pitchFamily="34" charset="0"/>
              </a:rPr>
              <a:t>Конец 1-го прохода</a:t>
            </a:r>
          </a:p>
        </p:txBody>
      </p:sp>
      <p:sp>
        <p:nvSpPr>
          <p:cNvPr id="46" name="Text Box 268">
            <a:extLst>
              <a:ext uri="{FF2B5EF4-FFF2-40B4-BE49-F238E27FC236}">
                <a16:creationId xmlns:a16="http://schemas.microsoft.com/office/drawing/2014/main" id="{144BA068-8329-410B-81CF-CEE88A54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4935502"/>
            <a:ext cx="259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b="1" dirty="0">
                <a:solidFill>
                  <a:srgbClr val="FF0000"/>
                </a:solidFill>
                <a:latin typeface="Calibri" panose="020F0502020204030204" pitchFamily="34" charset="0"/>
              </a:rPr>
              <a:t>Конец 2-го прохода</a:t>
            </a:r>
          </a:p>
        </p:txBody>
      </p:sp>
    </p:spTree>
    <p:extLst>
      <p:ext uri="{BB962C8B-B14F-4D97-AF65-F5344CB8AC3E}">
        <p14:creationId xmlns:p14="http://schemas.microsoft.com/office/powerpoint/2010/main" val="26100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154456" y="7511992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196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Bubble Sort</a:t>
            </a:r>
            <a:endParaRPr lang="ru-RU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87177" y="1534497"/>
            <a:ext cx="10448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bubble_sort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 v)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    /*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если встречаем элемент больше чем следующий. 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     * то меняем их местами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(v[j] &gt; v[j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	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swap(v[j], v[j+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9B5984-0045-40DC-8BB9-F131B586E9D4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8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196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Bubble Sort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2D7986-FC6F-4097-A8AF-5D2650106607}"/>
              </a:ext>
            </a:extLst>
          </p:cNvPr>
          <p:cNvSpPr txBox="1"/>
          <p:nvPr/>
        </p:nvSpPr>
        <p:spPr>
          <a:xfrm>
            <a:off x="975360" y="153550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Сравнений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N-1) * 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4149D-C67F-4E49-A642-9DC3DB8DD1EA}"/>
              </a:ext>
            </a:extLst>
          </p:cNvPr>
          <p:cNvSpPr txBox="1"/>
          <p:nvPr/>
        </p:nvSpPr>
        <p:spPr>
          <a:xfrm>
            <a:off x="981558" y="1905840"/>
            <a:ext cx="630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Перестановок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(N-1)*N/2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B26EBC-37F0-4626-94C5-AD9C7AB409F4}"/>
                  </a:ext>
                </a:extLst>
              </p:cNvPr>
              <p:cNvSpPr txBox="1"/>
              <p:nvPr/>
            </p:nvSpPr>
            <p:spPr>
              <a:xfrm>
                <a:off x="974391" y="2274650"/>
                <a:ext cx="63076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Сложность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B26EBC-37F0-4626-94C5-AD9C7AB4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1" y="2274650"/>
                <a:ext cx="6307666" cy="369332"/>
              </a:xfrm>
              <a:prstGeom prst="rect">
                <a:avLst/>
              </a:prstGeom>
              <a:blipFill>
                <a:blip r:embed="rId2"/>
                <a:stretch>
                  <a:fillRect l="-870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B4E9E2A-13ED-46C6-A85C-892013CFB925}"/>
              </a:ext>
            </a:extLst>
          </p:cNvPr>
          <p:cNvSpPr txBox="1"/>
          <p:nvPr/>
        </p:nvSpPr>
        <p:spPr>
          <a:xfrm>
            <a:off x="975359" y="2642494"/>
            <a:ext cx="74913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Время работы алгоритма зависит от состояния массива.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ru-RU" b="0" dirty="0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полность</a:t>
            </a:r>
            <a:r>
              <a:rPr lang="ru-RU" dirty="0">
                <a:solidFill>
                  <a:srgbClr val="3333FF"/>
                </a:solidFill>
                <a:latin typeface="Consolas" panose="020B0609020204030204" pitchFamily="49" charset="0"/>
              </a:rPr>
              <a:t>ю </a:t>
            </a:r>
            <a:r>
              <a:rPr lang="ru-RU" b="0" dirty="0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отсортированном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массиве алгоритм выполняет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N*(N-1)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сравнение и 0 перестановок.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 </a:t>
            </a:r>
            <a:r>
              <a:rPr lang="ru-RU" dirty="0">
                <a:solidFill>
                  <a:srgbClr val="3333FF"/>
                </a:solidFill>
                <a:latin typeface="Consolas" panose="020B0609020204030204" pitchFamily="49" charset="0"/>
              </a:rPr>
              <a:t>реверсивно-отсортированном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массиве алгоритм выполняет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N*(N-1)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сравнений и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N-1)*N/2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перестановок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0E7CC-EABD-4157-8979-65B808B88C54}"/>
              </a:ext>
            </a:extLst>
          </p:cNvPr>
          <p:cNvSpPr txBox="1"/>
          <p:nvPr/>
        </p:nvSpPr>
        <p:spPr>
          <a:xfrm>
            <a:off x="986969" y="4662536"/>
            <a:ext cx="842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Плюсы: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41D0A-653D-44F5-A442-9FDA6C3E4BDE}"/>
                  </a:ext>
                </a:extLst>
              </p:cNvPr>
              <p:cNvSpPr txBox="1"/>
              <p:nvPr/>
            </p:nvSpPr>
            <p:spPr>
              <a:xfrm>
                <a:off x="981558" y="5080755"/>
                <a:ext cx="95509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Минусы: </a:t>
                </a:r>
                <a:r>
                  <a:rPr lang="ru-RU" b="0" dirty="0">
                    <a:solidFill>
                      <a:srgbClr val="3333FF"/>
                    </a:solidFill>
                    <a:effectLst/>
                    <a:latin typeface="Consolas" panose="020B0609020204030204" pitchFamily="49" charset="0"/>
                  </a:rPr>
                  <a:t>Очень высокая вычислительная сложность </a:t>
                </a:r>
                <a:r>
                  <a:rPr lang="ru-RU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ru-R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вне зависимости от расположения данных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641D0A-653D-44F5-A442-9FDA6C3E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58" y="5080755"/>
                <a:ext cx="9550975" cy="646331"/>
              </a:xfrm>
              <a:prstGeom prst="rect">
                <a:avLst/>
              </a:prstGeom>
              <a:blipFill>
                <a:blip r:embed="rId3"/>
                <a:stretch>
                  <a:fillRect l="-511" t="-3774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960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925</Words>
  <Application>Microsoft Office PowerPoint</Application>
  <PresentationFormat>Широкоэкранный</PresentationFormat>
  <Paragraphs>109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1</cp:revision>
  <dcterms:created xsi:type="dcterms:W3CDTF">2023-02-16T16:19:05Z</dcterms:created>
  <dcterms:modified xsi:type="dcterms:W3CDTF">2023-02-16T18:36:03Z</dcterms:modified>
</cp:coreProperties>
</file>