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7" roundtripDataSignature="AMtx7mgfqJ2rpWkHDUmDOotV8SptFBKU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1pPr>
            <a:lvl2pPr indent="-228600" lvl="1" marL="9144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2pPr>
            <a:lvl3pPr indent="-228600" lvl="2" marL="13716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3pPr>
            <a:lvl4pPr indent="-228600" lvl="3" marL="18288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4pPr>
            <a:lvl5pPr indent="-228600" lvl="4" marL="22860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txBody>
          <a:bodyPr anchorCtr="0" anchor="t" bIns="45700" lIns="91425" spcFirstLastPara="1" rIns="91425" wrap="square" tIns="45700">
            <a:noAutofit/>
          </a:bodyPr>
          <a:lstStyle>
            <a:lvl1pPr lvl="0" marR="0" rtl="0" algn="l">
              <a:spcBef>
                <a:spcPts val="128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spcBef>
                <a:spcPts val="112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med" w="med" type="none"/>
            <a:tailEnd len="med" w="med"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
          <p:cNvSpPr txBox="1"/>
          <p:nvPr/>
        </p:nvSpPr>
        <p:spPr>
          <a:xfrm>
            <a:off x="9296400" y="1410538"/>
            <a:ext cx="27352252" cy="3168321"/>
          </a:xfrm>
          <a:prstGeom prst="rect">
            <a:avLst/>
          </a:prstGeom>
          <a:noFill/>
          <a:ln>
            <a:noFill/>
          </a:ln>
        </p:spPr>
        <p:txBody>
          <a:bodyPr anchorCtr="0" anchor="t" bIns="44825" lIns="89675" spcFirstLastPara="1" rIns="89675" wrap="square" tIns="44825">
            <a:spAutoFit/>
          </a:bodyPr>
          <a:lstStyle/>
          <a:p>
            <a:pPr indent="0" lvl="0" marL="0" marR="0" rtl="0" algn="ctr">
              <a:spcBef>
                <a:spcPts val="0"/>
              </a:spcBef>
              <a:spcAft>
                <a:spcPts val="0"/>
              </a:spcAft>
              <a:buNone/>
            </a:pPr>
            <a:r>
              <a:rPr b="1" lang="en-US" sz="8000">
                <a:solidFill>
                  <a:schemeClr val="dk1"/>
                </a:solidFill>
                <a:latin typeface="Calibri"/>
                <a:ea typeface="Calibri"/>
                <a:cs typeface="Calibri"/>
                <a:sym typeface="Calibri"/>
              </a:rPr>
              <a:t>Free Skiess</a:t>
            </a:r>
            <a:endParaRPr/>
          </a:p>
          <a:p>
            <a:pPr indent="0" lvl="0" marL="0" marR="0" rtl="0" algn="ctr">
              <a:spcBef>
                <a:spcPts val="0"/>
              </a:spcBef>
              <a:spcAft>
                <a:spcPts val="0"/>
              </a:spcAft>
              <a:buNone/>
            </a:pPr>
            <a:r>
              <a:rPr b="1" lang="en-US" sz="6600">
                <a:solidFill>
                  <a:schemeClr val="dk1"/>
                </a:solidFill>
                <a:latin typeface="Calibri"/>
                <a:ea typeface="Calibri"/>
                <a:cs typeface="Calibri"/>
                <a:sym typeface="Calibri"/>
              </a:rPr>
              <a:t>Alanah Cottingham, Gavin Smith, Jiaqi Yang</a:t>
            </a:r>
            <a:endParaRPr b="1" i="0" sz="66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Faculty Advisor: </a:t>
            </a:r>
            <a:r>
              <a:rPr b="1" lang="en-US" sz="5400">
                <a:solidFill>
                  <a:schemeClr val="dk1"/>
                </a:solidFill>
                <a:latin typeface="Calibri"/>
                <a:ea typeface="Calibri"/>
                <a:cs typeface="Calibri"/>
                <a:sym typeface="Calibri"/>
              </a:rPr>
              <a:t>Dr. Keith Gallagher</a:t>
            </a:r>
            <a:r>
              <a:rPr b="1" i="0" lang="en-US" sz="5400" u="none" cap="none" strike="noStrike">
                <a:solidFill>
                  <a:schemeClr val="dk1"/>
                </a:solidFill>
                <a:latin typeface="Calibri"/>
                <a:ea typeface="Calibri"/>
                <a:cs typeface="Calibri"/>
                <a:sym typeface="Calibri"/>
              </a:rPr>
              <a:t>, Dept. of</a:t>
            </a:r>
            <a:r>
              <a:rPr b="1" lang="en-US" sz="5400">
                <a:solidFill>
                  <a:schemeClr val="dk1"/>
                </a:solidFill>
                <a:latin typeface="Calibri"/>
                <a:ea typeface="Calibri"/>
                <a:cs typeface="Calibri"/>
                <a:sym typeface="Calibri"/>
              </a:rPr>
              <a:t> Computer Engineer and Sciences</a:t>
            </a:r>
            <a:r>
              <a:rPr b="1" i="0" lang="en-US" sz="5400" u="none" cap="none" strike="noStrike">
                <a:solidFill>
                  <a:schemeClr val="dk1"/>
                </a:solidFill>
                <a:latin typeface="Calibri"/>
                <a:ea typeface="Calibri"/>
                <a:cs typeface="Calibri"/>
                <a:sym typeface="Calibri"/>
              </a:rPr>
              <a:t>, </a:t>
            </a:r>
            <a:endParaRPr b="1" i="0" sz="5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Florida Institute of Technology</a:t>
            </a:r>
            <a:endParaRPr b="1" i="0" sz="4800" u="none" cap="none" strike="noStrike">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0400" u="none" cap="none" strike="noStrike">
              <a:solidFill>
                <a:schemeClr val="dk1"/>
              </a:solidFill>
              <a:latin typeface="Calibri"/>
              <a:ea typeface="Calibri"/>
              <a:cs typeface="Calibri"/>
              <a:sym typeface="Calibri"/>
            </a:endParaRPr>
          </a:p>
        </p:txBody>
      </p:sp>
      <p:pic>
        <p:nvPicPr>
          <p:cNvPr descr="screen, Laptop, education, symbols, Computer, science, signs, tool Icon" id="52" name="Google Shape;52;p1"/>
          <p:cNvPicPr preferRelativeResize="0"/>
          <p:nvPr/>
        </p:nvPicPr>
        <p:blipFill rotWithShape="1">
          <a:blip r:embed="rId3">
            <a:alphaModFix/>
          </a:blip>
          <a:srcRect b="0" l="0" r="0" t="0"/>
          <a:stretch/>
        </p:blipFill>
        <p:spPr>
          <a:xfrm>
            <a:off x="39246547" y="496138"/>
            <a:ext cx="1828800" cy="1828800"/>
          </a:xfrm>
          <a:prstGeom prst="rect">
            <a:avLst/>
          </a:prstGeom>
          <a:noFill/>
          <a:ln>
            <a:noFill/>
          </a:ln>
        </p:spPr>
      </p:pic>
      <p:sp>
        <p:nvSpPr>
          <p:cNvPr id="53" name="Google Shape;53;p1"/>
          <p:cNvSpPr txBox="1"/>
          <p:nvPr/>
        </p:nvSpPr>
        <p:spPr>
          <a:xfrm>
            <a:off x="1021975" y="7299825"/>
            <a:ext cx="12586500" cy="3065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INTRODUCTION</a:t>
            </a:r>
            <a:endParaRPr b="1" i="0" sz="7000" u="sng" cap="none" strike="noStrike">
              <a:solidFill>
                <a:srgbClr val="760000"/>
              </a:solidFill>
              <a:latin typeface="Calibri"/>
              <a:ea typeface="Calibri"/>
              <a:cs typeface="Calibri"/>
              <a:sym typeface="Calibri"/>
            </a:endParaRPr>
          </a:p>
          <a:p>
            <a:pPr indent="0" lvl="0" marL="0" marR="0" rtl="0" algn="l">
              <a:spcBef>
                <a:spcPts val="0"/>
              </a:spcBef>
              <a:spcAft>
                <a:spcPts val="0"/>
              </a:spcAft>
              <a:buNone/>
            </a:pPr>
            <a:r>
              <a:rPr lang="en-US" sz="4800">
                <a:solidFill>
                  <a:schemeClr val="dk1"/>
                </a:solidFill>
                <a:latin typeface="Calibri"/>
                <a:ea typeface="Calibri"/>
                <a:cs typeface="Calibri"/>
                <a:sym typeface="Calibri"/>
              </a:rPr>
              <a:t>Free Skiess is a system that assists in the training of The Scott Center therapists. Our goal is to provide a more efficient and comprehensive way in aiding people on the autism spectrum. This system consists of a Web Application and a Virtual Reality Application. The lessons are mainly held in the Virtual Reality Application. The Web Application is developed for both the trainee and the trainer.  They will be able to create individual accounts and keep track of their working progress.</a:t>
            </a:r>
            <a:endParaRPr/>
          </a:p>
          <a:p>
            <a:pPr indent="0" lvl="0" marL="0" marR="0" rtl="0" algn="l">
              <a:spcBef>
                <a:spcPts val="0"/>
              </a:spcBef>
              <a:spcAft>
                <a:spcPts val="0"/>
              </a:spcAft>
              <a:buNone/>
            </a:pPr>
            <a:r>
              <a:t/>
            </a:r>
            <a:endParaRPr b="1" sz="5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MOTIVATION</a:t>
            </a:r>
            <a:endParaRPr b="1" sz="7200" u="sng">
              <a:solidFill>
                <a:srgbClr val="760000"/>
              </a:solidFill>
              <a:latin typeface="Calibri"/>
              <a:ea typeface="Calibri"/>
              <a:cs typeface="Calibri"/>
              <a:sym typeface="Calibri"/>
            </a:endParaRPr>
          </a:p>
          <a:p>
            <a:pPr indent="0" lvl="0" marL="0" rtl="0" algn="l">
              <a:spcBef>
                <a:spcPts val="0"/>
              </a:spcBef>
              <a:spcAft>
                <a:spcPts val="0"/>
              </a:spcAft>
              <a:buSzPts val="1100"/>
              <a:buNone/>
            </a:pPr>
            <a:r>
              <a:rPr lang="en-US" sz="4800">
                <a:solidFill>
                  <a:schemeClr val="dk1"/>
                </a:solidFill>
                <a:latin typeface="Calibri"/>
                <a:ea typeface="Calibri"/>
                <a:cs typeface="Calibri"/>
                <a:sym typeface="Calibri"/>
              </a:rPr>
              <a:t>Our motivation is to assist with the progression of autism treatment by using an immersive virtual reality experience. As we realize with the increase in technology we can now provide training  for monitoring  and aiding people with disabilities better. </a:t>
            </a:r>
            <a:endParaRPr sz="48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b="1" sz="4800">
              <a:solidFill>
                <a:schemeClr val="dk1"/>
              </a:solidFill>
              <a:latin typeface="Calibri"/>
              <a:ea typeface="Calibri"/>
              <a:cs typeface="Calibri"/>
              <a:sym typeface="Calibri"/>
            </a:endParaRPr>
          </a:p>
          <a:p>
            <a:pPr indent="0" lvl="0" marL="0" rtl="0" algn="l">
              <a:spcBef>
                <a:spcPts val="0"/>
              </a:spcBef>
              <a:spcAft>
                <a:spcPts val="0"/>
              </a:spcAft>
              <a:buNone/>
            </a:pPr>
            <a:r>
              <a:rPr b="1" lang="en-US" sz="7200" u="sng">
                <a:solidFill>
                  <a:srgbClr val="760000"/>
                </a:solidFill>
                <a:latin typeface="Calibri"/>
                <a:ea typeface="Calibri"/>
                <a:cs typeface="Calibri"/>
                <a:sym typeface="Calibri"/>
              </a:rPr>
              <a:t>PROJECT GOAL</a:t>
            </a:r>
            <a:endParaRPr b="1" sz="7200" u="sng">
              <a:solidFill>
                <a:srgbClr val="760000"/>
              </a:solidFill>
              <a:latin typeface="Calibri"/>
              <a:ea typeface="Calibri"/>
              <a:cs typeface="Calibri"/>
              <a:sym typeface="Calibri"/>
            </a:endParaRPr>
          </a:p>
          <a:p>
            <a:pPr indent="0" lvl="0" marL="0" rtl="0" algn="l">
              <a:spcBef>
                <a:spcPts val="0"/>
              </a:spcBef>
              <a:spcAft>
                <a:spcPts val="0"/>
              </a:spcAft>
              <a:buSzPts val="1100"/>
              <a:buNone/>
            </a:pPr>
            <a:r>
              <a:rPr lang="en-US" sz="4800">
                <a:solidFill>
                  <a:schemeClr val="dk1"/>
                </a:solidFill>
                <a:latin typeface="Calibri"/>
                <a:ea typeface="Calibri"/>
                <a:cs typeface="Calibri"/>
                <a:sym typeface="Calibri"/>
              </a:rPr>
              <a:t>The goal of the project is to create a system to assist in the training of The Scott Center therapists. With the use of our system as a training platform, the ultimate goal is for them to provide a more efficient and comprehensive way in aiding autistic kids. While some attempts to monitor individuals with autism were carried out, there are few that aim to train individuals with the right scenarios.</a:t>
            </a:r>
            <a:endParaRPr sz="48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4800">
              <a:solidFill>
                <a:schemeClr val="dk1"/>
              </a:solidFill>
              <a:latin typeface="Calibri"/>
              <a:ea typeface="Calibri"/>
              <a:cs typeface="Calibri"/>
              <a:sym typeface="Calibri"/>
            </a:endParaRPr>
          </a:p>
          <a:p>
            <a:pPr indent="0" lvl="0" marL="0" rtl="0" algn="l">
              <a:spcBef>
                <a:spcPts val="0"/>
              </a:spcBef>
              <a:spcAft>
                <a:spcPts val="0"/>
              </a:spcAft>
              <a:buSzPts val="1100"/>
              <a:buNone/>
            </a:pPr>
            <a:r>
              <a:rPr b="1" lang="en-US" sz="7200" u="sng">
                <a:solidFill>
                  <a:srgbClr val="760000"/>
                </a:solidFill>
                <a:latin typeface="Calibri"/>
                <a:ea typeface="Calibri"/>
                <a:cs typeface="Calibri"/>
                <a:sym typeface="Calibri"/>
              </a:rPr>
              <a:t>FUTURE IMPROVEMENT</a:t>
            </a:r>
            <a:endParaRPr b="1" sz="7200" u="sng">
              <a:solidFill>
                <a:srgbClr val="76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4800">
                <a:solidFill>
                  <a:schemeClr val="dk1"/>
                </a:solidFill>
                <a:latin typeface="Calibri"/>
                <a:ea typeface="Calibri"/>
                <a:cs typeface="Calibri"/>
                <a:sym typeface="Calibri"/>
              </a:rPr>
              <a:t>For future work, more lessons can be created and added to the program. For future improvement, the functionalities of the Web App and the Database are just simple right now. There are more features that can be added on to the Web App and the Database.</a:t>
            </a:r>
            <a:endParaRPr b="1" sz="7200" u="sng">
              <a:solidFill>
                <a:srgbClr val="760000"/>
              </a:solidFill>
              <a:latin typeface="Calibri"/>
              <a:ea typeface="Calibri"/>
              <a:cs typeface="Calibri"/>
              <a:sym typeface="Calibri"/>
            </a:endParaRPr>
          </a:p>
        </p:txBody>
      </p:sp>
      <p:pic>
        <p:nvPicPr>
          <p:cNvPr id="54" name="Google Shape;54;p1"/>
          <p:cNvPicPr preferRelativeResize="0"/>
          <p:nvPr/>
        </p:nvPicPr>
        <p:blipFill rotWithShape="1">
          <a:blip r:embed="rId4">
            <a:alphaModFix/>
          </a:blip>
          <a:srcRect b="0" l="0" r="0" t="0"/>
          <a:stretch/>
        </p:blipFill>
        <p:spPr>
          <a:xfrm>
            <a:off x="41590870" y="496152"/>
            <a:ext cx="1665840" cy="1828800"/>
          </a:xfrm>
          <a:prstGeom prst="rect">
            <a:avLst/>
          </a:prstGeom>
          <a:noFill/>
          <a:ln>
            <a:noFill/>
          </a:ln>
        </p:spPr>
      </p:pic>
      <p:sp>
        <p:nvSpPr>
          <p:cNvPr id="55" name="Google Shape;55;p1"/>
          <p:cNvSpPr txBox="1"/>
          <p:nvPr/>
        </p:nvSpPr>
        <p:spPr>
          <a:xfrm>
            <a:off x="14355900" y="7299825"/>
            <a:ext cx="14089200" cy="306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DESIGN</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rPr b="1" lang="en-US" sz="4800" u="sng">
                <a:solidFill>
                  <a:schemeClr val="dk1"/>
                </a:solidFill>
                <a:latin typeface="Calibri"/>
                <a:ea typeface="Calibri"/>
                <a:cs typeface="Calibri"/>
                <a:sym typeface="Calibri"/>
              </a:rPr>
              <a:t>System Architecture</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4800" u="sng">
                <a:solidFill>
                  <a:schemeClr val="dk1"/>
                </a:solidFill>
                <a:latin typeface="Calibri"/>
                <a:ea typeface="Calibri"/>
                <a:cs typeface="Calibri"/>
                <a:sym typeface="Calibri"/>
              </a:rPr>
              <a:t>Database Design</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4800" u="sng">
                <a:solidFill>
                  <a:schemeClr val="dk1"/>
                </a:solidFill>
                <a:latin typeface="Calibri"/>
                <a:ea typeface="Calibri"/>
                <a:cs typeface="Calibri"/>
                <a:sym typeface="Calibri"/>
              </a:rPr>
              <a:t>Question in Oculus Go</a:t>
            </a:r>
            <a:endParaRPr b="1" sz="4800" u="sng">
              <a:solidFill>
                <a:schemeClr val="dk1"/>
              </a:solidFill>
              <a:latin typeface="Calibri"/>
              <a:ea typeface="Calibri"/>
              <a:cs typeface="Calibri"/>
              <a:sym typeface="Calibri"/>
            </a:endParaRPr>
          </a:p>
        </p:txBody>
      </p:sp>
      <p:pic>
        <p:nvPicPr>
          <p:cNvPr id="56" name="Google Shape;56;p1"/>
          <p:cNvPicPr preferRelativeResize="0"/>
          <p:nvPr/>
        </p:nvPicPr>
        <p:blipFill>
          <a:blip r:embed="rId5">
            <a:alphaModFix/>
          </a:blip>
          <a:stretch>
            <a:fillRect/>
          </a:stretch>
        </p:blipFill>
        <p:spPr>
          <a:xfrm>
            <a:off x="28445100" y="8527950"/>
            <a:ext cx="12822226" cy="8189525"/>
          </a:xfrm>
          <a:prstGeom prst="rect">
            <a:avLst/>
          </a:prstGeom>
          <a:noFill/>
          <a:ln>
            <a:noFill/>
          </a:ln>
        </p:spPr>
      </p:pic>
      <p:pic>
        <p:nvPicPr>
          <p:cNvPr id="57" name="Google Shape;57;p1"/>
          <p:cNvPicPr preferRelativeResize="0"/>
          <p:nvPr/>
        </p:nvPicPr>
        <p:blipFill>
          <a:blip r:embed="rId6">
            <a:alphaModFix/>
          </a:blip>
          <a:stretch>
            <a:fillRect/>
          </a:stretch>
        </p:blipFill>
        <p:spPr>
          <a:xfrm>
            <a:off x="14463275" y="9423900"/>
            <a:ext cx="12822225" cy="8776475"/>
          </a:xfrm>
          <a:prstGeom prst="rect">
            <a:avLst/>
          </a:prstGeom>
          <a:noFill/>
          <a:ln>
            <a:noFill/>
          </a:ln>
        </p:spPr>
      </p:pic>
      <p:pic>
        <p:nvPicPr>
          <p:cNvPr id="58" name="Google Shape;58;p1"/>
          <p:cNvPicPr preferRelativeResize="0"/>
          <p:nvPr/>
        </p:nvPicPr>
        <p:blipFill>
          <a:blip r:embed="rId7">
            <a:alphaModFix/>
          </a:blip>
          <a:stretch>
            <a:fillRect/>
          </a:stretch>
        </p:blipFill>
        <p:spPr>
          <a:xfrm>
            <a:off x="14105563" y="18940338"/>
            <a:ext cx="13332350" cy="10682981"/>
          </a:xfrm>
          <a:prstGeom prst="rect">
            <a:avLst/>
          </a:prstGeom>
          <a:noFill/>
          <a:ln>
            <a:noFill/>
          </a:ln>
        </p:spPr>
      </p:pic>
      <p:sp>
        <p:nvSpPr>
          <p:cNvPr id="59" name="Google Shape;59;p1"/>
          <p:cNvSpPr txBox="1"/>
          <p:nvPr/>
        </p:nvSpPr>
        <p:spPr>
          <a:xfrm>
            <a:off x="28445100" y="7273925"/>
            <a:ext cx="14089200" cy="306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u="sng">
                <a:solidFill>
                  <a:schemeClr val="dk1"/>
                </a:solidFill>
                <a:latin typeface="Calibri"/>
                <a:ea typeface="Calibri"/>
                <a:cs typeface="Calibri"/>
                <a:sym typeface="Calibri"/>
              </a:rPr>
              <a:t>Web App Dashboard</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t/>
            </a:r>
            <a:endParaRPr b="1" sz="7200" u="sng">
              <a:solidFill>
                <a:srgbClr val="760000"/>
              </a:solidFill>
              <a:latin typeface="Calibri"/>
              <a:ea typeface="Calibri"/>
              <a:cs typeface="Calibri"/>
              <a:sym typeface="Calibri"/>
            </a:endParaRPr>
          </a:p>
          <a:p>
            <a:pPr indent="0" lvl="0" marL="0" marR="0" rtl="0" algn="l">
              <a:spcBef>
                <a:spcPts val="0"/>
              </a:spcBef>
              <a:spcAft>
                <a:spcPts val="0"/>
              </a:spcAft>
              <a:buNone/>
            </a:pPr>
            <a:r>
              <a:rPr b="1" lang="en-US" sz="7200" u="sng">
                <a:solidFill>
                  <a:srgbClr val="760000"/>
                </a:solidFill>
                <a:latin typeface="Calibri"/>
                <a:ea typeface="Calibri"/>
                <a:cs typeface="Calibri"/>
                <a:sym typeface="Calibri"/>
              </a:rPr>
              <a:t>FEATURES</a:t>
            </a:r>
            <a:endParaRPr b="1" i="0" sz="7000" u="sng" cap="none" strike="noStrike">
              <a:solidFill>
                <a:srgbClr val="760000"/>
              </a:solidFill>
              <a:latin typeface="Calibri"/>
              <a:ea typeface="Calibri"/>
              <a:cs typeface="Calibri"/>
              <a:sym typeface="Calibri"/>
            </a:endParaRPr>
          </a:p>
          <a:p>
            <a:pPr indent="-533400" lvl="0" marL="457200" marR="0" rtl="0" algn="l">
              <a:spcBef>
                <a:spcPts val="0"/>
              </a:spcBef>
              <a:spcAft>
                <a:spcPts val="0"/>
              </a:spcAft>
              <a:buClr>
                <a:schemeClr val="dk1"/>
              </a:buClr>
              <a:buSzPts val="4800"/>
              <a:buFont typeface="Calibri"/>
              <a:buChar char="❖"/>
            </a:pPr>
            <a:r>
              <a:rPr b="1" lang="en-US" sz="4800">
                <a:solidFill>
                  <a:schemeClr val="dk1"/>
                </a:solidFill>
                <a:latin typeface="Calibri"/>
                <a:ea typeface="Calibri"/>
                <a:cs typeface="Calibri"/>
                <a:sym typeface="Calibri"/>
              </a:rPr>
              <a:t>Virtual Reality</a:t>
            </a:r>
            <a:endParaRPr b="1" sz="4800">
              <a:solidFill>
                <a:schemeClr val="dk1"/>
              </a:solidFill>
              <a:latin typeface="Calibri"/>
              <a:ea typeface="Calibri"/>
              <a:cs typeface="Calibri"/>
              <a:sym typeface="Calibri"/>
            </a:endParaRPr>
          </a:p>
          <a:p>
            <a:pPr indent="-533400" lvl="1" marL="9144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The trainee will be able to learn in an immersive 360 experience. This experience will include a 360 video, interactive button(s), and learning progress. </a:t>
            </a:r>
            <a:r>
              <a:rPr lang="en-US" sz="4800">
                <a:solidFill>
                  <a:schemeClr val="dk1"/>
                </a:solidFill>
                <a:latin typeface="Calibri"/>
                <a:ea typeface="Calibri"/>
                <a:cs typeface="Calibri"/>
                <a:sym typeface="Calibri"/>
              </a:rPr>
              <a:t>Based on the treatment needed by autistic patients the game levels which will change and provide unique challenges to keep interest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800">
              <a:solidFill>
                <a:schemeClr val="dk1"/>
              </a:solidFill>
              <a:latin typeface="Calibri"/>
              <a:ea typeface="Calibri"/>
              <a:cs typeface="Calibri"/>
              <a:sym typeface="Calibri"/>
            </a:endParaRPr>
          </a:p>
          <a:p>
            <a:pPr indent="-533400" lvl="0" marL="457200" marR="0" rtl="0" algn="l">
              <a:spcBef>
                <a:spcPts val="0"/>
              </a:spcBef>
              <a:spcAft>
                <a:spcPts val="0"/>
              </a:spcAft>
              <a:buClr>
                <a:schemeClr val="dk1"/>
              </a:buClr>
              <a:buSzPts val="4800"/>
              <a:buFont typeface="Calibri"/>
              <a:buChar char="❖"/>
            </a:pPr>
            <a:r>
              <a:rPr b="1" lang="en-US" sz="4800">
                <a:solidFill>
                  <a:schemeClr val="dk1"/>
                </a:solidFill>
                <a:latin typeface="Calibri"/>
                <a:ea typeface="Calibri"/>
                <a:cs typeface="Calibri"/>
                <a:sym typeface="Calibri"/>
              </a:rPr>
              <a:t>Web App</a:t>
            </a:r>
            <a:endParaRPr b="1" sz="4800">
              <a:solidFill>
                <a:schemeClr val="dk1"/>
              </a:solidFill>
              <a:latin typeface="Calibri"/>
              <a:ea typeface="Calibri"/>
              <a:cs typeface="Calibri"/>
              <a:sym typeface="Calibri"/>
            </a:endParaRPr>
          </a:p>
          <a:p>
            <a:pPr indent="-533400" lvl="1" marL="9144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Trainer</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Individual Profile</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Performance Comparison between trainees</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Data analysis of each trainee and the overall       analysis for group of trainees</a:t>
            </a:r>
            <a:endParaRPr sz="4800">
              <a:solidFill>
                <a:schemeClr val="dk1"/>
              </a:solidFill>
              <a:latin typeface="Calibri"/>
              <a:ea typeface="Calibri"/>
              <a:cs typeface="Calibri"/>
              <a:sym typeface="Calibri"/>
            </a:endParaRPr>
          </a:p>
          <a:p>
            <a:pPr indent="-533400" lvl="2" marL="137160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Provide feedback and communicate with the trainees</a:t>
            </a:r>
            <a:endParaRPr sz="4800">
              <a:solidFill>
                <a:schemeClr val="dk1"/>
              </a:solidFill>
              <a:latin typeface="Calibri"/>
              <a:ea typeface="Calibri"/>
              <a:cs typeface="Calibri"/>
              <a:sym typeface="Calibri"/>
            </a:endParaRPr>
          </a:p>
          <a:p>
            <a:pPr indent="-533400" lvl="1" marL="9144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Trainee</a:t>
            </a:r>
            <a:endParaRPr sz="4800">
              <a:solidFill>
                <a:schemeClr val="dk1"/>
              </a:solidFill>
              <a:latin typeface="Calibri"/>
              <a:ea typeface="Calibri"/>
              <a:cs typeface="Calibri"/>
              <a:sym typeface="Calibri"/>
            </a:endParaRPr>
          </a:p>
          <a:p>
            <a:pPr indent="-533400" lvl="2" marL="13716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Positive Reinforcement -  A grading system will be included for trainee to see improvements and area of improvements </a:t>
            </a:r>
            <a:endParaRPr sz="4800">
              <a:solidFill>
                <a:schemeClr val="dk1"/>
              </a:solidFill>
              <a:latin typeface="Calibri"/>
              <a:ea typeface="Calibri"/>
              <a:cs typeface="Calibri"/>
              <a:sym typeface="Calibri"/>
            </a:endParaRPr>
          </a:p>
          <a:p>
            <a:pPr indent="-533400" lvl="2" marL="1371600" marR="0" rtl="0" algn="l">
              <a:spcBef>
                <a:spcPts val="0"/>
              </a:spcBef>
              <a:spcAft>
                <a:spcPts val="0"/>
              </a:spcAft>
              <a:buClr>
                <a:schemeClr val="dk1"/>
              </a:buClr>
              <a:buSzPts val="4800"/>
              <a:buFont typeface="Calibri"/>
              <a:buChar char="■"/>
            </a:pPr>
            <a:r>
              <a:rPr lang="en-US" sz="4800">
                <a:solidFill>
                  <a:schemeClr val="dk1"/>
                </a:solidFill>
                <a:latin typeface="Calibri"/>
                <a:ea typeface="Calibri"/>
                <a:cs typeface="Calibri"/>
                <a:sym typeface="Calibri"/>
              </a:rPr>
              <a:t>Trainee Plan Access - The Trainee will be able to access the trainee plan their Trainer assigned to them to complete in the 360 environment.</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5600">
              <a:solidFill>
                <a:schemeClr val="dk1"/>
              </a:solidFill>
              <a:latin typeface="Calibri"/>
              <a:ea typeface="Calibri"/>
              <a:cs typeface="Calibri"/>
              <a:sym typeface="Calibri"/>
            </a:endParaRPr>
          </a:p>
        </p:txBody>
      </p:sp>
      <p:pic>
        <p:nvPicPr>
          <p:cNvPr id="60" name="Google Shape;60;p1"/>
          <p:cNvPicPr preferRelativeResize="0"/>
          <p:nvPr/>
        </p:nvPicPr>
        <p:blipFill>
          <a:blip r:embed="rId8">
            <a:alphaModFix/>
          </a:blip>
          <a:stretch>
            <a:fillRect/>
          </a:stretch>
        </p:blipFill>
        <p:spPr>
          <a:xfrm>
            <a:off x="14355900" y="30675800"/>
            <a:ext cx="11610875" cy="701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