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78" r:id="rId3"/>
    <p:sldId id="380" r:id="rId4"/>
    <p:sldId id="383" r:id="rId5"/>
    <p:sldId id="386" r:id="rId6"/>
    <p:sldId id="385" r:id="rId7"/>
    <p:sldId id="384" r:id="rId8"/>
    <p:sldId id="388" r:id="rId9"/>
    <p:sldId id="389" r:id="rId10"/>
    <p:sldId id="390" r:id="rId11"/>
    <p:sldId id="391" r:id="rId12"/>
    <p:sldId id="392" r:id="rId13"/>
  </p:sldIdLst>
  <p:sldSz cx="12192000" cy="6858000"/>
  <p:notesSz cx="7315200" cy="96012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C3E6B6"/>
    <a:srgbClr val="4C4C4C"/>
    <a:srgbClr val="595959"/>
    <a:srgbClr val="ED7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74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about:blank" TargetMode="External"/></Relationships>

</file>

<file path=ppt/charts/_rels/chart2.xml.rels><?xml version="1.0" encoding="UTF-8" standalone="yes"?>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osdx-my.sharepoint.com/personal/alexander_eosdx_com/Documents/Desktop/01_BUSINESS%20(APL)/01_ARION/XRD%20DATA/2023-08-01_Brain%20samples/Analysis%20of%20Brain%20Collection%20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Peak 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2"/>
          <c:tx>
            <c:strRef>
              <c:f>'Recalc-Feb11'!$P$1:$S$1</c:f>
              <c:strCache>
                <c:ptCount val="1"/>
                <c:pt idx="0">
                  <c:v>Peak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2529F32-851C-44B7-8253-26BE4B6809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C2E-4573-A002-5C8482596E7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5DFFF09-D4A7-4F58-94A4-45BD5B951C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C2E-4573-A002-5C8482596E7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C4ED6F5-F59F-438F-A633-144CFDAA1F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C2E-4573-A002-5C8482596E7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2230CB5-56A7-4A2B-B5DC-E0FAA30A5E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C2E-4573-A002-5C8482596E7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F0CE30-A493-45BB-8840-C2F72D7D4E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C2E-4573-A002-5C8482596E7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E33E917-3D88-4E2C-8F29-EB3BB8D968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C2E-4573-A002-5C8482596E7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760AD10-7A66-43C6-8852-B88AC81D40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C2E-4573-A002-5C8482596E7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E639B65-E225-462D-872F-1D892FF51E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C2E-4573-A002-5C8482596E7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54B9E61-439E-433A-8990-94A4014DA4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C2E-4573-A002-5C8482596E7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522EFDE-EE25-467B-9AE0-FBF2179FDB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C2E-4573-A002-5C8482596E7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2EBA558-167A-4551-BE3E-9E00BDD742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C2E-4573-A002-5C8482596E7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21E0238-E8AA-4732-913C-9F6A829718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C2E-4573-A002-5C8482596E7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14360D8-7492-4CB3-A02B-E3649847A6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C2E-4573-A002-5C8482596E7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DC7AD37-3D80-4CD9-AB77-4E9F4F5C22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C2E-4573-A002-5C8482596E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'Recalc-Feb11'!$K$3:$K$16</c:f>
              <c:numCache>
                <c:formatCode>0.0000</c:formatCode>
                <c:ptCount val="14"/>
                <c:pt idx="0">
                  <c:v>14.088126607583897</c:v>
                </c:pt>
                <c:pt idx="1">
                  <c:v>13.839022631555684</c:v>
                </c:pt>
                <c:pt idx="2">
                  <c:v>13.931071040265063</c:v>
                </c:pt>
                <c:pt idx="3">
                  <c:v>14.064593159430409</c:v>
                </c:pt>
                <c:pt idx="4">
                  <c:v>14.127446442473026</c:v>
                </c:pt>
                <c:pt idx="5">
                  <c:v>14.533700585270177</c:v>
                </c:pt>
                <c:pt idx="6">
                  <c:v>14.151362507020048</c:v>
                </c:pt>
                <c:pt idx="7">
                  <c:v>14.049260516910911</c:v>
                </c:pt>
                <c:pt idx="8">
                  <c:v>14.233160220428127</c:v>
                </c:pt>
                <c:pt idx="9">
                  <c:v>14.311970229922286</c:v>
                </c:pt>
                <c:pt idx="10">
                  <c:v>14.058736958134805</c:v>
                </c:pt>
                <c:pt idx="11">
                  <c:v>14.53805571028172</c:v>
                </c:pt>
                <c:pt idx="12">
                  <c:v>14.220414450287372</c:v>
                </c:pt>
                <c:pt idx="13">
                  <c:v>14.268853803929181</c:v>
                </c:pt>
              </c:numCache>
            </c:numRef>
          </c:xVal>
          <c:yVal>
            <c:numRef>
              <c:f>'Recalc-Feb11'!$J$3:$J$16</c:f>
              <c:numCache>
                <c:formatCode>General</c:formatCode>
                <c:ptCount val="14"/>
                <c:pt idx="0">
                  <c:v>159.164944222515</c:v>
                </c:pt>
                <c:pt idx="1">
                  <c:v>173.34589114493099</c:v>
                </c:pt>
                <c:pt idx="2">
                  <c:v>156.628222923773</c:v>
                </c:pt>
                <c:pt idx="3">
                  <c:v>148.46716815939399</c:v>
                </c:pt>
                <c:pt idx="4">
                  <c:v>178.49561460881799</c:v>
                </c:pt>
                <c:pt idx="5">
                  <c:v>204.063539204074</c:v>
                </c:pt>
                <c:pt idx="6">
                  <c:v>169.79122688046101</c:v>
                </c:pt>
                <c:pt idx="7">
                  <c:v>177.740507465777</c:v>
                </c:pt>
                <c:pt idx="8">
                  <c:v>183.44902596228201</c:v>
                </c:pt>
                <c:pt idx="9">
                  <c:v>166.97615470194799</c:v>
                </c:pt>
                <c:pt idx="10">
                  <c:v>177.16906564936599</c:v>
                </c:pt>
                <c:pt idx="11">
                  <c:v>252.95945743395899</c:v>
                </c:pt>
                <c:pt idx="12">
                  <c:v>177.47447908818299</c:v>
                </c:pt>
                <c:pt idx="13">
                  <c:v>180.0577375771</c:v>
                </c:pt>
              </c:numCache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'Recalc-Feb11'!$B$3:$B$30</c15:f>
                <c15:dlblRangeCache>
                  <c:ptCount val="28"/>
                  <c:pt idx="0">
                    <c:v>B001</c:v>
                  </c:pt>
                  <c:pt idx="1">
                    <c:v>B002</c:v>
                  </c:pt>
                  <c:pt idx="2">
                    <c:v>B003</c:v>
                  </c:pt>
                  <c:pt idx="3">
                    <c:v>B004</c:v>
                  </c:pt>
                  <c:pt idx="4">
                    <c:v>B005</c:v>
                  </c:pt>
                  <c:pt idx="5">
                    <c:v>B006</c:v>
                  </c:pt>
                  <c:pt idx="6">
                    <c:v>B007</c:v>
                  </c:pt>
                  <c:pt idx="7">
                    <c:v>B008</c:v>
                  </c:pt>
                  <c:pt idx="8">
                    <c:v>B009</c:v>
                  </c:pt>
                  <c:pt idx="9">
                    <c:v>B010</c:v>
                  </c:pt>
                  <c:pt idx="10">
                    <c:v>B011</c:v>
                  </c:pt>
                  <c:pt idx="11">
                    <c:v>B012</c:v>
                  </c:pt>
                  <c:pt idx="12">
                    <c:v>B013</c:v>
                  </c:pt>
                  <c:pt idx="13">
                    <c:v>B014</c:v>
                  </c:pt>
                  <c:pt idx="14">
                    <c:v>BA  </c:v>
                  </c:pt>
                  <c:pt idx="15">
                    <c:v>BB  </c:v>
                  </c:pt>
                  <c:pt idx="16">
                    <c:v>BC  </c:v>
                  </c:pt>
                  <c:pt idx="17">
                    <c:v>BD  </c:v>
                  </c:pt>
                  <c:pt idx="18">
                    <c:v>BE  </c:v>
                  </c:pt>
                  <c:pt idx="19">
                    <c:v>BF  </c:v>
                  </c:pt>
                  <c:pt idx="20">
                    <c:v>BG  </c:v>
                  </c:pt>
                  <c:pt idx="21">
                    <c:v>BH  </c:v>
                  </c:pt>
                  <c:pt idx="22">
                    <c:v>BI  </c:v>
                  </c:pt>
                  <c:pt idx="23">
                    <c:v>BJ  </c:v>
                  </c:pt>
                  <c:pt idx="24">
                    <c:v>BK  </c:v>
                  </c:pt>
                  <c:pt idx="25">
                    <c:v>BL  </c:v>
                  </c:pt>
                  <c:pt idx="26">
                    <c:v>BM  </c:v>
                  </c:pt>
                  <c:pt idx="27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C2E-4573-A002-5C8482596E74}"/>
            </c:ext>
          </c:extLst>
        </c:ser>
        <c:ser>
          <c:idx val="1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02B336A-9D56-4BD4-BC70-F8EE4CB818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EC2E-4573-A002-5C8482596E7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33803C-9D25-4A83-B8B9-B32F15E9D1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C2E-4573-A002-5C8482596E7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A964FD5-4330-4D8D-8105-8167BDC83E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C2E-4573-A002-5C8482596E7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AEF643B-24DB-486A-8740-2F61DE8944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C2E-4573-A002-5C8482596E7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88E2D-3636-43D4-A1F4-EFFE7C834A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EC2E-4573-A002-5C8482596E7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A55BD0A-A952-42A7-BAD7-2A0DAA5FC7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EC2E-4573-A002-5C8482596E7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6B655BE-248F-4981-9837-96223A0277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C2E-4573-A002-5C8482596E7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01F810D-68EB-4684-AE87-6CC322E8E8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C2E-4573-A002-5C8482596E7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8650BC0-2CC7-4FD4-AE3B-A3D80F6FC8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C2E-4573-A002-5C8482596E7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4A958E8-C17B-4DD2-B5FA-203B96104F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EC2E-4573-A002-5C8482596E7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D3CA2A8-1CA9-4595-A7B7-4D9CBE367A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EC2E-4573-A002-5C8482596E7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D0438BE-1F94-4DC7-AC36-D6611653ED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EC2E-4573-A002-5C8482596E7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73014AF-DC6F-410B-BE93-FC020988D9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EC2E-4573-A002-5C8482596E7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F98F516-F792-4BD1-B7A6-ABA7AAAE71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EC2E-4573-A002-5C8482596E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2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'Recalc-Feb11'!$K$17:$K$30</c:f>
              <c:numCache>
                <c:formatCode>0.0000</c:formatCode>
                <c:ptCount val="14"/>
                <c:pt idx="0">
                  <c:v>14.145552713279038</c:v>
                </c:pt>
                <c:pt idx="1">
                  <c:v>14.155579150811974</c:v>
                </c:pt>
                <c:pt idx="2">
                  <c:v>14.19139393156857</c:v>
                </c:pt>
                <c:pt idx="3">
                  <c:v>14.28226548960528</c:v>
                </c:pt>
                <c:pt idx="4">
                  <c:v>14.295484335884344</c:v>
                </c:pt>
                <c:pt idx="5">
                  <c:v>14.010120856030216</c:v>
                </c:pt>
                <c:pt idx="6">
                  <c:v>14.059635331005127</c:v>
                </c:pt>
                <c:pt idx="7">
                  <c:v>14.426030006158173</c:v>
                </c:pt>
                <c:pt idx="8">
                  <c:v>13.97788313336722</c:v>
                </c:pt>
                <c:pt idx="9">
                  <c:v>14.245640121268496</c:v>
                </c:pt>
                <c:pt idx="10">
                  <c:v>14.315676416790597</c:v>
                </c:pt>
                <c:pt idx="11">
                  <c:v>14.392153704130743</c:v>
                </c:pt>
                <c:pt idx="12">
                  <c:v>14.392153704130743</c:v>
                </c:pt>
                <c:pt idx="13">
                  <c:v>14.123066044853282</c:v>
                </c:pt>
              </c:numCache>
            </c:numRef>
          </c:xVal>
          <c:yVal>
            <c:numRef>
              <c:f>'Recalc-Feb11'!$J$17:$J$30</c:f>
              <c:numCache>
                <c:formatCode>General</c:formatCode>
                <c:ptCount val="14"/>
                <c:pt idx="0">
                  <c:v>179.02530267367899</c:v>
                </c:pt>
                <c:pt idx="1">
                  <c:v>183.78556449687699</c:v>
                </c:pt>
                <c:pt idx="2">
                  <c:v>180.43311968568401</c:v>
                </c:pt>
                <c:pt idx="3">
                  <c:v>176.58781957915599</c:v>
                </c:pt>
                <c:pt idx="4">
                  <c:v>179.41742639873399</c:v>
                </c:pt>
                <c:pt idx="5">
                  <c:v>188.163168116571</c:v>
                </c:pt>
                <c:pt idx="6">
                  <c:v>174.44125406027501</c:v>
                </c:pt>
                <c:pt idx="7">
                  <c:v>175.86261108101601</c:v>
                </c:pt>
                <c:pt idx="8">
                  <c:v>185.373361894032</c:v>
                </c:pt>
                <c:pt idx="9">
                  <c:v>180.13087652727901</c:v>
                </c:pt>
                <c:pt idx="10">
                  <c:v>178.666264366805</c:v>
                </c:pt>
                <c:pt idx="11">
                  <c:v>172.61178088547501</c:v>
                </c:pt>
                <c:pt idx="12">
                  <c:v>172.61178088547501</c:v>
                </c:pt>
                <c:pt idx="13">
                  <c:v>184.620423418451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'Recalc-Feb11'!$B$17:$B$30</c15:f>
                <c15:dlblRangeCache>
                  <c:ptCount val="14"/>
                  <c:pt idx="0">
                    <c:v>BA  </c:v>
                  </c:pt>
                  <c:pt idx="1">
                    <c:v>BB  </c:v>
                  </c:pt>
                  <c:pt idx="2">
                    <c:v>BC  </c:v>
                  </c:pt>
                  <c:pt idx="3">
                    <c:v>BD  </c:v>
                  </c:pt>
                  <c:pt idx="4">
                    <c:v>BE  </c:v>
                  </c:pt>
                  <c:pt idx="5">
                    <c:v>BF  </c:v>
                  </c:pt>
                  <c:pt idx="6">
                    <c:v>BG  </c:v>
                  </c:pt>
                  <c:pt idx="7">
                    <c:v>BH  </c:v>
                  </c:pt>
                  <c:pt idx="8">
                    <c:v>BI  </c:v>
                  </c:pt>
                  <c:pt idx="9">
                    <c:v>BJ  </c:v>
                  </c:pt>
                  <c:pt idx="10">
                    <c:v>BK  </c:v>
                  </c:pt>
                  <c:pt idx="11">
                    <c:v>BL  </c:v>
                  </c:pt>
                  <c:pt idx="12">
                    <c:v>BM  </c:v>
                  </c:pt>
                  <c:pt idx="13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D-EC2E-4573-A002-5C848259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335231"/>
        <c:axId val="1142335647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Peak1</c:v>
                </c:tx>
                <c:spPr>
                  <a:ln w="25400">
                    <a:noFill/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'Recalc-Feb11'!$P$17:$P$30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136.203668928252</c:v>
                      </c:pt>
                      <c:pt idx="1">
                        <c:v>137.89079131521299</c:v>
                      </c:pt>
                      <c:pt idx="2">
                        <c:v>133.29736695757799</c:v>
                      </c:pt>
                      <c:pt idx="3">
                        <c:v>130.57265426130601</c:v>
                      </c:pt>
                      <c:pt idx="4">
                        <c:v>135.50262568091</c:v>
                      </c:pt>
                      <c:pt idx="5">
                        <c:v>127.838977711364</c:v>
                      </c:pt>
                      <c:pt idx="6">
                        <c:v>137.89587480719601</c:v>
                      </c:pt>
                      <c:pt idx="7">
                        <c:v>118.315255127282</c:v>
                      </c:pt>
                      <c:pt idx="8">
                        <c:v>138.78953711503601</c:v>
                      </c:pt>
                      <c:pt idx="9">
                        <c:v>123.484657043358</c:v>
                      </c:pt>
                      <c:pt idx="10">
                        <c:v>116.70838798007</c:v>
                      </c:pt>
                      <c:pt idx="11">
                        <c:v>112.35175453111999</c:v>
                      </c:pt>
                      <c:pt idx="12">
                        <c:v>112.35175453111999</c:v>
                      </c:pt>
                      <c:pt idx="13">
                        <c:v>139.06558851119701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'Recalc-Feb11'!$Q$17:$Q$30</c15:sqref>
                        </c15:formulaRef>
                      </c:ext>
                    </c:extLst>
                    <c:numCache>
                      <c:formatCode>0.0000</c:formatCode>
                      <c:ptCount val="14"/>
                      <c:pt idx="0">
                        <c:v>10.136310328114252</c:v>
                      </c:pt>
                      <c:pt idx="1">
                        <c:v>10.180587639478363</c:v>
                      </c:pt>
                      <c:pt idx="2">
                        <c:v>10.183202014047156</c:v>
                      </c:pt>
                      <c:pt idx="3">
                        <c:v>10.164933869194346</c:v>
                      </c:pt>
                      <c:pt idx="4">
                        <c:v>10.139291528292214</c:v>
                      </c:pt>
                      <c:pt idx="5">
                        <c:v>10.159466873876436</c:v>
                      </c:pt>
                      <c:pt idx="6">
                        <c:v>10.157909965285857</c:v>
                      </c:pt>
                      <c:pt idx="7">
                        <c:v>10.189526077260176</c:v>
                      </c:pt>
                      <c:pt idx="8">
                        <c:v>10.131181264466017</c:v>
                      </c:pt>
                      <c:pt idx="9">
                        <c:v>10.206496911069133</c:v>
                      </c:pt>
                      <c:pt idx="10">
                        <c:v>10.187806342755447</c:v>
                      </c:pt>
                      <c:pt idx="11">
                        <c:v>10.199003650151285</c:v>
                      </c:pt>
                      <c:pt idx="12">
                        <c:v>10.199003650151285</c:v>
                      </c:pt>
                      <c:pt idx="13">
                        <c:v>10.101856999067724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1E-EC2E-4573-A002-5C8482596E74}"/>
                  </c:ext>
                </c:extLst>
              </c15:ser>
            </c15:filteredScatterSeries>
            <c15:filteredScatterSeries>
              <c15:ser>
                <c:idx val="3"/>
                <c:order val="1"/>
                <c:spPr>
                  <a:ln w="25400">
                    <a:noFill/>
                  </a:ln>
                </c:spP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'Recalc-Feb11'!$Q$3:$Q$16</c15:sqref>
                        </c15:formulaRef>
                      </c:ext>
                    </c:extLst>
                    <c:numCache>
                      <c:formatCode>0.0000</c:formatCode>
                      <c:ptCount val="14"/>
                      <c:pt idx="0">
                        <c:v>10.143034851306533</c:v>
                      </c:pt>
                      <c:pt idx="1">
                        <c:v>10.146031111113107</c:v>
                      </c:pt>
                      <c:pt idx="2">
                        <c:v>10.12498495903262</c:v>
                      </c:pt>
                      <c:pt idx="3">
                        <c:v>10.130410401651988</c:v>
                      </c:pt>
                      <c:pt idx="4">
                        <c:v>10.172319700902287</c:v>
                      </c:pt>
                      <c:pt idx="5">
                        <c:v>10.203694773416409</c:v>
                      </c:pt>
                      <c:pt idx="6">
                        <c:v>10.161360283917613</c:v>
                      </c:pt>
                      <c:pt idx="7">
                        <c:v>10.134983010075185</c:v>
                      </c:pt>
                      <c:pt idx="8">
                        <c:v>10.148366346834479</c:v>
                      </c:pt>
                      <c:pt idx="9">
                        <c:v>10.182315919410447</c:v>
                      </c:pt>
                      <c:pt idx="10">
                        <c:v>10.145845836726494</c:v>
                      </c:pt>
                      <c:pt idx="11">
                        <c:v>10.265673391374419</c:v>
                      </c:pt>
                      <c:pt idx="12">
                        <c:v>10.199421850909427</c:v>
                      </c:pt>
                      <c:pt idx="13">
                        <c:v>10.211963584350316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'Recalc-Feb11'!$P$3:$P$16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112.182938018751</c:v>
                      </c:pt>
                      <c:pt idx="1">
                        <c:v>134.43675829314</c:v>
                      </c:pt>
                      <c:pt idx="2">
                        <c:v>122.71053181030901</c:v>
                      </c:pt>
                      <c:pt idx="3">
                        <c:v>114.372106317057</c:v>
                      </c:pt>
                      <c:pt idx="4">
                        <c:v>137.08317357013399</c:v>
                      </c:pt>
                      <c:pt idx="5">
                        <c:v>135.92298962581199</c:v>
                      </c:pt>
                      <c:pt idx="6">
                        <c:v>125.881917068466</c:v>
                      </c:pt>
                      <c:pt idx="7">
                        <c:v>133.49398238699399</c:v>
                      </c:pt>
                      <c:pt idx="8">
                        <c:v>125.971175830365</c:v>
                      </c:pt>
                      <c:pt idx="9">
                        <c:v>126.876568436212</c:v>
                      </c:pt>
                      <c:pt idx="10">
                        <c:v>133.27329808765401</c:v>
                      </c:pt>
                      <c:pt idx="11">
                        <c:v>160.662968800274</c:v>
                      </c:pt>
                      <c:pt idx="12">
                        <c:v>130.60146191627101</c:v>
                      </c:pt>
                      <c:pt idx="13">
                        <c:v>131.023130738204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C2E-4573-A002-5C8482596E74}"/>
                  </c:ext>
                </c:extLst>
              </c15:ser>
            </c15:filteredScatterSeries>
          </c:ext>
        </c:extLst>
      </c:scatterChart>
      <c:valAx>
        <c:axId val="1142335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q  (nm-1)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647"/>
        <c:crosses val="autoZero"/>
        <c:crossBetween val="midCat"/>
      </c:valAx>
      <c:valAx>
        <c:axId val="1142335647"/>
        <c:scaling>
          <c:orientation val="minMax"/>
          <c:min val="1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effectLst/>
                  </a:rPr>
                  <a:t>Intensity after normalization by primary beam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23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Peak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'Recalc-Feb11'!$P$1:$S$1</c:f>
              <c:strCache>
                <c:ptCount val="1"/>
                <c:pt idx="0">
                  <c:v>Peak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FDCCDA1-C282-406D-A6E2-5FA92C98C1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145-473D-B941-227E33CE17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7328746-40FD-4DEE-844A-DE56ABC8DF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145-473D-B941-227E33CE17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D38D8BC-AE55-4643-A07E-1D21A3D61B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145-473D-B941-227E33CE176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658F79B-08FA-4CFD-9FEE-E8A143AA83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145-473D-B941-227E33CE176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F3BA00B-8ACB-4436-B17E-75CA23BFBF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145-473D-B941-227E33CE176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83BA028-ADC3-4240-8C8F-06AA42FABF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145-473D-B941-227E33CE176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A382038-BA1C-4301-B2D4-60FB1A0C58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145-473D-B941-227E33CE176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F1EE220-1747-46F2-B03B-8AECDC43FA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145-473D-B941-227E33CE176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931E464-4B97-4D04-9C3C-89F849F1B9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145-473D-B941-227E33CE176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D4DAC23-DA02-4765-A94B-2E8FFF7BD7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145-473D-B941-227E33CE176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15C2ED5-10F1-436C-B602-BBB5FE5C90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145-473D-B941-227E33CE176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7021787-2D3F-44A5-A4ED-4ECB85E4D9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145-473D-B941-227E33CE176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D6FE8FD-5F6F-4A23-9874-D2C5B1E6C3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145-473D-B941-227E33CE176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277B9A9-109A-4785-A7A7-DB23550236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145-473D-B941-227E33CE17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'Recalc-Feb11'!$Q$3:$Q$16</c:f>
              <c:numCache>
                <c:formatCode>0.0000</c:formatCode>
                <c:ptCount val="14"/>
                <c:pt idx="0">
                  <c:v>10.143034851306533</c:v>
                </c:pt>
                <c:pt idx="1">
                  <c:v>10.146031111113107</c:v>
                </c:pt>
                <c:pt idx="2">
                  <c:v>10.12498495903262</c:v>
                </c:pt>
                <c:pt idx="3">
                  <c:v>10.130410401651988</c:v>
                </c:pt>
                <c:pt idx="4">
                  <c:v>10.172319700902287</c:v>
                </c:pt>
                <c:pt idx="5">
                  <c:v>10.203694773416409</c:v>
                </c:pt>
                <c:pt idx="6">
                  <c:v>10.161360283917613</c:v>
                </c:pt>
                <c:pt idx="7">
                  <c:v>10.134983010075185</c:v>
                </c:pt>
                <c:pt idx="8">
                  <c:v>10.148366346834479</c:v>
                </c:pt>
                <c:pt idx="9">
                  <c:v>10.182315919410447</c:v>
                </c:pt>
                <c:pt idx="10">
                  <c:v>10.145845836726494</c:v>
                </c:pt>
                <c:pt idx="11">
                  <c:v>10.265673391374419</c:v>
                </c:pt>
                <c:pt idx="12">
                  <c:v>10.199421850909427</c:v>
                </c:pt>
                <c:pt idx="13">
                  <c:v>10.211963584350316</c:v>
                </c:pt>
              </c:numCache>
            </c:numRef>
          </c:xVal>
          <c:yVal>
            <c:numRef>
              <c:f>'Recalc-Feb11'!$P$3:$P$16</c:f>
              <c:numCache>
                <c:formatCode>General</c:formatCode>
                <c:ptCount val="14"/>
                <c:pt idx="0">
                  <c:v>112.182938018751</c:v>
                </c:pt>
                <c:pt idx="1">
                  <c:v>134.43675829314</c:v>
                </c:pt>
                <c:pt idx="2">
                  <c:v>122.71053181030901</c:v>
                </c:pt>
                <c:pt idx="3">
                  <c:v>114.372106317057</c:v>
                </c:pt>
                <c:pt idx="4">
                  <c:v>137.08317357013399</c:v>
                </c:pt>
                <c:pt idx="5">
                  <c:v>135.92298962581199</c:v>
                </c:pt>
                <c:pt idx="6">
                  <c:v>125.881917068466</c:v>
                </c:pt>
                <c:pt idx="7">
                  <c:v>133.49398238699399</c:v>
                </c:pt>
                <c:pt idx="8">
                  <c:v>125.971175830365</c:v>
                </c:pt>
                <c:pt idx="9">
                  <c:v>126.876568436212</c:v>
                </c:pt>
                <c:pt idx="10">
                  <c:v>133.27329808765401</c:v>
                </c:pt>
                <c:pt idx="11">
                  <c:v>160.662968800274</c:v>
                </c:pt>
                <c:pt idx="12">
                  <c:v>130.60146191627101</c:v>
                </c:pt>
                <c:pt idx="13">
                  <c:v>131.023130738204</c:v>
                </c:pt>
              </c:numCache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'Recalc-Feb11'!$B$3:$B$30</c15:f>
                <c15:dlblRangeCache>
                  <c:ptCount val="28"/>
                  <c:pt idx="0">
                    <c:v>B001</c:v>
                  </c:pt>
                  <c:pt idx="1">
                    <c:v>B002</c:v>
                  </c:pt>
                  <c:pt idx="2">
                    <c:v>B003</c:v>
                  </c:pt>
                  <c:pt idx="3">
                    <c:v>B004</c:v>
                  </c:pt>
                  <c:pt idx="4">
                    <c:v>B005</c:v>
                  </c:pt>
                  <c:pt idx="5">
                    <c:v>B006</c:v>
                  </c:pt>
                  <c:pt idx="6">
                    <c:v>B007</c:v>
                  </c:pt>
                  <c:pt idx="7">
                    <c:v>B008</c:v>
                  </c:pt>
                  <c:pt idx="8">
                    <c:v>B009</c:v>
                  </c:pt>
                  <c:pt idx="9">
                    <c:v>B010</c:v>
                  </c:pt>
                  <c:pt idx="10">
                    <c:v>B011</c:v>
                  </c:pt>
                  <c:pt idx="11">
                    <c:v>B012</c:v>
                  </c:pt>
                  <c:pt idx="12">
                    <c:v>B013</c:v>
                  </c:pt>
                  <c:pt idx="13">
                    <c:v>B014</c:v>
                  </c:pt>
                  <c:pt idx="14">
                    <c:v>BA  </c:v>
                  </c:pt>
                  <c:pt idx="15">
                    <c:v>BB  </c:v>
                  </c:pt>
                  <c:pt idx="16">
                    <c:v>BC  </c:v>
                  </c:pt>
                  <c:pt idx="17">
                    <c:v>BD  </c:v>
                  </c:pt>
                  <c:pt idx="18">
                    <c:v>BE  </c:v>
                  </c:pt>
                  <c:pt idx="19">
                    <c:v>BF  </c:v>
                  </c:pt>
                  <c:pt idx="20">
                    <c:v>BG  </c:v>
                  </c:pt>
                  <c:pt idx="21">
                    <c:v>BH  </c:v>
                  </c:pt>
                  <c:pt idx="22">
                    <c:v>BI  </c:v>
                  </c:pt>
                  <c:pt idx="23">
                    <c:v>BJ  </c:v>
                  </c:pt>
                  <c:pt idx="24">
                    <c:v>BK  </c:v>
                  </c:pt>
                  <c:pt idx="25">
                    <c:v>BL  </c:v>
                  </c:pt>
                  <c:pt idx="26">
                    <c:v>BM  </c:v>
                  </c:pt>
                  <c:pt idx="27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7145-473D-B941-227E33CE1764}"/>
            </c:ext>
          </c:extLst>
        </c:ser>
        <c:ser>
          <c:idx val="1"/>
          <c:order val="1"/>
          <c:tx>
            <c:v>Trimmed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B537CC2D-61A0-40CD-A184-1966756AD0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145-473D-B941-227E33CE17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24FF32E-0FAD-4DD1-80F2-1ED0FCB905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7145-473D-B941-227E33CE17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D7A8671-E436-45AC-B500-FFD9DFEFFC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145-473D-B941-227E33CE176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9642E09-FF54-43A4-BF7E-000B8A1A3C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145-473D-B941-227E33CE176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0FBCFC-8A04-4911-891C-9ED45879BE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145-473D-B941-227E33CE176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5DB5BDA-854F-4BBA-9581-B52B9D349F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7145-473D-B941-227E33CE176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310E14D-37B6-4303-A0CC-D27F96E4F6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145-473D-B941-227E33CE176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376313C-6A97-4242-B011-7EF121F70C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145-473D-B941-227E33CE176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5ADE326-7E1E-423A-897F-5BA2E4EEF8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145-473D-B941-227E33CE176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8AB92D4-1F7A-4DF9-916A-9D0B1E0652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7145-473D-B941-227E33CE176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53E9E18-A4E7-4A3E-A7A9-D92652110F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145-473D-B941-227E33CE176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429C517-9AB9-4241-978A-FA529142D8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145-473D-B941-227E33CE176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DACB7CC-ECCA-47F8-9DA9-98684889CC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145-473D-B941-227E33CE176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EA0657A-4E86-416E-80EF-D6DFB09312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7145-473D-B941-227E33CE17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'Recalc-Feb11'!$Q$17:$Q$30</c:f>
              <c:numCache>
                <c:formatCode>0.0000</c:formatCode>
                <c:ptCount val="14"/>
                <c:pt idx="0">
                  <c:v>10.136310328114252</c:v>
                </c:pt>
                <c:pt idx="1">
                  <c:v>10.180587639478363</c:v>
                </c:pt>
                <c:pt idx="2">
                  <c:v>10.183202014047156</c:v>
                </c:pt>
                <c:pt idx="3">
                  <c:v>10.164933869194346</c:v>
                </c:pt>
                <c:pt idx="4">
                  <c:v>10.139291528292214</c:v>
                </c:pt>
                <c:pt idx="5">
                  <c:v>10.159466873876436</c:v>
                </c:pt>
                <c:pt idx="6">
                  <c:v>10.157909965285857</c:v>
                </c:pt>
                <c:pt idx="7">
                  <c:v>10.189526077260176</c:v>
                </c:pt>
                <c:pt idx="8">
                  <c:v>10.131181264466017</c:v>
                </c:pt>
                <c:pt idx="9">
                  <c:v>10.206496911069133</c:v>
                </c:pt>
                <c:pt idx="10">
                  <c:v>10.187806342755447</c:v>
                </c:pt>
                <c:pt idx="11">
                  <c:v>10.199003650151285</c:v>
                </c:pt>
                <c:pt idx="12">
                  <c:v>10.199003650151285</c:v>
                </c:pt>
                <c:pt idx="13">
                  <c:v>10.101856999067724</c:v>
                </c:pt>
              </c:numCache>
            </c:numRef>
          </c:xVal>
          <c:yVal>
            <c:numRef>
              <c:f>'Recalc-Feb11'!$P$17:$P$30</c:f>
              <c:numCache>
                <c:formatCode>General</c:formatCode>
                <c:ptCount val="14"/>
                <c:pt idx="0">
                  <c:v>136.203668928252</c:v>
                </c:pt>
                <c:pt idx="1">
                  <c:v>137.89079131521299</c:v>
                </c:pt>
                <c:pt idx="2">
                  <c:v>133.29736695757799</c:v>
                </c:pt>
                <c:pt idx="3">
                  <c:v>130.57265426130601</c:v>
                </c:pt>
                <c:pt idx="4">
                  <c:v>135.50262568091</c:v>
                </c:pt>
                <c:pt idx="5">
                  <c:v>127.838977711364</c:v>
                </c:pt>
                <c:pt idx="6">
                  <c:v>137.89587480719601</c:v>
                </c:pt>
                <c:pt idx="7">
                  <c:v>118.315255127282</c:v>
                </c:pt>
                <c:pt idx="8">
                  <c:v>138.78953711503601</c:v>
                </c:pt>
                <c:pt idx="9">
                  <c:v>123.484657043358</c:v>
                </c:pt>
                <c:pt idx="10">
                  <c:v>116.70838798007</c:v>
                </c:pt>
                <c:pt idx="11">
                  <c:v>112.35175453111999</c:v>
                </c:pt>
                <c:pt idx="12">
                  <c:v>112.35175453111999</c:v>
                </c:pt>
                <c:pt idx="13">
                  <c:v>139.06558851119701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'Recalc-Feb11'!$B$17:$B$30</c15:f>
                <c15:dlblRangeCache>
                  <c:ptCount val="14"/>
                  <c:pt idx="0">
                    <c:v>BA  </c:v>
                  </c:pt>
                  <c:pt idx="1">
                    <c:v>BB  </c:v>
                  </c:pt>
                  <c:pt idx="2">
                    <c:v>BC  </c:v>
                  </c:pt>
                  <c:pt idx="3">
                    <c:v>BD  </c:v>
                  </c:pt>
                  <c:pt idx="4">
                    <c:v>BE  </c:v>
                  </c:pt>
                  <c:pt idx="5">
                    <c:v>BF  </c:v>
                  </c:pt>
                  <c:pt idx="6">
                    <c:v>BG  </c:v>
                  </c:pt>
                  <c:pt idx="7">
                    <c:v>BH  </c:v>
                  </c:pt>
                  <c:pt idx="8">
                    <c:v>BI  </c:v>
                  </c:pt>
                  <c:pt idx="9">
                    <c:v>BJ  </c:v>
                  </c:pt>
                  <c:pt idx="10">
                    <c:v>BK  </c:v>
                  </c:pt>
                  <c:pt idx="11">
                    <c:v>BL  </c:v>
                  </c:pt>
                  <c:pt idx="12">
                    <c:v>BM  </c:v>
                  </c:pt>
                  <c:pt idx="13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D-7145-473D-B941-227E33CE1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335231"/>
        <c:axId val="1142335647"/>
        <c:extLst/>
      </c:scatterChart>
      <c:valAx>
        <c:axId val="1142335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q  (nm-1)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647"/>
        <c:crosses val="autoZero"/>
        <c:crossBetween val="midCat"/>
      </c:valAx>
      <c:valAx>
        <c:axId val="1142335647"/>
        <c:scaling>
          <c:orientation val="minMax"/>
          <c:min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>
                    <a:effectLst/>
                  </a:rPr>
                  <a:t>Intensity after normalization by primary beam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Peak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Wild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BADBA8A-A1EA-465D-A5E1-770963CB4E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818-4B06-A79D-554E0E8163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87EA10C-100D-492A-8523-CAB91DA084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18-4B06-A79D-554E0E8163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FA422B6-7FFE-48C0-9A13-71560783D6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818-4B06-A79D-554E0E8163E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47CFD8D-A190-4ADC-B6A8-10F7675A9F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818-4B06-A79D-554E0E8163E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00015CB-D1DA-489E-A4B3-94EC0EFE5E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818-4B06-A79D-554E0E8163E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AEEB3A7-0418-44E0-A3A5-B78B7BC563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18-4B06-A79D-554E0E8163E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2E5BF09-CB16-469C-8A8A-40BEFC318D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818-4B06-A79D-554E0E8163E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E2F2436-6823-4215-8126-6EBBD0991E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818-4B06-A79D-554E0E8163E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8A4AB26-262D-4F91-8FF9-FBD3CA3848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818-4B06-A79D-554E0E8163E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8EFC5FB-7B0D-4641-9D00-1D94262B40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818-4B06-A79D-554E0E8163E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7035AFD-6236-43C3-8BD7-7041FAA11E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818-4B06-A79D-554E0E8163E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7396E12-ACBC-43C1-8D9B-0CB639DF9A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818-4B06-A79D-554E0E8163E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DA24AEE-FCBC-4FDB-AD4C-5DD68F19D06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6818-4B06-A79D-554E0E8163E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26FDD26-B71D-4AAD-9EBB-076E4A9E5C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6818-4B06-A79D-554E0E8163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'Recalc-Feb11'!$W$3:$W$16</c:f>
              <c:numCache>
                <c:formatCode>0.0000</c:formatCode>
                <c:ptCount val="14"/>
                <c:pt idx="0">
                  <c:v>4.3385910032659121</c:v>
                </c:pt>
                <c:pt idx="1">
                  <c:v>4.3608807246792587</c:v>
                </c:pt>
                <c:pt idx="2">
                  <c:v>4.2959031244612209</c:v>
                </c:pt>
                <c:pt idx="3">
                  <c:v>4.4134052061242706</c:v>
                </c:pt>
                <c:pt idx="4">
                  <c:v>4.3333777638145925</c:v>
                </c:pt>
                <c:pt idx="5">
                  <c:v>4.3706985377780958</c:v>
                </c:pt>
                <c:pt idx="6">
                  <c:v>4.36997581748561</c:v>
                </c:pt>
                <c:pt idx="7">
                  <c:v>4.3063438756696968</c:v>
                </c:pt>
                <c:pt idx="8">
                  <c:v>4.3577425783015444</c:v>
                </c:pt>
                <c:pt idx="9">
                  <c:v>4.3692453676002652</c:v>
                </c:pt>
                <c:pt idx="10">
                  <c:v>4.3468357367940156</c:v>
                </c:pt>
                <c:pt idx="11">
                  <c:v>4.4083351226259246</c:v>
                </c:pt>
                <c:pt idx="12">
                  <c:v>4.3724583711963882</c:v>
                </c:pt>
                <c:pt idx="13">
                  <c:v>4.3204842928318259</c:v>
                </c:pt>
              </c:numCache>
            </c:numRef>
          </c:xVal>
          <c:yVal>
            <c:numRef>
              <c:f>'Recalc-Feb11'!$V$3:$V$16</c:f>
              <c:numCache>
                <c:formatCode>General</c:formatCode>
                <c:ptCount val="14"/>
                <c:pt idx="0">
                  <c:v>79.204232650333495</c:v>
                </c:pt>
                <c:pt idx="1">
                  <c:v>88.931146137135002</c:v>
                </c:pt>
                <c:pt idx="2">
                  <c:v>86.703052156601601</c:v>
                </c:pt>
                <c:pt idx="3">
                  <c:v>82.141660031765099</c:v>
                </c:pt>
                <c:pt idx="4">
                  <c:v>97.3858587109371</c:v>
                </c:pt>
                <c:pt idx="5">
                  <c:v>93.559256899813803</c:v>
                </c:pt>
                <c:pt idx="6">
                  <c:v>86.410732038225504</c:v>
                </c:pt>
                <c:pt idx="7">
                  <c:v>93.200600502287898</c:v>
                </c:pt>
                <c:pt idx="8">
                  <c:v>83.659449348150204</c:v>
                </c:pt>
                <c:pt idx="9">
                  <c:v>84.841454242134006</c:v>
                </c:pt>
                <c:pt idx="10">
                  <c:v>93.559672400343501</c:v>
                </c:pt>
                <c:pt idx="11">
                  <c:v>99.425210555687201</c:v>
                </c:pt>
                <c:pt idx="12">
                  <c:v>97.0537991839645</c:v>
                </c:pt>
                <c:pt idx="13">
                  <c:v>94.216269877715902</c:v>
                </c:pt>
              </c:numCache>
            </c:numRef>
          </c:yVal>
          <c:smooth val="0"/>
          <c:extLst xmlns:c15="http://schemas.microsoft.com/office/drawing/2012/chart">
            <c:ext xmlns:c15="http://schemas.microsoft.com/office/drawing/2012/chart" uri="{02D57815-91ED-43cb-92C2-25804820EDAC}">
              <c15:datalabelsRange>
                <c15:f>'Recalc-Feb11'!$B$3:$B$30</c15:f>
                <c15:dlblRangeCache>
                  <c:ptCount val="28"/>
                  <c:pt idx="0">
                    <c:v>B001</c:v>
                  </c:pt>
                  <c:pt idx="1">
                    <c:v>B002</c:v>
                  </c:pt>
                  <c:pt idx="2">
                    <c:v>B003</c:v>
                  </c:pt>
                  <c:pt idx="3">
                    <c:v>B004</c:v>
                  </c:pt>
                  <c:pt idx="4">
                    <c:v>B005</c:v>
                  </c:pt>
                  <c:pt idx="5">
                    <c:v>B006</c:v>
                  </c:pt>
                  <c:pt idx="6">
                    <c:v>B007</c:v>
                  </c:pt>
                  <c:pt idx="7">
                    <c:v>B008</c:v>
                  </c:pt>
                  <c:pt idx="8">
                    <c:v>B009</c:v>
                  </c:pt>
                  <c:pt idx="9">
                    <c:v>B010</c:v>
                  </c:pt>
                  <c:pt idx="10">
                    <c:v>B011</c:v>
                  </c:pt>
                  <c:pt idx="11">
                    <c:v>B012</c:v>
                  </c:pt>
                  <c:pt idx="12">
                    <c:v>B013</c:v>
                  </c:pt>
                  <c:pt idx="13">
                    <c:v>B014</c:v>
                  </c:pt>
                  <c:pt idx="14">
                    <c:v>BA  </c:v>
                  </c:pt>
                  <c:pt idx="15">
                    <c:v>BB  </c:v>
                  </c:pt>
                  <c:pt idx="16">
                    <c:v>BC  </c:v>
                  </c:pt>
                  <c:pt idx="17">
                    <c:v>BD  </c:v>
                  </c:pt>
                  <c:pt idx="18">
                    <c:v>BE  </c:v>
                  </c:pt>
                  <c:pt idx="19">
                    <c:v>BF  </c:v>
                  </c:pt>
                  <c:pt idx="20">
                    <c:v>BG  </c:v>
                  </c:pt>
                  <c:pt idx="21">
                    <c:v>BH  </c:v>
                  </c:pt>
                  <c:pt idx="22">
                    <c:v>BI  </c:v>
                  </c:pt>
                  <c:pt idx="23">
                    <c:v>BJ  </c:v>
                  </c:pt>
                  <c:pt idx="24">
                    <c:v>BK  </c:v>
                  </c:pt>
                  <c:pt idx="25">
                    <c:v>BL  </c:v>
                  </c:pt>
                  <c:pt idx="26">
                    <c:v>BM  </c:v>
                  </c:pt>
                  <c:pt idx="27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6818-4B06-A79D-554E0E8163E7}"/>
            </c:ext>
          </c:extLst>
        </c:ser>
        <c:ser>
          <c:idx val="1"/>
          <c:order val="1"/>
          <c:tx>
            <c:v>Trimmed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65D3EF36-DC7B-448D-B79B-93E0936FF8D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6818-4B06-A79D-554E0E8163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03C97F-F497-4079-BB33-1404A0F74C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6818-4B06-A79D-554E0E8163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EAB9DA5-55C1-4BF5-A12C-BAEA5CE8F0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6818-4B06-A79D-554E0E8163E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77E7B4-CEB8-43C3-88D9-5279A44E3F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6818-4B06-A79D-554E0E8163E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A8ADCC-A634-4481-BDC6-F2D45E9F3F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6818-4B06-A79D-554E0E8163E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407A467-C63A-4676-B796-455A8CF21D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6818-4B06-A79D-554E0E8163E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4F9F157-3D28-445E-9322-3C068540F6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6818-4B06-A79D-554E0E8163E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971FDB2-1B13-43B8-819E-A32C7749CA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6818-4B06-A79D-554E0E8163E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7637FB5-BE74-4705-8745-F79C17B92D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6818-4B06-A79D-554E0E8163E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A9F052C-684A-4C88-BC8C-5300B1446A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6818-4B06-A79D-554E0E8163E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AA018A3-8C58-4349-B06C-7F29F2E3F9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6818-4B06-A79D-554E0E8163E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888B4B2-4D9B-49F9-AA4B-0EACD4014A9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6818-4B06-A79D-554E0E8163E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F4D7848-1F85-4C11-A272-12F592FFD9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6818-4B06-A79D-554E0E8163E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322C1F2-08A4-47E7-A297-C2A1748513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6818-4B06-A79D-554E0E8163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'Recalc-Feb11'!$W$17:$W$30</c:f>
              <c:numCache>
                <c:formatCode>0.0000</c:formatCode>
                <c:ptCount val="14"/>
                <c:pt idx="0">
                  <c:v>4.3560485598488823</c:v>
                </c:pt>
                <c:pt idx="1">
                  <c:v>4.2924193387369369</c:v>
                </c:pt>
                <c:pt idx="2">
                  <c:v>4.3312849814068812</c:v>
                </c:pt>
                <c:pt idx="3">
                  <c:v>4.3510443064368856</c:v>
                </c:pt>
                <c:pt idx="4">
                  <c:v>4.316110544903518</c:v>
                </c:pt>
                <c:pt idx="5">
                  <c:v>4.3379024698678288</c:v>
                </c:pt>
                <c:pt idx="6">
                  <c:v>4.3502400597339914</c:v>
                </c:pt>
                <c:pt idx="7">
                  <c:v>4.2984334762779444</c:v>
                </c:pt>
                <c:pt idx="8">
                  <c:v>4.28581643223266</c:v>
                </c:pt>
                <c:pt idx="9">
                  <c:v>4.2883268493170972</c:v>
                </c:pt>
                <c:pt idx="10">
                  <c:v>4.3405865690310126</c:v>
                </c:pt>
                <c:pt idx="11">
                  <c:v>4.328224143250746</c:v>
                </c:pt>
                <c:pt idx="12">
                  <c:v>4.328224143250746</c:v>
                </c:pt>
                <c:pt idx="13">
                  <c:v>4.2603726159200974</c:v>
                </c:pt>
              </c:numCache>
            </c:numRef>
          </c:xVal>
          <c:yVal>
            <c:numRef>
              <c:f>'Recalc-Feb11'!$V$17:$V$30</c:f>
              <c:numCache>
                <c:formatCode>General</c:formatCode>
                <c:ptCount val="14"/>
                <c:pt idx="0">
                  <c:v>95.267810610812404</c:v>
                </c:pt>
                <c:pt idx="1">
                  <c:v>98.001378057049294</c:v>
                </c:pt>
                <c:pt idx="2">
                  <c:v>99.377163358481198</c:v>
                </c:pt>
                <c:pt idx="3">
                  <c:v>97.952056717239003</c:v>
                </c:pt>
                <c:pt idx="4">
                  <c:v>100.326202915959</c:v>
                </c:pt>
                <c:pt idx="5">
                  <c:v>90.278699145602403</c:v>
                </c:pt>
                <c:pt idx="6">
                  <c:v>99.353790146546999</c:v>
                </c:pt>
                <c:pt idx="7">
                  <c:v>92.7505920049026</c:v>
                </c:pt>
                <c:pt idx="8">
                  <c:v>100.809503283222</c:v>
                </c:pt>
                <c:pt idx="9">
                  <c:v>90.175827777100395</c:v>
                </c:pt>
                <c:pt idx="10">
                  <c:v>86.729431875915395</c:v>
                </c:pt>
                <c:pt idx="11">
                  <c:v>84.321076778814799</c:v>
                </c:pt>
                <c:pt idx="12">
                  <c:v>84.321076778814799</c:v>
                </c:pt>
                <c:pt idx="13">
                  <c:v>101.307808182643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'Recalc-Feb11'!$B$17:$B$30</c15:f>
                <c15:dlblRangeCache>
                  <c:ptCount val="14"/>
                  <c:pt idx="0">
                    <c:v>BA  </c:v>
                  </c:pt>
                  <c:pt idx="1">
                    <c:v>BB  </c:v>
                  </c:pt>
                  <c:pt idx="2">
                    <c:v>BC  </c:v>
                  </c:pt>
                  <c:pt idx="3">
                    <c:v>BD  </c:v>
                  </c:pt>
                  <c:pt idx="4">
                    <c:v>BE  </c:v>
                  </c:pt>
                  <c:pt idx="5">
                    <c:v>BF  </c:v>
                  </c:pt>
                  <c:pt idx="6">
                    <c:v>BG  </c:v>
                  </c:pt>
                  <c:pt idx="7">
                    <c:v>BH  </c:v>
                  </c:pt>
                  <c:pt idx="8">
                    <c:v>BI  </c:v>
                  </c:pt>
                  <c:pt idx="9">
                    <c:v>BJ  </c:v>
                  </c:pt>
                  <c:pt idx="10">
                    <c:v>BK  </c:v>
                  </c:pt>
                  <c:pt idx="11">
                    <c:v>BL  </c:v>
                  </c:pt>
                  <c:pt idx="12">
                    <c:v>BM  </c:v>
                  </c:pt>
                  <c:pt idx="13">
                    <c:v>BN 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D-6818-4B06-A79D-554E0E816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335231"/>
        <c:axId val="1142335647"/>
        <c:extLst/>
      </c:scatterChart>
      <c:valAx>
        <c:axId val="1142335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>
                    <a:effectLst/>
                  </a:rPr>
                  <a:t>q  (nm-1)</a:t>
                </a:r>
                <a:endParaRPr lang="en-US" sz="1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647"/>
        <c:crosses val="autoZero"/>
        <c:crossBetween val="midCat"/>
      </c:valAx>
      <c:valAx>
        <c:axId val="1142335647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Intensity after normalization by primary beam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35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1727"/>
          </a:xfrm>
          <a:prstGeom prst="rect">
            <a:avLst/>
          </a:prstGeom>
        </p:spPr>
        <p:txBody>
          <a:bodyPr vert="horz" lIns="96650" tIns="48325" rIns="96650" bIns="48325" rtlCol="0"/>
          <a:lstStyle>
            <a:lvl1pPr algn="r">
              <a:defRPr sz="1200"/>
            </a:lvl1pPr>
          </a:lstStyle>
          <a:p>
            <a:fld id="{F4F0F3B8-998E-D64A-8240-660210E02F0F}" type="datetimeFigureOut">
              <a:rPr lang="en-GR" smtClean="0"/>
              <a:t>10/20/2023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200"/>
            </a:lvl1pPr>
          </a:lstStyle>
          <a:p>
            <a:fld id="{1807CA0F-AE2F-1A4E-BB58-B2CAC5C8FC6C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01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Dark">
            <a:extLst>
              <a:ext uri="{FF2B5EF4-FFF2-40B4-BE49-F238E27FC236}">
                <a16:creationId xmlns:a16="http://schemas.microsoft.com/office/drawing/2014/main" id="{62D3B8C7-FBAE-769B-0002-30E1211304EF}"/>
              </a:ext>
            </a:extLst>
          </p:cNvPr>
          <p:cNvSpPr/>
          <p:nvPr userDrawn="1"/>
        </p:nvSpPr>
        <p:spPr>
          <a:xfrm>
            <a:off x="0" y="0"/>
            <a:ext cx="6223379" cy="6858001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9" name="Rectangle Orange">
            <a:extLst>
              <a:ext uri="{FF2B5EF4-FFF2-40B4-BE49-F238E27FC236}">
                <a16:creationId xmlns:a16="http://schemas.microsoft.com/office/drawing/2014/main" id="{9875843D-01EF-183F-65F5-A365665CE1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7594" y="1592641"/>
            <a:ext cx="5841242" cy="3672717"/>
          </a:xfrm>
          <a:prstGeom prst="rect">
            <a:avLst/>
          </a:prstGeom>
        </p:spPr>
      </p:pic>
      <p:sp>
        <p:nvSpPr>
          <p:cNvPr id="27" name="Title 26">
            <a:extLst>
              <a:ext uri="{FF2B5EF4-FFF2-40B4-BE49-F238E27FC236}">
                <a16:creationId xmlns:a16="http://schemas.microsoft.com/office/drawing/2014/main" id="{C3B7BDA4-8E36-9892-D2D4-6C951E038E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97" y="1917245"/>
            <a:ext cx="4209517" cy="5068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Title – 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609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7E0F-8A3A-5025-079C-6454519F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9" y="740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118D-829A-C2FC-B0CA-F4BAD250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4029" y="1461240"/>
            <a:ext cx="10515600" cy="43513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4FE2-40E6-CA6A-E23B-741AAB95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/>
          <a:p>
            <a:fld id="{804780D0-3A6A-4249-A15A-5F408458CBFB}" type="datetime3">
              <a:rPr lang="en-US" smtClean="0"/>
              <a:t>20 October 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F409-8C93-C919-D86C-A780372D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5EC9-012A-4F99-3DD6-E6E0A17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t>‹#›</a:t>
            </a:fld>
            <a:endParaRPr lang="en-GR"/>
          </a:p>
        </p:txBody>
      </p:sp>
      <p:cxnSp>
        <p:nvCxnSpPr>
          <p:cNvPr id="7" name="orange line">
            <a:extLst>
              <a:ext uri="{FF2B5EF4-FFF2-40B4-BE49-F238E27FC236}">
                <a16:creationId xmlns:a16="http://schemas.microsoft.com/office/drawing/2014/main" id="{D2197562-F253-2ED9-59FE-4EC13DE22951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9368A-516B-14AB-DC49-45183533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9252" y="385750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0009E-AF1B-FD27-5E28-7FFF07FE3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7448" y="385750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6422-6273-9714-2F44-861DEFF2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/>
          <a:p>
            <a:fld id="{28EC28A5-9FA9-2D4A-A14E-C7DD18951F94}" type="datetime3">
              <a:rPr lang="en-US" smtClean="0"/>
              <a:t>20 October 2023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12EA-CC28-AEED-7A77-2B40196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C078-17A8-4A03-513A-103584F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t>‹#›</a:t>
            </a:fld>
            <a:endParaRPr lang="en-GR"/>
          </a:p>
        </p:txBody>
      </p:sp>
      <p:cxnSp>
        <p:nvCxnSpPr>
          <p:cNvPr id="7" name="orange line">
            <a:extLst>
              <a:ext uri="{FF2B5EF4-FFF2-40B4-BE49-F238E27FC236}">
                <a16:creationId xmlns:a16="http://schemas.microsoft.com/office/drawing/2014/main" id="{76D6EE2A-1791-9403-5974-40367BC4E156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16BD-090D-F191-DCC7-9D29D0AE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7" y="740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CE9-A655-9935-F0B4-A49DB81B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52" y="1461240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2E43-B196-E5F8-DD78-09FB40CF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1561" y="6356349"/>
            <a:ext cx="2948275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114A866A-0832-6248-B4E2-AC7FC0E6CBE0}" type="datetime3">
              <a:rPr lang="en-US" smtClean="0"/>
              <a:pPr/>
              <a:t>20 October 2023</a:t>
            </a:fld>
            <a:endParaRPr lang="en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B2FB-2147-2654-5BF4-41EEE5B5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11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3E52-B49E-5B17-D6AA-6C837F4A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473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 dirty="0"/>
          </a:p>
        </p:txBody>
      </p:sp>
      <p:cxnSp>
        <p:nvCxnSpPr>
          <p:cNvPr id="8" name="orange line">
            <a:extLst>
              <a:ext uri="{FF2B5EF4-FFF2-40B4-BE49-F238E27FC236}">
                <a16:creationId xmlns:a16="http://schemas.microsoft.com/office/drawing/2014/main" id="{B929ADBE-5A08-5619-4B2F-2C3C4E043BE1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4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>
            <a:extLst>
              <a:ext uri="{FF2B5EF4-FFF2-40B4-BE49-F238E27FC236}">
                <a16:creationId xmlns:a16="http://schemas.microsoft.com/office/drawing/2014/main" id="{2082B9A0-C7F7-1FA6-3484-1678CFFA9A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86" b="5083"/>
          <a:stretch/>
        </p:blipFill>
        <p:spPr>
          <a:xfrm>
            <a:off x="-61644" y="-129654"/>
            <a:ext cx="12315287" cy="711730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16A481-04D6-656B-C8B0-690B8D899B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1682" y="3225326"/>
            <a:ext cx="4589862" cy="5247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Header– Click to Edit</a:t>
            </a:r>
            <a:endParaRPr lang="el-GR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53E2-F2DC-8CFC-EE1D-D6A7785B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9" y="742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851-A2E7-72F5-C32F-E33E9F92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971" y="1461242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B9D5E-DC3F-5249-EDBA-4C18B42E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1971" y="1461242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98D68-BE66-5FDD-0F48-04AAE361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/>
          <a:p>
            <a:fld id="{E1698E0E-E414-2D4D-8D79-D3605D90583A}" type="datetime3">
              <a:rPr lang="en-US" smtClean="0"/>
              <a:t>20 October 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6718-832C-F919-A684-3CA7DC28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E90E5-F42B-AC76-9F46-C7C457E2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t>‹#›</a:t>
            </a:fld>
            <a:endParaRPr lang="en-GR"/>
          </a:p>
        </p:txBody>
      </p:sp>
      <p:cxnSp>
        <p:nvCxnSpPr>
          <p:cNvPr id="8" name="orange line">
            <a:extLst>
              <a:ext uri="{FF2B5EF4-FFF2-40B4-BE49-F238E27FC236}">
                <a16:creationId xmlns:a16="http://schemas.microsoft.com/office/drawing/2014/main" id="{2F8278FA-4061-0EBE-BE4C-BFFA01D62C82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EA8C-37C1-2371-B98C-4A021B80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62" y="761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A60E-5128-50C4-4D10-03AB3F6A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562" y="132365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28DA3-4F56-0CA3-7B32-35FACD34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562" y="214756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F92BC-CF9C-66A0-AEFB-B8582C7F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1974" y="132365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EFF22-EDA7-BB0B-E992-A4D002414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1974" y="214756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2033F-C992-698E-AE91-71679D97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A8E0C8-CF44-A549-8FFD-165072FC9184}" type="datetime3">
              <a:rPr lang="en-US" smtClean="0"/>
              <a:pPr/>
              <a:t>20 October 2023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D1629-495F-DAD6-07D5-101073EF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16509-61EB-7AC0-F4CA-E51A9445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/>
          </a:p>
        </p:txBody>
      </p:sp>
      <p:cxnSp>
        <p:nvCxnSpPr>
          <p:cNvPr id="10" name="orange line">
            <a:extLst>
              <a:ext uri="{FF2B5EF4-FFF2-40B4-BE49-F238E27FC236}">
                <a16:creationId xmlns:a16="http://schemas.microsoft.com/office/drawing/2014/main" id="{ED5B416B-0232-BBB7-4216-C240D1AEF4F1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F0A-02BC-5DA1-953D-20140B1D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9" y="761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80C64-6845-C778-542A-DECE1350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334CF0-7B29-A34E-9A1E-F56F6F275933}" type="datetime3">
              <a:rPr lang="en-US" smtClean="0"/>
              <a:pPr/>
              <a:t>20 October 2023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B7FAE-1695-BFC5-5E1D-2809A1D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CBAF-9236-ED08-F8DE-253A2C64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/>
          </a:p>
        </p:txBody>
      </p:sp>
      <p:cxnSp>
        <p:nvCxnSpPr>
          <p:cNvPr id="6" name="orange line">
            <a:extLst>
              <a:ext uri="{FF2B5EF4-FFF2-40B4-BE49-F238E27FC236}">
                <a16:creationId xmlns:a16="http://schemas.microsoft.com/office/drawing/2014/main" id="{796C2349-2653-1557-D515-9A84B1BCF7CB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1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290-5414-1D99-0FD9-331FD97B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295C2-E009-9347-835C-85BC334D165A}" type="datetime3">
              <a:rPr lang="en-US" smtClean="0"/>
              <a:pPr/>
              <a:t>20 October 2023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1A8FB-4531-B8F9-6BA1-4CCE4DA8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D1D3-9D15-1C6F-8FE1-02AA0BB8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/>
          </a:p>
        </p:txBody>
      </p:sp>
      <p:cxnSp>
        <p:nvCxnSpPr>
          <p:cNvPr id="5" name="orange line">
            <a:extLst>
              <a:ext uri="{FF2B5EF4-FFF2-40B4-BE49-F238E27FC236}">
                <a16:creationId xmlns:a16="http://schemas.microsoft.com/office/drawing/2014/main" id="{4E5E9AFC-3B44-229D-3B91-1042CE0A095A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2C0F-BFAC-4E24-0EDB-6DDFD55F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44" y="-412598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B48C-623D-BAA1-C53B-CED42281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844" y="396157"/>
            <a:ext cx="6172200" cy="48736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09CED-60DD-950F-BAF2-6426C762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444" y="1466132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68C1-75FF-15C7-47FA-1EC62CB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0B7895-2671-2645-875B-44497F394D63}" type="datetime3">
              <a:rPr lang="en-US" smtClean="0"/>
              <a:pPr/>
              <a:t>20 October 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F5666-0DCE-F026-B5B7-0120454C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F8A7C-971A-AD07-3B13-4983E5F0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/>
          </a:p>
        </p:txBody>
      </p:sp>
      <p:cxnSp>
        <p:nvCxnSpPr>
          <p:cNvPr id="8" name="orange line">
            <a:extLst>
              <a:ext uri="{FF2B5EF4-FFF2-40B4-BE49-F238E27FC236}">
                <a16:creationId xmlns:a16="http://schemas.microsoft.com/office/drawing/2014/main" id="{3E4BF99A-D6FD-E570-8EC9-ADA9E7D01005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FE0C-C7EF-F09A-545A-BC9A909A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50" y="-499625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239D7-5501-7C61-4C1E-BC20DB943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10850" y="1830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A40B8-C32A-BAAD-AF40-FF5953288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450" y="1253002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C664D-D401-25DB-A184-7CCA34CC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/>
          <a:lstStyle/>
          <a:p>
            <a:fld id="{727E7398-00DA-4E4C-A8EE-A0609AFD803A}" type="datetime3">
              <a:rPr lang="en-US" smtClean="0"/>
              <a:t>20 October 2023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12D69-1FC3-40BB-78AD-95362A8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EosDx</a:t>
            </a:r>
            <a:r>
              <a:rPr lang="en-GB" dirty="0"/>
              <a:t>™️ Inc Confidential   |</a:t>
            </a:r>
            <a:endParaRPr lang="en-G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A342-245F-62B0-BD5D-520AEB9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t>‹#›</a:t>
            </a:fld>
            <a:endParaRPr lang="en-GR"/>
          </a:p>
        </p:txBody>
      </p:sp>
      <p:cxnSp>
        <p:nvCxnSpPr>
          <p:cNvPr id="8" name="orange line">
            <a:extLst>
              <a:ext uri="{FF2B5EF4-FFF2-40B4-BE49-F238E27FC236}">
                <a16:creationId xmlns:a16="http://schemas.microsoft.com/office/drawing/2014/main" id="{C30101DC-BB94-4C2C-A88F-BDBF25AD0837}"/>
              </a:ext>
            </a:extLst>
          </p:cNvPr>
          <p:cNvCxnSpPr>
            <a:cxnSpLocks/>
          </p:cNvCxnSpPr>
          <p:nvPr userDrawn="1"/>
        </p:nvCxnSpPr>
        <p:spPr>
          <a:xfrm>
            <a:off x="477253" y="6661205"/>
            <a:ext cx="112374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DA840-3845-539A-3170-3088DFB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9" y="76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1EE1-77C2-BFCA-F45C-D4A7D34E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29" y="14681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BF84-9C12-20AB-3667-85E7CEBC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82178" y="6356350"/>
            <a:ext cx="2837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65C7D1-AA4B-4B4D-92BA-9F050F8BEBDA}" type="datetime3">
              <a:rPr lang="en-US" smtClean="0"/>
              <a:pPr/>
              <a:t>20 October 2023</a:t>
            </a:fld>
            <a:endParaRPr lang="en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FF66-56BF-23BA-8CFA-263BC4C34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1750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R" dirty="0"/>
              <a:t>EosDx™️ Inc Confidential   |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1828-9891-7DFF-6971-58F5CFA65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47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F4A1C9-514B-A24F-94A8-EA6BEF4BCF4E}" type="slidenum">
              <a:rPr lang="en-GR" smtClean="0"/>
              <a:pPr/>
              <a:t>‹#›</a:t>
            </a:fld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8619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C984-1F59-19AD-2DC6-6F2C9D49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1</a:t>
            </a:fld>
            <a:endParaRPr lang="en-G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2ED500-8304-DC5F-9FA9-38A3D82B37DC}"/>
              </a:ext>
            </a:extLst>
          </p:cNvPr>
          <p:cNvSpPr txBox="1">
            <a:spLocks/>
          </p:cNvSpPr>
          <p:nvPr/>
        </p:nvSpPr>
        <p:spPr>
          <a:xfrm>
            <a:off x="309244" y="397001"/>
            <a:ext cx="11573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Brain samples nomenclature (28 samples)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accent2"/>
                </a:solidFill>
              </a:rPr>
              <a:t>Samples of the wild type are numbered, and samples with trimmed whiskers have the letters assigned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0AD1B0-5839-BBBF-9067-48BF47C6D438}"/>
              </a:ext>
            </a:extLst>
          </p:cNvPr>
          <p:cNvGraphicFramePr>
            <a:graphicFrameLocks noGrp="1"/>
          </p:cNvGraphicFramePr>
          <p:nvPr/>
        </p:nvGraphicFramePr>
        <p:xfrm>
          <a:off x="2505075" y="2272506"/>
          <a:ext cx="6273800" cy="2743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2489175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437738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777347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8998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5934169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0502369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2649487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58326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2364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Wild Type: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#: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Hemisphere: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Trimmed: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Animal #: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Hemisphere: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386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878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74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53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17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91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75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24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9010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75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447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91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112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37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Fourier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10</a:t>
            </a:fld>
            <a:endParaRPr lang="en-GR" dirty="0"/>
          </a:p>
        </p:txBody>
      </p:sp>
      <p:pic>
        <p:nvPicPr>
          <p:cNvPr id="2050" name="Picture 2" descr="Waves, Fourier Transform and Reciprocal Space – Cheat Sheets for  Computational Biochemistry">
            <a:extLst>
              <a:ext uri="{FF2B5EF4-FFF2-40B4-BE49-F238E27FC236}">
                <a16:creationId xmlns:a16="http://schemas.microsoft.com/office/drawing/2014/main" id="{2BAC6743-021C-BA9B-4823-C4416C5C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66" y="1283533"/>
            <a:ext cx="8225204" cy="482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2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Space Fourier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11</a:t>
            </a:fld>
            <a:endParaRPr lang="en-GR" dirty="0"/>
          </a:p>
        </p:txBody>
      </p:sp>
      <p:pic>
        <p:nvPicPr>
          <p:cNvPr id="3074" name="Picture 2" descr="Fourier Transform (FT) - 2D/3D - Questions and Answers ​in MRI">
            <a:extLst>
              <a:ext uri="{FF2B5EF4-FFF2-40B4-BE49-F238E27FC236}">
                <a16:creationId xmlns:a16="http://schemas.microsoft.com/office/drawing/2014/main" id="{92692972-8E99-B77B-DF9E-B91B945C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63" y="905609"/>
            <a:ext cx="53530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8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star, dark&#10;&#10;Description automatically generated">
            <a:extLst>
              <a:ext uri="{FF2B5EF4-FFF2-40B4-BE49-F238E27FC236}">
                <a16:creationId xmlns:a16="http://schemas.microsoft.com/office/drawing/2014/main" id="{C14A2A87-D320-CF51-BD3C-D0E6ED38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8" y="1107703"/>
            <a:ext cx="4712148" cy="4712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XRD Pattern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12</a:t>
            </a:fld>
            <a:endParaRPr lang="en-GR" dirty="0"/>
          </a:p>
        </p:txBody>
      </p:sp>
      <p:pic>
        <p:nvPicPr>
          <p:cNvPr id="4" name="Picture 3" descr="A diagram of a variety of whiskeys&#10;&#10;Description automatically generated with medium confidence">
            <a:extLst>
              <a:ext uri="{FF2B5EF4-FFF2-40B4-BE49-F238E27FC236}">
                <a16:creationId xmlns:a16="http://schemas.microsoft.com/office/drawing/2014/main" id="{15D54355-4128-F08E-B205-2220D41E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74" y="1159733"/>
            <a:ext cx="6154644" cy="47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star, dark&#10;&#10;Description automatically generated">
            <a:extLst>
              <a:ext uri="{FF2B5EF4-FFF2-40B4-BE49-F238E27FC236}">
                <a16:creationId xmlns:a16="http://schemas.microsoft.com/office/drawing/2014/main" id="{C14A2A87-D320-CF51-BD3C-D0E6ED38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7" y="1573761"/>
            <a:ext cx="4712148" cy="4712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XRD Pattern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2</a:t>
            </a:fld>
            <a:endParaRPr lang="en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256DD-D006-9D1B-A2B2-662A2619E69E}"/>
              </a:ext>
            </a:extLst>
          </p:cNvPr>
          <p:cNvSpPr txBox="1"/>
          <p:nvPr/>
        </p:nvSpPr>
        <p:spPr>
          <a:xfrm>
            <a:off x="834637" y="1103210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dirty="0"/>
              <a:t>Characteristic XRD 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81139-353C-2F0B-47D5-E0AEF0E07E4F}"/>
              </a:ext>
            </a:extLst>
          </p:cNvPr>
          <p:cNvSpPr txBox="1"/>
          <p:nvPr/>
        </p:nvSpPr>
        <p:spPr>
          <a:xfrm>
            <a:off x="5822830" y="1573761"/>
            <a:ext cx="592471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28 samples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~20 mm from sample to detector (this is not confirmed)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q – field of view range of </a:t>
            </a:r>
            <a:r>
              <a:rPr lang="en-US" sz="2000" dirty="0" err="1"/>
              <a:t>apprx</a:t>
            </a:r>
            <a:r>
              <a:rPr lang="en-US" sz="2000" dirty="0"/>
              <a:t>  6 - 30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Appear to have circular symmetry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All patterns are normalized by the integral of primary beam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68DD17-5AC5-CCB6-7C76-8CE28B40FAA7}"/>
              </a:ext>
            </a:extLst>
          </p:cNvPr>
          <p:cNvSpPr/>
          <p:nvPr/>
        </p:nvSpPr>
        <p:spPr>
          <a:xfrm>
            <a:off x="3269412" y="2510287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18FA7-6D7C-1CA2-2413-BBE3D9072878}"/>
              </a:ext>
            </a:extLst>
          </p:cNvPr>
          <p:cNvSpPr txBox="1"/>
          <p:nvPr/>
        </p:nvSpPr>
        <p:spPr>
          <a:xfrm>
            <a:off x="3519578" y="2186503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14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F350B9-209A-F142-36FB-38EB2E076419}"/>
              </a:ext>
            </a:extLst>
          </p:cNvPr>
          <p:cNvSpPr/>
          <p:nvPr/>
        </p:nvSpPr>
        <p:spPr>
          <a:xfrm>
            <a:off x="2456987" y="3265700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F3373-CCD4-2C84-1A8B-049A3515CF42}"/>
              </a:ext>
            </a:extLst>
          </p:cNvPr>
          <p:cNvSpPr txBox="1"/>
          <p:nvPr/>
        </p:nvSpPr>
        <p:spPr>
          <a:xfrm>
            <a:off x="2654500" y="3242382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4EDFD-5C8E-0C60-6693-A880638D6DE0}"/>
              </a:ext>
            </a:extLst>
          </p:cNvPr>
          <p:cNvSpPr/>
          <p:nvPr/>
        </p:nvSpPr>
        <p:spPr>
          <a:xfrm>
            <a:off x="1711455" y="3675539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9FC61-4814-4D9A-8FE0-96D47B5D9B24}"/>
              </a:ext>
            </a:extLst>
          </p:cNvPr>
          <p:cNvSpPr txBox="1"/>
          <p:nvPr/>
        </p:nvSpPr>
        <p:spPr>
          <a:xfrm>
            <a:off x="1857487" y="3751865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4.3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20C75-A49C-C5D8-EE5C-3F940A2D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3" y="4448725"/>
            <a:ext cx="2212951" cy="11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8A74-77B8-D553-9D96-4039C55D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samples intensity profiles (28 samples)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76A2-D09D-3CB1-6012-81743C6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3</a:t>
            </a:fld>
            <a:endParaRPr lang="en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78CFA-1F57-21B5-2204-842ABDF9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1" t="4763" r="8207" b="6209"/>
          <a:stretch/>
        </p:blipFill>
        <p:spPr>
          <a:xfrm>
            <a:off x="1367438" y="1571947"/>
            <a:ext cx="8548777" cy="4538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2CEB6-E102-1BB1-03DE-755B1D4C87B3}"/>
              </a:ext>
            </a:extLst>
          </p:cNvPr>
          <p:cNvSpPr txBox="1"/>
          <p:nvPr/>
        </p:nvSpPr>
        <p:spPr>
          <a:xfrm>
            <a:off x="3619290" y="251795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BB65A-A109-6A0F-A8D6-4300DF982AF3}"/>
              </a:ext>
            </a:extLst>
          </p:cNvPr>
          <p:cNvSpPr txBox="1"/>
          <p:nvPr/>
        </p:nvSpPr>
        <p:spPr>
          <a:xfrm>
            <a:off x="4955420" y="1599326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B511F-8CC6-E3EE-2588-DB6CD0F2A987}"/>
              </a:ext>
            </a:extLst>
          </p:cNvPr>
          <p:cNvSpPr txBox="1"/>
          <p:nvPr/>
        </p:nvSpPr>
        <p:spPr>
          <a:xfrm>
            <a:off x="2389290" y="3584982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21A9F6-56A7-C48B-BE66-93599A75312B}"/>
              </a:ext>
            </a:extLst>
          </p:cNvPr>
          <p:cNvCxnSpPr/>
          <p:nvPr/>
        </p:nvCxnSpPr>
        <p:spPr>
          <a:xfrm>
            <a:off x="4097547" y="2794958"/>
            <a:ext cx="0" cy="92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65317A-6068-4531-6F20-D064814DC39E}"/>
              </a:ext>
            </a:extLst>
          </p:cNvPr>
          <p:cNvCxnSpPr>
            <a:cxnSpLocks/>
          </p:cNvCxnSpPr>
          <p:nvPr/>
        </p:nvCxnSpPr>
        <p:spPr>
          <a:xfrm>
            <a:off x="5224732" y="1844972"/>
            <a:ext cx="0" cy="46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36AEE-1B4E-D936-C349-D97E3B6E6D93}"/>
              </a:ext>
            </a:extLst>
          </p:cNvPr>
          <p:cNvCxnSpPr>
            <a:cxnSpLocks/>
          </p:cNvCxnSpPr>
          <p:nvPr/>
        </p:nvCxnSpPr>
        <p:spPr>
          <a:xfrm>
            <a:off x="2593676" y="3861981"/>
            <a:ext cx="0" cy="4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F87047-ECBB-92D2-49A0-1585E02FCD28}"/>
              </a:ext>
            </a:extLst>
          </p:cNvPr>
          <p:cNvSpPr txBox="1"/>
          <p:nvPr/>
        </p:nvSpPr>
        <p:spPr>
          <a:xfrm>
            <a:off x="1314957" y="3123316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</a:t>
            </a:r>
          </a:p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Beam edge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C58715-FFC9-5E31-70B9-527209EAAE4D}"/>
              </a:ext>
            </a:extLst>
          </p:cNvPr>
          <p:cNvSpPr/>
          <p:nvPr/>
        </p:nvSpPr>
        <p:spPr>
          <a:xfrm>
            <a:off x="4097547" y="4468483"/>
            <a:ext cx="208137" cy="12594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642DE-A4D9-9345-AEBF-0CDA1959A253}"/>
              </a:ext>
            </a:extLst>
          </p:cNvPr>
          <p:cNvSpPr/>
          <p:nvPr/>
        </p:nvSpPr>
        <p:spPr>
          <a:xfrm>
            <a:off x="5194554" y="4123426"/>
            <a:ext cx="208137" cy="16045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EFBF1F-A369-3129-01AC-B65E014482DC}"/>
              </a:ext>
            </a:extLst>
          </p:cNvPr>
          <p:cNvSpPr txBox="1"/>
          <p:nvPr/>
        </p:nvSpPr>
        <p:spPr>
          <a:xfrm>
            <a:off x="5014139" y="524861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b="1" i="1" dirty="0">
                <a:solidFill>
                  <a:schemeClr val="accent2"/>
                </a:solidFill>
              </a:rPr>
              <a:t>q ~ 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1296B8-7B15-5576-C373-FAF3EAC1ED44}"/>
              </a:ext>
            </a:extLst>
          </p:cNvPr>
          <p:cNvSpPr txBox="1"/>
          <p:nvPr/>
        </p:nvSpPr>
        <p:spPr>
          <a:xfrm>
            <a:off x="3898456" y="5248614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b="1" i="1" dirty="0">
                <a:solidFill>
                  <a:schemeClr val="accent2"/>
                </a:solidFill>
              </a:rPr>
              <a:t>q ~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0B3CAE-7534-9592-2849-B2B898A98206}"/>
              </a:ext>
            </a:extLst>
          </p:cNvPr>
          <p:cNvSpPr/>
          <p:nvPr/>
        </p:nvSpPr>
        <p:spPr>
          <a:xfrm>
            <a:off x="2429333" y="4832290"/>
            <a:ext cx="208137" cy="843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65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99C5-F9C3-983D-1190-FD705BF4E48A}"/>
              </a:ext>
            </a:extLst>
          </p:cNvPr>
          <p:cNvSpPr txBox="1"/>
          <p:nvPr/>
        </p:nvSpPr>
        <p:spPr>
          <a:xfrm>
            <a:off x="2194418" y="5140131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b="1" i="1" dirty="0">
                <a:solidFill>
                  <a:schemeClr val="accent2"/>
                </a:solidFill>
              </a:rPr>
              <a:t>q ~ 4.3</a:t>
            </a:r>
          </a:p>
        </p:txBody>
      </p:sp>
    </p:spTree>
    <p:extLst>
      <p:ext uri="{BB962C8B-B14F-4D97-AF65-F5344CB8AC3E}">
        <p14:creationId xmlns:p14="http://schemas.microsoft.com/office/powerpoint/2010/main" val="415894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7A75-BE20-3E6F-D9B9-0E93033D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Fitting  - examples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0036-9421-402B-D466-188EDCF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4</a:t>
            </a:fld>
            <a:endParaRPr lang="en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1157A-5884-9ED6-B660-2271F6B9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1" y="3429000"/>
            <a:ext cx="6156164" cy="301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EB7AA7-D085-63CA-E640-A90CAAF7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48979"/>
            <a:ext cx="6473933" cy="3012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E26676-56AA-49EF-84C4-8706FDDC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6303"/>
            <a:ext cx="5334000" cy="400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251B2-4030-5B43-B420-88A9906E4718}"/>
              </a:ext>
            </a:extLst>
          </p:cNvPr>
          <p:cNvSpPr txBox="1"/>
          <p:nvPr/>
        </p:nvSpPr>
        <p:spPr>
          <a:xfrm>
            <a:off x="7430407" y="2170686"/>
            <a:ext cx="68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61354-14F7-BD27-6EF3-B676D974DC1C}"/>
              </a:ext>
            </a:extLst>
          </p:cNvPr>
          <p:cNvSpPr txBox="1"/>
          <p:nvPr/>
        </p:nvSpPr>
        <p:spPr>
          <a:xfrm>
            <a:off x="8227763" y="4658030"/>
            <a:ext cx="68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1475E-A24C-3DFB-4B56-1E66FA5A49AA}"/>
              </a:ext>
            </a:extLst>
          </p:cNvPr>
          <p:cNvSpPr txBox="1"/>
          <p:nvPr/>
        </p:nvSpPr>
        <p:spPr>
          <a:xfrm>
            <a:off x="1606865" y="3971481"/>
            <a:ext cx="68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2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 3</a:t>
            </a:r>
          </a:p>
        </p:txBody>
      </p:sp>
    </p:spTree>
    <p:extLst>
      <p:ext uri="{BB962C8B-B14F-4D97-AF65-F5344CB8AC3E}">
        <p14:creationId xmlns:p14="http://schemas.microsoft.com/office/powerpoint/2010/main" val="179537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8C6C-6930-6698-D651-5B73C4FA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7" y="740"/>
            <a:ext cx="10515600" cy="887283"/>
          </a:xfrm>
        </p:spPr>
        <p:txBody>
          <a:bodyPr/>
          <a:lstStyle/>
          <a:p>
            <a:r>
              <a:rPr lang="en-US" dirty="0"/>
              <a:t>Peak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DA4A-A0F3-92FF-2461-F7B0AA9E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5</a:t>
            </a:fld>
            <a:endParaRPr lang="en-GR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58C58E-4859-4A29-8BDA-4B9D7C166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385222"/>
              </p:ext>
            </p:extLst>
          </p:nvPr>
        </p:nvGraphicFramePr>
        <p:xfrm>
          <a:off x="207034" y="746519"/>
          <a:ext cx="11671539" cy="516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DA98B9-2118-C123-E85E-A472E905C842}"/>
              </a:ext>
            </a:extLst>
          </p:cNvPr>
          <p:cNvSpPr txBox="1"/>
          <p:nvPr/>
        </p:nvSpPr>
        <p:spPr>
          <a:xfrm>
            <a:off x="1099038" y="6013939"/>
            <a:ext cx="7085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No clear separation between wild type and trimmed</a:t>
            </a:r>
          </a:p>
        </p:txBody>
      </p:sp>
    </p:spTree>
    <p:extLst>
      <p:ext uri="{BB962C8B-B14F-4D97-AF65-F5344CB8AC3E}">
        <p14:creationId xmlns:p14="http://schemas.microsoft.com/office/powerpoint/2010/main" val="29717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8EED-88D0-8C4D-5A94-919E1A19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7" y="741"/>
            <a:ext cx="10515600" cy="812548"/>
          </a:xfrm>
        </p:spPr>
        <p:txBody>
          <a:bodyPr/>
          <a:lstStyle/>
          <a:p>
            <a:r>
              <a:rPr lang="en-US" dirty="0"/>
              <a:t>Peak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25B4E-09E2-012C-E21B-A5171BF5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6</a:t>
            </a:fld>
            <a:endParaRPr lang="en-GR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B24AE2-9273-4791-84C2-1BEBF406B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709127"/>
              </p:ext>
            </p:extLst>
          </p:nvPr>
        </p:nvGraphicFramePr>
        <p:xfrm>
          <a:off x="218397" y="742185"/>
          <a:ext cx="11671539" cy="506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11E1E7-6128-3C84-658D-4CA9EF8EC07B}"/>
              </a:ext>
            </a:extLst>
          </p:cNvPr>
          <p:cNvSpPr txBox="1"/>
          <p:nvPr/>
        </p:nvSpPr>
        <p:spPr>
          <a:xfrm>
            <a:off x="1099038" y="6013939"/>
            <a:ext cx="7085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No clear separation between wild type and trimmed</a:t>
            </a:r>
          </a:p>
        </p:txBody>
      </p:sp>
    </p:spTree>
    <p:extLst>
      <p:ext uri="{BB962C8B-B14F-4D97-AF65-F5344CB8AC3E}">
        <p14:creationId xmlns:p14="http://schemas.microsoft.com/office/powerpoint/2010/main" val="145824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826E-7312-AC79-486E-1A49052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7" y="741"/>
            <a:ext cx="10515600" cy="746606"/>
          </a:xfrm>
        </p:spPr>
        <p:txBody>
          <a:bodyPr/>
          <a:lstStyle/>
          <a:p>
            <a:r>
              <a:rPr lang="en-US" dirty="0"/>
              <a:t>Peak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F844-E81A-DE08-E86B-6AD414E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7</a:t>
            </a:fld>
            <a:endParaRPr lang="en-GR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8F3CE0-8D77-42FA-A0A4-9FF452BD3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42891"/>
              </p:ext>
            </p:extLst>
          </p:nvPr>
        </p:nvGraphicFramePr>
        <p:xfrm>
          <a:off x="318105" y="747347"/>
          <a:ext cx="11423904" cy="522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1E8E41-8FF7-AE19-F751-D50968BB4B5B}"/>
              </a:ext>
            </a:extLst>
          </p:cNvPr>
          <p:cNvSpPr txBox="1"/>
          <p:nvPr/>
        </p:nvSpPr>
        <p:spPr>
          <a:xfrm>
            <a:off x="668215" y="6110653"/>
            <a:ext cx="773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Seems to be a separation between wild type and trimmed</a:t>
            </a:r>
          </a:p>
        </p:txBody>
      </p:sp>
    </p:spTree>
    <p:extLst>
      <p:ext uri="{BB962C8B-B14F-4D97-AF65-F5344CB8AC3E}">
        <p14:creationId xmlns:p14="http://schemas.microsoft.com/office/powerpoint/2010/main" val="19897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star, dark&#10;&#10;Description automatically generated">
            <a:extLst>
              <a:ext uri="{FF2B5EF4-FFF2-40B4-BE49-F238E27FC236}">
                <a16:creationId xmlns:a16="http://schemas.microsoft.com/office/drawing/2014/main" id="{C14A2A87-D320-CF51-BD3C-D0E6ED38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88" y="1010988"/>
            <a:ext cx="4712148" cy="4712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XRD Pattern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8</a:t>
            </a:fld>
            <a:endParaRPr lang="en-G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68DD17-5AC5-CCB6-7C76-8CE28B40FAA7}"/>
              </a:ext>
            </a:extLst>
          </p:cNvPr>
          <p:cNvSpPr/>
          <p:nvPr/>
        </p:nvSpPr>
        <p:spPr>
          <a:xfrm>
            <a:off x="4970463" y="1947514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18FA7-6D7C-1CA2-2413-BBE3D9072878}"/>
              </a:ext>
            </a:extLst>
          </p:cNvPr>
          <p:cNvSpPr txBox="1"/>
          <p:nvPr/>
        </p:nvSpPr>
        <p:spPr>
          <a:xfrm>
            <a:off x="5220629" y="162373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14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F350B9-209A-F142-36FB-38EB2E076419}"/>
              </a:ext>
            </a:extLst>
          </p:cNvPr>
          <p:cNvSpPr/>
          <p:nvPr/>
        </p:nvSpPr>
        <p:spPr>
          <a:xfrm>
            <a:off x="4158038" y="2702927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2F3373-CCD4-2C84-1A8B-049A3515CF42}"/>
              </a:ext>
            </a:extLst>
          </p:cNvPr>
          <p:cNvSpPr txBox="1"/>
          <p:nvPr/>
        </p:nvSpPr>
        <p:spPr>
          <a:xfrm>
            <a:off x="4355551" y="2679609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D4EDFD-5C8E-0C60-6693-A880638D6DE0}"/>
              </a:ext>
            </a:extLst>
          </p:cNvPr>
          <p:cNvSpPr/>
          <p:nvPr/>
        </p:nvSpPr>
        <p:spPr>
          <a:xfrm>
            <a:off x="3412506" y="3112766"/>
            <a:ext cx="250166" cy="267419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9FC61-4814-4D9A-8FE0-96D47B5D9B24}"/>
              </a:ext>
            </a:extLst>
          </p:cNvPr>
          <p:cNvSpPr txBox="1"/>
          <p:nvPr/>
        </p:nvSpPr>
        <p:spPr>
          <a:xfrm>
            <a:off x="3558538" y="3189092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20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 = 4.3</a:t>
            </a:r>
          </a:p>
        </p:txBody>
      </p:sp>
    </p:spTree>
    <p:extLst>
      <p:ext uri="{BB962C8B-B14F-4D97-AF65-F5344CB8AC3E}">
        <p14:creationId xmlns:p14="http://schemas.microsoft.com/office/powerpoint/2010/main" val="7571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0DCB-2CC6-7DAF-3E49-74ECFB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B579-DCE1-A11E-532B-E36A157C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A1C9-514B-A24F-94A8-EA6BEF4BCF4E}" type="slidenum">
              <a:rPr lang="en-GR" smtClean="0"/>
              <a:pPr/>
              <a:t>9</a:t>
            </a:fld>
            <a:endParaRPr lang="en-G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97159-BCA7-D589-6C3A-D5047F89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873455"/>
            <a:ext cx="11631310" cy="7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DEF8D5-123E-F3B9-F87C-564AE76F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81" y="1599186"/>
            <a:ext cx="762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noising Data with Fast Fourier Transform | by Kinder Chen | Medium">
            <a:extLst>
              <a:ext uri="{FF2B5EF4-FFF2-40B4-BE49-F238E27FC236}">
                <a16:creationId xmlns:a16="http://schemas.microsoft.com/office/drawing/2014/main" id="{6A6D2326-CABB-9BAF-53CC-CB46A011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88" y="3847086"/>
            <a:ext cx="5312019" cy="29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osDx Color Palette">
      <a:dk1>
        <a:srgbClr val="4C4C4C"/>
      </a:dk1>
      <a:lt1>
        <a:srgbClr val="FFFFFF"/>
      </a:lt1>
      <a:dk2>
        <a:srgbClr val="666666"/>
      </a:dk2>
      <a:lt2>
        <a:srgbClr val="7F7F7F"/>
      </a:lt2>
      <a:accent1>
        <a:srgbClr val="FF8000"/>
      </a:accent1>
      <a:accent2>
        <a:srgbClr val="000000"/>
      </a:accent2>
      <a:accent3>
        <a:srgbClr val="F58020"/>
      </a:accent3>
      <a:accent4>
        <a:srgbClr val="2293D1"/>
      </a:accent4>
      <a:accent5>
        <a:srgbClr val="ED1C24"/>
      </a:accent5>
      <a:accent6>
        <a:srgbClr val="60C1F9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Clr>
            <a:schemeClr val="accent1"/>
          </a:buClr>
          <a:buFont typeface="Wingdings" pitchFamily="2" charset="2"/>
          <a:buChar char="§"/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14039</TotalTime>
  <Words>349</Words>
  <Application>Microsoft Office PowerPoint</Application>
  <PresentationFormat>Widescreen</PresentationFormat>
  <Paragraphs>182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Office Theme</vt:lpstr>
      <vt:lpstr>MathType 7.0 Equation</vt:lpstr>
      <vt:lpstr>PowerPoint Presentation</vt:lpstr>
      <vt:lpstr>XRD Pattern Overview</vt:lpstr>
      <vt:lpstr>Brain samples intensity profiles (28 samples)</vt:lpstr>
      <vt:lpstr>Gaussian Fitting  - examples</vt:lpstr>
      <vt:lpstr>Peak 1</vt:lpstr>
      <vt:lpstr>Peak 2</vt:lpstr>
      <vt:lpstr>Peak 3</vt:lpstr>
      <vt:lpstr>XRD Pattern Overview</vt:lpstr>
      <vt:lpstr>Fourier Analysis</vt:lpstr>
      <vt:lpstr>Space Fourier Analysis</vt:lpstr>
      <vt:lpstr>2D Space Fourier Analysis</vt:lpstr>
      <vt:lpstr>XRD Pattern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Pavlos Moustakidis</dc:creator>
  <cp:lastModifiedBy>Mitsel Rita</cp:lastModifiedBy>
  <cp:revision>120</cp:revision>
  <cp:lastPrinted>2023-01-14T20:33:33Z</cp:lastPrinted>
  <dcterms:created xsi:type="dcterms:W3CDTF">2022-06-29T17:47:13Z</dcterms:created>
  <dcterms:modified xsi:type="dcterms:W3CDTF">2023-10-20T13:45:51Z</dcterms:modified>
</cp:coreProperties>
</file>