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57BE4C-9C46-49F4-B4F4-C009DB78E0C9}">
  <a:tblStyle styleId="{7157BE4C-9C46-49F4-B4F4-C009DB78E0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58e3b656_1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58e3b656_1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58e3b6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58e3b6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58e3b6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58e3b6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58e3b656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58e3b656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575568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575568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5575568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5575568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58e3b656_1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58e3b656_1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558e3b656_1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558e3b656_1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58e3b656_1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58e3b656_1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558e3b656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a558e3b656_1_30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58e3b656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a558e3b656_1_15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58e3b656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a558e3b656_1_36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58e3b656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a558e3b656_1_55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58e3b656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558e3b656_1_66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58e3b656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558e3b656_1_73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58e3b656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558e3b656_1_80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8020" y="55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82864" y="109593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636171" y="4767262"/>
            <a:ext cx="221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-53813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7985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357940" y="4995904"/>
            <a:ext cx="8428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8650" y="1729800"/>
            <a:ext cx="7886700" cy="168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Analysis of Mouse Brain Structure through Fourier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Transformation of XRD Patterns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Sasha Murokh, Stuyvesant High School, NYC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88020" y="55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EosDX 1st Data Conference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8026" l="0" r="0" t="0"/>
          <a:stretch/>
        </p:blipFill>
        <p:spPr>
          <a:xfrm>
            <a:off x="7803625" y="-163150"/>
            <a:ext cx="1340376" cy="14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4019550"/>
            <a:ext cx="8839199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urier Transform (FT) - 2D/3D - Questions and Answers ​in MRI"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50" y="844351"/>
            <a:ext cx="3301750" cy="27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077375" y="2212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3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2D Fourier analysis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96900" y="650400"/>
            <a:ext cx="3800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of two Fourier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on x and y direction, allowing for a 2D representation of the XRD image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346475" y="88025"/>
            <a:ext cx="2333400" cy="232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light, star, dark&#10;&#10;Description automatically generated"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23" y="136001"/>
            <a:ext cx="2223550" cy="22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3814875" y="85875"/>
            <a:ext cx="2333400" cy="232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light, star, dark&#10;&#10;Description automatically generated" id="164" name="Google Shape;164;p24"/>
          <p:cNvPicPr preferRelativeResize="0"/>
          <p:nvPr/>
        </p:nvPicPr>
        <p:blipFill rotWithShape="1">
          <a:blip r:embed="rId3">
            <a:alphaModFix/>
          </a:blip>
          <a:srcRect b="43003" l="3220" r="80976" t="42218"/>
          <a:stretch/>
        </p:blipFill>
        <p:spPr>
          <a:xfrm>
            <a:off x="3938125" y="1072600"/>
            <a:ext cx="351375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6464125" y="88025"/>
            <a:ext cx="2333400" cy="232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light, star, dark&#10;&#10;Description automatically generated"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773" y="136001"/>
            <a:ext cx="2223550" cy="22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6581300" y="1085675"/>
            <a:ext cx="351300" cy="3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46475" y="2359550"/>
            <a:ext cx="83412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A                                   B                           C </a:t>
            </a:r>
            <a:endParaRPr sz="2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F(A) = F(B) + F(C)</a:t>
            </a:r>
            <a:endParaRPr sz="2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(C) = F(A) - F(B)</a:t>
            </a:r>
            <a:endParaRPr sz="2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733550" y="1009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=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112825" y="1009650"/>
            <a:ext cx="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+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696375" y="617000"/>
            <a:ext cx="76962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 256x256 XRD image array into A and B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Fourier transformation of both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Subtract and absolute value for C because coefficients are complex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numbers, creating a 256x256 Fourier transformation of the concentric rings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Normalization of each Fourier-transformed array: all values divided by (0, 0)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all 14 arrays for wild type and trimmed whiskers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Subtract wild type and trimmed whiskers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Manually find large/significant components which separate the two types of samples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Find and graph respective values from the normalised arrays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560650"/>
            <a:ext cx="5555852" cy="42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4896900" y="650400"/>
            <a:ext cx="3800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a better separation of mouse brain on a molecular level that indicate developmental changes in mice if their whiskers are removed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Deprivation of key sensory information led to a lack of brain structural development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The larger values indicate structure, which the trimmed samples seem to lack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5" y="688825"/>
            <a:ext cx="5418500" cy="41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925475" y="650400"/>
            <a:ext cx="3800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samples of Horizon data, provided by Jonathan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This indicates some separation of control and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cancerous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elements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696375" y="617000"/>
            <a:ext cx="76962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The separation between the unscattered part of the XRD and the concentric rings is harsh and there are better alternative ways of doing it gradually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Also, significant fourier components were selected and tried manually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This can be resolved with principal component analysis in the future, which will use not just two peaked components, but also their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superposition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, allowing for fourier components to be selected in a way that ensure clear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clusterization.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696375" y="617000"/>
            <a:ext cx="76962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I performed Fourier component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on mouse brain XRD, and showed the separation, indicating change in brain 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 on a molecular level.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Fourier transformation have an advantage in precision over gaussian peak analysis, however it lacks the direct</a:t>
            </a: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connection between key components and physical brain structure.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Looking at a small set of Horizon samples, there is also a clear separation that can be further improved through the use of artificial intelligence methods.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50" y="891100"/>
            <a:ext cx="2702624" cy="40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372225" y="645575"/>
            <a:ext cx="4143300" cy="3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When mouse whiskers are removed, they are deprived of key sensory information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When this is done early on in their lives, it causes a change in brain structure on a molecular level.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Experiments done by Brumberg demonstrate a change in behaviour as well as brain structure of mice.</a:t>
            </a:r>
            <a:endParaRPr sz="18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78295" y="175580"/>
            <a:ext cx="7886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Mouse whiskers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31933" y="297751"/>
            <a:ext cx="8680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i="0" lang="en" sz="2200" u="none" cap="none" strike="noStrike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Brain samples nomenclature (28 samples)</a:t>
            </a:r>
            <a:endParaRPr sz="15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i="0" sz="2200" u="none" cap="none" strike="noStrike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Gothic"/>
              <a:buNone/>
            </a:pPr>
            <a:r>
              <a:rPr i="0" lang="en" sz="1800" u="none" cap="none" strike="noStrike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Samples of the wild type are numbered, and samples with trimmed whiskers have the letters assigned</a:t>
            </a:r>
            <a:endParaRPr sz="15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59581" y="1704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{7157BE4C-9C46-49F4-B4F4-C009DB78E0C9}</a:tableStyleId>
              </a:tblPr>
              <a:tblGrid>
                <a:gridCol w="971550"/>
                <a:gridCol w="857250"/>
                <a:gridCol w="619125"/>
                <a:gridCol w="1123950"/>
                <a:gridCol w="226225"/>
                <a:gridCol w="764375"/>
                <a:gridCol w="1104900"/>
                <a:gridCol w="847725"/>
                <a:gridCol w="170497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Wild Type: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Animal #: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Sex: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Hemisphere: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Trimmed: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Animal #: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Sex: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Hemisphere: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Left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200" u="none" cap="none" strike="noStrike">
                          <a:solidFill>
                            <a:srgbClr val="07376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Right</a:t>
                      </a:r>
                      <a:endParaRPr sz="1500">
                        <a:solidFill>
                          <a:srgbClr val="07376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850" marB="0" marR="2850" marL="2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, star, dark&#10;&#10;Description automatically generated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978" y="1180321"/>
            <a:ext cx="3534111" cy="353411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288020" y="55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XRD Pattern Overview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25978" y="827408"/>
            <a:ext cx="262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 XRD pattern</a:t>
            </a:r>
            <a:endParaRPr sz="1100">
              <a:solidFill>
                <a:srgbClr val="0B5394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367123" y="1180321"/>
            <a:ext cx="4443600" cy="168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 samples</a:t>
            </a:r>
            <a:endParaRPr sz="1100">
              <a:solidFill>
                <a:srgbClr val="0B5394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~20 mm from sample to detector </a:t>
            </a:r>
            <a:endParaRPr b="0" i="0" sz="1500" u="none" cap="none" strike="noStrik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– field of view range of </a:t>
            </a:r>
            <a:r>
              <a:rPr lang="en" sz="15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approx</a:t>
            </a: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6 - 30</a:t>
            </a:r>
            <a:endParaRPr sz="1100">
              <a:solidFill>
                <a:srgbClr val="0B5394"/>
              </a:solidFill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patterns are normalized by the integral of primary beam</a:t>
            </a:r>
            <a:endParaRPr sz="15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Century Gothic"/>
              <a:buChar char="▪"/>
            </a:pPr>
            <a:r>
              <a:rPr lang="en" sz="15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Concentric rings appear as peaks with associated magnitude of scattering vector:</a:t>
            </a:r>
            <a:endParaRPr sz="15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452059" y="1882715"/>
            <a:ext cx="187500" cy="200700"/>
          </a:xfrm>
          <a:prstGeom prst="ellipse">
            <a:avLst/>
          </a:prstGeom>
          <a:noFill/>
          <a:ln cap="flat" cmpd="sng" w="38100">
            <a:solidFill>
              <a:srgbClr val="FFE5CC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639684" y="1639877"/>
            <a:ext cx="705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none" cap="none" strike="noStrike">
                <a:solidFill>
                  <a:srgbClr val="FECC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= 14</a:t>
            </a:r>
            <a:endParaRPr sz="1100"/>
          </a:p>
        </p:txBody>
      </p:sp>
      <p:sp>
        <p:nvSpPr>
          <p:cNvPr id="92" name="Google Shape;92;p17"/>
          <p:cNvSpPr/>
          <p:nvPr/>
        </p:nvSpPr>
        <p:spPr>
          <a:xfrm>
            <a:off x="1842740" y="2449275"/>
            <a:ext cx="187500" cy="200700"/>
          </a:xfrm>
          <a:prstGeom prst="ellipse">
            <a:avLst/>
          </a:prstGeom>
          <a:noFill/>
          <a:ln cap="flat" cmpd="sng" w="38100">
            <a:solidFill>
              <a:srgbClr val="FFE5CC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990875" y="2431787"/>
            <a:ext cx="705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none" cap="none" strike="noStrike">
                <a:solidFill>
                  <a:srgbClr val="FECC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= 10</a:t>
            </a:r>
            <a:endParaRPr sz="1100"/>
          </a:p>
        </p:txBody>
      </p:sp>
      <p:sp>
        <p:nvSpPr>
          <p:cNvPr id="94" name="Google Shape;94;p17"/>
          <p:cNvSpPr/>
          <p:nvPr/>
        </p:nvSpPr>
        <p:spPr>
          <a:xfrm>
            <a:off x="1283591" y="2756654"/>
            <a:ext cx="187500" cy="200700"/>
          </a:xfrm>
          <a:prstGeom prst="ellipse">
            <a:avLst/>
          </a:prstGeom>
          <a:noFill/>
          <a:ln cap="flat" cmpd="sng" w="38100">
            <a:solidFill>
              <a:srgbClr val="FFE5CC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393115" y="2813899"/>
            <a:ext cx="76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none" cap="none" strike="noStrike">
                <a:solidFill>
                  <a:srgbClr val="FECC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= 4.3</a:t>
            </a:r>
            <a:endParaRPr sz="11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255" y="3352019"/>
            <a:ext cx="1659713" cy="8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8020" y="55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Brain samples intensity profiles (28 samples)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6205" l="10917" r="8208" t="4763"/>
          <a:stretch/>
        </p:blipFill>
        <p:spPr>
          <a:xfrm>
            <a:off x="1025579" y="1178960"/>
            <a:ext cx="6411582" cy="3404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714468" y="1888469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2</a:t>
            </a:r>
            <a:endParaRPr sz="1100"/>
          </a:p>
        </p:txBody>
      </p:sp>
      <p:sp>
        <p:nvSpPr>
          <p:cNvPr id="104" name="Google Shape;104;p18"/>
          <p:cNvSpPr txBox="1"/>
          <p:nvPr/>
        </p:nvSpPr>
        <p:spPr>
          <a:xfrm>
            <a:off x="3716565" y="1199495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1</a:t>
            </a:r>
            <a:endParaRPr sz="1100"/>
          </a:p>
        </p:txBody>
      </p:sp>
      <p:sp>
        <p:nvSpPr>
          <p:cNvPr id="105" name="Google Shape;105;p18"/>
          <p:cNvSpPr txBox="1"/>
          <p:nvPr/>
        </p:nvSpPr>
        <p:spPr>
          <a:xfrm>
            <a:off x="1791968" y="2688737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3</a:t>
            </a:r>
            <a:endParaRPr sz="1100"/>
          </a:p>
        </p:txBody>
      </p:sp>
      <p:cxnSp>
        <p:nvCxnSpPr>
          <p:cNvPr id="106" name="Google Shape;106;p18"/>
          <p:cNvCxnSpPr/>
          <p:nvPr/>
        </p:nvCxnSpPr>
        <p:spPr>
          <a:xfrm>
            <a:off x="3073160" y="2096219"/>
            <a:ext cx="0" cy="69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3918549" y="1383729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1945257" y="2896486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986218" y="2342487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Beam edge</a:t>
            </a:r>
            <a:endParaRPr sz="1100"/>
          </a:p>
        </p:txBody>
      </p:sp>
      <p:sp>
        <p:nvSpPr>
          <p:cNvPr id="110" name="Google Shape;110;p18"/>
          <p:cNvSpPr/>
          <p:nvPr/>
        </p:nvSpPr>
        <p:spPr>
          <a:xfrm>
            <a:off x="3073160" y="3351362"/>
            <a:ext cx="156000" cy="944700"/>
          </a:xfrm>
          <a:prstGeom prst="rect">
            <a:avLst/>
          </a:prstGeom>
          <a:gradFill>
            <a:gsLst>
              <a:gs pos="0">
                <a:srgbClr val="FEF8F1"/>
              </a:gs>
              <a:gs pos="50000">
                <a:srgbClr val="FFC58B"/>
              </a:gs>
              <a:gs pos="65000">
                <a:srgbClr val="FFC58B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895916" y="3092570"/>
            <a:ext cx="156000" cy="1203300"/>
          </a:xfrm>
          <a:prstGeom prst="rect">
            <a:avLst/>
          </a:prstGeom>
          <a:gradFill>
            <a:gsLst>
              <a:gs pos="0">
                <a:srgbClr val="FEF8F1"/>
              </a:gs>
              <a:gs pos="50000">
                <a:srgbClr val="FFC58B"/>
              </a:gs>
              <a:gs pos="65000">
                <a:srgbClr val="FFC58B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760604" y="3936461"/>
            <a:ext cx="478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~ 14</a:t>
            </a:r>
            <a:endParaRPr sz="1100"/>
          </a:p>
        </p:txBody>
      </p:sp>
      <p:sp>
        <p:nvSpPr>
          <p:cNvPr id="113" name="Google Shape;113;p18"/>
          <p:cNvSpPr txBox="1"/>
          <p:nvPr/>
        </p:nvSpPr>
        <p:spPr>
          <a:xfrm>
            <a:off x="2923842" y="3936461"/>
            <a:ext cx="478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~ 10</a:t>
            </a:r>
            <a:endParaRPr sz="1100"/>
          </a:p>
        </p:txBody>
      </p:sp>
      <p:sp>
        <p:nvSpPr>
          <p:cNvPr id="114" name="Google Shape;114;p18"/>
          <p:cNvSpPr/>
          <p:nvPr/>
        </p:nvSpPr>
        <p:spPr>
          <a:xfrm>
            <a:off x="1822000" y="3624218"/>
            <a:ext cx="156000" cy="632400"/>
          </a:xfrm>
          <a:prstGeom prst="rect">
            <a:avLst/>
          </a:prstGeom>
          <a:gradFill>
            <a:gsLst>
              <a:gs pos="0">
                <a:srgbClr val="FEF8F1"/>
              </a:gs>
              <a:gs pos="50000">
                <a:srgbClr val="FFC58B"/>
              </a:gs>
              <a:gs pos="65000">
                <a:srgbClr val="FFC58B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645813" y="3855098"/>
            <a:ext cx="511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~ 4.3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21348" y="0"/>
            <a:ext cx="4065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 sz="2400">
                <a:solidFill>
                  <a:srgbClr val="073763"/>
                </a:solidFill>
              </a:rPr>
              <a:t>Gaussian peak analysis by Alexander Lazarev</a:t>
            </a:r>
            <a:endParaRPr sz="2400">
              <a:solidFill>
                <a:srgbClr val="073763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828" y="2571750"/>
            <a:ext cx="4617124" cy="225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0" y="261734"/>
            <a:ext cx="4855451" cy="2259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94727"/>
            <a:ext cx="4000500" cy="30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572805" y="1628015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2</a:t>
            </a:r>
            <a:endParaRPr sz="1100"/>
          </a:p>
        </p:txBody>
      </p:sp>
      <p:sp>
        <p:nvSpPr>
          <p:cNvPr id="125" name="Google Shape;125;p19"/>
          <p:cNvSpPr txBox="1"/>
          <p:nvPr/>
        </p:nvSpPr>
        <p:spPr>
          <a:xfrm>
            <a:off x="6170822" y="3493523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1</a:t>
            </a:r>
            <a:endParaRPr sz="1100"/>
          </a:p>
        </p:txBody>
      </p:sp>
      <p:sp>
        <p:nvSpPr>
          <p:cNvPr id="126" name="Google Shape;126;p19"/>
          <p:cNvSpPr txBox="1"/>
          <p:nvPr/>
        </p:nvSpPr>
        <p:spPr>
          <a:xfrm>
            <a:off x="1205149" y="2978611"/>
            <a:ext cx="514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3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88020" y="555"/>
            <a:ext cx="7886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Peak 1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5" y="559889"/>
            <a:ext cx="8753700" cy="38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914904" y="4467279"/>
            <a:ext cx="5314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clear separation between wild type and trimmed</a:t>
            </a:r>
            <a:endParaRPr b="1" sz="11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88020" y="556"/>
            <a:ext cx="7886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Peak 2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98" y="556639"/>
            <a:ext cx="8753700" cy="37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914904" y="4467279"/>
            <a:ext cx="5314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clear separation between wild type and trimmed</a:t>
            </a:r>
            <a:endParaRPr b="1" sz="11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88020" y="556"/>
            <a:ext cx="7886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>
                <a:solidFill>
                  <a:srgbClr val="073763"/>
                </a:solidFill>
              </a:rPr>
              <a:t>Peak 3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79" y="560510"/>
            <a:ext cx="8568000" cy="39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512524" y="4467275"/>
            <a:ext cx="6119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Seems to be some separation between wild type and trimmed</a:t>
            </a:r>
            <a:endParaRPr b="1" sz="1100">
              <a:solidFill>
                <a:srgbClr val="0B539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