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36"/>
  </p:handoutMasterIdLst>
  <p:sldIdLst>
    <p:sldId id="256" r:id="rId2"/>
    <p:sldId id="257" r:id="rId3"/>
    <p:sldId id="276" r:id="rId4"/>
    <p:sldId id="258" r:id="rId5"/>
    <p:sldId id="277" r:id="rId6"/>
    <p:sldId id="259" r:id="rId7"/>
    <p:sldId id="260" r:id="rId8"/>
    <p:sldId id="261" r:id="rId9"/>
    <p:sldId id="266" r:id="rId10"/>
    <p:sldId id="265" r:id="rId11"/>
    <p:sldId id="278" r:id="rId12"/>
    <p:sldId id="287" r:id="rId13"/>
    <p:sldId id="279" r:id="rId14"/>
    <p:sldId id="280" r:id="rId15"/>
    <p:sldId id="281" r:id="rId16"/>
    <p:sldId id="262" r:id="rId17"/>
    <p:sldId id="263" r:id="rId18"/>
    <p:sldId id="264" r:id="rId19"/>
    <p:sldId id="268" r:id="rId20"/>
    <p:sldId id="269" r:id="rId21"/>
    <p:sldId id="272" r:id="rId22"/>
    <p:sldId id="273" r:id="rId23"/>
    <p:sldId id="271" r:id="rId24"/>
    <p:sldId id="270" r:id="rId25"/>
    <p:sldId id="267" r:id="rId26"/>
    <p:sldId id="274" r:id="rId27"/>
    <p:sldId id="275" r:id="rId28"/>
    <p:sldId id="282" r:id="rId29"/>
    <p:sldId id="283" r:id="rId30"/>
    <p:sldId id="284" r:id="rId31"/>
    <p:sldId id="285" r:id="rId32"/>
    <p:sldId id="286" r:id="rId33"/>
    <p:sldId id="289" r:id="rId34"/>
    <p:sldId id="29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94" autoAdjust="0"/>
    <p:restoredTop sz="94660"/>
  </p:normalViewPr>
  <p:slideViewPr>
    <p:cSldViewPr>
      <p:cViewPr>
        <p:scale>
          <a:sx n="60" d="100"/>
          <a:sy n="60" d="100"/>
        </p:scale>
        <p:origin x="-804" y="-2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1444E93-FADF-44C0-B1C8-3AA637578A00}" type="datetimeFigureOut">
              <a:rPr lang="en-US" smtClean="0"/>
              <a:t>11/4/2010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1C2D2E-EDB4-47DB-A006-23A8F9F83251}"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lowchart: Document 6"/>
          <p:cNvSpPr/>
          <p:nvPr/>
        </p:nvSpPr>
        <p:spPr>
          <a:xfrm rot="10800000">
            <a:off x="1" y="1520731"/>
            <a:ext cx="9144000" cy="3435579"/>
          </a:xfrm>
          <a:custGeom>
            <a:avLst/>
            <a:gdLst>
              <a:gd name="connsiteX0" fmla="*/ 0 w 21600"/>
              <a:gd name="connsiteY0" fmla="*/ 0 h 18805"/>
              <a:gd name="connsiteX1" fmla="*/ 21600 w 21600"/>
              <a:gd name="connsiteY1" fmla="*/ 0 h 18805"/>
              <a:gd name="connsiteX2" fmla="*/ 21600 w 21600"/>
              <a:gd name="connsiteY2" fmla="*/ 17322 h 18805"/>
              <a:gd name="connsiteX3" fmla="*/ 0 w 21600"/>
              <a:gd name="connsiteY3" fmla="*/ 18805 h 18805"/>
              <a:gd name="connsiteX4" fmla="*/ 0 w 21600"/>
              <a:gd name="connsiteY4" fmla="*/ 0 h 18805"/>
              <a:gd name="connsiteX0" fmla="*/ 0 w 21600"/>
              <a:gd name="connsiteY0" fmla="*/ 0 h 18805"/>
              <a:gd name="connsiteX1" fmla="*/ 21600 w 21600"/>
              <a:gd name="connsiteY1" fmla="*/ 0 h 18805"/>
              <a:gd name="connsiteX2" fmla="*/ 21600 w 21600"/>
              <a:gd name="connsiteY2" fmla="*/ 17322 h 18805"/>
              <a:gd name="connsiteX3" fmla="*/ 0 w 21600"/>
              <a:gd name="connsiteY3" fmla="*/ 18805 h 18805"/>
              <a:gd name="connsiteX4" fmla="*/ 0 w 21600"/>
              <a:gd name="connsiteY4" fmla="*/ 0 h 18805"/>
              <a:gd name="connsiteX0" fmla="*/ 0 w 21600"/>
              <a:gd name="connsiteY0" fmla="*/ 0 h 18916"/>
              <a:gd name="connsiteX1" fmla="*/ 21600 w 21600"/>
              <a:gd name="connsiteY1" fmla="*/ 0 h 18916"/>
              <a:gd name="connsiteX2" fmla="*/ 21600 w 21600"/>
              <a:gd name="connsiteY2" fmla="*/ 17322 h 18916"/>
              <a:gd name="connsiteX3" fmla="*/ 0 w 21600"/>
              <a:gd name="connsiteY3" fmla="*/ 18916 h 18916"/>
              <a:gd name="connsiteX4" fmla="*/ 0 w 21600"/>
              <a:gd name="connsiteY4" fmla="*/ 0 h 18916"/>
              <a:gd name="connsiteX0" fmla="*/ 0 w 21600"/>
              <a:gd name="connsiteY0" fmla="*/ 0 h 18916"/>
              <a:gd name="connsiteX1" fmla="*/ 21600 w 21600"/>
              <a:gd name="connsiteY1" fmla="*/ 0 h 18916"/>
              <a:gd name="connsiteX2" fmla="*/ 21600 w 21600"/>
              <a:gd name="connsiteY2" fmla="*/ 17322 h 18916"/>
              <a:gd name="connsiteX3" fmla="*/ 0 w 21600"/>
              <a:gd name="connsiteY3" fmla="*/ 18916 h 18916"/>
              <a:gd name="connsiteX4" fmla="*/ 0 w 21600"/>
              <a:gd name="connsiteY4" fmla="*/ 0 h 18916"/>
              <a:gd name="connsiteX0" fmla="*/ 0 w 21600"/>
              <a:gd name="connsiteY0" fmla="*/ 0 h 18916"/>
              <a:gd name="connsiteX1" fmla="*/ 21600 w 21600"/>
              <a:gd name="connsiteY1" fmla="*/ 0 h 18916"/>
              <a:gd name="connsiteX2" fmla="*/ 21600 w 21600"/>
              <a:gd name="connsiteY2" fmla="*/ 17322 h 18916"/>
              <a:gd name="connsiteX3" fmla="*/ 0 w 21600"/>
              <a:gd name="connsiteY3" fmla="*/ 18916 h 18916"/>
              <a:gd name="connsiteX4" fmla="*/ 0 w 21600"/>
              <a:gd name="connsiteY4" fmla="*/ 0 h 18916"/>
              <a:gd name="connsiteX0" fmla="*/ 0 w 21600"/>
              <a:gd name="connsiteY0" fmla="*/ 0 h 19355"/>
              <a:gd name="connsiteX1" fmla="*/ 21600 w 21600"/>
              <a:gd name="connsiteY1" fmla="*/ 0 h 19355"/>
              <a:gd name="connsiteX2" fmla="*/ 21600 w 21600"/>
              <a:gd name="connsiteY2" fmla="*/ 17322 h 19355"/>
              <a:gd name="connsiteX3" fmla="*/ 0 w 21600"/>
              <a:gd name="connsiteY3" fmla="*/ 19355 h 19355"/>
              <a:gd name="connsiteX4" fmla="*/ 0 w 21600"/>
              <a:gd name="connsiteY4" fmla="*/ 0 h 19355"/>
              <a:gd name="connsiteX0" fmla="*/ 0 w 21600"/>
              <a:gd name="connsiteY0" fmla="*/ 0 h 19355"/>
              <a:gd name="connsiteX1" fmla="*/ 21600 w 21600"/>
              <a:gd name="connsiteY1" fmla="*/ 0 h 19355"/>
              <a:gd name="connsiteX2" fmla="*/ 21600 w 21600"/>
              <a:gd name="connsiteY2" fmla="*/ 17322 h 19355"/>
              <a:gd name="connsiteX3" fmla="*/ 0 w 21600"/>
              <a:gd name="connsiteY3" fmla="*/ 19355 h 19355"/>
              <a:gd name="connsiteX4" fmla="*/ 0 w 21600"/>
              <a:gd name="connsiteY4" fmla="*/ 0 h 19355"/>
              <a:gd name="connsiteX0" fmla="*/ 0 w 21600"/>
              <a:gd name="connsiteY0" fmla="*/ 0 h 19794"/>
              <a:gd name="connsiteX1" fmla="*/ 21600 w 21600"/>
              <a:gd name="connsiteY1" fmla="*/ 0 h 19794"/>
              <a:gd name="connsiteX2" fmla="*/ 21600 w 21600"/>
              <a:gd name="connsiteY2" fmla="*/ 17322 h 19794"/>
              <a:gd name="connsiteX3" fmla="*/ 0 w 21600"/>
              <a:gd name="connsiteY3" fmla="*/ 19794 h 19794"/>
              <a:gd name="connsiteX4" fmla="*/ 0 w 21600"/>
              <a:gd name="connsiteY4" fmla="*/ 0 h 19794"/>
              <a:gd name="connsiteX0" fmla="*/ 0 w 21600"/>
              <a:gd name="connsiteY0" fmla="*/ 0 h 19794"/>
              <a:gd name="connsiteX1" fmla="*/ 21600 w 21600"/>
              <a:gd name="connsiteY1" fmla="*/ 0 h 19794"/>
              <a:gd name="connsiteX2" fmla="*/ 21600 w 21600"/>
              <a:gd name="connsiteY2" fmla="*/ 17322 h 19794"/>
              <a:gd name="connsiteX3" fmla="*/ 0 w 21600"/>
              <a:gd name="connsiteY3" fmla="*/ 19794 h 19794"/>
              <a:gd name="connsiteX4" fmla="*/ 0 w 21600"/>
              <a:gd name="connsiteY4" fmla="*/ 0 h 19794"/>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19794">
                <a:moveTo>
                  <a:pt x="0" y="0"/>
                </a:moveTo>
                <a:lnTo>
                  <a:pt x="21600" y="0"/>
                </a:lnTo>
                <a:lnTo>
                  <a:pt x="21600" y="17322"/>
                </a:lnTo>
                <a:cubicBezTo>
                  <a:pt x="10800" y="17322"/>
                  <a:pt x="7466" y="25350"/>
                  <a:pt x="0" y="19794"/>
                </a:cubicBezTo>
                <a:lnTo>
                  <a:pt x="0" y="0"/>
                </a:lnTo>
                <a:close/>
              </a:path>
            </a:pathLst>
          </a:custGeom>
          <a:gradFill>
            <a:gsLst>
              <a:gs pos="100000">
                <a:schemeClr val="bg2">
                  <a:tint val="28000"/>
                  <a:satMod val="2000000"/>
                  <a:alpha val="30000"/>
                </a:schemeClr>
              </a:gs>
              <a:gs pos="35000">
                <a:schemeClr val="bg2">
                  <a:shade val="100000"/>
                  <a:satMod val="600000"/>
                  <a:alpha val="0"/>
                </a:schemeClr>
              </a:gs>
            </a:gsLst>
            <a:lin ang="54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Title 8"/>
          <p:cNvSpPr>
            <a:spLocks noGrp="1"/>
          </p:cNvSpPr>
          <p:nvPr>
            <p:ph type="ctrTitle"/>
          </p:nvPr>
        </p:nvSpPr>
        <p:spPr>
          <a:xfrm>
            <a:off x="502920" y="2775745"/>
            <a:ext cx="8229600" cy="2167128"/>
          </a:xfrm>
        </p:spPr>
        <p:txBody>
          <a:bodyPr tIns="0" bIns="0" anchor="t"/>
          <a:lstStyle>
            <a:lvl1pPr>
              <a:defRPr sz="5000" cap="all"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smtClean="0"/>
              <a:t>Click to edit Master title style</a:t>
            </a:r>
            <a:endParaRPr lang="en-US" dirty="0"/>
          </a:p>
        </p:txBody>
      </p:sp>
      <p:sp>
        <p:nvSpPr>
          <p:cNvPr id="17" name="Subtitle 16"/>
          <p:cNvSpPr>
            <a:spLocks noGrp="1"/>
          </p:cNvSpPr>
          <p:nvPr>
            <p:ph type="subTitle" idx="1"/>
          </p:nvPr>
        </p:nvSpPr>
        <p:spPr>
          <a:xfrm>
            <a:off x="500064" y="1559720"/>
            <a:ext cx="5105400" cy="1219200"/>
          </a:xfrm>
        </p:spPr>
        <p:txBody>
          <a:bodyPr lIns="0" tIns="0" rIns="0" bIns="0" anchor="b"/>
          <a:lstStyle>
            <a:lvl1pPr marL="0" indent="0" algn="l">
              <a:buNone/>
              <a:defRPr sz="19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30" name="Date Placeholder 29"/>
          <p:cNvSpPr>
            <a:spLocks noGrp="1"/>
          </p:cNvSpPr>
          <p:nvPr>
            <p:ph type="dt" sz="half" idx="10"/>
          </p:nvPr>
        </p:nvSpPr>
        <p:spPr/>
        <p:txBody>
          <a:bodyPr/>
          <a:lstStyle/>
          <a:p>
            <a:fld id="{C6F07C63-B06B-4BDF-9DD4-871E47713771}" type="datetimeFigureOut">
              <a:rPr lang="en-US" smtClean="0"/>
              <a:pPr/>
              <a:t>11/4/2010</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CF84CB41-FA64-4039-B15D-893D2CC6CA9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07C63-B06B-4BDF-9DD4-871E47713771}" type="datetimeFigureOut">
              <a:rPr lang="en-US" smtClean="0"/>
              <a:pPr/>
              <a:t>11/4/2010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84CB41-FA64-4039-B15D-893D2CC6CA9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07C63-B06B-4BDF-9DD4-871E47713771}" type="datetimeFigureOut">
              <a:rPr lang="en-US" smtClean="0"/>
              <a:pPr/>
              <a:t>11/4/2010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84CB41-FA64-4039-B15D-893D2CC6CA9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F07C63-B06B-4BDF-9DD4-871E47713771}" type="datetimeFigureOut">
              <a:rPr lang="en-US" smtClean="0"/>
              <a:pPr/>
              <a:t>11/4/2010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84CB41-FA64-4039-B15D-893D2CC6CA9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990600"/>
            <a:ext cx="7772400" cy="1362456"/>
          </a:xfrm>
        </p:spPr>
        <p:txBody>
          <a:bodyPr>
            <a:noAutofit/>
          </a:bodyPr>
          <a:lstStyle>
            <a:lvl1pPr algn="l">
              <a:buNone/>
              <a:defRPr sz="48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352677"/>
            <a:ext cx="7772400" cy="1509712"/>
          </a:xfrm>
        </p:spPr>
        <p:txBody>
          <a:bodyPr anchor="t"/>
          <a:lstStyle>
            <a:lvl1pPr>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p>
            <a:fld id="{C6F07C63-B06B-4BDF-9DD4-871E47713771}" type="datetimeFigureOut">
              <a:rPr lang="en-US" smtClean="0"/>
              <a:pPr/>
              <a:t>11/4/2010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84CB41-FA64-4039-B15D-893D2CC6CA9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tIns="9144" bIns="9144"/>
          <a:lstStyle/>
          <a:p>
            <a:r>
              <a:rPr lang="en-US" smtClean="0"/>
              <a:t>Click to edit Master title style</a:t>
            </a:r>
            <a:endParaRPr lang="en-US" dirty="0"/>
          </a:p>
        </p:txBody>
      </p:sp>
      <p:sp>
        <p:nvSpPr>
          <p:cNvPr id="3" name="Content Placeholder 2"/>
          <p:cNvSpPr>
            <a:spLocks noGrp="1"/>
          </p:cNvSpPr>
          <p:nvPr>
            <p:ph sz="half" idx="1"/>
          </p:nvPr>
        </p:nvSpPr>
        <p:spPr>
          <a:xfrm>
            <a:off x="457200" y="2199800"/>
            <a:ext cx="4038600" cy="416052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199800"/>
            <a:ext cx="4038600" cy="416052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F07C63-B06B-4BDF-9DD4-871E47713771}" type="datetimeFigureOut">
              <a:rPr lang="en-US" smtClean="0"/>
              <a:pPr/>
              <a:t>11/4/2010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84CB41-FA64-4039-B15D-893D2CC6CA9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tIns="9144" bIns="9144" anchor="b"/>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112168"/>
            <a:ext cx="4040188" cy="502920"/>
          </a:xfrm>
        </p:spPr>
        <p:txBody>
          <a:bodyPr anchor="b">
            <a:noAutofit/>
          </a:bodyPr>
          <a:lstStyle>
            <a:lvl1pPr>
              <a:buNone/>
              <a:defRPr sz="2200" b="1">
                <a:effectLst>
                  <a:outerShdw blurRad="38000" dist="38000" dir="2700000" algn="tl" rotWithShape="0">
                    <a:schemeClr val="bg2">
                      <a:shade val="45000"/>
                      <a:satMod val="150000"/>
                      <a:alpha val="90000"/>
                    </a:schemeClr>
                  </a:outerShdw>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2112168"/>
            <a:ext cx="4041775" cy="502920"/>
          </a:xfrm>
        </p:spPr>
        <p:txBody>
          <a:bodyPr anchor="b">
            <a:noAutofit/>
          </a:bodyPr>
          <a:lstStyle>
            <a:lvl1pPr>
              <a:buNone/>
              <a:defRPr sz="2200" b="1">
                <a:effectLst>
                  <a:outerShdw blurRad="30000" dist="30000" dir="2700000" algn="tl" rotWithShape="0">
                    <a:schemeClr val="bg2">
                      <a:shade val="45000"/>
                      <a:satMod val="150000"/>
                      <a:alpha val="90000"/>
                    </a:schemeClr>
                  </a:outerShdw>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667000"/>
            <a:ext cx="4040188" cy="3657600"/>
          </a:xfrm>
        </p:spPr>
        <p:txBody>
          <a:bodyPr/>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5" y="2667000"/>
            <a:ext cx="4041775" cy="3657600"/>
          </a:xfrm>
        </p:spPr>
        <p:txBody>
          <a:bodyPr/>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F07C63-B06B-4BDF-9DD4-871E47713771}" type="datetimeFigureOut">
              <a:rPr lang="en-US" smtClean="0"/>
              <a:pPr/>
              <a:t>11/4/2010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F84CB41-FA64-4039-B15D-893D2CC6CA9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a:effectLst/>
        </p:spPr>
        <p:txBody>
          <a:bodyPr tIns="9144" bIns="9144" anchor="b"/>
          <a:lstStyle>
            <a:lvl1pPr>
              <a:defRPr sz="4800" cap="none" baseline="0">
                <a:effectLst>
                  <a:outerShdw blurRad="30000" dist="30000" dir="2700000" algn="tl" rotWithShape="0">
                    <a:schemeClr val="bg2">
                      <a:shade val="45000"/>
                      <a:satMod val="150000"/>
                      <a:alpha val="90000"/>
                    </a:schemeClr>
                  </a:outerShdw>
                </a:effectLst>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6F07C63-B06B-4BDF-9DD4-871E47713771}" type="datetimeFigureOut">
              <a:rPr lang="en-US" smtClean="0"/>
              <a:pPr/>
              <a:t>11/4/2010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F84CB41-FA64-4039-B15D-893D2CC6CA9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07C63-B06B-4BDF-9DD4-871E47713771}" type="datetimeFigureOut">
              <a:rPr lang="en-US" smtClean="0"/>
              <a:pPr/>
              <a:t>11/4/2010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F84CB41-FA64-4039-B15D-893D2CC6CA9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1440"/>
            <a:ext cx="8229600" cy="914400"/>
          </a:xfrm>
        </p:spPr>
        <p:txBody>
          <a:bodyPr tIns="0" bIns="0" anchor="b"/>
          <a:lstStyle>
            <a:lvl1pPr algn="l">
              <a:buNone/>
              <a:defRPr sz="5000" b="1"/>
            </a:lvl1pPr>
          </a:lstStyle>
          <a:p>
            <a:r>
              <a:rPr lang="en-US" smtClean="0"/>
              <a:t>Click to edit Master title style</a:t>
            </a:r>
            <a:endParaRPr lang="en-US" dirty="0"/>
          </a:p>
        </p:txBody>
      </p:sp>
      <p:sp>
        <p:nvSpPr>
          <p:cNvPr id="3" name="Text Placeholder 2"/>
          <p:cNvSpPr>
            <a:spLocks noGrp="1"/>
          </p:cNvSpPr>
          <p:nvPr>
            <p:ph type="body" idx="2"/>
          </p:nvPr>
        </p:nvSpPr>
        <p:spPr>
          <a:xfrm>
            <a:off x="457200" y="1133856"/>
            <a:ext cx="2590800" cy="5181600"/>
          </a:xfrm>
        </p:spPr>
        <p:txBody>
          <a:bodyPr lIns="45720" tIns="45720" rIns="0"/>
          <a:lstStyle>
            <a:lvl1pPr marL="0" indent="0">
              <a:spcBef>
                <a:spcPts val="300"/>
              </a:spcBef>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3429000" y="1133472"/>
            <a:ext cx="5257800" cy="5191128"/>
          </a:xfrm>
        </p:spPr>
        <p:txBody>
          <a:bodyPr/>
          <a:lstStyle>
            <a:lvl1pPr algn="l">
              <a:defRPr sz="3000"/>
            </a:lvl1pPr>
            <a:lvl2pPr algn="l">
              <a:defRPr sz="2800"/>
            </a:lvl2pPr>
            <a:lvl3pPr algn="l">
              <a:defRPr sz="2400"/>
            </a:lvl3pPr>
            <a:lvl4pPr algn="l">
              <a:defRPr sz="2000"/>
            </a:lvl4pPr>
            <a:lvl5pPr algn="l">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F07C63-B06B-4BDF-9DD4-871E47713771}" type="datetimeFigureOut">
              <a:rPr lang="en-US" smtClean="0"/>
              <a:pPr/>
              <a:t>11/4/2010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84CB41-FA64-4039-B15D-893D2CC6CA9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240" y="1981200"/>
            <a:ext cx="3429000" cy="522288"/>
          </a:xfrm>
        </p:spPr>
        <p:txBody>
          <a:bodyPr tIns="0" bIns="0" anchor="b"/>
          <a:lstStyle>
            <a:lvl1pPr algn="r">
              <a:buNone/>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4093368" y="1066800"/>
            <a:ext cx="4572000" cy="4572000"/>
          </a:xfrm>
          <a:solidFill>
            <a:schemeClr val="bg2">
              <a:shade val="75000"/>
            </a:schemeClr>
          </a:solidFill>
          <a:ln w="60325">
            <a:solidFill>
              <a:srgbClr val="FFFFFF"/>
            </a:solidFill>
            <a:miter lim="800000"/>
          </a:ln>
          <a:effectLst>
            <a:outerShdw blurRad="36195" dist="10000" dir="5400000" algn="tl" rotWithShape="0">
              <a:srgbClr val="000000">
                <a:alpha val="75000"/>
              </a:srgbClr>
            </a:outerShdw>
            <a:reflection stA="21000" endA="500" endPos="10000" dist="20000" dir="5400000" sy="-100000" algn="bl" rotWithShape="0"/>
          </a:effectLst>
        </p:spPr>
        <p:txBody>
          <a:bodyPr/>
          <a:lstStyle>
            <a:lvl1pPr>
              <a:buNone/>
              <a:defRPr sz="3200"/>
            </a:lvl1pPr>
          </a:lstStyle>
          <a:p>
            <a:r>
              <a:rPr lang="en-US" dirty="0" smtClean="0"/>
              <a:t>Click icon to add picture</a:t>
            </a:r>
            <a:endParaRPr lang="en-US" dirty="0"/>
          </a:p>
        </p:txBody>
      </p:sp>
      <p:sp>
        <p:nvSpPr>
          <p:cNvPr id="4" name="Text Placeholder 3"/>
          <p:cNvSpPr>
            <a:spLocks noGrp="1"/>
          </p:cNvSpPr>
          <p:nvPr>
            <p:ph type="body" sz="half" idx="2"/>
          </p:nvPr>
        </p:nvSpPr>
        <p:spPr>
          <a:xfrm>
            <a:off x="376240" y="2543176"/>
            <a:ext cx="3429000" cy="914400"/>
          </a:xfrm>
        </p:spPr>
        <p:txBody>
          <a:bodyPr lIns="0" tIns="0" rIns="0" bIns="0" anchor="t"/>
          <a:lstStyle>
            <a:lvl1pPr indent="0" algn="r">
              <a:spcBef>
                <a:spcPts val="300"/>
              </a:spcBef>
              <a:buFontTx/>
              <a:buNone/>
              <a:defRPr sz="1400" baseline="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p>
            <a:fld id="{C6F07C63-B06B-4BDF-9DD4-871E47713771}" type="datetimeFigureOut">
              <a:rPr lang="en-US" smtClean="0"/>
              <a:pPr/>
              <a:t>11/4/2010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153400" y="6356350"/>
            <a:ext cx="533400" cy="365125"/>
          </a:xfrm>
        </p:spPr>
        <p:txBody>
          <a:bodyPr/>
          <a:lstStyle/>
          <a:p>
            <a:fld id="{CF84CB41-FA64-4039-B15D-893D2CC6CA9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Flowchart: Document 6"/>
          <p:cNvSpPr/>
          <p:nvPr/>
        </p:nvSpPr>
        <p:spPr>
          <a:xfrm rot="10800000">
            <a:off x="1" y="1142899"/>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2">
                  <a:tint val="55000"/>
                  <a:satMod val="1800000"/>
                  <a:alpha val="5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8" name="Flowchart: Document 7"/>
          <p:cNvSpPr/>
          <p:nvPr/>
        </p:nvSpPr>
        <p:spPr>
          <a:xfrm rot="10800000">
            <a:off x="1" y="1341133"/>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2">
                  <a:tint val="40000"/>
                  <a:satMod val="1900000"/>
                  <a:alpha val="30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Title Placeholder 8"/>
          <p:cNvSpPr>
            <a:spLocks noGrp="1"/>
          </p:cNvSpPr>
          <p:nvPr>
            <p:ph type="title"/>
          </p:nvPr>
        </p:nvSpPr>
        <p:spPr>
          <a:xfrm>
            <a:off x="457200" y="533400"/>
            <a:ext cx="8229600" cy="1524000"/>
          </a:xfrm>
          <a:prstGeom prst="rect">
            <a:avLst/>
          </a:prstGeom>
        </p:spPr>
        <p:txBody>
          <a:bodyPr vert="horz" lIns="0" tIns="9144" rIns="0" bIns="9144" anchor="b">
            <a:normAutofit/>
          </a:bodyPr>
          <a:lstStyle/>
          <a:p>
            <a:r>
              <a:rPr lang="en-US" smtClean="0"/>
              <a:t>Click to edit Master title style</a:t>
            </a:r>
            <a:endParaRPr lang="en-US" dirty="0"/>
          </a:p>
        </p:txBody>
      </p:sp>
      <p:sp>
        <p:nvSpPr>
          <p:cNvPr id="30" name="Text Placeholder 29"/>
          <p:cNvSpPr>
            <a:spLocks noGrp="1"/>
          </p:cNvSpPr>
          <p:nvPr>
            <p:ph type="body" idx="1"/>
          </p:nvPr>
        </p:nvSpPr>
        <p:spPr>
          <a:xfrm>
            <a:off x="457200" y="2179637"/>
            <a:ext cx="8229600" cy="4114800"/>
          </a:xfrm>
          <a:prstGeom prst="rect">
            <a:avLst/>
          </a:prstGeom>
        </p:spPr>
        <p:txBody>
          <a:bodyPr vert="horz" lIns="9144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2"/>
          </p:nvPr>
        </p:nvSpPr>
        <p:spPr>
          <a:xfrm>
            <a:off x="457200" y="6356350"/>
            <a:ext cx="1981200" cy="365125"/>
          </a:xfrm>
          <a:prstGeom prst="rect">
            <a:avLst/>
          </a:prstGeom>
        </p:spPr>
        <p:txBody>
          <a:bodyPr vert="horz" anchor="b"/>
          <a:lstStyle>
            <a:lvl1pPr algn="ctr">
              <a:defRPr sz="1200">
                <a:solidFill>
                  <a:schemeClr val="tx2">
                    <a:shade val="50000"/>
                  </a:schemeClr>
                </a:solidFill>
              </a:defRPr>
            </a:lvl1pPr>
          </a:lstStyle>
          <a:p>
            <a:fld id="{C6F07C63-B06B-4BDF-9DD4-871E47713771}" type="datetimeFigureOut">
              <a:rPr lang="en-US" smtClean="0"/>
              <a:pPr/>
              <a:t>11/4/2010</a:t>
            </a:fld>
            <a:endParaRPr lang="en-US" dirty="0"/>
          </a:p>
        </p:txBody>
      </p:sp>
      <p:sp>
        <p:nvSpPr>
          <p:cNvPr id="22" name="Footer Placeholder 21"/>
          <p:cNvSpPr>
            <a:spLocks noGrp="1"/>
          </p:cNvSpPr>
          <p:nvPr>
            <p:ph type="ftr" sz="quarter" idx="3"/>
          </p:nvPr>
        </p:nvSpPr>
        <p:spPr>
          <a:xfrm>
            <a:off x="2438400" y="6356350"/>
            <a:ext cx="2895600" cy="365125"/>
          </a:xfrm>
          <a:prstGeom prst="rect">
            <a:avLst/>
          </a:prstGeom>
        </p:spPr>
        <p:txBody>
          <a:bodyPr vert="horz" lIns="0" anchor="b"/>
          <a:lstStyle>
            <a:lvl1pPr algn="l">
              <a:defRPr sz="12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8153400" y="6356350"/>
            <a:ext cx="533400" cy="365125"/>
          </a:xfrm>
          <a:prstGeom prst="rect">
            <a:avLst/>
          </a:prstGeom>
        </p:spPr>
        <p:txBody>
          <a:bodyPr vert="horz" lIns="91440" rIns="0" anchor="b"/>
          <a:lstStyle>
            <a:lvl1pPr algn="r">
              <a:defRPr sz="1400">
                <a:solidFill>
                  <a:schemeClr val="tx2">
                    <a:shade val="50000"/>
                  </a:schemeClr>
                </a:solidFill>
              </a:defRPr>
            </a:lvl1pPr>
          </a:lstStyle>
          <a:p>
            <a:fld id="{CF84CB41-FA64-4039-B15D-893D2CC6CA97}"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sz="4800" b="1" kern="120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latin typeface="+mj-lt"/>
          <a:ea typeface="+mj-ea"/>
          <a:cs typeface="+mj-cs"/>
        </a:defRPr>
      </a:lvl1pPr>
    </p:titleStyle>
    <p:bodyStyle>
      <a:lvl1pPr marL="320040" indent="-320040" algn="l" rtl="0" eaLnBrk="1" latinLnBrk="0" hangingPunct="1">
        <a:spcBef>
          <a:spcPct val="20000"/>
        </a:spcBef>
        <a:buClr>
          <a:schemeClr val="accent1"/>
        </a:buClr>
        <a:buSzPct val="70000"/>
        <a:buFont typeface="Wingdings 2"/>
        <a:buChar char=""/>
        <a:defRPr sz="3000" kern="1200">
          <a:solidFill>
            <a:schemeClr val="tx1"/>
          </a:solidFill>
          <a:latin typeface="+mn-lt"/>
          <a:ea typeface="+mn-ea"/>
          <a:cs typeface="+mn-cs"/>
        </a:defRPr>
      </a:lvl1pPr>
      <a:lvl2pPr marL="630936" indent="-274320" algn="l" rtl="0" eaLnBrk="1" latinLnBrk="0" hangingPunct="1">
        <a:spcBef>
          <a:spcPct val="20000"/>
        </a:spcBef>
        <a:buClr>
          <a:schemeClr val="accent2"/>
        </a:buClr>
        <a:buFont typeface="Wingdings 2"/>
        <a:buChar char=""/>
        <a:defRPr sz="2600" kern="1200">
          <a:solidFill>
            <a:schemeClr val="tx1"/>
          </a:solidFill>
          <a:latin typeface="+mn-lt"/>
          <a:ea typeface="+mn-ea"/>
          <a:cs typeface="+mn-cs"/>
        </a:defRPr>
      </a:lvl2pPr>
      <a:lvl3pPr marL="923544" indent="-274320" algn="l" rtl="0" eaLnBrk="1" latinLnBrk="0" hangingPunct="1">
        <a:spcBef>
          <a:spcPct val="20000"/>
        </a:spcBef>
        <a:buClr>
          <a:schemeClr val="accent3"/>
        </a:buClr>
        <a:buFont typeface="Wingdings 2"/>
        <a:buChar char=""/>
        <a:defRPr sz="2400" kern="1200">
          <a:solidFill>
            <a:schemeClr val="tx1"/>
          </a:solidFill>
          <a:latin typeface="+mn-lt"/>
          <a:ea typeface="+mn-ea"/>
          <a:cs typeface="+mn-cs"/>
        </a:defRPr>
      </a:lvl3pPr>
      <a:lvl4pPr marL="1188720" indent="-228600" algn="l" rtl="0" eaLnBrk="1" latinLnBrk="0" hangingPunct="1">
        <a:spcBef>
          <a:spcPct val="20000"/>
        </a:spcBef>
        <a:buClr>
          <a:schemeClr val="accent4"/>
        </a:buClr>
        <a:buFont typeface="Wingdings 2"/>
        <a:buChar char=""/>
        <a:defRPr sz="2200" kern="1200">
          <a:solidFill>
            <a:schemeClr val="tx1"/>
          </a:solidFill>
          <a:latin typeface="+mn-lt"/>
          <a:ea typeface="+mn-ea"/>
          <a:cs typeface="+mn-cs"/>
        </a:defRPr>
      </a:lvl4pPr>
      <a:lvl5pPr marL="1426464" indent="-228600" algn="l" rtl="0" eaLnBrk="1" latinLnBrk="0" hangingPunct="1">
        <a:spcBef>
          <a:spcPct val="20000"/>
        </a:spcBef>
        <a:buClr>
          <a:schemeClr val="accent5"/>
        </a:buClr>
        <a:buFont typeface="Wingdings 2"/>
        <a:buChar char=""/>
        <a:defRPr sz="2000" kern="1200">
          <a:solidFill>
            <a:schemeClr val="tx1"/>
          </a:solidFill>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Aerodynamics for the Sailplane pilot</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lstStyle/>
          <a:p>
            <a:r>
              <a:rPr lang="en-US" dirty="0" smtClean="0"/>
              <a:t>Overbanking Tendency</a:t>
            </a:r>
            <a:endParaRPr lang="en-US" dirty="0"/>
          </a:p>
        </p:txBody>
      </p:sp>
      <p:sp>
        <p:nvSpPr>
          <p:cNvPr id="4" name="Oval 3"/>
          <p:cNvSpPr/>
          <p:nvPr/>
        </p:nvSpPr>
        <p:spPr>
          <a:xfrm rot="20355608">
            <a:off x="4191000" y="2895600"/>
            <a:ext cx="533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rot="20355608">
            <a:off x="589336" y="3946272"/>
            <a:ext cx="38100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rot="20355608">
            <a:off x="4551737" y="2422272"/>
            <a:ext cx="38100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rot="20355608">
            <a:off x="4171052" y="2198603"/>
            <a:ext cx="76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rot="20355608">
            <a:off x="3798803" y="2494653"/>
            <a:ext cx="7620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oon 8"/>
          <p:cNvSpPr/>
          <p:nvPr/>
        </p:nvSpPr>
        <p:spPr>
          <a:xfrm rot="4155608">
            <a:off x="4239121" y="2828281"/>
            <a:ext cx="304800" cy="476374"/>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20355608">
            <a:off x="4419600" y="3200400"/>
            <a:ext cx="762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rot="20462748">
            <a:off x="5272314" y="2581022"/>
            <a:ext cx="3429000" cy="646331"/>
          </a:xfrm>
          <a:prstGeom prst="rect">
            <a:avLst/>
          </a:prstGeom>
          <a:noFill/>
        </p:spPr>
        <p:txBody>
          <a:bodyPr wrap="square" rtlCol="0">
            <a:spAutoFit/>
          </a:bodyPr>
          <a:lstStyle/>
          <a:p>
            <a:r>
              <a:rPr lang="en-US" dirty="0" smtClean="0"/>
              <a:t>Outside wing moves faster=more lift</a:t>
            </a:r>
            <a:endParaRPr lang="en-US" dirty="0"/>
          </a:p>
        </p:txBody>
      </p:sp>
      <p:sp>
        <p:nvSpPr>
          <p:cNvPr id="21" name="TextBox 20"/>
          <p:cNvSpPr txBox="1"/>
          <p:nvPr/>
        </p:nvSpPr>
        <p:spPr>
          <a:xfrm rot="20318454">
            <a:off x="697806" y="3344867"/>
            <a:ext cx="3429000" cy="369332"/>
          </a:xfrm>
          <a:prstGeom prst="rect">
            <a:avLst/>
          </a:prstGeom>
          <a:noFill/>
        </p:spPr>
        <p:txBody>
          <a:bodyPr wrap="square" rtlCol="0">
            <a:spAutoFit/>
          </a:bodyPr>
          <a:lstStyle/>
          <a:p>
            <a:r>
              <a:rPr lang="en-US" dirty="0" smtClean="0"/>
              <a:t>Inside wing moves slower=less lift</a:t>
            </a:r>
            <a:endParaRPr lang="en-US" dirty="0"/>
          </a:p>
        </p:txBody>
      </p:sp>
      <p:sp>
        <p:nvSpPr>
          <p:cNvPr id="23" name="Arc 22"/>
          <p:cNvSpPr/>
          <p:nvPr/>
        </p:nvSpPr>
        <p:spPr>
          <a:xfrm>
            <a:off x="3886200" y="2362200"/>
            <a:ext cx="914400" cy="914400"/>
          </a:xfrm>
          <a:prstGeom prst="arc">
            <a:avLst>
              <a:gd name="adj1" fmla="val 8684606"/>
              <a:gd name="adj2" fmla="val 0"/>
            </a:avLst>
          </a:prstGeom>
          <a:ln w="25400">
            <a:solidFill>
              <a:schemeClr val="tx2">
                <a:lumMod val="7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1066800" y="5105400"/>
            <a:ext cx="7010400" cy="1477328"/>
          </a:xfrm>
          <a:prstGeom prst="rect">
            <a:avLst/>
          </a:prstGeom>
          <a:noFill/>
        </p:spPr>
        <p:txBody>
          <a:bodyPr wrap="square" rtlCol="0">
            <a:spAutoFit/>
          </a:bodyPr>
          <a:lstStyle/>
          <a:p>
            <a:r>
              <a:rPr lang="en-US" dirty="0" smtClean="0"/>
              <a:t>Speed difference between inside and outside wings causes outside wing to produce more lift, which tends to increase bank angle.  In shallow turns, stability (desire to return to level flight) dominates this effect, but in medium banks overbanking dominates lift and opposite aileron application is necessary to prevent overbanking.</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228600"/>
            <a:ext cx="8229600" cy="914400"/>
          </a:xfrm>
        </p:spPr>
        <p:txBody>
          <a:bodyPr/>
          <a:lstStyle/>
          <a:p>
            <a:r>
              <a:rPr lang="en-US" dirty="0" smtClean="0"/>
              <a:t>Stalls and Spins</a:t>
            </a:r>
            <a:endParaRPr lang="en-US" dirty="0"/>
          </a:p>
        </p:txBody>
      </p:sp>
      <p:pic>
        <p:nvPicPr>
          <p:cNvPr id="5" name="Picture 16" descr="mso9A752"/>
          <p:cNvPicPr>
            <a:picLocks noChangeAspect="1" noChangeArrowheads="1"/>
          </p:cNvPicPr>
          <p:nvPr/>
        </p:nvPicPr>
        <p:blipFill>
          <a:blip r:embed="rId2" cstate="print"/>
          <a:srcRect l="68065" t="20869" b="10274"/>
          <a:stretch>
            <a:fillRect/>
          </a:stretch>
        </p:blipFill>
        <p:spPr bwMode="auto">
          <a:xfrm>
            <a:off x="6172200" y="2819400"/>
            <a:ext cx="2667000" cy="1629135"/>
          </a:xfrm>
          <a:prstGeom prst="rect">
            <a:avLst/>
          </a:prstGeom>
          <a:noFill/>
          <a:ln w="9525">
            <a:noFill/>
            <a:miter lim="800000"/>
            <a:headEnd/>
            <a:tailEnd/>
          </a:ln>
        </p:spPr>
      </p:pic>
      <p:pic>
        <p:nvPicPr>
          <p:cNvPr id="6" name="Picture 17" descr="mso9A752"/>
          <p:cNvPicPr>
            <a:picLocks noChangeAspect="1" noChangeArrowheads="1"/>
          </p:cNvPicPr>
          <p:nvPr/>
        </p:nvPicPr>
        <p:blipFill>
          <a:blip r:embed="rId2" cstate="print"/>
          <a:srcRect l="35675" t="10435" r="35864" b="12651"/>
          <a:stretch>
            <a:fillRect/>
          </a:stretch>
        </p:blipFill>
        <p:spPr bwMode="auto">
          <a:xfrm>
            <a:off x="3276600" y="2819400"/>
            <a:ext cx="2667000" cy="1600200"/>
          </a:xfrm>
          <a:prstGeom prst="rect">
            <a:avLst/>
          </a:prstGeom>
          <a:noFill/>
          <a:ln w="9525">
            <a:noFill/>
            <a:miter lim="800000"/>
            <a:headEnd/>
            <a:tailEnd/>
          </a:ln>
        </p:spPr>
      </p:pic>
      <p:pic>
        <p:nvPicPr>
          <p:cNvPr id="7" name="Picture 18" descr="mso9A752"/>
          <p:cNvPicPr>
            <a:picLocks noChangeAspect="1" noChangeArrowheads="1"/>
          </p:cNvPicPr>
          <p:nvPr/>
        </p:nvPicPr>
        <p:blipFill>
          <a:blip r:embed="rId2" cstate="print"/>
          <a:srcRect l="4639" t="34348" r="68419" b="10060"/>
          <a:stretch>
            <a:fillRect/>
          </a:stretch>
        </p:blipFill>
        <p:spPr bwMode="auto">
          <a:xfrm>
            <a:off x="228600" y="2819400"/>
            <a:ext cx="2514600" cy="1508760"/>
          </a:xfrm>
          <a:prstGeom prst="rect">
            <a:avLst/>
          </a:prstGeom>
          <a:noFill/>
          <a:ln w="9525">
            <a:noFill/>
            <a:miter lim="800000"/>
            <a:headEnd/>
            <a:tailEnd/>
          </a:ln>
        </p:spPr>
      </p:pic>
      <p:sp>
        <p:nvSpPr>
          <p:cNvPr id="8" name="Rectangle 7"/>
          <p:cNvSpPr/>
          <p:nvPr/>
        </p:nvSpPr>
        <p:spPr>
          <a:xfrm>
            <a:off x="0" y="1371600"/>
            <a:ext cx="8915400" cy="1477328"/>
          </a:xfrm>
          <a:prstGeom prst="rect">
            <a:avLst/>
          </a:prstGeom>
        </p:spPr>
        <p:txBody>
          <a:bodyPr wrap="square">
            <a:spAutoFit/>
          </a:bodyPr>
          <a:lstStyle/>
          <a:p>
            <a:r>
              <a:rPr lang="en-US" b="1" dirty="0" smtClean="0"/>
              <a:t>An airplane can be stalled at any airspeed and in any flight attitude. A stall results when the critical angle of attack is exceeded and the smooth airflow over the airplanes wing is disrupted. The critical angle of attack at which an airplane stalls will be the same regardless of airspeed, weight, or configuration.</a:t>
            </a:r>
            <a:br>
              <a:rPr lang="en-US" b="1" dirty="0" smtClean="0"/>
            </a:br>
            <a:endParaRPr lang="en-US" dirty="0"/>
          </a:p>
        </p:txBody>
      </p:sp>
      <p:sp>
        <p:nvSpPr>
          <p:cNvPr id="9" name="TextBox 8"/>
          <p:cNvSpPr txBox="1"/>
          <p:nvPr/>
        </p:nvSpPr>
        <p:spPr>
          <a:xfrm>
            <a:off x="762000" y="2743200"/>
            <a:ext cx="1497526" cy="369332"/>
          </a:xfrm>
          <a:prstGeom prst="rect">
            <a:avLst/>
          </a:prstGeom>
          <a:noFill/>
        </p:spPr>
        <p:txBody>
          <a:bodyPr wrap="none" rtlCol="0">
            <a:spAutoFit/>
          </a:bodyPr>
          <a:lstStyle/>
          <a:p>
            <a:r>
              <a:rPr lang="en-US" dirty="0" smtClean="0">
                <a:solidFill>
                  <a:srgbClr val="FFFF00"/>
                </a:solidFill>
              </a:rPr>
              <a:t>Normal Flight</a:t>
            </a:r>
            <a:endParaRPr lang="en-US" dirty="0">
              <a:solidFill>
                <a:srgbClr val="FFFF00"/>
              </a:solidFill>
            </a:endParaRPr>
          </a:p>
        </p:txBody>
      </p:sp>
      <p:sp>
        <p:nvSpPr>
          <p:cNvPr id="10" name="TextBox 9"/>
          <p:cNvSpPr txBox="1"/>
          <p:nvPr/>
        </p:nvSpPr>
        <p:spPr>
          <a:xfrm>
            <a:off x="3962400" y="2819400"/>
            <a:ext cx="1475853" cy="369332"/>
          </a:xfrm>
          <a:prstGeom prst="rect">
            <a:avLst/>
          </a:prstGeom>
          <a:noFill/>
        </p:spPr>
        <p:txBody>
          <a:bodyPr wrap="none" rtlCol="0">
            <a:spAutoFit/>
          </a:bodyPr>
          <a:lstStyle/>
          <a:p>
            <a:r>
              <a:rPr lang="en-US" dirty="0" smtClean="0">
                <a:solidFill>
                  <a:srgbClr val="FFFF00"/>
                </a:solidFill>
              </a:rPr>
              <a:t>Incipient Stall</a:t>
            </a:r>
            <a:endParaRPr lang="en-US" dirty="0">
              <a:solidFill>
                <a:srgbClr val="FFFF00"/>
              </a:solidFill>
            </a:endParaRPr>
          </a:p>
        </p:txBody>
      </p:sp>
      <p:sp>
        <p:nvSpPr>
          <p:cNvPr id="11" name="TextBox 10"/>
          <p:cNvSpPr txBox="1"/>
          <p:nvPr/>
        </p:nvSpPr>
        <p:spPr>
          <a:xfrm>
            <a:off x="7239000" y="2895600"/>
            <a:ext cx="611065" cy="369332"/>
          </a:xfrm>
          <a:prstGeom prst="rect">
            <a:avLst/>
          </a:prstGeom>
          <a:noFill/>
        </p:spPr>
        <p:txBody>
          <a:bodyPr wrap="none" rtlCol="0">
            <a:spAutoFit/>
          </a:bodyPr>
          <a:lstStyle/>
          <a:p>
            <a:r>
              <a:rPr lang="en-US" dirty="0" smtClean="0">
                <a:solidFill>
                  <a:srgbClr val="FFFF00"/>
                </a:solidFill>
              </a:rPr>
              <a:t>Stall</a:t>
            </a:r>
            <a:endParaRPr lang="en-US" dirty="0">
              <a:solidFill>
                <a:srgbClr val="FFFF00"/>
              </a:solidFill>
            </a:endParaRPr>
          </a:p>
        </p:txBody>
      </p:sp>
      <p:sp>
        <p:nvSpPr>
          <p:cNvPr id="12" name="Rectangle 9"/>
          <p:cNvSpPr>
            <a:spLocks noChangeArrowheads="1"/>
          </p:cNvSpPr>
          <p:nvPr/>
        </p:nvSpPr>
        <p:spPr bwMode="auto">
          <a:xfrm>
            <a:off x="228600" y="4800600"/>
            <a:ext cx="8610600" cy="1477328"/>
          </a:xfrm>
          <a:prstGeom prst="rect">
            <a:avLst/>
          </a:prstGeom>
          <a:noFill/>
          <a:ln w="9525">
            <a:noFill/>
            <a:miter lim="800000"/>
            <a:headEnd/>
            <a:tailEnd/>
          </a:ln>
        </p:spPr>
        <p:txBody>
          <a:bodyPr wrap="square">
            <a:spAutoFit/>
          </a:bodyPr>
          <a:lstStyle/>
          <a:p>
            <a:r>
              <a:rPr lang="en-US" b="1" dirty="0"/>
              <a:t>An airplane in a given configuration will stall at the same indicated  airspeed regardless of altitude because the airspeed indicator is directly related to air density</a:t>
            </a:r>
            <a:br>
              <a:rPr lang="en-US" b="1" dirty="0"/>
            </a:br>
            <a:endParaRPr lang="en-US" b="1" dirty="0"/>
          </a:p>
          <a:p>
            <a:r>
              <a:rPr lang="en-US" b="1" dirty="0"/>
              <a:t>An airplane spins when one wing is more stalled than the other.</a:t>
            </a:r>
            <a:br>
              <a:rPr lang="en-US" b="1" dirty="0"/>
            </a:br>
            <a:r>
              <a:rPr lang="en-US" b="1" dirty="0"/>
              <a:t>To enter a spin an airplane must be stalled first.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066800"/>
          </a:xfrm>
        </p:spPr>
        <p:txBody>
          <a:bodyPr/>
          <a:lstStyle/>
          <a:p>
            <a:r>
              <a:rPr lang="en-US" dirty="0" smtClean="0"/>
              <a:t>Stall Progression</a:t>
            </a:r>
            <a:endParaRPr lang="en-US" dirty="0"/>
          </a:p>
        </p:txBody>
      </p:sp>
      <p:pic>
        <p:nvPicPr>
          <p:cNvPr id="4" name="Content Placeholder 3" descr="stall2.gif"/>
          <p:cNvPicPr>
            <a:picLocks noGrp="1" noChangeAspect="1"/>
          </p:cNvPicPr>
          <p:nvPr>
            <p:ph idx="1"/>
          </p:nvPr>
        </p:nvPicPr>
        <p:blipFill>
          <a:blip r:embed="rId2" cstate="print"/>
          <a:stretch>
            <a:fillRect/>
          </a:stretch>
        </p:blipFill>
        <p:spPr>
          <a:xfrm>
            <a:off x="1219200" y="1600200"/>
            <a:ext cx="5048865" cy="19812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Stability</a:t>
            </a:r>
            <a:endParaRPr lang="en-US" dirty="0"/>
          </a:p>
        </p:txBody>
      </p:sp>
      <p:sp>
        <p:nvSpPr>
          <p:cNvPr id="5" name="Text Placeholder 4"/>
          <p:cNvSpPr>
            <a:spLocks noGrp="1"/>
          </p:cNvSpPr>
          <p:nvPr>
            <p:ph type="body" idx="1"/>
          </p:nvPr>
        </p:nvSpPr>
        <p:spPr/>
        <p:txBody>
          <a:bodyPr/>
          <a:lstStyle/>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228600"/>
            <a:ext cx="7848600" cy="914400"/>
          </a:xfrm>
          <a:prstGeom prst="rect">
            <a:avLst/>
          </a:prstGeom>
        </p:spPr>
        <p:txBody>
          <a:bodyPr vert="horz" lIns="0" tIns="9144" rIns="0" bIns="9144"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800" b="1" i="0" u="none" strike="noStrike" kern="1200" cap="none" spc="0" normalizeH="0" baseline="0" noProof="0" dirty="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uLnTx/>
              <a:uFillTx/>
              <a:latin typeface="+mj-lt"/>
              <a:ea typeface="+mj-ea"/>
              <a:cs typeface="+mj-cs"/>
            </a:endParaRPr>
          </a:p>
        </p:txBody>
      </p:sp>
      <p:sp>
        <p:nvSpPr>
          <p:cNvPr id="5" name="Title 1"/>
          <p:cNvSpPr txBox="1">
            <a:spLocks/>
          </p:cNvSpPr>
          <p:nvPr/>
        </p:nvSpPr>
        <p:spPr>
          <a:xfrm>
            <a:off x="228600" y="228600"/>
            <a:ext cx="8229600" cy="914400"/>
          </a:xfrm>
          <a:prstGeom prst="rect">
            <a:avLst/>
          </a:prstGeom>
        </p:spPr>
        <p:txBody>
          <a:bodyPr vert="horz" lIns="0" tIns="9144" rIns="0" bIns="9144"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800" b="1" noProof="0" dirty="0" smtClean="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latin typeface="+mj-lt"/>
                <a:ea typeface="+mj-ea"/>
                <a:cs typeface="+mj-cs"/>
              </a:rPr>
              <a:t>Stability-Defined</a:t>
            </a:r>
            <a:endParaRPr kumimoji="0" lang="en-US" sz="4800" b="1" i="0" u="none" strike="noStrike" kern="1200" cap="none" spc="0" normalizeH="0" baseline="0" noProof="0" dirty="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uLnTx/>
              <a:uFillTx/>
              <a:latin typeface="+mj-lt"/>
              <a:ea typeface="+mj-ea"/>
              <a:cs typeface="+mj-cs"/>
            </a:endParaRPr>
          </a:p>
        </p:txBody>
      </p:sp>
      <p:sp>
        <p:nvSpPr>
          <p:cNvPr id="6" name="Text Box 29"/>
          <p:cNvSpPr txBox="1">
            <a:spLocks noChangeArrowheads="1"/>
          </p:cNvSpPr>
          <p:nvPr/>
        </p:nvSpPr>
        <p:spPr bwMode="auto">
          <a:xfrm>
            <a:off x="838200" y="1219200"/>
            <a:ext cx="6858000" cy="2308324"/>
          </a:xfrm>
          <a:prstGeom prst="rect">
            <a:avLst/>
          </a:prstGeom>
          <a:noFill/>
          <a:ln w="9525">
            <a:noFill/>
            <a:miter lim="800000"/>
            <a:headEnd/>
            <a:tailEnd/>
          </a:ln>
        </p:spPr>
        <p:txBody>
          <a:bodyPr>
            <a:spAutoFit/>
          </a:bodyPr>
          <a:lstStyle/>
          <a:p>
            <a:pPr marL="342900" indent="-342900">
              <a:buFontTx/>
              <a:buAutoNum type="arabicPeriod"/>
            </a:pPr>
            <a:r>
              <a:rPr lang="en-US" sz="1600" b="1" dirty="0"/>
              <a:t>An inherently stable airplane returns to its original condition (Position or attitude) after being disturbed. It requires less effort to control</a:t>
            </a:r>
            <a:r>
              <a:rPr lang="en-US" sz="1600" b="1" dirty="0" smtClean="0"/>
              <a:t>.</a:t>
            </a:r>
          </a:p>
          <a:p>
            <a:pPr marL="342900" indent="-342900"/>
            <a:endParaRPr lang="en-US" sz="1600" b="1" dirty="0" smtClean="0"/>
          </a:p>
          <a:p>
            <a:pPr marL="342900" indent="-342900">
              <a:buAutoNum type="arabicPeriod" startAt="2"/>
            </a:pPr>
            <a:r>
              <a:rPr lang="en-US" sz="1600" b="1" dirty="0" smtClean="0"/>
              <a:t>Generally, longitudinal stability is the major concern for aircraft designers</a:t>
            </a:r>
          </a:p>
          <a:p>
            <a:pPr marL="800100" lvl="1" indent="-342900"/>
            <a:r>
              <a:rPr lang="en-US" sz="1600" b="1" dirty="0" smtClean="0"/>
              <a:t>Stability around the vertical axis is provided by the empennage</a:t>
            </a:r>
          </a:p>
          <a:p>
            <a:pPr marL="800100" lvl="1" indent="-342900"/>
            <a:r>
              <a:rPr lang="en-US" sz="1600" b="1" dirty="0" smtClean="0"/>
              <a:t>Most airplanes and gliders are only marginally stable in the lateral axis in order to keep turning forces minimal</a:t>
            </a:r>
          </a:p>
          <a:p>
            <a:pPr marL="342900" indent="-342900">
              <a:buAutoNum type="arabicPeriod" startAt="2"/>
            </a:pPr>
            <a:endParaRPr lang="en-US" sz="1600" b="1" dirty="0"/>
          </a:p>
        </p:txBody>
      </p:sp>
      <p:pic>
        <p:nvPicPr>
          <p:cNvPr id="8" name="Picture 7" descr="stable.gif"/>
          <p:cNvPicPr>
            <a:picLocks noChangeAspect="1"/>
          </p:cNvPicPr>
          <p:nvPr/>
        </p:nvPicPr>
        <p:blipFill>
          <a:blip r:embed="rId2" cstate="print"/>
          <a:stretch>
            <a:fillRect/>
          </a:stretch>
        </p:blipFill>
        <p:spPr>
          <a:xfrm>
            <a:off x="1828800" y="4343400"/>
            <a:ext cx="5048250" cy="128587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838200"/>
          </a:xfrm>
        </p:spPr>
        <p:txBody>
          <a:bodyPr/>
          <a:lstStyle/>
          <a:p>
            <a:r>
              <a:rPr lang="en-US" dirty="0" smtClean="0"/>
              <a:t>Longitudinal Stability</a:t>
            </a:r>
            <a:endParaRPr lang="en-US" dirty="0"/>
          </a:p>
        </p:txBody>
      </p:sp>
      <p:sp>
        <p:nvSpPr>
          <p:cNvPr id="4" name="Rectangle 3"/>
          <p:cNvSpPr/>
          <p:nvPr/>
        </p:nvSpPr>
        <p:spPr>
          <a:xfrm>
            <a:off x="304800" y="838200"/>
            <a:ext cx="8610600" cy="3970318"/>
          </a:xfrm>
          <a:prstGeom prst="rect">
            <a:avLst/>
          </a:prstGeom>
        </p:spPr>
        <p:txBody>
          <a:bodyPr wrap="square">
            <a:spAutoFit/>
          </a:bodyPr>
          <a:lstStyle/>
          <a:p>
            <a:pPr marL="342900" indent="-342900"/>
            <a:r>
              <a:rPr lang="en-US" b="1" dirty="0" smtClean="0"/>
              <a:t>The location of the center of gravity (CG) with respect to the center of lift ( or center of pressure) determines the longitudinal stability of an airplane or glider</a:t>
            </a:r>
          </a:p>
          <a:p>
            <a:pPr marL="342900" indent="-342900"/>
            <a:endParaRPr lang="en-US" b="1" dirty="0" smtClean="0"/>
          </a:p>
          <a:p>
            <a:pPr marL="342900" indent="-342900"/>
            <a:r>
              <a:rPr lang="en-US" b="1" dirty="0" smtClean="0"/>
              <a:t>In order to be longitudinally stable, the CG must be in front of the center of pressure, because this allows the variable down-force of the horizontal stabilizer to counteract any longitudinal pitching moments.</a:t>
            </a:r>
          </a:p>
          <a:p>
            <a:pPr marL="342900" indent="-342900"/>
            <a:endParaRPr lang="en-US" b="1" dirty="0" smtClean="0"/>
          </a:p>
          <a:p>
            <a:pPr marL="342900" indent="-342900"/>
            <a:r>
              <a:rPr lang="en-US" b="1" dirty="0" smtClean="0"/>
              <a:t>Imagine an upward gust hitting the glider.  The nose will pitch up, because the gust force acts on the CG, which  is ahead of the CP.   The pitch up of the nose decreases the angle of attack of the horizontal stabilizer, which reduces the tail-down force, causing the tail to rise and bringing the nose back down.  The glider automatically tries to return to the pre-gust angle of attack.  This means the glider is longitudinally stable.</a:t>
            </a:r>
          </a:p>
          <a:p>
            <a:pPr marL="342900" indent="-342900"/>
            <a:r>
              <a:rPr lang="en-US" b="1" dirty="0" smtClean="0"/>
              <a:t>    </a:t>
            </a:r>
            <a:endParaRPr lang="en-US" b="1" dirty="0"/>
          </a:p>
        </p:txBody>
      </p:sp>
      <p:pic>
        <p:nvPicPr>
          <p:cNvPr id="5" name="Picture 22" descr="mso16ABA"/>
          <p:cNvPicPr>
            <a:picLocks noChangeAspect="1" noChangeArrowheads="1"/>
          </p:cNvPicPr>
          <p:nvPr/>
        </p:nvPicPr>
        <p:blipFill>
          <a:blip r:embed="rId2" cstate="print"/>
          <a:srcRect t="48248" r="51840" b="27840"/>
          <a:stretch>
            <a:fillRect/>
          </a:stretch>
        </p:blipFill>
        <p:spPr>
          <a:xfrm>
            <a:off x="457200" y="4572000"/>
            <a:ext cx="3657600" cy="2032417"/>
          </a:xfrm>
          <a:prstGeom prst="rect">
            <a:avLst/>
          </a:prstGeom>
          <a:noFill/>
        </p:spPr>
      </p:pic>
      <p:sp>
        <p:nvSpPr>
          <p:cNvPr id="6" name="TextBox 5"/>
          <p:cNvSpPr txBox="1"/>
          <p:nvPr/>
        </p:nvSpPr>
        <p:spPr>
          <a:xfrm>
            <a:off x="4419600" y="5029200"/>
            <a:ext cx="4724400" cy="646331"/>
          </a:xfrm>
          <a:prstGeom prst="rect">
            <a:avLst/>
          </a:prstGeom>
          <a:noFill/>
        </p:spPr>
        <p:txBody>
          <a:bodyPr wrap="square" rtlCol="0">
            <a:spAutoFit/>
          </a:bodyPr>
          <a:lstStyle/>
          <a:p>
            <a:r>
              <a:rPr lang="en-US" dirty="0" smtClean="0"/>
              <a:t>As the glider is loaded, if the CG location moves aft, longitudinal stability will be decreased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Sailplane Performance</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304800"/>
            <a:ext cx="8229600" cy="533400"/>
          </a:xfrm>
        </p:spPr>
        <p:txBody>
          <a:bodyPr>
            <a:normAutofit fontScale="90000"/>
          </a:bodyPr>
          <a:lstStyle/>
          <a:p>
            <a:r>
              <a:rPr lang="en-US" dirty="0" smtClean="0"/>
              <a:t>Lift</a:t>
            </a:r>
            <a:endParaRPr lang="en-US" dirty="0"/>
          </a:p>
        </p:txBody>
      </p:sp>
      <p:sp>
        <p:nvSpPr>
          <p:cNvPr id="5" name="TextBox 4"/>
          <p:cNvSpPr txBox="1"/>
          <p:nvPr/>
        </p:nvSpPr>
        <p:spPr>
          <a:xfrm>
            <a:off x="533400" y="1219200"/>
            <a:ext cx="8302145" cy="1477328"/>
          </a:xfrm>
          <a:prstGeom prst="rect">
            <a:avLst/>
          </a:prstGeom>
          <a:noFill/>
        </p:spPr>
        <p:txBody>
          <a:bodyPr wrap="none" rtlCol="0">
            <a:spAutoFit/>
          </a:bodyPr>
          <a:lstStyle/>
          <a:p>
            <a:r>
              <a:rPr lang="en-US" dirty="0" smtClean="0"/>
              <a:t>Lift=0.5*</a:t>
            </a:r>
            <a:r>
              <a:rPr lang="en-US" dirty="0" err="1" smtClean="0"/>
              <a:t>Cl</a:t>
            </a:r>
            <a:r>
              <a:rPr lang="en-US" dirty="0" smtClean="0"/>
              <a:t> *(Air Density)*(Airspeed)^2*(Wing Area)</a:t>
            </a:r>
          </a:p>
          <a:p>
            <a:r>
              <a:rPr lang="en-US" dirty="0" smtClean="0"/>
              <a:t>	Where </a:t>
            </a:r>
            <a:r>
              <a:rPr lang="en-US" dirty="0" err="1" smtClean="0"/>
              <a:t>Cl</a:t>
            </a:r>
            <a:r>
              <a:rPr lang="en-US" dirty="0" smtClean="0"/>
              <a:t>=Coefficient of Lift (depends on airfoil, AOA, and Reynolds number)</a:t>
            </a:r>
          </a:p>
          <a:p>
            <a:endParaRPr lang="en-US" dirty="0" smtClean="0"/>
          </a:p>
          <a:p>
            <a:r>
              <a:rPr lang="en-US" dirty="0" smtClean="0"/>
              <a:t>E.g. Symmetrical Airfoil (</a:t>
            </a:r>
            <a:r>
              <a:rPr lang="en-US" dirty="0" err="1" smtClean="0"/>
              <a:t>Cl</a:t>
            </a:r>
            <a:r>
              <a:rPr lang="en-US" dirty="0" smtClean="0"/>
              <a:t> is zero at 0 AOA, slopes at 0.11 /deg and peaks at 15 AOA): </a:t>
            </a:r>
          </a:p>
          <a:p>
            <a:r>
              <a:rPr lang="en-US" dirty="0" smtClean="0"/>
              <a:t>	</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81000" y="2438400"/>
            <a:ext cx="3467100" cy="2962275"/>
          </a:xfrm>
          <a:prstGeom prst="rect">
            <a:avLst/>
          </a:prstGeom>
          <a:noFill/>
          <a:ln w="9525">
            <a:noFill/>
            <a:miter lim="800000"/>
            <a:headEnd/>
            <a:tailEnd/>
          </a:ln>
        </p:spPr>
      </p:pic>
      <p:cxnSp>
        <p:nvCxnSpPr>
          <p:cNvPr id="8" name="Straight Arrow Connector 7"/>
          <p:cNvCxnSpPr/>
          <p:nvPr/>
        </p:nvCxnSpPr>
        <p:spPr>
          <a:xfrm flipV="1">
            <a:off x="762000" y="46482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4800" y="5029200"/>
            <a:ext cx="1311385" cy="338554"/>
          </a:xfrm>
          <a:prstGeom prst="rect">
            <a:avLst/>
          </a:prstGeom>
          <a:noFill/>
        </p:spPr>
        <p:txBody>
          <a:bodyPr wrap="none" rtlCol="0">
            <a:spAutoFit/>
          </a:bodyPr>
          <a:lstStyle/>
          <a:p>
            <a:r>
              <a:rPr lang="en-US" sz="1600" dirty="0" smtClean="0">
                <a:solidFill>
                  <a:srgbClr val="FF0000"/>
                </a:solidFill>
              </a:rPr>
              <a:t>Inverted Stall</a:t>
            </a:r>
            <a:endParaRPr lang="en-US" sz="1600" dirty="0">
              <a:solidFill>
                <a:srgbClr val="FF0000"/>
              </a:solidFill>
            </a:endParaRPr>
          </a:p>
        </p:txBody>
      </p:sp>
      <p:cxnSp>
        <p:nvCxnSpPr>
          <p:cNvPr id="12" name="Straight Arrow Connector 11"/>
          <p:cNvCxnSpPr/>
          <p:nvPr/>
        </p:nvCxnSpPr>
        <p:spPr>
          <a:xfrm rot="10800000" flipV="1">
            <a:off x="3429000" y="2590800"/>
            <a:ext cx="762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962400" y="2362200"/>
            <a:ext cx="566181" cy="338554"/>
          </a:xfrm>
          <a:prstGeom prst="rect">
            <a:avLst/>
          </a:prstGeom>
          <a:noFill/>
        </p:spPr>
        <p:txBody>
          <a:bodyPr wrap="none" rtlCol="0">
            <a:spAutoFit/>
          </a:bodyPr>
          <a:lstStyle/>
          <a:p>
            <a:r>
              <a:rPr lang="en-US" sz="1600" dirty="0" smtClean="0">
                <a:solidFill>
                  <a:srgbClr val="FF0000"/>
                </a:solidFill>
              </a:rPr>
              <a:t>Stall</a:t>
            </a:r>
            <a:endParaRPr lang="en-US" sz="1600" dirty="0">
              <a:solidFill>
                <a:srgbClr val="FF0000"/>
              </a:solidFill>
            </a:endParaRPr>
          </a:p>
        </p:txBody>
      </p:sp>
      <p:sp>
        <p:nvSpPr>
          <p:cNvPr id="15" name="TextBox 14"/>
          <p:cNvSpPr txBox="1"/>
          <p:nvPr/>
        </p:nvSpPr>
        <p:spPr>
          <a:xfrm>
            <a:off x="381000" y="5486400"/>
            <a:ext cx="2936381" cy="369332"/>
          </a:xfrm>
          <a:prstGeom prst="rect">
            <a:avLst/>
          </a:prstGeom>
          <a:noFill/>
        </p:spPr>
        <p:txBody>
          <a:bodyPr wrap="none" rtlCol="0">
            <a:spAutoFit/>
          </a:bodyPr>
          <a:lstStyle/>
          <a:p>
            <a:r>
              <a:rPr lang="en-US" dirty="0" smtClean="0"/>
              <a:t>Example is NACA 0012 airfoil</a:t>
            </a:r>
            <a:endParaRPr lang="en-US" dirty="0"/>
          </a:p>
        </p:txBody>
      </p:sp>
      <p:sp>
        <p:nvSpPr>
          <p:cNvPr id="16" name="TextBox 15"/>
          <p:cNvSpPr txBox="1"/>
          <p:nvPr/>
        </p:nvSpPr>
        <p:spPr>
          <a:xfrm>
            <a:off x="3962400" y="3657600"/>
            <a:ext cx="4724400" cy="1969770"/>
          </a:xfrm>
          <a:prstGeom prst="rect">
            <a:avLst/>
          </a:prstGeom>
          <a:noFill/>
        </p:spPr>
        <p:txBody>
          <a:bodyPr wrap="square" rtlCol="0">
            <a:spAutoFit/>
          </a:bodyPr>
          <a:lstStyle/>
          <a:p>
            <a:r>
              <a:rPr lang="en-US" dirty="0" smtClean="0"/>
              <a:t>Let’s calculate the lift force at 10 degrees AOA:</a:t>
            </a:r>
          </a:p>
          <a:p>
            <a:endParaRPr lang="en-US" dirty="0" smtClean="0"/>
          </a:p>
          <a:p>
            <a:r>
              <a:rPr lang="en-US" sz="1400" dirty="0" smtClean="0"/>
              <a:t>Lift=0.5 * 1.1 * 0.0025 (slugs/ft^3) * (75 ft/sec)^2* 240 ft^2</a:t>
            </a:r>
          </a:p>
          <a:p>
            <a:endParaRPr lang="en-US" dirty="0" smtClean="0"/>
          </a:p>
          <a:p>
            <a:r>
              <a:rPr lang="en-US" dirty="0" smtClean="0"/>
              <a:t>=1860  pounds.  If your glider weighs 1000 pounds, you’ll have 860 slugs(pounds) accelerating you upward.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normAutofit fontScale="90000"/>
          </a:bodyPr>
          <a:lstStyle/>
          <a:p>
            <a:r>
              <a:rPr lang="en-US" dirty="0" smtClean="0"/>
              <a:t>Drag</a:t>
            </a:r>
            <a:endParaRPr lang="en-US" dirty="0"/>
          </a:p>
        </p:txBody>
      </p:sp>
      <p:sp>
        <p:nvSpPr>
          <p:cNvPr id="4" name="TextBox 3"/>
          <p:cNvSpPr txBox="1"/>
          <p:nvPr/>
        </p:nvSpPr>
        <p:spPr>
          <a:xfrm>
            <a:off x="990600" y="838200"/>
            <a:ext cx="7315200" cy="923330"/>
          </a:xfrm>
          <a:prstGeom prst="rect">
            <a:avLst/>
          </a:prstGeom>
          <a:noFill/>
        </p:spPr>
        <p:txBody>
          <a:bodyPr wrap="square" rtlCol="0">
            <a:spAutoFit/>
          </a:bodyPr>
          <a:lstStyle/>
          <a:p>
            <a:r>
              <a:rPr lang="en-US" dirty="0" smtClean="0"/>
              <a:t>Total drag is a combination of induced drag and parasite drag.  Induced drag is the drag caused by the production of lift , while parasite drag is  caused by the resistance of the air to the sailplane flying though it.</a:t>
            </a:r>
            <a:endParaRPr lang="en-US" dirty="0"/>
          </a:p>
        </p:txBody>
      </p:sp>
      <p:sp>
        <p:nvSpPr>
          <p:cNvPr id="11" name="Cube 10"/>
          <p:cNvSpPr/>
          <p:nvPr/>
        </p:nvSpPr>
        <p:spPr>
          <a:xfrm>
            <a:off x="5257800" y="2743200"/>
            <a:ext cx="228600" cy="2971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2133600" y="2971800"/>
            <a:ext cx="2895600" cy="1588"/>
          </a:xfrm>
          <a:prstGeom prst="straightConnector1">
            <a:avLst/>
          </a:prstGeom>
          <a:ln w="317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133600" y="3124200"/>
            <a:ext cx="2895600" cy="1588"/>
          </a:xfrm>
          <a:prstGeom prst="straightConnector1">
            <a:avLst/>
          </a:prstGeom>
          <a:ln w="317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133600" y="3276600"/>
            <a:ext cx="2895600" cy="1588"/>
          </a:xfrm>
          <a:prstGeom prst="straightConnector1">
            <a:avLst/>
          </a:prstGeom>
          <a:ln w="317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133600" y="3429000"/>
            <a:ext cx="2895600" cy="1588"/>
          </a:xfrm>
          <a:prstGeom prst="straightConnector1">
            <a:avLst/>
          </a:prstGeom>
          <a:ln w="317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133600" y="3581400"/>
            <a:ext cx="2895600" cy="1588"/>
          </a:xfrm>
          <a:prstGeom prst="straightConnector1">
            <a:avLst/>
          </a:prstGeom>
          <a:ln w="317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133600" y="3733800"/>
            <a:ext cx="2895600" cy="1588"/>
          </a:xfrm>
          <a:prstGeom prst="straightConnector1">
            <a:avLst/>
          </a:prstGeom>
          <a:ln w="317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133600" y="3886200"/>
            <a:ext cx="2895600" cy="1588"/>
          </a:xfrm>
          <a:prstGeom prst="straightConnector1">
            <a:avLst/>
          </a:prstGeom>
          <a:ln w="317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133600" y="4038600"/>
            <a:ext cx="2895600" cy="1588"/>
          </a:xfrm>
          <a:prstGeom prst="straightConnector1">
            <a:avLst/>
          </a:prstGeom>
          <a:ln w="317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133600" y="4191000"/>
            <a:ext cx="2895600" cy="1588"/>
          </a:xfrm>
          <a:prstGeom prst="straightConnector1">
            <a:avLst/>
          </a:prstGeom>
          <a:ln w="317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133600" y="4343400"/>
            <a:ext cx="2895600" cy="1588"/>
          </a:xfrm>
          <a:prstGeom prst="straightConnector1">
            <a:avLst/>
          </a:prstGeom>
          <a:ln w="317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133600" y="4495800"/>
            <a:ext cx="2895600" cy="1588"/>
          </a:xfrm>
          <a:prstGeom prst="straightConnector1">
            <a:avLst/>
          </a:prstGeom>
          <a:ln w="317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133600" y="4648200"/>
            <a:ext cx="2895600" cy="1588"/>
          </a:xfrm>
          <a:prstGeom prst="straightConnector1">
            <a:avLst/>
          </a:prstGeom>
          <a:ln w="317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133600" y="4800600"/>
            <a:ext cx="2895600" cy="1588"/>
          </a:xfrm>
          <a:prstGeom prst="straightConnector1">
            <a:avLst/>
          </a:prstGeom>
          <a:ln w="317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133600" y="4953000"/>
            <a:ext cx="2895600" cy="1588"/>
          </a:xfrm>
          <a:prstGeom prst="straightConnector1">
            <a:avLst/>
          </a:prstGeom>
          <a:ln w="317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133600" y="5105400"/>
            <a:ext cx="2895600" cy="1588"/>
          </a:xfrm>
          <a:prstGeom prst="straightConnector1">
            <a:avLst/>
          </a:prstGeom>
          <a:ln w="317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133600" y="5257800"/>
            <a:ext cx="2895600" cy="1588"/>
          </a:xfrm>
          <a:prstGeom prst="straightConnector1">
            <a:avLst/>
          </a:prstGeom>
          <a:ln w="317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133600" y="5410200"/>
            <a:ext cx="2895600" cy="1588"/>
          </a:xfrm>
          <a:prstGeom prst="straightConnector1">
            <a:avLst/>
          </a:prstGeom>
          <a:ln w="3175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7200" y="1828800"/>
            <a:ext cx="8686800" cy="1015663"/>
          </a:xfrm>
          <a:prstGeom prst="rect">
            <a:avLst/>
          </a:prstGeom>
          <a:noFill/>
        </p:spPr>
        <p:txBody>
          <a:bodyPr wrap="square" rtlCol="0">
            <a:spAutoFit/>
          </a:bodyPr>
          <a:lstStyle/>
          <a:p>
            <a:r>
              <a:rPr lang="en-US" sz="2400" b="1" dirty="0" smtClean="0"/>
              <a:t>Parasite Drag:  </a:t>
            </a:r>
            <a:r>
              <a:rPr lang="en-US" dirty="0" smtClean="0"/>
              <a:t>Imagine wind blowing on a flat plate.   The plate will feel a force  acting parallel to the wind direction.  This is the parasite drag of the plate.  The faster the wind is moving, the greater the force.</a:t>
            </a:r>
            <a:endParaRPr lang="en-US" dirty="0"/>
          </a:p>
        </p:txBody>
      </p:sp>
      <p:pic>
        <p:nvPicPr>
          <p:cNvPr id="1027" name="Picture 3" descr="C:\Users\smurry\AppData\Local\Microsoft\Windows\Temporary Internet Files\Content.IE5\LTG2ZH8U\MC900358245[1].wmf"/>
          <p:cNvPicPr>
            <a:picLocks noChangeAspect="1" noChangeArrowheads="1"/>
          </p:cNvPicPr>
          <p:nvPr/>
        </p:nvPicPr>
        <p:blipFill>
          <a:blip r:embed="rId2" cstate="print"/>
          <a:srcRect/>
          <a:stretch>
            <a:fillRect/>
          </a:stretch>
        </p:blipFill>
        <p:spPr bwMode="auto">
          <a:xfrm>
            <a:off x="0" y="3048000"/>
            <a:ext cx="2319697" cy="2057400"/>
          </a:xfrm>
          <a:prstGeom prst="rect">
            <a:avLst/>
          </a:prstGeom>
          <a:noFill/>
        </p:spPr>
      </p:pic>
      <p:sp>
        <p:nvSpPr>
          <p:cNvPr id="35" name="TextBox 34"/>
          <p:cNvSpPr txBox="1"/>
          <p:nvPr/>
        </p:nvSpPr>
        <p:spPr>
          <a:xfrm>
            <a:off x="2819400" y="3733800"/>
            <a:ext cx="1234633" cy="646331"/>
          </a:xfrm>
          <a:prstGeom prst="rect">
            <a:avLst/>
          </a:prstGeom>
          <a:solidFill>
            <a:schemeClr val="tx1">
              <a:alpha val="47000"/>
            </a:schemeClr>
          </a:solidFill>
        </p:spPr>
        <p:txBody>
          <a:bodyPr wrap="none" rtlCol="0">
            <a:spAutoFit/>
          </a:bodyPr>
          <a:lstStyle/>
          <a:p>
            <a:r>
              <a:rPr lang="en-US" sz="3600" b="1" dirty="0" smtClean="0">
                <a:solidFill>
                  <a:srgbClr val="FFFF00"/>
                </a:solidFill>
              </a:rPr>
              <a:t>Wind</a:t>
            </a:r>
            <a:endParaRPr lang="en-US" sz="3600" b="1" dirty="0">
              <a:solidFill>
                <a:srgbClr val="FFFF00"/>
              </a:solidFill>
            </a:endParaRPr>
          </a:p>
        </p:txBody>
      </p:sp>
      <p:sp>
        <p:nvSpPr>
          <p:cNvPr id="36" name="TextBox 35"/>
          <p:cNvSpPr txBox="1"/>
          <p:nvPr/>
        </p:nvSpPr>
        <p:spPr>
          <a:xfrm>
            <a:off x="5943600" y="2971800"/>
            <a:ext cx="678391" cy="369332"/>
          </a:xfrm>
          <a:prstGeom prst="rect">
            <a:avLst/>
          </a:prstGeom>
          <a:noFill/>
        </p:spPr>
        <p:txBody>
          <a:bodyPr wrap="none" rtlCol="0">
            <a:spAutoFit/>
          </a:bodyPr>
          <a:lstStyle/>
          <a:p>
            <a:r>
              <a:rPr lang="en-US" dirty="0" smtClean="0">
                <a:solidFill>
                  <a:srgbClr val="FFFF00"/>
                </a:solidFill>
              </a:rPr>
              <a:t>Plate</a:t>
            </a:r>
            <a:endParaRPr lang="en-US" dirty="0">
              <a:solidFill>
                <a:srgbClr val="FFFF00"/>
              </a:solidFill>
            </a:endParaRPr>
          </a:p>
        </p:txBody>
      </p:sp>
      <p:cxnSp>
        <p:nvCxnSpPr>
          <p:cNvPr id="38" name="Straight Arrow Connector 37"/>
          <p:cNvCxnSpPr>
            <a:stCxn id="36" idx="2"/>
          </p:cNvCxnSpPr>
          <p:nvPr/>
        </p:nvCxnSpPr>
        <p:spPr>
          <a:xfrm rot="5400000">
            <a:off x="5764464" y="3215468"/>
            <a:ext cx="392668" cy="643996"/>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867400" y="4191000"/>
            <a:ext cx="838200" cy="1588"/>
          </a:xfrm>
          <a:prstGeom prst="straightConnector1">
            <a:avLst/>
          </a:prstGeom>
          <a:ln w="1460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91200" y="4495800"/>
            <a:ext cx="1534394" cy="369332"/>
          </a:xfrm>
          <a:prstGeom prst="rect">
            <a:avLst/>
          </a:prstGeom>
          <a:noFill/>
        </p:spPr>
        <p:txBody>
          <a:bodyPr wrap="none" rtlCol="0">
            <a:spAutoFit/>
          </a:bodyPr>
          <a:lstStyle/>
          <a:p>
            <a:r>
              <a:rPr lang="en-US" b="1" dirty="0" smtClean="0">
                <a:solidFill>
                  <a:srgbClr val="FFFF00"/>
                </a:solidFill>
              </a:rPr>
              <a:t>Parasite Drag</a:t>
            </a:r>
            <a:endParaRPr lang="en-US" b="1" dirty="0">
              <a:solidFill>
                <a:srgbClr val="FFFF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normAutofit fontScale="90000"/>
          </a:bodyPr>
          <a:lstStyle/>
          <a:p>
            <a:r>
              <a:rPr lang="en-US" dirty="0" smtClean="0"/>
              <a:t>Induced Drag</a:t>
            </a:r>
            <a:endParaRPr lang="en-US" dirty="0"/>
          </a:p>
        </p:txBody>
      </p:sp>
      <p:sp>
        <p:nvSpPr>
          <p:cNvPr id="4" name="TextBox 3"/>
          <p:cNvSpPr txBox="1"/>
          <p:nvPr/>
        </p:nvSpPr>
        <p:spPr>
          <a:xfrm>
            <a:off x="838200" y="1066800"/>
            <a:ext cx="7315200" cy="1477328"/>
          </a:xfrm>
          <a:prstGeom prst="rect">
            <a:avLst/>
          </a:prstGeom>
          <a:noFill/>
        </p:spPr>
        <p:txBody>
          <a:bodyPr wrap="square" rtlCol="0">
            <a:spAutoFit/>
          </a:bodyPr>
          <a:lstStyle/>
          <a:p>
            <a:r>
              <a:rPr lang="en-US" dirty="0" smtClean="0"/>
              <a:t>Induced drag is drag that is caused by the production of lift.  There are principally two ways of thinking about induced drag:</a:t>
            </a:r>
          </a:p>
          <a:p>
            <a:pPr marL="800100" lvl="1" indent="-342900">
              <a:buFont typeface="+mj-lt"/>
              <a:buAutoNum type="arabicPeriod"/>
            </a:pPr>
            <a:r>
              <a:rPr lang="en-US" dirty="0" smtClean="0"/>
              <a:t>Positive angle of attack </a:t>
            </a:r>
            <a:r>
              <a:rPr lang="en-US" dirty="0" smtClean="0"/>
              <a:t>inclines th</a:t>
            </a:r>
            <a:r>
              <a:rPr lang="en-US" dirty="0" smtClean="0"/>
              <a:t>e lift vector such</a:t>
            </a:r>
            <a:r>
              <a:rPr lang="en-US" dirty="0" smtClean="0"/>
              <a:t> </a:t>
            </a:r>
            <a:r>
              <a:rPr lang="en-US" dirty="0" smtClean="0"/>
              <a:t>that the force produced by the wing has both an upward component (lift) and a rearward (i.e. parallel to the relative wind) component:</a:t>
            </a:r>
            <a:endParaRPr lang="en-US" dirty="0"/>
          </a:p>
        </p:txBody>
      </p:sp>
      <p:grpSp>
        <p:nvGrpSpPr>
          <p:cNvPr id="3" name="Group 19"/>
          <p:cNvGrpSpPr>
            <a:grpSpLocks noChangeAspect="1"/>
          </p:cNvGrpSpPr>
          <p:nvPr/>
        </p:nvGrpSpPr>
        <p:grpSpPr>
          <a:xfrm rot="1002821" flipH="1">
            <a:off x="3681495" y="4542429"/>
            <a:ext cx="1981200" cy="457200"/>
            <a:chOff x="1981200" y="3048000"/>
            <a:chExt cx="3962400" cy="914400"/>
          </a:xfrm>
        </p:grpSpPr>
        <p:sp>
          <p:nvSpPr>
            <p:cNvPr id="5" name="Arc 4"/>
            <p:cNvSpPr/>
            <p:nvPr/>
          </p:nvSpPr>
          <p:spPr>
            <a:xfrm>
              <a:off x="1981200" y="3048000"/>
              <a:ext cx="3962400" cy="914400"/>
            </a:xfrm>
            <a:prstGeom prst="arc">
              <a:avLst/>
            </a:prstGeom>
            <a:ln w="5715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p:cNvSpPr/>
            <p:nvPr/>
          </p:nvSpPr>
          <p:spPr>
            <a:xfrm flipV="1">
              <a:off x="1981200" y="3048000"/>
              <a:ext cx="3962400" cy="914400"/>
            </a:xfrm>
            <a:prstGeom prst="arc">
              <a:avLst/>
            </a:prstGeom>
            <a:ln w="5715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flipV="1">
              <a:off x="1981200" y="3505200"/>
              <a:ext cx="2066307" cy="451263"/>
            </a:xfrm>
            <a:custGeom>
              <a:avLst/>
              <a:gdLst>
                <a:gd name="connsiteX0" fmla="*/ 2066307 w 2066307"/>
                <a:gd name="connsiteY0" fmla="*/ 0 h 451263"/>
                <a:gd name="connsiteX1" fmla="*/ 950026 w 2066307"/>
                <a:gd name="connsiteY1" fmla="*/ 59377 h 451263"/>
                <a:gd name="connsiteX2" fmla="*/ 249382 w 2066307"/>
                <a:gd name="connsiteY2" fmla="*/ 285008 h 451263"/>
                <a:gd name="connsiteX3" fmla="*/ 0 w 2066307"/>
                <a:gd name="connsiteY3" fmla="*/ 451263 h 451263"/>
              </a:gdLst>
              <a:ahLst/>
              <a:cxnLst>
                <a:cxn ang="0">
                  <a:pos x="connsiteX0" y="connsiteY0"/>
                </a:cxn>
                <a:cxn ang="0">
                  <a:pos x="connsiteX1" y="connsiteY1"/>
                </a:cxn>
                <a:cxn ang="0">
                  <a:pos x="connsiteX2" y="connsiteY2"/>
                </a:cxn>
                <a:cxn ang="0">
                  <a:pos x="connsiteX3" y="connsiteY3"/>
                </a:cxn>
              </a:cxnLst>
              <a:rect l="l" t="t" r="r" b="b"/>
              <a:pathLst>
                <a:path w="2066307" h="451263">
                  <a:moveTo>
                    <a:pt x="2066307" y="0"/>
                  </a:moveTo>
                  <a:cubicBezTo>
                    <a:pt x="1659577" y="5938"/>
                    <a:pt x="1252847" y="11876"/>
                    <a:pt x="950026" y="59377"/>
                  </a:cubicBezTo>
                  <a:cubicBezTo>
                    <a:pt x="647205" y="106878"/>
                    <a:pt x="407720" y="219694"/>
                    <a:pt x="249382" y="285008"/>
                  </a:cubicBezTo>
                  <a:cubicBezTo>
                    <a:pt x="91044" y="350322"/>
                    <a:pt x="132608" y="356260"/>
                    <a:pt x="0" y="451263"/>
                  </a:cubicBezTo>
                </a:path>
              </a:pathLst>
            </a:custGeom>
            <a:ln w="539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Freeform 18"/>
            <p:cNvSpPr/>
            <p:nvPr/>
          </p:nvSpPr>
          <p:spPr>
            <a:xfrm>
              <a:off x="1981200" y="3048000"/>
              <a:ext cx="2066307" cy="451263"/>
            </a:xfrm>
            <a:custGeom>
              <a:avLst/>
              <a:gdLst>
                <a:gd name="connsiteX0" fmla="*/ 2066307 w 2066307"/>
                <a:gd name="connsiteY0" fmla="*/ 0 h 451263"/>
                <a:gd name="connsiteX1" fmla="*/ 950026 w 2066307"/>
                <a:gd name="connsiteY1" fmla="*/ 59377 h 451263"/>
                <a:gd name="connsiteX2" fmla="*/ 249382 w 2066307"/>
                <a:gd name="connsiteY2" fmla="*/ 285008 h 451263"/>
                <a:gd name="connsiteX3" fmla="*/ 0 w 2066307"/>
                <a:gd name="connsiteY3" fmla="*/ 451263 h 451263"/>
              </a:gdLst>
              <a:ahLst/>
              <a:cxnLst>
                <a:cxn ang="0">
                  <a:pos x="connsiteX0" y="connsiteY0"/>
                </a:cxn>
                <a:cxn ang="0">
                  <a:pos x="connsiteX1" y="connsiteY1"/>
                </a:cxn>
                <a:cxn ang="0">
                  <a:pos x="connsiteX2" y="connsiteY2"/>
                </a:cxn>
                <a:cxn ang="0">
                  <a:pos x="connsiteX3" y="connsiteY3"/>
                </a:cxn>
              </a:cxnLst>
              <a:rect l="l" t="t" r="r" b="b"/>
              <a:pathLst>
                <a:path w="2066307" h="451263">
                  <a:moveTo>
                    <a:pt x="2066307" y="0"/>
                  </a:moveTo>
                  <a:cubicBezTo>
                    <a:pt x="1659577" y="5938"/>
                    <a:pt x="1252847" y="11876"/>
                    <a:pt x="950026" y="59377"/>
                  </a:cubicBezTo>
                  <a:cubicBezTo>
                    <a:pt x="647205" y="106878"/>
                    <a:pt x="407720" y="219694"/>
                    <a:pt x="249382" y="285008"/>
                  </a:cubicBezTo>
                  <a:cubicBezTo>
                    <a:pt x="91044" y="350322"/>
                    <a:pt x="132608" y="356260"/>
                    <a:pt x="0" y="451263"/>
                  </a:cubicBezTo>
                </a:path>
              </a:pathLst>
            </a:custGeom>
            <a:ln w="539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39" name="Straight Arrow Connector 38"/>
          <p:cNvCxnSpPr/>
          <p:nvPr/>
        </p:nvCxnSpPr>
        <p:spPr>
          <a:xfrm>
            <a:off x="2614695" y="4847229"/>
            <a:ext cx="1143000" cy="1588"/>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919495" y="4237629"/>
            <a:ext cx="2701119" cy="822278"/>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48" name="Arc 47"/>
          <p:cNvSpPr/>
          <p:nvPr/>
        </p:nvSpPr>
        <p:spPr>
          <a:xfrm rot="13275982">
            <a:off x="3012094" y="4392499"/>
            <a:ext cx="401155" cy="431840"/>
          </a:xfrm>
          <a:prstGeom prst="arc">
            <a:avLst>
              <a:gd name="adj1" fmla="val 16388226"/>
              <a:gd name="adj2" fmla="val 2260108"/>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p:cNvSpPr txBox="1"/>
          <p:nvPr/>
        </p:nvSpPr>
        <p:spPr>
          <a:xfrm>
            <a:off x="2386095" y="4313829"/>
            <a:ext cx="599844" cy="369332"/>
          </a:xfrm>
          <a:prstGeom prst="rect">
            <a:avLst/>
          </a:prstGeom>
          <a:noFill/>
        </p:spPr>
        <p:txBody>
          <a:bodyPr wrap="none" rtlCol="0">
            <a:spAutoFit/>
          </a:bodyPr>
          <a:lstStyle/>
          <a:p>
            <a:r>
              <a:rPr lang="en-US" dirty="0" err="1" smtClean="0">
                <a:solidFill>
                  <a:srgbClr val="FFFF00"/>
                </a:solidFill>
              </a:rPr>
              <a:t>AoA</a:t>
            </a:r>
            <a:endParaRPr lang="en-US" dirty="0">
              <a:solidFill>
                <a:srgbClr val="FFFF00"/>
              </a:solidFill>
            </a:endParaRPr>
          </a:p>
        </p:txBody>
      </p:sp>
      <p:sp>
        <p:nvSpPr>
          <p:cNvPr id="50" name="TextBox 49"/>
          <p:cNvSpPr txBox="1"/>
          <p:nvPr/>
        </p:nvSpPr>
        <p:spPr>
          <a:xfrm>
            <a:off x="2538495" y="4923429"/>
            <a:ext cx="1349408" cy="338554"/>
          </a:xfrm>
          <a:prstGeom prst="rect">
            <a:avLst/>
          </a:prstGeom>
          <a:noFill/>
        </p:spPr>
        <p:txBody>
          <a:bodyPr wrap="none" rtlCol="0">
            <a:spAutoFit/>
          </a:bodyPr>
          <a:lstStyle/>
          <a:p>
            <a:r>
              <a:rPr lang="en-US" sz="1600" dirty="0" smtClean="0">
                <a:solidFill>
                  <a:srgbClr val="FFFF00"/>
                </a:solidFill>
              </a:rPr>
              <a:t>Relative Wind</a:t>
            </a:r>
            <a:endParaRPr lang="en-US" sz="1600" dirty="0">
              <a:solidFill>
                <a:srgbClr val="FFFF00"/>
              </a:solidFill>
            </a:endParaRPr>
          </a:p>
        </p:txBody>
      </p:sp>
      <p:cxnSp>
        <p:nvCxnSpPr>
          <p:cNvPr id="52" name="Straight Arrow Connector 51"/>
          <p:cNvCxnSpPr/>
          <p:nvPr/>
        </p:nvCxnSpPr>
        <p:spPr>
          <a:xfrm rot="5400000" flipH="1" flipV="1">
            <a:off x="4512297" y="3683195"/>
            <a:ext cx="1095232" cy="470836"/>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flipH="1" flipV="1">
            <a:off x="4267759" y="3909493"/>
            <a:ext cx="1113472" cy="1588"/>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824495" y="3399429"/>
            <a:ext cx="457200" cy="1588"/>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352800" y="3200400"/>
            <a:ext cx="1676400" cy="923330"/>
          </a:xfrm>
          <a:prstGeom prst="rect">
            <a:avLst/>
          </a:prstGeom>
          <a:noFill/>
        </p:spPr>
        <p:txBody>
          <a:bodyPr wrap="square" rtlCol="0">
            <a:spAutoFit/>
          </a:bodyPr>
          <a:lstStyle/>
          <a:p>
            <a:r>
              <a:rPr lang="en-US" dirty="0" smtClean="0">
                <a:solidFill>
                  <a:srgbClr val="FFFF00"/>
                </a:solidFill>
              </a:rPr>
              <a:t>Lift (perpendicular to r. wind)</a:t>
            </a:r>
            <a:endParaRPr lang="en-US" dirty="0">
              <a:solidFill>
                <a:srgbClr val="FFFF00"/>
              </a:solidFill>
            </a:endParaRPr>
          </a:p>
        </p:txBody>
      </p:sp>
      <p:sp>
        <p:nvSpPr>
          <p:cNvPr id="59" name="TextBox 58"/>
          <p:cNvSpPr txBox="1"/>
          <p:nvPr/>
        </p:nvSpPr>
        <p:spPr>
          <a:xfrm>
            <a:off x="4495800" y="2971800"/>
            <a:ext cx="1524000" cy="369332"/>
          </a:xfrm>
          <a:prstGeom prst="rect">
            <a:avLst/>
          </a:prstGeom>
          <a:noFill/>
        </p:spPr>
        <p:txBody>
          <a:bodyPr wrap="square" rtlCol="0">
            <a:spAutoFit/>
          </a:bodyPr>
          <a:lstStyle/>
          <a:p>
            <a:r>
              <a:rPr lang="en-US" dirty="0" smtClean="0">
                <a:solidFill>
                  <a:srgbClr val="FFFF00"/>
                </a:solidFill>
              </a:rPr>
              <a:t>Induced Drag</a:t>
            </a:r>
            <a:endParaRPr lang="en-US" dirty="0">
              <a:solidFill>
                <a:srgbClr val="FFFF00"/>
              </a:solidFill>
            </a:endParaRPr>
          </a:p>
        </p:txBody>
      </p:sp>
      <p:sp>
        <p:nvSpPr>
          <p:cNvPr id="60" name="TextBox 59"/>
          <p:cNvSpPr txBox="1"/>
          <p:nvPr/>
        </p:nvSpPr>
        <p:spPr>
          <a:xfrm>
            <a:off x="5181600" y="3581400"/>
            <a:ext cx="2057400" cy="923330"/>
          </a:xfrm>
          <a:prstGeom prst="rect">
            <a:avLst/>
          </a:prstGeom>
          <a:noFill/>
        </p:spPr>
        <p:txBody>
          <a:bodyPr wrap="square" rtlCol="0">
            <a:spAutoFit/>
          </a:bodyPr>
          <a:lstStyle/>
          <a:p>
            <a:r>
              <a:rPr lang="en-US" dirty="0" smtClean="0">
                <a:solidFill>
                  <a:srgbClr val="FFFF00"/>
                </a:solidFill>
              </a:rPr>
              <a:t>Total force produced by the wing</a:t>
            </a:r>
            <a:endParaRPr lang="en-US" dirty="0">
              <a:solidFill>
                <a:srgbClr val="FFFF00"/>
              </a:solidFill>
            </a:endParaRPr>
          </a:p>
        </p:txBody>
      </p:sp>
      <p:sp>
        <p:nvSpPr>
          <p:cNvPr id="61" name="TextBox 60"/>
          <p:cNvSpPr txBox="1"/>
          <p:nvPr/>
        </p:nvSpPr>
        <p:spPr>
          <a:xfrm>
            <a:off x="914400" y="5410200"/>
            <a:ext cx="7315200" cy="923330"/>
          </a:xfrm>
          <a:prstGeom prst="rect">
            <a:avLst/>
          </a:prstGeom>
          <a:noFill/>
        </p:spPr>
        <p:txBody>
          <a:bodyPr wrap="square" rtlCol="0">
            <a:spAutoFit/>
          </a:bodyPr>
          <a:lstStyle/>
          <a:p>
            <a:pPr marL="800100" lvl="1" indent="-342900"/>
            <a:r>
              <a:rPr lang="en-US" dirty="0" smtClean="0"/>
              <a:t>2.  At the ends of the wings, the pressure difference between the top and bottom of the wings creates vortices.  Creating these vortices takes energy, which results in induced drag.</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smtClean="0"/>
              <a:t>Topics</a:t>
            </a:r>
            <a:endParaRPr lang="en-US" dirty="0"/>
          </a:p>
        </p:txBody>
      </p:sp>
      <p:sp>
        <p:nvSpPr>
          <p:cNvPr id="3" name="Content Placeholder 2"/>
          <p:cNvSpPr>
            <a:spLocks noGrp="1"/>
          </p:cNvSpPr>
          <p:nvPr>
            <p:ph idx="1"/>
          </p:nvPr>
        </p:nvSpPr>
        <p:spPr>
          <a:xfrm>
            <a:off x="457200" y="1600200"/>
            <a:ext cx="8229600" cy="4694237"/>
          </a:xfrm>
        </p:spPr>
        <p:txBody>
          <a:bodyPr/>
          <a:lstStyle/>
          <a:p>
            <a:r>
              <a:rPr lang="en-US" dirty="0" smtClean="0"/>
              <a:t>Forces acting on the sailplane</a:t>
            </a:r>
          </a:p>
          <a:p>
            <a:r>
              <a:rPr lang="en-US" dirty="0" smtClean="0"/>
              <a:t>Stability and control</a:t>
            </a:r>
          </a:p>
          <a:p>
            <a:r>
              <a:rPr lang="en-US" dirty="0" smtClean="0"/>
              <a:t>Sailplane performance</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noAutofit/>
          </a:bodyPr>
          <a:lstStyle/>
          <a:p>
            <a:r>
              <a:rPr lang="en-US" sz="3600" dirty="0" smtClean="0"/>
              <a:t>Why do Gliders have long, slim wings?</a:t>
            </a:r>
            <a:endParaRPr lang="en-US" sz="3600" dirty="0"/>
          </a:p>
        </p:txBody>
      </p:sp>
      <p:sp>
        <p:nvSpPr>
          <p:cNvPr id="21" name="Rectangle 20"/>
          <p:cNvSpPr/>
          <p:nvPr/>
        </p:nvSpPr>
        <p:spPr>
          <a:xfrm>
            <a:off x="1219200" y="1524000"/>
            <a:ext cx="18288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114800" y="1981200"/>
            <a:ext cx="441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62000" y="3276600"/>
            <a:ext cx="2819400" cy="523220"/>
          </a:xfrm>
          <a:prstGeom prst="rect">
            <a:avLst/>
          </a:prstGeom>
          <a:noFill/>
        </p:spPr>
        <p:txBody>
          <a:bodyPr wrap="square" rtlCol="0">
            <a:spAutoFit/>
          </a:bodyPr>
          <a:lstStyle/>
          <a:p>
            <a:pPr algn="ctr"/>
            <a:r>
              <a:rPr lang="en-US" sz="1400" dirty="0" smtClean="0"/>
              <a:t>Low “aspect ratio” (length and width are similar)</a:t>
            </a:r>
            <a:endParaRPr lang="en-US" sz="1400" dirty="0"/>
          </a:p>
        </p:txBody>
      </p:sp>
      <p:sp>
        <p:nvSpPr>
          <p:cNvPr id="24" name="TextBox 23"/>
          <p:cNvSpPr txBox="1"/>
          <p:nvPr/>
        </p:nvSpPr>
        <p:spPr>
          <a:xfrm>
            <a:off x="5105400" y="2590800"/>
            <a:ext cx="2819400" cy="523220"/>
          </a:xfrm>
          <a:prstGeom prst="rect">
            <a:avLst/>
          </a:prstGeom>
          <a:noFill/>
        </p:spPr>
        <p:txBody>
          <a:bodyPr wrap="square" rtlCol="0">
            <a:spAutoFit/>
          </a:bodyPr>
          <a:lstStyle/>
          <a:p>
            <a:pPr algn="ctr"/>
            <a:r>
              <a:rPr lang="en-US" sz="1400" dirty="0" smtClean="0"/>
              <a:t>High “aspect ratio” (length  much greater than width)</a:t>
            </a:r>
            <a:endParaRPr lang="en-US" sz="1400" dirty="0"/>
          </a:p>
        </p:txBody>
      </p:sp>
      <p:sp>
        <p:nvSpPr>
          <p:cNvPr id="25" name="TextBox 24"/>
          <p:cNvSpPr txBox="1"/>
          <p:nvPr/>
        </p:nvSpPr>
        <p:spPr>
          <a:xfrm>
            <a:off x="1066800" y="3886200"/>
            <a:ext cx="7086600" cy="2092881"/>
          </a:xfrm>
          <a:prstGeom prst="rect">
            <a:avLst/>
          </a:prstGeom>
          <a:noFill/>
        </p:spPr>
        <p:txBody>
          <a:bodyPr wrap="square" rtlCol="0">
            <a:spAutoFit/>
          </a:bodyPr>
          <a:lstStyle/>
          <a:p>
            <a:r>
              <a:rPr lang="en-US" dirty="0" smtClean="0"/>
              <a:t>A high aspect ratio wing has less width at the tip than a low aspect wing of equivalent surface area.  Since the vortices that cause induced drag are produced at the wing tips, having less tip area creates smaller vortices, and therefore reduces induced drag.</a:t>
            </a:r>
          </a:p>
          <a:p>
            <a:endParaRPr lang="en-US" dirty="0" smtClean="0"/>
          </a:p>
          <a:p>
            <a:r>
              <a:rPr lang="en-US" sz="2000" b="1" dirty="0" smtClean="0">
                <a:solidFill>
                  <a:srgbClr val="FFFF00"/>
                </a:solidFill>
              </a:rPr>
              <a:t>Thus, a high aspect ratio wing will produce lower induced drag than a low aspect ratio wing of equivalent surface area.</a:t>
            </a:r>
            <a:endParaRPr lang="en-US" sz="2000" b="1" dirty="0">
              <a:solidFill>
                <a:srgbClr val="FFFF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normAutofit fontScale="90000"/>
          </a:bodyPr>
          <a:lstStyle/>
          <a:p>
            <a:r>
              <a:rPr lang="en-US" dirty="0" smtClean="0"/>
              <a:t>Lift-Weight Equivalence</a:t>
            </a:r>
            <a:endParaRPr lang="en-US" dirty="0"/>
          </a:p>
        </p:txBody>
      </p:sp>
      <p:sp>
        <p:nvSpPr>
          <p:cNvPr id="4" name="TextBox 3"/>
          <p:cNvSpPr txBox="1"/>
          <p:nvPr/>
        </p:nvSpPr>
        <p:spPr>
          <a:xfrm>
            <a:off x="3352800" y="1066800"/>
            <a:ext cx="5410200" cy="3785652"/>
          </a:xfrm>
          <a:prstGeom prst="rect">
            <a:avLst/>
          </a:prstGeom>
          <a:noFill/>
        </p:spPr>
        <p:txBody>
          <a:bodyPr wrap="square" rtlCol="0">
            <a:spAutoFit/>
          </a:bodyPr>
          <a:lstStyle/>
          <a:p>
            <a:r>
              <a:rPr lang="en-US" sz="2000" b="1" i="1" dirty="0" smtClean="0"/>
              <a:t>In a steady glide condition the lift has to equal the weight of the glider.</a:t>
            </a:r>
          </a:p>
          <a:p>
            <a:pPr lvl="1">
              <a:buFont typeface="Arial" pitchFamily="34" charset="0"/>
              <a:buChar char="•"/>
            </a:pPr>
            <a:r>
              <a:rPr lang="en-US" sz="2000" dirty="0" smtClean="0"/>
              <a:t> If the lift was greater than the weight, the glider would be accelerating upward</a:t>
            </a:r>
          </a:p>
          <a:p>
            <a:pPr lvl="1">
              <a:buFont typeface="Arial" pitchFamily="34" charset="0"/>
              <a:buChar char="•"/>
            </a:pPr>
            <a:r>
              <a:rPr lang="en-US" sz="2000" dirty="0" smtClean="0"/>
              <a:t> Even in a climb, the glider is still descending relative to the air around it, it’s just that the air is rising faster than the glider is sinking</a:t>
            </a:r>
          </a:p>
          <a:p>
            <a:pPr lvl="1">
              <a:buFont typeface="Arial" pitchFamily="34" charset="0"/>
              <a:buChar char="•"/>
            </a:pPr>
            <a:r>
              <a:rPr lang="en-US" sz="2000" dirty="0" smtClean="0"/>
              <a:t> It is possible to accelerate upward in a glider by trading upward acceleration for airspeed, but this cannot be maintained very long before a stall occurs</a:t>
            </a:r>
          </a:p>
          <a:p>
            <a:pPr lvl="1">
              <a:buFont typeface="Arial" pitchFamily="34" charset="0"/>
              <a:buChar char="•"/>
            </a:pPr>
            <a:endParaRPr lang="en-US" sz="2000" dirty="0" smtClean="0"/>
          </a:p>
        </p:txBody>
      </p:sp>
      <p:pic>
        <p:nvPicPr>
          <p:cNvPr id="5" name="Picture 22"/>
          <p:cNvPicPr>
            <a:picLocks noChangeAspect="1" noChangeArrowheads="1"/>
          </p:cNvPicPr>
          <p:nvPr/>
        </p:nvPicPr>
        <p:blipFill>
          <a:blip r:embed="rId2" cstate="print"/>
          <a:srcRect r="66667"/>
          <a:stretch>
            <a:fillRect/>
          </a:stretch>
        </p:blipFill>
        <p:spPr>
          <a:xfrm>
            <a:off x="609600" y="1828800"/>
            <a:ext cx="2819400" cy="2721049"/>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noAutofit/>
          </a:bodyPr>
          <a:lstStyle/>
          <a:p>
            <a:r>
              <a:rPr lang="en-US" sz="4000" dirty="0" smtClean="0"/>
              <a:t>Relationship of Induced Drag to A/S</a:t>
            </a:r>
            <a:endParaRPr lang="en-US" sz="4000" dirty="0"/>
          </a:p>
        </p:txBody>
      </p:sp>
      <p:sp>
        <p:nvSpPr>
          <p:cNvPr id="4" name="TextBox 3"/>
          <p:cNvSpPr txBox="1"/>
          <p:nvPr/>
        </p:nvSpPr>
        <p:spPr>
          <a:xfrm>
            <a:off x="381000" y="1066800"/>
            <a:ext cx="7772400" cy="1815882"/>
          </a:xfrm>
          <a:prstGeom prst="rect">
            <a:avLst/>
          </a:prstGeom>
          <a:noFill/>
        </p:spPr>
        <p:txBody>
          <a:bodyPr wrap="square" rtlCol="0">
            <a:spAutoFit/>
          </a:bodyPr>
          <a:lstStyle/>
          <a:p>
            <a:pPr lvl="1">
              <a:buFont typeface="Arial" pitchFamily="34" charset="0"/>
              <a:buChar char="•"/>
            </a:pPr>
            <a:endParaRPr lang="en-US" sz="2000" dirty="0" smtClean="0"/>
          </a:p>
          <a:p>
            <a:r>
              <a:rPr lang="en-US" dirty="0" smtClean="0"/>
              <a:t>Recall that Lift=0.5*</a:t>
            </a:r>
            <a:r>
              <a:rPr lang="en-US" dirty="0" err="1" smtClean="0"/>
              <a:t>Cl</a:t>
            </a:r>
            <a:r>
              <a:rPr lang="en-US" dirty="0" smtClean="0"/>
              <a:t> *(Air Density)*(Airspeed)^2*(Wing Area), so that as airspeed increases, the lift also increases.  However, lift must equal weight , so as airspeed increases the Lift Coefficient must decrease.  The usual way to decrease the </a:t>
            </a:r>
            <a:r>
              <a:rPr lang="en-US" dirty="0" err="1" smtClean="0"/>
              <a:t>Cl</a:t>
            </a:r>
            <a:r>
              <a:rPr lang="en-US" dirty="0" smtClean="0"/>
              <a:t> is to decrease the angle of attack:</a:t>
            </a:r>
            <a:endParaRPr lang="en-US" sz="2000" dirty="0" smtClean="0"/>
          </a:p>
          <a:p>
            <a:pPr lvl="1">
              <a:buFont typeface="Arial" pitchFamily="34" charset="0"/>
              <a:buChar char="•"/>
            </a:pPr>
            <a:endParaRPr lang="en-US" sz="2000" dirty="0" smtClean="0"/>
          </a:p>
        </p:txBody>
      </p:sp>
      <p:pic>
        <p:nvPicPr>
          <p:cNvPr id="21" name="Picture 2"/>
          <p:cNvPicPr>
            <a:picLocks noChangeAspect="1" noChangeArrowheads="1"/>
          </p:cNvPicPr>
          <p:nvPr/>
        </p:nvPicPr>
        <p:blipFill>
          <a:blip r:embed="rId2" cstate="print"/>
          <a:srcRect/>
          <a:stretch>
            <a:fillRect/>
          </a:stretch>
        </p:blipFill>
        <p:spPr bwMode="auto">
          <a:xfrm>
            <a:off x="3048000" y="2667000"/>
            <a:ext cx="3200400" cy="2734408"/>
          </a:xfrm>
          <a:prstGeom prst="rect">
            <a:avLst/>
          </a:prstGeom>
          <a:noFill/>
          <a:ln w="9525">
            <a:noFill/>
            <a:miter lim="800000"/>
            <a:headEnd/>
            <a:tailEnd/>
          </a:ln>
        </p:spPr>
      </p:pic>
      <p:sp>
        <p:nvSpPr>
          <p:cNvPr id="5" name="TextBox 4"/>
          <p:cNvSpPr txBox="1"/>
          <p:nvPr/>
        </p:nvSpPr>
        <p:spPr>
          <a:xfrm>
            <a:off x="838201" y="5867400"/>
            <a:ext cx="7620000" cy="923330"/>
          </a:xfrm>
          <a:prstGeom prst="rect">
            <a:avLst/>
          </a:prstGeom>
          <a:noFill/>
        </p:spPr>
        <p:txBody>
          <a:bodyPr wrap="square" rtlCol="0">
            <a:spAutoFit/>
          </a:bodyPr>
          <a:lstStyle/>
          <a:p>
            <a:r>
              <a:rPr lang="en-US" dirty="0" smtClean="0"/>
              <a:t>Now, remember that induced drag is proportional to angle of attack (recall the rearward-tilting force from the wing).  So, as airspeed increases the angle of attack decreases, and therefore the induced drag decreases as well</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noAutofit/>
          </a:bodyPr>
          <a:lstStyle/>
          <a:p>
            <a:r>
              <a:rPr lang="en-US" sz="3600" dirty="0" smtClean="0"/>
              <a:t>Total Drag Curve</a:t>
            </a:r>
            <a:endParaRPr lang="en-US" sz="3600" dirty="0"/>
          </a:p>
        </p:txBody>
      </p:sp>
      <p:grpSp>
        <p:nvGrpSpPr>
          <p:cNvPr id="11" name="Group 10"/>
          <p:cNvGrpSpPr/>
          <p:nvPr/>
        </p:nvGrpSpPr>
        <p:grpSpPr>
          <a:xfrm>
            <a:off x="2133600" y="2743200"/>
            <a:ext cx="4546600" cy="3136900"/>
            <a:chOff x="1905000" y="1219200"/>
            <a:chExt cx="5080000" cy="4051300"/>
          </a:xfrm>
        </p:grpSpPr>
        <p:pic>
          <p:nvPicPr>
            <p:cNvPr id="8" name="Picture 7" descr="Drag_Curve_2.jpg"/>
            <p:cNvPicPr>
              <a:picLocks noChangeAspect="1"/>
            </p:cNvPicPr>
            <p:nvPr/>
          </p:nvPicPr>
          <p:blipFill>
            <a:blip r:embed="rId2" cstate="print"/>
            <a:stretch>
              <a:fillRect/>
            </a:stretch>
          </p:blipFill>
          <p:spPr>
            <a:xfrm>
              <a:off x="1905000" y="1219200"/>
              <a:ext cx="5080000" cy="4051300"/>
            </a:xfrm>
            <a:prstGeom prst="rect">
              <a:avLst/>
            </a:prstGeom>
          </p:spPr>
        </p:pic>
        <p:sp>
          <p:nvSpPr>
            <p:cNvPr id="10" name="TextBox 9"/>
            <p:cNvSpPr txBox="1"/>
            <p:nvPr/>
          </p:nvSpPr>
          <p:spPr>
            <a:xfrm rot="18498937">
              <a:off x="5275303" y="3608415"/>
              <a:ext cx="1335622" cy="338554"/>
            </a:xfrm>
            <a:prstGeom prst="rect">
              <a:avLst/>
            </a:prstGeom>
            <a:solidFill>
              <a:schemeClr val="tx1"/>
            </a:solidFill>
          </p:spPr>
          <p:txBody>
            <a:bodyPr wrap="none" rtlCol="0">
              <a:spAutoFit/>
            </a:bodyPr>
            <a:lstStyle/>
            <a:p>
              <a:r>
                <a:rPr lang="en-US" sz="1600" dirty="0" smtClean="0">
                  <a:solidFill>
                    <a:schemeClr val="bg1"/>
                  </a:solidFill>
                </a:rPr>
                <a:t>Parasite Drag</a:t>
              </a:r>
              <a:endParaRPr lang="en-US" sz="1600" dirty="0">
                <a:solidFill>
                  <a:schemeClr val="bg1"/>
                </a:solidFill>
              </a:endParaRPr>
            </a:p>
          </p:txBody>
        </p:sp>
      </p:grpSp>
      <p:sp>
        <p:nvSpPr>
          <p:cNvPr id="12" name="TextBox 11"/>
          <p:cNvSpPr txBox="1"/>
          <p:nvPr/>
        </p:nvSpPr>
        <p:spPr>
          <a:xfrm>
            <a:off x="838201" y="1371600"/>
            <a:ext cx="7848600" cy="1200329"/>
          </a:xfrm>
          <a:prstGeom prst="rect">
            <a:avLst/>
          </a:prstGeom>
          <a:noFill/>
        </p:spPr>
        <p:txBody>
          <a:bodyPr wrap="square" rtlCol="0">
            <a:spAutoFit/>
          </a:bodyPr>
          <a:lstStyle/>
          <a:p>
            <a:r>
              <a:rPr lang="en-US" dirty="0" smtClean="0"/>
              <a:t>Now we know that parasite drag increases with airspeed (remember the wind blowing on the plate), and that induced drag decreases with airspeed (due to the rearward force vector from the wing).  Total drag is equal to the sum of induced drag and parasite drag, and the total drag curve thus looks like this:</a:t>
            </a:r>
            <a:endParaRPr lang="en-US" dirty="0"/>
          </a:p>
        </p:txBody>
      </p:sp>
      <p:sp>
        <p:nvSpPr>
          <p:cNvPr id="13" name="Rectangle 12"/>
          <p:cNvSpPr/>
          <p:nvPr/>
        </p:nvSpPr>
        <p:spPr>
          <a:xfrm>
            <a:off x="0" y="6172200"/>
            <a:ext cx="9144000" cy="369332"/>
          </a:xfrm>
          <a:prstGeom prst="rect">
            <a:avLst/>
          </a:prstGeom>
        </p:spPr>
        <p:txBody>
          <a:bodyPr wrap="square">
            <a:spAutoFit/>
          </a:bodyPr>
          <a:lstStyle/>
          <a:p>
            <a:r>
              <a:rPr lang="en-US" dirty="0" smtClean="0"/>
              <a:t>For more info on drag, see: </a:t>
            </a:r>
            <a:r>
              <a:rPr lang="en-US" sz="1400" dirty="0" smtClean="0"/>
              <a:t>http://web.mit.edu/16.unified/www/FALL/thermodynamics/notes/node99.html</a:t>
            </a:r>
            <a:endParaRPr lang="en-US" sz="1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noAutofit/>
          </a:bodyPr>
          <a:lstStyle/>
          <a:p>
            <a:r>
              <a:rPr lang="en-US" sz="3600" dirty="0" smtClean="0"/>
              <a:t>The Glider’s Polar Curve</a:t>
            </a:r>
            <a:endParaRPr lang="en-US" sz="3600" dirty="0"/>
          </a:p>
        </p:txBody>
      </p:sp>
      <p:sp>
        <p:nvSpPr>
          <p:cNvPr id="8" name="TextBox 7"/>
          <p:cNvSpPr txBox="1"/>
          <p:nvPr/>
        </p:nvSpPr>
        <p:spPr>
          <a:xfrm>
            <a:off x="762000" y="1143000"/>
            <a:ext cx="7620000" cy="1323439"/>
          </a:xfrm>
          <a:prstGeom prst="rect">
            <a:avLst/>
          </a:prstGeom>
          <a:noFill/>
        </p:spPr>
        <p:txBody>
          <a:bodyPr wrap="square" rtlCol="0">
            <a:spAutoFit/>
          </a:bodyPr>
          <a:lstStyle/>
          <a:p>
            <a:r>
              <a:rPr lang="en-US" sz="2000" dirty="0" smtClean="0"/>
              <a:t>A plot showing the sink rate plotted against the airspeed is called the glider’s “polar” curve.  This can be computed from the total drag curve, but we won’t do that here.</a:t>
            </a:r>
          </a:p>
          <a:p>
            <a:endParaRPr lang="en-US" sz="2000" dirty="0"/>
          </a:p>
        </p:txBody>
      </p:sp>
      <p:pic>
        <p:nvPicPr>
          <p:cNvPr id="2050" name="Picture 2"/>
          <p:cNvPicPr>
            <a:picLocks noChangeAspect="1" noChangeArrowheads="1"/>
          </p:cNvPicPr>
          <p:nvPr/>
        </p:nvPicPr>
        <p:blipFill>
          <a:blip r:embed="rId2" cstate="print"/>
          <a:srcRect/>
          <a:stretch>
            <a:fillRect/>
          </a:stretch>
        </p:blipFill>
        <p:spPr bwMode="auto">
          <a:xfrm>
            <a:off x="1295400" y="2286000"/>
            <a:ext cx="6324600" cy="4019550"/>
          </a:xfrm>
          <a:prstGeom prst="rect">
            <a:avLst/>
          </a:prstGeom>
          <a:noFill/>
          <a:ln w="9525">
            <a:noFill/>
            <a:miter lim="800000"/>
            <a:headEnd/>
            <a:tailEnd/>
          </a:ln>
        </p:spPr>
      </p:pic>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304800"/>
            <a:ext cx="8229600" cy="762000"/>
          </a:xfrm>
        </p:spPr>
        <p:txBody>
          <a:bodyPr>
            <a:noAutofit/>
          </a:bodyPr>
          <a:lstStyle/>
          <a:p>
            <a:r>
              <a:rPr lang="en-US" sz="3600" dirty="0" smtClean="0"/>
              <a:t>Speeds to Fly</a:t>
            </a:r>
            <a:endParaRPr lang="en-US" sz="3600" dirty="0"/>
          </a:p>
        </p:txBody>
      </p:sp>
      <p:sp>
        <p:nvSpPr>
          <p:cNvPr id="4" name="TextBox 3"/>
          <p:cNvSpPr txBox="1"/>
          <p:nvPr/>
        </p:nvSpPr>
        <p:spPr>
          <a:xfrm>
            <a:off x="381000" y="914400"/>
            <a:ext cx="7772400" cy="6555641"/>
          </a:xfrm>
          <a:prstGeom prst="rect">
            <a:avLst/>
          </a:prstGeom>
          <a:noFill/>
        </p:spPr>
        <p:txBody>
          <a:bodyPr wrap="square" rtlCol="0">
            <a:spAutoFit/>
          </a:bodyPr>
          <a:lstStyle/>
          <a:p>
            <a:r>
              <a:rPr lang="en-US" sz="2000" b="1" dirty="0" smtClean="0"/>
              <a:t>Two speeds are of principal interest to glider pilots:</a:t>
            </a:r>
          </a:p>
          <a:p>
            <a:endParaRPr lang="en-US" sz="2000" b="1" dirty="0" smtClean="0"/>
          </a:p>
          <a:p>
            <a:pPr lvl="1">
              <a:buFont typeface="Arial" pitchFamily="34" charset="0"/>
              <a:buChar char="•"/>
            </a:pPr>
            <a:r>
              <a:rPr lang="en-US" sz="2000" b="1" dirty="0" smtClean="0"/>
              <a:t> The speed to fly in order to sink the slowest (useful in </a:t>
            </a:r>
            <a:r>
              <a:rPr lang="en-US" sz="2000" b="1" dirty="0" err="1" smtClean="0"/>
              <a:t>thermalling</a:t>
            </a:r>
            <a:r>
              <a:rPr lang="en-US" sz="2000" b="1" dirty="0" smtClean="0"/>
              <a:t> and trying to extend flight time)</a:t>
            </a:r>
          </a:p>
          <a:p>
            <a:pPr lvl="1"/>
            <a:endParaRPr lang="en-US" sz="2000" b="1" dirty="0" smtClean="0"/>
          </a:p>
          <a:p>
            <a:pPr lvl="1">
              <a:buFont typeface="Arial" pitchFamily="34" charset="0"/>
              <a:buChar char="•"/>
            </a:pPr>
            <a:r>
              <a:rPr lang="en-US" sz="2000" b="1" dirty="0" smtClean="0"/>
              <a:t> The speed to fly in order to go the greatest distance over the ground (useful in X/C or for getting back to the field if low)</a:t>
            </a:r>
          </a:p>
          <a:p>
            <a:pPr lvl="2">
              <a:buFont typeface="Arial" pitchFamily="34" charset="0"/>
              <a:buChar char="•"/>
            </a:pPr>
            <a:r>
              <a:rPr lang="en-US" sz="2000" b="1" dirty="0" smtClean="0"/>
              <a:t> With no wind, the speed to fly to cover the most distance is equivalent to the maximum L/D for the glider</a:t>
            </a:r>
          </a:p>
          <a:p>
            <a:pPr lvl="2">
              <a:buFont typeface="Arial" pitchFamily="34" charset="0"/>
              <a:buChar char="•"/>
            </a:pPr>
            <a:r>
              <a:rPr lang="en-US" sz="2000" b="1" dirty="0" smtClean="0"/>
              <a:t> Glider pilots tend to use the term “Best L/D” interchangeably with “speed to fly for maximum distance”, even though best L/D is an aerodynamic property</a:t>
            </a:r>
          </a:p>
          <a:p>
            <a:pPr lvl="1"/>
            <a:endParaRPr lang="en-US" sz="2000" b="1" dirty="0" smtClean="0"/>
          </a:p>
          <a:p>
            <a:pPr lvl="1" algn="ctr"/>
            <a:r>
              <a:rPr lang="en-US" sz="2000" b="1" i="1" dirty="0" smtClean="0">
                <a:solidFill>
                  <a:srgbClr val="FFFF00"/>
                </a:solidFill>
              </a:rPr>
              <a:t>Both of these speeds vary with glider weight, load factor, and configuration (e.g. landing gear extended/retracted, wing tips installed or not)</a:t>
            </a:r>
          </a:p>
          <a:p>
            <a:pPr lvl="1" algn="ctr"/>
            <a:endParaRPr lang="en-US" sz="2000" b="1" i="1" dirty="0" smtClean="0">
              <a:solidFill>
                <a:srgbClr val="FFFF00"/>
              </a:solidFill>
            </a:endParaRPr>
          </a:p>
          <a:p>
            <a:pPr lvl="1" algn="ctr"/>
            <a:r>
              <a:rPr lang="en-US" sz="2000" b="1" i="1" dirty="0" smtClean="0">
                <a:solidFill>
                  <a:srgbClr val="FFFF00"/>
                </a:solidFill>
              </a:rPr>
              <a:t>Best  glide speed also varies with wind, since you’re concerned with covering distance over the ground</a:t>
            </a:r>
          </a:p>
          <a:p>
            <a:pPr lvl="1">
              <a:buFont typeface="Arial" pitchFamily="34" charset="0"/>
              <a:buChar char="•"/>
            </a:pPr>
            <a:endParaRPr lang="en-US" sz="2000" dirty="0" smtClean="0"/>
          </a:p>
          <a:p>
            <a:pPr lvl="1">
              <a:buFont typeface="Arial" pitchFamily="34" charset="0"/>
              <a:buChar char="•"/>
            </a:pPr>
            <a:endParaRPr lang="en-US" sz="2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304800"/>
            <a:ext cx="8229600" cy="762000"/>
          </a:xfrm>
          <a:prstGeom prst="rect">
            <a:avLst/>
          </a:prstGeom>
          <a:effectLst/>
        </p:spPr>
        <p:txBody>
          <a:bodyPr vert="horz" lIns="0" tIns="9144" rIns="0" bIns="9144"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dirty="0" smtClean="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latin typeface="+mj-lt"/>
                <a:ea typeface="+mj-ea"/>
                <a:cs typeface="+mj-cs"/>
              </a:rPr>
              <a:t>Minimum Sink Speed</a:t>
            </a:r>
            <a:endParaRPr kumimoji="0" lang="en-US" sz="3600" b="1" i="0" u="none" strike="noStrike" kern="1200" cap="none" spc="0" normalizeH="0" baseline="0" noProof="0" dirty="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uLnTx/>
              <a:uFillTx/>
              <a:latin typeface="+mj-lt"/>
              <a:ea typeface="+mj-ea"/>
              <a:cs typeface="+mj-cs"/>
            </a:endParaRPr>
          </a:p>
        </p:txBody>
      </p:sp>
      <p:pic>
        <p:nvPicPr>
          <p:cNvPr id="4" name="Picture 2"/>
          <p:cNvPicPr>
            <a:picLocks noChangeAspect="1" noChangeArrowheads="1"/>
          </p:cNvPicPr>
          <p:nvPr/>
        </p:nvPicPr>
        <p:blipFill>
          <a:blip r:embed="rId2" cstate="print"/>
          <a:srcRect/>
          <a:stretch>
            <a:fillRect/>
          </a:stretch>
        </p:blipFill>
        <p:spPr bwMode="auto">
          <a:xfrm>
            <a:off x="990600" y="1447800"/>
            <a:ext cx="6324600" cy="4019550"/>
          </a:xfrm>
          <a:prstGeom prst="rect">
            <a:avLst/>
          </a:prstGeom>
          <a:noFill/>
          <a:ln w="9525">
            <a:noFill/>
            <a:miter lim="800000"/>
            <a:headEnd/>
            <a:tailEnd/>
          </a:ln>
        </p:spPr>
      </p:pic>
      <p:cxnSp>
        <p:nvCxnSpPr>
          <p:cNvPr id="6" name="Straight Connector 5"/>
          <p:cNvCxnSpPr/>
          <p:nvPr/>
        </p:nvCxnSpPr>
        <p:spPr>
          <a:xfrm>
            <a:off x="1828800" y="2438400"/>
            <a:ext cx="2286000" cy="0"/>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3886200" y="2209800"/>
            <a:ext cx="457200" cy="0"/>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276600" y="1447800"/>
            <a:ext cx="2201180" cy="369332"/>
          </a:xfrm>
          <a:prstGeom prst="rect">
            <a:avLst/>
          </a:prstGeom>
          <a:noFill/>
        </p:spPr>
        <p:txBody>
          <a:bodyPr wrap="none" rtlCol="0">
            <a:spAutoFit/>
          </a:bodyPr>
          <a:lstStyle/>
          <a:p>
            <a:r>
              <a:rPr lang="en-US" dirty="0" smtClean="0">
                <a:solidFill>
                  <a:srgbClr val="FF0000"/>
                </a:solidFill>
              </a:rPr>
              <a:t>Minimum Sink Speed</a:t>
            </a:r>
            <a:endParaRPr lang="en-US" dirty="0">
              <a:solidFill>
                <a:srgbClr val="FF0000"/>
              </a:solidFill>
            </a:endParaRPr>
          </a:p>
        </p:txBody>
      </p:sp>
      <p:sp>
        <p:nvSpPr>
          <p:cNvPr id="11" name="TextBox 10"/>
          <p:cNvSpPr txBox="1"/>
          <p:nvPr/>
        </p:nvSpPr>
        <p:spPr>
          <a:xfrm>
            <a:off x="1295400" y="1981200"/>
            <a:ext cx="2096215" cy="369332"/>
          </a:xfrm>
          <a:prstGeom prst="rect">
            <a:avLst/>
          </a:prstGeom>
          <a:solidFill>
            <a:schemeClr val="tx1">
              <a:alpha val="81000"/>
            </a:schemeClr>
          </a:solidFill>
        </p:spPr>
        <p:txBody>
          <a:bodyPr wrap="none" rtlCol="0">
            <a:spAutoFit/>
          </a:bodyPr>
          <a:lstStyle/>
          <a:p>
            <a:r>
              <a:rPr lang="en-US" dirty="0" smtClean="0">
                <a:solidFill>
                  <a:srgbClr val="FF0000"/>
                </a:solidFill>
              </a:rPr>
              <a:t>Minimum Sink  Rate</a:t>
            </a:r>
            <a:endParaRPr lang="en-US" dirty="0">
              <a:solidFill>
                <a:srgbClr val="FF0000"/>
              </a:solidFill>
            </a:endParaRPr>
          </a:p>
        </p:txBody>
      </p:sp>
      <p:sp>
        <p:nvSpPr>
          <p:cNvPr id="12" name="TextBox 11"/>
          <p:cNvSpPr txBox="1"/>
          <p:nvPr/>
        </p:nvSpPr>
        <p:spPr>
          <a:xfrm>
            <a:off x="533400" y="5562600"/>
            <a:ext cx="8382000" cy="646331"/>
          </a:xfrm>
          <a:prstGeom prst="rect">
            <a:avLst/>
          </a:prstGeom>
          <a:noFill/>
        </p:spPr>
        <p:txBody>
          <a:bodyPr wrap="square" rtlCol="0">
            <a:spAutoFit/>
          </a:bodyPr>
          <a:lstStyle/>
          <a:p>
            <a:r>
              <a:rPr lang="en-US" dirty="0" smtClean="0"/>
              <a:t>The minimum sink rate is  determined by drawing a horizontal line tangent to the polar curve.  The speed where this line touches the curve is the minimum sink speed.</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304800"/>
            <a:ext cx="8229600" cy="762000"/>
          </a:xfrm>
          <a:prstGeom prst="rect">
            <a:avLst/>
          </a:prstGeom>
          <a:effectLst/>
        </p:spPr>
        <p:txBody>
          <a:bodyPr vert="horz" lIns="0" tIns="9144" rIns="0" bIns="9144"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noProof="0" dirty="0" smtClean="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latin typeface="+mj-lt"/>
                <a:ea typeface="+mj-ea"/>
                <a:cs typeface="+mj-cs"/>
              </a:rPr>
              <a:t>Effect of Load Factor on Minimum</a:t>
            </a:r>
            <a:r>
              <a:rPr lang="en-US" sz="3600" b="1" dirty="0" smtClean="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latin typeface="+mj-lt"/>
                <a:ea typeface="+mj-ea"/>
                <a:cs typeface="+mj-cs"/>
              </a:rPr>
              <a:t> Sink</a:t>
            </a:r>
            <a:endParaRPr kumimoji="0" lang="en-US" sz="3600" b="1" i="0" u="none" strike="noStrike" kern="1200" cap="none" spc="0" normalizeH="0" baseline="0" noProof="0" dirty="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uLnTx/>
              <a:uFillTx/>
              <a:latin typeface="+mj-lt"/>
              <a:ea typeface="+mj-ea"/>
              <a:cs typeface="+mj-cs"/>
            </a:endParaRPr>
          </a:p>
        </p:txBody>
      </p:sp>
      <p:sp>
        <p:nvSpPr>
          <p:cNvPr id="7" name="TextBox 6"/>
          <p:cNvSpPr txBox="1"/>
          <p:nvPr/>
        </p:nvSpPr>
        <p:spPr>
          <a:xfrm>
            <a:off x="381000" y="1143000"/>
            <a:ext cx="7772400" cy="1631216"/>
          </a:xfrm>
          <a:prstGeom prst="rect">
            <a:avLst/>
          </a:prstGeom>
          <a:noFill/>
        </p:spPr>
        <p:txBody>
          <a:bodyPr wrap="square" rtlCol="0">
            <a:spAutoFit/>
          </a:bodyPr>
          <a:lstStyle/>
          <a:p>
            <a:r>
              <a:rPr lang="en-US" sz="2000" b="1" dirty="0" smtClean="0"/>
              <a:t>Minimum sink speed increases as the load factor increases.</a:t>
            </a:r>
          </a:p>
          <a:p>
            <a:endParaRPr lang="en-US" sz="2000" b="1" dirty="0" smtClean="0"/>
          </a:p>
          <a:p>
            <a:r>
              <a:rPr lang="en-US" sz="2000" b="1" dirty="0" smtClean="0"/>
              <a:t>Load factor in straight and level, </a:t>
            </a:r>
            <a:r>
              <a:rPr lang="en-US" sz="2000" b="1" dirty="0" err="1" smtClean="0"/>
              <a:t>unaccelerated</a:t>
            </a:r>
            <a:r>
              <a:rPr lang="en-US" sz="2000" b="1" dirty="0" smtClean="0"/>
              <a:t> flight is 1.0, but a turn increases the load factor</a:t>
            </a:r>
          </a:p>
          <a:p>
            <a:endParaRPr lang="en-US" sz="2000" b="1" dirty="0" smtClean="0"/>
          </a:p>
        </p:txBody>
      </p:sp>
      <p:pic>
        <p:nvPicPr>
          <p:cNvPr id="8" name="Picture 10" descr="E6F881CE"/>
          <p:cNvPicPr>
            <a:picLocks noChangeAspect="1" noChangeArrowheads="1"/>
          </p:cNvPicPr>
          <p:nvPr/>
        </p:nvPicPr>
        <p:blipFill>
          <a:blip r:embed="rId2" cstate="print"/>
          <a:srcRect/>
          <a:stretch>
            <a:fillRect/>
          </a:stretch>
        </p:blipFill>
        <p:spPr bwMode="auto">
          <a:xfrm>
            <a:off x="304800" y="2514600"/>
            <a:ext cx="5486400" cy="3776980"/>
          </a:xfrm>
          <a:prstGeom prst="rect">
            <a:avLst/>
          </a:prstGeom>
          <a:noFill/>
          <a:ln w="9525">
            <a:noFill/>
            <a:miter lim="800000"/>
            <a:headEnd/>
            <a:tailEnd/>
          </a:ln>
        </p:spPr>
      </p:pic>
      <p:sp>
        <p:nvSpPr>
          <p:cNvPr id="9" name="TextBox 8"/>
          <p:cNvSpPr txBox="1"/>
          <p:nvPr/>
        </p:nvSpPr>
        <p:spPr>
          <a:xfrm>
            <a:off x="5943600" y="3200400"/>
            <a:ext cx="2971800" cy="2308324"/>
          </a:xfrm>
          <a:prstGeom prst="rect">
            <a:avLst/>
          </a:prstGeom>
          <a:noFill/>
          <a:ln>
            <a:solidFill>
              <a:schemeClr val="tx1"/>
            </a:solidFill>
          </a:ln>
        </p:spPr>
        <p:txBody>
          <a:bodyPr wrap="square" rtlCol="0">
            <a:spAutoFit/>
          </a:bodyPr>
          <a:lstStyle/>
          <a:p>
            <a:r>
              <a:rPr lang="en-US" dirty="0" smtClean="0"/>
              <a:t>As the load factor goes up, the minimum sink speed rises as the square root of the load factor.  For example, for load factor of 2.0, the minimum sink speed will be 1.4 times the minimum sink speed in level flight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r>
              <a:rPr lang="en-US" dirty="0" smtClean="0"/>
              <a:t>Best L/D Speed</a:t>
            </a:r>
            <a:endParaRPr lang="en-US" dirty="0"/>
          </a:p>
        </p:txBody>
      </p:sp>
      <p:pic>
        <p:nvPicPr>
          <p:cNvPr id="3" name="Picture 2"/>
          <p:cNvPicPr>
            <a:picLocks noChangeAspect="1" noChangeArrowheads="1"/>
          </p:cNvPicPr>
          <p:nvPr/>
        </p:nvPicPr>
        <p:blipFill>
          <a:blip r:embed="rId2" cstate="print"/>
          <a:srcRect/>
          <a:stretch>
            <a:fillRect/>
          </a:stretch>
        </p:blipFill>
        <p:spPr bwMode="auto">
          <a:xfrm>
            <a:off x="914400" y="1447800"/>
            <a:ext cx="6324600" cy="4019550"/>
          </a:xfrm>
          <a:prstGeom prst="rect">
            <a:avLst/>
          </a:prstGeom>
          <a:noFill/>
          <a:ln w="9525">
            <a:noFill/>
            <a:miter lim="800000"/>
            <a:headEnd/>
            <a:tailEnd/>
          </a:ln>
        </p:spPr>
      </p:pic>
      <p:cxnSp>
        <p:nvCxnSpPr>
          <p:cNvPr id="5" name="Straight Connector 4"/>
          <p:cNvCxnSpPr/>
          <p:nvPr/>
        </p:nvCxnSpPr>
        <p:spPr>
          <a:xfrm>
            <a:off x="1751275" y="2015656"/>
            <a:ext cx="2613991" cy="457200"/>
          </a:xfrm>
          <a:prstGeom prst="line">
            <a:avLst/>
          </a:prstGeom>
          <a:ln w="28575">
            <a:headEnd type="non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120300" y="2212913"/>
            <a:ext cx="483174" cy="11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33800" y="1447800"/>
            <a:ext cx="1639360" cy="369332"/>
          </a:xfrm>
          <a:prstGeom prst="rect">
            <a:avLst/>
          </a:prstGeom>
          <a:noFill/>
        </p:spPr>
        <p:txBody>
          <a:bodyPr wrap="none" rtlCol="0">
            <a:spAutoFit/>
          </a:bodyPr>
          <a:lstStyle/>
          <a:p>
            <a:r>
              <a:rPr lang="en-US" dirty="0" smtClean="0">
                <a:solidFill>
                  <a:srgbClr val="FF0000"/>
                </a:solidFill>
              </a:rPr>
              <a:t>Best L/D Speed</a:t>
            </a:r>
            <a:endParaRPr lang="en-US" dirty="0">
              <a:solidFill>
                <a:srgbClr val="FF0000"/>
              </a:solidFill>
            </a:endParaRPr>
          </a:p>
        </p:txBody>
      </p:sp>
      <p:sp>
        <p:nvSpPr>
          <p:cNvPr id="12" name="TextBox 11"/>
          <p:cNvSpPr txBox="1"/>
          <p:nvPr/>
        </p:nvSpPr>
        <p:spPr>
          <a:xfrm>
            <a:off x="762001" y="5943600"/>
            <a:ext cx="8382000" cy="646331"/>
          </a:xfrm>
          <a:prstGeom prst="rect">
            <a:avLst/>
          </a:prstGeom>
          <a:noFill/>
        </p:spPr>
        <p:txBody>
          <a:bodyPr wrap="square" rtlCol="0">
            <a:spAutoFit/>
          </a:bodyPr>
          <a:lstStyle/>
          <a:p>
            <a:r>
              <a:rPr lang="en-US" dirty="0" smtClean="0"/>
              <a:t>The best L/D speed is found by drawing a line from the origin that is tangent to the polar.  The speed where this line intersects the polar is the best L/D speed.</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762000"/>
          </a:xfrm>
        </p:spPr>
        <p:txBody>
          <a:bodyPr>
            <a:normAutofit/>
          </a:bodyPr>
          <a:lstStyle/>
          <a:p>
            <a:r>
              <a:rPr lang="en-US" dirty="0" smtClean="0"/>
              <a:t>Best Glide Speed</a:t>
            </a:r>
            <a:endParaRPr lang="en-US" dirty="0"/>
          </a:p>
        </p:txBody>
      </p:sp>
      <p:sp>
        <p:nvSpPr>
          <p:cNvPr id="3" name="TextBox 2"/>
          <p:cNvSpPr txBox="1"/>
          <p:nvPr/>
        </p:nvSpPr>
        <p:spPr>
          <a:xfrm>
            <a:off x="457201" y="1295400"/>
            <a:ext cx="8382000" cy="2862322"/>
          </a:xfrm>
          <a:prstGeom prst="rect">
            <a:avLst/>
          </a:prstGeom>
          <a:noFill/>
        </p:spPr>
        <p:txBody>
          <a:bodyPr wrap="square" rtlCol="0">
            <a:spAutoFit/>
          </a:bodyPr>
          <a:lstStyle/>
          <a:p>
            <a:r>
              <a:rPr lang="en-US" dirty="0" smtClean="0"/>
              <a:t>In no-wind conditions, best L/D will give you the greatest distance over the ground</a:t>
            </a:r>
          </a:p>
          <a:p>
            <a:endParaRPr lang="en-US" dirty="0" smtClean="0"/>
          </a:p>
          <a:p>
            <a:r>
              <a:rPr lang="en-US" dirty="0" smtClean="0"/>
              <a:t>With a headwind or tailwind, this needs to be adjusted:</a:t>
            </a:r>
          </a:p>
          <a:p>
            <a:pPr lvl="1">
              <a:buFont typeface="Arial" pitchFamily="34" charset="0"/>
              <a:buChar char="•"/>
            </a:pPr>
            <a:r>
              <a:rPr lang="en-US" dirty="0" smtClean="0"/>
              <a:t>  Fly faster into a headwind</a:t>
            </a:r>
          </a:p>
          <a:p>
            <a:pPr lvl="1">
              <a:buFont typeface="Arial" pitchFamily="34" charset="0"/>
              <a:buChar char="•"/>
            </a:pPr>
            <a:r>
              <a:rPr lang="en-US" dirty="0" smtClean="0"/>
              <a:t>  Slow down with a tailwind</a:t>
            </a:r>
          </a:p>
          <a:p>
            <a:pPr lvl="1"/>
            <a:endParaRPr lang="en-US" dirty="0" smtClean="0"/>
          </a:p>
          <a:p>
            <a:r>
              <a:rPr lang="en-US" dirty="0" smtClean="0"/>
              <a:t>To determine the precise speed, use same method as best L/D, but start along the horizontal axis at a point other than the origin:</a:t>
            </a:r>
          </a:p>
          <a:p>
            <a:pPr lvl="1">
              <a:buFont typeface="Arial" pitchFamily="34" charset="0"/>
              <a:buChar char="•"/>
            </a:pPr>
            <a:r>
              <a:rPr lang="en-US" dirty="0" smtClean="0"/>
              <a:t>  For headwind, start to the right of the origin</a:t>
            </a:r>
          </a:p>
          <a:p>
            <a:pPr lvl="1">
              <a:buFont typeface="Arial" pitchFamily="34" charset="0"/>
              <a:buChar char="•"/>
            </a:pPr>
            <a:r>
              <a:rPr lang="en-US" dirty="0" smtClean="0"/>
              <a:t>  For tailwind, start to the left of the origin</a:t>
            </a:r>
          </a:p>
        </p:txBody>
      </p:sp>
      <p:pic>
        <p:nvPicPr>
          <p:cNvPr id="4" name="Picture 2"/>
          <p:cNvPicPr>
            <a:picLocks noChangeAspect="1" noChangeArrowheads="1"/>
          </p:cNvPicPr>
          <p:nvPr/>
        </p:nvPicPr>
        <p:blipFill>
          <a:blip r:embed="rId2" cstate="print"/>
          <a:srcRect/>
          <a:stretch>
            <a:fillRect/>
          </a:stretch>
        </p:blipFill>
        <p:spPr bwMode="auto">
          <a:xfrm>
            <a:off x="2438400" y="4191000"/>
            <a:ext cx="3810000" cy="2421416"/>
          </a:xfrm>
          <a:prstGeom prst="rect">
            <a:avLst/>
          </a:prstGeom>
          <a:noFill/>
          <a:ln w="9525">
            <a:noFill/>
            <a:miter lim="800000"/>
            <a:headEnd/>
            <a:tailEnd/>
          </a:ln>
        </p:spPr>
      </p:pic>
      <p:cxnSp>
        <p:nvCxnSpPr>
          <p:cNvPr id="6" name="Straight Arrow Connector 5"/>
          <p:cNvCxnSpPr/>
          <p:nvPr/>
        </p:nvCxnSpPr>
        <p:spPr>
          <a:xfrm>
            <a:off x="1600200" y="4495800"/>
            <a:ext cx="2667000" cy="1588"/>
          </a:xfrm>
          <a:prstGeom prst="straightConnector1">
            <a:avLst/>
          </a:prstGeom>
          <a:ln w="38100">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2742895" y="4490009"/>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124200" y="4114800"/>
            <a:ext cx="1154483" cy="369332"/>
          </a:xfrm>
          <a:prstGeom prst="rect">
            <a:avLst/>
          </a:prstGeom>
          <a:noFill/>
        </p:spPr>
        <p:txBody>
          <a:bodyPr wrap="none" rtlCol="0">
            <a:spAutoFit/>
          </a:bodyPr>
          <a:lstStyle/>
          <a:p>
            <a:r>
              <a:rPr lang="en-US" dirty="0" smtClean="0">
                <a:solidFill>
                  <a:srgbClr val="FF0000"/>
                </a:solidFill>
              </a:rPr>
              <a:t>Headwind</a:t>
            </a:r>
            <a:endParaRPr lang="en-US" dirty="0">
              <a:solidFill>
                <a:srgbClr val="FF0000"/>
              </a:solidFill>
            </a:endParaRPr>
          </a:p>
        </p:txBody>
      </p:sp>
      <p:sp>
        <p:nvSpPr>
          <p:cNvPr id="11" name="TextBox 10"/>
          <p:cNvSpPr txBox="1"/>
          <p:nvPr/>
        </p:nvSpPr>
        <p:spPr>
          <a:xfrm>
            <a:off x="1905000" y="4114800"/>
            <a:ext cx="978858" cy="369332"/>
          </a:xfrm>
          <a:prstGeom prst="rect">
            <a:avLst/>
          </a:prstGeom>
          <a:solidFill>
            <a:schemeClr val="tx1"/>
          </a:solidFill>
        </p:spPr>
        <p:txBody>
          <a:bodyPr wrap="none" rtlCol="0">
            <a:spAutoFit/>
          </a:bodyPr>
          <a:lstStyle/>
          <a:p>
            <a:r>
              <a:rPr lang="en-US" dirty="0" smtClean="0">
                <a:solidFill>
                  <a:srgbClr val="FF0000"/>
                </a:solidFill>
              </a:rPr>
              <a:t>Tailwind</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762000"/>
          </a:xfrm>
        </p:spPr>
        <p:txBody>
          <a:bodyPr/>
          <a:lstStyle/>
          <a:p>
            <a:r>
              <a:rPr lang="en-US" dirty="0" smtClean="0"/>
              <a:t>Aircraft Axes</a:t>
            </a:r>
            <a:endParaRPr lang="en-US" dirty="0"/>
          </a:p>
        </p:txBody>
      </p:sp>
      <p:pic>
        <p:nvPicPr>
          <p:cNvPr id="5" name="Picture 7"/>
          <p:cNvPicPr>
            <a:picLocks noGrp="1" noChangeAspect="1" noChangeArrowheads="1"/>
          </p:cNvPicPr>
          <p:nvPr>
            <p:ph sz="half" idx="4294967295"/>
          </p:nvPr>
        </p:nvPicPr>
        <p:blipFill>
          <a:blip r:embed="rId2" cstate="print"/>
          <a:srcRect b="6667"/>
          <a:stretch>
            <a:fillRect/>
          </a:stretch>
        </p:blipFill>
        <p:spPr>
          <a:xfrm>
            <a:off x="2057400" y="990600"/>
            <a:ext cx="4800600" cy="544068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r>
              <a:rPr lang="en-US" dirty="0" smtClean="0"/>
              <a:t>Example: 10-knot tailwind</a:t>
            </a:r>
            <a:endParaRPr lang="en-US" dirty="0"/>
          </a:p>
        </p:txBody>
      </p:sp>
      <p:grpSp>
        <p:nvGrpSpPr>
          <p:cNvPr id="13" name="Group 12"/>
          <p:cNvGrpSpPr/>
          <p:nvPr/>
        </p:nvGrpSpPr>
        <p:grpSpPr>
          <a:xfrm>
            <a:off x="1828800" y="2362200"/>
            <a:ext cx="5874983" cy="3733800"/>
            <a:chOff x="1371600" y="1905000"/>
            <a:chExt cx="5874983" cy="3733800"/>
          </a:xfrm>
        </p:grpSpPr>
        <p:pic>
          <p:nvPicPr>
            <p:cNvPr id="3" name="Picture 2"/>
            <p:cNvPicPr>
              <a:picLocks noChangeAspect="1" noChangeArrowheads="1"/>
            </p:cNvPicPr>
            <p:nvPr/>
          </p:nvPicPr>
          <p:blipFill>
            <a:blip r:embed="rId2" cstate="print"/>
            <a:srcRect/>
            <a:stretch>
              <a:fillRect/>
            </a:stretch>
          </p:blipFill>
          <p:spPr bwMode="auto">
            <a:xfrm>
              <a:off x="1371600" y="1905000"/>
              <a:ext cx="5874983" cy="3733800"/>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1482904" y="2402581"/>
              <a:ext cx="876300" cy="180975"/>
            </a:xfrm>
            <a:prstGeom prst="rect">
              <a:avLst/>
            </a:prstGeom>
            <a:noFill/>
            <a:ln w="9525">
              <a:noFill/>
              <a:miter lim="800000"/>
              <a:headEnd/>
              <a:tailEnd/>
            </a:ln>
          </p:spPr>
        </p:pic>
        <p:sp>
          <p:nvSpPr>
            <p:cNvPr id="5" name="Rectangle 4"/>
            <p:cNvSpPr/>
            <p:nvPr/>
          </p:nvSpPr>
          <p:spPr>
            <a:xfrm>
              <a:off x="1447800" y="2209800"/>
              <a:ext cx="228600" cy="167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1650187" y="2121408"/>
              <a:ext cx="365806" cy="307777"/>
            </a:xfrm>
            <a:prstGeom prst="rect">
              <a:avLst/>
            </a:prstGeom>
            <a:noFill/>
          </p:spPr>
          <p:txBody>
            <a:bodyPr wrap="none" rtlCol="0">
              <a:spAutoFit/>
            </a:bodyPr>
            <a:lstStyle/>
            <a:p>
              <a:r>
                <a:rPr lang="en-US" sz="1400" b="1" dirty="0" smtClean="0">
                  <a:solidFill>
                    <a:schemeClr val="bg1"/>
                  </a:solidFill>
                </a:rPr>
                <a:t>10</a:t>
              </a:r>
              <a:endParaRPr lang="en-US" sz="1400" b="1" dirty="0">
                <a:solidFill>
                  <a:schemeClr val="bg1"/>
                </a:solidFill>
              </a:endParaRPr>
            </a:p>
          </p:txBody>
        </p:sp>
        <p:cxnSp>
          <p:nvCxnSpPr>
            <p:cNvPr id="8" name="Straight Connector 7"/>
            <p:cNvCxnSpPr/>
            <p:nvPr/>
          </p:nvCxnSpPr>
          <p:spPr>
            <a:xfrm>
              <a:off x="1828800" y="2437181"/>
              <a:ext cx="2618842" cy="393801"/>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6200000" flipV="1">
              <a:off x="4201669" y="2601468"/>
              <a:ext cx="434645" cy="121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38600" y="1981200"/>
              <a:ext cx="851515" cy="338554"/>
            </a:xfrm>
            <a:prstGeom prst="rect">
              <a:avLst/>
            </a:prstGeom>
            <a:noFill/>
          </p:spPr>
          <p:txBody>
            <a:bodyPr wrap="none" rtlCol="0">
              <a:spAutoFit/>
            </a:bodyPr>
            <a:lstStyle/>
            <a:p>
              <a:r>
                <a:rPr lang="en-US" sz="1600" b="1" dirty="0" smtClean="0">
                  <a:solidFill>
                    <a:srgbClr val="FF0000"/>
                  </a:solidFill>
                </a:rPr>
                <a:t>~46 </a:t>
              </a:r>
              <a:r>
                <a:rPr lang="en-US" sz="1600" b="1" dirty="0" err="1" smtClean="0">
                  <a:solidFill>
                    <a:srgbClr val="FF0000"/>
                  </a:solidFill>
                </a:rPr>
                <a:t>Kts</a:t>
              </a:r>
              <a:endParaRPr lang="en-US" sz="1600" b="1" dirty="0">
                <a:solidFill>
                  <a:srgbClr val="FF0000"/>
                </a:solidFill>
              </a:endParaRPr>
            </a:p>
          </p:txBody>
        </p:sp>
      </p:grpSp>
      <p:sp>
        <p:nvSpPr>
          <p:cNvPr id="14" name="TextBox 13"/>
          <p:cNvSpPr txBox="1"/>
          <p:nvPr/>
        </p:nvSpPr>
        <p:spPr>
          <a:xfrm>
            <a:off x="762000" y="1371600"/>
            <a:ext cx="4708340" cy="923330"/>
          </a:xfrm>
          <a:prstGeom prst="rect">
            <a:avLst/>
          </a:prstGeom>
          <a:noFill/>
        </p:spPr>
        <p:txBody>
          <a:bodyPr wrap="none" rtlCol="0">
            <a:spAutoFit/>
          </a:bodyPr>
          <a:lstStyle/>
          <a:p>
            <a:pPr marL="342900" indent="-342900">
              <a:buAutoNum type="arabicParenR"/>
            </a:pPr>
            <a:r>
              <a:rPr lang="en-US" dirty="0" smtClean="0"/>
              <a:t>Start at -10 </a:t>
            </a:r>
            <a:r>
              <a:rPr lang="en-US" dirty="0" err="1" smtClean="0"/>
              <a:t>kts</a:t>
            </a:r>
            <a:endParaRPr lang="en-US" dirty="0" smtClean="0"/>
          </a:p>
          <a:p>
            <a:pPr marL="342900" indent="-342900">
              <a:buAutoNum type="arabicParenR"/>
            </a:pPr>
            <a:r>
              <a:rPr lang="en-US" dirty="0" smtClean="0"/>
              <a:t>Draw straight line tangent to polar</a:t>
            </a:r>
          </a:p>
          <a:p>
            <a:pPr marL="342900" indent="-342900">
              <a:buAutoNum type="arabicParenR"/>
            </a:pPr>
            <a:r>
              <a:rPr lang="en-US" dirty="0" smtClean="0"/>
              <a:t>Draw vertical line up to read the speed to fly</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r>
              <a:rPr lang="en-US" dirty="0" smtClean="0"/>
              <a:t>Example: 10-knot headwind</a:t>
            </a:r>
            <a:endParaRPr lang="en-US" dirty="0"/>
          </a:p>
        </p:txBody>
      </p:sp>
      <p:pic>
        <p:nvPicPr>
          <p:cNvPr id="3" name="Picture 2"/>
          <p:cNvPicPr>
            <a:picLocks noChangeAspect="1" noChangeArrowheads="1"/>
          </p:cNvPicPr>
          <p:nvPr/>
        </p:nvPicPr>
        <p:blipFill>
          <a:blip r:embed="rId2" cstate="print"/>
          <a:srcRect/>
          <a:stretch>
            <a:fillRect/>
          </a:stretch>
        </p:blipFill>
        <p:spPr bwMode="auto">
          <a:xfrm>
            <a:off x="1828800" y="2362200"/>
            <a:ext cx="5874983" cy="3733800"/>
          </a:xfrm>
          <a:prstGeom prst="rect">
            <a:avLst/>
          </a:prstGeom>
          <a:noFill/>
          <a:ln w="9525">
            <a:noFill/>
            <a:miter lim="800000"/>
            <a:headEnd/>
            <a:tailEnd/>
          </a:ln>
        </p:spPr>
      </p:pic>
      <p:cxnSp>
        <p:nvCxnSpPr>
          <p:cNvPr id="8" name="Straight Connector 7"/>
          <p:cNvCxnSpPr/>
          <p:nvPr/>
        </p:nvCxnSpPr>
        <p:spPr>
          <a:xfrm>
            <a:off x="3096618" y="2866616"/>
            <a:ext cx="2019534" cy="46561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4837682" y="3062844"/>
            <a:ext cx="515138" cy="307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648200" y="2438400"/>
            <a:ext cx="832279" cy="338554"/>
          </a:xfrm>
          <a:prstGeom prst="rect">
            <a:avLst/>
          </a:prstGeom>
          <a:noFill/>
        </p:spPr>
        <p:txBody>
          <a:bodyPr wrap="none" rtlCol="0">
            <a:spAutoFit/>
          </a:bodyPr>
          <a:lstStyle/>
          <a:p>
            <a:r>
              <a:rPr lang="en-US" sz="1600" b="1" dirty="0" smtClean="0">
                <a:solidFill>
                  <a:srgbClr val="FF0000"/>
                </a:solidFill>
              </a:rPr>
              <a:t>~51 </a:t>
            </a:r>
            <a:r>
              <a:rPr lang="en-US" sz="1600" b="1" dirty="0" err="1" smtClean="0">
                <a:solidFill>
                  <a:srgbClr val="FF0000"/>
                </a:solidFill>
              </a:rPr>
              <a:t>Kts</a:t>
            </a:r>
            <a:endParaRPr lang="en-US" sz="1600" b="1" dirty="0">
              <a:solidFill>
                <a:srgbClr val="FF0000"/>
              </a:solidFill>
            </a:endParaRPr>
          </a:p>
        </p:txBody>
      </p:sp>
      <p:sp>
        <p:nvSpPr>
          <p:cNvPr id="14" name="TextBox 13"/>
          <p:cNvSpPr txBox="1"/>
          <p:nvPr/>
        </p:nvSpPr>
        <p:spPr>
          <a:xfrm>
            <a:off x="762000" y="1371600"/>
            <a:ext cx="4708340" cy="923330"/>
          </a:xfrm>
          <a:prstGeom prst="rect">
            <a:avLst/>
          </a:prstGeom>
          <a:noFill/>
        </p:spPr>
        <p:txBody>
          <a:bodyPr wrap="none" rtlCol="0">
            <a:spAutoFit/>
          </a:bodyPr>
          <a:lstStyle/>
          <a:p>
            <a:pPr marL="342900" indent="-342900">
              <a:buAutoNum type="arabicParenR"/>
            </a:pPr>
            <a:r>
              <a:rPr lang="en-US" dirty="0" smtClean="0"/>
              <a:t>Start at 10 </a:t>
            </a:r>
            <a:r>
              <a:rPr lang="en-US" dirty="0" err="1" smtClean="0"/>
              <a:t>kts</a:t>
            </a:r>
            <a:endParaRPr lang="en-US" dirty="0" smtClean="0"/>
          </a:p>
          <a:p>
            <a:pPr marL="342900" indent="-342900">
              <a:buAutoNum type="arabicParenR"/>
            </a:pPr>
            <a:r>
              <a:rPr lang="en-US" dirty="0" smtClean="0"/>
              <a:t>Draw straight line tangent to polar</a:t>
            </a:r>
          </a:p>
          <a:p>
            <a:pPr marL="342900" indent="-342900">
              <a:buAutoNum type="arabicParenR"/>
            </a:pPr>
            <a:r>
              <a:rPr lang="en-US" dirty="0" smtClean="0"/>
              <a:t>Draw vertical line up to read the speed to fly</a:t>
            </a:r>
            <a:endParaRPr lang="en-US" dirty="0"/>
          </a:p>
        </p:txBody>
      </p:sp>
      <p:sp>
        <p:nvSpPr>
          <p:cNvPr id="20" name="TextBox 19"/>
          <p:cNvSpPr txBox="1"/>
          <p:nvPr/>
        </p:nvSpPr>
        <p:spPr>
          <a:xfrm>
            <a:off x="2895600" y="2590800"/>
            <a:ext cx="365806" cy="307777"/>
          </a:xfrm>
          <a:prstGeom prst="rect">
            <a:avLst/>
          </a:prstGeom>
          <a:noFill/>
        </p:spPr>
        <p:txBody>
          <a:bodyPr wrap="none" rtlCol="0">
            <a:spAutoFit/>
          </a:bodyPr>
          <a:lstStyle/>
          <a:p>
            <a:r>
              <a:rPr lang="en-US" sz="1400" b="1" dirty="0" smtClean="0">
                <a:solidFill>
                  <a:schemeClr val="bg1"/>
                </a:solidFill>
              </a:rPr>
              <a:t>10</a:t>
            </a:r>
            <a:endParaRPr lang="en-US" sz="1400" b="1" dirty="0">
              <a:solidFill>
                <a:schemeClr val="bg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153400" cy="838200"/>
          </a:xfrm>
        </p:spPr>
        <p:txBody>
          <a:bodyPr/>
          <a:lstStyle/>
          <a:p>
            <a:r>
              <a:rPr lang="en-US" dirty="0" smtClean="0"/>
              <a:t>Best Glide Speed in Lift or Sink</a:t>
            </a:r>
            <a:endParaRPr lang="en-US" dirty="0"/>
          </a:p>
        </p:txBody>
      </p:sp>
      <p:sp>
        <p:nvSpPr>
          <p:cNvPr id="6" name="TextBox 5"/>
          <p:cNvSpPr txBox="1"/>
          <p:nvPr/>
        </p:nvSpPr>
        <p:spPr>
          <a:xfrm flipH="1">
            <a:off x="960119" y="1600200"/>
            <a:ext cx="7802881" cy="2585323"/>
          </a:xfrm>
          <a:prstGeom prst="rect">
            <a:avLst/>
          </a:prstGeom>
          <a:noFill/>
        </p:spPr>
        <p:txBody>
          <a:bodyPr wrap="square" rtlCol="0">
            <a:spAutoFit/>
          </a:bodyPr>
          <a:lstStyle/>
          <a:p>
            <a:r>
              <a:rPr lang="en-US" dirty="0" smtClean="0"/>
              <a:t>In areas of lift or sink, the best glide speed will be different from that of still air:</a:t>
            </a:r>
          </a:p>
          <a:p>
            <a:pPr lvl="1">
              <a:buFont typeface="Arial" pitchFamily="34" charset="0"/>
              <a:buChar char="•"/>
            </a:pPr>
            <a:r>
              <a:rPr lang="en-US" dirty="0" smtClean="0"/>
              <a:t>	</a:t>
            </a:r>
            <a:r>
              <a:rPr lang="en-US" b="1" i="1" dirty="0" smtClean="0"/>
              <a:t> Speed up in sink, slow down in lift </a:t>
            </a:r>
          </a:p>
          <a:p>
            <a:pPr lvl="1">
              <a:buFont typeface="Arial" pitchFamily="34" charset="0"/>
              <a:buChar char="•"/>
            </a:pPr>
            <a:r>
              <a:rPr lang="en-US" b="1" i="1" dirty="0" smtClean="0"/>
              <a:t> </a:t>
            </a:r>
            <a:r>
              <a:rPr lang="en-US" dirty="0" smtClean="0"/>
              <a:t>  One wants to spend as much time as possible in rising air, in order to get the most “boost”, while in sink one wants to get out as soon as possible.</a:t>
            </a:r>
          </a:p>
          <a:p>
            <a:pPr lvl="1">
              <a:buFont typeface="Arial" pitchFamily="34" charset="0"/>
              <a:buChar char="•"/>
            </a:pPr>
            <a:endParaRPr lang="en-US" b="1" i="1" dirty="0" smtClean="0"/>
          </a:p>
          <a:p>
            <a:r>
              <a:rPr lang="en-US" dirty="0" smtClean="0"/>
              <a:t>The best speed to fly  can again be found from the polar, by adjusting the starting point of the tangent line vertically based on the amount of lift or sink:</a:t>
            </a:r>
          </a:p>
          <a:p>
            <a:pPr lvl="1">
              <a:buFont typeface="Arial" pitchFamily="34" charset="0"/>
              <a:buChar char="•"/>
            </a:pPr>
            <a:r>
              <a:rPr lang="en-US" dirty="0" smtClean="0"/>
              <a:t>  Sink:  starting point moves up</a:t>
            </a:r>
          </a:p>
          <a:p>
            <a:pPr lvl="1">
              <a:buFont typeface="Arial" pitchFamily="34" charset="0"/>
              <a:buChar char="•"/>
            </a:pPr>
            <a:r>
              <a:rPr lang="en-US" dirty="0" smtClean="0"/>
              <a:t>  Lift:  starting point moves down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r>
              <a:rPr lang="en-US" dirty="0" smtClean="0"/>
              <a:t>Example: 300 fpm lift</a:t>
            </a:r>
            <a:endParaRPr lang="en-US" dirty="0"/>
          </a:p>
        </p:txBody>
      </p:sp>
      <p:pic>
        <p:nvPicPr>
          <p:cNvPr id="3" name="Picture 2"/>
          <p:cNvPicPr>
            <a:picLocks noChangeAspect="1" noChangeArrowheads="1"/>
          </p:cNvPicPr>
          <p:nvPr/>
        </p:nvPicPr>
        <p:blipFill>
          <a:blip r:embed="rId2" cstate="print"/>
          <a:srcRect/>
          <a:stretch>
            <a:fillRect/>
          </a:stretch>
        </p:blipFill>
        <p:spPr bwMode="auto">
          <a:xfrm>
            <a:off x="1828800" y="2362200"/>
            <a:ext cx="5874983" cy="3733800"/>
          </a:xfrm>
          <a:prstGeom prst="rect">
            <a:avLst/>
          </a:prstGeom>
          <a:noFill/>
          <a:ln w="9525">
            <a:noFill/>
            <a:miter lim="800000"/>
            <a:headEnd/>
            <a:tailEnd/>
          </a:ln>
        </p:spPr>
      </p:pic>
      <p:cxnSp>
        <p:nvCxnSpPr>
          <p:cNvPr id="8" name="Straight Connector 7"/>
          <p:cNvCxnSpPr/>
          <p:nvPr/>
        </p:nvCxnSpPr>
        <p:spPr>
          <a:xfrm flipV="1">
            <a:off x="2590800" y="3276600"/>
            <a:ext cx="1905000" cy="381001"/>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6200000" flipV="1">
            <a:off x="4222809" y="3060641"/>
            <a:ext cx="426348" cy="736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86200" y="2438400"/>
            <a:ext cx="843501" cy="338554"/>
          </a:xfrm>
          <a:prstGeom prst="rect">
            <a:avLst/>
          </a:prstGeom>
          <a:noFill/>
        </p:spPr>
        <p:txBody>
          <a:bodyPr wrap="none" rtlCol="0">
            <a:spAutoFit/>
          </a:bodyPr>
          <a:lstStyle/>
          <a:p>
            <a:r>
              <a:rPr lang="en-US" sz="1600" b="1" dirty="0" smtClean="0">
                <a:solidFill>
                  <a:srgbClr val="FF0000"/>
                </a:solidFill>
              </a:rPr>
              <a:t>~38 </a:t>
            </a:r>
            <a:r>
              <a:rPr lang="en-US" sz="1600" b="1" dirty="0" err="1" smtClean="0">
                <a:solidFill>
                  <a:srgbClr val="FF0000"/>
                </a:solidFill>
              </a:rPr>
              <a:t>Kts</a:t>
            </a:r>
            <a:endParaRPr lang="en-US" sz="1600" b="1" dirty="0">
              <a:solidFill>
                <a:srgbClr val="FF0000"/>
              </a:solidFill>
            </a:endParaRPr>
          </a:p>
        </p:txBody>
      </p:sp>
      <p:sp>
        <p:nvSpPr>
          <p:cNvPr id="14" name="TextBox 13"/>
          <p:cNvSpPr txBox="1"/>
          <p:nvPr/>
        </p:nvSpPr>
        <p:spPr>
          <a:xfrm>
            <a:off x="762000" y="1371600"/>
            <a:ext cx="4708340" cy="923330"/>
          </a:xfrm>
          <a:prstGeom prst="rect">
            <a:avLst/>
          </a:prstGeom>
          <a:noFill/>
        </p:spPr>
        <p:txBody>
          <a:bodyPr wrap="none" rtlCol="0">
            <a:spAutoFit/>
          </a:bodyPr>
          <a:lstStyle/>
          <a:p>
            <a:pPr marL="342900" indent="-342900">
              <a:buAutoNum type="arabicParenR"/>
            </a:pPr>
            <a:r>
              <a:rPr lang="en-US" dirty="0" smtClean="0"/>
              <a:t>Start at -300 fpm</a:t>
            </a:r>
          </a:p>
          <a:p>
            <a:pPr marL="342900" indent="-342900">
              <a:buAutoNum type="arabicParenR"/>
            </a:pPr>
            <a:r>
              <a:rPr lang="en-US" dirty="0" smtClean="0"/>
              <a:t>Draw straight line tangent to polar</a:t>
            </a:r>
          </a:p>
          <a:p>
            <a:pPr marL="342900" indent="-342900">
              <a:buAutoNum type="arabicParenR"/>
            </a:pPr>
            <a:r>
              <a:rPr lang="en-US" dirty="0" smtClean="0"/>
              <a:t>Draw vertical line up to read the speed to fly</a:t>
            </a:r>
            <a:endParaRPr lang="en-US" dirty="0"/>
          </a:p>
        </p:txBody>
      </p:sp>
      <p:sp>
        <p:nvSpPr>
          <p:cNvPr id="20" name="TextBox 19"/>
          <p:cNvSpPr txBox="1"/>
          <p:nvPr/>
        </p:nvSpPr>
        <p:spPr>
          <a:xfrm>
            <a:off x="2895600" y="2590800"/>
            <a:ext cx="365806" cy="307777"/>
          </a:xfrm>
          <a:prstGeom prst="rect">
            <a:avLst/>
          </a:prstGeom>
          <a:noFill/>
        </p:spPr>
        <p:txBody>
          <a:bodyPr wrap="none" rtlCol="0">
            <a:spAutoFit/>
          </a:bodyPr>
          <a:lstStyle/>
          <a:p>
            <a:r>
              <a:rPr lang="en-US" sz="1400" b="1" dirty="0" smtClean="0">
                <a:solidFill>
                  <a:schemeClr val="bg1"/>
                </a:solidFill>
              </a:rPr>
              <a:t>10</a:t>
            </a:r>
            <a:endParaRPr lang="en-US" sz="1400" b="1" dirty="0">
              <a:solidFill>
                <a:schemeClr val="bg1"/>
              </a:solidFill>
            </a:endParaRPr>
          </a:p>
        </p:txBody>
      </p:sp>
      <p:sp>
        <p:nvSpPr>
          <p:cNvPr id="15" name="TextBox 14"/>
          <p:cNvSpPr txBox="1"/>
          <p:nvPr/>
        </p:nvSpPr>
        <p:spPr>
          <a:xfrm>
            <a:off x="359979" y="6101255"/>
            <a:ext cx="8305800" cy="646331"/>
          </a:xfrm>
          <a:prstGeom prst="rect">
            <a:avLst/>
          </a:prstGeom>
          <a:noFill/>
        </p:spPr>
        <p:txBody>
          <a:bodyPr wrap="square" rtlCol="0">
            <a:spAutoFit/>
          </a:bodyPr>
          <a:lstStyle/>
          <a:p>
            <a:r>
              <a:rPr lang="en-US" dirty="0" smtClean="0"/>
              <a:t>Note that for strong lift, you must consider a safe margin above stalling speed and may not want to fly as low as the “theoretical” speed to fly would suggest</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62000"/>
          </a:xfrm>
        </p:spPr>
        <p:txBody>
          <a:bodyPr/>
          <a:lstStyle/>
          <a:p>
            <a:r>
              <a:rPr lang="en-US" dirty="0" smtClean="0"/>
              <a:t>Summary:</a:t>
            </a:r>
            <a:endParaRPr lang="en-US" dirty="0"/>
          </a:p>
        </p:txBody>
      </p:sp>
      <p:sp>
        <p:nvSpPr>
          <p:cNvPr id="4" name="TextBox 3"/>
          <p:cNvSpPr txBox="1"/>
          <p:nvPr/>
        </p:nvSpPr>
        <p:spPr>
          <a:xfrm>
            <a:off x="381000" y="1225689"/>
            <a:ext cx="8763000" cy="5632311"/>
          </a:xfrm>
          <a:prstGeom prst="rect">
            <a:avLst/>
          </a:prstGeom>
          <a:noFill/>
        </p:spPr>
        <p:txBody>
          <a:bodyPr wrap="square" rtlCol="0">
            <a:spAutoFit/>
          </a:bodyPr>
          <a:lstStyle/>
          <a:p>
            <a:pPr>
              <a:buFont typeface="Arial" pitchFamily="34" charset="0"/>
              <a:buChar char="•"/>
            </a:pPr>
            <a:r>
              <a:rPr lang="en-US" dirty="0" smtClean="0"/>
              <a:t> Sailplanes generally have long, thin wings (high aspect ratio) because this produces the least induced drag for a given amount of lift required</a:t>
            </a:r>
          </a:p>
          <a:p>
            <a:endParaRPr lang="en-US" dirty="0" smtClean="0"/>
          </a:p>
          <a:p>
            <a:pPr>
              <a:buFont typeface="Arial" pitchFamily="34" charset="0"/>
              <a:buChar char="•"/>
            </a:pPr>
            <a:r>
              <a:rPr lang="en-US" dirty="0" smtClean="0"/>
              <a:t> </a:t>
            </a:r>
            <a:r>
              <a:rPr lang="en-US" dirty="0" smtClean="0"/>
              <a:t>A stall occurs when the critical angle of attack is exceeded.  It does NOT occur at a fixed airspeed.</a:t>
            </a:r>
          </a:p>
          <a:p>
            <a:endParaRPr lang="en-US" dirty="0" smtClean="0"/>
          </a:p>
          <a:p>
            <a:pPr>
              <a:buFont typeface="Arial" pitchFamily="34" charset="0"/>
              <a:buChar char="•"/>
            </a:pPr>
            <a:r>
              <a:rPr lang="en-US" dirty="0" smtClean="0"/>
              <a:t> </a:t>
            </a:r>
            <a:r>
              <a:rPr lang="en-US" dirty="0" smtClean="0"/>
              <a:t>Longitudinal stability is a primary concern in sailplane design.  The position of the wing with respect to the cabin and tail is  decided  based on the need to keep the CG in front of the center of lift.  This design CG range can be exceeded if loaded improperly.</a:t>
            </a:r>
          </a:p>
          <a:p>
            <a:pPr>
              <a:buFont typeface="Arial" pitchFamily="34" charset="0"/>
              <a:buChar char="•"/>
            </a:pPr>
            <a:endParaRPr lang="en-US" dirty="0" smtClean="0"/>
          </a:p>
          <a:p>
            <a:pPr>
              <a:buFont typeface="Arial" pitchFamily="34" charset="0"/>
              <a:buChar char="•"/>
            </a:pPr>
            <a:r>
              <a:rPr lang="en-US" dirty="0" smtClean="0"/>
              <a:t> Overbanking tendency occurs when  lift difference between inner (slower moving) and outer (faster moving) wings exceeds built-in lateral stability.</a:t>
            </a:r>
          </a:p>
          <a:p>
            <a:pPr>
              <a:buFont typeface="Arial" pitchFamily="34" charset="0"/>
              <a:buChar char="•"/>
            </a:pPr>
            <a:endParaRPr lang="en-US" dirty="0" smtClean="0"/>
          </a:p>
          <a:p>
            <a:pPr>
              <a:buFont typeface="Arial" pitchFamily="34" charset="0"/>
              <a:buChar char="•"/>
            </a:pPr>
            <a:r>
              <a:rPr lang="en-US" dirty="0" smtClean="0"/>
              <a:t> Speeds to fly:</a:t>
            </a:r>
          </a:p>
          <a:p>
            <a:pPr lvl="1">
              <a:buFont typeface="Arial" pitchFamily="34" charset="0"/>
              <a:buChar char="•"/>
            </a:pPr>
            <a:r>
              <a:rPr lang="en-US" dirty="0" smtClean="0"/>
              <a:t> </a:t>
            </a:r>
            <a:r>
              <a:rPr lang="en-US" dirty="0" smtClean="0"/>
              <a:t>Best glide: faster than best L/D if in headwind, sink; slower than best L/D in tailwind/lift</a:t>
            </a:r>
          </a:p>
          <a:p>
            <a:pPr lvl="1">
              <a:buFont typeface="Arial" pitchFamily="34" charset="0"/>
              <a:buChar char="•"/>
            </a:pPr>
            <a:r>
              <a:rPr lang="en-US" dirty="0" smtClean="0"/>
              <a:t> </a:t>
            </a:r>
            <a:r>
              <a:rPr lang="en-US" dirty="0" err="1" smtClean="0"/>
              <a:t>Thermalling</a:t>
            </a:r>
            <a:r>
              <a:rPr lang="en-US" dirty="0" smtClean="0"/>
              <a:t>: Minimum sink speed for angle of bank being used (for 45 degree bank angle,  this is 1.4 times  straight ahead min. sink).</a:t>
            </a:r>
          </a:p>
          <a:p>
            <a:pPr>
              <a:buFont typeface="Arial" pitchFamily="34" charset="0"/>
              <a:buChar char="•"/>
            </a:pP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r>
              <a:rPr lang="en-US" dirty="0" smtClean="0"/>
              <a:t>Forces acting in straight glide</a:t>
            </a:r>
            <a:endParaRPr lang="en-US" dirty="0"/>
          </a:p>
        </p:txBody>
      </p:sp>
      <p:pic>
        <p:nvPicPr>
          <p:cNvPr id="5" name="Picture 4" descr="windwardPerform_sparrowhawk_sailplane.jpg"/>
          <p:cNvPicPr>
            <a:picLocks noChangeAspect="1"/>
          </p:cNvPicPr>
          <p:nvPr/>
        </p:nvPicPr>
        <p:blipFill>
          <a:blip r:embed="rId2" cstate="print"/>
          <a:stretch>
            <a:fillRect/>
          </a:stretch>
        </p:blipFill>
        <p:spPr>
          <a:xfrm>
            <a:off x="1676400" y="1752600"/>
            <a:ext cx="4191000" cy="2987936"/>
          </a:xfrm>
          <a:prstGeom prst="rect">
            <a:avLst/>
          </a:prstGeom>
        </p:spPr>
      </p:pic>
      <p:sp>
        <p:nvSpPr>
          <p:cNvPr id="7" name="TextBox 6"/>
          <p:cNvSpPr txBox="1"/>
          <p:nvPr/>
        </p:nvSpPr>
        <p:spPr>
          <a:xfrm>
            <a:off x="2819400" y="1828800"/>
            <a:ext cx="620103" cy="400110"/>
          </a:xfrm>
          <a:prstGeom prst="rect">
            <a:avLst/>
          </a:prstGeom>
          <a:noFill/>
        </p:spPr>
        <p:txBody>
          <a:bodyPr wrap="square" rtlCol="0">
            <a:spAutoFit/>
          </a:bodyPr>
          <a:lstStyle/>
          <a:p>
            <a:r>
              <a:rPr lang="en-US" sz="2000" b="1" dirty="0" smtClean="0">
                <a:solidFill>
                  <a:srgbClr val="FF0000"/>
                </a:solidFill>
              </a:rPr>
              <a:t>Lift</a:t>
            </a:r>
            <a:endParaRPr lang="en-US" sz="2000" b="1" dirty="0">
              <a:solidFill>
                <a:srgbClr val="FF0000"/>
              </a:solidFill>
            </a:endParaRPr>
          </a:p>
        </p:txBody>
      </p:sp>
      <p:sp>
        <p:nvSpPr>
          <p:cNvPr id="8" name="Down Arrow 7"/>
          <p:cNvSpPr/>
          <p:nvPr/>
        </p:nvSpPr>
        <p:spPr>
          <a:xfrm>
            <a:off x="3352800" y="3657600"/>
            <a:ext cx="236668" cy="6865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 name="TextBox 8"/>
          <p:cNvSpPr txBox="1"/>
          <p:nvPr/>
        </p:nvSpPr>
        <p:spPr>
          <a:xfrm>
            <a:off x="2971800" y="4267200"/>
            <a:ext cx="1138688" cy="400110"/>
          </a:xfrm>
          <a:prstGeom prst="rect">
            <a:avLst/>
          </a:prstGeom>
          <a:noFill/>
        </p:spPr>
        <p:txBody>
          <a:bodyPr wrap="square" rtlCol="0">
            <a:spAutoFit/>
          </a:bodyPr>
          <a:lstStyle/>
          <a:p>
            <a:r>
              <a:rPr lang="en-US" sz="2000" b="1" dirty="0" smtClean="0">
                <a:solidFill>
                  <a:srgbClr val="FF0000"/>
                </a:solidFill>
              </a:rPr>
              <a:t>Weight</a:t>
            </a:r>
            <a:endParaRPr lang="en-US" sz="2000" b="1" dirty="0">
              <a:solidFill>
                <a:srgbClr val="FF0000"/>
              </a:solidFill>
            </a:endParaRPr>
          </a:p>
        </p:txBody>
      </p:sp>
      <p:sp>
        <p:nvSpPr>
          <p:cNvPr id="12" name="Right Arrow 11"/>
          <p:cNvSpPr/>
          <p:nvPr/>
        </p:nvSpPr>
        <p:spPr>
          <a:xfrm rot="20671166">
            <a:off x="5744409" y="3137006"/>
            <a:ext cx="710005" cy="316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 name="TextBox 12"/>
          <p:cNvSpPr txBox="1"/>
          <p:nvPr/>
        </p:nvSpPr>
        <p:spPr>
          <a:xfrm>
            <a:off x="6477000" y="3048000"/>
            <a:ext cx="814273" cy="400110"/>
          </a:xfrm>
          <a:prstGeom prst="rect">
            <a:avLst/>
          </a:prstGeom>
          <a:noFill/>
        </p:spPr>
        <p:txBody>
          <a:bodyPr wrap="square" rtlCol="0">
            <a:spAutoFit/>
          </a:bodyPr>
          <a:lstStyle/>
          <a:p>
            <a:r>
              <a:rPr lang="en-US" sz="2000" b="1" dirty="0" smtClean="0">
                <a:solidFill>
                  <a:srgbClr val="FF0000"/>
                </a:solidFill>
              </a:rPr>
              <a:t>Drag</a:t>
            </a:r>
            <a:endParaRPr lang="en-US" sz="2000" b="1" dirty="0">
              <a:solidFill>
                <a:srgbClr val="FF0000"/>
              </a:solidFill>
            </a:endParaRPr>
          </a:p>
        </p:txBody>
      </p:sp>
      <p:sp>
        <p:nvSpPr>
          <p:cNvPr id="14" name="TextBox 13"/>
          <p:cNvSpPr txBox="1"/>
          <p:nvPr/>
        </p:nvSpPr>
        <p:spPr>
          <a:xfrm>
            <a:off x="538503" y="4953000"/>
            <a:ext cx="8665129" cy="1477328"/>
          </a:xfrm>
          <a:prstGeom prst="rect">
            <a:avLst/>
          </a:prstGeom>
          <a:noFill/>
        </p:spPr>
        <p:txBody>
          <a:bodyPr wrap="none" rtlCol="0">
            <a:spAutoFit/>
          </a:bodyPr>
          <a:lstStyle/>
          <a:p>
            <a:pPr>
              <a:buFont typeface="Arial" pitchFamily="34" charset="0"/>
              <a:buChar char="•"/>
            </a:pPr>
            <a:r>
              <a:rPr lang="en-US" dirty="0" smtClean="0"/>
              <a:t>Lift acts on the center of pressure (CP).  Its direction is perpendicular to the relative wind.</a:t>
            </a:r>
          </a:p>
          <a:p>
            <a:pPr>
              <a:buFont typeface="Arial" pitchFamily="34" charset="0"/>
              <a:buChar char="•"/>
            </a:pPr>
            <a:r>
              <a:rPr lang="en-US" dirty="0" smtClean="0"/>
              <a:t>Weight acts on the center of gravity.  Its direction is towards the earth’s center.</a:t>
            </a:r>
          </a:p>
          <a:p>
            <a:pPr>
              <a:buFont typeface="Arial" pitchFamily="34" charset="0"/>
              <a:buChar char="•"/>
            </a:pPr>
            <a:r>
              <a:rPr lang="en-US" dirty="0" smtClean="0"/>
              <a:t>Drag acts on the center of gravity.  Its direction is parallel to the relative wind.</a:t>
            </a:r>
          </a:p>
          <a:p>
            <a:pPr>
              <a:buFont typeface="Arial" pitchFamily="34" charset="0"/>
              <a:buChar char="•"/>
            </a:pPr>
            <a:r>
              <a:rPr lang="en-US" dirty="0" smtClean="0"/>
              <a:t>Thrust (if any-e.g. </a:t>
            </a:r>
            <a:r>
              <a:rPr lang="en-US" dirty="0" err="1" smtClean="0"/>
              <a:t>motorglider</a:t>
            </a:r>
            <a:r>
              <a:rPr lang="en-US" dirty="0" smtClean="0"/>
              <a:t>) acts on the CG.  Its direction is parallel to the relative</a:t>
            </a:r>
          </a:p>
          <a:p>
            <a:r>
              <a:rPr lang="en-US" dirty="0" smtClean="0"/>
              <a:t> wind (opposite drag).</a:t>
            </a:r>
          </a:p>
        </p:txBody>
      </p:sp>
      <p:sp>
        <p:nvSpPr>
          <p:cNvPr id="15" name="Up Arrow 14"/>
          <p:cNvSpPr/>
          <p:nvPr/>
        </p:nvSpPr>
        <p:spPr>
          <a:xfrm rot="4166223">
            <a:off x="1635553" y="3514631"/>
            <a:ext cx="381000" cy="990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8600" y="4267200"/>
            <a:ext cx="1828800" cy="400110"/>
          </a:xfrm>
          <a:prstGeom prst="rect">
            <a:avLst/>
          </a:prstGeom>
          <a:noFill/>
        </p:spPr>
        <p:txBody>
          <a:bodyPr wrap="square" rtlCol="0">
            <a:spAutoFit/>
          </a:bodyPr>
          <a:lstStyle/>
          <a:p>
            <a:r>
              <a:rPr lang="en-US" sz="2000" b="1" dirty="0" smtClean="0">
                <a:solidFill>
                  <a:srgbClr val="FF0000"/>
                </a:solidFill>
              </a:rPr>
              <a:t>Relative Wind</a:t>
            </a:r>
            <a:endParaRPr lang="en-US" sz="2000" b="1" dirty="0">
              <a:solidFill>
                <a:srgbClr val="FF0000"/>
              </a:solidFill>
            </a:endParaRPr>
          </a:p>
        </p:txBody>
      </p:sp>
      <p:sp>
        <p:nvSpPr>
          <p:cNvPr id="17" name="Right Arrow 16"/>
          <p:cNvSpPr/>
          <p:nvPr/>
        </p:nvSpPr>
        <p:spPr>
          <a:xfrm rot="15642316">
            <a:off x="2940492" y="2530215"/>
            <a:ext cx="762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304800"/>
            <a:ext cx="8229600" cy="762000"/>
          </a:xfrm>
        </p:spPr>
        <p:txBody>
          <a:bodyPr/>
          <a:lstStyle/>
          <a:p>
            <a:r>
              <a:rPr lang="en-US" dirty="0" smtClean="0"/>
              <a:t>Angle of Attack</a:t>
            </a:r>
            <a:endParaRPr lang="en-US" dirty="0"/>
          </a:p>
        </p:txBody>
      </p:sp>
      <p:pic>
        <p:nvPicPr>
          <p:cNvPr id="5" name="Picture 19" descr="D21515FB"/>
          <p:cNvPicPr>
            <a:picLocks noChangeAspect="1" noChangeArrowheads="1"/>
          </p:cNvPicPr>
          <p:nvPr/>
        </p:nvPicPr>
        <p:blipFill>
          <a:blip r:embed="rId2" cstate="print"/>
          <a:srcRect l="3847" t="4263" r="3847" b="12596"/>
          <a:stretch>
            <a:fillRect/>
          </a:stretch>
        </p:blipFill>
        <p:spPr bwMode="auto">
          <a:xfrm>
            <a:off x="1524000" y="1295400"/>
            <a:ext cx="5257800" cy="2847975"/>
          </a:xfrm>
          <a:prstGeom prst="rect">
            <a:avLst/>
          </a:prstGeom>
          <a:noFill/>
          <a:ln w="9525">
            <a:noFill/>
            <a:miter lim="800000"/>
            <a:headEnd/>
            <a:tailEnd/>
          </a:ln>
        </p:spPr>
      </p:pic>
      <p:pic>
        <p:nvPicPr>
          <p:cNvPr id="6" name="Picture 27"/>
          <p:cNvPicPr>
            <a:picLocks noChangeAspect="1" noChangeArrowheads="1"/>
          </p:cNvPicPr>
          <p:nvPr/>
        </p:nvPicPr>
        <p:blipFill>
          <a:blip r:embed="rId3" cstate="print"/>
          <a:srcRect l="68604" t="3578" r="2478" b="9091"/>
          <a:stretch>
            <a:fillRect/>
          </a:stretch>
        </p:blipFill>
        <p:spPr bwMode="auto">
          <a:xfrm>
            <a:off x="228600" y="4267200"/>
            <a:ext cx="2895600" cy="2286988"/>
          </a:xfrm>
          <a:prstGeom prst="rect">
            <a:avLst/>
          </a:prstGeom>
          <a:noFill/>
          <a:ln w="9525">
            <a:noFill/>
            <a:miter lim="800000"/>
            <a:headEnd/>
            <a:tailEnd/>
          </a:ln>
        </p:spPr>
      </p:pic>
      <p:pic>
        <p:nvPicPr>
          <p:cNvPr id="7" name="Picture 25"/>
          <p:cNvPicPr>
            <a:picLocks noChangeAspect="1" noChangeArrowheads="1"/>
          </p:cNvPicPr>
          <p:nvPr/>
        </p:nvPicPr>
        <p:blipFill>
          <a:blip r:embed="rId3" cstate="print"/>
          <a:srcRect l="2272" t="3204" r="68182" b="6696"/>
          <a:stretch>
            <a:fillRect/>
          </a:stretch>
        </p:blipFill>
        <p:spPr bwMode="auto">
          <a:xfrm>
            <a:off x="5181600" y="4191000"/>
            <a:ext cx="3200400" cy="23099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4876800" y="1219200"/>
            <a:ext cx="3505200" cy="2057400"/>
          </a:xfrm>
          <a:prstGeom prst="rect">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1000" y="228600"/>
            <a:ext cx="8229600" cy="381000"/>
          </a:xfrm>
        </p:spPr>
        <p:txBody>
          <a:bodyPr>
            <a:normAutofit fontScale="90000"/>
          </a:bodyPr>
          <a:lstStyle/>
          <a:p>
            <a:r>
              <a:rPr lang="en-US" sz="2800" dirty="0" smtClean="0"/>
              <a:t>Aside: How much “thrust” does a sailplane need?</a:t>
            </a:r>
            <a:endParaRPr lang="en-US" sz="2800" dirty="0"/>
          </a:p>
        </p:txBody>
      </p:sp>
      <p:sp>
        <p:nvSpPr>
          <p:cNvPr id="4" name="Oval 3"/>
          <p:cNvSpPr/>
          <p:nvPr/>
        </p:nvSpPr>
        <p:spPr>
          <a:xfrm>
            <a:off x="4223479" y="332531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267200" y="3048000"/>
            <a:ext cx="474810" cy="369332"/>
          </a:xfrm>
          <a:prstGeom prst="rect">
            <a:avLst/>
          </a:prstGeom>
          <a:noFill/>
        </p:spPr>
        <p:txBody>
          <a:bodyPr wrap="none" rtlCol="0">
            <a:spAutoFit/>
          </a:bodyPr>
          <a:lstStyle/>
          <a:p>
            <a:r>
              <a:rPr lang="en-US" dirty="0" smtClean="0">
                <a:solidFill>
                  <a:srgbClr val="FF0000"/>
                </a:solidFill>
              </a:rPr>
              <a:t>CG</a:t>
            </a:r>
            <a:endParaRPr lang="en-US" dirty="0">
              <a:solidFill>
                <a:srgbClr val="FF0000"/>
              </a:solidFill>
            </a:endParaRPr>
          </a:p>
        </p:txBody>
      </p:sp>
      <p:cxnSp>
        <p:nvCxnSpPr>
          <p:cNvPr id="7" name="Straight Arrow Connector 6"/>
          <p:cNvCxnSpPr/>
          <p:nvPr/>
        </p:nvCxnSpPr>
        <p:spPr>
          <a:xfrm flipV="1">
            <a:off x="2667000" y="3505200"/>
            <a:ext cx="1600200" cy="990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905000" y="3429000"/>
            <a:ext cx="5334000"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2476500" y="3467100"/>
            <a:ext cx="3733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24000" y="4572000"/>
            <a:ext cx="1490280" cy="369332"/>
          </a:xfrm>
          <a:prstGeom prst="rect">
            <a:avLst/>
          </a:prstGeom>
          <a:noFill/>
        </p:spPr>
        <p:txBody>
          <a:bodyPr wrap="none" rtlCol="0">
            <a:spAutoFit/>
          </a:bodyPr>
          <a:lstStyle/>
          <a:p>
            <a:r>
              <a:rPr lang="en-US" dirty="0" smtClean="0"/>
              <a:t>Relative Wind</a:t>
            </a:r>
            <a:endParaRPr lang="en-US" dirty="0"/>
          </a:p>
        </p:txBody>
      </p:sp>
      <p:cxnSp>
        <p:nvCxnSpPr>
          <p:cNvPr id="16" name="Straight Arrow Connector 15"/>
          <p:cNvCxnSpPr/>
          <p:nvPr/>
        </p:nvCxnSpPr>
        <p:spPr>
          <a:xfrm rot="5400000">
            <a:off x="3771900" y="4000500"/>
            <a:ext cx="1143000" cy="1588"/>
          </a:xfrm>
          <a:prstGeom prst="straightConnector1">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429000" y="4267200"/>
            <a:ext cx="873509" cy="369332"/>
          </a:xfrm>
          <a:prstGeom prst="rect">
            <a:avLst/>
          </a:prstGeom>
          <a:noFill/>
        </p:spPr>
        <p:txBody>
          <a:bodyPr wrap="none" rtlCol="0">
            <a:spAutoFit/>
          </a:bodyPr>
          <a:lstStyle/>
          <a:p>
            <a:r>
              <a:rPr lang="en-US" dirty="0" smtClean="0">
                <a:solidFill>
                  <a:srgbClr val="FF0000"/>
                </a:solidFill>
              </a:rPr>
              <a:t>Weight</a:t>
            </a:r>
            <a:endParaRPr lang="en-US" dirty="0">
              <a:solidFill>
                <a:srgbClr val="FF0000"/>
              </a:solidFill>
            </a:endParaRPr>
          </a:p>
        </p:txBody>
      </p:sp>
      <p:cxnSp>
        <p:nvCxnSpPr>
          <p:cNvPr id="19" name="Straight Arrow Connector 18"/>
          <p:cNvCxnSpPr/>
          <p:nvPr/>
        </p:nvCxnSpPr>
        <p:spPr>
          <a:xfrm rot="10800000" flipV="1">
            <a:off x="3200400" y="3352800"/>
            <a:ext cx="1143000" cy="685800"/>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71800" y="3352800"/>
            <a:ext cx="806631" cy="369332"/>
          </a:xfrm>
          <a:prstGeom prst="rect">
            <a:avLst/>
          </a:prstGeom>
          <a:noFill/>
        </p:spPr>
        <p:txBody>
          <a:bodyPr wrap="square" rtlCol="0">
            <a:spAutoFit/>
          </a:bodyPr>
          <a:lstStyle/>
          <a:p>
            <a:r>
              <a:rPr lang="en-US" dirty="0" smtClean="0">
                <a:solidFill>
                  <a:srgbClr val="FFFF00"/>
                </a:solidFill>
              </a:rPr>
              <a:t>Thrust</a:t>
            </a:r>
            <a:endParaRPr lang="en-US" dirty="0">
              <a:solidFill>
                <a:srgbClr val="FFFF00"/>
              </a:solidFill>
            </a:endParaRPr>
          </a:p>
        </p:txBody>
      </p:sp>
      <p:sp>
        <p:nvSpPr>
          <p:cNvPr id="21" name="TextBox 20"/>
          <p:cNvSpPr txBox="1"/>
          <p:nvPr/>
        </p:nvSpPr>
        <p:spPr>
          <a:xfrm>
            <a:off x="762000" y="5410200"/>
            <a:ext cx="7848600" cy="923330"/>
          </a:xfrm>
          <a:prstGeom prst="rect">
            <a:avLst/>
          </a:prstGeom>
          <a:noFill/>
        </p:spPr>
        <p:txBody>
          <a:bodyPr wrap="square" rtlCol="0">
            <a:spAutoFit/>
          </a:bodyPr>
          <a:lstStyle/>
          <a:p>
            <a:r>
              <a:rPr lang="en-US" dirty="0" smtClean="0"/>
              <a:t>Since the sailplane is descending through the air around it, the relative wind meets the airframe at an angle (</a:t>
            </a:r>
            <a:r>
              <a:rPr lang="en-US" dirty="0" smtClean="0">
                <a:sym typeface="Symbol"/>
              </a:rPr>
              <a:t>)</a:t>
            </a:r>
            <a:r>
              <a:rPr lang="en-US" dirty="0" smtClean="0"/>
              <a:t> from below.  The component of weight that is parallel to the relative wind is “thrust.”</a:t>
            </a:r>
            <a:endParaRPr lang="en-US" dirty="0"/>
          </a:p>
        </p:txBody>
      </p:sp>
      <p:cxnSp>
        <p:nvCxnSpPr>
          <p:cNvPr id="23" name="Straight Arrow Connector 22"/>
          <p:cNvCxnSpPr/>
          <p:nvPr/>
        </p:nvCxnSpPr>
        <p:spPr>
          <a:xfrm rot="16200000" flipH="1">
            <a:off x="4197927" y="3574472"/>
            <a:ext cx="786740" cy="495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flipV="1">
            <a:off x="4343400" y="4221678"/>
            <a:ext cx="501732" cy="274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419600" y="4495800"/>
            <a:ext cx="2135521" cy="369332"/>
          </a:xfrm>
          <a:prstGeom prst="rect">
            <a:avLst/>
          </a:prstGeom>
          <a:noFill/>
        </p:spPr>
        <p:txBody>
          <a:bodyPr wrap="none" rtlCol="0">
            <a:spAutoFit/>
          </a:bodyPr>
          <a:lstStyle/>
          <a:p>
            <a:r>
              <a:rPr lang="en-US" dirty="0" smtClean="0">
                <a:solidFill>
                  <a:schemeClr val="accent2">
                    <a:lumMod val="75000"/>
                  </a:schemeClr>
                </a:solidFill>
              </a:rPr>
              <a:t>“Thrust” component</a:t>
            </a:r>
            <a:endParaRPr lang="en-US" dirty="0">
              <a:solidFill>
                <a:schemeClr val="accent2">
                  <a:lumMod val="75000"/>
                </a:schemeClr>
              </a:solidFill>
            </a:endParaRPr>
          </a:p>
        </p:txBody>
      </p:sp>
      <p:sp>
        <p:nvSpPr>
          <p:cNvPr id="34" name="Arc 33"/>
          <p:cNvSpPr/>
          <p:nvPr/>
        </p:nvSpPr>
        <p:spPr>
          <a:xfrm rot="11677497">
            <a:off x="2479779" y="2722778"/>
            <a:ext cx="1263173" cy="1697038"/>
          </a:xfrm>
          <a:prstGeom prst="arc">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a:off x="2133600" y="3733800"/>
            <a:ext cx="330540" cy="369332"/>
          </a:xfrm>
          <a:prstGeom prst="rect">
            <a:avLst/>
          </a:prstGeom>
          <a:noFill/>
        </p:spPr>
        <p:txBody>
          <a:bodyPr wrap="none" rtlCol="0">
            <a:spAutoFit/>
          </a:bodyPr>
          <a:lstStyle/>
          <a:p>
            <a:r>
              <a:rPr lang="en-US" dirty="0" smtClean="0">
                <a:sym typeface="Symbol"/>
              </a:rPr>
              <a:t></a:t>
            </a:r>
            <a:endParaRPr lang="en-US" dirty="0"/>
          </a:p>
        </p:txBody>
      </p:sp>
      <p:sp>
        <p:nvSpPr>
          <p:cNvPr id="36" name="TextBox 35"/>
          <p:cNvSpPr txBox="1"/>
          <p:nvPr/>
        </p:nvSpPr>
        <p:spPr>
          <a:xfrm>
            <a:off x="4953000" y="1143000"/>
            <a:ext cx="3444982" cy="2031325"/>
          </a:xfrm>
          <a:prstGeom prst="rect">
            <a:avLst/>
          </a:prstGeom>
          <a:noFill/>
        </p:spPr>
        <p:txBody>
          <a:bodyPr wrap="none" rtlCol="0">
            <a:spAutoFit/>
          </a:bodyPr>
          <a:lstStyle/>
          <a:p>
            <a:r>
              <a:rPr lang="en-US" sz="1400" dirty="0" smtClean="0"/>
              <a:t>Thrust=Weight x sin(</a:t>
            </a:r>
            <a:r>
              <a:rPr lang="en-US" sz="1400" dirty="0" smtClean="0">
                <a:sym typeface="Symbol"/>
              </a:rPr>
              <a:t>)</a:t>
            </a:r>
          </a:p>
          <a:p>
            <a:endParaRPr lang="en-US" sz="1400" dirty="0" smtClean="0">
              <a:sym typeface="Symbol"/>
            </a:endParaRPr>
          </a:p>
          <a:p>
            <a:r>
              <a:rPr lang="en-US" sz="1400" dirty="0" smtClean="0">
                <a:sym typeface="Symbol"/>
              </a:rPr>
              <a:t>Example: SGS 1-26, weighing 700 lb (320 kg)</a:t>
            </a:r>
          </a:p>
          <a:p>
            <a:r>
              <a:rPr lang="en-US" sz="1400" dirty="0" smtClean="0">
                <a:sym typeface="Symbol"/>
              </a:rPr>
              <a:t>Sink: 1 m/s</a:t>
            </a:r>
          </a:p>
          <a:p>
            <a:r>
              <a:rPr lang="en-US" sz="1400" dirty="0" smtClean="0">
                <a:sym typeface="Symbol"/>
              </a:rPr>
              <a:t>Airspeed: 28 m/s [62 MPH (100 km/h)]</a:t>
            </a:r>
          </a:p>
          <a:p>
            <a:r>
              <a:rPr lang="en-US" sz="1400" dirty="0" smtClean="0">
                <a:sym typeface="Symbol"/>
              </a:rPr>
              <a:t>=ATAN(1/28)=6 degrees</a:t>
            </a:r>
          </a:p>
          <a:p>
            <a:r>
              <a:rPr lang="en-US" sz="1400" dirty="0" smtClean="0">
                <a:sym typeface="Symbol"/>
              </a:rPr>
              <a:t>Thrust=320 kg  9.8 m/s^2x sin(6)=113 N</a:t>
            </a:r>
          </a:p>
          <a:p>
            <a:r>
              <a:rPr lang="en-US" sz="1400" dirty="0" smtClean="0">
                <a:sym typeface="Symbol"/>
              </a:rPr>
              <a:t>Power=Thrust*Velocity=113N x 28 m/s</a:t>
            </a:r>
          </a:p>
          <a:p>
            <a:r>
              <a:rPr lang="en-US" sz="1400" dirty="0">
                <a:sym typeface="Symbol"/>
              </a:rPr>
              <a:t>	</a:t>
            </a:r>
            <a:r>
              <a:rPr lang="en-US" sz="1400" dirty="0" smtClean="0">
                <a:sym typeface="Symbol"/>
              </a:rPr>
              <a:t>= 3100 W, or ~4 HP</a:t>
            </a:r>
            <a:endParaRPr lang="en-US" sz="1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rmAutofit fontScale="90000"/>
          </a:bodyPr>
          <a:lstStyle/>
          <a:p>
            <a:r>
              <a:rPr lang="en-US" dirty="0" smtClean="0"/>
              <a:t>Coordinated Turning Flight</a:t>
            </a:r>
            <a:endParaRPr lang="en-US" dirty="0"/>
          </a:p>
        </p:txBody>
      </p:sp>
      <p:pic>
        <p:nvPicPr>
          <p:cNvPr id="4" name="Picture 3" descr="glider_blog.jpg"/>
          <p:cNvPicPr>
            <a:picLocks noChangeAspect="1"/>
          </p:cNvPicPr>
          <p:nvPr/>
        </p:nvPicPr>
        <p:blipFill>
          <a:blip r:embed="rId2" cstate="print"/>
          <a:stretch>
            <a:fillRect/>
          </a:stretch>
        </p:blipFill>
        <p:spPr>
          <a:xfrm>
            <a:off x="1676400" y="1524000"/>
            <a:ext cx="4572000" cy="2999232"/>
          </a:xfrm>
          <a:prstGeom prst="rect">
            <a:avLst/>
          </a:prstGeom>
        </p:spPr>
      </p:pic>
      <p:sp>
        <p:nvSpPr>
          <p:cNvPr id="5" name="Down Arrow 4"/>
          <p:cNvSpPr/>
          <p:nvPr/>
        </p:nvSpPr>
        <p:spPr>
          <a:xfrm>
            <a:off x="4114800" y="3276600"/>
            <a:ext cx="236668" cy="6865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 name="TextBox 5"/>
          <p:cNvSpPr txBox="1"/>
          <p:nvPr/>
        </p:nvSpPr>
        <p:spPr>
          <a:xfrm>
            <a:off x="3733800" y="3886200"/>
            <a:ext cx="1138688" cy="400110"/>
          </a:xfrm>
          <a:prstGeom prst="rect">
            <a:avLst/>
          </a:prstGeom>
          <a:noFill/>
        </p:spPr>
        <p:txBody>
          <a:bodyPr wrap="square" rtlCol="0">
            <a:spAutoFit/>
          </a:bodyPr>
          <a:lstStyle/>
          <a:p>
            <a:r>
              <a:rPr lang="en-US" sz="2000" b="1" dirty="0" smtClean="0">
                <a:solidFill>
                  <a:srgbClr val="FF0000"/>
                </a:solidFill>
              </a:rPr>
              <a:t>Weight</a:t>
            </a:r>
            <a:endParaRPr lang="en-US" sz="2000" b="1" dirty="0">
              <a:solidFill>
                <a:srgbClr val="FF0000"/>
              </a:solidFill>
            </a:endParaRPr>
          </a:p>
        </p:txBody>
      </p:sp>
      <p:sp>
        <p:nvSpPr>
          <p:cNvPr id="7" name="TextBox 6"/>
          <p:cNvSpPr txBox="1"/>
          <p:nvPr/>
        </p:nvSpPr>
        <p:spPr>
          <a:xfrm rot="20004240">
            <a:off x="3333357" y="1717840"/>
            <a:ext cx="620103" cy="400110"/>
          </a:xfrm>
          <a:prstGeom prst="rect">
            <a:avLst/>
          </a:prstGeom>
          <a:noFill/>
        </p:spPr>
        <p:txBody>
          <a:bodyPr wrap="square" rtlCol="0">
            <a:spAutoFit/>
          </a:bodyPr>
          <a:lstStyle/>
          <a:p>
            <a:r>
              <a:rPr lang="en-US" sz="2000" b="1" dirty="0" smtClean="0">
                <a:solidFill>
                  <a:srgbClr val="FF0000"/>
                </a:solidFill>
              </a:rPr>
              <a:t>Lift</a:t>
            </a:r>
            <a:endParaRPr lang="en-US" sz="2000" b="1" dirty="0">
              <a:solidFill>
                <a:srgbClr val="FF0000"/>
              </a:solidFill>
            </a:endParaRPr>
          </a:p>
        </p:txBody>
      </p:sp>
      <p:sp>
        <p:nvSpPr>
          <p:cNvPr id="8" name="Right Arrow 7"/>
          <p:cNvSpPr/>
          <p:nvPr/>
        </p:nvSpPr>
        <p:spPr>
          <a:xfrm rot="14046556">
            <a:off x="3640937" y="2305612"/>
            <a:ext cx="762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rot="17923570">
            <a:off x="5369353" y="3057431"/>
            <a:ext cx="381000" cy="990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953000" y="3886200"/>
            <a:ext cx="1828800" cy="400110"/>
          </a:xfrm>
          <a:prstGeom prst="rect">
            <a:avLst/>
          </a:prstGeom>
          <a:noFill/>
        </p:spPr>
        <p:txBody>
          <a:bodyPr wrap="square" rtlCol="0">
            <a:spAutoFit/>
          </a:bodyPr>
          <a:lstStyle/>
          <a:p>
            <a:r>
              <a:rPr lang="en-US" sz="2000" b="1" dirty="0" smtClean="0">
                <a:solidFill>
                  <a:srgbClr val="FF0000"/>
                </a:solidFill>
              </a:rPr>
              <a:t>Relative Wind</a:t>
            </a:r>
            <a:endParaRPr lang="en-US" sz="2000" b="1" dirty="0">
              <a:solidFill>
                <a:srgbClr val="FF0000"/>
              </a:solidFill>
            </a:endParaRPr>
          </a:p>
        </p:txBody>
      </p:sp>
      <p:sp>
        <p:nvSpPr>
          <p:cNvPr id="11" name="TextBox 10"/>
          <p:cNvSpPr txBox="1"/>
          <p:nvPr/>
        </p:nvSpPr>
        <p:spPr>
          <a:xfrm>
            <a:off x="457200" y="4724400"/>
            <a:ext cx="8229600" cy="1200329"/>
          </a:xfrm>
          <a:prstGeom prst="rect">
            <a:avLst/>
          </a:prstGeom>
          <a:noFill/>
        </p:spPr>
        <p:txBody>
          <a:bodyPr wrap="square" rtlCol="0">
            <a:spAutoFit/>
          </a:bodyPr>
          <a:lstStyle/>
          <a:p>
            <a:r>
              <a:rPr lang="en-US" dirty="0" smtClean="0"/>
              <a:t>In a gliding turn to the right, the relative wind is from below </a:t>
            </a:r>
            <a:r>
              <a:rPr lang="en-US" dirty="0" smtClean="0"/>
              <a:t> </a:t>
            </a:r>
            <a:r>
              <a:rPr lang="en-US" dirty="0" smtClean="0"/>
              <a:t>right of the glider.  Lift is perpendicular to the relative wind, so its direction is up and to the right, relative to the glider.  The component of lift that acts to the right “pulls” the glider in a circle to the right.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Turning forces relative to glider</a:t>
            </a:r>
            <a:endParaRPr lang="en-US" dirty="0"/>
          </a:p>
        </p:txBody>
      </p:sp>
      <p:sp>
        <p:nvSpPr>
          <p:cNvPr id="4" name="Oval 3"/>
          <p:cNvSpPr/>
          <p:nvPr/>
        </p:nvSpPr>
        <p:spPr>
          <a:xfrm rot="20355608">
            <a:off x="4191000" y="2895600"/>
            <a:ext cx="533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rot="20355608">
            <a:off x="589336" y="3946272"/>
            <a:ext cx="38100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rot="20355608">
            <a:off x="4551737" y="2422272"/>
            <a:ext cx="38100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rot="20355608">
            <a:off x="4171052" y="2198603"/>
            <a:ext cx="76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rot="20355608">
            <a:off x="3798803" y="2494653"/>
            <a:ext cx="7620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oon 10"/>
          <p:cNvSpPr/>
          <p:nvPr/>
        </p:nvSpPr>
        <p:spPr>
          <a:xfrm rot="4155608">
            <a:off x="4239121" y="2828281"/>
            <a:ext cx="304800" cy="476374"/>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rot="20355608">
            <a:off x="4419600" y="3200400"/>
            <a:ext cx="762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3657600" y="3657600"/>
            <a:ext cx="533400" cy="228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V="1">
            <a:off x="3429000" y="1905000"/>
            <a:ext cx="1371600" cy="609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4114800" y="4038600"/>
            <a:ext cx="609600" cy="158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67000" y="4038600"/>
            <a:ext cx="1490280" cy="369332"/>
          </a:xfrm>
          <a:prstGeom prst="rect">
            <a:avLst/>
          </a:prstGeom>
          <a:noFill/>
        </p:spPr>
        <p:txBody>
          <a:bodyPr wrap="none" rtlCol="0">
            <a:spAutoFit/>
          </a:bodyPr>
          <a:lstStyle/>
          <a:p>
            <a:r>
              <a:rPr lang="en-US" dirty="0" smtClean="0">
                <a:solidFill>
                  <a:schemeClr val="accent2">
                    <a:lumMod val="75000"/>
                  </a:schemeClr>
                </a:solidFill>
              </a:rPr>
              <a:t>Relative Wind</a:t>
            </a:r>
            <a:endParaRPr lang="en-US" dirty="0">
              <a:solidFill>
                <a:schemeClr val="accent2">
                  <a:lumMod val="75000"/>
                </a:schemeClr>
              </a:solidFill>
            </a:endParaRPr>
          </a:p>
        </p:txBody>
      </p:sp>
      <p:sp>
        <p:nvSpPr>
          <p:cNvPr id="20" name="TextBox 19"/>
          <p:cNvSpPr txBox="1"/>
          <p:nvPr/>
        </p:nvSpPr>
        <p:spPr>
          <a:xfrm>
            <a:off x="3352800" y="1600200"/>
            <a:ext cx="511679" cy="369332"/>
          </a:xfrm>
          <a:prstGeom prst="rect">
            <a:avLst/>
          </a:prstGeom>
          <a:noFill/>
        </p:spPr>
        <p:txBody>
          <a:bodyPr wrap="none" rtlCol="0">
            <a:spAutoFit/>
          </a:bodyPr>
          <a:lstStyle/>
          <a:p>
            <a:r>
              <a:rPr lang="en-US" dirty="0" smtClean="0"/>
              <a:t>Lift</a:t>
            </a:r>
            <a:endParaRPr lang="en-US" dirty="0"/>
          </a:p>
        </p:txBody>
      </p:sp>
      <p:sp>
        <p:nvSpPr>
          <p:cNvPr id="21" name="TextBox 20"/>
          <p:cNvSpPr txBox="1"/>
          <p:nvPr/>
        </p:nvSpPr>
        <p:spPr>
          <a:xfrm>
            <a:off x="3886200" y="4343400"/>
            <a:ext cx="873509" cy="369332"/>
          </a:xfrm>
          <a:prstGeom prst="rect">
            <a:avLst/>
          </a:prstGeom>
          <a:noFill/>
        </p:spPr>
        <p:txBody>
          <a:bodyPr wrap="none" rtlCol="0">
            <a:spAutoFit/>
          </a:bodyPr>
          <a:lstStyle/>
          <a:p>
            <a:r>
              <a:rPr lang="en-US" dirty="0" smtClean="0">
                <a:solidFill>
                  <a:srgbClr val="FFFF00"/>
                </a:solidFill>
              </a:rPr>
              <a:t>Weight</a:t>
            </a:r>
            <a:endParaRPr lang="en-US" dirty="0">
              <a:solidFill>
                <a:srgbClr val="FFFF00"/>
              </a:solidFill>
            </a:endParaRPr>
          </a:p>
        </p:txBody>
      </p:sp>
      <p:cxnSp>
        <p:nvCxnSpPr>
          <p:cNvPr id="24" name="Straight Arrow Connector 23"/>
          <p:cNvCxnSpPr/>
          <p:nvPr/>
        </p:nvCxnSpPr>
        <p:spPr>
          <a:xfrm rot="10800000">
            <a:off x="3886200" y="1524000"/>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3734197" y="2209403"/>
            <a:ext cx="137080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62001" y="5029200"/>
            <a:ext cx="8077200" cy="1477328"/>
          </a:xfrm>
          <a:prstGeom prst="rect">
            <a:avLst/>
          </a:prstGeom>
          <a:noFill/>
        </p:spPr>
        <p:txBody>
          <a:bodyPr wrap="square" rtlCol="0">
            <a:spAutoFit/>
          </a:bodyPr>
          <a:lstStyle/>
          <a:p>
            <a:r>
              <a:rPr lang="en-US" dirty="0" smtClean="0"/>
              <a:t>Lift (acting perpendicular to relative wind) can be decomposed into a portion that opposes the weight of the glider and a portion that acts towards the inside of the turn.  The portion acting towards the center of the turn is what causes the glider to turn.  Banking the wings causes the lift force to “tilt” in the direction of the turn, which causes the glider to be “pulled” into the turn.</a:t>
            </a:r>
          </a:p>
        </p:txBody>
      </p:sp>
      <p:sp>
        <p:nvSpPr>
          <p:cNvPr id="50" name="TextBox 49"/>
          <p:cNvSpPr txBox="1"/>
          <p:nvPr/>
        </p:nvSpPr>
        <p:spPr>
          <a:xfrm rot="20355608">
            <a:off x="5151781" y="2641955"/>
            <a:ext cx="2938625" cy="369332"/>
          </a:xfrm>
          <a:prstGeom prst="rect">
            <a:avLst/>
          </a:prstGeom>
          <a:noFill/>
        </p:spPr>
        <p:txBody>
          <a:bodyPr wrap="none" rtlCol="0">
            <a:spAutoFit/>
          </a:bodyPr>
          <a:lstStyle/>
          <a:p>
            <a:r>
              <a:rPr lang="en-US" dirty="0" smtClean="0"/>
              <a:t>Glider is flying towards you…</a:t>
            </a:r>
            <a:endParaRPr lang="en-US" dirty="0"/>
          </a:p>
        </p:txBody>
      </p:sp>
      <p:sp>
        <p:nvSpPr>
          <p:cNvPr id="51" name="TextBox 50"/>
          <p:cNvSpPr txBox="1"/>
          <p:nvPr/>
        </p:nvSpPr>
        <p:spPr>
          <a:xfrm>
            <a:off x="3810000" y="1143000"/>
            <a:ext cx="2008883" cy="369332"/>
          </a:xfrm>
          <a:prstGeom prst="rect">
            <a:avLst/>
          </a:prstGeom>
          <a:noFill/>
        </p:spPr>
        <p:txBody>
          <a:bodyPr wrap="none" rtlCol="0">
            <a:spAutoFit/>
          </a:bodyPr>
          <a:lstStyle/>
          <a:p>
            <a:r>
              <a:rPr lang="en-US" dirty="0" smtClean="0"/>
              <a:t>Right-turning force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ounded Rectangle 46"/>
          <p:cNvSpPr/>
          <p:nvPr/>
        </p:nvSpPr>
        <p:spPr>
          <a:xfrm rot="20355608">
            <a:off x="4047926" y="2368939"/>
            <a:ext cx="151100" cy="6177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533400"/>
            <a:ext cx="8229600" cy="990600"/>
          </a:xfrm>
        </p:spPr>
        <p:txBody>
          <a:bodyPr/>
          <a:lstStyle/>
          <a:p>
            <a:r>
              <a:rPr lang="en-US" dirty="0" smtClean="0"/>
              <a:t>Adverse Yaw</a:t>
            </a:r>
            <a:endParaRPr lang="en-US" dirty="0"/>
          </a:p>
        </p:txBody>
      </p:sp>
      <p:sp>
        <p:nvSpPr>
          <p:cNvPr id="4" name="Oval 3"/>
          <p:cNvSpPr/>
          <p:nvPr/>
        </p:nvSpPr>
        <p:spPr>
          <a:xfrm rot="20355608">
            <a:off x="4191000" y="2895600"/>
            <a:ext cx="533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rot="20355608">
            <a:off x="589336" y="3946272"/>
            <a:ext cx="38100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rot="20355608">
            <a:off x="4551737" y="2422272"/>
            <a:ext cx="38100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rot="20355608">
            <a:off x="4171052" y="2198603"/>
            <a:ext cx="76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rot="20355608">
            <a:off x="3798803" y="2494653"/>
            <a:ext cx="7620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oon 8"/>
          <p:cNvSpPr/>
          <p:nvPr/>
        </p:nvSpPr>
        <p:spPr>
          <a:xfrm rot="4155608">
            <a:off x="4239121" y="2828281"/>
            <a:ext cx="304800" cy="476374"/>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20355608">
            <a:off x="4419600" y="3200400"/>
            <a:ext cx="762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rot="20322765">
            <a:off x="6282276" y="2324385"/>
            <a:ext cx="1752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rot="20322765">
            <a:off x="1110875" y="3970536"/>
            <a:ext cx="1752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572000" y="1219200"/>
            <a:ext cx="2435603" cy="369332"/>
          </a:xfrm>
          <a:prstGeom prst="rect">
            <a:avLst/>
          </a:prstGeom>
          <a:noFill/>
        </p:spPr>
        <p:txBody>
          <a:bodyPr wrap="none" rtlCol="0">
            <a:spAutoFit/>
          </a:bodyPr>
          <a:lstStyle/>
          <a:p>
            <a:r>
              <a:rPr lang="en-US" dirty="0" smtClean="0"/>
              <a:t>Rolling into a right turn:</a:t>
            </a:r>
            <a:endParaRPr lang="en-US" dirty="0"/>
          </a:p>
        </p:txBody>
      </p:sp>
      <p:sp>
        <p:nvSpPr>
          <p:cNvPr id="24" name="TextBox 23"/>
          <p:cNvSpPr txBox="1"/>
          <p:nvPr/>
        </p:nvSpPr>
        <p:spPr>
          <a:xfrm rot="20498336">
            <a:off x="395513" y="3114422"/>
            <a:ext cx="3429000" cy="646331"/>
          </a:xfrm>
          <a:prstGeom prst="rect">
            <a:avLst/>
          </a:prstGeom>
          <a:noFill/>
        </p:spPr>
        <p:txBody>
          <a:bodyPr wrap="square" rtlCol="0">
            <a:spAutoFit/>
          </a:bodyPr>
          <a:lstStyle/>
          <a:p>
            <a:r>
              <a:rPr lang="en-US" dirty="0" smtClean="0"/>
              <a:t>“up” aileron=reduced lift=reduced induced drag</a:t>
            </a:r>
            <a:endParaRPr lang="en-US" dirty="0"/>
          </a:p>
        </p:txBody>
      </p:sp>
      <p:sp>
        <p:nvSpPr>
          <p:cNvPr id="25" name="TextBox 24"/>
          <p:cNvSpPr txBox="1"/>
          <p:nvPr/>
        </p:nvSpPr>
        <p:spPr>
          <a:xfrm rot="20498336">
            <a:off x="5272314" y="2581022"/>
            <a:ext cx="3429000" cy="646331"/>
          </a:xfrm>
          <a:prstGeom prst="rect">
            <a:avLst/>
          </a:prstGeom>
          <a:noFill/>
        </p:spPr>
        <p:txBody>
          <a:bodyPr wrap="square" rtlCol="0">
            <a:spAutoFit/>
          </a:bodyPr>
          <a:lstStyle/>
          <a:p>
            <a:r>
              <a:rPr lang="en-US" dirty="0" smtClean="0"/>
              <a:t>“down” aileron=increased lift=increased induced drag</a:t>
            </a:r>
            <a:endParaRPr lang="en-US" dirty="0"/>
          </a:p>
        </p:txBody>
      </p:sp>
      <p:sp>
        <p:nvSpPr>
          <p:cNvPr id="43" name="Right Arrow 42"/>
          <p:cNvSpPr/>
          <p:nvPr/>
        </p:nvSpPr>
        <p:spPr>
          <a:xfrm rot="20357576">
            <a:off x="4226362" y="3668026"/>
            <a:ext cx="990600" cy="3810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4" name="TextBox 43"/>
          <p:cNvSpPr txBox="1"/>
          <p:nvPr/>
        </p:nvSpPr>
        <p:spPr>
          <a:xfrm rot="20502241">
            <a:off x="2692821" y="4067210"/>
            <a:ext cx="5247270" cy="369332"/>
          </a:xfrm>
          <a:prstGeom prst="rect">
            <a:avLst/>
          </a:prstGeom>
          <a:noFill/>
        </p:spPr>
        <p:txBody>
          <a:bodyPr wrap="none" rtlCol="0">
            <a:spAutoFit/>
          </a:bodyPr>
          <a:lstStyle/>
          <a:p>
            <a:r>
              <a:rPr lang="en-US" dirty="0" smtClean="0">
                <a:solidFill>
                  <a:srgbClr val="FFFF00"/>
                </a:solidFill>
              </a:rPr>
              <a:t>Nose yaws left (“adverse” to the direction of the turn)</a:t>
            </a:r>
            <a:endParaRPr lang="en-US" dirty="0">
              <a:solidFill>
                <a:srgbClr val="FFFF00"/>
              </a:solidFill>
            </a:endParaRPr>
          </a:p>
        </p:txBody>
      </p:sp>
      <p:sp>
        <p:nvSpPr>
          <p:cNvPr id="45" name="TextBox 44"/>
          <p:cNvSpPr txBox="1"/>
          <p:nvPr/>
        </p:nvSpPr>
        <p:spPr>
          <a:xfrm>
            <a:off x="914400" y="5410200"/>
            <a:ext cx="7620000" cy="1200329"/>
          </a:xfrm>
          <a:prstGeom prst="rect">
            <a:avLst/>
          </a:prstGeom>
          <a:noFill/>
        </p:spPr>
        <p:txBody>
          <a:bodyPr wrap="square" rtlCol="0">
            <a:spAutoFit/>
          </a:bodyPr>
          <a:lstStyle/>
          <a:p>
            <a:r>
              <a:rPr lang="en-US" dirty="0" smtClean="0"/>
              <a:t>Adverse yaw is more noticeable in a sailplane than in most airplanes due to the much longer moment arm of the ailerons, combined with greater aileron deflection in the sailplane.  Note that adverse yaw is only present when rolling into or out of a turn, not in established turning flight.</a:t>
            </a:r>
            <a:endParaRPr lang="en-US" dirty="0"/>
          </a:p>
        </p:txBody>
      </p:sp>
      <p:sp>
        <p:nvSpPr>
          <p:cNvPr id="48" name="TextBox 47"/>
          <p:cNvSpPr txBox="1"/>
          <p:nvPr/>
        </p:nvSpPr>
        <p:spPr>
          <a:xfrm>
            <a:off x="2585805" y="1702050"/>
            <a:ext cx="2442693" cy="646331"/>
          </a:xfrm>
          <a:prstGeom prst="rect">
            <a:avLst/>
          </a:prstGeom>
          <a:noFill/>
        </p:spPr>
        <p:txBody>
          <a:bodyPr wrap="square" rtlCol="0">
            <a:spAutoFit/>
          </a:bodyPr>
          <a:lstStyle/>
          <a:p>
            <a:r>
              <a:rPr lang="en-US" dirty="0" smtClean="0">
                <a:solidFill>
                  <a:srgbClr val="FFFF00"/>
                </a:solidFill>
              </a:rPr>
              <a:t>Rudder is used to counteract adverse yaw</a:t>
            </a:r>
            <a:endParaRPr lang="en-US" dirty="0">
              <a:solidFill>
                <a:srgbClr val="FFFF00"/>
              </a:solidFill>
            </a:endParaRPr>
          </a:p>
        </p:txBody>
      </p:sp>
    </p:spTree>
  </p:cSld>
  <p:clrMapOvr>
    <a:masterClrMapping/>
  </p:clrMapOvr>
  <p:transition spd="med" advTm="6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theme/theme1.xml><?xml version="1.0" encoding="utf-8"?>
<a:theme xmlns:a="http://schemas.openxmlformats.org/drawingml/2006/main" name="Deluxe">
  <a:themeElements>
    <a:clrScheme name="Deluxe">
      <a:dk1>
        <a:sysClr val="windowText" lastClr="000000"/>
      </a:dk1>
      <a:lt1>
        <a:sysClr val="window" lastClr="FFFFFF"/>
      </a:lt1>
      <a:dk2>
        <a:srgbClr val="30356E"/>
      </a:dk2>
      <a:lt2>
        <a:srgbClr val="FFF9E5"/>
      </a:lt2>
      <a:accent1>
        <a:srgbClr val="CC4757"/>
      </a:accent1>
      <a:accent2>
        <a:srgbClr val="FF6F61"/>
      </a:accent2>
      <a:accent3>
        <a:srgbClr val="FF953E"/>
      </a:accent3>
      <a:accent4>
        <a:srgbClr val="F8BD52"/>
      </a:accent4>
      <a:accent5>
        <a:srgbClr val="46A6BD"/>
      </a:accent5>
      <a:accent6>
        <a:srgbClr val="5488BC"/>
      </a:accent6>
      <a:hlink>
        <a:srgbClr val="FA7D7A"/>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2159</TotalTime>
  <Words>2332</Words>
  <Application>Microsoft Office PowerPoint</Application>
  <PresentationFormat>On-screen Show (4:3)</PresentationFormat>
  <Paragraphs>206</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Deluxe</vt:lpstr>
      <vt:lpstr>Basic Aerodynamics for the Sailplane pilot</vt:lpstr>
      <vt:lpstr>Topics</vt:lpstr>
      <vt:lpstr>Aircraft Axes</vt:lpstr>
      <vt:lpstr>Forces acting in straight glide</vt:lpstr>
      <vt:lpstr>Angle of Attack</vt:lpstr>
      <vt:lpstr>Aside: How much “thrust” does a sailplane need?</vt:lpstr>
      <vt:lpstr>Coordinated Turning Flight</vt:lpstr>
      <vt:lpstr>Turning forces relative to glider</vt:lpstr>
      <vt:lpstr>Adverse Yaw</vt:lpstr>
      <vt:lpstr>Overbanking Tendency</vt:lpstr>
      <vt:lpstr>Stalls and Spins</vt:lpstr>
      <vt:lpstr>Stall Progression</vt:lpstr>
      <vt:lpstr>Stability</vt:lpstr>
      <vt:lpstr>Slide 14</vt:lpstr>
      <vt:lpstr>Longitudinal Stability</vt:lpstr>
      <vt:lpstr>Sailplane Performance</vt:lpstr>
      <vt:lpstr>Lift</vt:lpstr>
      <vt:lpstr>Drag</vt:lpstr>
      <vt:lpstr>Induced Drag</vt:lpstr>
      <vt:lpstr>Why do Gliders have long, slim wings?</vt:lpstr>
      <vt:lpstr>Lift-Weight Equivalence</vt:lpstr>
      <vt:lpstr>Relationship of Induced Drag to A/S</vt:lpstr>
      <vt:lpstr>Total Drag Curve</vt:lpstr>
      <vt:lpstr>The Glider’s Polar Curve</vt:lpstr>
      <vt:lpstr>Speeds to Fly</vt:lpstr>
      <vt:lpstr>Slide 26</vt:lpstr>
      <vt:lpstr>Slide 27</vt:lpstr>
      <vt:lpstr>Best L/D Speed</vt:lpstr>
      <vt:lpstr>Best Glide Speed</vt:lpstr>
      <vt:lpstr>Example: 10-knot tailwind</vt:lpstr>
      <vt:lpstr>Example: 10-knot headwind</vt:lpstr>
      <vt:lpstr>Best Glide Speed in Lift or Sink</vt:lpstr>
      <vt:lpstr>Example: 300 fpm lift</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Aerodynamics for the Sailplane pilo</dc:title>
  <dc:creator>Stefan Murry</dc:creator>
  <cp:lastModifiedBy>smurry</cp:lastModifiedBy>
  <cp:revision>32</cp:revision>
  <dcterms:created xsi:type="dcterms:W3CDTF">2009-12-21T22:30:01Z</dcterms:created>
  <dcterms:modified xsi:type="dcterms:W3CDTF">2010-11-04T18:51:20Z</dcterms:modified>
</cp:coreProperties>
</file>