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sldIdLst>
    <p:sldId id="256" r:id="rId2"/>
    <p:sldId id="281" r:id="rId3"/>
    <p:sldId id="279" r:id="rId4"/>
    <p:sldId id="280" r:id="rId5"/>
    <p:sldId id="257" r:id="rId6"/>
    <p:sldId id="258" r:id="rId7"/>
    <p:sldId id="268" r:id="rId8"/>
    <p:sldId id="270" r:id="rId9"/>
    <p:sldId id="269" r:id="rId10"/>
    <p:sldId id="271" r:id="rId11"/>
    <p:sldId id="273" r:id="rId12"/>
    <p:sldId id="274" r:id="rId13"/>
    <p:sldId id="275" r:id="rId14"/>
    <p:sldId id="259" r:id="rId15"/>
    <p:sldId id="260" r:id="rId16"/>
    <p:sldId id="261" r:id="rId17"/>
    <p:sldId id="263" r:id="rId18"/>
    <p:sldId id="264" r:id="rId19"/>
    <p:sldId id="262" r:id="rId20"/>
    <p:sldId id="265" r:id="rId21"/>
    <p:sldId id="266" r:id="rId22"/>
    <p:sldId id="267" r:id="rId23"/>
    <p:sldId id="276" r:id="rId24"/>
    <p:sldId id="277" r:id="rId25"/>
    <p:sldId id="278"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0" autoAdjust="0"/>
    <p:restoredTop sz="94660"/>
  </p:normalViewPr>
  <p:slideViewPr>
    <p:cSldViewPr>
      <p:cViewPr>
        <p:scale>
          <a:sx n="80" d="100"/>
          <a:sy n="80" d="100"/>
        </p:scale>
        <p:origin x="-78"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lowchart: Document 6"/>
          <p:cNvSpPr/>
          <p:nvPr/>
        </p:nvSpPr>
        <p:spPr>
          <a:xfrm rot="10800000">
            <a:off x="1" y="1520731"/>
            <a:ext cx="9144000" cy="3435579"/>
          </a:xfrm>
          <a:custGeom>
            <a:avLst/>
            <a:gdLst>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19794">
                <a:moveTo>
                  <a:pt x="0" y="0"/>
                </a:moveTo>
                <a:lnTo>
                  <a:pt x="21600" y="0"/>
                </a:lnTo>
                <a:lnTo>
                  <a:pt x="21600" y="17322"/>
                </a:lnTo>
                <a:cubicBezTo>
                  <a:pt x="10800" y="17322"/>
                  <a:pt x="7466" y="25350"/>
                  <a:pt x="0" y="19794"/>
                </a:cubicBezTo>
                <a:lnTo>
                  <a:pt x="0" y="0"/>
                </a:lnTo>
                <a:close/>
              </a:path>
            </a:pathLst>
          </a:custGeom>
          <a:gradFill>
            <a:gsLst>
              <a:gs pos="100000">
                <a:schemeClr val="bg2">
                  <a:tint val="28000"/>
                  <a:satMod val="2000000"/>
                  <a:alpha val="30000"/>
                </a:schemeClr>
              </a:gs>
              <a:gs pos="35000">
                <a:schemeClr val="bg2">
                  <a:shade val="100000"/>
                  <a:satMod val="600000"/>
                  <a:alpha val="0"/>
                </a:schemeClr>
              </a:gs>
            </a:gsLst>
            <a:lin ang="54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8"/>
          <p:cNvSpPr>
            <a:spLocks noGrp="1"/>
          </p:cNvSpPr>
          <p:nvPr>
            <p:ph type="ctrTitle"/>
          </p:nvPr>
        </p:nvSpPr>
        <p:spPr>
          <a:xfrm>
            <a:off x="502920" y="2775745"/>
            <a:ext cx="8229600" cy="2167128"/>
          </a:xfrm>
        </p:spPr>
        <p:txBody>
          <a:bodyPr tIns="0" bIns="0" anchor="t"/>
          <a:lstStyle>
            <a:lvl1pPr>
              <a:defRPr sz="5000" cap="all"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smtClean="0"/>
              <a:t>Click to edit Master title style</a:t>
            </a:r>
            <a:endParaRPr lang="en-US" dirty="0"/>
          </a:p>
        </p:txBody>
      </p:sp>
      <p:sp>
        <p:nvSpPr>
          <p:cNvPr id="17" name="Subtitle 16"/>
          <p:cNvSpPr>
            <a:spLocks noGrp="1"/>
          </p:cNvSpPr>
          <p:nvPr>
            <p:ph type="subTitle" idx="1"/>
          </p:nvPr>
        </p:nvSpPr>
        <p:spPr>
          <a:xfrm>
            <a:off x="500064" y="1559720"/>
            <a:ext cx="5105400" cy="1219200"/>
          </a:xfrm>
        </p:spPr>
        <p:txBody>
          <a:bodyPr lIns="0" tIns="0" rIns="0" bIns="0" anchor="b"/>
          <a:lstStyle>
            <a:lvl1pPr marL="0" indent="0" algn="l">
              <a:buNone/>
              <a:defRPr sz="19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30" name="Date Placeholder 29"/>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990600"/>
            <a:ext cx="7772400" cy="1362456"/>
          </a:xfrm>
        </p:spPr>
        <p:txBody>
          <a:bodyPr>
            <a:noAutofit/>
          </a:bodyPr>
          <a:lstStyle>
            <a:lvl1pPr algn="l">
              <a:buNone/>
              <a:defRPr sz="48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352677"/>
            <a:ext cx="7772400" cy="1509712"/>
          </a:xfrm>
        </p:spPr>
        <p:txBody>
          <a:bodyPr anchor="t"/>
          <a:lstStyle>
            <a:lvl1pPr>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lstStyle/>
          <a:p>
            <a:r>
              <a:rPr lang="en-US" smtClean="0"/>
              <a:t>Click to edit Master title style</a:t>
            </a:r>
            <a:endParaRPr lang="en-US" dirty="0"/>
          </a:p>
        </p:txBody>
      </p:sp>
      <p:sp>
        <p:nvSpPr>
          <p:cNvPr id="3" name="Content Placeholder 2"/>
          <p:cNvSpPr>
            <a:spLocks noGrp="1"/>
          </p:cNvSpPr>
          <p:nvPr>
            <p:ph sz="half" idx="1"/>
          </p:nvPr>
        </p:nvSpPr>
        <p:spPr>
          <a:xfrm>
            <a:off x="457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nchor="b"/>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112168"/>
            <a:ext cx="4040188" cy="502920"/>
          </a:xfrm>
        </p:spPr>
        <p:txBody>
          <a:bodyPr anchor="b">
            <a:noAutofit/>
          </a:bodyPr>
          <a:lstStyle>
            <a:lvl1pPr>
              <a:buNone/>
              <a:defRPr sz="2200" b="1">
                <a:effectLst>
                  <a:outerShdw blurRad="38000" dist="38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2112168"/>
            <a:ext cx="4041775" cy="502920"/>
          </a:xfrm>
        </p:spPr>
        <p:txBody>
          <a:bodyPr anchor="b">
            <a:noAutofit/>
          </a:bodyPr>
          <a:lstStyle>
            <a:lvl1pPr>
              <a:buNone/>
              <a:defRPr sz="2200" b="1">
                <a:effectLst>
                  <a:outerShdw blurRad="30000" dist="30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667000"/>
            <a:ext cx="4040188"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667000"/>
            <a:ext cx="4041775"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a:effectLst/>
        </p:spPr>
        <p:txBody>
          <a:bodyPr tIns="9144" bIns="9144" anchor="b"/>
          <a:lstStyle>
            <a:lvl1pPr>
              <a:defRPr sz="4800" cap="none" baseline="0">
                <a:effectLst>
                  <a:outerShdw blurRad="30000" dist="30000" dir="2700000" algn="tl" rotWithShape="0">
                    <a:schemeClr val="bg2">
                      <a:shade val="45000"/>
                      <a:satMod val="150000"/>
                      <a:alpha val="90000"/>
                    </a:schemeClr>
                  </a:outerShdw>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0"/>
            <a:ext cx="8229600" cy="914400"/>
          </a:xfrm>
        </p:spPr>
        <p:txBody>
          <a:bodyPr tIns="0" bIns="0" anchor="b"/>
          <a:lstStyle>
            <a:lvl1pPr algn="l">
              <a:buNone/>
              <a:defRPr sz="5000" b="1"/>
            </a:lvl1pPr>
          </a:lstStyle>
          <a:p>
            <a:r>
              <a:rPr lang="en-US" smtClean="0"/>
              <a:t>Click to edit Master title style</a:t>
            </a:r>
            <a:endParaRPr lang="en-US" dirty="0"/>
          </a:p>
        </p:txBody>
      </p:sp>
      <p:sp>
        <p:nvSpPr>
          <p:cNvPr id="3" name="Text Placeholder 2"/>
          <p:cNvSpPr>
            <a:spLocks noGrp="1"/>
          </p:cNvSpPr>
          <p:nvPr>
            <p:ph type="body" idx="2"/>
          </p:nvPr>
        </p:nvSpPr>
        <p:spPr>
          <a:xfrm>
            <a:off x="457200" y="1133856"/>
            <a:ext cx="2590800" cy="5181600"/>
          </a:xfrm>
        </p:spPr>
        <p:txBody>
          <a:bodyPr lIns="45720" tIns="45720" rIns="0"/>
          <a:lstStyle>
            <a:lvl1pPr marL="0" indent="0">
              <a:spcBef>
                <a:spcPts val="300"/>
              </a:spcBef>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133472"/>
            <a:ext cx="5257800" cy="5191128"/>
          </a:xfrm>
        </p:spPr>
        <p:txBody>
          <a:bodyPr/>
          <a:lstStyle>
            <a:lvl1pPr algn="l">
              <a:defRPr sz="3000"/>
            </a:lvl1pPr>
            <a:lvl2pPr algn="l">
              <a:defRPr sz="2800"/>
            </a:lvl2pPr>
            <a:lvl3pPr algn="l">
              <a:defRPr sz="2400"/>
            </a:lvl3pPr>
            <a:lvl4pPr algn="l">
              <a:defRPr sz="2000"/>
            </a:lvl4pPr>
            <a:lvl5pPr algn="l">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4CB41-FA64-4039-B15D-893D2CC6CA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240" y="1981200"/>
            <a:ext cx="3429000" cy="522288"/>
          </a:xfrm>
        </p:spPr>
        <p:txBody>
          <a:bodyPr tIns="0" bIns="0" anchor="b"/>
          <a:lstStyle>
            <a:lvl1pPr algn="r">
              <a:buNone/>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4093368" y="1066800"/>
            <a:ext cx="4572000" cy="4572000"/>
          </a:xfrm>
          <a:solidFill>
            <a:schemeClr val="bg2">
              <a:shade val="75000"/>
            </a:schemeClr>
          </a:solidFill>
          <a:ln w="60325">
            <a:solidFill>
              <a:srgbClr val="FFFFFF"/>
            </a:solidFill>
            <a:miter lim="800000"/>
          </a:ln>
          <a:effectLst>
            <a:outerShdw blurRad="36195" dist="10000" dir="5400000" algn="tl" rotWithShape="0">
              <a:srgbClr val="000000">
                <a:alpha val="75000"/>
              </a:srgbClr>
            </a:outerShdw>
            <a:reflection stA="21000" endA="500" endPos="10000" dist="20000" dir="5400000" sy="-100000" algn="bl" rotWithShape="0"/>
          </a:effectLst>
        </p:spPr>
        <p:txBody>
          <a:bodyPr/>
          <a:lstStyle>
            <a:lvl1pPr>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376240" y="2543176"/>
            <a:ext cx="3429000" cy="914400"/>
          </a:xfrm>
        </p:spPr>
        <p:txBody>
          <a:bodyPr lIns="0" tIns="0" rIns="0" bIns="0" anchor="t"/>
          <a:lstStyle>
            <a:lvl1pPr indent="0" algn="r">
              <a:spcBef>
                <a:spcPts val="300"/>
              </a:spcBef>
              <a:buFontTx/>
              <a:buNone/>
              <a:defRPr sz="1400" baseline="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C6F07C63-B06B-4BDF-9DD4-871E47713771}" type="datetimeFigureOut">
              <a:rPr lang="en-US" smtClean="0"/>
              <a:pPr/>
              <a:t>11/11/2010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3400" y="6356350"/>
            <a:ext cx="533400" cy="365125"/>
          </a:xfrm>
        </p:spPr>
        <p:txBody>
          <a:bodyPr/>
          <a:lstStyle/>
          <a:p>
            <a:fld id="{CF84CB41-FA64-4039-B15D-893D2CC6CA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lowchart: Document 6"/>
          <p:cNvSpPr/>
          <p:nvPr/>
        </p:nvSpPr>
        <p:spPr>
          <a:xfrm rot="10800000">
            <a:off x="1" y="1142899"/>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2">
                  <a:tint val="55000"/>
                  <a:satMod val="1800000"/>
                  <a:alpha val="5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Flowchart: Document 7"/>
          <p:cNvSpPr/>
          <p:nvPr/>
        </p:nvSpPr>
        <p:spPr>
          <a:xfrm rot="10800000">
            <a:off x="1" y="1341133"/>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2">
                  <a:tint val="40000"/>
                  <a:satMod val="1900000"/>
                  <a:alpha val="30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Placeholder 8"/>
          <p:cNvSpPr>
            <a:spLocks noGrp="1"/>
          </p:cNvSpPr>
          <p:nvPr>
            <p:ph type="title"/>
          </p:nvPr>
        </p:nvSpPr>
        <p:spPr>
          <a:xfrm>
            <a:off x="457200" y="533400"/>
            <a:ext cx="8229600" cy="1524000"/>
          </a:xfrm>
          <a:prstGeom prst="rect">
            <a:avLst/>
          </a:prstGeom>
        </p:spPr>
        <p:txBody>
          <a:bodyPr vert="horz" lIns="0" tIns="9144" rIns="0" bIns="9144" anchor="b">
            <a:normAutofit/>
          </a:bodyPr>
          <a:lstStyle/>
          <a:p>
            <a:r>
              <a:rPr lang="en-US" smtClean="0"/>
              <a:t>Click to edit Master title style</a:t>
            </a:r>
            <a:endParaRPr lang="en-US" dirty="0"/>
          </a:p>
        </p:txBody>
      </p:sp>
      <p:sp>
        <p:nvSpPr>
          <p:cNvPr id="30" name="Text Placeholder 29"/>
          <p:cNvSpPr>
            <a:spLocks noGrp="1"/>
          </p:cNvSpPr>
          <p:nvPr>
            <p:ph type="body" idx="1"/>
          </p:nvPr>
        </p:nvSpPr>
        <p:spPr>
          <a:xfrm>
            <a:off x="457200" y="2179637"/>
            <a:ext cx="8229600" cy="4114800"/>
          </a:xfrm>
          <a:prstGeom prst="rect">
            <a:avLst/>
          </a:prstGeom>
        </p:spPr>
        <p:txBody>
          <a:bodyPr vert="horz" lIns="9144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457200" y="6356350"/>
            <a:ext cx="1981200" cy="365125"/>
          </a:xfrm>
          <a:prstGeom prst="rect">
            <a:avLst/>
          </a:prstGeom>
        </p:spPr>
        <p:txBody>
          <a:bodyPr vert="horz" anchor="b"/>
          <a:lstStyle>
            <a:lvl1pPr algn="ctr">
              <a:defRPr sz="1200">
                <a:solidFill>
                  <a:schemeClr val="tx2">
                    <a:shade val="50000"/>
                  </a:schemeClr>
                </a:solidFill>
              </a:defRPr>
            </a:lvl1pPr>
          </a:lstStyle>
          <a:p>
            <a:fld id="{C6F07C63-B06B-4BDF-9DD4-871E47713771}" type="datetimeFigureOut">
              <a:rPr lang="en-US" smtClean="0"/>
              <a:pPr/>
              <a:t>11/11/2010</a:t>
            </a:fld>
            <a:endParaRPr lang="en-US"/>
          </a:p>
        </p:txBody>
      </p:sp>
      <p:sp>
        <p:nvSpPr>
          <p:cNvPr id="22" name="Footer Placeholder 21"/>
          <p:cNvSpPr>
            <a:spLocks noGrp="1"/>
          </p:cNvSpPr>
          <p:nvPr>
            <p:ph type="ftr" sz="quarter" idx="3"/>
          </p:nvPr>
        </p:nvSpPr>
        <p:spPr>
          <a:xfrm>
            <a:off x="2438400" y="6356350"/>
            <a:ext cx="2895600" cy="365125"/>
          </a:xfrm>
          <a:prstGeom prst="rect">
            <a:avLst/>
          </a:prstGeom>
        </p:spPr>
        <p:txBody>
          <a:bodyPr vert="horz" lIns="0" anchor="b"/>
          <a:lstStyle>
            <a:lvl1pPr algn="l">
              <a:defRPr sz="12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356350"/>
            <a:ext cx="533400" cy="365125"/>
          </a:xfrm>
          <a:prstGeom prst="rect">
            <a:avLst/>
          </a:prstGeom>
        </p:spPr>
        <p:txBody>
          <a:bodyPr vert="horz" lIns="91440" rIns="0" anchor="b"/>
          <a:lstStyle>
            <a:lvl1pPr algn="r">
              <a:defRPr sz="1400">
                <a:solidFill>
                  <a:schemeClr val="tx2">
                    <a:shade val="50000"/>
                  </a:schemeClr>
                </a:solidFill>
              </a:defRPr>
            </a:lvl1pPr>
          </a:lstStyle>
          <a:p>
            <a:fld id="{CF84CB41-FA64-4039-B15D-893D2CC6CA9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sz="4800" b="1" kern="120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defRPr>
      </a:lvl1pPr>
    </p:titleStyle>
    <p:bodyStyle>
      <a:lvl1pPr marL="320040" indent="-320040" algn="l" rtl="0" eaLnBrk="1" latinLnBrk="0" hangingPunct="1">
        <a:spcBef>
          <a:spcPct val="20000"/>
        </a:spcBef>
        <a:buClr>
          <a:schemeClr val="accent1"/>
        </a:buClr>
        <a:buSzPct val="70000"/>
        <a:buFont typeface="Wingdings 2"/>
        <a:buChar char=""/>
        <a:defRPr sz="3000" kern="1200">
          <a:solidFill>
            <a:schemeClr val="tx1"/>
          </a:solidFill>
          <a:latin typeface="+mn-lt"/>
          <a:ea typeface="+mn-ea"/>
          <a:cs typeface="+mn-cs"/>
        </a:defRPr>
      </a:lvl1pPr>
      <a:lvl2pPr marL="630936" indent="-274320" algn="l" rtl="0" eaLnBrk="1" latinLnBrk="0" hangingPunct="1">
        <a:spcBef>
          <a:spcPct val="20000"/>
        </a:spcBef>
        <a:buClr>
          <a:schemeClr val="accent2"/>
        </a:buClr>
        <a:buFont typeface="Wingdings 2"/>
        <a:buChar char=""/>
        <a:defRPr sz="2600" kern="1200">
          <a:solidFill>
            <a:schemeClr val="tx1"/>
          </a:solidFill>
          <a:latin typeface="+mn-lt"/>
          <a:ea typeface="+mn-ea"/>
          <a:cs typeface="+mn-cs"/>
        </a:defRPr>
      </a:lvl2pPr>
      <a:lvl3pPr marL="923544" indent="-274320" algn="l" rtl="0" eaLnBrk="1" latinLnBrk="0" hangingPunct="1">
        <a:spcBef>
          <a:spcPct val="20000"/>
        </a:spcBef>
        <a:buClr>
          <a:schemeClr val="accent3"/>
        </a:buClr>
        <a:buFont typeface="Wingdings 2"/>
        <a:buChar char=""/>
        <a:defRPr sz="2400" kern="1200">
          <a:solidFill>
            <a:schemeClr val="tx1"/>
          </a:solidFill>
          <a:latin typeface="+mn-lt"/>
          <a:ea typeface="+mn-ea"/>
          <a:cs typeface="+mn-cs"/>
        </a:defRPr>
      </a:lvl3pPr>
      <a:lvl4pPr marL="1188720" indent="-228600" algn="l" rtl="0" eaLnBrk="1" latinLnBrk="0" hangingPunct="1">
        <a:spcBef>
          <a:spcPct val="20000"/>
        </a:spcBef>
        <a:buClr>
          <a:schemeClr val="accent4"/>
        </a:buClr>
        <a:buFont typeface="Wingdings 2"/>
        <a:buChar char=""/>
        <a:defRPr sz="2200" kern="1200">
          <a:solidFill>
            <a:schemeClr val="tx1"/>
          </a:solidFill>
          <a:latin typeface="+mn-lt"/>
          <a:ea typeface="+mn-ea"/>
          <a:cs typeface="+mn-cs"/>
        </a:defRPr>
      </a:lvl4pPr>
      <a:lvl5pPr marL="1426464" indent="-22860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Federal aviation regulation</a:t>
            </a:r>
            <a:br>
              <a:rPr lang="en-US" dirty="0" smtClean="0"/>
            </a:br>
            <a:r>
              <a:rPr lang="en-US" sz="3100" dirty="0" smtClean="0"/>
              <a:t>Comm. &amp; CFI Practical test prep</a:t>
            </a:r>
            <a:endParaRPr lang="en-US" sz="3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Part 61 Subpart C Summary</a:t>
            </a:r>
            <a:endParaRPr lang="en-US" sz="2800" dirty="0"/>
          </a:p>
        </p:txBody>
      </p:sp>
      <p:sp>
        <p:nvSpPr>
          <p:cNvPr id="3" name="Content Placeholder 2"/>
          <p:cNvSpPr>
            <a:spLocks noGrp="1"/>
          </p:cNvSpPr>
          <p:nvPr>
            <p:ph idx="1"/>
          </p:nvPr>
        </p:nvSpPr>
        <p:spPr>
          <a:xfrm>
            <a:off x="457200" y="1371600"/>
            <a:ext cx="8229600" cy="4922837"/>
          </a:xfrm>
        </p:spPr>
        <p:txBody>
          <a:bodyPr>
            <a:normAutofit/>
          </a:bodyPr>
          <a:lstStyle/>
          <a:p>
            <a:pPr>
              <a:buNone/>
            </a:pPr>
            <a:r>
              <a:rPr lang="en-US" dirty="0" smtClean="0"/>
              <a:t>Subpart C covers student pilots:</a:t>
            </a:r>
          </a:p>
          <a:p>
            <a:pPr lvl="1"/>
            <a:r>
              <a:rPr lang="en-US" dirty="0" smtClean="0"/>
              <a:t>Eligibility Requirements</a:t>
            </a:r>
          </a:p>
          <a:p>
            <a:pPr lvl="1"/>
            <a:r>
              <a:rPr lang="en-US" dirty="0" smtClean="0"/>
              <a:t>Solo Requirements</a:t>
            </a:r>
          </a:p>
          <a:p>
            <a:pPr lvl="1"/>
            <a:r>
              <a:rPr lang="en-US" dirty="0" smtClean="0"/>
              <a:t>Limitations</a:t>
            </a:r>
          </a:p>
          <a:p>
            <a:pPr lvl="1"/>
            <a:r>
              <a:rPr lang="en-US" dirty="0" smtClean="0"/>
              <a:t>Solo X/C requirements</a:t>
            </a:r>
          </a:p>
          <a:p>
            <a:pPr lvl="1"/>
            <a:r>
              <a:rPr lang="en-US" dirty="0" smtClean="0"/>
              <a:t>Operation in Class B, C, D and controlled airports</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Part 61 Subpart E Summary</a:t>
            </a:r>
            <a:endParaRPr lang="en-US" sz="2800" dirty="0"/>
          </a:p>
        </p:txBody>
      </p:sp>
      <p:sp>
        <p:nvSpPr>
          <p:cNvPr id="3" name="Content Placeholder 2"/>
          <p:cNvSpPr>
            <a:spLocks noGrp="1"/>
          </p:cNvSpPr>
          <p:nvPr>
            <p:ph idx="1"/>
          </p:nvPr>
        </p:nvSpPr>
        <p:spPr>
          <a:xfrm>
            <a:off x="457200" y="1371600"/>
            <a:ext cx="8229600" cy="4922837"/>
          </a:xfrm>
        </p:spPr>
        <p:txBody>
          <a:bodyPr>
            <a:normAutofit/>
          </a:bodyPr>
          <a:lstStyle/>
          <a:p>
            <a:pPr>
              <a:buNone/>
            </a:pPr>
            <a:r>
              <a:rPr lang="en-US" dirty="0" smtClean="0"/>
              <a:t>Subpart E covers private pilots:</a:t>
            </a:r>
          </a:p>
          <a:p>
            <a:pPr lvl="1"/>
            <a:r>
              <a:rPr lang="en-US" dirty="0" smtClean="0"/>
              <a:t>Eligibility Requirements</a:t>
            </a:r>
          </a:p>
          <a:p>
            <a:pPr lvl="1"/>
            <a:r>
              <a:rPr lang="en-US" dirty="0" smtClean="0"/>
              <a:t>Aeronautical Knowledge</a:t>
            </a:r>
          </a:p>
          <a:p>
            <a:pPr lvl="1"/>
            <a:r>
              <a:rPr lang="en-US" dirty="0" smtClean="0"/>
              <a:t>Flight proficiency</a:t>
            </a:r>
          </a:p>
          <a:p>
            <a:pPr lvl="1"/>
            <a:r>
              <a:rPr lang="en-US" dirty="0" smtClean="0"/>
              <a:t>Aeronautical experience</a:t>
            </a:r>
          </a:p>
          <a:p>
            <a:pPr lvl="1"/>
            <a:r>
              <a:rPr lang="en-US" dirty="0" smtClean="0"/>
              <a:t>Privileges and limitations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Part 61 Subpart F Summary</a:t>
            </a:r>
            <a:endParaRPr lang="en-US" sz="2800" dirty="0"/>
          </a:p>
        </p:txBody>
      </p:sp>
      <p:sp>
        <p:nvSpPr>
          <p:cNvPr id="3" name="Content Placeholder 2"/>
          <p:cNvSpPr>
            <a:spLocks noGrp="1"/>
          </p:cNvSpPr>
          <p:nvPr>
            <p:ph idx="1"/>
          </p:nvPr>
        </p:nvSpPr>
        <p:spPr>
          <a:xfrm>
            <a:off x="457200" y="1371600"/>
            <a:ext cx="8229600" cy="4922837"/>
          </a:xfrm>
        </p:spPr>
        <p:txBody>
          <a:bodyPr>
            <a:normAutofit/>
          </a:bodyPr>
          <a:lstStyle/>
          <a:p>
            <a:pPr>
              <a:buNone/>
            </a:pPr>
            <a:r>
              <a:rPr lang="en-US" dirty="0" smtClean="0"/>
              <a:t>Subpart F covers commercial pilots:</a:t>
            </a:r>
          </a:p>
          <a:p>
            <a:pPr lvl="1"/>
            <a:r>
              <a:rPr lang="en-US" dirty="0" smtClean="0"/>
              <a:t>Eligibility </a:t>
            </a:r>
            <a:r>
              <a:rPr lang="en-US" dirty="0" smtClean="0"/>
              <a:t>Requirements</a:t>
            </a:r>
            <a:endParaRPr lang="en-US" dirty="0" smtClean="0"/>
          </a:p>
          <a:p>
            <a:pPr lvl="1"/>
            <a:r>
              <a:rPr lang="en-US" dirty="0" smtClean="0"/>
              <a:t>Aeronautical Knowledge</a:t>
            </a:r>
          </a:p>
          <a:p>
            <a:pPr lvl="1"/>
            <a:r>
              <a:rPr lang="en-US" dirty="0" smtClean="0"/>
              <a:t>Flight proficiency</a:t>
            </a:r>
          </a:p>
          <a:p>
            <a:pPr lvl="1"/>
            <a:r>
              <a:rPr lang="en-US" dirty="0" smtClean="0"/>
              <a:t>Aeronautical experience</a:t>
            </a:r>
          </a:p>
          <a:p>
            <a:pPr lvl="1"/>
            <a:r>
              <a:rPr lang="en-US" dirty="0" smtClean="0"/>
              <a:t>Privileges and limitations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Part 61 Subpart J Summary</a:t>
            </a:r>
            <a:endParaRPr lang="en-US" sz="2800" dirty="0"/>
          </a:p>
        </p:txBody>
      </p:sp>
      <p:sp>
        <p:nvSpPr>
          <p:cNvPr id="3" name="Content Placeholder 2"/>
          <p:cNvSpPr>
            <a:spLocks noGrp="1"/>
          </p:cNvSpPr>
          <p:nvPr>
            <p:ph idx="1"/>
          </p:nvPr>
        </p:nvSpPr>
        <p:spPr>
          <a:xfrm>
            <a:off x="457200" y="1371600"/>
            <a:ext cx="8229600" cy="4922837"/>
          </a:xfrm>
        </p:spPr>
        <p:txBody>
          <a:bodyPr>
            <a:normAutofit/>
          </a:bodyPr>
          <a:lstStyle/>
          <a:p>
            <a:pPr>
              <a:buNone/>
            </a:pPr>
            <a:r>
              <a:rPr lang="en-US" dirty="0" smtClean="0"/>
              <a:t>Subpart J covers sport pilots:</a:t>
            </a:r>
          </a:p>
          <a:p>
            <a:pPr lvl="1"/>
            <a:r>
              <a:rPr lang="en-US" dirty="0" smtClean="0"/>
              <a:t>Eligibility</a:t>
            </a:r>
          </a:p>
          <a:p>
            <a:pPr lvl="1"/>
            <a:r>
              <a:rPr lang="en-US" dirty="0" smtClean="0"/>
              <a:t>Aeronautical knowledge</a:t>
            </a:r>
          </a:p>
          <a:p>
            <a:pPr lvl="1"/>
            <a:r>
              <a:rPr lang="en-US" dirty="0" smtClean="0"/>
              <a:t>Flight proficiency</a:t>
            </a:r>
          </a:p>
          <a:p>
            <a:pPr lvl="1"/>
            <a:r>
              <a:rPr lang="en-US" dirty="0" smtClean="0"/>
              <a:t>Aeronautical experience</a:t>
            </a:r>
          </a:p>
          <a:p>
            <a:pPr lvl="1"/>
            <a:r>
              <a:rPr lang="en-US" dirty="0" smtClean="0"/>
              <a:t>Endorsements</a:t>
            </a:r>
          </a:p>
          <a:p>
            <a:pPr lvl="1"/>
            <a:r>
              <a:rPr lang="en-US" dirty="0" smtClean="0"/>
              <a:t>Privileges and limits</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91.3 PIC Authority</a:t>
            </a:r>
            <a:endParaRPr lang="en-US" dirty="0"/>
          </a:p>
        </p:txBody>
      </p:sp>
      <p:sp>
        <p:nvSpPr>
          <p:cNvPr id="3" name="Content Placeholder 2"/>
          <p:cNvSpPr>
            <a:spLocks noGrp="1"/>
          </p:cNvSpPr>
          <p:nvPr>
            <p:ph idx="1"/>
          </p:nvPr>
        </p:nvSpPr>
        <p:spPr>
          <a:xfrm>
            <a:off x="457200" y="1676400"/>
            <a:ext cx="8229600" cy="4618037"/>
          </a:xfrm>
        </p:spPr>
        <p:txBody>
          <a:bodyPr>
            <a:normAutofit fontScale="92500" lnSpcReduction="20000"/>
          </a:bodyPr>
          <a:lstStyle/>
          <a:p>
            <a:pPr>
              <a:buNone/>
            </a:pPr>
            <a:r>
              <a:rPr lang="en-US" sz="2000" b="1" dirty="0" smtClean="0"/>
              <a:t>§ 91.3   Responsibility and authority of the pilot in command.</a:t>
            </a:r>
          </a:p>
          <a:p>
            <a:pPr>
              <a:buNone/>
            </a:pPr>
            <a:r>
              <a:rPr lang="en-US" sz="2000" dirty="0" smtClean="0"/>
              <a:t>(a) The pilot in command of an aircraft is directly responsible for, and is the final authority as to, the operation of that aircraft.</a:t>
            </a:r>
          </a:p>
          <a:p>
            <a:pPr>
              <a:buNone/>
            </a:pPr>
            <a:r>
              <a:rPr lang="en-US" sz="2000" dirty="0" smtClean="0"/>
              <a:t>(b) In an in-flight emergency requiring immediate action, the pilot in command may deviate from any rule of this part to the extent required to meet that emergency.</a:t>
            </a:r>
          </a:p>
          <a:p>
            <a:pPr>
              <a:buNone/>
            </a:pPr>
            <a:r>
              <a:rPr lang="en-US" sz="2000" dirty="0" smtClean="0"/>
              <a:t>(c) Each pilot in command who deviates from a rule under paragraph (b) of this section shall, upon the request of the Administrator, send a written report of that deviation to the Administrator.</a:t>
            </a:r>
          </a:p>
          <a:p>
            <a:pPr>
              <a:buNone/>
            </a:pPr>
            <a:endParaRPr lang="en-US" dirty="0" smtClean="0"/>
          </a:p>
          <a:p>
            <a:pPr>
              <a:buNone/>
            </a:pPr>
            <a:r>
              <a:rPr lang="en-US" dirty="0" smtClean="0"/>
              <a:t>Plain English: The PIC is responsible for the operation of the aircraft.  In event of emergency, PIC can deviate from any FAR.  Written report required IF REQUESTED.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91.7 Airworthiness</a:t>
            </a:r>
            <a:endParaRPr lang="en-US" dirty="0"/>
          </a:p>
        </p:txBody>
      </p:sp>
      <p:sp>
        <p:nvSpPr>
          <p:cNvPr id="3" name="Content Placeholder 2"/>
          <p:cNvSpPr>
            <a:spLocks noGrp="1"/>
          </p:cNvSpPr>
          <p:nvPr>
            <p:ph idx="1"/>
          </p:nvPr>
        </p:nvSpPr>
        <p:spPr>
          <a:xfrm>
            <a:off x="457200" y="1524001"/>
            <a:ext cx="8229600" cy="2362199"/>
          </a:xfrm>
        </p:spPr>
        <p:txBody>
          <a:bodyPr>
            <a:normAutofit fontScale="70000" lnSpcReduction="20000"/>
          </a:bodyPr>
          <a:lstStyle/>
          <a:p>
            <a:pPr>
              <a:buNone/>
            </a:pPr>
            <a:r>
              <a:rPr lang="en-US" b="1" dirty="0" smtClean="0"/>
              <a:t>§ 91.7   Civil aircraft airworthiness.</a:t>
            </a:r>
          </a:p>
          <a:p>
            <a:pPr>
              <a:buNone/>
            </a:pPr>
            <a:r>
              <a:rPr lang="en-US" dirty="0" smtClean="0"/>
              <a:t>(a) No person may operate a civil aircraft unless it is in an airworthy condition.</a:t>
            </a:r>
          </a:p>
          <a:p>
            <a:pPr>
              <a:buNone/>
            </a:pPr>
            <a:r>
              <a:rPr lang="en-US" dirty="0" smtClean="0"/>
              <a:t>(b) The pilot in command of a civil aircraft is responsible for determining whether that aircraft is in condition for safe flight. The pilot in command shall discontinue the flight when </a:t>
            </a:r>
            <a:r>
              <a:rPr lang="en-US" dirty="0" err="1" smtClean="0"/>
              <a:t>unairworthy</a:t>
            </a:r>
            <a:r>
              <a:rPr lang="en-US" dirty="0" smtClean="0"/>
              <a:t> mechanical, electrical, or structural conditions occur.</a:t>
            </a:r>
          </a:p>
          <a:p>
            <a:pPr>
              <a:buNone/>
            </a:pPr>
            <a:endParaRPr lang="en-US" dirty="0"/>
          </a:p>
        </p:txBody>
      </p:sp>
      <p:sp>
        <p:nvSpPr>
          <p:cNvPr id="4" name="TextBox 3"/>
          <p:cNvSpPr txBox="1"/>
          <p:nvPr/>
        </p:nvSpPr>
        <p:spPr>
          <a:xfrm>
            <a:off x="609600" y="4953000"/>
            <a:ext cx="8077200" cy="646331"/>
          </a:xfrm>
          <a:prstGeom prst="rect">
            <a:avLst/>
          </a:prstGeom>
          <a:noFill/>
          <a:ln>
            <a:solidFill>
              <a:schemeClr val="tx1"/>
            </a:solidFill>
          </a:ln>
        </p:spPr>
        <p:txBody>
          <a:bodyPr wrap="square" rtlCol="0">
            <a:spAutoFit/>
          </a:bodyPr>
          <a:lstStyle/>
          <a:p>
            <a:r>
              <a:rPr lang="en-US" dirty="0" smtClean="0"/>
              <a:t>Plain English: The PIC is responsible for determining the airworthiness status of the aircraft before flight, and it is a violation of FARs to operate an </a:t>
            </a:r>
            <a:r>
              <a:rPr lang="en-US" dirty="0" err="1" smtClean="0"/>
              <a:t>unairworthy</a:t>
            </a:r>
            <a:r>
              <a:rPr lang="en-US" dirty="0" smtClean="0"/>
              <a:t> aircraft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91.17 Alcohol or drugs</a:t>
            </a:r>
            <a:endParaRPr lang="en-US" dirty="0"/>
          </a:p>
        </p:txBody>
      </p:sp>
      <p:sp>
        <p:nvSpPr>
          <p:cNvPr id="3" name="Content Placeholder 2"/>
          <p:cNvSpPr>
            <a:spLocks noGrp="1"/>
          </p:cNvSpPr>
          <p:nvPr>
            <p:ph idx="1"/>
          </p:nvPr>
        </p:nvSpPr>
        <p:spPr>
          <a:xfrm>
            <a:off x="457200" y="1524001"/>
            <a:ext cx="8229600" cy="3733800"/>
          </a:xfrm>
        </p:spPr>
        <p:txBody>
          <a:bodyPr>
            <a:normAutofit fontScale="55000" lnSpcReduction="20000"/>
          </a:bodyPr>
          <a:lstStyle/>
          <a:p>
            <a:pPr>
              <a:buNone/>
            </a:pPr>
            <a:r>
              <a:rPr lang="en-US" b="1" dirty="0" smtClean="0"/>
              <a:t>§ 91.17   Alcohol or drugs.</a:t>
            </a:r>
          </a:p>
          <a:p>
            <a:pPr>
              <a:buNone/>
            </a:pPr>
            <a:r>
              <a:rPr lang="en-US" dirty="0" smtClean="0"/>
              <a:t>(a) No person may act or attempt to act as a crewmember of a civil aircraft—</a:t>
            </a:r>
          </a:p>
          <a:p>
            <a:pPr>
              <a:buNone/>
            </a:pPr>
            <a:r>
              <a:rPr lang="en-US" dirty="0" smtClean="0"/>
              <a:t>(1) Within 8 hours after the consumption of any alcoholic beverage;</a:t>
            </a:r>
          </a:p>
          <a:p>
            <a:pPr>
              <a:buNone/>
            </a:pPr>
            <a:r>
              <a:rPr lang="en-US" dirty="0" smtClean="0"/>
              <a:t>(2) While under the influence of alcohol;</a:t>
            </a:r>
          </a:p>
          <a:p>
            <a:pPr>
              <a:buNone/>
            </a:pPr>
            <a:r>
              <a:rPr lang="en-US" dirty="0" smtClean="0"/>
              <a:t>(3) While using any drug that affects the person's faculties in any way contrary to safety; or</a:t>
            </a:r>
          </a:p>
          <a:p>
            <a:pPr>
              <a:buNone/>
            </a:pPr>
            <a:r>
              <a:rPr lang="en-US" dirty="0" smtClean="0"/>
              <a:t>(4) While having an alcohol concentration of 0.04 or greater in a blood or breath specimen. Alcohol concentration means grams of alcohol per deciliter of blood or grams of alcohol per 210 liters of breath.</a:t>
            </a:r>
          </a:p>
          <a:p>
            <a:pPr>
              <a:buNone/>
            </a:pPr>
            <a:r>
              <a:rPr lang="en-US" dirty="0" smtClean="0"/>
              <a:t>(b) Except in an emergency, no pilot of a civil aircraft may allow a person who appears to be intoxicated or who demonstrates by manner or physical indications that the individual is under the influence of drugs (except a medical patient under proper care) to be carried in that aircraft.</a:t>
            </a:r>
          </a:p>
          <a:p>
            <a:pPr>
              <a:buNone/>
            </a:pPr>
            <a:r>
              <a:rPr lang="en-US" dirty="0" smtClean="0"/>
              <a:t>(c) A crewmember shall do the following:</a:t>
            </a:r>
          </a:p>
          <a:p>
            <a:pPr>
              <a:buNone/>
            </a:pPr>
            <a:r>
              <a:rPr lang="en-US" dirty="0" smtClean="0"/>
              <a:t>(1) On request of a law enforcement officer, submit to a test to indicate the alcohol concentration in the blood or breath, when—  …</a:t>
            </a:r>
          </a:p>
          <a:p>
            <a:pPr>
              <a:buNone/>
            </a:pPr>
            <a:endParaRPr lang="en-US" dirty="0"/>
          </a:p>
        </p:txBody>
      </p:sp>
      <p:sp>
        <p:nvSpPr>
          <p:cNvPr id="4" name="TextBox 3"/>
          <p:cNvSpPr txBox="1"/>
          <p:nvPr/>
        </p:nvSpPr>
        <p:spPr>
          <a:xfrm>
            <a:off x="685800" y="5410200"/>
            <a:ext cx="8077200" cy="646331"/>
          </a:xfrm>
          <a:prstGeom prst="rect">
            <a:avLst/>
          </a:prstGeom>
          <a:noFill/>
          <a:ln>
            <a:solidFill>
              <a:schemeClr val="tx1"/>
            </a:solidFill>
          </a:ln>
        </p:spPr>
        <p:txBody>
          <a:bodyPr wrap="square" rtlCol="0">
            <a:spAutoFit/>
          </a:bodyPr>
          <a:lstStyle/>
          <a:p>
            <a:r>
              <a:rPr lang="en-US" dirty="0" smtClean="0"/>
              <a:t>Plain English: “8 hours from Bottle to Throttle” AND &lt;0.04 BAC.  No flying drunks. Must submit to police blood/breath test if requested.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91.103 Preflight Action </a:t>
            </a:r>
            <a:endParaRPr lang="en-US" dirty="0"/>
          </a:p>
        </p:txBody>
      </p:sp>
      <p:sp>
        <p:nvSpPr>
          <p:cNvPr id="3" name="Content Placeholder 2"/>
          <p:cNvSpPr>
            <a:spLocks noGrp="1"/>
          </p:cNvSpPr>
          <p:nvPr>
            <p:ph idx="1"/>
          </p:nvPr>
        </p:nvSpPr>
        <p:spPr>
          <a:xfrm>
            <a:off x="457200" y="1524001"/>
            <a:ext cx="8229600" cy="3733800"/>
          </a:xfrm>
        </p:spPr>
        <p:txBody>
          <a:bodyPr>
            <a:normAutofit fontScale="55000" lnSpcReduction="20000"/>
          </a:bodyPr>
          <a:lstStyle/>
          <a:p>
            <a:pPr>
              <a:buNone/>
            </a:pPr>
            <a:r>
              <a:rPr lang="en-US" b="1" dirty="0" smtClean="0"/>
              <a:t>§ 91.103   Preflight action.</a:t>
            </a:r>
          </a:p>
          <a:p>
            <a:pPr>
              <a:buNone/>
            </a:pPr>
            <a:r>
              <a:rPr lang="en-US" dirty="0" smtClean="0"/>
              <a:t>Each pilot in command shall, before beginning a flight, become familiar with all available information concerning that flight. This information must include—</a:t>
            </a:r>
          </a:p>
          <a:p>
            <a:pPr>
              <a:buNone/>
            </a:pPr>
            <a:r>
              <a:rPr lang="en-US" dirty="0" smtClean="0"/>
              <a:t>(a) For a flight under IFR or a flight not in the vicinity of an airport, weather reports and forecasts, fuel requirements, alternatives available if the planned flight cannot be completed, and any known traffic delays of which the pilot in command has been advised by ATC;</a:t>
            </a:r>
          </a:p>
          <a:p>
            <a:pPr>
              <a:buNone/>
            </a:pPr>
            <a:r>
              <a:rPr lang="en-US" dirty="0" smtClean="0"/>
              <a:t>(b) For any flight, runway lengths at airports of intended use, and the following takeoff and landing distance information:</a:t>
            </a:r>
          </a:p>
          <a:p>
            <a:pPr>
              <a:buNone/>
            </a:pPr>
            <a:r>
              <a:rPr lang="en-US" dirty="0" smtClean="0"/>
              <a:t>(1) For civil aircraft for which an approved Airplane or Rotorcraft Flight Manual containing takeoff and landing distance data is required, the takeoff and landing distance data contained therein; and</a:t>
            </a:r>
          </a:p>
          <a:p>
            <a:pPr>
              <a:buNone/>
            </a:pPr>
            <a:r>
              <a:rPr lang="en-US" dirty="0" smtClean="0"/>
              <a:t>(2) For civil aircraft other than those specified in paragraph (b)(1) of this section, other reliable information appropriate to the aircraft, relating to aircraft performance under expected values of airport elevation and runway slope, aircraft gross weight, and wind and temperature.</a:t>
            </a:r>
          </a:p>
          <a:p>
            <a:pPr>
              <a:buNone/>
            </a:pPr>
            <a:endParaRPr lang="en-US" dirty="0"/>
          </a:p>
        </p:txBody>
      </p:sp>
      <p:sp>
        <p:nvSpPr>
          <p:cNvPr id="4" name="TextBox 3"/>
          <p:cNvSpPr txBox="1"/>
          <p:nvPr/>
        </p:nvSpPr>
        <p:spPr>
          <a:xfrm>
            <a:off x="685800" y="5410200"/>
            <a:ext cx="8077200" cy="923330"/>
          </a:xfrm>
          <a:prstGeom prst="rect">
            <a:avLst/>
          </a:prstGeom>
          <a:noFill/>
          <a:ln>
            <a:solidFill>
              <a:schemeClr val="tx1"/>
            </a:solidFill>
          </a:ln>
        </p:spPr>
        <p:txBody>
          <a:bodyPr wrap="square" rtlCol="0">
            <a:spAutoFit/>
          </a:bodyPr>
          <a:lstStyle/>
          <a:p>
            <a:r>
              <a:rPr lang="en-US" dirty="0" smtClean="0"/>
              <a:t>Plain English: PIC must ascertain “all available information” about the flight, including weather, fuel planning, alternates, ATC delays, runway lengths, takeoff and landing distance.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91.125 ATC Light Gun Signals </a:t>
            </a:r>
            <a:endParaRPr lang="en-US" dirty="0"/>
          </a:p>
        </p:txBody>
      </p:sp>
      <p:sp>
        <p:nvSpPr>
          <p:cNvPr id="3" name="Content Placeholder 2"/>
          <p:cNvSpPr>
            <a:spLocks noGrp="1"/>
          </p:cNvSpPr>
          <p:nvPr>
            <p:ph idx="1"/>
          </p:nvPr>
        </p:nvSpPr>
        <p:spPr>
          <a:xfrm>
            <a:off x="457200" y="1524001"/>
            <a:ext cx="8229600" cy="990599"/>
          </a:xfrm>
        </p:spPr>
        <p:txBody>
          <a:bodyPr>
            <a:normAutofit fontScale="77500" lnSpcReduction="20000"/>
          </a:bodyPr>
          <a:lstStyle/>
          <a:p>
            <a:pPr>
              <a:buNone/>
            </a:pPr>
            <a:r>
              <a:rPr lang="en-US" b="1" dirty="0" smtClean="0"/>
              <a:t>§ 91.125   ATC light signals.</a:t>
            </a:r>
          </a:p>
          <a:p>
            <a:pPr>
              <a:buNone/>
            </a:pPr>
            <a:r>
              <a:rPr lang="en-US" dirty="0" smtClean="0"/>
              <a:t>light signals have the meaning shown in the following table:</a:t>
            </a:r>
          </a:p>
          <a:p>
            <a:pPr>
              <a:buNone/>
            </a:pPr>
            <a:endParaRPr lang="en-US" dirty="0"/>
          </a:p>
        </p:txBody>
      </p:sp>
      <p:graphicFrame>
        <p:nvGraphicFramePr>
          <p:cNvPr id="5" name="Table 4"/>
          <p:cNvGraphicFramePr>
            <a:graphicFrameLocks noGrp="1"/>
          </p:cNvGraphicFramePr>
          <p:nvPr/>
        </p:nvGraphicFramePr>
        <p:xfrm>
          <a:off x="457200" y="2362200"/>
          <a:ext cx="8305800" cy="3947160"/>
        </p:xfrm>
        <a:graphic>
          <a:graphicData uri="http://schemas.openxmlformats.org/drawingml/2006/table">
            <a:tbl>
              <a:tblPr firstRow="1" bandRow="1">
                <a:tableStyleId>{5C22544A-7EE6-4342-B048-85BDC9FD1C3A}</a:tableStyleId>
              </a:tblPr>
              <a:tblGrid>
                <a:gridCol w="2768600"/>
                <a:gridCol w="2768600"/>
                <a:gridCol w="2768600"/>
              </a:tblGrid>
              <a:tr h="370840">
                <a:tc>
                  <a:txBody>
                    <a:bodyPr/>
                    <a:lstStyle/>
                    <a:p>
                      <a:pPr algn="ctr"/>
                      <a:r>
                        <a:rPr lang="en-US" dirty="0" smtClean="0"/>
                        <a:t>Color</a:t>
                      </a:r>
                      <a:r>
                        <a:rPr lang="en-US" baseline="0" dirty="0" smtClean="0"/>
                        <a:t> and type of signal</a:t>
                      </a:r>
                      <a:endParaRPr lang="en-US" dirty="0"/>
                    </a:p>
                  </a:txBody>
                  <a:tcPr/>
                </a:tc>
                <a:tc>
                  <a:txBody>
                    <a:bodyPr/>
                    <a:lstStyle/>
                    <a:p>
                      <a:pPr algn="ctr"/>
                      <a:r>
                        <a:rPr lang="en-US" dirty="0" smtClean="0"/>
                        <a:t>Meaning with respect to aircraft on surface</a:t>
                      </a:r>
                      <a:endParaRPr lang="en-US" dirty="0"/>
                    </a:p>
                  </a:txBody>
                  <a:tcPr/>
                </a:tc>
                <a:tc>
                  <a:txBody>
                    <a:bodyPr/>
                    <a:lstStyle/>
                    <a:p>
                      <a:pPr algn="ctr"/>
                      <a:r>
                        <a:rPr lang="en-US" dirty="0" smtClean="0"/>
                        <a:t>Meaning with respect to aircraft in flight</a:t>
                      </a:r>
                      <a:endParaRPr lang="en-US" dirty="0"/>
                    </a:p>
                  </a:txBody>
                  <a:tcPr/>
                </a:tc>
              </a:tr>
              <a:tr h="370840">
                <a:tc>
                  <a:txBody>
                    <a:bodyPr/>
                    <a:lstStyle/>
                    <a:p>
                      <a:pPr algn="ctr"/>
                      <a:r>
                        <a:rPr lang="en-US" dirty="0" smtClean="0"/>
                        <a:t>Steady</a:t>
                      </a:r>
                      <a:r>
                        <a:rPr lang="en-US" baseline="0" dirty="0" smtClean="0"/>
                        <a:t> Green</a:t>
                      </a:r>
                      <a:endParaRPr lang="en-US" dirty="0"/>
                    </a:p>
                  </a:txBody>
                  <a:tcPr/>
                </a:tc>
                <a:tc>
                  <a:txBody>
                    <a:bodyPr/>
                    <a:lstStyle/>
                    <a:p>
                      <a:pPr algn="ctr"/>
                      <a:r>
                        <a:rPr lang="en-US" dirty="0" smtClean="0"/>
                        <a:t>Cleared</a:t>
                      </a:r>
                      <a:r>
                        <a:rPr lang="en-US" baseline="0" dirty="0" smtClean="0"/>
                        <a:t> for takeoff</a:t>
                      </a:r>
                      <a:endParaRPr lang="en-US" dirty="0"/>
                    </a:p>
                  </a:txBody>
                  <a:tcPr/>
                </a:tc>
                <a:tc>
                  <a:txBody>
                    <a:bodyPr/>
                    <a:lstStyle/>
                    <a:p>
                      <a:pPr algn="ctr"/>
                      <a:r>
                        <a:rPr lang="en-US" dirty="0" smtClean="0"/>
                        <a:t>Cleared to land</a:t>
                      </a:r>
                      <a:endParaRPr lang="en-US" dirty="0"/>
                    </a:p>
                  </a:txBody>
                  <a:tcPr/>
                </a:tc>
              </a:tr>
              <a:tr h="370840">
                <a:tc>
                  <a:txBody>
                    <a:bodyPr/>
                    <a:lstStyle/>
                    <a:p>
                      <a:pPr algn="ctr"/>
                      <a:r>
                        <a:rPr lang="en-US" dirty="0" smtClean="0"/>
                        <a:t>Flashing</a:t>
                      </a:r>
                      <a:r>
                        <a:rPr lang="en-US" baseline="0" dirty="0" smtClean="0"/>
                        <a:t> Green</a:t>
                      </a:r>
                    </a:p>
                  </a:txBody>
                  <a:tcPr/>
                </a:tc>
                <a:tc>
                  <a:txBody>
                    <a:bodyPr/>
                    <a:lstStyle/>
                    <a:p>
                      <a:pPr algn="ctr"/>
                      <a:r>
                        <a:rPr lang="en-US" dirty="0" smtClean="0"/>
                        <a:t>Cleared for</a:t>
                      </a:r>
                      <a:r>
                        <a:rPr lang="en-US" baseline="0" dirty="0" smtClean="0"/>
                        <a:t> taxi</a:t>
                      </a:r>
                      <a:endParaRPr lang="en-US" dirty="0"/>
                    </a:p>
                  </a:txBody>
                  <a:tcPr/>
                </a:tc>
                <a:tc>
                  <a:txBody>
                    <a:bodyPr/>
                    <a:lstStyle/>
                    <a:p>
                      <a:pPr algn="ctr"/>
                      <a:r>
                        <a:rPr lang="en-US" dirty="0" smtClean="0"/>
                        <a:t>Return</a:t>
                      </a:r>
                      <a:r>
                        <a:rPr lang="en-US" baseline="0" dirty="0" smtClean="0"/>
                        <a:t> for landing (to be followed by steady green at proper time)</a:t>
                      </a:r>
                      <a:endParaRPr lang="en-US" dirty="0"/>
                    </a:p>
                  </a:txBody>
                  <a:tcPr/>
                </a:tc>
              </a:tr>
              <a:tr h="370840">
                <a:tc>
                  <a:txBody>
                    <a:bodyPr/>
                    <a:lstStyle/>
                    <a:p>
                      <a:pPr algn="ctr"/>
                      <a:r>
                        <a:rPr lang="en-US" dirty="0" smtClean="0"/>
                        <a:t>Steady</a:t>
                      </a:r>
                      <a:r>
                        <a:rPr lang="en-US" baseline="0" dirty="0" smtClean="0"/>
                        <a:t> Red</a:t>
                      </a:r>
                      <a:endParaRPr lang="en-US" dirty="0"/>
                    </a:p>
                  </a:txBody>
                  <a:tcPr/>
                </a:tc>
                <a:tc>
                  <a:txBody>
                    <a:bodyPr/>
                    <a:lstStyle/>
                    <a:p>
                      <a:pPr algn="ctr"/>
                      <a:r>
                        <a:rPr lang="en-US" dirty="0" smtClean="0"/>
                        <a:t>Stop</a:t>
                      </a:r>
                      <a:endParaRPr lang="en-US" dirty="0"/>
                    </a:p>
                  </a:txBody>
                  <a:tcPr/>
                </a:tc>
                <a:tc>
                  <a:txBody>
                    <a:bodyPr/>
                    <a:lstStyle/>
                    <a:p>
                      <a:pPr algn="ctr"/>
                      <a:r>
                        <a:rPr lang="en-US" dirty="0" smtClean="0"/>
                        <a:t>Give way to other aircraft and continue circling</a:t>
                      </a:r>
                      <a:endParaRPr lang="en-US" dirty="0"/>
                    </a:p>
                  </a:txBody>
                  <a:tcPr/>
                </a:tc>
              </a:tr>
              <a:tr h="370840">
                <a:tc>
                  <a:txBody>
                    <a:bodyPr/>
                    <a:lstStyle/>
                    <a:p>
                      <a:pPr algn="ctr"/>
                      <a:r>
                        <a:rPr lang="en-US" dirty="0" smtClean="0"/>
                        <a:t>Flashing Red</a:t>
                      </a:r>
                      <a:endParaRPr lang="en-US" dirty="0"/>
                    </a:p>
                  </a:txBody>
                  <a:tcPr/>
                </a:tc>
                <a:tc>
                  <a:txBody>
                    <a:bodyPr/>
                    <a:lstStyle/>
                    <a:p>
                      <a:pPr algn="ctr"/>
                      <a:r>
                        <a:rPr lang="en-US" dirty="0" smtClean="0"/>
                        <a:t>Taxi</a:t>
                      </a:r>
                      <a:r>
                        <a:rPr lang="en-US" baseline="0" dirty="0" smtClean="0"/>
                        <a:t> clear of runway in use</a:t>
                      </a:r>
                      <a:endParaRPr lang="en-US" dirty="0"/>
                    </a:p>
                  </a:txBody>
                  <a:tcPr/>
                </a:tc>
                <a:tc>
                  <a:txBody>
                    <a:bodyPr/>
                    <a:lstStyle/>
                    <a:p>
                      <a:pPr algn="ctr"/>
                      <a:r>
                        <a:rPr lang="en-US" dirty="0" smtClean="0"/>
                        <a:t>Airport unsafe-do not land</a:t>
                      </a:r>
                      <a:endParaRPr lang="en-US" dirty="0"/>
                    </a:p>
                  </a:txBody>
                  <a:tcPr/>
                </a:tc>
              </a:tr>
              <a:tr h="370840">
                <a:tc>
                  <a:txBody>
                    <a:bodyPr/>
                    <a:lstStyle/>
                    <a:p>
                      <a:pPr algn="ctr"/>
                      <a:r>
                        <a:rPr lang="en-US" dirty="0" smtClean="0"/>
                        <a:t>Flashing White</a:t>
                      </a:r>
                      <a:endParaRPr lang="en-US" dirty="0"/>
                    </a:p>
                  </a:txBody>
                  <a:tcPr/>
                </a:tc>
                <a:tc>
                  <a:txBody>
                    <a:bodyPr/>
                    <a:lstStyle/>
                    <a:p>
                      <a:pPr algn="ctr"/>
                      <a:r>
                        <a:rPr lang="en-US" dirty="0" smtClean="0"/>
                        <a:t>Return to starting point on airport</a:t>
                      </a:r>
                      <a:endParaRPr lang="en-US" dirty="0"/>
                    </a:p>
                  </a:txBody>
                  <a:tcPr/>
                </a:tc>
                <a:tc>
                  <a:txBody>
                    <a:bodyPr/>
                    <a:lstStyle/>
                    <a:p>
                      <a:pPr algn="ctr"/>
                      <a:r>
                        <a:rPr lang="en-US" dirty="0" smtClean="0"/>
                        <a:t>Not applicable</a:t>
                      </a:r>
                      <a:endParaRPr lang="en-US" dirty="0"/>
                    </a:p>
                  </a:txBody>
                  <a:tcPr/>
                </a:tc>
              </a:tr>
              <a:tr h="370840">
                <a:tc>
                  <a:txBody>
                    <a:bodyPr/>
                    <a:lstStyle/>
                    <a:p>
                      <a:pPr algn="ctr"/>
                      <a:r>
                        <a:rPr lang="en-US" dirty="0" smtClean="0"/>
                        <a:t>Alternating Red/Green</a:t>
                      </a:r>
                      <a:endParaRPr lang="en-US" dirty="0"/>
                    </a:p>
                  </a:txBody>
                  <a:tcPr/>
                </a:tc>
                <a:tc>
                  <a:txBody>
                    <a:bodyPr/>
                    <a:lstStyle/>
                    <a:p>
                      <a:pPr algn="ctr"/>
                      <a:r>
                        <a:rPr lang="en-US" dirty="0" smtClean="0"/>
                        <a:t>Exercise extreme caution</a:t>
                      </a:r>
                      <a:endParaRPr lang="en-US" dirty="0"/>
                    </a:p>
                  </a:txBody>
                  <a:tcPr/>
                </a:tc>
                <a:tc>
                  <a:txBody>
                    <a:bodyPr/>
                    <a:lstStyle/>
                    <a:p>
                      <a:pPr algn="ctr"/>
                      <a:r>
                        <a:rPr lang="en-US" dirty="0" smtClean="0"/>
                        <a:t>Exercise extreme caution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763000" cy="914400"/>
          </a:xfrm>
        </p:spPr>
        <p:txBody>
          <a:bodyPr>
            <a:normAutofit fontScale="90000"/>
          </a:bodyPr>
          <a:lstStyle/>
          <a:p>
            <a:r>
              <a:rPr lang="en-US" dirty="0" smtClean="0"/>
              <a:t>91.155 Basic VFR Weather Minimums</a:t>
            </a:r>
            <a:endParaRPr lang="en-US" dirty="0"/>
          </a:p>
        </p:txBody>
      </p:sp>
      <p:graphicFrame>
        <p:nvGraphicFramePr>
          <p:cNvPr id="4" name="Table 3"/>
          <p:cNvGraphicFramePr>
            <a:graphicFrameLocks noGrp="1"/>
          </p:cNvGraphicFramePr>
          <p:nvPr/>
        </p:nvGraphicFramePr>
        <p:xfrm>
          <a:off x="152400" y="1524000"/>
          <a:ext cx="8686800" cy="4881880"/>
        </p:xfrm>
        <a:graphic>
          <a:graphicData uri="http://schemas.openxmlformats.org/drawingml/2006/table">
            <a:tbl>
              <a:tblPr firstRow="1" bandRow="1">
                <a:tableStyleId>{5C22544A-7EE6-4342-B048-85BDC9FD1C3A}</a:tableStyleId>
              </a:tblPr>
              <a:tblGrid>
                <a:gridCol w="2895600"/>
                <a:gridCol w="1828800"/>
                <a:gridCol w="3962400"/>
              </a:tblGrid>
              <a:tr h="320040">
                <a:tc>
                  <a:txBody>
                    <a:bodyPr/>
                    <a:lstStyle/>
                    <a:p>
                      <a:pPr algn="ctr"/>
                      <a:r>
                        <a:rPr lang="en-US" dirty="0" smtClean="0"/>
                        <a:t>Class</a:t>
                      </a:r>
                      <a:endParaRPr lang="en-US" dirty="0"/>
                    </a:p>
                  </a:txBody>
                  <a:tcPr/>
                </a:tc>
                <a:tc>
                  <a:txBody>
                    <a:bodyPr/>
                    <a:lstStyle/>
                    <a:p>
                      <a:pPr algn="ctr"/>
                      <a:r>
                        <a:rPr lang="en-US" dirty="0" smtClean="0"/>
                        <a:t>Visibility</a:t>
                      </a:r>
                      <a:endParaRPr lang="en-US" dirty="0"/>
                    </a:p>
                  </a:txBody>
                  <a:tcPr/>
                </a:tc>
                <a:tc>
                  <a:txBody>
                    <a:bodyPr/>
                    <a:lstStyle/>
                    <a:p>
                      <a:pPr algn="ctr"/>
                      <a:r>
                        <a:rPr lang="en-US" dirty="0" smtClean="0"/>
                        <a:t>Cloud</a:t>
                      </a:r>
                      <a:r>
                        <a:rPr lang="en-US" baseline="0" dirty="0" smtClean="0"/>
                        <a:t> Clearance</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N/A-IFR</a:t>
                      </a:r>
                      <a:r>
                        <a:rPr lang="en-US" baseline="0" dirty="0" smtClean="0"/>
                        <a:t> Only</a:t>
                      </a:r>
                      <a:endParaRPr lang="en-US" dirty="0"/>
                    </a:p>
                  </a:txBody>
                  <a:tcPr/>
                </a:tc>
                <a:tc>
                  <a:txBody>
                    <a:bodyPr/>
                    <a:lstStyle/>
                    <a:p>
                      <a:pPr algn="ctr"/>
                      <a:r>
                        <a:rPr lang="en-US" dirty="0" smtClean="0"/>
                        <a:t>N/A-IFR Only</a:t>
                      </a: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3 miles</a:t>
                      </a:r>
                      <a:endParaRPr lang="en-US" dirty="0"/>
                    </a:p>
                  </a:txBody>
                  <a:tcPr/>
                </a:tc>
                <a:tc>
                  <a:txBody>
                    <a:bodyPr/>
                    <a:lstStyle/>
                    <a:p>
                      <a:pPr algn="ctr"/>
                      <a:r>
                        <a:rPr lang="en-US" dirty="0" smtClean="0"/>
                        <a:t>Clear of Clouds</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3 miles</a:t>
                      </a:r>
                      <a:endParaRPr lang="en-US" dirty="0"/>
                    </a:p>
                  </a:txBody>
                  <a:tcPr/>
                </a:tc>
                <a:tc>
                  <a:txBody>
                    <a:bodyPr/>
                    <a:lstStyle/>
                    <a:p>
                      <a:pPr algn="ctr"/>
                      <a:r>
                        <a:rPr lang="en-US" dirty="0" smtClean="0"/>
                        <a:t>1000 above, 500 below, 2000</a:t>
                      </a:r>
                      <a:r>
                        <a:rPr lang="en-US" baseline="0" dirty="0" smtClean="0"/>
                        <a:t> </a:t>
                      </a:r>
                      <a:r>
                        <a:rPr lang="en-US" baseline="0" dirty="0" err="1" smtClean="0"/>
                        <a:t>horiz</a:t>
                      </a:r>
                      <a:r>
                        <a:rPr lang="en-US" baseline="0" dirty="0" smtClean="0"/>
                        <a:t>.</a:t>
                      </a:r>
                      <a:endParaRPr lang="en-US" dirty="0"/>
                    </a:p>
                  </a:txBody>
                  <a:tcPr/>
                </a:tc>
              </a:tr>
              <a:tr h="370840">
                <a:tc>
                  <a:txBody>
                    <a:bodyPr/>
                    <a:lstStyle/>
                    <a:p>
                      <a:pPr algn="ctr"/>
                      <a:r>
                        <a:rPr lang="en-US" dirty="0" smtClean="0"/>
                        <a:t>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 miles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 500 below, 2000</a:t>
                      </a:r>
                      <a:r>
                        <a:rPr lang="en-US" baseline="0" dirty="0" smtClean="0"/>
                        <a:t> </a:t>
                      </a:r>
                      <a:r>
                        <a:rPr lang="en-US" baseline="0" dirty="0" err="1" smtClean="0"/>
                        <a:t>horiz</a:t>
                      </a:r>
                      <a:r>
                        <a:rPr lang="en-US" baseline="0" dirty="0" smtClean="0"/>
                        <a:t>.</a:t>
                      </a:r>
                      <a:endParaRPr lang="en-US" dirty="0" smtClean="0"/>
                    </a:p>
                  </a:txBody>
                  <a:tcPr/>
                </a:tc>
              </a:tr>
              <a:tr h="370840">
                <a:tc>
                  <a:txBody>
                    <a:bodyPr/>
                    <a:lstStyle/>
                    <a:p>
                      <a:pPr algn="ctr"/>
                      <a:r>
                        <a:rPr lang="en-US" dirty="0" smtClean="0"/>
                        <a:t>E (&lt;10,000</a:t>
                      </a:r>
                      <a:r>
                        <a:rPr lang="en-US" baseline="0" dirty="0" smtClean="0"/>
                        <a:t> ft. MSL)</a:t>
                      </a:r>
                      <a:endParaRPr lang="en-US" dirty="0"/>
                    </a:p>
                  </a:txBody>
                  <a:tcPr/>
                </a:tc>
                <a:tc>
                  <a:txBody>
                    <a:bodyPr/>
                    <a:lstStyle/>
                    <a:p>
                      <a:pPr algn="ctr"/>
                      <a:r>
                        <a:rPr lang="en-US" dirty="0" smtClean="0"/>
                        <a:t>3 miles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 500 below, 2000</a:t>
                      </a:r>
                      <a:r>
                        <a:rPr lang="en-US" baseline="0" dirty="0" smtClean="0"/>
                        <a:t> </a:t>
                      </a:r>
                      <a:r>
                        <a:rPr lang="en-US" baseline="0" dirty="0" err="1" smtClean="0"/>
                        <a:t>horiz</a:t>
                      </a:r>
                      <a:r>
                        <a:rPr lang="en-US" baseline="0" dirty="0" smtClean="0"/>
                        <a:t>.</a:t>
                      </a:r>
                      <a:endParaRPr lang="en-US" dirty="0"/>
                    </a:p>
                  </a:txBody>
                  <a:tcPr/>
                </a:tc>
              </a:tr>
              <a:tr h="370840">
                <a:tc>
                  <a:txBody>
                    <a:bodyPr/>
                    <a:lstStyle/>
                    <a:p>
                      <a:pPr algn="ctr"/>
                      <a:r>
                        <a:rPr lang="en-US" dirty="0" smtClean="0"/>
                        <a:t>E (&gt;10,000 ft. MSL)</a:t>
                      </a:r>
                      <a:endParaRPr lang="en-US" dirty="0"/>
                    </a:p>
                  </a:txBody>
                  <a:tcPr/>
                </a:tc>
                <a:tc>
                  <a:txBody>
                    <a:bodyPr/>
                    <a:lstStyle/>
                    <a:p>
                      <a:pPr algn="ctr"/>
                      <a:r>
                        <a:rPr lang="en-US" dirty="0" smtClean="0"/>
                        <a:t>5 miles</a:t>
                      </a:r>
                      <a:endParaRPr lang="en-US" dirty="0"/>
                    </a:p>
                  </a:txBody>
                  <a:tcPr/>
                </a:tc>
                <a:tc>
                  <a:txBody>
                    <a:bodyPr/>
                    <a:lstStyle/>
                    <a:p>
                      <a:pPr algn="ctr"/>
                      <a:r>
                        <a:rPr lang="en-US" dirty="0" smtClean="0"/>
                        <a:t>1000 above,</a:t>
                      </a:r>
                      <a:r>
                        <a:rPr lang="en-US" baseline="0" dirty="0" smtClean="0"/>
                        <a:t> 1000 below, 1 mile </a:t>
                      </a:r>
                      <a:r>
                        <a:rPr lang="en-US" baseline="0" dirty="0" err="1" smtClean="0"/>
                        <a:t>horiz</a:t>
                      </a:r>
                      <a:r>
                        <a:rPr lang="en-US" baseline="0" dirty="0" smtClean="0"/>
                        <a:t>.</a:t>
                      </a:r>
                      <a:endParaRPr lang="en-US" dirty="0"/>
                    </a:p>
                  </a:txBody>
                  <a:tcPr/>
                </a:tc>
              </a:tr>
              <a:tr h="370840">
                <a:tc>
                  <a:txBody>
                    <a:bodyPr/>
                    <a:lstStyle/>
                    <a:p>
                      <a:pPr algn="ctr"/>
                      <a:r>
                        <a:rPr lang="en-US" dirty="0" smtClean="0"/>
                        <a:t>G (&lt;1200 AGL, day)</a:t>
                      </a:r>
                      <a:endParaRPr lang="en-US" dirty="0"/>
                    </a:p>
                  </a:txBody>
                  <a:tcPr/>
                </a:tc>
                <a:tc>
                  <a:txBody>
                    <a:bodyPr/>
                    <a:lstStyle/>
                    <a:p>
                      <a:pPr algn="ctr"/>
                      <a:r>
                        <a:rPr lang="en-US" dirty="0" smtClean="0"/>
                        <a:t>1 mile</a:t>
                      </a:r>
                      <a:endParaRPr lang="en-US" dirty="0"/>
                    </a:p>
                  </a:txBody>
                  <a:tcPr/>
                </a:tc>
                <a:tc>
                  <a:txBody>
                    <a:bodyPr/>
                    <a:lstStyle/>
                    <a:p>
                      <a:pPr algn="ctr"/>
                      <a:r>
                        <a:rPr lang="en-US" dirty="0" smtClean="0"/>
                        <a:t>Clear of Clouds</a:t>
                      </a:r>
                      <a:endParaRPr lang="en-US" dirty="0"/>
                    </a:p>
                  </a:txBody>
                  <a:tcPr/>
                </a:tc>
              </a:tr>
              <a:tr h="370840">
                <a:tc>
                  <a:txBody>
                    <a:bodyPr/>
                    <a:lstStyle/>
                    <a:p>
                      <a:pPr algn="ctr"/>
                      <a:r>
                        <a:rPr lang="en-US" dirty="0" smtClean="0"/>
                        <a:t>G (&gt;1200</a:t>
                      </a:r>
                      <a:r>
                        <a:rPr lang="en-US" baseline="0" dirty="0" smtClean="0"/>
                        <a:t> AGL, &lt;10,000 MSL, day)</a:t>
                      </a:r>
                      <a:endParaRPr lang="en-US" dirty="0"/>
                    </a:p>
                  </a:txBody>
                  <a:tcPr/>
                </a:tc>
                <a:tc>
                  <a:txBody>
                    <a:bodyPr/>
                    <a:lstStyle/>
                    <a:p>
                      <a:pPr algn="ctr"/>
                      <a:r>
                        <a:rPr lang="en-US" dirty="0" smtClean="0"/>
                        <a:t>3 miles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 500 below, 2000</a:t>
                      </a:r>
                      <a:r>
                        <a:rPr lang="en-US" baseline="0" dirty="0" smtClean="0"/>
                        <a:t> </a:t>
                      </a:r>
                      <a:r>
                        <a:rPr lang="en-US" baseline="0" dirty="0" err="1" smtClean="0"/>
                        <a:t>horiz</a:t>
                      </a:r>
                      <a:r>
                        <a:rPr lang="en-US" baseline="0" dirty="0" smtClean="0"/>
                        <a:t>.</a:t>
                      </a:r>
                      <a:endParaRPr lang="en-US" dirty="0" smtClean="0"/>
                    </a:p>
                  </a:txBody>
                  <a:tcPr/>
                </a:tc>
              </a:tr>
              <a:tr h="370840">
                <a:tc>
                  <a:txBody>
                    <a:bodyPr/>
                    <a:lstStyle/>
                    <a:p>
                      <a:pPr algn="ctr"/>
                      <a:r>
                        <a:rPr lang="en-US" dirty="0" smtClean="0"/>
                        <a:t>G (&gt;10,000 MSL, day or night)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 miles</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a:t>
                      </a:r>
                      <a:r>
                        <a:rPr lang="en-US" baseline="0" dirty="0" smtClean="0"/>
                        <a:t> 1000 below, 1 mile </a:t>
                      </a:r>
                      <a:r>
                        <a:rPr lang="en-US" baseline="0" dirty="0" err="1" smtClean="0"/>
                        <a:t>horiz</a:t>
                      </a:r>
                      <a:r>
                        <a:rPr lang="en-US" baseline="0" dirty="0" smtClean="0"/>
                        <a:t>.</a:t>
                      </a:r>
                      <a:endParaRPr lang="en-US" dirty="0" smtClean="0"/>
                    </a:p>
                  </a:txBody>
                  <a:tcPr/>
                </a:tc>
              </a:tr>
              <a:tr h="370840">
                <a:tc>
                  <a:txBody>
                    <a:bodyPr/>
                    <a:lstStyle/>
                    <a:p>
                      <a:pPr algn="ctr"/>
                      <a:r>
                        <a:rPr lang="en-US" dirty="0" smtClean="0"/>
                        <a:t>G (&lt;10,000</a:t>
                      </a:r>
                      <a:r>
                        <a:rPr lang="en-US" baseline="0" dirty="0" smtClean="0"/>
                        <a:t> MSL, night)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 miles</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1000 above, 500 below, 2000</a:t>
                      </a:r>
                      <a:r>
                        <a:rPr lang="en-US" baseline="0" dirty="0" smtClean="0"/>
                        <a:t> </a:t>
                      </a:r>
                      <a:r>
                        <a:rPr lang="en-US" baseline="0" dirty="0" err="1" smtClean="0"/>
                        <a:t>horiz</a:t>
                      </a:r>
                      <a:r>
                        <a:rPr lang="en-US" baseline="0" dirty="0" smtClean="0"/>
                        <a:t>.</a:t>
                      </a:r>
                      <a:endParaRPr lang="en-US" dirty="0" smtClean="0"/>
                    </a:p>
                  </a:txBody>
                  <a:tcPr/>
                </a:tc>
              </a:tr>
            </a:tbl>
          </a:graphicData>
        </a:graphic>
      </p:graphicFrame>
      <p:sp>
        <p:nvSpPr>
          <p:cNvPr id="5" name="TextBox 4"/>
          <p:cNvSpPr txBox="1"/>
          <p:nvPr/>
        </p:nvSpPr>
        <p:spPr>
          <a:xfrm>
            <a:off x="533400" y="6488668"/>
            <a:ext cx="8305800" cy="369332"/>
          </a:xfrm>
          <a:prstGeom prst="rect">
            <a:avLst/>
          </a:prstGeom>
          <a:noFill/>
        </p:spPr>
        <p:txBody>
          <a:bodyPr wrap="square" rtlCol="0">
            <a:spAutoFit/>
          </a:bodyPr>
          <a:lstStyle/>
          <a:p>
            <a:r>
              <a:rPr lang="en-US" dirty="0" smtClean="0"/>
              <a:t>Notes: Summary only, check </a:t>
            </a:r>
            <a:r>
              <a:rPr lang="en-US" dirty="0" err="1" smtClean="0"/>
              <a:t>regs</a:t>
            </a:r>
            <a:r>
              <a:rPr lang="en-US" dirty="0" smtClean="0"/>
              <a:t> for actual chart, miles are statute miles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19800" y="1981200"/>
            <a:ext cx="2719754" cy="2209800"/>
          </a:xfrm>
          <a:prstGeom prst="rect">
            <a:avLst/>
          </a:prstGeom>
          <a:noFill/>
          <a:ln w="9525">
            <a:noFill/>
            <a:miter lim="800000"/>
            <a:headEnd/>
            <a:tailEnd/>
          </a:ln>
        </p:spPr>
      </p:pic>
      <p:sp>
        <p:nvSpPr>
          <p:cNvPr id="5" name="TextBox 4"/>
          <p:cNvSpPr txBox="1"/>
          <p:nvPr/>
        </p:nvSpPr>
        <p:spPr>
          <a:xfrm>
            <a:off x="1600200" y="1143000"/>
            <a:ext cx="5671745" cy="646331"/>
          </a:xfrm>
          <a:prstGeom prst="rect">
            <a:avLst/>
          </a:prstGeom>
          <a:noFill/>
        </p:spPr>
        <p:txBody>
          <a:bodyPr wrap="none" rtlCol="0">
            <a:spAutoFit/>
          </a:bodyPr>
          <a:lstStyle/>
          <a:p>
            <a:r>
              <a:rPr lang="en-US" sz="3600" b="1" dirty="0" smtClean="0"/>
              <a:t>How many have heard this?</a:t>
            </a:r>
            <a:endParaRPr lang="en-US" sz="3600" b="1" dirty="0"/>
          </a:p>
        </p:txBody>
      </p:sp>
      <p:sp>
        <p:nvSpPr>
          <p:cNvPr id="6" name="TextBox 5"/>
          <p:cNvSpPr txBox="1"/>
          <p:nvPr/>
        </p:nvSpPr>
        <p:spPr>
          <a:xfrm>
            <a:off x="457200" y="2286000"/>
            <a:ext cx="5486400" cy="1477328"/>
          </a:xfrm>
          <a:prstGeom prst="rect">
            <a:avLst/>
          </a:prstGeom>
          <a:noFill/>
        </p:spPr>
        <p:txBody>
          <a:bodyPr wrap="square" rtlCol="0">
            <a:spAutoFit/>
          </a:bodyPr>
          <a:lstStyle/>
          <a:p>
            <a:r>
              <a:rPr lang="en-US" b="1" dirty="0" smtClean="0"/>
              <a:t>“Ladies and gentlemen, this is your captain speaking, we’ve reached our cruising altitude, and I’m turning off the fasten seatbelt sign.  However, even though the seatbelt sign is off we recommend that while seated you keep your seatbelt fastened.”</a:t>
            </a:r>
            <a:endParaRPr lang="en-US" b="1" dirty="0"/>
          </a:p>
        </p:txBody>
      </p:sp>
      <p:sp>
        <p:nvSpPr>
          <p:cNvPr id="7" name="TextBox 6"/>
          <p:cNvSpPr txBox="1"/>
          <p:nvPr/>
        </p:nvSpPr>
        <p:spPr>
          <a:xfrm>
            <a:off x="2895600" y="3810000"/>
            <a:ext cx="1502334" cy="707886"/>
          </a:xfrm>
          <a:prstGeom prst="rect">
            <a:avLst/>
          </a:prstGeom>
          <a:noFill/>
        </p:spPr>
        <p:txBody>
          <a:bodyPr wrap="none" rtlCol="0">
            <a:spAutoFit/>
          </a:bodyPr>
          <a:lstStyle/>
          <a:p>
            <a:r>
              <a:rPr lang="en-US" sz="4000" dirty="0" smtClean="0"/>
              <a:t>WHY?</a:t>
            </a:r>
            <a:endParaRPr lang="en-US" sz="4000" dirty="0"/>
          </a:p>
        </p:txBody>
      </p:sp>
      <p:sp>
        <p:nvSpPr>
          <p:cNvPr id="8" name="TextBox 7"/>
          <p:cNvSpPr txBox="1"/>
          <p:nvPr/>
        </p:nvSpPr>
        <p:spPr>
          <a:xfrm>
            <a:off x="762000" y="4419600"/>
            <a:ext cx="7848600" cy="646331"/>
          </a:xfrm>
          <a:prstGeom prst="rect">
            <a:avLst/>
          </a:prstGeom>
          <a:noFill/>
        </p:spPr>
        <p:txBody>
          <a:bodyPr wrap="square" rtlCol="0">
            <a:spAutoFit/>
          </a:bodyPr>
          <a:lstStyle/>
          <a:p>
            <a:r>
              <a:rPr lang="en-US" dirty="0" smtClean="0"/>
              <a:t>Because ever since I was a First Officer, this is how this announcement was always done.  GA analogy: My Flight Instructor told me to do it this way.</a:t>
            </a:r>
            <a:endParaRPr lang="en-US" dirty="0"/>
          </a:p>
        </p:txBody>
      </p:sp>
      <p:sp>
        <p:nvSpPr>
          <p:cNvPr id="9" name="TextBox 8"/>
          <p:cNvSpPr txBox="1"/>
          <p:nvPr/>
        </p:nvSpPr>
        <p:spPr>
          <a:xfrm>
            <a:off x="762000" y="4419600"/>
            <a:ext cx="7848600" cy="1477328"/>
          </a:xfrm>
          <a:prstGeom prst="rect">
            <a:avLst/>
          </a:prstGeom>
          <a:noFill/>
        </p:spPr>
        <p:txBody>
          <a:bodyPr wrap="square" rtlCol="0">
            <a:spAutoFit/>
          </a:bodyPr>
          <a:lstStyle/>
          <a:p>
            <a:r>
              <a:rPr lang="en-US" b="1" dirty="0" smtClean="0"/>
              <a:t>14 CFR </a:t>
            </a:r>
            <a:r>
              <a:rPr lang="en-US" b="1" dirty="0" smtClean="0"/>
              <a:t>§ 121.571   </a:t>
            </a:r>
            <a:r>
              <a:rPr lang="en-US" b="1" dirty="0" smtClean="0"/>
              <a:t>(a) (2) </a:t>
            </a:r>
            <a:r>
              <a:rPr lang="en-US" dirty="0" smtClean="0"/>
              <a:t>After </a:t>
            </a:r>
            <a:r>
              <a:rPr lang="en-US" dirty="0" smtClean="0"/>
              <a:t>each takeoff, immediately before or immediately after turning the seat belt sign off, an announcement shall be made that passengers should keep their seat belts fastened, while seated, even when the seat belt sign is off.</a:t>
            </a:r>
          </a:p>
          <a:p>
            <a:r>
              <a:rPr lang="en-US" b="1"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91.211 Supplemental Oxygen </a:t>
            </a:r>
            <a:endParaRPr lang="en-US" dirty="0"/>
          </a:p>
        </p:txBody>
      </p:sp>
      <p:sp>
        <p:nvSpPr>
          <p:cNvPr id="3" name="Content Placeholder 2"/>
          <p:cNvSpPr>
            <a:spLocks noGrp="1"/>
          </p:cNvSpPr>
          <p:nvPr>
            <p:ph idx="1"/>
          </p:nvPr>
        </p:nvSpPr>
        <p:spPr>
          <a:xfrm>
            <a:off x="457200" y="1524001"/>
            <a:ext cx="8229600" cy="3733800"/>
          </a:xfrm>
        </p:spPr>
        <p:txBody>
          <a:bodyPr>
            <a:normAutofit fontScale="70000" lnSpcReduction="20000"/>
          </a:bodyPr>
          <a:lstStyle/>
          <a:p>
            <a:pPr>
              <a:buNone/>
            </a:pPr>
            <a:r>
              <a:rPr lang="en-US" b="1" dirty="0" smtClean="0"/>
              <a:t>§ 91.211   Supplemental oxygen.</a:t>
            </a:r>
          </a:p>
          <a:p>
            <a:pPr>
              <a:buNone/>
            </a:pPr>
            <a:r>
              <a:rPr lang="en-US" dirty="0" smtClean="0"/>
              <a:t>(a) </a:t>
            </a:r>
            <a:r>
              <a:rPr lang="en-US" i="1" dirty="0" smtClean="0"/>
              <a:t>General. </a:t>
            </a:r>
            <a:r>
              <a:rPr lang="en-US" dirty="0" smtClean="0"/>
              <a:t>No person may operate a civil aircraft of U.S. registry—</a:t>
            </a:r>
          </a:p>
          <a:p>
            <a:pPr>
              <a:buNone/>
            </a:pPr>
            <a:r>
              <a:rPr lang="en-US" dirty="0" smtClean="0"/>
              <a:t>(1) At cabin pressure altitudes above 12,500 feet (MSL) up to and including 14,000 feet (MSL) unless the required minimum flight crew is provided with and uses supplemental oxygen for that part of the flight at those altitudes that is of more than 30 minutes duration;</a:t>
            </a:r>
          </a:p>
          <a:p>
            <a:pPr>
              <a:buNone/>
            </a:pPr>
            <a:r>
              <a:rPr lang="en-US" dirty="0" smtClean="0"/>
              <a:t>(2) At cabin pressure altitudes above 14,000 feet (MSL) unless the required minimum flight crew is provided with and uses supplemental oxygen during the entire flight time at those altitudes; and</a:t>
            </a:r>
          </a:p>
          <a:p>
            <a:pPr>
              <a:buNone/>
            </a:pPr>
            <a:r>
              <a:rPr lang="en-US" dirty="0" smtClean="0"/>
              <a:t>(3) At cabin pressure altitudes above 15,000 feet (MSL) unless each occupant of the aircraft is provided with supplemental oxygen.</a:t>
            </a:r>
          </a:p>
          <a:p>
            <a:pPr>
              <a:buNone/>
            </a:pPr>
            <a:endParaRPr lang="en-US" dirty="0"/>
          </a:p>
        </p:txBody>
      </p:sp>
      <p:sp>
        <p:nvSpPr>
          <p:cNvPr id="4" name="TextBox 3"/>
          <p:cNvSpPr txBox="1"/>
          <p:nvPr/>
        </p:nvSpPr>
        <p:spPr>
          <a:xfrm>
            <a:off x="685800" y="5410200"/>
            <a:ext cx="8077200" cy="923330"/>
          </a:xfrm>
          <a:prstGeom prst="rect">
            <a:avLst/>
          </a:prstGeom>
          <a:noFill/>
          <a:ln>
            <a:solidFill>
              <a:schemeClr val="tx1"/>
            </a:solidFill>
          </a:ln>
        </p:spPr>
        <p:txBody>
          <a:bodyPr wrap="square" rtlCol="0">
            <a:spAutoFit/>
          </a:bodyPr>
          <a:lstStyle/>
          <a:p>
            <a:r>
              <a:rPr lang="en-US" dirty="0" smtClean="0"/>
              <a:t>Plain English: If above 12,500 feet for more than 30 minutes, pilot must use oxygen.  Above 14,000 feet for any length of time, pilot must use oxygen.  Above 15,000 feel, passengers must be provided with oxygen.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Autofit/>
          </a:bodyPr>
          <a:lstStyle/>
          <a:p>
            <a:r>
              <a:rPr lang="en-US" sz="2800" dirty="0" smtClean="0"/>
              <a:t>91.215   ATC transponder and altitude reporting equipment and use.</a:t>
            </a:r>
            <a:endParaRPr lang="en-US" sz="2800" dirty="0"/>
          </a:p>
        </p:txBody>
      </p:sp>
      <p:sp>
        <p:nvSpPr>
          <p:cNvPr id="3" name="Content Placeholder 2"/>
          <p:cNvSpPr>
            <a:spLocks noGrp="1"/>
          </p:cNvSpPr>
          <p:nvPr>
            <p:ph idx="1"/>
          </p:nvPr>
        </p:nvSpPr>
        <p:spPr>
          <a:xfrm>
            <a:off x="457200" y="1371600"/>
            <a:ext cx="8229600" cy="4922837"/>
          </a:xfrm>
        </p:spPr>
        <p:txBody>
          <a:bodyPr/>
          <a:lstStyle/>
          <a:p>
            <a:r>
              <a:rPr lang="en-US" dirty="0" smtClean="0"/>
              <a:t>Summary:</a:t>
            </a:r>
          </a:p>
          <a:p>
            <a:pPr lvl="1"/>
            <a:r>
              <a:rPr lang="en-US" dirty="0" smtClean="0"/>
              <a:t>Gliders (without electrical systems) are generally exempt from transponder requirements, even in the “mode C veil” within 30 nm of a Class B or C airport, EXCEPT:</a:t>
            </a:r>
          </a:p>
          <a:p>
            <a:pPr lvl="2"/>
            <a:r>
              <a:rPr lang="en-US" dirty="0" smtClean="0"/>
              <a:t>Cannot fly into Class A, B, or C airspace</a:t>
            </a:r>
          </a:p>
          <a:p>
            <a:pPr lvl="2"/>
            <a:r>
              <a:rPr lang="en-US" dirty="0" smtClean="0"/>
              <a:t>Cannot fly &gt; 10,000 ft. MSL within mode C veil</a:t>
            </a:r>
          </a:p>
          <a:p>
            <a:pPr lvl="2"/>
            <a:r>
              <a:rPr lang="en-US" dirty="0" smtClean="0"/>
              <a:t>Cannot fly &gt; ceiling of class B or C within the veil</a:t>
            </a:r>
          </a:p>
          <a:p>
            <a:pPr lvl="2"/>
            <a:r>
              <a:rPr lang="en-US" dirty="0" smtClean="0"/>
              <a:t>Cannot overfly class B or C airspace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dirty="0" smtClean="0"/>
              <a:t>91.303   Aerobatic flight.</a:t>
            </a:r>
            <a:endParaRPr lang="en-US" dirty="0"/>
          </a:p>
        </p:txBody>
      </p:sp>
      <p:sp>
        <p:nvSpPr>
          <p:cNvPr id="3" name="Content Placeholder 2"/>
          <p:cNvSpPr>
            <a:spLocks noGrp="1"/>
          </p:cNvSpPr>
          <p:nvPr>
            <p:ph idx="1"/>
          </p:nvPr>
        </p:nvSpPr>
        <p:spPr>
          <a:xfrm>
            <a:off x="304800" y="1524000"/>
            <a:ext cx="8229600" cy="4114800"/>
          </a:xfrm>
        </p:spPr>
        <p:txBody>
          <a:bodyPr>
            <a:normAutofit fontScale="70000" lnSpcReduction="20000"/>
          </a:bodyPr>
          <a:lstStyle/>
          <a:p>
            <a:pPr>
              <a:buNone/>
            </a:pPr>
            <a:r>
              <a:rPr lang="en-US" b="1" dirty="0" smtClean="0"/>
              <a:t>§ 91.303   Aerobatic flight.</a:t>
            </a:r>
          </a:p>
          <a:p>
            <a:pPr>
              <a:buNone/>
            </a:pPr>
            <a:r>
              <a:rPr lang="en-US" dirty="0" smtClean="0"/>
              <a:t>No person may operate an aircraft in aerobatic flight—</a:t>
            </a:r>
          </a:p>
          <a:p>
            <a:pPr>
              <a:buNone/>
            </a:pPr>
            <a:r>
              <a:rPr lang="en-US" dirty="0" smtClean="0"/>
              <a:t>(a) Over any congested area of a city, town, or settlement;</a:t>
            </a:r>
          </a:p>
          <a:p>
            <a:pPr>
              <a:buNone/>
            </a:pPr>
            <a:r>
              <a:rPr lang="en-US" dirty="0" smtClean="0"/>
              <a:t>(b) Over an open air assembly of persons;</a:t>
            </a:r>
          </a:p>
          <a:p>
            <a:pPr>
              <a:buNone/>
            </a:pPr>
            <a:r>
              <a:rPr lang="en-US" dirty="0" smtClean="0"/>
              <a:t>(c) Within the lateral boundaries of the surface areas of Class B, Class C, Class D, or Class E airspace designated for an airport;</a:t>
            </a:r>
          </a:p>
          <a:p>
            <a:pPr>
              <a:buNone/>
            </a:pPr>
            <a:r>
              <a:rPr lang="en-US" dirty="0" smtClean="0"/>
              <a:t>(d) Within 4 nautical miles of the center line of any Federal airway;</a:t>
            </a:r>
          </a:p>
          <a:p>
            <a:pPr>
              <a:buNone/>
            </a:pPr>
            <a:r>
              <a:rPr lang="en-US" dirty="0" smtClean="0"/>
              <a:t>(e) Below an altitude of 1,500 feet above the surface; or</a:t>
            </a:r>
          </a:p>
          <a:p>
            <a:pPr>
              <a:buNone/>
            </a:pPr>
            <a:r>
              <a:rPr lang="en-US" dirty="0" smtClean="0"/>
              <a:t>(f) When flight visibility is less than 3 statute miles.</a:t>
            </a:r>
          </a:p>
          <a:p>
            <a:pPr>
              <a:buNone/>
            </a:pPr>
            <a:r>
              <a:rPr lang="en-US" dirty="0" smtClean="0"/>
              <a:t>For the purposes of this section, aerobatic flight means an intentional maneuver involving an abrupt change in an aircraft's attitude, an abnormal attitude, or abnormal acceleration, not necessary for normal flight.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dirty="0" smtClean="0"/>
              <a:t>NTSB 830-Definitions</a:t>
            </a:r>
            <a:endParaRPr lang="en-US" dirty="0"/>
          </a:p>
        </p:txBody>
      </p:sp>
      <p:sp>
        <p:nvSpPr>
          <p:cNvPr id="3" name="Content Placeholder 2"/>
          <p:cNvSpPr>
            <a:spLocks noGrp="1"/>
          </p:cNvSpPr>
          <p:nvPr>
            <p:ph idx="1"/>
          </p:nvPr>
        </p:nvSpPr>
        <p:spPr>
          <a:xfrm>
            <a:off x="228600" y="1524000"/>
            <a:ext cx="8763000" cy="5105400"/>
          </a:xfrm>
        </p:spPr>
        <p:txBody>
          <a:bodyPr>
            <a:normAutofit fontScale="62500" lnSpcReduction="20000"/>
          </a:bodyPr>
          <a:lstStyle/>
          <a:p>
            <a:r>
              <a:rPr lang="en-US" dirty="0" smtClean="0"/>
              <a:t>Accident: an occurrence associated with the operation of an aircraft which takes place between the time any person boards the aircraft with the intention of flight and all such persons have disembarked, and in which any person suffers death or serious injury, or in which the aircraft receives substantial damage</a:t>
            </a:r>
          </a:p>
          <a:p>
            <a:endParaRPr lang="en-US" dirty="0" smtClean="0"/>
          </a:p>
          <a:p>
            <a:r>
              <a:rPr lang="en-US" dirty="0" smtClean="0"/>
              <a:t>Serious Injury: any injury which: (1) Requires hospitalization for more than 48 hours, commencing within 7 days from the date of the injury was received; (2) results in a fracture of any bone (except simple fractures of fingers, toes, or nose); (3) causes severe hemorrhages, nerve, muscle, or tendon damage; (4) involves any internal organ; or (5) involves second- or third-degree burns, or any burns affecting more than 5 percent of the body surface.</a:t>
            </a:r>
          </a:p>
          <a:p>
            <a:endParaRPr lang="en-US" dirty="0" smtClean="0"/>
          </a:p>
          <a:p>
            <a:r>
              <a:rPr lang="en-US" dirty="0" smtClean="0"/>
              <a:t>Substantial Damage: damage or failure which adversely affects the structural strength, performance, or flight characteristics of the aircraft, and which would normally require major repair or replacement of the affected component. Engine failure or damage limited to an engine if only one engine fails or is damaged, bent fairings or cowling, dented skin, small punctured holes in the skin or fabric, ground damage to rotor or propeller blades, and damage to landing gear, wheels, tires, flaps, engine accessories, brakes, or wingtips are not considered “substantial damage” for the purpose of this part.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NTSB 830-Requirements</a:t>
            </a:r>
            <a:endParaRPr lang="en-US" dirty="0"/>
          </a:p>
        </p:txBody>
      </p:sp>
      <p:sp>
        <p:nvSpPr>
          <p:cNvPr id="3" name="Content Placeholder 2"/>
          <p:cNvSpPr>
            <a:spLocks noGrp="1"/>
          </p:cNvSpPr>
          <p:nvPr>
            <p:ph idx="1"/>
          </p:nvPr>
        </p:nvSpPr>
        <p:spPr>
          <a:xfrm>
            <a:off x="228600" y="1295400"/>
            <a:ext cx="8610600" cy="5562600"/>
          </a:xfrm>
        </p:spPr>
        <p:txBody>
          <a:bodyPr>
            <a:normAutofit fontScale="70000" lnSpcReduction="20000"/>
          </a:bodyPr>
          <a:lstStyle/>
          <a:p>
            <a:r>
              <a:rPr lang="en-US" dirty="0" smtClean="0"/>
              <a:t>NTSB must be notified immediately in the event of an accident OR any of the following incidents:</a:t>
            </a:r>
          </a:p>
          <a:p>
            <a:pPr lvl="1"/>
            <a:r>
              <a:rPr lang="en-US" dirty="0" smtClean="0"/>
              <a:t>Flight control system malfunction or failure;</a:t>
            </a:r>
          </a:p>
          <a:p>
            <a:pPr lvl="1"/>
            <a:r>
              <a:rPr lang="en-US" dirty="0" smtClean="0"/>
              <a:t>Inability of any required flight crewmember to perform normal flight duties as a result of injury or illness;</a:t>
            </a:r>
          </a:p>
          <a:p>
            <a:pPr lvl="1"/>
            <a:r>
              <a:rPr lang="en-US" dirty="0" smtClean="0"/>
              <a:t>Failure of structural components of a turbine engine excluding compressor and turbine blades and vanes;</a:t>
            </a:r>
          </a:p>
          <a:p>
            <a:pPr lvl="1"/>
            <a:r>
              <a:rPr lang="en-US" dirty="0" smtClean="0"/>
              <a:t>In-flight fire; or</a:t>
            </a:r>
          </a:p>
          <a:p>
            <a:pPr lvl="1"/>
            <a:r>
              <a:rPr lang="en-US" dirty="0" smtClean="0"/>
              <a:t>Aircraft collide in flight.</a:t>
            </a:r>
          </a:p>
          <a:p>
            <a:pPr lvl="1"/>
            <a:r>
              <a:rPr lang="en-US" dirty="0" smtClean="0"/>
              <a:t>Damage to property, other than the aircraft, estimated to exceed $25,000 for repair (including materials and labor) or fair market value in the event of total loss, whichever is less</a:t>
            </a:r>
          </a:p>
          <a:p>
            <a:pPr lvl="1"/>
            <a:r>
              <a:rPr lang="en-US" dirty="0" smtClean="0"/>
              <a:t>Additional requirements apply to large multiengine aircraft</a:t>
            </a:r>
          </a:p>
          <a:p>
            <a:r>
              <a:rPr lang="en-US" dirty="0" smtClean="0"/>
              <a:t>Wreckage, cargo, mail, and records related to the aircraft and crew must be preserved</a:t>
            </a:r>
          </a:p>
          <a:p>
            <a:r>
              <a:rPr lang="en-US" dirty="0" smtClean="0"/>
              <a:t>A report, including a statement for each crewmember, must be filed with the NTSB within 10 days of an accident.  Incidents that require immediate reporting do not require an NTSB report unless requested.</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NTSB Notification</a:t>
            </a:r>
            <a:endParaRPr lang="en-US" dirty="0"/>
          </a:p>
        </p:txBody>
      </p:sp>
      <p:sp>
        <p:nvSpPr>
          <p:cNvPr id="3" name="Content Placeholder 2"/>
          <p:cNvSpPr>
            <a:spLocks noGrp="1"/>
          </p:cNvSpPr>
          <p:nvPr>
            <p:ph idx="1"/>
          </p:nvPr>
        </p:nvSpPr>
        <p:spPr/>
        <p:txBody>
          <a:bodyPr>
            <a:normAutofit lnSpcReduction="10000"/>
          </a:bodyPr>
          <a:lstStyle/>
          <a:p>
            <a:pPr>
              <a:buNone/>
            </a:pPr>
            <a:r>
              <a:rPr lang="en-US" u="sng" dirty="0" smtClean="0"/>
              <a:t>NTSB Notification: P-FACTION</a:t>
            </a:r>
            <a:br>
              <a:rPr lang="en-US" u="sng" dirty="0" smtClean="0"/>
            </a:br>
            <a:r>
              <a:rPr lang="en-US" dirty="0" smtClean="0">
                <a:solidFill>
                  <a:srgbClr val="FF0000"/>
                </a:solidFill>
              </a:rPr>
              <a:t>P</a:t>
            </a:r>
            <a:r>
              <a:rPr lang="en-US" dirty="0" smtClean="0"/>
              <a:t>roperty damage more than $25,000</a:t>
            </a:r>
            <a:br>
              <a:rPr lang="en-US" dirty="0" smtClean="0"/>
            </a:br>
            <a:r>
              <a:rPr lang="en-US" dirty="0" smtClean="0">
                <a:solidFill>
                  <a:srgbClr val="FF0000"/>
                </a:solidFill>
              </a:rPr>
              <a:t>F</a:t>
            </a:r>
            <a:r>
              <a:rPr lang="en-US" dirty="0" smtClean="0"/>
              <a:t>ire, in flight</a:t>
            </a:r>
            <a:br>
              <a:rPr lang="en-US" dirty="0" smtClean="0"/>
            </a:br>
            <a:r>
              <a:rPr lang="en-US" dirty="0" smtClean="0">
                <a:solidFill>
                  <a:srgbClr val="FF0000"/>
                </a:solidFill>
              </a:rPr>
              <a:t>A</a:t>
            </a:r>
            <a:r>
              <a:rPr lang="en-US" dirty="0" smtClean="0"/>
              <a:t>ccident</a:t>
            </a:r>
            <a:br>
              <a:rPr lang="en-US" dirty="0" smtClean="0"/>
            </a:br>
            <a:r>
              <a:rPr lang="en-US" dirty="0" smtClean="0">
                <a:solidFill>
                  <a:srgbClr val="FF0000"/>
                </a:solidFill>
              </a:rPr>
              <a:t>C</a:t>
            </a:r>
            <a:r>
              <a:rPr lang="en-US" dirty="0" smtClean="0"/>
              <a:t>ollision, in flight</a:t>
            </a:r>
            <a:br>
              <a:rPr lang="en-US" dirty="0" smtClean="0"/>
            </a:br>
            <a:r>
              <a:rPr lang="en-US" dirty="0" smtClean="0">
                <a:solidFill>
                  <a:srgbClr val="FF0000"/>
                </a:solidFill>
              </a:rPr>
              <a:t>T</a:t>
            </a:r>
            <a:r>
              <a:rPr lang="en-US" dirty="0" smtClean="0"/>
              <a:t>urbine failure</a:t>
            </a:r>
            <a:br>
              <a:rPr lang="en-US" dirty="0" smtClean="0"/>
            </a:br>
            <a:r>
              <a:rPr lang="en-US" dirty="0" smtClean="0">
                <a:solidFill>
                  <a:srgbClr val="FF0000"/>
                </a:solidFill>
              </a:rPr>
              <a:t>I</a:t>
            </a:r>
            <a:r>
              <a:rPr lang="en-US" dirty="0" smtClean="0"/>
              <a:t>llness of crew member</a:t>
            </a:r>
            <a:br>
              <a:rPr lang="en-US" dirty="0" smtClean="0"/>
            </a:br>
            <a:r>
              <a:rPr lang="en-US" dirty="0" smtClean="0">
                <a:solidFill>
                  <a:srgbClr val="FF0000"/>
                </a:solidFill>
              </a:rPr>
              <a:t>O</a:t>
            </a:r>
            <a:r>
              <a:rPr lang="en-US" dirty="0" smtClean="0"/>
              <a:t>verdue aircraft</a:t>
            </a:r>
            <a:br>
              <a:rPr lang="en-US" dirty="0" smtClean="0"/>
            </a:br>
            <a:r>
              <a:rPr lang="en-US" dirty="0" smtClean="0">
                <a:solidFill>
                  <a:srgbClr val="FF0000"/>
                </a:solidFill>
              </a:rPr>
              <a:t>N</a:t>
            </a:r>
            <a:r>
              <a:rPr lang="en-US" dirty="0" smtClean="0"/>
              <a:t>o control: control failure of any sort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81200"/>
            <a:ext cx="8229600" cy="1524000"/>
          </a:xfrm>
        </p:spPr>
        <p:txBody>
          <a:bodyPr/>
          <a:lstStyle/>
          <a:p>
            <a:r>
              <a:rPr lang="en-US" dirty="0" smtClean="0"/>
              <a:t>Questions?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t>What will the examiner want you to know?</a:t>
            </a:r>
            <a:endParaRPr lang="en-US" dirty="0"/>
          </a:p>
        </p:txBody>
      </p:sp>
      <p:sp>
        <p:nvSpPr>
          <p:cNvPr id="3" name="Content Placeholder 2"/>
          <p:cNvSpPr>
            <a:spLocks noGrp="1"/>
          </p:cNvSpPr>
          <p:nvPr>
            <p:ph idx="1"/>
          </p:nvPr>
        </p:nvSpPr>
        <p:spPr>
          <a:xfrm>
            <a:off x="457200" y="1524000"/>
            <a:ext cx="8229600" cy="4770437"/>
          </a:xfrm>
        </p:spPr>
        <p:txBody>
          <a:bodyPr>
            <a:normAutofit fontScale="92500" lnSpcReduction="10000"/>
          </a:bodyPr>
          <a:lstStyle/>
          <a:p>
            <a:r>
              <a:rPr lang="en-US" dirty="0" smtClean="0"/>
              <a:t>Privileges and limitations of the certificate you are applying for</a:t>
            </a:r>
          </a:p>
          <a:p>
            <a:pPr lvl="1"/>
            <a:r>
              <a:rPr lang="en-US" dirty="0" smtClean="0"/>
              <a:t>Flight review requirements</a:t>
            </a:r>
          </a:p>
          <a:p>
            <a:pPr lvl="1"/>
            <a:r>
              <a:rPr lang="en-US" dirty="0" smtClean="0"/>
              <a:t>Passenger-carrying requirements</a:t>
            </a:r>
          </a:p>
          <a:p>
            <a:r>
              <a:rPr lang="en-US" dirty="0" smtClean="0"/>
              <a:t>General operating rules appropriate to gliders</a:t>
            </a:r>
          </a:p>
          <a:p>
            <a:pPr lvl="1"/>
            <a:r>
              <a:rPr lang="en-US" dirty="0" smtClean="0"/>
              <a:t>PIC authority</a:t>
            </a:r>
          </a:p>
          <a:p>
            <a:pPr lvl="1"/>
            <a:r>
              <a:rPr lang="en-US" dirty="0" smtClean="0"/>
              <a:t>Oxygen use</a:t>
            </a:r>
          </a:p>
          <a:p>
            <a:pPr lvl="1"/>
            <a:r>
              <a:rPr lang="en-US" dirty="0" smtClean="0"/>
              <a:t>ATC Light gun signals</a:t>
            </a:r>
          </a:p>
          <a:p>
            <a:pPr lvl="1"/>
            <a:r>
              <a:rPr lang="en-US" dirty="0" smtClean="0"/>
              <a:t>Airspace, visibility and cloud clearance (but this is covered separately)</a:t>
            </a:r>
          </a:p>
          <a:p>
            <a:r>
              <a:rPr lang="en-US" dirty="0" smtClean="0"/>
              <a:t>NTSB 830 accident notification</a:t>
            </a:r>
          </a:p>
          <a:p>
            <a:endParaRPr lang="en-US" dirty="0" smtClean="0"/>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dirty="0" smtClean="0"/>
              <a:t>CFI Specific Stuff</a:t>
            </a:r>
            <a:endParaRPr lang="en-US" dirty="0"/>
          </a:p>
        </p:txBody>
      </p:sp>
      <p:sp>
        <p:nvSpPr>
          <p:cNvPr id="3" name="Content Placeholder 2"/>
          <p:cNvSpPr>
            <a:spLocks noGrp="1"/>
          </p:cNvSpPr>
          <p:nvPr>
            <p:ph idx="1"/>
          </p:nvPr>
        </p:nvSpPr>
        <p:spPr>
          <a:xfrm>
            <a:off x="457200" y="1447800"/>
            <a:ext cx="8229600" cy="4846637"/>
          </a:xfrm>
        </p:spPr>
        <p:txBody>
          <a:bodyPr>
            <a:normAutofit lnSpcReduction="10000"/>
          </a:bodyPr>
          <a:lstStyle/>
          <a:p>
            <a:r>
              <a:rPr lang="en-US" dirty="0" smtClean="0"/>
              <a:t>New CFI cannot train CFI candidates (61.195 (h))</a:t>
            </a:r>
          </a:p>
          <a:p>
            <a:r>
              <a:rPr lang="en-US" dirty="0" smtClean="0"/>
              <a:t>Must know requirements for ratings (private 61.107&amp;61.109; commercial 61.127&amp;61.129; AND sport 61.309&amp;61.311)</a:t>
            </a:r>
          </a:p>
          <a:p>
            <a:r>
              <a:rPr lang="en-US" dirty="0" smtClean="0"/>
              <a:t>8-hour limit to hours of training given per day (61.195 (a))</a:t>
            </a:r>
          </a:p>
          <a:p>
            <a:r>
              <a:rPr lang="en-US" dirty="0" smtClean="0"/>
              <a:t>Procedures for testing and prerequisites for </a:t>
            </a:r>
            <a:r>
              <a:rPr lang="en-US" dirty="0" err="1" smtClean="0"/>
              <a:t>tets</a:t>
            </a:r>
            <a:r>
              <a:rPr lang="en-US" dirty="0" smtClean="0"/>
              <a:t> (61.35 and 61.39)</a:t>
            </a:r>
          </a:p>
          <a:p>
            <a:r>
              <a:rPr lang="en-US" dirty="0" smtClean="0"/>
              <a:t>Endorsements required…need to know this, but not memorize (AC 61-65E needs to be with you)</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a:t>
            </a:r>
            <a:endParaRPr lang="en-US" dirty="0"/>
          </a:p>
        </p:txBody>
      </p:sp>
      <p:sp>
        <p:nvSpPr>
          <p:cNvPr id="3" name="Content Placeholder 2"/>
          <p:cNvSpPr>
            <a:spLocks noGrp="1"/>
          </p:cNvSpPr>
          <p:nvPr>
            <p:ph idx="1"/>
          </p:nvPr>
        </p:nvSpPr>
        <p:spPr/>
        <p:txBody>
          <a:bodyPr/>
          <a:lstStyle/>
          <a:p>
            <a:r>
              <a:rPr lang="en-US" dirty="0" smtClean="0"/>
              <a:t>Part 61-</a:t>
            </a:r>
            <a:r>
              <a:rPr lang="en-US" b="1" dirty="0" smtClean="0"/>
              <a:t> </a:t>
            </a:r>
            <a:r>
              <a:rPr lang="en-US" dirty="0" smtClean="0"/>
              <a:t>Certification: pilots, flight instructors, and ground instructors</a:t>
            </a:r>
          </a:p>
          <a:p>
            <a:pPr>
              <a:buNone/>
            </a:pPr>
            <a:endParaRPr lang="en-US" dirty="0" smtClean="0"/>
          </a:p>
          <a:p>
            <a:r>
              <a:rPr lang="en-US" smtClean="0"/>
              <a:t>Part </a:t>
            </a:r>
            <a:r>
              <a:rPr lang="en-US" dirty="0" smtClean="0"/>
              <a:t>91-General operating and flight rules</a:t>
            </a:r>
          </a:p>
          <a:p>
            <a:endParaRPr lang="en-US" dirty="0" smtClean="0"/>
          </a:p>
          <a:p>
            <a:r>
              <a:rPr lang="en-US" dirty="0" smtClean="0"/>
              <a:t>NTSB 830-Accident notification</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61.56 Flight Review</a:t>
            </a:r>
            <a:endParaRPr lang="en-US" dirty="0"/>
          </a:p>
        </p:txBody>
      </p:sp>
      <p:sp>
        <p:nvSpPr>
          <p:cNvPr id="3" name="Content Placeholder 2"/>
          <p:cNvSpPr>
            <a:spLocks noGrp="1"/>
          </p:cNvSpPr>
          <p:nvPr>
            <p:ph idx="1"/>
          </p:nvPr>
        </p:nvSpPr>
        <p:spPr>
          <a:xfrm>
            <a:off x="457200" y="1600200"/>
            <a:ext cx="8229600" cy="4694237"/>
          </a:xfrm>
        </p:spPr>
        <p:txBody>
          <a:bodyPr>
            <a:normAutofit fontScale="55000" lnSpcReduction="20000"/>
          </a:bodyPr>
          <a:lstStyle/>
          <a:p>
            <a:pPr>
              <a:buNone/>
            </a:pPr>
            <a:r>
              <a:rPr lang="en-US" b="1" dirty="0" smtClean="0"/>
              <a:t>§ 61.56   Flight review.</a:t>
            </a:r>
          </a:p>
          <a:p>
            <a:pPr>
              <a:buNone/>
            </a:pPr>
            <a:r>
              <a:rPr lang="en-US" dirty="0" smtClean="0"/>
              <a:t>(a) Except as provided in paragraphs (b) and (f) of this section, a flight review consists of a minimum of 1 hour of flight training and 1 hour of ground training. The review must include:</a:t>
            </a:r>
          </a:p>
          <a:p>
            <a:pPr>
              <a:buNone/>
            </a:pPr>
            <a:r>
              <a:rPr lang="en-US" dirty="0" smtClean="0"/>
              <a:t>(1) A review of the current general operating and flight rules of part 91 of this chapter; and</a:t>
            </a:r>
          </a:p>
          <a:p>
            <a:pPr>
              <a:buNone/>
            </a:pPr>
            <a:r>
              <a:rPr lang="en-US" dirty="0" smtClean="0"/>
              <a:t>(2) A review of those maneuvers and procedures that, at the discretion of the person giving the review, are necessary for the pilot to demonstrate the safe exercise of the privileges of the pilot certificate.</a:t>
            </a:r>
          </a:p>
          <a:p>
            <a:pPr>
              <a:buNone/>
            </a:pPr>
            <a:r>
              <a:rPr lang="en-US" dirty="0" smtClean="0"/>
              <a:t>(b) Glider pilots may substitute a minimum of three instructional flights in a glider, each of which includes a flight to traffic pattern altitude, in lieu of the 1 hour of flight training required in paragraph (a) of this section.</a:t>
            </a:r>
          </a:p>
          <a:p>
            <a:pPr>
              <a:buNone/>
            </a:pPr>
            <a:r>
              <a:rPr lang="en-US" dirty="0" smtClean="0"/>
              <a:t>(c) Except as provided in paragraphs (d), (e), and (g) of this section, no person may act as pilot in command of an aircraft unless, since the beginning of the 24th calendar month before the month in which that pilot acts as pilot in command, that person has—</a:t>
            </a:r>
          </a:p>
          <a:p>
            <a:pPr>
              <a:buNone/>
            </a:pPr>
            <a:r>
              <a:rPr lang="en-US" dirty="0" smtClean="0"/>
              <a:t>(1) Accomplished a flight review given in an aircraft for which that pilot is rated by an authorized instructor and</a:t>
            </a:r>
          </a:p>
          <a:p>
            <a:pPr>
              <a:buNone/>
            </a:pPr>
            <a:r>
              <a:rPr lang="en-US" dirty="0" smtClean="0"/>
              <a:t>(2) A logbook endorsed from an authorized instructor who gave the review certifying that the person has satisfactorily completed the review.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61.31   Type rating requirements, additional training, and authorization requirements.</a:t>
            </a:r>
            <a:endParaRPr lang="en-US" sz="2800" dirty="0"/>
          </a:p>
        </p:txBody>
      </p:sp>
      <p:sp>
        <p:nvSpPr>
          <p:cNvPr id="3" name="Content Placeholder 2"/>
          <p:cNvSpPr>
            <a:spLocks noGrp="1"/>
          </p:cNvSpPr>
          <p:nvPr>
            <p:ph idx="1"/>
          </p:nvPr>
        </p:nvSpPr>
        <p:spPr>
          <a:xfrm>
            <a:off x="457200" y="1371600"/>
            <a:ext cx="8229600" cy="4922837"/>
          </a:xfrm>
        </p:spPr>
        <p:txBody>
          <a:bodyPr>
            <a:normAutofit fontScale="70000" lnSpcReduction="20000"/>
          </a:bodyPr>
          <a:lstStyle/>
          <a:p>
            <a:pPr>
              <a:buNone/>
            </a:pPr>
            <a:r>
              <a:rPr lang="en-US" dirty="0" smtClean="0"/>
              <a:t>(j) </a:t>
            </a:r>
            <a:r>
              <a:rPr lang="en-US" i="1" dirty="0" smtClean="0"/>
              <a:t>Additional training required for operating a glider. </a:t>
            </a:r>
            <a:r>
              <a:rPr lang="en-US" dirty="0" smtClean="0"/>
              <a:t>(1) No person may act as pilot in command of a glider—</a:t>
            </a:r>
          </a:p>
          <a:p>
            <a:pPr>
              <a:buNone/>
            </a:pPr>
            <a:r>
              <a:rPr lang="en-US" dirty="0" smtClean="0"/>
              <a:t>(</a:t>
            </a:r>
            <a:r>
              <a:rPr lang="en-US" dirty="0" err="1" smtClean="0"/>
              <a:t>i</a:t>
            </a:r>
            <a:r>
              <a:rPr lang="en-US" dirty="0" smtClean="0"/>
              <a:t>) Using ground-tow procedures, unless that person has satisfactorily accomplished ground and flight training on ground-tow procedures and operations, and has received an endorsement from an authorized instructor who certifies in that pilot's logbook that the pilot has been found proficient in ground-tow procedures and operations;</a:t>
            </a:r>
          </a:p>
          <a:p>
            <a:pPr>
              <a:buNone/>
            </a:pPr>
            <a:r>
              <a:rPr lang="en-US" dirty="0" smtClean="0"/>
              <a:t>(ii) Using </a:t>
            </a:r>
            <a:r>
              <a:rPr lang="en-US" dirty="0" err="1" smtClean="0"/>
              <a:t>aerotow</a:t>
            </a:r>
            <a:r>
              <a:rPr lang="en-US" dirty="0" smtClean="0"/>
              <a:t> procedures, unless that person has satisfactorily accomplished ground and flight training on </a:t>
            </a:r>
            <a:r>
              <a:rPr lang="en-US" dirty="0" err="1" smtClean="0"/>
              <a:t>aerotow</a:t>
            </a:r>
            <a:r>
              <a:rPr lang="en-US" dirty="0" smtClean="0"/>
              <a:t> procedures and operations, and has received an endorsement from an authorized instructor who certifies in that pilot's logbook that the pilot has been found proficient in </a:t>
            </a:r>
            <a:r>
              <a:rPr lang="en-US" dirty="0" err="1" smtClean="0"/>
              <a:t>aerotow</a:t>
            </a:r>
            <a:r>
              <a:rPr lang="en-US" dirty="0" smtClean="0"/>
              <a:t> procedures and operations; or</a:t>
            </a:r>
          </a:p>
          <a:p>
            <a:pPr>
              <a:buNone/>
            </a:pPr>
            <a:r>
              <a:rPr lang="en-US" dirty="0" smtClean="0"/>
              <a:t>(iii) Using self-launch procedures, unless that person has satisfactorily accomplished ground and flight training on self-launch procedures and operations, and has received an endorsement from an authorized instructor who certifies in that pilot's logbook that the pilot has been found proficient in self-launch procedures and operations.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Autofit/>
          </a:bodyPr>
          <a:lstStyle/>
          <a:p>
            <a:r>
              <a:rPr lang="en-US" sz="2800" dirty="0" smtClean="0"/>
              <a:t>61.57 Recent Flight Experience</a:t>
            </a:r>
            <a:endParaRPr lang="en-US" sz="2800" dirty="0"/>
          </a:p>
        </p:txBody>
      </p:sp>
      <p:sp>
        <p:nvSpPr>
          <p:cNvPr id="3" name="Content Placeholder 2"/>
          <p:cNvSpPr>
            <a:spLocks noGrp="1"/>
          </p:cNvSpPr>
          <p:nvPr>
            <p:ph idx="1"/>
          </p:nvPr>
        </p:nvSpPr>
        <p:spPr>
          <a:xfrm>
            <a:off x="457200" y="1371600"/>
            <a:ext cx="8229600" cy="4922837"/>
          </a:xfrm>
        </p:spPr>
        <p:txBody>
          <a:bodyPr>
            <a:normAutofit fontScale="77500" lnSpcReduction="20000"/>
          </a:bodyPr>
          <a:lstStyle/>
          <a:p>
            <a:pPr>
              <a:buNone/>
            </a:pPr>
            <a:r>
              <a:rPr lang="en-US" b="1" dirty="0" smtClean="0"/>
              <a:t>§ 61.57   Recent flight experience: Pilot in command.</a:t>
            </a:r>
          </a:p>
          <a:p>
            <a:pPr>
              <a:buNone/>
            </a:pPr>
            <a:r>
              <a:rPr lang="en-US" dirty="0" smtClean="0"/>
              <a:t>(a) </a:t>
            </a:r>
            <a:r>
              <a:rPr lang="en-US" i="1" dirty="0" smtClean="0"/>
              <a:t>General experience. </a:t>
            </a:r>
            <a:r>
              <a:rPr lang="en-US" dirty="0" smtClean="0"/>
              <a:t>(1) Except as provided in paragraph (e) of this section, no person may act as a pilot in command of an aircraft carrying passengers or of an aircraft certificated for more than one pilot flight crewmember unless that person has made at least three takeoffs and three landings within the preceding 90 days, and—</a:t>
            </a:r>
          </a:p>
          <a:p>
            <a:pPr>
              <a:buNone/>
            </a:pPr>
            <a:r>
              <a:rPr lang="en-US" dirty="0" smtClean="0"/>
              <a:t>(</a:t>
            </a:r>
            <a:r>
              <a:rPr lang="en-US" dirty="0" err="1" smtClean="0"/>
              <a:t>i</a:t>
            </a:r>
            <a:r>
              <a:rPr lang="en-US" dirty="0" smtClean="0"/>
              <a:t>) The person acted as the sole manipulator of the flight controls; and</a:t>
            </a:r>
          </a:p>
          <a:p>
            <a:pPr>
              <a:buNone/>
            </a:pPr>
            <a:r>
              <a:rPr lang="en-US" dirty="0" smtClean="0"/>
              <a:t>(ii) The required takeoffs and landings were performed in an aircraft of the same category, class, and type (if a type rating is required), and, if the aircraft to be flown is an airplane with a </a:t>
            </a:r>
            <a:r>
              <a:rPr lang="en-US" dirty="0" err="1" smtClean="0"/>
              <a:t>tailwheel</a:t>
            </a:r>
            <a:r>
              <a:rPr lang="en-US" dirty="0" smtClean="0"/>
              <a:t>, the takeoffs and landings must have been made to a full stop in an airplane with a </a:t>
            </a:r>
            <a:r>
              <a:rPr lang="en-US" dirty="0" err="1" smtClean="0"/>
              <a:t>tailwheel</a:t>
            </a: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114800"/>
          </a:xfrm>
        </p:spPr>
        <p:txBody>
          <a:bodyPr>
            <a:normAutofit fontScale="92500" lnSpcReduction="20000"/>
          </a:bodyPr>
          <a:lstStyle/>
          <a:p>
            <a:pPr>
              <a:buNone/>
            </a:pPr>
            <a:r>
              <a:rPr lang="en-US" b="1" dirty="0" smtClean="0"/>
              <a:t>§ 61.60   Change of address.</a:t>
            </a:r>
          </a:p>
          <a:p>
            <a:pPr>
              <a:buNone/>
            </a:pPr>
            <a:r>
              <a:rPr lang="en-US" dirty="0" smtClean="0"/>
              <a:t>The holder of a pilot, flight instructor, or ground instructor certificate who has made a change in permanent mailing address may not, after 30 days from that date, exercise the privileges of the certificate unless the holder has notified in writing the FAA, Airman Certification Branch, P.O. Box 25082, Oklahoma City, OK 73125, of the new permanent mailing address, or if the permanent mailing address includes a post office box number, then the holder's current residential address.</a:t>
            </a:r>
          </a:p>
          <a:p>
            <a:endParaRPr lang="en-US" dirty="0"/>
          </a:p>
        </p:txBody>
      </p:sp>
      <p:sp>
        <p:nvSpPr>
          <p:cNvPr id="4" name="Title 1"/>
          <p:cNvSpPr>
            <a:spLocks noGrp="1"/>
          </p:cNvSpPr>
          <p:nvPr>
            <p:ph type="title"/>
          </p:nvPr>
        </p:nvSpPr>
        <p:spPr>
          <a:xfrm>
            <a:off x="457200" y="533400"/>
            <a:ext cx="8229600" cy="762000"/>
          </a:xfrm>
        </p:spPr>
        <p:txBody>
          <a:bodyPr>
            <a:noAutofit/>
          </a:bodyPr>
          <a:lstStyle/>
          <a:p>
            <a:r>
              <a:rPr lang="en-US" sz="2800" dirty="0" smtClean="0"/>
              <a:t>61.57 Change of Address</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luxe">
  <a:themeElements>
    <a:clrScheme name="Deluxe">
      <a:dk1>
        <a:sysClr val="windowText" lastClr="000000"/>
      </a:dk1>
      <a:lt1>
        <a:sysClr val="window" lastClr="FFFFFF"/>
      </a:lt1>
      <a:dk2>
        <a:srgbClr val="30356E"/>
      </a:dk2>
      <a:lt2>
        <a:srgbClr val="FFF9E5"/>
      </a:lt2>
      <a:accent1>
        <a:srgbClr val="CC4757"/>
      </a:accent1>
      <a:accent2>
        <a:srgbClr val="FF6F61"/>
      </a:accent2>
      <a:accent3>
        <a:srgbClr val="FF953E"/>
      </a:accent3>
      <a:accent4>
        <a:srgbClr val="F8BD52"/>
      </a:accent4>
      <a:accent5>
        <a:srgbClr val="46A6BD"/>
      </a:accent5>
      <a:accent6>
        <a:srgbClr val="5488BC"/>
      </a:accent6>
      <a:hlink>
        <a:srgbClr val="FA7D7A"/>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1034</TotalTime>
  <Words>1473</Words>
  <Application>Microsoft Office PowerPoint</Application>
  <PresentationFormat>On-screen Show (4:3)</PresentationFormat>
  <Paragraphs>215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Deluxe</vt:lpstr>
      <vt:lpstr>Federal aviation regulation Comm. &amp; CFI Practical test prep</vt:lpstr>
      <vt:lpstr>Slide 2</vt:lpstr>
      <vt:lpstr>What will the examiner want you to know?</vt:lpstr>
      <vt:lpstr>CFI Specific Stuff</vt:lpstr>
      <vt:lpstr>General</vt:lpstr>
      <vt:lpstr>61.56 Flight Review</vt:lpstr>
      <vt:lpstr>61.31   Type rating requirements, additional training, and authorization requirements.</vt:lpstr>
      <vt:lpstr>61.57 Recent Flight Experience</vt:lpstr>
      <vt:lpstr>61.57 Change of Address</vt:lpstr>
      <vt:lpstr>Part 61 Subpart C Summary</vt:lpstr>
      <vt:lpstr>Part 61 Subpart E Summary</vt:lpstr>
      <vt:lpstr>Part 61 Subpart F Summary</vt:lpstr>
      <vt:lpstr>Part 61 Subpart J Summary</vt:lpstr>
      <vt:lpstr>91.3 PIC Authority</vt:lpstr>
      <vt:lpstr>91.7 Airworthiness</vt:lpstr>
      <vt:lpstr>91.17 Alcohol or drugs</vt:lpstr>
      <vt:lpstr>91.103 Preflight Action </vt:lpstr>
      <vt:lpstr>91.125 ATC Light Gun Signals </vt:lpstr>
      <vt:lpstr>91.155 Basic VFR Weather Minimums</vt:lpstr>
      <vt:lpstr>91.211 Supplemental Oxygen </vt:lpstr>
      <vt:lpstr>91.215   ATC transponder and altitude reporting equipment and use.</vt:lpstr>
      <vt:lpstr>91.303   Aerobatic flight.</vt:lpstr>
      <vt:lpstr>NTSB 830-Definitions</vt:lpstr>
      <vt:lpstr>NTSB 830-Requirements</vt:lpstr>
      <vt:lpstr>NTSB Notification</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Aerodynamics for the Sailplane pilo</dc:title>
  <dc:creator>Stefan Murry</dc:creator>
  <cp:lastModifiedBy>smurry</cp:lastModifiedBy>
  <cp:revision>76</cp:revision>
  <dcterms:created xsi:type="dcterms:W3CDTF">2009-12-21T22:30:01Z</dcterms:created>
  <dcterms:modified xsi:type="dcterms:W3CDTF">2010-11-11T19:01:22Z</dcterms:modified>
</cp:coreProperties>
</file>