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10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Glider Polar for the </a:t>
            </a:r>
            <a:r>
              <a:rPr lang="en-US" dirty="0" smtClean="0"/>
              <a:t>blank l-23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Polar Curve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1295400"/>
            <a:ext cx="65151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Still Air Analysis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0"/>
            <a:ext cx="5212080" cy="341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1981200" y="2057400"/>
            <a:ext cx="4312722" cy="7808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0" y="1828800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L/D speed is found by drawing a line from the origin tangent to the polar curve (the red line in the drawing).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103674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L/D ratio is equal to feet of forward movement divided by feet of downward movement.</a:t>
            </a:r>
          </a:p>
          <a:p>
            <a:r>
              <a:rPr lang="en-US" dirty="0" smtClean="0"/>
              <a:t>From the figure, the BEST L/D is at about 49 </a:t>
            </a:r>
            <a:r>
              <a:rPr lang="en-US" dirty="0" err="1" smtClean="0"/>
              <a:t>kts</a:t>
            </a:r>
            <a:r>
              <a:rPr lang="en-US" dirty="0" smtClean="0"/>
              <a:t>, and the vertical speed is about-200 feet per minute.</a:t>
            </a:r>
          </a:p>
          <a:p>
            <a:r>
              <a:rPr lang="en-US" dirty="0" smtClean="0"/>
              <a:t>So, BEST L/D is 49 </a:t>
            </a:r>
            <a:r>
              <a:rPr lang="en-US" dirty="0" err="1" smtClean="0"/>
              <a:t>kts</a:t>
            </a:r>
            <a:r>
              <a:rPr lang="en-US" dirty="0" smtClean="0"/>
              <a:t> divided by 200 FPM.  49 </a:t>
            </a:r>
            <a:r>
              <a:rPr lang="en-US" dirty="0" err="1" smtClean="0"/>
              <a:t>kts</a:t>
            </a:r>
            <a:r>
              <a:rPr lang="en-US" dirty="0" smtClean="0"/>
              <a:t> is 49 nm per hr * 6080 feet/nm /60 minutes/hour= 4965 feet per minute.  Divide 4965 by 200 to get Best L/D: ~24.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8037"/>
          </a:xfrm>
        </p:spPr>
        <p:txBody>
          <a:bodyPr/>
          <a:lstStyle/>
          <a:p>
            <a:r>
              <a:rPr lang="en-US" dirty="0" smtClean="0"/>
              <a:t>Best L/D is 24:1 in still air, WITH landing gear retracted.</a:t>
            </a:r>
          </a:p>
          <a:p>
            <a:r>
              <a:rPr lang="en-US" dirty="0" smtClean="0"/>
              <a:t>No polar is given with the landing gear extended</a:t>
            </a:r>
          </a:p>
          <a:p>
            <a:r>
              <a:rPr lang="en-US" dirty="0" smtClean="0"/>
              <a:t>I would use 16:1 for flight planning and to account for the extra drag of landing gear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rot="5400000" flipH="1" flipV="1">
            <a:off x="1676400" y="3429000"/>
            <a:ext cx="5638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" y="342900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43400" y="762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TextBox 17"/>
          <p:cNvSpPr txBox="1">
            <a:spLocks noChangeArrowheads="1"/>
          </p:cNvSpPr>
          <p:nvPr/>
        </p:nvSpPr>
        <p:spPr bwMode="auto">
          <a:xfrm>
            <a:off x="4876800" y="838200"/>
            <a:ext cx="900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15.7nm</a:t>
            </a:r>
          </a:p>
        </p:txBody>
      </p:sp>
      <p:pic>
        <p:nvPicPr>
          <p:cNvPr id="2054" name="Content Placeholder 3" descr="ScreenShot373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36550" y="666750"/>
            <a:ext cx="8540750" cy="5897563"/>
          </a:xfrm>
        </p:spPr>
      </p:pic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901825" y="758825"/>
            <a:ext cx="5349875" cy="5349875"/>
            <a:chOff x="1901825" y="758825"/>
            <a:chExt cx="5349240" cy="5349240"/>
          </a:xfrm>
        </p:grpSpPr>
        <p:sp>
          <p:nvSpPr>
            <p:cNvPr id="19" name="Flowchart: Connector 18"/>
            <p:cNvSpPr>
              <a:spLocks/>
            </p:cNvSpPr>
            <p:nvPr/>
          </p:nvSpPr>
          <p:spPr>
            <a:xfrm>
              <a:off x="4128824" y="2993760"/>
              <a:ext cx="877783" cy="877784"/>
            </a:xfrm>
            <a:prstGeom prst="flowChartConnec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Flowchart: Connector 19"/>
            <p:cNvSpPr>
              <a:spLocks/>
            </p:cNvSpPr>
            <p:nvPr/>
          </p:nvSpPr>
          <p:spPr>
            <a:xfrm>
              <a:off x="3698662" y="2555662"/>
              <a:ext cx="1755567" cy="1755567"/>
            </a:xfrm>
            <a:prstGeom prst="flowChartConnec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lowchart: Connector 20"/>
            <p:cNvSpPr>
              <a:spLocks/>
            </p:cNvSpPr>
            <p:nvPr/>
          </p:nvSpPr>
          <p:spPr>
            <a:xfrm>
              <a:off x="3236755" y="2093755"/>
              <a:ext cx="2679382" cy="2679382"/>
            </a:xfrm>
            <a:prstGeom prst="flowChartConnec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Flowchart: Connector 24"/>
            <p:cNvSpPr>
              <a:spLocks/>
            </p:cNvSpPr>
            <p:nvPr/>
          </p:nvSpPr>
          <p:spPr>
            <a:xfrm>
              <a:off x="2798657" y="1655657"/>
              <a:ext cx="3555578" cy="3555578"/>
            </a:xfrm>
            <a:prstGeom prst="flowChartConnec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Flowchart: Connector 25"/>
            <p:cNvSpPr>
              <a:spLocks/>
            </p:cNvSpPr>
            <p:nvPr/>
          </p:nvSpPr>
          <p:spPr>
            <a:xfrm>
              <a:off x="2341511" y="1198511"/>
              <a:ext cx="4469869" cy="4469869"/>
            </a:xfrm>
            <a:prstGeom prst="flowChartConnec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lowchart: Connector 26"/>
            <p:cNvSpPr>
              <a:spLocks/>
            </p:cNvSpPr>
            <p:nvPr/>
          </p:nvSpPr>
          <p:spPr>
            <a:xfrm>
              <a:off x="1901825" y="758825"/>
              <a:ext cx="5349240" cy="5349240"/>
            </a:xfrm>
            <a:prstGeom prst="flowChartConnec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56" name="TextBox 29"/>
          <p:cNvSpPr txBox="1">
            <a:spLocks noChangeArrowheads="1"/>
          </p:cNvSpPr>
          <p:nvPr/>
        </p:nvSpPr>
        <p:spPr bwMode="auto">
          <a:xfrm>
            <a:off x="4256088" y="744538"/>
            <a:ext cx="654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7000</a:t>
            </a:r>
          </a:p>
        </p:txBody>
      </p:sp>
      <p:sp>
        <p:nvSpPr>
          <p:cNvPr id="2057" name="TextBox 30"/>
          <p:cNvSpPr txBox="1">
            <a:spLocks noChangeArrowheads="1"/>
          </p:cNvSpPr>
          <p:nvPr/>
        </p:nvSpPr>
        <p:spPr bwMode="auto">
          <a:xfrm>
            <a:off x="4256088" y="1204913"/>
            <a:ext cx="654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6000</a:t>
            </a:r>
          </a:p>
        </p:txBody>
      </p:sp>
      <p:sp>
        <p:nvSpPr>
          <p:cNvPr id="2058" name="TextBox 31"/>
          <p:cNvSpPr txBox="1">
            <a:spLocks noChangeArrowheads="1"/>
          </p:cNvSpPr>
          <p:nvPr/>
        </p:nvSpPr>
        <p:spPr bwMode="auto">
          <a:xfrm>
            <a:off x="4256088" y="1665288"/>
            <a:ext cx="654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5000</a:t>
            </a:r>
          </a:p>
        </p:txBody>
      </p:sp>
      <p:sp>
        <p:nvSpPr>
          <p:cNvPr id="2059" name="TextBox 32"/>
          <p:cNvSpPr txBox="1">
            <a:spLocks noChangeArrowheads="1"/>
          </p:cNvSpPr>
          <p:nvPr/>
        </p:nvSpPr>
        <p:spPr bwMode="auto">
          <a:xfrm>
            <a:off x="4256088" y="2125663"/>
            <a:ext cx="654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4000</a:t>
            </a:r>
          </a:p>
        </p:txBody>
      </p:sp>
      <p:sp>
        <p:nvSpPr>
          <p:cNvPr id="2060" name="TextBox 33"/>
          <p:cNvSpPr txBox="1">
            <a:spLocks noChangeArrowheads="1"/>
          </p:cNvSpPr>
          <p:nvPr/>
        </p:nvSpPr>
        <p:spPr bwMode="auto">
          <a:xfrm>
            <a:off x="4256088" y="2586038"/>
            <a:ext cx="654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3000</a:t>
            </a:r>
          </a:p>
        </p:txBody>
      </p:sp>
      <p:sp>
        <p:nvSpPr>
          <p:cNvPr id="2061" name="TextBox 34"/>
          <p:cNvSpPr txBox="1">
            <a:spLocks noChangeArrowheads="1"/>
          </p:cNvSpPr>
          <p:nvPr/>
        </p:nvSpPr>
        <p:spPr bwMode="auto">
          <a:xfrm>
            <a:off x="4256088" y="2954338"/>
            <a:ext cx="654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2000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927475" y="5178425"/>
          <a:ext cx="5041900" cy="1524000"/>
        </p:xfrm>
        <a:graphic>
          <a:graphicData uri="http://schemas.openxmlformats.org/drawingml/2006/table">
            <a:tbl>
              <a:tblPr/>
              <a:tblGrid>
                <a:gridCol w="7747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+15 knots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+10 knots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+5 knots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Wind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 knots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 knots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 knots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Effective L/D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43" name="TextBox 36"/>
          <p:cNvSpPr txBox="1">
            <a:spLocks noChangeArrowheads="1"/>
          </p:cNvSpPr>
          <p:nvPr/>
        </p:nvSpPr>
        <p:spPr bwMode="auto">
          <a:xfrm>
            <a:off x="2914650" y="206375"/>
            <a:ext cx="3619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latin typeface="Calibri" pitchFamily="34" charset="0"/>
              </a:rPr>
              <a:t>Blanik</a:t>
            </a:r>
            <a:r>
              <a:rPr lang="en-US" dirty="0" smtClean="0">
                <a:latin typeface="Calibri" pitchFamily="34" charset="0"/>
              </a:rPr>
              <a:t> L-23 (16:1) </a:t>
            </a:r>
            <a:r>
              <a:rPr lang="en-US" dirty="0">
                <a:latin typeface="Calibri" pitchFamily="34" charset="0"/>
              </a:rPr>
              <a:t>Safe Altitude </a:t>
            </a:r>
            <a:r>
              <a:rPr lang="en-US" dirty="0" smtClean="0">
                <a:latin typeface="Calibri" pitchFamily="34" charset="0"/>
              </a:rPr>
              <a:t>Rings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144" name="TextBox 38"/>
          <p:cNvSpPr txBox="1">
            <a:spLocks noChangeArrowheads="1"/>
          </p:cNvSpPr>
          <p:nvPr/>
        </p:nvSpPr>
        <p:spPr bwMode="auto">
          <a:xfrm>
            <a:off x="5865813" y="6653213"/>
            <a:ext cx="925512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latin typeface="Calibri" pitchFamily="34" charset="0"/>
              </a:rPr>
              <a:t>Distances in nm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lux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763</TotalTime>
  <Words>253</Words>
  <Application>Microsoft Office PowerPoint</Application>
  <PresentationFormat>On-screen Show (4:3)</PresentationFormat>
  <Paragraphs>83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Deluxe</vt:lpstr>
      <vt:lpstr>Glider Polar for the blank l-23</vt:lpstr>
      <vt:lpstr>Polar Curve</vt:lpstr>
      <vt:lpstr>Still Air Analysis</vt:lpstr>
      <vt:lpstr>Notes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Aerodynamics for the Sailplane pilo</dc:title>
  <dc:creator>Stefan Murry</dc:creator>
  <cp:lastModifiedBy>smurry</cp:lastModifiedBy>
  <cp:revision>69</cp:revision>
  <dcterms:created xsi:type="dcterms:W3CDTF">2009-12-21T22:30:01Z</dcterms:created>
  <dcterms:modified xsi:type="dcterms:W3CDTF">2010-04-20T21:10:29Z</dcterms:modified>
</cp:coreProperties>
</file>