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76" r:id="rId3"/>
    <p:sldId id="268" r:id="rId4"/>
    <p:sldId id="270" r:id="rId5"/>
    <p:sldId id="269" r:id="rId6"/>
    <p:sldId id="271" r:id="rId7"/>
    <p:sldId id="272" r:id="rId8"/>
    <p:sldId id="273" r:id="rId9"/>
    <p:sldId id="274" r:id="rId10"/>
    <p:sldId id="275" r:id="rId11"/>
    <p:sldId id="259" r:id="rId12"/>
    <p:sldId id="260" r:id="rId13"/>
    <p:sldId id="261" r:id="rId14"/>
    <p:sldId id="263" r:id="rId15"/>
    <p:sldId id="264" r:id="rId16"/>
    <p:sldId id="257"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58"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fld id="{C6F07C63-B06B-4BDF-9DD4-871E47713771}" type="datetimeFigureOut">
              <a:rPr lang="en-US" smtClean="0"/>
              <a:pPr/>
              <a:t>6/30/2010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6/30/2010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6/30/2010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07C63-B06B-4BDF-9DD4-871E47713771}" type="datetimeFigureOut">
              <a:rPr lang="en-US" smtClean="0"/>
              <a:pPr/>
              <a:t>6/30/2010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C6F07C63-B06B-4BDF-9DD4-871E47713771}" type="datetimeFigureOut">
              <a:rPr lang="en-US" smtClean="0"/>
              <a:pPr/>
              <a:t>6/30/2010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6/30/2010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07C63-B06B-4BDF-9DD4-871E47713771}" type="datetimeFigureOut">
              <a:rPr lang="en-US" smtClean="0"/>
              <a:pPr/>
              <a:t>6/30/2010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F07C63-B06B-4BDF-9DD4-871E47713771}" type="datetimeFigureOut">
              <a:rPr lang="en-US" smtClean="0"/>
              <a:pPr/>
              <a:t>6/30/2010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07C63-B06B-4BDF-9DD4-871E47713771}" type="datetimeFigureOut">
              <a:rPr lang="en-US" smtClean="0"/>
              <a:pPr/>
              <a:t>6/30/2010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6/30/2010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C6F07C63-B06B-4BDF-9DD4-871E47713771}" type="datetimeFigureOut">
              <a:rPr lang="en-US" smtClean="0"/>
              <a:pPr/>
              <a:t>6/30/2010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3400" y="6356350"/>
            <a:ext cx="533400" cy="365125"/>
          </a:xfrm>
        </p:spPr>
        <p:txBody>
          <a:bodyPr/>
          <a:lstStyle/>
          <a:p>
            <a:fld id="{CF84CB41-FA64-4039-B15D-893D2CC6CA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fld id="{C6F07C63-B06B-4BDF-9DD4-871E47713771}" type="datetimeFigureOut">
              <a:rPr lang="en-US" smtClean="0"/>
              <a:pPr/>
              <a:t>6/30/2010</a:t>
            </a:fld>
            <a:endParaRPr 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CF84CB41-FA64-4039-B15D-893D2CC6CA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Aeromedical</a:t>
            </a:r>
            <a:r>
              <a:rPr lang="en-US" dirty="0" smtClean="0"/>
              <a:t> Factors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Spatial Disorientation</a:t>
            </a:r>
            <a:endParaRPr lang="en-US" sz="2800" dirty="0"/>
          </a:p>
        </p:txBody>
      </p:sp>
      <p:sp>
        <p:nvSpPr>
          <p:cNvPr id="3" name="Content Placeholder 2"/>
          <p:cNvSpPr>
            <a:spLocks noGrp="1"/>
          </p:cNvSpPr>
          <p:nvPr>
            <p:ph idx="1"/>
          </p:nvPr>
        </p:nvSpPr>
        <p:spPr>
          <a:xfrm>
            <a:off x="228600" y="1219200"/>
            <a:ext cx="8763000" cy="5638800"/>
          </a:xfrm>
        </p:spPr>
        <p:txBody>
          <a:bodyPr>
            <a:normAutofit fontScale="70000" lnSpcReduction="20000"/>
          </a:bodyPr>
          <a:lstStyle/>
          <a:p>
            <a:r>
              <a:rPr lang="en-US" dirty="0" smtClean="0"/>
              <a:t>Some types of motions “confuse” the body’s motion sensing system, leadin</a:t>
            </a:r>
            <a:r>
              <a:rPr lang="en-US" dirty="0" smtClean="0"/>
              <a:t>g the pilot to “feel” that the aircraft is in a different orientation than it actually is, examples include:</a:t>
            </a:r>
          </a:p>
          <a:p>
            <a:pPr lvl="1"/>
            <a:r>
              <a:rPr lang="en-US" dirty="0" smtClean="0"/>
              <a:t>The leans: Abrupt correction of a banked attitude can result in the illusion of a bank in the opposite direction</a:t>
            </a:r>
          </a:p>
          <a:p>
            <a:pPr lvl="1"/>
            <a:r>
              <a:rPr lang="en-US" dirty="0" err="1" smtClean="0"/>
              <a:t>Coriolis</a:t>
            </a:r>
            <a:r>
              <a:rPr lang="en-US" dirty="0" smtClean="0"/>
              <a:t> illusion: An abrupt head movement while in a constant rate turn can produce the feeling of rotation in a different axis.  This is the most overwhelming of all the illusions in flight.</a:t>
            </a:r>
          </a:p>
          <a:p>
            <a:pPr lvl="1"/>
            <a:r>
              <a:rPr lang="en-US" dirty="0" smtClean="0"/>
              <a:t>Graveyard spin: The proper recovery from a developed spin may result in the illusion of a spin in the opposite direction</a:t>
            </a:r>
          </a:p>
          <a:p>
            <a:pPr lvl="1"/>
            <a:r>
              <a:rPr lang="en-US" dirty="0" smtClean="0"/>
              <a:t>Graveyard spiral: Loss of altitude during a prolonged turn may result in the illusion of loss of altitude with wings level.  Result will be an ever-tightening spiral.</a:t>
            </a:r>
          </a:p>
          <a:p>
            <a:pPr lvl="1"/>
            <a:r>
              <a:rPr lang="en-US" dirty="0" err="1" smtClean="0"/>
              <a:t>Somatogravic</a:t>
            </a:r>
            <a:r>
              <a:rPr lang="en-US" dirty="0" smtClean="0"/>
              <a:t> illusion: Abrupt acceleration may produce a feeling of being in a nose-up attitude</a:t>
            </a:r>
          </a:p>
          <a:p>
            <a:pPr lvl="1"/>
            <a:r>
              <a:rPr lang="en-US" dirty="0" smtClean="0"/>
              <a:t>Inversion: Abrupt return to straight and level flight from a climb can result in a feeling of tumbling backwards</a:t>
            </a:r>
          </a:p>
          <a:p>
            <a:pPr lvl="1"/>
            <a:r>
              <a:rPr lang="en-US" dirty="0" smtClean="0"/>
              <a:t>Elevator illusion: An abrupt vertical acceleration can result in the illusion of being in a climb</a:t>
            </a:r>
          </a:p>
          <a:p>
            <a:pPr lvl="1"/>
            <a:r>
              <a:rPr lang="en-US" dirty="0" smtClean="0"/>
              <a:t>False Horizon: Certain cloud formations, an obscured horizon, or certain geographic patterns may produce an illusory horizon</a:t>
            </a:r>
          </a:p>
          <a:p>
            <a:pPr lvl="1"/>
            <a:r>
              <a:rPr lang="en-US" dirty="0" err="1" smtClean="0"/>
              <a:t>Autokinesis</a:t>
            </a:r>
            <a:r>
              <a:rPr lang="en-US" dirty="0" smtClean="0"/>
              <a:t>: staring at a point of light for many seconds will make the light appear to be moving around</a:t>
            </a:r>
          </a:p>
          <a:p>
            <a:pPr lvl="1"/>
            <a:endParaRPr lang="en-US" dirty="0" smtClean="0"/>
          </a:p>
          <a:p>
            <a:pPr lvl="1"/>
            <a:endParaRPr lang="en-US" dirty="0" smtClean="0"/>
          </a:p>
          <a:p>
            <a:pPr lvl="1"/>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fontScale="90000"/>
          </a:bodyPr>
          <a:lstStyle/>
          <a:p>
            <a:r>
              <a:rPr lang="en-US" dirty="0" smtClean="0"/>
              <a:t>Illusions leading to landing errors</a:t>
            </a:r>
            <a:endParaRPr lang="en-US" dirty="0"/>
          </a:p>
        </p:txBody>
      </p:sp>
      <p:sp>
        <p:nvSpPr>
          <p:cNvPr id="3" name="Content Placeholder 2"/>
          <p:cNvSpPr>
            <a:spLocks noGrp="1"/>
          </p:cNvSpPr>
          <p:nvPr>
            <p:ph idx="1"/>
          </p:nvPr>
        </p:nvSpPr>
        <p:spPr>
          <a:xfrm>
            <a:off x="228600" y="1676400"/>
            <a:ext cx="8915400" cy="4618037"/>
          </a:xfrm>
        </p:spPr>
        <p:txBody>
          <a:bodyPr>
            <a:normAutofit fontScale="77500" lnSpcReduction="20000"/>
          </a:bodyPr>
          <a:lstStyle/>
          <a:p>
            <a:r>
              <a:rPr lang="en-US" dirty="0" smtClean="0"/>
              <a:t>Runway width illusion: a narrower than usual runway produces the illusion that the aircraft is higher than it actually is.  Result will be a lower approach than normal, possibly striking objects in the approach path</a:t>
            </a:r>
          </a:p>
          <a:p>
            <a:r>
              <a:rPr lang="en-US" dirty="0" smtClean="0"/>
              <a:t>Runway and terrain slope illusion: an </a:t>
            </a:r>
            <a:r>
              <a:rPr lang="en-US" dirty="0" err="1" smtClean="0"/>
              <a:t>upsloping</a:t>
            </a:r>
            <a:r>
              <a:rPr lang="en-US" dirty="0" smtClean="0"/>
              <a:t> runway or terrain can produce the illusion that the aircraft is higher than it actually is</a:t>
            </a:r>
          </a:p>
          <a:p>
            <a:r>
              <a:rPr lang="en-US" dirty="0" smtClean="0"/>
              <a:t>Featureless terrain illusion: the absence of ground features (e.g. in an approach over snow, water, or in darkness) may produce the illusion that the aircraft is higher than it actually is</a:t>
            </a:r>
          </a:p>
          <a:p>
            <a:r>
              <a:rPr lang="en-US" dirty="0" smtClean="0"/>
              <a:t>Atmospheric illusions: rain or other obscuration may produce the illusion of greater height</a:t>
            </a:r>
          </a:p>
          <a:p>
            <a:r>
              <a:rPr lang="en-US" dirty="0" smtClean="0"/>
              <a:t>Approach lighting illusions: Lights in a straight line (e.g</a:t>
            </a:r>
            <a:r>
              <a:rPr lang="en-US" dirty="0" smtClean="0"/>
              <a:t>. along a road) may appear to be a runway.  Also, bright approach lighting systems may create the illusion of greater distance to the runway.  Result will be a higher approach than normal.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91.7 Airworthiness</a:t>
            </a:r>
            <a:endParaRPr lang="en-US" dirty="0"/>
          </a:p>
        </p:txBody>
      </p:sp>
      <p:sp>
        <p:nvSpPr>
          <p:cNvPr id="3" name="Content Placeholder 2"/>
          <p:cNvSpPr>
            <a:spLocks noGrp="1"/>
          </p:cNvSpPr>
          <p:nvPr>
            <p:ph idx="1"/>
          </p:nvPr>
        </p:nvSpPr>
        <p:spPr>
          <a:xfrm>
            <a:off x="457200" y="1524001"/>
            <a:ext cx="8229600" cy="2362199"/>
          </a:xfrm>
        </p:spPr>
        <p:txBody>
          <a:bodyPr>
            <a:normAutofit fontScale="70000" lnSpcReduction="20000"/>
          </a:bodyPr>
          <a:lstStyle/>
          <a:p>
            <a:pPr>
              <a:buNone/>
            </a:pPr>
            <a:r>
              <a:rPr lang="en-US" b="1" dirty="0" smtClean="0"/>
              <a:t>§ 91.7   Civil aircraft airworthiness.</a:t>
            </a:r>
          </a:p>
          <a:p>
            <a:pPr>
              <a:buNone/>
            </a:pPr>
            <a:r>
              <a:rPr lang="en-US" dirty="0" smtClean="0"/>
              <a:t>(a) No person may operate a civil aircraft unless it is in an airworthy condition.</a:t>
            </a:r>
          </a:p>
          <a:p>
            <a:pPr>
              <a:buNone/>
            </a:pPr>
            <a:r>
              <a:rPr lang="en-US" dirty="0" smtClean="0"/>
              <a:t>(b) The pilot in command of a civil aircraft is responsible for determining whether that aircraft is in condition for safe flight. The pilot in command shall discontinue the flight when </a:t>
            </a:r>
            <a:r>
              <a:rPr lang="en-US" dirty="0" err="1" smtClean="0"/>
              <a:t>unairworthy</a:t>
            </a:r>
            <a:r>
              <a:rPr lang="en-US" dirty="0" smtClean="0"/>
              <a:t> mechanical, electrical, or structural conditions occur.</a:t>
            </a:r>
          </a:p>
          <a:p>
            <a:pPr>
              <a:buNone/>
            </a:pPr>
            <a:endParaRPr lang="en-US" dirty="0"/>
          </a:p>
        </p:txBody>
      </p:sp>
      <p:sp>
        <p:nvSpPr>
          <p:cNvPr id="4" name="TextBox 3"/>
          <p:cNvSpPr txBox="1"/>
          <p:nvPr/>
        </p:nvSpPr>
        <p:spPr>
          <a:xfrm>
            <a:off x="609600" y="4953000"/>
            <a:ext cx="8077200" cy="646331"/>
          </a:xfrm>
          <a:prstGeom prst="rect">
            <a:avLst/>
          </a:prstGeom>
          <a:noFill/>
          <a:ln>
            <a:solidFill>
              <a:schemeClr val="tx1"/>
            </a:solidFill>
          </a:ln>
        </p:spPr>
        <p:txBody>
          <a:bodyPr wrap="square" rtlCol="0">
            <a:spAutoFit/>
          </a:bodyPr>
          <a:lstStyle/>
          <a:p>
            <a:r>
              <a:rPr lang="en-US" dirty="0" smtClean="0"/>
              <a:t>Plain English: The PIC is responsible for determining the airworthiness status of the aircraft before flight, and it is a violation of FARs to operate an </a:t>
            </a:r>
            <a:r>
              <a:rPr lang="en-US" dirty="0" err="1" smtClean="0"/>
              <a:t>unairworthy</a:t>
            </a:r>
            <a:r>
              <a:rPr lang="en-US" dirty="0" smtClean="0"/>
              <a:t> aircraft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91.17 Alcohol or drugs</a:t>
            </a:r>
            <a:endParaRPr lang="en-US" dirty="0"/>
          </a:p>
        </p:txBody>
      </p:sp>
      <p:sp>
        <p:nvSpPr>
          <p:cNvPr id="3" name="Content Placeholder 2"/>
          <p:cNvSpPr>
            <a:spLocks noGrp="1"/>
          </p:cNvSpPr>
          <p:nvPr>
            <p:ph idx="1"/>
          </p:nvPr>
        </p:nvSpPr>
        <p:spPr>
          <a:xfrm>
            <a:off x="457200" y="1524001"/>
            <a:ext cx="8229600" cy="3733800"/>
          </a:xfrm>
        </p:spPr>
        <p:txBody>
          <a:bodyPr>
            <a:normAutofit fontScale="55000" lnSpcReduction="20000"/>
          </a:bodyPr>
          <a:lstStyle/>
          <a:p>
            <a:pPr>
              <a:buNone/>
            </a:pPr>
            <a:r>
              <a:rPr lang="en-US" b="1" dirty="0" smtClean="0"/>
              <a:t>§ 91.17   Alcohol or drugs.</a:t>
            </a:r>
          </a:p>
          <a:p>
            <a:pPr>
              <a:buNone/>
            </a:pPr>
            <a:r>
              <a:rPr lang="en-US" dirty="0" smtClean="0"/>
              <a:t>(a) No person may act or attempt to act as a crewmember of a civil aircraft—</a:t>
            </a:r>
          </a:p>
          <a:p>
            <a:pPr>
              <a:buNone/>
            </a:pPr>
            <a:r>
              <a:rPr lang="en-US" dirty="0" smtClean="0"/>
              <a:t>(1) Within 8 hours after the consumption of any alcoholic beverage;</a:t>
            </a:r>
          </a:p>
          <a:p>
            <a:pPr>
              <a:buNone/>
            </a:pPr>
            <a:r>
              <a:rPr lang="en-US" dirty="0" smtClean="0"/>
              <a:t>(2) While under the influence of alcohol;</a:t>
            </a:r>
          </a:p>
          <a:p>
            <a:pPr>
              <a:buNone/>
            </a:pPr>
            <a:r>
              <a:rPr lang="en-US" dirty="0" smtClean="0"/>
              <a:t>(3) While using any drug that affects the person's faculties in any way contrary to safety; or</a:t>
            </a:r>
          </a:p>
          <a:p>
            <a:pPr>
              <a:buNone/>
            </a:pPr>
            <a:r>
              <a:rPr lang="en-US" dirty="0" smtClean="0"/>
              <a:t>(4) While having an alcohol concentration of 0.04 or greater in a blood or breath specimen. Alcohol concentration means grams of alcohol per deciliter of blood or grams of alcohol per 210 liters of breath.</a:t>
            </a:r>
          </a:p>
          <a:p>
            <a:pPr>
              <a:buNone/>
            </a:pPr>
            <a:r>
              <a:rPr lang="en-US" dirty="0" smtClean="0"/>
              <a:t>(b) Except in an emergency, no pilot of a civil aircraft may allow a person who appears to be intoxicated or who demonstrates by manner or physical indications that the individual is under the influence of drugs (except a medical patient under proper care) to be carried in that aircraft.</a:t>
            </a:r>
          </a:p>
          <a:p>
            <a:pPr>
              <a:buNone/>
            </a:pPr>
            <a:r>
              <a:rPr lang="en-US" dirty="0" smtClean="0"/>
              <a:t>(c) A crewmember shall do the following:</a:t>
            </a:r>
          </a:p>
          <a:p>
            <a:pPr>
              <a:buNone/>
            </a:pPr>
            <a:r>
              <a:rPr lang="en-US" dirty="0" smtClean="0"/>
              <a:t>(1) On request of a law enforcement officer, submit to a test to indicate the alcohol concentration in the blood or breath, when—  …</a:t>
            </a:r>
          </a:p>
          <a:p>
            <a:pPr>
              <a:buNone/>
            </a:pPr>
            <a:endParaRPr lang="en-US" dirty="0"/>
          </a:p>
        </p:txBody>
      </p:sp>
      <p:sp>
        <p:nvSpPr>
          <p:cNvPr id="4" name="TextBox 3"/>
          <p:cNvSpPr txBox="1"/>
          <p:nvPr/>
        </p:nvSpPr>
        <p:spPr>
          <a:xfrm>
            <a:off x="685800" y="5410200"/>
            <a:ext cx="8077200" cy="646331"/>
          </a:xfrm>
          <a:prstGeom prst="rect">
            <a:avLst/>
          </a:prstGeom>
          <a:noFill/>
          <a:ln>
            <a:solidFill>
              <a:schemeClr val="tx1"/>
            </a:solidFill>
          </a:ln>
        </p:spPr>
        <p:txBody>
          <a:bodyPr wrap="square" rtlCol="0">
            <a:spAutoFit/>
          </a:bodyPr>
          <a:lstStyle/>
          <a:p>
            <a:r>
              <a:rPr lang="en-US" dirty="0" smtClean="0"/>
              <a:t>Plain English: “8 hours from Bottle to Throttle” AND &lt;0.04 BAC.  No flying drunks. Must submit to police blood/breath test if requested.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91.103 Preflight Action </a:t>
            </a:r>
            <a:endParaRPr lang="en-US" dirty="0"/>
          </a:p>
        </p:txBody>
      </p:sp>
      <p:sp>
        <p:nvSpPr>
          <p:cNvPr id="3" name="Content Placeholder 2"/>
          <p:cNvSpPr>
            <a:spLocks noGrp="1"/>
          </p:cNvSpPr>
          <p:nvPr>
            <p:ph idx="1"/>
          </p:nvPr>
        </p:nvSpPr>
        <p:spPr>
          <a:xfrm>
            <a:off x="457200" y="1524001"/>
            <a:ext cx="8229600" cy="3733800"/>
          </a:xfrm>
        </p:spPr>
        <p:txBody>
          <a:bodyPr>
            <a:normAutofit fontScale="55000" lnSpcReduction="20000"/>
          </a:bodyPr>
          <a:lstStyle/>
          <a:p>
            <a:pPr>
              <a:buNone/>
            </a:pPr>
            <a:r>
              <a:rPr lang="en-US" b="1" dirty="0" smtClean="0"/>
              <a:t>§ 91.103   Preflight action.</a:t>
            </a:r>
          </a:p>
          <a:p>
            <a:pPr>
              <a:buNone/>
            </a:pPr>
            <a:r>
              <a:rPr lang="en-US" dirty="0" smtClean="0"/>
              <a:t>Each pilot in command shall, before beginning a flight, become familiar with all available information concerning that flight. This information must include—</a:t>
            </a:r>
          </a:p>
          <a:p>
            <a:pPr>
              <a:buNone/>
            </a:pPr>
            <a:r>
              <a:rPr lang="en-US" dirty="0" smtClean="0"/>
              <a:t>(a) For a flight under IFR or a flight not in the vicinity of an airport, weather reports and forecasts, fuel requirements, alternatives available if the planned flight cannot be completed, and any known traffic delays of which the pilot in command has been advised by ATC;</a:t>
            </a:r>
          </a:p>
          <a:p>
            <a:pPr>
              <a:buNone/>
            </a:pPr>
            <a:r>
              <a:rPr lang="en-US" dirty="0" smtClean="0"/>
              <a:t>(b) For any flight, runway lengths at airports of intended use, and the following takeoff and landing distance information:</a:t>
            </a:r>
          </a:p>
          <a:p>
            <a:pPr>
              <a:buNone/>
            </a:pPr>
            <a:r>
              <a:rPr lang="en-US" dirty="0" smtClean="0"/>
              <a:t>(1) For civil aircraft for which an approved Airplane or Rotorcraft Flight Manual containing takeoff and landing distance data is required, the takeoff and landing distance data contained therein; and</a:t>
            </a:r>
          </a:p>
          <a:p>
            <a:pPr>
              <a:buNone/>
            </a:pPr>
            <a:r>
              <a:rPr lang="en-US" dirty="0" smtClean="0"/>
              <a:t>(2) For civil aircraft other than those specified in paragraph (b)(1) of this section, other reliable information appropriate to the aircraft, relating to aircraft performance under expected values of airport elevation and runway slope, aircraft gross weight, and wind and temperature.</a:t>
            </a:r>
          </a:p>
          <a:p>
            <a:pPr>
              <a:buNone/>
            </a:pPr>
            <a:endParaRPr lang="en-US" dirty="0"/>
          </a:p>
        </p:txBody>
      </p:sp>
      <p:sp>
        <p:nvSpPr>
          <p:cNvPr id="4" name="TextBox 3"/>
          <p:cNvSpPr txBox="1"/>
          <p:nvPr/>
        </p:nvSpPr>
        <p:spPr>
          <a:xfrm>
            <a:off x="685800" y="5410200"/>
            <a:ext cx="8077200" cy="923330"/>
          </a:xfrm>
          <a:prstGeom prst="rect">
            <a:avLst/>
          </a:prstGeom>
          <a:noFill/>
          <a:ln>
            <a:solidFill>
              <a:schemeClr val="tx1"/>
            </a:solidFill>
          </a:ln>
        </p:spPr>
        <p:txBody>
          <a:bodyPr wrap="square" rtlCol="0">
            <a:spAutoFit/>
          </a:bodyPr>
          <a:lstStyle/>
          <a:p>
            <a:r>
              <a:rPr lang="en-US" dirty="0" smtClean="0"/>
              <a:t>Plain English: PIC must ascertain “all available information” about the flight, including weather, fuel planning, alternates, ATC delays, runway lengths, takeoff and landing distance.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Effective Visual Scanning</a:t>
            </a:r>
            <a:r>
              <a:rPr lang="en-US" dirty="0" smtClean="0"/>
              <a:t> </a:t>
            </a:r>
            <a:endParaRPr lang="en-US" dirty="0"/>
          </a:p>
        </p:txBody>
      </p:sp>
      <p:sp>
        <p:nvSpPr>
          <p:cNvPr id="3" name="Content Placeholder 2"/>
          <p:cNvSpPr>
            <a:spLocks noGrp="1"/>
          </p:cNvSpPr>
          <p:nvPr>
            <p:ph idx="1"/>
          </p:nvPr>
        </p:nvSpPr>
        <p:spPr>
          <a:xfrm>
            <a:off x="228600" y="1524001"/>
            <a:ext cx="8610600" cy="4724399"/>
          </a:xfrm>
        </p:spPr>
        <p:txBody>
          <a:bodyPr>
            <a:normAutofit fontScale="77500" lnSpcReduction="20000"/>
          </a:bodyPr>
          <a:lstStyle/>
          <a:p>
            <a:r>
              <a:rPr lang="en-US" dirty="0" smtClean="0"/>
              <a:t>Only a narrow area, called the fovea, in the center of the rear of the eye can send be sharply focused, clear messages to the brain</a:t>
            </a:r>
          </a:p>
          <a:p>
            <a:r>
              <a:rPr lang="en-US" dirty="0" smtClean="0"/>
              <a:t>Objects that are outside of the </a:t>
            </a:r>
            <a:r>
              <a:rPr lang="en-US" dirty="0" err="1" smtClean="0"/>
              <a:t>foveal</a:t>
            </a:r>
            <a:r>
              <a:rPr lang="en-US" dirty="0" smtClean="0"/>
              <a:t> field will not be clearly communicated to the brain</a:t>
            </a:r>
          </a:p>
          <a:p>
            <a:r>
              <a:rPr lang="en-US" dirty="0" smtClean="0"/>
              <a:t>As a result, the most effective visual scanning technique is a series of short, regularly spaced eye movements that bring successive areas of the sky into the central visual field</a:t>
            </a:r>
          </a:p>
          <a:p>
            <a:pPr lvl="1"/>
            <a:r>
              <a:rPr lang="en-US" dirty="0" smtClean="0"/>
              <a:t>Movements should be no more than 10 degrees apart, and should last at least 1 second</a:t>
            </a:r>
          </a:p>
          <a:p>
            <a:r>
              <a:rPr lang="en-US" dirty="0" smtClean="0"/>
              <a:t>Scanning time must be interspersed with time for in-cockpit chores</a:t>
            </a:r>
          </a:p>
          <a:p>
            <a:pPr lvl="1"/>
            <a:r>
              <a:rPr lang="en-US" dirty="0" smtClean="0"/>
              <a:t>No more than 4-5 seconds of in-cockpit time should be spent for every 16 seconds of scanning for traffic</a:t>
            </a:r>
          </a:p>
          <a:p>
            <a:r>
              <a:rPr lang="en-US" dirty="0" smtClean="0"/>
              <a:t>Pilots must also move their heads around in order to avoid continuous blockage of a portion of the visual field by cockpit structure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Flight After SCUBA Diving</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endParaRPr lang="en-US" dirty="0" smtClean="0"/>
          </a:p>
          <a:p>
            <a:r>
              <a:rPr lang="en-US" dirty="0" smtClean="0"/>
              <a:t>Flight after SCUBA diving can result in increased risk of decompression sickness (i.e. “the bends”).</a:t>
            </a:r>
          </a:p>
          <a:p>
            <a:pPr lvl="1"/>
            <a:r>
              <a:rPr lang="en-US" dirty="0" smtClean="0"/>
              <a:t>Decompression sickness is caused by gas that has been compressed by underwater pressure coming out of solution in the blood and forming bubbles</a:t>
            </a:r>
          </a:p>
          <a:p>
            <a:r>
              <a:rPr lang="en-US" dirty="0" smtClean="0"/>
              <a:t>In order to avoid decompression sickness, sufficient time must be spent at normal atmospheric pressure to allow dissolved gasses in the blood to return to normal levels before venturing into a lower-pressure (i.e. high altitude) environment.</a:t>
            </a:r>
          </a:p>
          <a:p>
            <a:r>
              <a:rPr lang="en-US" dirty="0" smtClean="0"/>
              <a:t>Recommended waiting times:</a:t>
            </a:r>
          </a:p>
          <a:p>
            <a:pPr lvl="1"/>
            <a:r>
              <a:rPr lang="en-US" dirty="0" smtClean="0"/>
              <a:t>For flight altitudes not exceeding 8,000 feet MSL:</a:t>
            </a:r>
          </a:p>
          <a:p>
            <a:pPr lvl="2"/>
            <a:r>
              <a:rPr lang="en-US" dirty="0" smtClean="0"/>
              <a:t>12 hours after a non-decompression dive</a:t>
            </a:r>
          </a:p>
          <a:p>
            <a:pPr lvl="2"/>
            <a:r>
              <a:rPr lang="en-US" dirty="0" smtClean="0"/>
              <a:t>24 hours after a decompression dive</a:t>
            </a:r>
          </a:p>
          <a:p>
            <a:pPr lvl="1"/>
            <a:r>
              <a:rPr lang="en-US" dirty="0" smtClean="0"/>
              <a:t>For flight above 8,000 feet MSL:</a:t>
            </a:r>
          </a:p>
          <a:p>
            <a:pPr lvl="2"/>
            <a:r>
              <a:rPr lang="en-US" dirty="0" smtClean="0"/>
              <a:t>24 hours regardless of the need for decompression during the dive</a:t>
            </a:r>
          </a:p>
          <a:p>
            <a:pPr lvl="1"/>
            <a:r>
              <a:rPr lang="en-US" dirty="0" smtClean="0"/>
              <a:t>Altitudes are actual flight altitudes, not cabin pressure altitudes, in order to take into consideration the possibility of  loss of cabin pressurization during flight.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Preflight Medical Checklist</a:t>
            </a:r>
            <a:endParaRPr lang="en-US" dirty="0"/>
          </a:p>
        </p:txBody>
      </p:sp>
      <p:sp>
        <p:nvSpPr>
          <p:cNvPr id="5" name="TextBox 4"/>
          <p:cNvSpPr txBox="1"/>
          <p:nvPr/>
        </p:nvSpPr>
        <p:spPr>
          <a:xfrm>
            <a:off x="914400" y="1600200"/>
            <a:ext cx="7232877" cy="1446550"/>
          </a:xfrm>
          <a:prstGeom prst="rect">
            <a:avLst/>
          </a:prstGeom>
          <a:noFill/>
        </p:spPr>
        <p:txBody>
          <a:bodyPr wrap="none" rtlCol="0">
            <a:spAutoFit/>
          </a:bodyPr>
          <a:lstStyle/>
          <a:p>
            <a:r>
              <a:rPr lang="en-US" sz="8800" dirty="0" smtClean="0"/>
              <a:t>I    M     S  A  F  E</a:t>
            </a:r>
            <a:endParaRPr lang="en-US" sz="8800" dirty="0"/>
          </a:p>
        </p:txBody>
      </p:sp>
      <p:sp>
        <p:nvSpPr>
          <p:cNvPr id="6" name="TextBox 5"/>
          <p:cNvSpPr txBox="1"/>
          <p:nvPr/>
        </p:nvSpPr>
        <p:spPr>
          <a:xfrm rot="5400000">
            <a:off x="337043" y="3320557"/>
            <a:ext cx="1619354" cy="769441"/>
          </a:xfrm>
          <a:prstGeom prst="rect">
            <a:avLst/>
          </a:prstGeom>
          <a:noFill/>
        </p:spPr>
        <p:txBody>
          <a:bodyPr wrap="none" rtlCol="0" anchor="ctr">
            <a:spAutoFit/>
          </a:bodyPr>
          <a:lstStyle/>
          <a:p>
            <a:r>
              <a:rPr lang="en-US" sz="4400" dirty="0" smtClean="0"/>
              <a:t>Illness</a:t>
            </a:r>
            <a:endParaRPr lang="en-US" sz="4400" dirty="0"/>
          </a:p>
        </p:txBody>
      </p:sp>
      <p:sp>
        <p:nvSpPr>
          <p:cNvPr id="7" name="TextBox 6"/>
          <p:cNvSpPr txBox="1"/>
          <p:nvPr/>
        </p:nvSpPr>
        <p:spPr>
          <a:xfrm rot="5400000">
            <a:off x="1264726" y="3916874"/>
            <a:ext cx="2811988" cy="769441"/>
          </a:xfrm>
          <a:prstGeom prst="rect">
            <a:avLst/>
          </a:prstGeom>
          <a:noFill/>
        </p:spPr>
        <p:txBody>
          <a:bodyPr wrap="none" rtlCol="0" anchor="ctr">
            <a:spAutoFit/>
          </a:bodyPr>
          <a:lstStyle/>
          <a:p>
            <a:r>
              <a:rPr lang="en-US" sz="4400" dirty="0" smtClean="0"/>
              <a:t>Medication</a:t>
            </a:r>
            <a:endParaRPr lang="en-US" sz="4400" dirty="0"/>
          </a:p>
        </p:txBody>
      </p:sp>
      <p:sp>
        <p:nvSpPr>
          <p:cNvPr id="8" name="TextBox 7"/>
          <p:cNvSpPr txBox="1"/>
          <p:nvPr/>
        </p:nvSpPr>
        <p:spPr>
          <a:xfrm rot="5400000">
            <a:off x="3615246" y="3318954"/>
            <a:ext cx="1616148" cy="769441"/>
          </a:xfrm>
          <a:prstGeom prst="rect">
            <a:avLst/>
          </a:prstGeom>
          <a:noFill/>
        </p:spPr>
        <p:txBody>
          <a:bodyPr wrap="none" rtlCol="0" anchor="ctr">
            <a:spAutoFit/>
          </a:bodyPr>
          <a:lstStyle/>
          <a:p>
            <a:r>
              <a:rPr lang="en-US" sz="4400" dirty="0" smtClean="0"/>
              <a:t>Stress</a:t>
            </a:r>
            <a:endParaRPr lang="en-US" sz="4400" dirty="0"/>
          </a:p>
        </p:txBody>
      </p:sp>
      <p:sp>
        <p:nvSpPr>
          <p:cNvPr id="9" name="TextBox 8"/>
          <p:cNvSpPr txBox="1"/>
          <p:nvPr/>
        </p:nvSpPr>
        <p:spPr>
          <a:xfrm rot="5400000">
            <a:off x="4512128" y="3488872"/>
            <a:ext cx="1955985" cy="769441"/>
          </a:xfrm>
          <a:prstGeom prst="rect">
            <a:avLst/>
          </a:prstGeom>
          <a:noFill/>
        </p:spPr>
        <p:txBody>
          <a:bodyPr wrap="none" rtlCol="0" anchor="ctr">
            <a:spAutoFit/>
          </a:bodyPr>
          <a:lstStyle/>
          <a:p>
            <a:r>
              <a:rPr lang="en-US" sz="4400" dirty="0" smtClean="0"/>
              <a:t>Alcohol</a:t>
            </a:r>
            <a:endParaRPr lang="en-US" sz="4400" dirty="0"/>
          </a:p>
        </p:txBody>
      </p:sp>
      <p:sp>
        <p:nvSpPr>
          <p:cNvPr id="10" name="TextBox 9"/>
          <p:cNvSpPr txBox="1"/>
          <p:nvPr/>
        </p:nvSpPr>
        <p:spPr>
          <a:xfrm rot="5400000">
            <a:off x="5584540" y="3483261"/>
            <a:ext cx="1944763" cy="769441"/>
          </a:xfrm>
          <a:prstGeom prst="rect">
            <a:avLst/>
          </a:prstGeom>
          <a:noFill/>
        </p:spPr>
        <p:txBody>
          <a:bodyPr wrap="none" rtlCol="0" anchor="ctr">
            <a:spAutoFit/>
          </a:bodyPr>
          <a:lstStyle/>
          <a:p>
            <a:r>
              <a:rPr lang="en-US" sz="4400" dirty="0" smtClean="0"/>
              <a:t>Fatigue</a:t>
            </a:r>
            <a:endParaRPr lang="en-US" sz="4400" dirty="0"/>
          </a:p>
        </p:txBody>
      </p:sp>
      <p:sp>
        <p:nvSpPr>
          <p:cNvPr id="11" name="TextBox 10"/>
          <p:cNvSpPr txBox="1"/>
          <p:nvPr/>
        </p:nvSpPr>
        <p:spPr>
          <a:xfrm rot="5400000">
            <a:off x="6527907" y="3606693"/>
            <a:ext cx="2191626" cy="769441"/>
          </a:xfrm>
          <a:prstGeom prst="rect">
            <a:avLst/>
          </a:prstGeom>
          <a:noFill/>
        </p:spPr>
        <p:txBody>
          <a:bodyPr wrap="none" rtlCol="0" anchor="ctr">
            <a:spAutoFit/>
          </a:bodyPr>
          <a:lstStyle/>
          <a:p>
            <a:r>
              <a:rPr lang="en-US" sz="4400" dirty="0" smtClean="0"/>
              <a:t>Emotion</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694237"/>
          </a:xfrm>
        </p:spPr>
        <p:txBody>
          <a:bodyPr>
            <a:normAutofit fontScale="92500" lnSpcReduction="20000"/>
          </a:bodyPr>
          <a:lstStyle/>
          <a:p>
            <a:r>
              <a:rPr lang="en-US" dirty="0" smtClean="0"/>
              <a:t>Drugs</a:t>
            </a:r>
          </a:p>
          <a:p>
            <a:r>
              <a:rPr lang="en-US" dirty="0" smtClean="0"/>
              <a:t>Alcohol</a:t>
            </a:r>
          </a:p>
          <a:p>
            <a:r>
              <a:rPr lang="en-US" dirty="0" smtClean="0"/>
              <a:t>Fatigue and dehydration</a:t>
            </a:r>
          </a:p>
          <a:p>
            <a:r>
              <a:rPr lang="en-US" dirty="0" smtClean="0"/>
              <a:t>Hypoxia</a:t>
            </a:r>
          </a:p>
          <a:p>
            <a:r>
              <a:rPr lang="en-US" dirty="0" smtClean="0"/>
              <a:t>Hyperventilation</a:t>
            </a:r>
          </a:p>
          <a:p>
            <a:r>
              <a:rPr lang="en-US" dirty="0" smtClean="0"/>
              <a:t>Ear and sinus problems</a:t>
            </a:r>
          </a:p>
          <a:p>
            <a:r>
              <a:rPr lang="en-US" dirty="0" smtClean="0"/>
              <a:t>Spatial disorientation</a:t>
            </a:r>
          </a:p>
          <a:p>
            <a:r>
              <a:rPr lang="en-US" dirty="0" smtClean="0"/>
              <a:t>Vision and effective visual scanning</a:t>
            </a:r>
          </a:p>
          <a:p>
            <a:r>
              <a:rPr lang="en-US" dirty="0" smtClean="0"/>
              <a:t>Flight after SCUBA diving</a:t>
            </a:r>
          </a:p>
          <a:p>
            <a:r>
              <a:rPr lang="en-US" dirty="0" smtClean="0"/>
              <a:t>Personal medical checklist</a:t>
            </a:r>
          </a:p>
          <a:p>
            <a:endParaRPr lang="en-US" dirty="0"/>
          </a:p>
        </p:txBody>
      </p:sp>
      <p:sp>
        <p:nvSpPr>
          <p:cNvPr id="4" name="TextBox 3"/>
          <p:cNvSpPr txBox="1"/>
          <p:nvPr/>
        </p:nvSpPr>
        <p:spPr>
          <a:xfrm>
            <a:off x="1905000" y="6248400"/>
            <a:ext cx="5742341" cy="369332"/>
          </a:xfrm>
          <a:prstGeom prst="rect">
            <a:avLst/>
          </a:prstGeom>
          <a:noFill/>
          <a:ln>
            <a:solidFill>
              <a:schemeClr val="tx1"/>
            </a:solidFill>
          </a:ln>
        </p:spPr>
        <p:txBody>
          <a:bodyPr wrap="none" rtlCol="0">
            <a:spAutoFit/>
          </a:bodyPr>
          <a:lstStyle/>
          <a:p>
            <a:r>
              <a:rPr lang="en-US" dirty="0" smtClean="0"/>
              <a:t>Summary of </a:t>
            </a:r>
            <a:r>
              <a:rPr lang="en-US" dirty="0" err="1" smtClean="0"/>
              <a:t>aeromedical</a:t>
            </a:r>
            <a:r>
              <a:rPr lang="en-US" dirty="0" smtClean="0"/>
              <a:t> factors can be found in AIM Ch. 8</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Motivation</a:t>
            </a:r>
            <a:endParaRPr lang="en-US" sz="2800" dirty="0"/>
          </a:p>
        </p:txBody>
      </p:sp>
      <p:sp>
        <p:nvSpPr>
          <p:cNvPr id="3" name="Content Placeholder 2"/>
          <p:cNvSpPr>
            <a:spLocks noGrp="1"/>
          </p:cNvSpPr>
          <p:nvPr>
            <p:ph idx="1"/>
          </p:nvPr>
        </p:nvSpPr>
        <p:spPr>
          <a:xfrm>
            <a:off x="457200" y="1371600"/>
            <a:ext cx="8229600" cy="4922837"/>
          </a:xfrm>
        </p:spPr>
        <p:txBody>
          <a:bodyPr>
            <a:normAutofit lnSpcReduction="10000"/>
          </a:bodyPr>
          <a:lstStyle/>
          <a:p>
            <a:r>
              <a:rPr lang="en-US" dirty="0" smtClean="0"/>
              <a:t>Glider Flying=No FAA medical required</a:t>
            </a:r>
          </a:p>
          <a:p>
            <a:r>
              <a:rPr lang="en-US" dirty="0" smtClean="0"/>
              <a:t>HOWEVER, exercising the privileges of your glider pilot’s license requires that you certify that you have no known medical deficiencies that would hamper your ability to fly</a:t>
            </a:r>
          </a:p>
          <a:p>
            <a:r>
              <a:rPr lang="en-US" dirty="0" smtClean="0"/>
              <a:t>Also, for the safety and comfort of your passengers, knowledge of </a:t>
            </a:r>
            <a:r>
              <a:rPr lang="en-US" dirty="0" err="1" smtClean="0"/>
              <a:t>aeromedical</a:t>
            </a:r>
            <a:r>
              <a:rPr lang="en-US" dirty="0" smtClean="0"/>
              <a:t> factors is required</a:t>
            </a:r>
          </a:p>
          <a:p>
            <a:r>
              <a:rPr lang="en-US" dirty="0" smtClean="0"/>
              <a:t>Finally, knowledge of this topic is required during your practical test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Drugs</a:t>
            </a:r>
            <a:endParaRPr lang="en-US" sz="2800" dirty="0"/>
          </a:p>
        </p:txBody>
      </p:sp>
      <p:sp>
        <p:nvSpPr>
          <p:cNvPr id="3" name="Content Placeholder 2"/>
          <p:cNvSpPr>
            <a:spLocks noGrp="1"/>
          </p:cNvSpPr>
          <p:nvPr>
            <p:ph idx="1"/>
          </p:nvPr>
        </p:nvSpPr>
        <p:spPr>
          <a:xfrm>
            <a:off x="457200" y="1371600"/>
            <a:ext cx="8229600" cy="4922837"/>
          </a:xfrm>
        </p:spPr>
        <p:txBody>
          <a:bodyPr>
            <a:normAutofit fontScale="85000" lnSpcReduction="20000"/>
          </a:bodyPr>
          <a:lstStyle/>
          <a:p>
            <a:r>
              <a:rPr lang="en-US" dirty="0" smtClean="0"/>
              <a:t>FAR 91.17 prohibits the pilot from flying “While </a:t>
            </a:r>
            <a:r>
              <a:rPr lang="en-US" dirty="0" smtClean="0"/>
              <a:t>using any drug that affects the person's faculties in any way contrary to </a:t>
            </a:r>
            <a:r>
              <a:rPr lang="en-US" dirty="0" smtClean="0"/>
              <a:t>safety”</a:t>
            </a:r>
          </a:p>
          <a:p>
            <a:r>
              <a:rPr lang="en-US" dirty="0" smtClean="0"/>
              <a:t>Both some prescription drugs as well as many common over-the-counter drugs may compromise safety</a:t>
            </a:r>
          </a:p>
          <a:p>
            <a:r>
              <a:rPr lang="en-US" dirty="0" smtClean="0"/>
              <a:t>Tranquilizers</a:t>
            </a:r>
            <a:r>
              <a:rPr lang="en-US" dirty="0" smtClean="0"/>
              <a:t>, antihistamines, </a:t>
            </a:r>
            <a:r>
              <a:rPr lang="en-US" dirty="0" smtClean="0"/>
              <a:t>sedatives, strong pain relievers, and cough suppressants may impair judgment, memory, alertness, coordination, vision, and decision-making</a:t>
            </a:r>
          </a:p>
          <a:p>
            <a:r>
              <a:rPr lang="en-US" dirty="0" smtClean="0"/>
              <a:t>The effects of many drugs may be intensified or altered at altitude…don’t assume because you feel OK on the ground you will be OK in flight</a:t>
            </a:r>
          </a:p>
          <a:p>
            <a:r>
              <a:rPr lang="en-US" dirty="0" smtClean="0"/>
              <a:t>In particular, sedatives, </a:t>
            </a:r>
            <a:r>
              <a:rPr lang="en-US" dirty="0" err="1" smtClean="0"/>
              <a:t>transquilizer</a:t>
            </a:r>
            <a:r>
              <a:rPr lang="en-US" dirty="0" err="1" smtClean="0"/>
              <a:t>s</a:t>
            </a:r>
            <a:r>
              <a:rPr lang="en-US" dirty="0" smtClean="0"/>
              <a:t>, and antihistamines increase susceptibility to hypoxia</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US" dirty="0" smtClean="0"/>
              <a:t>FAR 91.17 contains specific prohibitions against flying while under the influence of alcohol</a:t>
            </a:r>
          </a:p>
          <a:p>
            <a:r>
              <a:rPr lang="en-US" dirty="0" smtClean="0"/>
              <a:t>You CAN be under the influence of alcohol, despite being in compliance with specific provisions of 91.17 (i.e. more than 8-hours after drinking and &lt; 0.04% BAC)</a:t>
            </a:r>
          </a:p>
          <a:p>
            <a:pPr lvl="1"/>
            <a:r>
              <a:rPr lang="en-US" dirty="0" smtClean="0"/>
              <a:t>For example, if you’re hung over 10 hours after drinking</a:t>
            </a:r>
            <a:r>
              <a:rPr lang="en-US" dirty="0" smtClean="0"/>
              <a:t>, you’re still “under the influence”</a:t>
            </a:r>
          </a:p>
          <a:p>
            <a:r>
              <a:rPr lang="en-US" dirty="0" smtClean="0"/>
              <a:t>There is no effective “cure” for intoxication or hangover</a:t>
            </a:r>
          </a:p>
          <a:p>
            <a:r>
              <a:rPr lang="en-US" dirty="0" smtClean="0"/>
              <a:t>Safest rule is to allow 12-24 hours after alcohol consumption, depending on amount of alcohol consumed</a:t>
            </a:r>
            <a:endParaRPr lang="en-US" dirty="0"/>
          </a:p>
        </p:txBody>
      </p:sp>
      <p:sp>
        <p:nvSpPr>
          <p:cNvPr id="4" name="Title 1"/>
          <p:cNvSpPr>
            <a:spLocks noGrp="1"/>
          </p:cNvSpPr>
          <p:nvPr>
            <p:ph type="title"/>
          </p:nvPr>
        </p:nvSpPr>
        <p:spPr>
          <a:xfrm>
            <a:off x="457200" y="533400"/>
            <a:ext cx="8229600" cy="762000"/>
          </a:xfrm>
        </p:spPr>
        <p:txBody>
          <a:bodyPr>
            <a:noAutofit/>
          </a:bodyPr>
          <a:lstStyle/>
          <a:p>
            <a:r>
              <a:rPr lang="en-US" sz="2800" dirty="0" smtClean="0"/>
              <a:t>Alcohol</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Fatigue and Dehydration</a:t>
            </a:r>
            <a:endParaRPr lang="en-US" sz="2800" dirty="0"/>
          </a:p>
        </p:txBody>
      </p:sp>
      <p:sp>
        <p:nvSpPr>
          <p:cNvPr id="3" name="Content Placeholder 2"/>
          <p:cNvSpPr>
            <a:spLocks noGrp="1"/>
          </p:cNvSpPr>
          <p:nvPr>
            <p:ph idx="1"/>
          </p:nvPr>
        </p:nvSpPr>
        <p:spPr>
          <a:xfrm>
            <a:off x="457200" y="1371600"/>
            <a:ext cx="8229600" cy="4922837"/>
          </a:xfrm>
        </p:spPr>
        <p:txBody>
          <a:bodyPr>
            <a:normAutofit fontScale="85000" lnSpcReduction="20000"/>
          </a:bodyPr>
          <a:lstStyle/>
          <a:p>
            <a:r>
              <a:rPr lang="en-US" dirty="0" smtClean="0"/>
              <a:t>Fatigue and dehydration are of primary concern to glider pilots</a:t>
            </a:r>
          </a:p>
          <a:p>
            <a:pPr lvl="1"/>
            <a:r>
              <a:rPr lang="en-US" dirty="0" smtClean="0"/>
              <a:t>Flights are often conducted in extreme heat and for long duration</a:t>
            </a:r>
          </a:p>
          <a:p>
            <a:r>
              <a:rPr lang="en-US" dirty="0" smtClean="0"/>
              <a:t>Both acute and chronic fatigue can seriously impair pilot performance</a:t>
            </a:r>
          </a:p>
          <a:p>
            <a:pPr lvl="1"/>
            <a:r>
              <a:rPr lang="en-US" dirty="0" smtClean="0"/>
              <a:t>Acute fatigue may be the result of accumulated stress and emotional pressure of a flight</a:t>
            </a:r>
          </a:p>
          <a:p>
            <a:r>
              <a:rPr lang="en-US" dirty="0" smtClean="0"/>
              <a:t>Dehydration can occur very quickly, especially in hot, dry conditions</a:t>
            </a:r>
          </a:p>
          <a:p>
            <a:pPr lvl="1"/>
            <a:r>
              <a:rPr lang="en-US" dirty="0" smtClean="0"/>
              <a:t>3-5 </a:t>
            </a:r>
            <a:r>
              <a:rPr lang="en-US" dirty="0" err="1" smtClean="0"/>
              <a:t>mL</a:t>
            </a:r>
            <a:r>
              <a:rPr lang="en-US" dirty="0" smtClean="0"/>
              <a:t>/kg/hr or more fluid intake may be required (1-2 liters for a moderate-length flight)</a:t>
            </a:r>
          </a:p>
          <a:p>
            <a:pPr lvl="1"/>
            <a:r>
              <a:rPr lang="en-US" dirty="0" smtClean="0"/>
              <a:t>Deliberate dehydration to avoid urination during flight not recommended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Hypoxia</a:t>
            </a:r>
            <a:endParaRPr lang="en-US" sz="2800" dirty="0"/>
          </a:p>
        </p:txBody>
      </p:sp>
      <p:sp>
        <p:nvSpPr>
          <p:cNvPr id="3" name="Content Placeholder 2"/>
          <p:cNvSpPr>
            <a:spLocks noGrp="1"/>
          </p:cNvSpPr>
          <p:nvPr>
            <p:ph idx="1"/>
          </p:nvPr>
        </p:nvSpPr>
        <p:spPr>
          <a:xfrm>
            <a:off x="457200" y="1371600"/>
            <a:ext cx="8229600" cy="4922837"/>
          </a:xfrm>
        </p:spPr>
        <p:txBody>
          <a:bodyPr>
            <a:normAutofit fontScale="70000" lnSpcReduction="20000"/>
          </a:bodyPr>
          <a:lstStyle/>
          <a:p>
            <a:r>
              <a:rPr lang="en-US" dirty="0" smtClean="0"/>
              <a:t>Hypoxia (lack of oxygen </a:t>
            </a:r>
            <a:r>
              <a:rPr lang="en-US" dirty="0" smtClean="0"/>
              <a:t>to the brain) in aviation has two primary causes:</a:t>
            </a:r>
          </a:p>
          <a:p>
            <a:pPr lvl="1"/>
            <a:r>
              <a:rPr lang="en-US" dirty="0" smtClean="0"/>
              <a:t>Carbon monoxide poisoning (mainly for powered aircraft, including </a:t>
            </a:r>
            <a:r>
              <a:rPr lang="en-US" dirty="0" err="1" smtClean="0"/>
              <a:t>motorgliders</a:t>
            </a:r>
            <a:r>
              <a:rPr lang="en-US" dirty="0" smtClean="0"/>
              <a:t>)</a:t>
            </a:r>
          </a:p>
          <a:p>
            <a:pPr lvl="1"/>
            <a:r>
              <a:rPr lang="en-US" dirty="0" smtClean="0"/>
              <a:t>Altitude</a:t>
            </a:r>
          </a:p>
          <a:p>
            <a:pPr lvl="2"/>
            <a:r>
              <a:rPr lang="en-US" dirty="0" smtClean="0"/>
              <a:t>Altitude reduces the atmospheric pressure, which is what causes oxygen to be absorbed from the lungs to the blood</a:t>
            </a:r>
          </a:p>
          <a:p>
            <a:r>
              <a:rPr lang="en-US" dirty="0" smtClean="0"/>
              <a:t>Effects of hypoxia can be detected as low at 5,000 MSL, but for most healthy individuals effects do not begin to degrade performance until &gt;12,000 MSL</a:t>
            </a:r>
          </a:p>
          <a:p>
            <a:r>
              <a:rPr lang="en-US" dirty="0" smtClean="0"/>
              <a:t>Above 12,000 feet, impairment in judgment, memory, alertness, and decision-making become evident</a:t>
            </a:r>
          </a:p>
          <a:p>
            <a:r>
              <a:rPr lang="en-US" dirty="0" smtClean="0"/>
              <a:t>Above 15,000 feet, tunnel vision and cyanosis may occur</a:t>
            </a:r>
          </a:p>
          <a:p>
            <a:r>
              <a:rPr lang="en-US" dirty="0" smtClean="0"/>
              <a:t>Ability to recognize the problem and take corrective action may be lost after 20-30 minutes at 18,000 feet, and only 5-10 minutes at 20,000 feet</a:t>
            </a:r>
            <a:endParaRPr lang="en-US" dirty="0"/>
          </a:p>
          <a:p>
            <a:pPr lvl="1"/>
            <a:r>
              <a:rPr lang="en-US" dirty="0" smtClean="0"/>
              <a:t>Unconsciousness follows soon thereafter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Hyperventilation</a:t>
            </a:r>
            <a:endParaRPr lang="en-US" sz="2800" dirty="0"/>
          </a:p>
        </p:txBody>
      </p:sp>
      <p:sp>
        <p:nvSpPr>
          <p:cNvPr id="3" name="Content Placeholder 2"/>
          <p:cNvSpPr>
            <a:spLocks noGrp="1"/>
          </p:cNvSpPr>
          <p:nvPr>
            <p:ph idx="1"/>
          </p:nvPr>
        </p:nvSpPr>
        <p:spPr>
          <a:xfrm>
            <a:off x="457200" y="1371600"/>
            <a:ext cx="8229600" cy="4922837"/>
          </a:xfrm>
        </p:spPr>
        <p:txBody>
          <a:bodyPr>
            <a:normAutofit fontScale="92500" lnSpcReduction="20000"/>
          </a:bodyPr>
          <a:lstStyle/>
          <a:p>
            <a:r>
              <a:rPr lang="en-US" dirty="0" smtClean="0"/>
              <a:t>Hyperventilation is an abnormal increase in the volume of air breathed in and out of the lungs</a:t>
            </a:r>
          </a:p>
          <a:p>
            <a:r>
              <a:rPr lang="en-US" dirty="0" smtClean="0"/>
              <a:t>Symptoms can include lightheadedness, feeling of suffocation, drowsiness, tingling in extremities</a:t>
            </a:r>
            <a:endParaRPr lang="en-US" dirty="0" smtClean="0"/>
          </a:p>
          <a:p>
            <a:r>
              <a:rPr lang="en-US" dirty="0" smtClean="0"/>
              <a:t>May be caused by stress</a:t>
            </a:r>
          </a:p>
          <a:p>
            <a:r>
              <a:rPr lang="en-US" dirty="0" smtClean="0"/>
              <a:t>Symptoms normall</a:t>
            </a:r>
            <a:r>
              <a:rPr lang="en-US" dirty="0" smtClean="0"/>
              <a:t>y subside within a few minutes after the rate and depth of breathing are consciously brought under control</a:t>
            </a:r>
          </a:p>
          <a:p>
            <a:pPr lvl="1"/>
            <a:r>
              <a:rPr lang="en-US" dirty="0" smtClean="0"/>
              <a:t>Breathing into a paper bag may hasten cessation of symptoms</a:t>
            </a:r>
          </a:p>
          <a:p>
            <a:r>
              <a:rPr lang="en-US" dirty="0" smtClean="0"/>
              <a:t>Hypoxia and hyperventilation can occur at the same time, so if oxygen is available it should be used and the concentration should be set at 100%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Ear and Sinus Problems</a:t>
            </a:r>
            <a:endParaRPr lang="en-US" sz="2800" dirty="0"/>
          </a:p>
        </p:txBody>
      </p:sp>
      <p:sp>
        <p:nvSpPr>
          <p:cNvPr id="3" name="Content Placeholder 2"/>
          <p:cNvSpPr>
            <a:spLocks noGrp="1"/>
          </p:cNvSpPr>
          <p:nvPr>
            <p:ph idx="1"/>
          </p:nvPr>
        </p:nvSpPr>
        <p:spPr>
          <a:xfrm>
            <a:off x="457200" y="1371600"/>
            <a:ext cx="8229600" cy="4922837"/>
          </a:xfrm>
        </p:spPr>
        <p:txBody>
          <a:bodyPr>
            <a:normAutofit fontScale="85000" lnSpcReduction="20000"/>
          </a:bodyPr>
          <a:lstStyle/>
          <a:p>
            <a:r>
              <a:rPr lang="en-US" dirty="0" smtClean="0"/>
              <a:t>Equalization of pressure in the middle ear is accomplished by air flow through the </a:t>
            </a:r>
            <a:r>
              <a:rPr lang="en-US" dirty="0" err="1" smtClean="0"/>
              <a:t>eustachian</a:t>
            </a:r>
            <a:r>
              <a:rPr lang="en-US" dirty="0" smtClean="0"/>
              <a:t> tube</a:t>
            </a:r>
          </a:p>
          <a:p>
            <a:r>
              <a:rPr lang="en-US" dirty="0" smtClean="0"/>
              <a:t>Blockage of the </a:t>
            </a:r>
            <a:r>
              <a:rPr lang="en-US" dirty="0" err="1" smtClean="0"/>
              <a:t>eustachian</a:t>
            </a:r>
            <a:r>
              <a:rPr lang="en-US" dirty="0" smtClean="0"/>
              <a:t> tube will cause an extremely painful buildup in pressure in the middle ear</a:t>
            </a:r>
          </a:p>
          <a:p>
            <a:r>
              <a:rPr lang="en-US" dirty="0" smtClean="0"/>
              <a:t>Causes for blockage include infection and nasal allergies</a:t>
            </a:r>
          </a:p>
          <a:p>
            <a:r>
              <a:rPr lang="en-US" dirty="0" smtClean="0"/>
              <a:t>Similarly, sinus cavities can also become blocked by congestion, leading to extreme pain in the upper cheeks or over the eyes</a:t>
            </a:r>
          </a:p>
          <a:p>
            <a:r>
              <a:rPr lang="en-US" dirty="0" smtClean="0"/>
              <a:t>Both ear and sinus blocks are prevented by not flying with an upper respiratory infection or nasal allergy symptoms</a:t>
            </a:r>
          </a:p>
          <a:p>
            <a:r>
              <a:rPr lang="en-US" dirty="0" smtClean="0"/>
              <a:t>In the event a blockage is not relieved within a few hours of landing, a doctor should be consulted</a:t>
            </a:r>
          </a:p>
        </p:txBody>
      </p:sp>
    </p:spTree>
  </p:cSld>
  <p:clrMapOvr>
    <a:masterClrMapping/>
  </p:clrMapOvr>
</p:sld>
</file>

<file path=ppt/theme/theme1.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1009</TotalTime>
  <Words>1555</Words>
  <Application>Microsoft Office PowerPoint</Application>
  <PresentationFormat>On-screen Show (4:3)</PresentationFormat>
  <Paragraphs>132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Deluxe</vt:lpstr>
      <vt:lpstr>Aeromedical Factors</vt:lpstr>
      <vt:lpstr>Introduction</vt:lpstr>
      <vt:lpstr>Motivation</vt:lpstr>
      <vt:lpstr>Drugs</vt:lpstr>
      <vt:lpstr>Alcohol</vt:lpstr>
      <vt:lpstr>Fatigue and Dehydration</vt:lpstr>
      <vt:lpstr>Hypoxia</vt:lpstr>
      <vt:lpstr>Hyperventilation</vt:lpstr>
      <vt:lpstr>Ear and Sinus Problems</vt:lpstr>
      <vt:lpstr>Spatial Disorientation</vt:lpstr>
      <vt:lpstr>Illusions leading to landing errors</vt:lpstr>
      <vt:lpstr>91.7 Airworthiness</vt:lpstr>
      <vt:lpstr>91.17 Alcohol or drugs</vt:lpstr>
      <vt:lpstr>91.103 Preflight Action </vt:lpstr>
      <vt:lpstr>Effective Visual Scanning </vt:lpstr>
      <vt:lpstr>Flight After SCUBA Diving</vt:lpstr>
      <vt:lpstr>Preflight Medical Checklist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Aerodynamics for the Sailplane pilo</dc:title>
  <dc:creator>Stefan Murry</dc:creator>
  <cp:lastModifiedBy>smurry</cp:lastModifiedBy>
  <cp:revision>72</cp:revision>
  <dcterms:created xsi:type="dcterms:W3CDTF">2009-12-21T22:30:01Z</dcterms:created>
  <dcterms:modified xsi:type="dcterms:W3CDTF">2010-06-30T09:41:23Z</dcterms:modified>
</cp:coreProperties>
</file>