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9" r:id="rId15"/>
    <p:sldId id="271" r:id="rId16"/>
    <p:sldId id="272" r:id="rId17"/>
    <p:sldId id="273" r:id="rId18"/>
    <p:sldId id="274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07C63-B06B-4BDF-9DD4-871E47713771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84CB41-FA64-4039-B15D-893D2CC6C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Weight and balance for the blank l-23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0"/>
            <a:ext cx="5445149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828800"/>
            <a:ext cx="317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W&amp;B Record by A&amp;P Mechanic: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Excel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4196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Pilot weight 210 lbs, solo from Front Seat (arm 48.6 inches).  Total weight is 912.1 lbs (702.1 empty plus 210 for pilot).  Total moment is -8399.65 in*lbs (empty moment plus pilot moment).  Total moment divided by total weight is -9.21 inches (aft of the datum point).  This is 16.16 inches aft of the leading edge, or 32.76% MAC (16.16/49.32= 0.3276).</a:t>
            </a:r>
          </a:p>
          <a:p>
            <a:endParaRPr lang="en-US" dirty="0" smtClean="0"/>
          </a:p>
          <a:p>
            <a:r>
              <a:rPr lang="en-US" dirty="0" smtClean="0"/>
              <a:t>The acceptable CG range is from 23% to 40%, so we’re just aft of the center of the CG range.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6858000" cy="29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From THE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7523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Step 1: Find 210 lbs on scale 1: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2: Use a ruler to measure the distance from 0 to 210 lbs on Scale 1, or</a:t>
            </a:r>
          </a:p>
          <a:p>
            <a:pPr lvl="1"/>
            <a:r>
              <a:rPr lang="en-US" dirty="0" smtClean="0"/>
              <a:t>Photocopy scale 1 and use it as a ruler</a:t>
            </a:r>
          </a:p>
          <a:p>
            <a:r>
              <a:rPr lang="en-US" dirty="0" smtClean="0"/>
              <a:t>Step 3: Use the scale below to measure from the empty C.G. Position (67.7% MAC) to 210 lbs on line 1.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95400" y="1828800"/>
            <a:ext cx="6349207" cy="1663492"/>
            <a:chOff x="1295400" y="1828800"/>
            <a:chExt cx="6349207" cy="1663492"/>
          </a:xfrm>
        </p:grpSpPr>
        <p:pic>
          <p:nvPicPr>
            <p:cNvPr id="4" name="Picture 3" descr="ScreenShot115.bmp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1828800"/>
              <a:ext cx="6349207" cy="1663492"/>
            </a:xfrm>
            <a:prstGeom prst="rect">
              <a:avLst/>
            </a:prstGeom>
          </p:spPr>
        </p:pic>
        <p:sp>
          <p:nvSpPr>
            <p:cNvPr id="5" name="Flowchart: Connector 4"/>
            <p:cNvSpPr/>
            <p:nvPr/>
          </p:nvSpPr>
          <p:spPr>
            <a:xfrm>
              <a:off x="4724400" y="2057400"/>
              <a:ext cx="152400" cy="152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Example, P.2</a:t>
            </a:r>
            <a:endParaRPr lang="en-US" dirty="0"/>
          </a:p>
        </p:txBody>
      </p:sp>
      <p:pic>
        <p:nvPicPr>
          <p:cNvPr id="4" name="Picture 3" descr="ScreenShot116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934190"/>
            <a:ext cx="4594286" cy="3923810"/>
          </a:xfrm>
          <a:prstGeom prst="rect">
            <a:avLst/>
          </a:prstGeom>
        </p:spPr>
      </p:pic>
      <p:pic>
        <p:nvPicPr>
          <p:cNvPr id="6" name="Picture 5" descr="ScreenShot115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1421" y="3417491"/>
            <a:ext cx="3809525" cy="998095"/>
          </a:xfrm>
          <a:prstGeom prst="rect">
            <a:avLst/>
          </a:prstGeom>
        </p:spPr>
      </p:pic>
      <p:sp>
        <p:nvSpPr>
          <p:cNvPr id="7" name="Flowchart: Connector 6"/>
          <p:cNvSpPr/>
          <p:nvPr/>
        </p:nvSpPr>
        <p:spPr>
          <a:xfrm>
            <a:off x="4991739" y="3557699"/>
            <a:ext cx="91440" cy="91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943650" y="4615034"/>
            <a:ext cx="2223191" cy="1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75237"/>
          </a:xfrm>
        </p:spPr>
        <p:txBody>
          <a:bodyPr>
            <a:normAutofit/>
          </a:bodyPr>
          <a:lstStyle/>
          <a:p>
            <a:r>
              <a:rPr lang="en-US" dirty="0" smtClean="0"/>
              <a:t>Step 4: Once you’ve found the point on Line 1, draw a vertical line to the total weight (210 lbs + 702 lbs = 912 lbs)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Example, P.3</a:t>
            </a:r>
            <a:endParaRPr lang="en-US" dirty="0"/>
          </a:p>
        </p:txBody>
      </p:sp>
      <p:pic>
        <p:nvPicPr>
          <p:cNvPr id="4" name="Picture 3" descr="ScreenShot118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57400"/>
            <a:ext cx="8812699" cy="3695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447800"/>
            <a:ext cx="271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Blow up of previous graph:</a:t>
            </a:r>
            <a:endParaRPr lang="en-US" dirty="0"/>
          </a:p>
        </p:txBody>
      </p:sp>
      <p:sp>
        <p:nvSpPr>
          <p:cNvPr id="6" name="Flowchart: Summing Junction 5"/>
          <p:cNvSpPr/>
          <p:nvPr/>
        </p:nvSpPr>
        <p:spPr>
          <a:xfrm>
            <a:off x="5778778" y="5025977"/>
            <a:ext cx="45719" cy="762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876800" y="5181600"/>
            <a:ext cx="8382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2800" y="6248400"/>
            <a:ext cx="280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C.G. Location is 32.7% MAC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“Book” example 2: 2 people + </a:t>
            </a:r>
            <a:r>
              <a:rPr lang="en-US" dirty="0" err="1" smtClean="0"/>
              <a:t>Batt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75237"/>
          </a:xfrm>
        </p:spPr>
        <p:txBody>
          <a:bodyPr/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Pilot (rear seat): </a:t>
            </a:r>
            <a:r>
              <a:rPr lang="en-US" dirty="0" smtClean="0"/>
              <a:t>210 </a:t>
            </a:r>
            <a:r>
              <a:rPr lang="en-US" dirty="0" smtClean="0"/>
              <a:t>lbs</a:t>
            </a:r>
          </a:p>
          <a:p>
            <a:pPr lvl="1"/>
            <a:r>
              <a:rPr lang="en-US" dirty="0" smtClean="0"/>
              <a:t>Passenger (front seat): </a:t>
            </a:r>
            <a:r>
              <a:rPr lang="en-US" dirty="0" smtClean="0"/>
              <a:t>190lbs</a:t>
            </a:r>
            <a:endParaRPr lang="en-US" dirty="0" smtClean="0"/>
          </a:p>
          <a:p>
            <a:pPr lvl="1"/>
            <a:r>
              <a:rPr lang="en-US" dirty="0" smtClean="0"/>
              <a:t>Battery: 6 lbs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048000" y="6096000"/>
            <a:ext cx="532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C.G. is 28.7% MAC (7.2 inches aft of the Leading Edge)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200400"/>
            <a:ext cx="631061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228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Step 1- Line 0: Determine the empty C.G. Position (67.7% MAC for 5ST) and draw a vertical line from this position down to Line 1.</a:t>
            </a:r>
          </a:p>
          <a:p>
            <a:r>
              <a:rPr lang="en-US" sz="2000" dirty="0" smtClean="0"/>
              <a:t>Step </a:t>
            </a:r>
            <a:r>
              <a:rPr lang="en-US" sz="2000" dirty="0" smtClean="0"/>
              <a:t>2</a:t>
            </a:r>
            <a:r>
              <a:rPr lang="en-US" sz="2000" dirty="0" smtClean="0"/>
              <a:t>- </a:t>
            </a:r>
            <a:r>
              <a:rPr lang="en-US" sz="2000" dirty="0" smtClean="0"/>
              <a:t>Line 1: Measure </a:t>
            </a:r>
            <a:r>
              <a:rPr lang="en-US" sz="2000" dirty="0" smtClean="0"/>
              <a:t>190 lbs  </a:t>
            </a:r>
            <a:r>
              <a:rPr lang="en-US" sz="2000" dirty="0" smtClean="0"/>
              <a:t>using </a:t>
            </a:r>
            <a:r>
              <a:rPr lang="en-US" sz="2000" dirty="0" smtClean="0"/>
              <a:t>Scale 1, starting at the vertical line from Step 1.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Step 2- </a:t>
            </a:r>
            <a:r>
              <a:rPr lang="en-US" sz="2000" dirty="0" smtClean="0"/>
              <a:t>Draw a vertical </a:t>
            </a:r>
            <a:r>
              <a:rPr lang="en-US" sz="2000" dirty="0" smtClean="0"/>
              <a:t>line </a:t>
            </a:r>
            <a:r>
              <a:rPr lang="en-US" sz="2000" dirty="0" smtClean="0"/>
              <a:t>down to </a:t>
            </a:r>
            <a:r>
              <a:rPr lang="en-US" sz="2000" dirty="0" smtClean="0"/>
              <a:t>Line </a:t>
            </a:r>
            <a:r>
              <a:rPr lang="en-US" sz="2000" dirty="0" smtClean="0"/>
              <a:t>2</a:t>
            </a:r>
            <a:endParaRPr lang="en-US" sz="2000" dirty="0" smtClean="0"/>
          </a:p>
          <a:p>
            <a:r>
              <a:rPr lang="en-US" sz="2000" dirty="0" smtClean="0"/>
              <a:t>Step 3- </a:t>
            </a:r>
            <a:r>
              <a:rPr lang="en-US" sz="2000" dirty="0" smtClean="0"/>
              <a:t>From this </a:t>
            </a:r>
            <a:r>
              <a:rPr lang="en-US" sz="2000" dirty="0" smtClean="0"/>
              <a:t>vertical line, measure </a:t>
            </a:r>
            <a:r>
              <a:rPr lang="en-US" sz="2000" dirty="0" smtClean="0"/>
              <a:t>21</a:t>
            </a:r>
            <a:r>
              <a:rPr lang="en-US" sz="2000" dirty="0" smtClean="0"/>
              <a:t>0</a:t>
            </a:r>
            <a:r>
              <a:rPr lang="en-US" sz="2000" dirty="0" smtClean="0"/>
              <a:t> </a:t>
            </a:r>
            <a:r>
              <a:rPr lang="en-US" sz="2000" dirty="0" smtClean="0"/>
              <a:t>lbs on line </a:t>
            </a:r>
            <a:r>
              <a:rPr lang="en-US" sz="2000" dirty="0" smtClean="0"/>
              <a:t>2, using Scale 2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Step </a:t>
            </a:r>
            <a:r>
              <a:rPr lang="en-US" sz="2000" dirty="0" smtClean="0"/>
              <a:t>4-Draw a vertical </a:t>
            </a:r>
            <a:r>
              <a:rPr lang="en-US" sz="2000" dirty="0" smtClean="0"/>
              <a:t>line all the way to 1108 lbs</a:t>
            </a:r>
          </a:p>
          <a:p>
            <a:r>
              <a:rPr lang="en-US" sz="2000" dirty="0" smtClean="0"/>
              <a:t>Step 4- Read C.G. position at intersection of vertical line and horizontal 1108 lb line</a:t>
            </a:r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2819400"/>
            <a:ext cx="4819650" cy="652609"/>
            <a:chOff x="1524000" y="1828800"/>
            <a:chExt cx="4819650" cy="652609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0" y="1905000"/>
              <a:ext cx="481965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/>
            <p:nvPr/>
          </p:nvCxnSpPr>
          <p:spPr>
            <a:xfrm rot="5400000">
              <a:off x="4093295" y="2155105"/>
              <a:ext cx="652609" cy="0"/>
            </a:xfrm>
            <a:prstGeom prst="line">
              <a:avLst/>
            </a:prstGeom>
            <a:ln w="508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5922095" y="2155105"/>
              <a:ext cx="652609" cy="0"/>
            </a:xfrm>
            <a:prstGeom prst="line">
              <a:avLst/>
            </a:prstGeom>
            <a:ln w="508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4000" y="4191000"/>
            <a:ext cx="4648200" cy="700112"/>
            <a:chOff x="1600200" y="3195453"/>
            <a:chExt cx="4648200" cy="70011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3352800"/>
              <a:ext cx="464820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Straight Connector 10"/>
            <p:cNvCxnSpPr/>
            <p:nvPr/>
          </p:nvCxnSpPr>
          <p:spPr>
            <a:xfrm rot="5400000">
              <a:off x="5877563" y="3521758"/>
              <a:ext cx="652609" cy="0"/>
            </a:xfrm>
            <a:prstGeom prst="line">
              <a:avLst/>
            </a:prstGeom>
            <a:ln w="508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5100719" y="3569261"/>
              <a:ext cx="652609" cy="0"/>
            </a:xfrm>
            <a:prstGeom prst="line">
              <a:avLst/>
            </a:prstGeom>
            <a:ln w="508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Book Example 2</a:t>
            </a:r>
            <a:endParaRPr lang="en-US" dirty="0"/>
          </a:p>
        </p:txBody>
      </p:sp>
      <p:pic>
        <p:nvPicPr>
          <p:cNvPr id="4" name="Picture 3" descr="ScreenShot116.bmp"/>
          <p:cNvPicPr>
            <a:picLocks noChangeAspect="1"/>
          </p:cNvPicPr>
          <p:nvPr/>
        </p:nvPicPr>
        <p:blipFill>
          <a:blip r:embed="rId2" cstate="print">
            <a:lum bright="14000" contrast="-32000"/>
          </a:blip>
          <a:stretch>
            <a:fillRect/>
          </a:stretch>
        </p:blipFill>
        <p:spPr>
          <a:xfrm>
            <a:off x="1524000" y="1066800"/>
            <a:ext cx="6508572" cy="555873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5400000">
            <a:off x="7581900" y="1790700"/>
            <a:ext cx="381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369997" y="1920894"/>
            <a:ext cx="652609" cy="0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9800" y="1600200"/>
            <a:ext cx="1691489" cy="36933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190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lbs –scale 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5713130" y="1784866"/>
            <a:ext cx="306670" cy="2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620000" y="1784866"/>
            <a:ext cx="146323" cy="2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867414" y="2984367"/>
            <a:ext cx="1974190" cy="3741"/>
          </a:xfrm>
          <a:prstGeom prst="line">
            <a:avLst/>
          </a:prstGeom>
          <a:ln w="50800"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4876800" y="2202320"/>
            <a:ext cx="780232" cy="748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40378" y="2264028"/>
            <a:ext cx="1681871" cy="36933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21</a:t>
            </a:r>
            <a:r>
              <a:rPr lang="en-US" b="1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lbs –scale 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4131995" y="2738345"/>
            <a:ext cx="1442194" cy="3741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3886202" y="3971815"/>
            <a:ext cx="911750" cy="392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76600" y="3581400"/>
            <a:ext cx="990977" cy="36933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1108 lbs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422566" y="591788"/>
            <a:ext cx="5448054" cy="652609"/>
            <a:chOff x="1524000" y="1828800"/>
            <a:chExt cx="4819650" cy="652609"/>
          </a:xfrm>
        </p:grpSpPr>
        <p:pic>
          <p:nvPicPr>
            <p:cNvPr id="3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0" y="1905000"/>
              <a:ext cx="481965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1" name="Straight Connector 30"/>
            <p:cNvCxnSpPr/>
            <p:nvPr/>
          </p:nvCxnSpPr>
          <p:spPr>
            <a:xfrm rot="5400000">
              <a:off x="4093295" y="2155105"/>
              <a:ext cx="652609" cy="0"/>
            </a:xfrm>
            <a:prstGeom prst="line">
              <a:avLst/>
            </a:prstGeom>
            <a:ln w="508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5922095" y="2155105"/>
              <a:ext cx="652609" cy="0"/>
            </a:xfrm>
            <a:prstGeom prst="line">
              <a:avLst/>
            </a:prstGeom>
            <a:ln w="508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9600" y="1397331"/>
            <a:ext cx="5156860" cy="700112"/>
            <a:chOff x="1600200" y="3195453"/>
            <a:chExt cx="4648200" cy="700112"/>
          </a:xfrm>
        </p:grpSpPr>
        <p:pic>
          <p:nvPicPr>
            <p:cNvPr id="3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3352800"/>
              <a:ext cx="464820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5" name="Straight Connector 34"/>
            <p:cNvCxnSpPr/>
            <p:nvPr/>
          </p:nvCxnSpPr>
          <p:spPr>
            <a:xfrm rot="5400000">
              <a:off x="5877563" y="3521758"/>
              <a:ext cx="652609" cy="0"/>
            </a:xfrm>
            <a:prstGeom prst="line">
              <a:avLst/>
            </a:prstGeom>
            <a:ln w="508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5100719" y="3569261"/>
              <a:ext cx="652609" cy="0"/>
            </a:xfrm>
            <a:prstGeom prst="line">
              <a:avLst/>
            </a:prstGeom>
            <a:ln w="508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7119600" y="228600"/>
            <a:ext cx="202440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 at 67.7% MAC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7810500" y="723900"/>
            <a:ext cx="533400" cy="4572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Magnified 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4191000"/>
            <a:ext cx="279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C.G. position is  28.7% MAC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247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228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wrong scale for front and back seat passengers.  Front seat uses scale 1, rear seat uses scale 2.</a:t>
            </a:r>
          </a:p>
          <a:p>
            <a:r>
              <a:rPr lang="en-US" dirty="0" smtClean="0"/>
              <a:t>Not starting measurement from the empty C.G. location (67.7% MAC)</a:t>
            </a:r>
          </a:p>
          <a:p>
            <a:r>
              <a:rPr lang="en-US" dirty="0" smtClean="0"/>
              <a:t>Not extending vertical line all the way down to total weight</a:t>
            </a:r>
          </a:p>
          <a:p>
            <a:r>
              <a:rPr lang="en-US" dirty="0" smtClean="0"/>
              <a:t>Not including battery, baggage (no effect on moment, but increase in total weight)</a:t>
            </a:r>
          </a:p>
          <a:p>
            <a:r>
              <a:rPr lang="en-US" dirty="0" smtClean="0"/>
              <a:t>Not </a:t>
            </a:r>
            <a:r>
              <a:rPr lang="en-US" smtClean="0"/>
              <a:t>ensuring total load is less than maximum 1124 lbs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/>
          <a:lstStyle/>
          <a:p>
            <a:r>
              <a:rPr lang="en-US" dirty="0" smtClean="0"/>
              <a:t>W&amp;B Concept</a:t>
            </a:r>
          </a:p>
          <a:p>
            <a:r>
              <a:rPr lang="en-US" dirty="0" smtClean="0"/>
              <a:t>Datum Plane</a:t>
            </a:r>
          </a:p>
          <a:p>
            <a:r>
              <a:rPr lang="en-US" dirty="0" smtClean="0"/>
              <a:t>Practice-Excel Method</a:t>
            </a:r>
          </a:p>
          <a:p>
            <a:r>
              <a:rPr lang="en-US" dirty="0" smtClean="0"/>
              <a:t>Practice-</a:t>
            </a:r>
            <a:r>
              <a:rPr lang="en-US" dirty="0" err="1" smtClean="0"/>
              <a:t>Blanik</a:t>
            </a:r>
            <a:r>
              <a:rPr lang="en-US" dirty="0" smtClean="0"/>
              <a:t> Method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W&amp;B 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3200400"/>
            <a:ext cx="42672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114800" y="3429000"/>
            <a:ext cx="990600" cy="10668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14600" y="1905000"/>
            <a:ext cx="4114800" cy="0"/>
          </a:xfrm>
          <a:prstGeom prst="line">
            <a:avLst/>
          </a:prstGeom>
          <a:ln w="34925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381500" y="1866900"/>
            <a:ext cx="381000" cy="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6800" y="10668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Datum “zero point”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5400" y="2133600"/>
            <a:ext cx="15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“Arm”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2133600"/>
            <a:ext cx="168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“Arm”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59436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arms must be measured in the same units (e.g. inches) and from the same datum.  Datum can be anywhere on the glider.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4648200" y="1447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Flowchart: Magnetic Disk 15"/>
          <p:cNvSpPr/>
          <p:nvPr/>
        </p:nvSpPr>
        <p:spPr>
          <a:xfrm>
            <a:off x="6096000" y="2667000"/>
            <a:ext cx="533400" cy="685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2514600" y="2590800"/>
            <a:ext cx="533400" cy="685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29400" y="3810000"/>
            <a:ext cx="87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Weight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1" name="Straight Arrow Connector 20"/>
          <p:cNvCxnSpPr>
            <a:endCxn id="16" idx="3"/>
          </p:cNvCxnSpPr>
          <p:nvPr/>
        </p:nvCxnSpPr>
        <p:spPr>
          <a:xfrm rot="16200000" flipV="1">
            <a:off x="6305550" y="3409950"/>
            <a:ext cx="3810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" y="4876800"/>
            <a:ext cx="784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moment is defined as a weight times an arm.  The Center of Gravity is defined as the sum of all the moments divided by the sum of all the weights.  The C.G. is a position relative to the datum.</a:t>
            </a:r>
            <a:endParaRPr lang="en-US" dirty="0"/>
          </a:p>
        </p:txBody>
      </p:sp>
      <p:sp>
        <p:nvSpPr>
          <p:cNvPr id="23" name="Flowchart: Or 22"/>
          <p:cNvSpPr/>
          <p:nvPr/>
        </p:nvSpPr>
        <p:spPr>
          <a:xfrm>
            <a:off x="4495800" y="2895600"/>
            <a:ext cx="228600" cy="228600"/>
          </a:xfrm>
          <a:prstGeom prst="flowChar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24200" y="37338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C.G.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695700" y="3124200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2133600"/>
            <a:ext cx="42672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114800" y="2362200"/>
            <a:ext cx="990600" cy="10668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6096000" y="1600200"/>
            <a:ext cx="533400" cy="685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2362200" y="1295400"/>
            <a:ext cx="6858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Or 9"/>
          <p:cNvSpPr/>
          <p:nvPr/>
        </p:nvSpPr>
        <p:spPr>
          <a:xfrm>
            <a:off x="4495800" y="1828800"/>
            <a:ext cx="228600" cy="228600"/>
          </a:xfrm>
          <a:prstGeom prst="flowChar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18288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17526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441680"/>
            <a:ext cx="93878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Board: Length = 48 inches, weight= 20 lbs, uniform and centered on the datum</a:t>
            </a:r>
          </a:p>
          <a:p>
            <a:r>
              <a:rPr lang="en-US" dirty="0" smtClean="0"/>
              <a:t>Weight  1: 10 lbs, located 20-inches right of the datum </a:t>
            </a:r>
          </a:p>
          <a:p>
            <a:r>
              <a:rPr lang="en-US" dirty="0" smtClean="0"/>
              <a:t>Weight 2: 15 lbs, located 20-inches left of the datum</a:t>
            </a:r>
          </a:p>
          <a:p>
            <a:endParaRPr lang="en-US" dirty="0" smtClean="0"/>
          </a:p>
          <a:p>
            <a:r>
              <a:rPr lang="en-US" dirty="0" smtClean="0"/>
              <a:t>Moments:  </a:t>
            </a:r>
            <a:r>
              <a:rPr lang="en-US" dirty="0" err="1" smtClean="0"/>
              <a:t>MomentB</a:t>
            </a:r>
            <a:r>
              <a:rPr lang="en-US" dirty="0" smtClean="0"/>
              <a:t> (the board): 20 lbs time 0 inches (since it’s centered on the datum)= 0 in*lbs</a:t>
            </a:r>
          </a:p>
          <a:p>
            <a:r>
              <a:rPr lang="en-US" dirty="0" smtClean="0"/>
              <a:t>	Moment1: 10 lbs * 20 inches = 200 in*lbs</a:t>
            </a:r>
          </a:p>
          <a:p>
            <a:r>
              <a:rPr lang="en-US" dirty="0" smtClean="0"/>
              <a:t>	Moment2: 15 lbs * -20 inches = -300 in*lbs (minus because it’s left of the datum)</a:t>
            </a:r>
          </a:p>
          <a:p>
            <a:endParaRPr lang="en-US" dirty="0" smtClean="0"/>
          </a:p>
          <a:p>
            <a:r>
              <a:rPr lang="en-US" dirty="0" smtClean="0"/>
              <a:t>Total moment = 0 in*lbs + 200 in*lbs  - 300 in* lbs =-100 in * lbs</a:t>
            </a:r>
          </a:p>
          <a:p>
            <a:r>
              <a:rPr lang="en-US" dirty="0" smtClean="0"/>
              <a:t>C.G. = Total moment divided by total weight = -100 in*lbs divided by 45 lbs = -2.2 inches</a:t>
            </a:r>
          </a:p>
          <a:p>
            <a:endParaRPr lang="en-US" dirty="0" smtClean="0"/>
          </a:p>
          <a:p>
            <a:r>
              <a:rPr lang="en-US" dirty="0" smtClean="0"/>
              <a:t>So, the center of gravity is located 2.2 inches LEFT of the datum (i.e. 2.2 inches left of center)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 smtClean="0"/>
              <a:t>From the </a:t>
            </a:r>
            <a:r>
              <a:rPr lang="en-US" dirty="0" err="1" smtClean="0"/>
              <a:t>Blanik</a:t>
            </a:r>
            <a:r>
              <a:rPr lang="en-US" dirty="0" smtClean="0"/>
              <a:t> Manual (5ST)</a:t>
            </a:r>
            <a:endParaRPr lang="en-US" dirty="0"/>
          </a:p>
        </p:txBody>
      </p:sp>
      <p:pic>
        <p:nvPicPr>
          <p:cNvPr id="4" name="Picture 3" descr="ScreenShot109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219200"/>
            <a:ext cx="4304762" cy="19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124200"/>
            <a:ext cx="62007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4038600" y="5715000"/>
            <a:ext cx="2743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Mean Aerodynamic Chord (MAC)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 flipH="1">
            <a:off x="2895600" y="1676400"/>
            <a:ext cx="3962400" cy="914400"/>
            <a:chOff x="1981200" y="3048000"/>
            <a:chExt cx="3962400" cy="914400"/>
          </a:xfrm>
        </p:grpSpPr>
        <p:sp>
          <p:nvSpPr>
            <p:cNvPr id="5" name="Arc 4"/>
            <p:cNvSpPr/>
            <p:nvPr/>
          </p:nvSpPr>
          <p:spPr>
            <a:xfrm>
              <a:off x="1981200" y="3048000"/>
              <a:ext cx="3962400" cy="914400"/>
            </a:xfrm>
            <a:prstGeom prst="arc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flipV="1">
              <a:off x="1981200" y="3048000"/>
              <a:ext cx="3962400" cy="914400"/>
            </a:xfrm>
            <a:prstGeom prst="arc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 flipV="1">
              <a:off x="1981200" y="3505200"/>
              <a:ext cx="2066307" cy="451263"/>
            </a:xfrm>
            <a:custGeom>
              <a:avLst/>
              <a:gdLst>
                <a:gd name="connsiteX0" fmla="*/ 2066307 w 2066307"/>
                <a:gd name="connsiteY0" fmla="*/ 0 h 451263"/>
                <a:gd name="connsiteX1" fmla="*/ 950026 w 2066307"/>
                <a:gd name="connsiteY1" fmla="*/ 59377 h 451263"/>
                <a:gd name="connsiteX2" fmla="*/ 249382 w 2066307"/>
                <a:gd name="connsiteY2" fmla="*/ 285008 h 451263"/>
                <a:gd name="connsiteX3" fmla="*/ 0 w 2066307"/>
                <a:gd name="connsiteY3" fmla="*/ 451263 h 45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6307" h="451263">
                  <a:moveTo>
                    <a:pt x="2066307" y="0"/>
                  </a:moveTo>
                  <a:cubicBezTo>
                    <a:pt x="1659577" y="5938"/>
                    <a:pt x="1252847" y="11876"/>
                    <a:pt x="950026" y="59377"/>
                  </a:cubicBezTo>
                  <a:cubicBezTo>
                    <a:pt x="647205" y="106878"/>
                    <a:pt x="407720" y="219694"/>
                    <a:pt x="249382" y="285008"/>
                  </a:cubicBezTo>
                  <a:cubicBezTo>
                    <a:pt x="91044" y="350322"/>
                    <a:pt x="132608" y="356260"/>
                    <a:pt x="0" y="451263"/>
                  </a:cubicBezTo>
                </a:path>
              </a:pathLst>
            </a:custGeom>
            <a:ln w="539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1981200" y="3048000"/>
              <a:ext cx="2066307" cy="451263"/>
            </a:xfrm>
            <a:custGeom>
              <a:avLst/>
              <a:gdLst>
                <a:gd name="connsiteX0" fmla="*/ 2066307 w 2066307"/>
                <a:gd name="connsiteY0" fmla="*/ 0 h 451263"/>
                <a:gd name="connsiteX1" fmla="*/ 950026 w 2066307"/>
                <a:gd name="connsiteY1" fmla="*/ 59377 h 451263"/>
                <a:gd name="connsiteX2" fmla="*/ 249382 w 2066307"/>
                <a:gd name="connsiteY2" fmla="*/ 285008 h 451263"/>
                <a:gd name="connsiteX3" fmla="*/ 0 w 2066307"/>
                <a:gd name="connsiteY3" fmla="*/ 451263 h 45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6307" h="451263">
                  <a:moveTo>
                    <a:pt x="2066307" y="0"/>
                  </a:moveTo>
                  <a:cubicBezTo>
                    <a:pt x="1659577" y="5938"/>
                    <a:pt x="1252847" y="11876"/>
                    <a:pt x="950026" y="59377"/>
                  </a:cubicBezTo>
                  <a:cubicBezTo>
                    <a:pt x="647205" y="106878"/>
                    <a:pt x="407720" y="219694"/>
                    <a:pt x="249382" y="285008"/>
                  </a:cubicBezTo>
                  <a:cubicBezTo>
                    <a:pt x="91044" y="350322"/>
                    <a:pt x="132608" y="356260"/>
                    <a:pt x="0" y="451263"/>
                  </a:cubicBezTo>
                </a:path>
              </a:pathLst>
            </a:custGeom>
            <a:ln w="539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2895600" y="2133600"/>
            <a:ext cx="3886200" cy="0"/>
          </a:xfrm>
          <a:prstGeom prst="line">
            <a:avLst/>
          </a:prstGeom>
          <a:ln w="3175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7800" y="266700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Leading Edge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2819400"/>
            <a:ext cx="14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Trailing Edge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V="1">
            <a:off x="6934200" y="23622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86000" y="22860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9600" y="18288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Chord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31242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average distance (along the wing) between the leading edge and the trailing edge of the wing is defined as the MAC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" y="3886200"/>
            <a:ext cx="385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Section 1.4 of the </a:t>
            </a:r>
            <a:r>
              <a:rPr lang="en-US" dirty="0" err="1" smtClean="0"/>
              <a:t>Blanik</a:t>
            </a:r>
            <a:r>
              <a:rPr lang="en-US" dirty="0" smtClean="0"/>
              <a:t> manual: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191000"/>
            <a:ext cx="51911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143000" y="480060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4.11 feet is 49.32 inches.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 of the </a:t>
            </a:r>
            <a:r>
              <a:rPr lang="en-US" dirty="0" err="1" smtClean="0"/>
              <a:t>Blanik</a:t>
            </a:r>
            <a:r>
              <a:rPr lang="en-US" dirty="0" smtClean="0"/>
              <a:t> Datum</a:t>
            </a:r>
            <a:endParaRPr lang="en-US" dirty="0"/>
          </a:p>
        </p:txBody>
      </p:sp>
      <p:pic>
        <p:nvPicPr>
          <p:cNvPr id="4" name="Picture 3" descr="ScreenShot109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219200"/>
            <a:ext cx="6781800" cy="306081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5400000">
            <a:off x="1485900" y="23241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52600" y="2286000"/>
            <a:ext cx="1524000" cy="1588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3600" y="190500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93.6 in.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009900" y="22479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0" y="15240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Datum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 flipH="1">
            <a:off x="2133600" y="5029200"/>
            <a:ext cx="3962400" cy="914400"/>
            <a:chOff x="1981200" y="3048000"/>
            <a:chExt cx="3962400" cy="914400"/>
          </a:xfrm>
        </p:grpSpPr>
        <p:sp>
          <p:nvSpPr>
            <p:cNvPr id="13" name="Arc 12"/>
            <p:cNvSpPr/>
            <p:nvPr/>
          </p:nvSpPr>
          <p:spPr>
            <a:xfrm>
              <a:off x="1981200" y="3048000"/>
              <a:ext cx="3962400" cy="914400"/>
            </a:xfrm>
            <a:prstGeom prst="arc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1981200" y="3048000"/>
              <a:ext cx="3962400" cy="914400"/>
            </a:xfrm>
            <a:prstGeom prst="arc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1981200" y="3505200"/>
              <a:ext cx="2066307" cy="451263"/>
            </a:xfrm>
            <a:custGeom>
              <a:avLst/>
              <a:gdLst>
                <a:gd name="connsiteX0" fmla="*/ 2066307 w 2066307"/>
                <a:gd name="connsiteY0" fmla="*/ 0 h 451263"/>
                <a:gd name="connsiteX1" fmla="*/ 950026 w 2066307"/>
                <a:gd name="connsiteY1" fmla="*/ 59377 h 451263"/>
                <a:gd name="connsiteX2" fmla="*/ 249382 w 2066307"/>
                <a:gd name="connsiteY2" fmla="*/ 285008 h 451263"/>
                <a:gd name="connsiteX3" fmla="*/ 0 w 2066307"/>
                <a:gd name="connsiteY3" fmla="*/ 451263 h 45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6307" h="451263">
                  <a:moveTo>
                    <a:pt x="2066307" y="0"/>
                  </a:moveTo>
                  <a:cubicBezTo>
                    <a:pt x="1659577" y="5938"/>
                    <a:pt x="1252847" y="11876"/>
                    <a:pt x="950026" y="59377"/>
                  </a:cubicBezTo>
                  <a:cubicBezTo>
                    <a:pt x="647205" y="106878"/>
                    <a:pt x="407720" y="219694"/>
                    <a:pt x="249382" y="285008"/>
                  </a:cubicBezTo>
                  <a:cubicBezTo>
                    <a:pt x="91044" y="350322"/>
                    <a:pt x="132608" y="356260"/>
                    <a:pt x="0" y="451263"/>
                  </a:cubicBezTo>
                </a:path>
              </a:pathLst>
            </a:custGeom>
            <a:ln w="539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981200" y="3048000"/>
              <a:ext cx="2066307" cy="451263"/>
            </a:xfrm>
            <a:custGeom>
              <a:avLst/>
              <a:gdLst>
                <a:gd name="connsiteX0" fmla="*/ 2066307 w 2066307"/>
                <a:gd name="connsiteY0" fmla="*/ 0 h 451263"/>
                <a:gd name="connsiteX1" fmla="*/ 950026 w 2066307"/>
                <a:gd name="connsiteY1" fmla="*/ 59377 h 451263"/>
                <a:gd name="connsiteX2" fmla="*/ 249382 w 2066307"/>
                <a:gd name="connsiteY2" fmla="*/ 285008 h 451263"/>
                <a:gd name="connsiteX3" fmla="*/ 0 w 2066307"/>
                <a:gd name="connsiteY3" fmla="*/ 451263 h 45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6307" h="451263">
                  <a:moveTo>
                    <a:pt x="2066307" y="0"/>
                  </a:moveTo>
                  <a:cubicBezTo>
                    <a:pt x="1659577" y="5938"/>
                    <a:pt x="1252847" y="11876"/>
                    <a:pt x="950026" y="59377"/>
                  </a:cubicBezTo>
                  <a:cubicBezTo>
                    <a:pt x="647205" y="106878"/>
                    <a:pt x="407720" y="219694"/>
                    <a:pt x="249382" y="285008"/>
                  </a:cubicBezTo>
                  <a:cubicBezTo>
                    <a:pt x="91044" y="350322"/>
                    <a:pt x="132608" y="356260"/>
                    <a:pt x="0" y="451263"/>
                  </a:cubicBezTo>
                </a:path>
              </a:pathLst>
            </a:custGeom>
            <a:ln w="539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8600" y="4343400"/>
            <a:ext cx="823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datum is located 93.6 inches from the nose, or 6.95 inches aft of the leading edge</a:t>
            </a:r>
            <a:endParaRPr lang="en-US" dirty="0"/>
          </a:p>
        </p:txBody>
      </p:sp>
      <p:sp>
        <p:nvSpPr>
          <p:cNvPr id="18" name="Flowchart: Or 17"/>
          <p:cNvSpPr/>
          <p:nvPr/>
        </p:nvSpPr>
        <p:spPr>
          <a:xfrm>
            <a:off x="2667000" y="5410200"/>
            <a:ext cx="228600" cy="228600"/>
          </a:xfrm>
          <a:prstGeom prst="flowChar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2438400" y="5257800"/>
            <a:ext cx="0" cy="457200"/>
          </a:xfrm>
          <a:prstGeom prst="line">
            <a:avLst/>
          </a:prstGeom>
          <a:ln w="3175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8800" y="5943600"/>
            <a:ext cx="82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6.9 in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10800000" flipH="1">
            <a:off x="2286000" y="5562600"/>
            <a:ext cx="152400" cy="3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Acceptable C.G. Range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 flipH="1">
            <a:off x="990600" y="4038600"/>
            <a:ext cx="3962400" cy="914400"/>
            <a:chOff x="1981200" y="3048000"/>
            <a:chExt cx="3962400" cy="914400"/>
          </a:xfrm>
        </p:grpSpPr>
        <p:sp>
          <p:nvSpPr>
            <p:cNvPr id="5" name="Arc 4"/>
            <p:cNvSpPr/>
            <p:nvPr/>
          </p:nvSpPr>
          <p:spPr>
            <a:xfrm>
              <a:off x="1981200" y="3048000"/>
              <a:ext cx="3962400" cy="914400"/>
            </a:xfrm>
            <a:prstGeom prst="arc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flipV="1">
              <a:off x="1981200" y="3048000"/>
              <a:ext cx="3962400" cy="914400"/>
            </a:xfrm>
            <a:prstGeom prst="arc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 flipV="1">
              <a:off x="1981200" y="3505200"/>
              <a:ext cx="2066307" cy="451263"/>
            </a:xfrm>
            <a:custGeom>
              <a:avLst/>
              <a:gdLst>
                <a:gd name="connsiteX0" fmla="*/ 2066307 w 2066307"/>
                <a:gd name="connsiteY0" fmla="*/ 0 h 451263"/>
                <a:gd name="connsiteX1" fmla="*/ 950026 w 2066307"/>
                <a:gd name="connsiteY1" fmla="*/ 59377 h 451263"/>
                <a:gd name="connsiteX2" fmla="*/ 249382 w 2066307"/>
                <a:gd name="connsiteY2" fmla="*/ 285008 h 451263"/>
                <a:gd name="connsiteX3" fmla="*/ 0 w 2066307"/>
                <a:gd name="connsiteY3" fmla="*/ 451263 h 45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6307" h="451263">
                  <a:moveTo>
                    <a:pt x="2066307" y="0"/>
                  </a:moveTo>
                  <a:cubicBezTo>
                    <a:pt x="1659577" y="5938"/>
                    <a:pt x="1252847" y="11876"/>
                    <a:pt x="950026" y="59377"/>
                  </a:cubicBezTo>
                  <a:cubicBezTo>
                    <a:pt x="647205" y="106878"/>
                    <a:pt x="407720" y="219694"/>
                    <a:pt x="249382" y="285008"/>
                  </a:cubicBezTo>
                  <a:cubicBezTo>
                    <a:pt x="91044" y="350322"/>
                    <a:pt x="132608" y="356260"/>
                    <a:pt x="0" y="451263"/>
                  </a:cubicBezTo>
                </a:path>
              </a:pathLst>
            </a:custGeom>
            <a:ln w="539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1981200" y="3048000"/>
              <a:ext cx="2066307" cy="451263"/>
            </a:xfrm>
            <a:custGeom>
              <a:avLst/>
              <a:gdLst>
                <a:gd name="connsiteX0" fmla="*/ 2066307 w 2066307"/>
                <a:gd name="connsiteY0" fmla="*/ 0 h 451263"/>
                <a:gd name="connsiteX1" fmla="*/ 950026 w 2066307"/>
                <a:gd name="connsiteY1" fmla="*/ 59377 h 451263"/>
                <a:gd name="connsiteX2" fmla="*/ 249382 w 2066307"/>
                <a:gd name="connsiteY2" fmla="*/ 285008 h 451263"/>
                <a:gd name="connsiteX3" fmla="*/ 0 w 2066307"/>
                <a:gd name="connsiteY3" fmla="*/ 451263 h 45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6307" h="451263">
                  <a:moveTo>
                    <a:pt x="2066307" y="0"/>
                  </a:moveTo>
                  <a:cubicBezTo>
                    <a:pt x="1659577" y="5938"/>
                    <a:pt x="1252847" y="11876"/>
                    <a:pt x="950026" y="59377"/>
                  </a:cubicBezTo>
                  <a:cubicBezTo>
                    <a:pt x="647205" y="106878"/>
                    <a:pt x="407720" y="219694"/>
                    <a:pt x="249382" y="285008"/>
                  </a:cubicBezTo>
                  <a:cubicBezTo>
                    <a:pt x="91044" y="350322"/>
                    <a:pt x="132608" y="356260"/>
                    <a:pt x="0" y="451263"/>
                  </a:cubicBezTo>
                </a:path>
              </a:pathLst>
            </a:custGeom>
            <a:ln w="539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lowchart: Or 8"/>
          <p:cNvSpPr/>
          <p:nvPr/>
        </p:nvSpPr>
        <p:spPr>
          <a:xfrm>
            <a:off x="1371600" y="4365009"/>
            <a:ext cx="228600" cy="228600"/>
          </a:xfrm>
          <a:prstGeom prst="flowChar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600200" y="4495800"/>
            <a:ext cx="228600" cy="0"/>
          </a:xfrm>
          <a:prstGeom prst="line">
            <a:avLst/>
          </a:prstGeom>
          <a:ln w="3175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591589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1066800" y="4495800"/>
            <a:ext cx="304800" cy="0"/>
          </a:xfrm>
          <a:prstGeom prst="line">
            <a:avLst/>
          </a:prstGeom>
          <a:ln w="3175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1437790" y="4899321"/>
            <a:ext cx="838200" cy="158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5257800"/>
            <a:ext cx="1852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Forward CG Limit</a:t>
            </a:r>
          </a:p>
          <a:p>
            <a:pPr algn="ctr"/>
            <a:r>
              <a:rPr lang="en-US" dirty="0" smtClean="0"/>
              <a:t>(23% MAC)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2134394" y="5028406"/>
            <a:ext cx="1066800" cy="158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2200" y="5486400"/>
            <a:ext cx="1355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Aft CG Limit</a:t>
            </a:r>
          </a:p>
          <a:p>
            <a:pPr algn="ctr"/>
            <a:r>
              <a:rPr lang="en-US" dirty="0" smtClean="0"/>
              <a:t>(40% MAC) </a:t>
            </a:r>
            <a:endParaRPr lang="en-US" dirty="0"/>
          </a:p>
        </p:txBody>
      </p:sp>
      <p:sp>
        <p:nvSpPr>
          <p:cNvPr id="22" name="Flowchart: Or 21"/>
          <p:cNvSpPr/>
          <p:nvPr/>
        </p:nvSpPr>
        <p:spPr>
          <a:xfrm>
            <a:off x="3733800" y="4343400"/>
            <a:ext cx="228600" cy="228600"/>
          </a:xfrm>
          <a:prstGeom prst="flowChar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14800" y="4953000"/>
            <a:ext cx="324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 Weight C.G. (67.7% MAC)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10800000">
            <a:off x="3962400" y="4572000"/>
            <a:ext cx="533400" cy="381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61480" y="1676400"/>
            <a:ext cx="2917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23% MAC = 0.23 * 49.3 in,</a:t>
            </a:r>
          </a:p>
          <a:p>
            <a:r>
              <a:rPr lang="en-US" dirty="0" smtClean="0"/>
              <a:t>	or 11.3 in. aft of LE</a:t>
            </a:r>
          </a:p>
          <a:p>
            <a:endParaRPr lang="en-US" dirty="0" smtClean="0"/>
          </a:p>
          <a:p>
            <a:r>
              <a:rPr lang="en-US" dirty="0" smtClean="0"/>
              <a:t>40% MAC= 0.4 * 49.3 in,</a:t>
            </a:r>
          </a:p>
          <a:p>
            <a:r>
              <a:rPr lang="en-US" dirty="0" smtClean="0"/>
              <a:t>	or 19.7 in. aft of LE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" y="38100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6.9 in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36576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4.4 in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057400" y="35814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8.4 in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905000" y="4495800"/>
            <a:ext cx="685800" cy="0"/>
          </a:xfrm>
          <a:prstGeom prst="line">
            <a:avLst/>
          </a:prstGeom>
          <a:ln w="3175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9600" y="621166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Since all the seats are forward of the empty weight C.G., loading moves the C.G. forward, hopefully into the acceptable range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rot="16200000" flipH="1">
            <a:off x="1028700" y="4229100"/>
            <a:ext cx="304800" cy="762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1524000" y="41910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2058194" y="4190206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Excel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228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Excel spreadsheet is NOT official, and should not be used for flight planning</a:t>
            </a:r>
          </a:p>
          <a:p>
            <a:r>
              <a:rPr lang="en-US" dirty="0" smtClean="0"/>
              <a:t>The front and rear seat arms were calculated from the tables and are approximate</a:t>
            </a:r>
          </a:p>
          <a:p>
            <a:r>
              <a:rPr lang="en-US" dirty="0" smtClean="0"/>
              <a:t>The empty weight and empty moment are from W&amp;B prepared by A&amp;P on 6/14/08</a:t>
            </a:r>
          </a:p>
          <a:p>
            <a:r>
              <a:rPr lang="en-US" dirty="0" smtClean="0"/>
              <a:t>This W&amp;B information is specific to 5ST, however, with appropriate changes to empty weight and moment it should be valid for all our </a:t>
            </a:r>
            <a:r>
              <a:rPr lang="en-US" smtClean="0"/>
              <a:t>Blaniks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747</TotalTime>
  <Words>880</Words>
  <Application>Microsoft Office PowerPoint</Application>
  <PresentationFormat>On-screen Show (4:3)</PresentationFormat>
  <Paragraphs>111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Deluxe</vt:lpstr>
      <vt:lpstr>Weight and balance for the blank l-23</vt:lpstr>
      <vt:lpstr>Topics</vt:lpstr>
      <vt:lpstr>W&amp;B Concept</vt:lpstr>
      <vt:lpstr>Example</vt:lpstr>
      <vt:lpstr>From the Blanik Manual (5ST)</vt:lpstr>
      <vt:lpstr>Mean Aerodynamic Chord (MAC)</vt:lpstr>
      <vt:lpstr>Location of the Blanik Datum</vt:lpstr>
      <vt:lpstr>Acceptable C.G. Range</vt:lpstr>
      <vt:lpstr>Excel Background</vt:lpstr>
      <vt:lpstr>Slide 10</vt:lpstr>
      <vt:lpstr>Excel Example</vt:lpstr>
      <vt:lpstr>Example: From THE BOOK</vt:lpstr>
      <vt:lpstr>Example, P.2</vt:lpstr>
      <vt:lpstr>Example, P.3</vt:lpstr>
      <vt:lpstr>“Book” example 2: 2 people + Batt</vt:lpstr>
      <vt:lpstr>Steps</vt:lpstr>
      <vt:lpstr>Book Example 2</vt:lpstr>
      <vt:lpstr>Magnified View</vt:lpstr>
      <vt:lpstr>Common Errors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Aerodynamics for the Sailplane pilo</dc:title>
  <dc:creator>Stefan Murry</dc:creator>
  <cp:lastModifiedBy>smurry</cp:lastModifiedBy>
  <cp:revision>67</cp:revision>
  <dcterms:created xsi:type="dcterms:W3CDTF">2009-12-21T22:30:01Z</dcterms:created>
  <dcterms:modified xsi:type="dcterms:W3CDTF">2010-04-20T14:19:07Z</dcterms:modified>
</cp:coreProperties>
</file>