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 id="2147483682" r:id="rId2"/>
    <p:sldMasterId id="2147483683" r:id="rId3"/>
  </p:sldMasterIdLst>
  <p:notesMasterIdLst>
    <p:notesMasterId r:id="rId14"/>
  </p:notesMasterIdLst>
  <p:sldIdLst>
    <p:sldId id="256" r:id="rId4"/>
    <p:sldId id="257" r:id="rId5"/>
    <p:sldId id="258" r:id="rId6"/>
    <p:sldId id="259" r:id="rId7"/>
    <p:sldId id="260" r:id="rId8"/>
    <p:sldId id="261" r:id="rId9"/>
    <p:sldId id="262" r:id="rId10"/>
    <p:sldId id="263" r:id="rId11"/>
    <p:sldId id="264" r:id="rId12"/>
    <p:sldId id="265" r:id="rId13"/>
  </p:sldIdLst>
  <p:sldSz cx="9144000" cy="5143500" type="screen16x9"/>
  <p:notesSz cx="6858000" cy="9144000"/>
  <p:embeddedFontLst>
    <p:embeddedFont>
      <p:font typeface="Inter" panose="020B0604020202020204" charset="0"/>
      <p:regular r:id="rId15"/>
      <p:bold r:id="rId16"/>
      <p:italic r:id="rId17"/>
      <p:boldItalic r:id="rId18"/>
    </p:embeddedFont>
    <p:embeddedFont>
      <p:font typeface="Calibri" panose="020F0502020204030204" pitchFamily="3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168721-3802-4607-8103-258AA193831F}">
  <a:tblStyle styleId="{07168721-3802-4607-8103-258AA193831F}"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53"/>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font" Target="fonts/font4.fntdata"/><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font" Target="fonts/font7.fntdata"/><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font" Target="fonts/font3.fntdata"/><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font" Target="fonts/font1.fntdata"/><Relationship Id="rId23"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font" Target="fonts/font5.fntdata"/><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notesMaster" Target="notesMasters/notesMaster1.xml"/><Relationship Id="rId22"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31b06d7f9ae_2_75: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 name="Google Shape;202;g31b06d7f9ae_2_7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31a875819bc_1_7: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4" name="Google Shape;294;g31a875819bc_1_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31a875819bc_10_75: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210" name="Google Shape;210;g31a875819bc_10_7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31a875819bc_1_102: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0" name="Google Shape;220;g31a875819bc_1_10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31a875819bc_1_159: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1" name="Google Shape;231;g31a875819bc_1_15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31a875819bc_1_135: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2" name="Google Shape;242;g31a875819bc_1_1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31a875819bc_1_146: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4" name="Google Shape;254;g31a875819bc_1_14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31a875819bc_1_94: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3" name="Google Shape;263;g31a875819bc_1_9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31a875819bc_1_206: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5" name="Google Shape;275;g31a875819bc_1_20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31a875819bc_1_111: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4" name="Google Shape;284;g31a875819bc_1_1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14"/>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58" name="Google Shape;58;p14"/>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59" name="Google Shape;59;p14"/>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60"/>
        <p:cNvGrpSpPr/>
        <p:nvPr/>
      </p:nvGrpSpPr>
      <p:grpSpPr>
        <a:xfrm>
          <a:off x="0" y="0"/>
          <a:ext cx="0" cy="0"/>
          <a:chOff x="0" y="0"/>
          <a:chExt cx="0" cy="0"/>
        </a:xfrm>
      </p:grpSpPr>
      <p:sp>
        <p:nvSpPr>
          <p:cNvPr id="61" name="Google Shape;61;p15"/>
          <p:cNvSpPr txBox="1">
            <a:spLocks noGrp="1"/>
          </p:cNvSpPr>
          <p:nvPr>
            <p:ph type="ctrTitle"/>
          </p:nvPr>
        </p:nvSpPr>
        <p:spPr>
          <a:xfrm>
            <a:off x="1143000" y="841772"/>
            <a:ext cx="6858000" cy="1790700"/>
          </a:xfrm>
          <a:prstGeom prst="rect">
            <a:avLst/>
          </a:prstGeom>
          <a:noFill/>
          <a:ln>
            <a:noFill/>
          </a:ln>
        </p:spPr>
        <p:txBody>
          <a:bodyPr spcFirstLastPara="1" wrap="square" lIns="68575" tIns="34275" rIns="68575" bIns="34275" anchor="b" anchorCtr="0">
            <a:norm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62" name="Google Shape;62;p15"/>
          <p:cNvSpPr txBox="1">
            <a:spLocks noGrp="1"/>
          </p:cNvSpPr>
          <p:nvPr>
            <p:ph type="subTitle" idx="1"/>
          </p:nvPr>
        </p:nvSpPr>
        <p:spPr>
          <a:xfrm>
            <a:off x="1143000" y="2701528"/>
            <a:ext cx="6858000" cy="1241821"/>
          </a:xfrm>
          <a:prstGeom prst="rect">
            <a:avLst/>
          </a:prstGeom>
          <a:noFill/>
          <a:ln>
            <a:noFill/>
          </a:ln>
        </p:spPr>
        <p:txBody>
          <a:bodyPr spcFirstLastPara="1" wrap="square" lIns="68575" tIns="34275" rIns="68575" bIns="34275" anchor="t" anchorCtr="0">
            <a:norm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a:endParaRPr/>
          </a:p>
        </p:txBody>
      </p:sp>
      <p:sp>
        <p:nvSpPr>
          <p:cNvPr id="63" name="Google Shape;63;p15"/>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4" name="Google Shape;64;p15"/>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5" name="Google Shape;65;p15"/>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6"/>
        <p:cNvGrpSpPr/>
        <p:nvPr/>
      </p:nvGrpSpPr>
      <p:grpSpPr>
        <a:xfrm>
          <a:off x="0" y="0"/>
          <a:ext cx="0" cy="0"/>
          <a:chOff x="0" y="0"/>
          <a:chExt cx="0" cy="0"/>
        </a:xfrm>
      </p:grpSpPr>
      <p:sp>
        <p:nvSpPr>
          <p:cNvPr id="67" name="Google Shape;67;p16"/>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68" name="Google Shape;68;p16"/>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69" name="Google Shape;69;p16"/>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0" name="Google Shape;70;p16"/>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1" name="Google Shape;71;p16"/>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2"/>
        <p:cNvGrpSpPr/>
        <p:nvPr/>
      </p:nvGrpSpPr>
      <p:grpSpPr>
        <a:xfrm>
          <a:off x="0" y="0"/>
          <a:ext cx="0" cy="0"/>
          <a:chOff x="0" y="0"/>
          <a:chExt cx="0" cy="0"/>
        </a:xfrm>
      </p:grpSpPr>
      <p:sp>
        <p:nvSpPr>
          <p:cNvPr id="73" name="Google Shape;73;p17"/>
          <p:cNvSpPr txBox="1">
            <a:spLocks noGrp="1"/>
          </p:cNvSpPr>
          <p:nvPr>
            <p:ph type="title"/>
          </p:nvPr>
        </p:nvSpPr>
        <p:spPr>
          <a:xfrm>
            <a:off x="623888" y="1282304"/>
            <a:ext cx="7886700" cy="2139553"/>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74" name="Google Shape;74;p17"/>
          <p:cNvSpPr txBox="1">
            <a:spLocks noGrp="1"/>
          </p:cNvSpPr>
          <p:nvPr>
            <p:ph type="body" idx="1"/>
          </p:nvPr>
        </p:nvSpPr>
        <p:spPr>
          <a:xfrm>
            <a:off x="623888" y="3442097"/>
            <a:ext cx="7886700" cy="112514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rgbClr val="888888"/>
              </a:buClr>
              <a:buSzPts val="1800"/>
              <a:buNone/>
              <a:defRPr sz="1800">
                <a:solidFill>
                  <a:srgbClr val="888888"/>
                </a:solidFill>
              </a:defRPr>
            </a:lvl1pPr>
            <a:lvl2pPr marL="914400" lvl="1" indent="-228600" algn="l">
              <a:lnSpc>
                <a:spcPct val="90000"/>
              </a:lnSpc>
              <a:spcBef>
                <a:spcPts val="400"/>
              </a:spcBef>
              <a:spcAft>
                <a:spcPts val="0"/>
              </a:spcAft>
              <a:buClr>
                <a:srgbClr val="888888"/>
              </a:buClr>
              <a:buSzPts val="1500"/>
              <a:buNone/>
              <a:defRPr sz="1500">
                <a:solidFill>
                  <a:srgbClr val="888888"/>
                </a:solidFill>
              </a:defRPr>
            </a:lvl2pPr>
            <a:lvl3pPr marL="1371600" lvl="2" indent="-228600" algn="l">
              <a:lnSpc>
                <a:spcPct val="90000"/>
              </a:lnSpc>
              <a:spcBef>
                <a:spcPts val="400"/>
              </a:spcBef>
              <a:spcAft>
                <a:spcPts val="0"/>
              </a:spcAft>
              <a:buClr>
                <a:srgbClr val="888888"/>
              </a:buClr>
              <a:buSzPts val="1400"/>
              <a:buNone/>
              <a:defRPr sz="1400">
                <a:solidFill>
                  <a:srgbClr val="888888"/>
                </a:solidFill>
              </a:defRPr>
            </a:lvl3pPr>
            <a:lvl4pPr marL="1828800" lvl="3" indent="-228600" algn="l">
              <a:lnSpc>
                <a:spcPct val="90000"/>
              </a:lnSpc>
              <a:spcBef>
                <a:spcPts val="400"/>
              </a:spcBef>
              <a:spcAft>
                <a:spcPts val="0"/>
              </a:spcAft>
              <a:buClr>
                <a:srgbClr val="888888"/>
              </a:buClr>
              <a:buSzPts val="1200"/>
              <a:buNone/>
              <a:defRPr sz="1200">
                <a:solidFill>
                  <a:srgbClr val="888888"/>
                </a:solidFill>
              </a:defRPr>
            </a:lvl4pPr>
            <a:lvl5pPr marL="2286000" lvl="4" indent="-228600" algn="l">
              <a:lnSpc>
                <a:spcPct val="90000"/>
              </a:lnSpc>
              <a:spcBef>
                <a:spcPts val="400"/>
              </a:spcBef>
              <a:spcAft>
                <a:spcPts val="0"/>
              </a:spcAft>
              <a:buClr>
                <a:srgbClr val="888888"/>
              </a:buClr>
              <a:buSzPts val="1200"/>
              <a:buNone/>
              <a:defRPr sz="1200">
                <a:solidFill>
                  <a:srgbClr val="888888"/>
                </a:solidFill>
              </a:defRPr>
            </a:lvl5pPr>
            <a:lvl6pPr marL="2743200" lvl="5" indent="-228600" algn="l">
              <a:lnSpc>
                <a:spcPct val="90000"/>
              </a:lnSpc>
              <a:spcBef>
                <a:spcPts val="400"/>
              </a:spcBef>
              <a:spcAft>
                <a:spcPts val="0"/>
              </a:spcAft>
              <a:buClr>
                <a:srgbClr val="888888"/>
              </a:buClr>
              <a:buSzPts val="1200"/>
              <a:buNone/>
              <a:defRPr sz="1200">
                <a:solidFill>
                  <a:srgbClr val="888888"/>
                </a:solidFill>
              </a:defRPr>
            </a:lvl6pPr>
            <a:lvl7pPr marL="3200400" lvl="6" indent="-228600" algn="l">
              <a:lnSpc>
                <a:spcPct val="90000"/>
              </a:lnSpc>
              <a:spcBef>
                <a:spcPts val="400"/>
              </a:spcBef>
              <a:spcAft>
                <a:spcPts val="0"/>
              </a:spcAft>
              <a:buClr>
                <a:srgbClr val="888888"/>
              </a:buClr>
              <a:buSzPts val="1200"/>
              <a:buNone/>
              <a:defRPr sz="1200">
                <a:solidFill>
                  <a:srgbClr val="888888"/>
                </a:solidFill>
              </a:defRPr>
            </a:lvl7pPr>
            <a:lvl8pPr marL="3657600" lvl="7" indent="-228600" algn="l">
              <a:lnSpc>
                <a:spcPct val="90000"/>
              </a:lnSpc>
              <a:spcBef>
                <a:spcPts val="400"/>
              </a:spcBef>
              <a:spcAft>
                <a:spcPts val="0"/>
              </a:spcAft>
              <a:buClr>
                <a:srgbClr val="888888"/>
              </a:buClr>
              <a:buSzPts val="1200"/>
              <a:buNone/>
              <a:defRPr sz="1200">
                <a:solidFill>
                  <a:srgbClr val="888888"/>
                </a:solidFill>
              </a:defRPr>
            </a:lvl8pPr>
            <a:lvl9pPr marL="4114800" lvl="8" indent="-228600" algn="l">
              <a:lnSpc>
                <a:spcPct val="90000"/>
              </a:lnSpc>
              <a:spcBef>
                <a:spcPts val="400"/>
              </a:spcBef>
              <a:spcAft>
                <a:spcPts val="0"/>
              </a:spcAft>
              <a:buClr>
                <a:srgbClr val="888888"/>
              </a:buClr>
              <a:buSzPts val="1200"/>
              <a:buNone/>
              <a:defRPr sz="1200">
                <a:solidFill>
                  <a:srgbClr val="888888"/>
                </a:solidFill>
              </a:defRPr>
            </a:lvl9pPr>
          </a:lstStyle>
          <a:p>
            <a:endParaRPr/>
          </a:p>
        </p:txBody>
      </p:sp>
      <p:sp>
        <p:nvSpPr>
          <p:cNvPr id="75" name="Google Shape;75;p17"/>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6" name="Google Shape;76;p17"/>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7" name="Google Shape;77;p17"/>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8"/>
        <p:cNvGrpSpPr/>
        <p:nvPr/>
      </p:nvGrpSpPr>
      <p:grpSpPr>
        <a:xfrm>
          <a:off x="0" y="0"/>
          <a:ext cx="0" cy="0"/>
          <a:chOff x="0" y="0"/>
          <a:chExt cx="0" cy="0"/>
        </a:xfrm>
      </p:grpSpPr>
      <p:sp>
        <p:nvSpPr>
          <p:cNvPr id="79" name="Google Shape;79;p18"/>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80" name="Google Shape;80;p18"/>
          <p:cNvSpPr txBox="1">
            <a:spLocks noGrp="1"/>
          </p:cNvSpPr>
          <p:nvPr>
            <p:ph type="body" idx="1"/>
          </p:nvPr>
        </p:nvSpPr>
        <p:spPr>
          <a:xfrm>
            <a:off x="628650" y="1369219"/>
            <a:ext cx="3886200" cy="326350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81" name="Google Shape;81;p18"/>
          <p:cNvSpPr txBox="1">
            <a:spLocks noGrp="1"/>
          </p:cNvSpPr>
          <p:nvPr>
            <p:ph type="body" idx="2"/>
          </p:nvPr>
        </p:nvSpPr>
        <p:spPr>
          <a:xfrm>
            <a:off x="4629150" y="1369219"/>
            <a:ext cx="3886200" cy="326350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82" name="Google Shape;82;p18"/>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3" name="Google Shape;83;p18"/>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4" name="Google Shape;84;p18"/>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5"/>
        <p:cNvGrpSpPr/>
        <p:nvPr/>
      </p:nvGrpSpPr>
      <p:grpSpPr>
        <a:xfrm>
          <a:off x="0" y="0"/>
          <a:ext cx="0" cy="0"/>
          <a:chOff x="0" y="0"/>
          <a:chExt cx="0" cy="0"/>
        </a:xfrm>
      </p:grpSpPr>
      <p:sp>
        <p:nvSpPr>
          <p:cNvPr id="86" name="Google Shape;86;p19"/>
          <p:cNvSpPr txBox="1">
            <a:spLocks noGrp="1"/>
          </p:cNvSpPr>
          <p:nvPr>
            <p:ph type="title"/>
          </p:nvPr>
        </p:nvSpPr>
        <p:spPr>
          <a:xfrm>
            <a:off x="629841"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87" name="Google Shape;87;p19"/>
          <p:cNvSpPr txBox="1">
            <a:spLocks noGrp="1"/>
          </p:cNvSpPr>
          <p:nvPr>
            <p:ph type="body" idx="1"/>
          </p:nvPr>
        </p:nvSpPr>
        <p:spPr>
          <a:xfrm>
            <a:off x="629841" y="1260872"/>
            <a:ext cx="3868340" cy="617934"/>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88" name="Google Shape;88;p19"/>
          <p:cNvSpPr txBox="1">
            <a:spLocks noGrp="1"/>
          </p:cNvSpPr>
          <p:nvPr>
            <p:ph type="body" idx="2"/>
          </p:nvPr>
        </p:nvSpPr>
        <p:spPr>
          <a:xfrm>
            <a:off x="629841" y="1878806"/>
            <a:ext cx="3868340" cy="2763441"/>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89" name="Google Shape;89;p19"/>
          <p:cNvSpPr txBox="1">
            <a:spLocks noGrp="1"/>
          </p:cNvSpPr>
          <p:nvPr>
            <p:ph type="body" idx="3"/>
          </p:nvPr>
        </p:nvSpPr>
        <p:spPr>
          <a:xfrm>
            <a:off x="4629150" y="1260872"/>
            <a:ext cx="3887391" cy="617934"/>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90" name="Google Shape;90;p19"/>
          <p:cNvSpPr txBox="1">
            <a:spLocks noGrp="1"/>
          </p:cNvSpPr>
          <p:nvPr>
            <p:ph type="body" idx="4"/>
          </p:nvPr>
        </p:nvSpPr>
        <p:spPr>
          <a:xfrm>
            <a:off x="4629150" y="1878806"/>
            <a:ext cx="3887391" cy="2763441"/>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91" name="Google Shape;91;p19"/>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2" name="Google Shape;92;p19"/>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3" name="Google Shape;93;p19"/>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4"/>
        <p:cNvGrpSpPr/>
        <p:nvPr/>
      </p:nvGrpSpPr>
      <p:grpSpPr>
        <a:xfrm>
          <a:off x="0" y="0"/>
          <a:ext cx="0" cy="0"/>
          <a:chOff x="0" y="0"/>
          <a:chExt cx="0" cy="0"/>
        </a:xfrm>
      </p:grpSpPr>
      <p:sp>
        <p:nvSpPr>
          <p:cNvPr id="95" name="Google Shape;95;p20"/>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96" name="Google Shape;96;p20"/>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7" name="Google Shape;97;p20"/>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8" name="Google Shape;98;p20"/>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9"/>
        <p:cNvGrpSpPr/>
        <p:nvPr/>
      </p:nvGrpSpPr>
      <p:grpSpPr>
        <a:xfrm>
          <a:off x="0" y="0"/>
          <a:ext cx="0" cy="0"/>
          <a:chOff x="0" y="0"/>
          <a:chExt cx="0" cy="0"/>
        </a:xfrm>
      </p:grpSpPr>
      <p:sp>
        <p:nvSpPr>
          <p:cNvPr id="100" name="Google Shape;100;p21"/>
          <p:cNvSpPr txBox="1">
            <a:spLocks noGrp="1"/>
          </p:cNvSpPr>
          <p:nvPr>
            <p:ph type="title"/>
          </p:nvPr>
        </p:nvSpPr>
        <p:spPr>
          <a:xfrm>
            <a:off x="629841" y="342900"/>
            <a:ext cx="2949178" cy="120015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01" name="Google Shape;101;p21"/>
          <p:cNvSpPr txBox="1">
            <a:spLocks noGrp="1"/>
          </p:cNvSpPr>
          <p:nvPr>
            <p:ph type="body" idx="1"/>
          </p:nvPr>
        </p:nvSpPr>
        <p:spPr>
          <a:xfrm>
            <a:off x="3887391" y="740569"/>
            <a:ext cx="4629150" cy="3655219"/>
          </a:xfrm>
          <a:prstGeom prst="rect">
            <a:avLst/>
          </a:prstGeom>
          <a:noFill/>
          <a:ln>
            <a:noFill/>
          </a:ln>
        </p:spPr>
        <p:txBody>
          <a:bodyPr spcFirstLastPara="1" wrap="square" lIns="68575" tIns="34275" rIns="68575" bIns="34275" anchor="t" anchorCtr="0">
            <a:normAutofit/>
          </a:bodyPr>
          <a:lstStyle>
            <a:lvl1pPr marL="457200" lvl="0" indent="-381000" algn="l">
              <a:lnSpc>
                <a:spcPct val="90000"/>
              </a:lnSpc>
              <a:spcBef>
                <a:spcPts val="800"/>
              </a:spcBef>
              <a:spcAft>
                <a:spcPts val="0"/>
              </a:spcAft>
              <a:buClr>
                <a:schemeClr val="dk1"/>
              </a:buClr>
              <a:buSzPts val="2400"/>
              <a:buChar char="•"/>
              <a:defRPr sz="2400"/>
            </a:lvl1pPr>
            <a:lvl2pPr marL="914400" lvl="1" indent="-361950" algn="l">
              <a:lnSpc>
                <a:spcPct val="90000"/>
              </a:lnSpc>
              <a:spcBef>
                <a:spcPts val="400"/>
              </a:spcBef>
              <a:spcAft>
                <a:spcPts val="0"/>
              </a:spcAft>
              <a:buClr>
                <a:schemeClr val="dk1"/>
              </a:buClr>
              <a:buSzPts val="2100"/>
              <a:buChar char="•"/>
              <a:defRPr sz="2100"/>
            </a:lvl2pPr>
            <a:lvl3pPr marL="1371600" lvl="2" indent="-342900" algn="l">
              <a:lnSpc>
                <a:spcPct val="90000"/>
              </a:lnSpc>
              <a:spcBef>
                <a:spcPts val="400"/>
              </a:spcBef>
              <a:spcAft>
                <a:spcPts val="0"/>
              </a:spcAft>
              <a:buClr>
                <a:schemeClr val="dk1"/>
              </a:buClr>
              <a:buSzPts val="1800"/>
              <a:buChar char="•"/>
              <a:defRPr sz="1800"/>
            </a:lvl3pPr>
            <a:lvl4pPr marL="1828800" lvl="3" indent="-323850" algn="l">
              <a:lnSpc>
                <a:spcPct val="90000"/>
              </a:lnSpc>
              <a:spcBef>
                <a:spcPts val="400"/>
              </a:spcBef>
              <a:spcAft>
                <a:spcPts val="0"/>
              </a:spcAft>
              <a:buClr>
                <a:schemeClr val="dk1"/>
              </a:buClr>
              <a:buSzPts val="1500"/>
              <a:buChar char="•"/>
              <a:defRPr sz="1500"/>
            </a:lvl4pPr>
            <a:lvl5pPr marL="2286000" lvl="4" indent="-323850" algn="l">
              <a:lnSpc>
                <a:spcPct val="90000"/>
              </a:lnSpc>
              <a:spcBef>
                <a:spcPts val="400"/>
              </a:spcBef>
              <a:spcAft>
                <a:spcPts val="0"/>
              </a:spcAft>
              <a:buClr>
                <a:schemeClr val="dk1"/>
              </a:buClr>
              <a:buSzPts val="1500"/>
              <a:buChar char="•"/>
              <a:defRPr sz="1500"/>
            </a:lvl5pPr>
            <a:lvl6pPr marL="2743200" lvl="5" indent="-323850" algn="l">
              <a:lnSpc>
                <a:spcPct val="90000"/>
              </a:lnSpc>
              <a:spcBef>
                <a:spcPts val="400"/>
              </a:spcBef>
              <a:spcAft>
                <a:spcPts val="0"/>
              </a:spcAft>
              <a:buClr>
                <a:schemeClr val="dk1"/>
              </a:buClr>
              <a:buSzPts val="1500"/>
              <a:buChar char="•"/>
              <a:defRPr sz="1500"/>
            </a:lvl6pPr>
            <a:lvl7pPr marL="3200400" lvl="6" indent="-323850" algn="l">
              <a:lnSpc>
                <a:spcPct val="90000"/>
              </a:lnSpc>
              <a:spcBef>
                <a:spcPts val="400"/>
              </a:spcBef>
              <a:spcAft>
                <a:spcPts val="0"/>
              </a:spcAft>
              <a:buClr>
                <a:schemeClr val="dk1"/>
              </a:buClr>
              <a:buSzPts val="1500"/>
              <a:buChar char="•"/>
              <a:defRPr sz="1500"/>
            </a:lvl7pPr>
            <a:lvl8pPr marL="3657600" lvl="7" indent="-323850" algn="l">
              <a:lnSpc>
                <a:spcPct val="90000"/>
              </a:lnSpc>
              <a:spcBef>
                <a:spcPts val="400"/>
              </a:spcBef>
              <a:spcAft>
                <a:spcPts val="0"/>
              </a:spcAft>
              <a:buClr>
                <a:schemeClr val="dk1"/>
              </a:buClr>
              <a:buSzPts val="1500"/>
              <a:buChar char="•"/>
              <a:defRPr sz="1500"/>
            </a:lvl8pPr>
            <a:lvl9pPr marL="4114800" lvl="8" indent="-323850" algn="l">
              <a:lnSpc>
                <a:spcPct val="90000"/>
              </a:lnSpc>
              <a:spcBef>
                <a:spcPts val="400"/>
              </a:spcBef>
              <a:spcAft>
                <a:spcPts val="0"/>
              </a:spcAft>
              <a:buClr>
                <a:schemeClr val="dk1"/>
              </a:buClr>
              <a:buSzPts val="1500"/>
              <a:buChar char="•"/>
              <a:defRPr sz="1500"/>
            </a:lvl9pPr>
          </a:lstStyle>
          <a:p>
            <a:endParaRPr/>
          </a:p>
        </p:txBody>
      </p:sp>
      <p:sp>
        <p:nvSpPr>
          <p:cNvPr id="102" name="Google Shape;102;p21"/>
          <p:cNvSpPr txBox="1">
            <a:spLocks noGrp="1"/>
          </p:cNvSpPr>
          <p:nvPr>
            <p:ph type="body" idx="2"/>
          </p:nvPr>
        </p:nvSpPr>
        <p:spPr>
          <a:xfrm>
            <a:off x="629841" y="1543050"/>
            <a:ext cx="2949178" cy="2858691"/>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103" name="Google Shape;103;p21"/>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4" name="Google Shape;104;p21"/>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5" name="Google Shape;105;p21"/>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6"/>
        <p:cNvGrpSpPr/>
        <p:nvPr/>
      </p:nvGrpSpPr>
      <p:grpSpPr>
        <a:xfrm>
          <a:off x="0" y="0"/>
          <a:ext cx="0" cy="0"/>
          <a:chOff x="0" y="0"/>
          <a:chExt cx="0" cy="0"/>
        </a:xfrm>
      </p:grpSpPr>
      <p:sp>
        <p:nvSpPr>
          <p:cNvPr id="107" name="Google Shape;107;p22"/>
          <p:cNvSpPr txBox="1">
            <a:spLocks noGrp="1"/>
          </p:cNvSpPr>
          <p:nvPr>
            <p:ph type="title"/>
          </p:nvPr>
        </p:nvSpPr>
        <p:spPr>
          <a:xfrm>
            <a:off x="629841" y="342900"/>
            <a:ext cx="2949178" cy="120015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08" name="Google Shape;108;p22"/>
          <p:cNvSpPr>
            <a:spLocks noGrp="1"/>
          </p:cNvSpPr>
          <p:nvPr>
            <p:ph type="pic" idx="2"/>
          </p:nvPr>
        </p:nvSpPr>
        <p:spPr>
          <a:xfrm>
            <a:off x="3887391" y="740569"/>
            <a:ext cx="4629150" cy="3655219"/>
          </a:xfrm>
          <a:prstGeom prst="rect">
            <a:avLst/>
          </a:prstGeom>
          <a:noFill/>
          <a:ln>
            <a:noFill/>
          </a:ln>
        </p:spPr>
      </p:sp>
      <p:sp>
        <p:nvSpPr>
          <p:cNvPr id="109" name="Google Shape;109;p22"/>
          <p:cNvSpPr txBox="1">
            <a:spLocks noGrp="1"/>
          </p:cNvSpPr>
          <p:nvPr>
            <p:ph type="body" idx="1"/>
          </p:nvPr>
        </p:nvSpPr>
        <p:spPr>
          <a:xfrm>
            <a:off x="629841" y="1543050"/>
            <a:ext cx="2949178" cy="2858691"/>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110" name="Google Shape;110;p22"/>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1" name="Google Shape;111;p22"/>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2" name="Google Shape;112;p22"/>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15" name="Google Shape;115;p23"/>
          <p:cNvSpPr txBox="1">
            <a:spLocks noGrp="1"/>
          </p:cNvSpPr>
          <p:nvPr>
            <p:ph type="body" idx="1"/>
          </p:nvPr>
        </p:nvSpPr>
        <p:spPr>
          <a:xfrm rot="5400000">
            <a:off x="2940248" y="-942379"/>
            <a:ext cx="3263504" cy="78867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16" name="Google Shape;116;p23"/>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7" name="Google Shape;117;p23"/>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8" name="Google Shape;118;p23"/>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rot="5400000">
            <a:off x="5350073" y="1467445"/>
            <a:ext cx="4358879" cy="1971675"/>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21" name="Google Shape;121;p24"/>
          <p:cNvSpPr txBox="1">
            <a:spLocks noGrp="1"/>
          </p:cNvSpPr>
          <p:nvPr>
            <p:ph type="body" idx="1"/>
          </p:nvPr>
        </p:nvSpPr>
        <p:spPr>
          <a:xfrm rot="5400000">
            <a:off x="1349573" y="-447080"/>
            <a:ext cx="4358879" cy="5800725"/>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22" name="Google Shape;122;p24"/>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3" name="Google Shape;123;p24"/>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4" name="Google Shape;124;p24"/>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1"/>
        <p:cNvGrpSpPr/>
        <p:nvPr/>
      </p:nvGrpSpPr>
      <p:grpSpPr>
        <a:xfrm>
          <a:off x="0" y="0"/>
          <a:ext cx="0" cy="0"/>
          <a:chOff x="0" y="0"/>
          <a:chExt cx="0" cy="0"/>
        </a:xfrm>
      </p:grpSpPr>
      <p:sp>
        <p:nvSpPr>
          <p:cNvPr id="132" name="Google Shape;132;p26"/>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33" name="Google Shape;133;p26"/>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34" name="Google Shape;134;p26"/>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5"/>
        <p:cNvGrpSpPr/>
        <p:nvPr/>
      </p:nvGrpSpPr>
      <p:grpSpPr>
        <a:xfrm>
          <a:off x="0" y="0"/>
          <a:ext cx="0" cy="0"/>
          <a:chOff x="0" y="0"/>
          <a:chExt cx="0" cy="0"/>
        </a:xfrm>
      </p:grpSpPr>
      <p:sp>
        <p:nvSpPr>
          <p:cNvPr id="136" name="Google Shape;136;p27"/>
          <p:cNvSpPr txBox="1">
            <a:spLocks noGrp="1"/>
          </p:cNvSpPr>
          <p:nvPr>
            <p:ph type="ctrTitle"/>
          </p:nvPr>
        </p:nvSpPr>
        <p:spPr>
          <a:xfrm>
            <a:off x="1143000" y="841772"/>
            <a:ext cx="6858000" cy="1790700"/>
          </a:xfrm>
          <a:prstGeom prst="rect">
            <a:avLst/>
          </a:prstGeom>
          <a:noFill/>
          <a:ln>
            <a:noFill/>
          </a:ln>
        </p:spPr>
        <p:txBody>
          <a:bodyPr spcFirstLastPara="1" wrap="square" lIns="68575" tIns="34275" rIns="68575" bIns="34275" anchor="b" anchorCtr="0">
            <a:normAutofit/>
          </a:bodyPr>
          <a:lstStyle>
            <a:lvl1pPr lvl="0" algn="ctr">
              <a:lnSpc>
                <a:spcPct val="90000"/>
              </a:lnSpc>
              <a:spcBef>
                <a:spcPts val="0"/>
              </a:spcBef>
              <a:spcAft>
                <a:spcPts val="0"/>
              </a:spcAft>
              <a:buClr>
                <a:schemeClr val="dk1"/>
              </a:buClr>
              <a:buSzPts val="4500"/>
              <a:buFont typeface="Calibri"/>
              <a:buNone/>
              <a:defRPr sz="45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37" name="Google Shape;137;p27"/>
          <p:cNvSpPr txBox="1">
            <a:spLocks noGrp="1"/>
          </p:cNvSpPr>
          <p:nvPr>
            <p:ph type="subTitle" idx="1"/>
          </p:nvPr>
        </p:nvSpPr>
        <p:spPr>
          <a:xfrm>
            <a:off x="1143000" y="2701528"/>
            <a:ext cx="6858000" cy="1241821"/>
          </a:xfrm>
          <a:prstGeom prst="rect">
            <a:avLst/>
          </a:prstGeom>
          <a:noFill/>
          <a:ln>
            <a:noFill/>
          </a:ln>
        </p:spPr>
        <p:txBody>
          <a:bodyPr spcFirstLastPara="1" wrap="square" lIns="68575" tIns="34275" rIns="68575" bIns="34275" anchor="t" anchorCtr="0">
            <a:norm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a:endParaRPr/>
          </a:p>
        </p:txBody>
      </p:sp>
      <p:sp>
        <p:nvSpPr>
          <p:cNvPr id="138" name="Google Shape;138;p27"/>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39" name="Google Shape;139;p27"/>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40" name="Google Shape;140;p27"/>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41"/>
        <p:cNvGrpSpPr/>
        <p:nvPr/>
      </p:nvGrpSpPr>
      <p:grpSpPr>
        <a:xfrm>
          <a:off x="0" y="0"/>
          <a:ext cx="0" cy="0"/>
          <a:chOff x="0" y="0"/>
          <a:chExt cx="0" cy="0"/>
        </a:xfrm>
      </p:grpSpPr>
      <p:sp>
        <p:nvSpPr>
          <p:cNvPr id="142" name="Google Shape;142;p28"/>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43" name="Google Shape;143;p28"/>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44" name="Google Shape;144;p28"/>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45" name="Google Shape;145;p28"/>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46" name="Google Shape;146;p28"/>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7"/>
        <p:cNvGrpSpPr/>
        <p:nvPr/>
      </p:nvGrpSpPr>
      <p:grpSpPr>
        <a:xfrm>
          <a:off x="0" y="0"/>
          <a:ext cx="0" cy="0"/>
          <a:chOff x="0" y="0"/>
          <a:chExt cx="0" cy="0"/>
        </a:xfrm>
      </p:grpSpPr>
      <p:sp>
        <p:nvSpPr>
          <p:cNvPr id="148" name="Google Shape;148;p29"/>
          <p:cNvSpPr txBox="1">
            <a:spLocks noGrp="1"/>
          </p:cNvSpPr>
          <p:nvPr>
            <p:ph type="title"/>
          </p:nvPr>
        </p:nvSpPr>
        <p:spPr>
          <a:xfrm>
            <a:off x="623888" y="1282304"/>
            <a:ext cx="7886700" cy="2139553"/>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4500"/>
              <a:buFont typeface="Calibri"/>
              <a:buNone/>
              <a:defRPr sz="45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49" name="Google Shape;149;p29"/>
          <p:cNvSpPr txBox="1">
            <a:spLocks noGrp="1"/>
          </p:cNvSpPr>
          <p:nvPr>
            <p:ph type="body" idx="1"/>
          </p:nvPr>
        </p:nvSpPr>
        <p:spPr>
          <a:xfrm>
            <a:off x="623888" y="3442097"/>
            <a:ext cx="7886700" cy="112514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rgbClr val="888888"/>
              </a:buClr>
              <a:buSzPts val="1800"/>
              <a:buNone/>
              <a:defRPr sz="1800">
                <a:solidFill>
                  <a:srgbClr val="888888"/>
                </a:solidFill>
              </a:defRPr>
            </a:lvl1pPr>
            <a:lvl2pPr marL="914400" lvl="1" indent="-228600" algn="l">
              <a:lnSpc>
                <a:spcPct val="90000"/>
              </a:lnSpc>
              <a:spcBef>
                <a:spcPts val="400"/>
              </a:spcBef>
              <a:spcAft>
                <a:spcPts val="0"/>
              </a:spcAft>
              <a:buClr>
                <a:srgbClr val="888888"/>
              </a:buClr>
              <a:buSzPts val="1500"/>
              <a:buNone/>
              <a:defRPr sz="1500">
                <a:solidFill>
                  <a:srgbClr val="888888"/>
                </a:solidFill>
              </a:defRPr>
            </a:lvl2pPr>
            <a:lvl3pPr marL="1371600" lvl="2" indent="-228600" algn="l">
              <a:lnSpc>
                <a:spcPct val="90000"/>
              </a:lnSpc>
              <a:spcBef>
                <a:spcPts val="400"/>
              </a:spcBef>
              <a:spcAft>
                <a:spcPts val="0"/>
              </a:spcAft>
              <a:buClr>
                <a:srgbClr val="888888"/>
              </a:buClr>
              <a:buSzPts val="1400"/>
              <a:buNone/>
              <a:defRPr sz="1400">
                <a:solidFill>
                  <a:srgbClr val="888888"/>
                </a:solidFill>
              </a:defRPr>
            </a:lvl3pPr>
            <a:lvl4pPr marL="1828800" lvl="3" indent="-228600" algn="l">
              <a:lnSpc>
                <a:spcPct val="90000"/>
              </a:lnSpc>
              <a:spcBef>
                <a:spcPts val="400"/>
              </a:spcBef>
              <a:spcAft>
                <a:spcPts val="0"/>
              </a:spcAft>
              <a:buClr>
                <a:srgbClr val="888888"/>
              </a:buClr>
              <a:buSzPts val="1200"/>
              <a:buNone/>
              <a:defRPr sz="1200">
                <a:solidFill>
                  <a:srgbClr val="888888"/>
                </a:solidFill>
              </a:defRPr>
            </a:lvl4pPr>
            <a:lvl5pPr marL="2286000" lvl="4" indent="-228600" algn="l">
              <a:lnSpc>
                <a:spcPct val="90000"/>
              </a:lnSpc>
              <a:spcBef>
                <a:spcPts val="400"/>
              </a:spcBef>
              <a:spcAft>
                <a:spcPts val="0"/>
              </a:spcAft>
              <a:buClr>
                <a:srgbClr val="888888"/>
              </a:buClr>
              <a:buSzPts val="1200"/>
              <a:buNone/>
              <a:defRPr sz="1200">
                <a:solidFill>
                  <a:srgbClr val="888888"/>
                </a:solidFill>
              </a:defRPr>
            </a:lvl5pPr>
            <a:lvl6pPr marL="2743200" lvl="5" indent="-228600" algn="l">
              <a:lnSpc>
                <a:spcPct val="90000"/>
              </a:lnSpc>
              <a:spcBef>
                <a:spcPts val="400"/>
              </a:spcBef>
              <a:spcAft>
                <a:spcPts val="0"/>
              </a:spcAft>
              <a:buClr>
                <a:srgbClr val="888888"/>
              </a:buClr>
              <a:buSzPts val="1200"/>
              <a:buNone/>
              <a:defRPr sz="1200">
                <a:solidFill>
                  <a:srgbClr val="888888"/>
                </a:solidFill>
              </a:defRPr>
            </a:lvl6pPr>
            <a:lvl7pPr marL="3200400" lvl="6" indent="-228600" algn="l">
              <a:lnSpc>
                <a:spcPct val="90000"/>
              </a:lnSpc>
              <a:spcBef>
                <a:spcPts val="400"/>
              </a:spcBef>
              <a:spcAft>
                <a:spcPts val="0"/>
              </a:spcAft>
              <a:buClr>
                <a:srgbClr val="888888"/>
              </a:buClr>
              <a:buSzPts val="1200"/>
              <a:buNone/>
              <a:defRPr sz="1200">
                <a:solidFill>
                  <a:srgbClr val="888888"/>
                </a:solidFill>
              </a:defRPr>
            </a:lvl7pPr>
            <a:lvl8pPr marL="3657600" lvl="7" indent="-228600" algn="l">
              <a:lnSpc>
                <a:spcPct val="90000"/>
              </a:lnSpc>
              <a:spcBef>
                <a:spcPts val="400"/>
              </a:spcBef>
              <a:spcAft>
                <a:spcPts val="0"/>
              </a:spcAft>
              <a:buClr>
                <a:srgbClr val="888888"/>
              </a:buClr>
              <a:buSzPts val="1200"/>
              <a:buNone/>
              <a:defRPr sz="1200">
                <a:solidFill>
                  <a:srgbClr val="888888"/>
                </a:solidFill>
              </a:defRPr>
            </a:lvl8pPr>
            <a:lvl9pPr marL="4114800" lvl="8" indent="-228600" algn="l">
              <a:lnSpc>
                <a:spcPct val="90000"/>
              </a:lnSpc>
              <a:spcBef>
                <a:spcPts val="400"/>
              </a:spcBef>
              <a:spcAft>
                <a:spcPts val="0"/>
              </a:spcAft>
              <a:buClr>
                <a:srgbClr val="888888"/>
              </a:buClr>
              <a:buSzPts val="1200"/>
              <a:buNone/>
              <a:defRPr sz="1200">
                <a:solidFill>
                  <a:srgbClr val="888888"/>
                </a:solidFill>
              </a:defRPr>
            </a:lvl9pPr>
          </a:lstStyle>
          <a:p>
            <a:endParaRPr/>
          </a:p>
        </p:txBody>
      </p:sp>
      <p:sp>
        <p:nvSpPr>
          <p:cNvPr id="150" name="Google Shape;150;p29"/>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51" name="Google Shape;151;p29"/>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52" name="Google Shape;152;p29"/>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53"/>
        <p:cNvGrpSpPr/>
        <p:nvPr/>
      </p:nvGrpSpPr>
      <p:grpSpPr>
        <a:xfrm>
          <a:off x="0" y="0"/>
          <a:ext cx="0" cy="0"/>
          <a:chOff x="0" y="0"/>
          <a:chExt cx="0" cy="0"/>
        </a:xfrm>
      </p:grpSpPr>
      <p:sp>
        <p:nvSpPr>
          <p:cNvPr id="154" name="Google Shape;154;p30"/>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55" name="Google Shape;155;p30"/>
          <p:cNvSpPr txBox="1">
            <a:spLocks noGrp="1"/>
          </p:cNvSpPr>
          <p:nvPr>
            <p:ph type="body" idx="1"/>
          </p:nvPr>
        </p:nvSpPr>
        <p:spPr>
          <a:xfrm>
            <a:off x="628650" y="1369219"/>
            <a:ext cx="3886200" cy="326350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56" name="Google Shape;156;p30"/>
          <p:cNvSpPr txBox="1">
            <a:spLocks noGrp="1"/>
          </p:cNvSpPr>
          <p:nvPr>
            <p:ph type="body" idx="2"/>
          </p:nvPr>
        </p:nvSpPr>
        <p:spPr>
          <a:xfrm>
            <a:off x="4629150" y="1369219"/>
            <a:ext cx="3886200" cy="326350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57" name="Google Shape;157;p30"/>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58" name="Google Shape;158;p30"/>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59" name="Google Shape;159;p30"/>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60"/>
        <p:cNvGrpSpPr/>
        <p:nvPr/>
      </p:nvGrpSpPr>
      <p:grpSpPr>
        <a:xfrm>
          <a:off x="0" y="0"/>
          <a:ext cx="0" cy="0"/>
          <a:chOff x="0" y="0"/>
          <a:chExt cx="0" cy="0"/>
        </a:xfrm>
      </p:grpSpPr>
      <p:sp>
        <p:nvSpPr>
          <p:cNvPr id="161" name="Google Shape;161;p31"/>
          <p:cNvSpPr txBox="1">
            <a:spLocks noGrp="1"/>
          </p:cNvSpPr>
          <p:nvPr>
            <p:ph type="title"/>
          </p:nvPr>
        </p:nvSpPr>
        <p:spPr>
          <a:xfrm>
            <a:off x="629841"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62" name="Google Shape;162;p31"/>
          <p:cNvSpPr txBox="1">
            <a:spLocks noGrp="1"/>
          </p:cNvSpPr>
          <p:nvPr>
            <p:ph type="body" idx="1"/>
          </p:nvPr>
        </p:nvSpPr>
        <p:spPr>
          <a:xfrm>
            <a:off x="629841" y="1260872"/>
            <a:ext cx="3868340" cy="617934"/>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163" name="Google Shape;163;p31"/>
          <p:cNvSpPr txBox="1">
            <a:spLocks noGrp="1"/>
          </p:cNvSpPr>
          <p:nvPr>
            <p:ph type="body" idx="2"/>
          </p:nvPr>
        </p:nvSpPr>
        <p:spPr>
          <a:xfrm>
            <a:off x="629841" y="1878806"/>
            <a:ext cx="3868340" cy="2763441"/>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64" name="Google Shape;164;p31"/>
          <p:cNvSpPr txBox="1">
            <a:spLocks noGrp="1"/>
          </p:cNvSpPr>
          <p:nvPr>
            <p:ph type="body" idx="3"/>
          </p:nvPr>
        </p:nvSpPr>
        <p:spPr>
          <a:xfrm>
            <a:off x="4629150" y="1260872"/>
            <a:ext cx="3887391" cy="617934"/>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165" name="Google Shape;165;p31"/>
          <p:cNvSpPr txBox="1">
            <a:spLocks noGrp="1"/>
          </p:cNvSpPr>
          <p:nvPr>
            <p:ph type="body" idx="4"/>
          </p:nvPr>
        </p:nvSpPr>
        <p:spPr>
          <a:xfrm>
            <a:off x="4629150" y="1878806"/>
            <a:ext cx="3887391" cy="2763441"/>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66" name="Google Shape;166;p31"/>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67" name="Google Shape;167;p31"/>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68" name="Google Shape;168;p31"/>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69"/>
        <p:cNvGrpSpPr/>
        <p:nvPr/>
      </p:nvGrpSpPr>
      <p:grpSpPr>
        <a:xfrm>
          <a:off x="0" y="0"/>
          <a:ext cx="0" cy="0"/>
          <a:chOff x="0" y="0"/>
          <a:chExt cx="0" cy="0"/>
        </a:xfrm>
      </p:grpSpPr>
      <p:sp>
        <p:nvSpPr>
          <p:cNvPr id="170" name="Google Shape;170;p32"/>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71" name="Google Shape;171;p32"/>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72" name="Google Shape;172;p32"/>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73" name="Google Shape;173;p32"/>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74"/>
        <p:cNvGrpSpPr/>
        <p:nvPr/>
      </p:nvGrpSpPr>
      <p:grpSpPr>
        <a:xfrm>
          <a:off x="0" y="0"/>
          <a:ext cx="0" cy="0"/>
          <a:chOff x="0" y="0"/>
          <a:chExt cx="0" cy="0"/>
        </a:xfrm>
      </p:grpSpPr>
      <p:sp>
        <p:nvSpPr>
          <p:cNvPr id="175" name="Google Shape;175;p33"/>
          <p:cNvSpPr txBox="1">
            <a:spLocks noGrp="1"/>
          </p:cNvSpPr>
          <p:nvPr>
            <p:ph type="title"/>
          </p:nvPr>
        </p:nvSpPr>
        <p:spPr>
          <a:xfrm>
            <a:off x="629841" y="342900"/>
            <a:ext cx="2949178" cy="120015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76" name="Google Shape;176;p33"/>
          <p:cNvSpPr txBox="1">
            <a:spLocks noGrp="1"/>
          </p:cNvSpPr>
          <p:nvPr>
            <p:ph type="body" idx="1"/>
          </p:nvPr>
        </p:nvSpPr>
        <p:spPr>
          <a:xfrm>
            <a:off x="3887391" y="740569"/>
            <a:ext cx="4629150" cy="3655219"/>
          </a:xfrm>
          <a:prstGeom prst="rect">
            <a:avLst/>
          </a:prstGeom>
          <a:noFill/>
          <a:ln>
            <a:noFill/>
          </a:ln>
        </p:spPr>
        <p:txBody>
          <a:bodyPr spcFirstLastPara="1" wrap="square" lIns="68575" tIns="34275" rIns="68575" bIns="34275" anchor="t" anchorCtr="0">
            <a:normAutofit/>
          </a:bodyPr>
          <a:lstStyle>
            <a:lvl1pPr marL="457200" lvl="0" indent="-381000" algn="l">
              <a:lnSpc>
                <a:spcPct val="90000"/>
              </a:lnSpc>
              <a:spcBef>
                <a:spcPts val="800"/>
              </a:spcBef>
              <a:spcAft>
                <a:spcPts val="0"/>
              </a:spcAft>
              <a:buClr>
                <a:schemeClr val="dk1"/>
              </a:buClr>
              <a:buSzPts val="2400"/>
              <a:buChar char="•"/>
              <a:defRPr sz="2400"/>
            </a:lvl1pPr>
            <a:lvl2pPr marL="914400" lvl="1" indent="-361950" algn="l">
              <a:lnSpc>
                <a:spcPct val="90000"/>
              </a:lnSpc>
              <a:spcBef>
                <a:spcPts val="400"/>
              </a:spcBef>
              <a:spcAft>
                <a:spcPts val="0"/>
              </a:spcAft>
              <a:buClr>
                <a:schemeClr val="dk1"/>
              </a:buClr>
              <a:buSzPts val="2100"/>
              <a:buChar char="•"/>
              <a:defRPr sz="2100"/>
            </a:lvl2pPr>
            <a:lvl3pPr marL="1371600" lvl="2" indent="-342900" algn="l">
              <a:lnSpc>
                <a:spcPct val="90000"/>
              </a:lnSpc>
              <a:spcBef>
                <a:spcPts val="400"/>
              </a:spcBef>
              <a:spcAft>
                <a:spcPts val="0"/>
              </a:spcAft>
              <a:buClr>
                <a:schemeClr val="dk1"/>
              </a:buClr>
              <a:buSzPts val="1800"/>
              <a:buChar char="•"/>
              <a:defRPr sz="1800"/>
            </a:lvl3pPr>
            <a:lvl4pPr marL="1828800" lvl="3" indent="-323850" algn="l">
              <a:lnSpc>
                <a:spcPct val="90000"/>
              </a:lnSpc>
              <a:spcBef>
                <a:spcPts val="400"/>
              </a:spcBef>
              <a:spcAft>
                <a:spcPts val="0"/>
              </a:spcAft>
              <a:buClr>
                <a:schemeClr val="dk1"/>
              </a:buClr>
              <a:buSzPts val="1500"/>
              <a:buChar char="•"/>
              <a:defRPr sz="1500"/>
            </a:lvl4pPr>
            <a:lvl5pPr marL="2286000" lvl="4" indent="-323850" algn="l">
              <a:lnSpc>
                <a:spcPct val="90000"/>
              </a:lnSpc>
              <a:spcBef>
                <a:spcPts val="400"/>
              </a:spcBef>
              <a:spcAft>
                <a:spcPts val="0"/>
              </a:spcAft>
              <a:buClr>
                <a:schemeClr val="dk1"/>
              </a:buClr>
              <a:buSzPts val="1500"/>
              <a:buChar char="•"/>
              <a:defRPr sz="1500"/>
            </a:lvl5pPr>
            <a:lvl6pPr marL="2743200" lvl="5" indent="-323850" algn="l">
              <a:lnSpc>
                <a:spcPct val="90000"/>
              </a:lnSpc>
              <a:spcBef>
                <a:spcPts val="400"/>
              </a:spcBef>
              <a:spcAft>
                <a:spcPts val="0"/>
              </a:spcAft>
              <a:buClr>
                <a:schemeClr val="dk1"/>
              </a:buClr>
              <a:buSzPts val="1500"/>
              <a:buChar char="•"/>
              <a:defRPr sz="1500"/>
            </a:lvl6pPr>
            <a:lvl7pPr marL="3200400" lvl="6" indent="-323850" algn="l">
              <a:lnSpc>
                <a:spcPct val="90000"/>
              </a:lnSpc>
              <a:spcBef>
                <a:spcPts val="400"/>
              </a:spcBef>
              <a:spcAft>
                <a:spcPts val="0"/>
              </a:spcAft>
              <a:buClr>
                <a:schemeClr val="dk1"/>
              </a:buClr>
              <a:buSzPts val="1500"/>
              <a:buChar char="•"/>
              <a:defRPr sz="1500"/>
            </a:lvl7pPr>
            <a:lvl8pPr marL="3657600" lvl="7" indent="-323850" algn="l">
              <a:lnSpc>
                <a:spcPct val="90000"/>
              </a:lnSpc>
              <a:spcBef>
                <a:spcPts val="400"/>
              </a:spcBef>
              <a:spcAft>
                <a:spcPts val="0"/>
              </a:spcAft>
              <a:buClr>
                <a:schemeClr val="dk1"/>
              </a:buClr>
              <a:buSzPts val="1500"/>
              <a:buChar char="•"/>
              <a:defRPr sz="1500"/>
            </a:lvl8pPr>
            <a:lvl9pPr marL="4114800" lvl="8" indent="-323850" algn="l">
              <a:lnSpc>
                <a:spcPct val="90000"/>
              </a:lnSpc>
              <a:spcBef>
                <a:spcPts val="400"/>
              </a:spcBef>
              <a:spcAft>
                <a:spcPts val="0"/>
              </a:spcAft>
              <a:buClr>
                <a:schemeClr val="dk1"/>
              </a:buClr>
              <a:buSzPts val="1500"/>
              <a:buChar char="•"/>
              <a:defRPr sz="1500"/>
            </a:lvl9pPr>
          </a:lstStyle>
          <a:p>
            <a:endParaRPr/>
          </a:p>
        </p:txBody>
      </p:sp>
      <p:sp>
        <p:nvSpPr>
          <p:cNvPr id="177" name="Google Shape;177;p33"/>
          <p:cNvSpPr txBox="1">
            <a:spLocks noGrp="1"/>
          </p:cNvSpPr>
          <p:nvPr>
            <p:ph type="body" idx="2"/>
          </p:nvPr>
        </p:nvSpPr>
        <p:spPr>
          <a:xfrm>
            <a:off x="629841" y="1543050"/>
            <a:ext cx="2949178" cy="2858691"/>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178" name="Google Shape;178;p33"/>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79" name="Google Shape;179;p33"/>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80" name="Google Shape;180;p33"/>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81"/>
        <p:cNvGrpSpPr/>
        <p:nvPr/>
      </p:nvGrpSpPr>
      <p:grpSpPr>
        <a:xfrm>
          <a:off x="0" y="0"/>
          <a:ext cx="0" cy="0"/>
          <a:chOff x="0" y="0"/>
          <a:chExt cx="0" cy="0"/>
        </a:xfrm>
      </p:grpSpPr>
      <p:sp>
        <p:nvSpPr>
          <p:cNvPr id="182" name="Google Shape;182;p34"/>
          <p:cNvSpPr txBox="1">
            <a:spLocks noGrp="1"/>
          </p:cNvSpPr>
          <p:nvPr>
            <p:ph type="title"/>
          </p:nvPr>
        </p:nvSpPr>
        <p:spPr>
          <a:xfrm>
            <a:off x="629841" y="342900"/>
            <a:ext cx="2949178" cy="120015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83" name="Google Shape;183;p34"/>
          <p:cNvSpPr>
            <a:spLocks noGrp="1"/>
          </p:cNvSpPr>
          <p:nvPr>
            <p:ph type="pic" idx="2"/>
          </p:nvPr>
        </p:nvSpPr>
        <p:spPr>
          <a:xfrm>
            <a:off x="3887391" y="740569"/>
            <a:ext cx="4629150" cy="3655219"/>
          </a:xfrm>
          <a:prstGeom prst="rect">
            <a:avLst/>
          </a:prstGeom>
          <a:noFill/>
          <a:ln>
            <a:noFill/>
          </a:ln>
        </p:spPr>
      </p:sp>
      <p:sp>
        <p:nvSpPr>
          <p:cNvPr id="184" name="Google Shape;184;p34"/>
          <p:cNvSpPr txBox="1">
            <a:spLocks noGrp="1"/>
          </p:cNvSpPr>
          <p:nvPr>
            <p:ph type="body" idx="1"/>
          </p:nvPr>
        </p:nvSpPr>
        <p:spPr>
          <a:xfrm>
            <a:off x="629841" y="1543050"/>
            <a:ext cx="2949178" cy="2858691"/>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185" name="Google Shape;185;p34"/>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86" name="Google Shape;186;p34"/>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87" name="Google Shape;187;p34"/>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88"/>
        <p:cNvGrpSpPr/>
        <p:nvPr/>
      </p:nvGrpSpPr>
      <p:grpSpPr>
        <a:xfrm>
          <a:off x="0" y="0"/>
          <a:ext cx="0" cy="0"/>
          <a:chOff x="0" y="0"/>
          <a:chExt cx="0" cy="0"/>
        </a:xfrm>
      </p:grpSpPr>
      <p:sp>
        <p:nvSpPr>
          <p:cNvPr id="189" name="Google Shape;189;p35"/>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90" name="Google Shape;190;p35"/>
          <p:cNvSpPr txBox="1">
            <a:spLocks noGrp="1"/>
          </p:cNvSpPr>
          <p:nvPr>
            <p:ph type="body" idx="1"/>
          </p:nvPr>
        </p:nvSpPr>
        <p:spPr>
          <a:xfrm rot="5400000">
            <a:off x="2940248" y="-942379"/>
            <a:ext cx="3263504" cy="78867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91" name="Google Shape;191;p35"/>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92" name="Google Shape;192;p35"/>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93" name="Google Shape;193;p35"/>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94"/>
        <p:cNvGrpSpPr/>
        <p:nvPr/>
      </p:nvGrpSpPr>
      <p:grpSpPr>
        <a:xfrm>
          <a:off x="0" y="0"/>
          <a:ext cx="0" cy="0"/>
          <a:chOff x="0" y="0"/>
          <a:chExt cx="0" cy="0"/>
        </a:xfrm>
      </p:grpSpPr>
      <p:sp>
        <p:nvSpPr>
          <p:cNvPr id="195" name="Google Shape;195;p36"/>
          <p:cNvSpPr txBox="1">
            <a:spLocks noGrp="1"/>
          </p:cNvSpPr>
          <p:nvPr>
            <p:ph type="title"/>
          </p:nvPr>
        </p:nvSpPr>
        <p:spPr>
          <a:xfrm rot="5400000">
            <a:off x="5350073" y="1467445"/>
            <a:ext cx="4358879" cy="1971675"/>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96" name="Google Shape;196;p36"/>
          <p:cNvSpPr txBox="1">
            <a:spLocks noGrp="1"/>
          </p:cNvSpPr>
          <p:nvPr>
            <p:ph type="body" idx="1"/>
          </p:nvPr>
        </p:nvSpPr>
        <p:spPr>
          <a:xfrm rot="5400000">
            <a:off x="1349573" y="-447080"/>
            <a:ext cx="4358879" cy="5800725"/>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97" name="Google Shape;197;p36"/>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98" name="Google Shape;198;p36"/>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99" name="Google Shape;199;p36"/>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push/>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52" name="Google Shape;52;p13"/>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rm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53" name="Google Shape;53;p13"/>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4" name="Google Shape;54;p13"/>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marR="0" lvl="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5" name="Google Shape;55;p13"/>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transition spd="med">
    <p:push/>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5"/>
        <p:cNvGrpSpPr/>
        <p:nvPr/>
      </p:nvGrpSpPr>
      <p:grpSpPr>
        <a:xfrm>
          <a:off x="0" y="0"/>
          <a:ext cx="0" cy="0"/>
          <a:chOff x="0" y="0"/>
          <a:chExt cx="0" cy="0"/>
        </a:xfrm>
      </p:grpSpPr>
      <p:sp>
        <p:nvSpPr>
          <p:cNvPr id="126" name="Google Shape;126;p25"/>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7" name="Google Shape;127;p25"/>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rm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28" name="Google Shape;128;p25"/>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marR="0" lvl="0" algn="l"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129" name="Google Shape;129;p25"/>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marR="0" lvl="0" algn="ctr"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130" name="Google Shape;130;p25"/>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ransition spd="med">
    <p:push/>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3.xml"/><Relationship Id="rId5" Type="http://schemas.openxmlformats.org/officeDocument/2006/relationships/hyperlink" Target="https://colab.research.google.com/drive/1w1MUE_nPMkcM-9SzqGQSQUkbb79YOQHf" TargetMode="External"/><Relationship Id="rId4" Type="http://schemas.openxmlformats.org/officeDocument/2006/relationships/hyperlink" Target="https://docs.google.com/spreadsheets/d/1Z-wGAEYRe4s_Q8QEWQeNTdgUCV1QZa7L/edit?usp=drive_link&amp;ouid=109540616614828011745&amp;rtpof=true&amp;sd=true"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2.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2.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7"/>
          <p:cNvSpPr/>
          <p:nvPr/>
        </p:nvSpPr>
        <p:spPr>
          <a:xfrm>
            <a:off x="383209" y="4076185"/>
            <a:ext cx="2234930" cy="71558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GB" sz="2700" b="1" i="0" u="none" strike="noStrike" cap="none">
                <a:solidFill>
                  <a:schemeClr val="lt1"/>
                </a:solidFill>
                <a:latin typeface="Calibri"/>
                <a:ea typeface="Calibri"/>
                <a:cs typeface="Calibri"/>
                <a:sym typeface="Calibri"/>
              </a:rPr>
              <a:t>Phoenix Global</a:t>
            </a:r>
            <a:endParaRPr sz="1100"/>
          </a:p>
          <a:p>
            <a:pPr marL="0" marR="0" lvl="0" indent="0" algn="l" rtl="0">
              <a:spcBef>
                <a:spcPts val="0"/>
              </a:spcBef>
              <a:spcAft>
                <a:spcPts val="0"/>
              </a:spcAft>
              <a:buNone/>
            </a:pPr>
            <a:r>
              <a:rPr lang="en-GB" sz="1500" b="1">
                <a:solidFill>
                  <a:schemeClr val="lt1"/>
                </a:solidFill>
                <a:latin typeface="Calibri"/>
                <a:ea typeface="Calibri"/>
                <a:cs typeface="Calibri"/>
                <a:sym typeface="Calibri"/>
              </a:rPr>
              <a:t>A One-stop Career Catalyst</a:t>
            </a:r>
            <a:endParaRPr sz="1500">
              <a:solidFill>
                <a:schemeClr val="lt1"/>
              </a:solidFill>
              <a:latin typeface="Calibri"/>
              <a:ea typeface="Calibri"/>
              <a:cs typeface="Calibri"/>
              <a:sym typeface="Calibri"/>
            </a:endParaRPr>
          </a:p>
        </p:txBody>
      </p:sp>
      <p:sp>
        <p:nvSpPr>
          <p:cNvPr id="205" name="Google Shape;205;p37"/>
          <p:cNvSpPr/>
          <p:nvPr/>
        </p:nvSpPr>
        <p:spPr>
          <a:xfrm>
            <a:off x="0" y="3021460"/>
            <a:ext cx="9144000" cy="2128572"/>
          </a:xfrm>
          <a:prstGeom prst="rect">
            <a:avLst/>
          </a:prstGeom>
          <a:gradFill>
            <a:gsLst>
              <a:gs pos="0">
                <a:srgbClr val="002060"/>
              </a:gs>
              <a:gs pos="28000">
                <a:srgbClr val="002060"/>
              </a:gs>
              <a:gs pos="51000">
                <a:srgbClr val="1D367D"/>
              </a:gs>
              <a:gs pos="79000">
                <a:srgbClr val="28477E"/>
              </a:gs>
              <a:gs pos="100000">
                <a:srgbClr val="2F5496"/>
              </a:gs>
            </a:gsLst>
            <a:lin ang="0" scaled="0"/>
          </a:gradFill>
          <a:ln>
            <a:noFill/>
          </a:ln>
          <a:effectLst>
            <a:outerShdw blurRad="57150" dist="19050" dir="5400000" algn="ctr" rotWithShape="0">
              <a:srgbClr val="000000">
                <a:alpha val="62745"/>
              </a:srgbClr>
            </a:outerShdw>
          </a:effectLst>
        </p:spPr>
        <p:txBody>
          <a:bodyPr spcFirstLastPara="1" wrap="square" lIns="68575" tIns="34275" rIns="68575" bIns="34275" anchor="ctr" anchorCtr="0">
            <a:noAutofit/>
          </a:bodyPr>
          <a:lstStyle/>
          <a:p>
            <a:pPr marL="342900" marR="0" lvl="1" indent="0" algn="l" rtl="0">
              <a:spcBef>
                <a:spcPts val="0"/>
              </a:spcBef>
              <a:spcAft>
                <a:spcPts val="0"/>
              </a:spcAft>
              <a:buNone/>
            </a:pPr>
            <a:r>
              <a:rPr lang="en-GB" sz="2400" b="1" i="0" u="none" strike="noStrike" cap="none">
                <a:solidFill>
                  <a:schemeClr val="lt1"/>
                </a:solidFill>
                <a:latin typeface="Calibri"/>
                <a:ea typeface="Calibri"/>
                <a:cs typeface="Calibri"/>
                <a:sym typeface="Calibri"/>
              </a:rPr>
              <a:t>Phoenix Global Student Training Insights Case</a:t>
            </a:r>
            <a:endParaRPr sz="2400" b="1">
              <a:solidFill>
                <a:schemeClr val="lt1"/>
              </a:solidFill>
              <a:latin typeface="Calibri"/>
              <a:ea typeface="Calibri"/>
              <a:cs typeface="Calibri"/>
              <a:sym typeface="Calibri"/>
            </a:endParaRPr>
          </a:p>
          <a:p>
            <a:pPr marL="342900" marR="0" lvl="1" indent="0" algn="l" rtl="0">
              <a:spcBef>
                <a:spcPts val="0"/>
              </a:spcBef>
              <a:spcAft>
                <a:spcPts val="0"/>
              </a:spcAft>
              <a:buNone/>
            </a:pPr>
            <a:endParaRPr sz="2400" b="1">
              <a:solidFill>
                <a:schemeClr val="lt1"/>
              </a:solidFill>
              <a:latin typeface="Calibri"/>
              <a:ea typeface="Calibri"/>
              <a:cs typeface="Calibri"/>
              <a:sym typeface="Calibri"/>
            </a:endParaRPr>
          </a:p>
          <a:p>
            <a:pPr marL="342900" marR="0" lvl="1" indent="0" algn="l" rtl="0">
              <a:spcBef>
                <a:spcPts val="0"/>
              </a:spcBef>
              <a:spcAft>
                <a:spcPts val="0"/>
              </a:spcAft>
              <a:buNone/>
            </a:pPr>
            <a:r>
              <a:rPr lang="en-GB" sz="1900" b="1">
                <a:solidFill>
                  <a:schemeClr val="lt1"/>
                </a:solidFill>
                <a:latin typeface="Calibri"/>
                <a:ea typeface="Calibri"/>
                <a:cs typeface="Calibri"/>
                <a:sym typeface="Calibri"/>
              </a:rPr>
              <a:t>Team Name: </a:t>
            </a:r>
            <a:r>
              <a:rPr lang="en-GB" sz="1900">
                <a:solidFill>
                  <a:schemeClr val="lt1"/>
                </a:solidFill>
                <a:latin typeface="Calibri"/>
                <a:ea typeface="Calibri"/>
                <a:cs typeface="Calibri"/>
                <a:sym typeface="Calibri"/>
              </a:rPr>
              <a:t>smusab9152</a:t>
            </a:r>
            <a:endParaRPr sz="1900">
              <a:solidFill>
                <a:schemeClr val="lt1"/>
              </a:solidFill>
              <a:latin typeface="Calibri"/>
              <a:ea typeface="Calibri"/>
              <a:cs typeface="Calibri"/>
              <a:sym typeface="Calibri"/>
            </a:endParaRPr>
          </a:p>
          <a:p>
            <a:pPr marL="342900" marR="0" lvl="1" indent="0" algn="l" rtl="0">
              <a:spcBef>
                <a:spcPts val="0"/>
              </a:spcBef>
              <a:spcAft>
                <a:spcPts val="0"/>
              </a:spcAft>
              <a:buNone/>
            </a:pPr>
            <a:r>
              <a:rPr lang="en-GB" sz="1900" b="1">
                <a:solidFill>
                  <a:schemeClr val="lt1"/>
                </a:solidFill>
                <a:latin typeface="Calibri"/>
                <a:ea typeface="Calibri"/>
                <a:cs typeface="Calibri"/>
                <a:sym typeface="Calibri"/>
              </a:rPr>
              <a:t>Member:</a:t>
            </a:r>
            <a:r>
              <a:rPr lang="en-GB" sz="1900">
                <a:solidFill>
                  <a:schemeClr val="lt1"/>
                </a:solidFill>
                <a:latin typeface="Calibri"/>
                <a:ea typeface="Calibri"/>
                <a:cs typeface="Calibri"/>
                <a:sym typeface="Calibri"/>
              </a:rPr>
              <a:t> Musab Shaikh | Pranav Patel | Dhruvi Patel</a:t>
            </a:r>
            <a:endParaRPr sz="1900">
              <a:solidFill>
                <a:schemeClr val="lt1"/>
              </a:solidFill>
              <a:latin typeface="Calibri"/>
              <a:ea typeface="Calibri"/>
              <a:cs typeface="Calibri"/>
              <a:sym typeface="Calibri"/>
            </a:endParaRPr>
          </a:p>
          <a:p>
            <a:pPr marL="342900" marR="0" lvl="1" indent="0" algn="l" rtl="0">
              <a:spcBef>
                <a:spcPts val="0"/>
              </a:spcBef>
              <a:spcAft>
                <a:spcPts val="0"/>
              </a:spcAft>
              <a:buNone/>
            </a:pPr>
            <a:r>
              <a:rPr lang="en-GB" sz="1900" b="1">
                <a:solidFill>
                  <a:schemeClr val="lt1"/>
                </a:solidFill>
                <a:latin typeface="Calibri"/>
                <a:ea typeface="Calibri"/>
                <a:cs typeface="Calibri"/>
                <a:sym typeface="Calibri"/>
              </a:rPr>
              <a:t>Institution:</a:t>
            </a:r>
            <a:r>
              <a:rPr lang="en-GB" sz="1900">
                <a:solidFill>
                  <a:schemeClr val="lt1"/>
                </a:solidFill>
                <a:latin typeface="Calibri"/>
                <a:ea typeface="Calibri"/>
                <a:cs typeface="Calibri"/>
                <a:sym typeface="Calibri"/>
              </a:rPr>
              <a:t> Jai Hind College</a:t>
            </a:r>
            <a:endParaRPr sz="1600" i="0" u="none" strike="noStrike" cap="none">
              <a:solidFill>
                <a:schemeClr val="lt1"/>
              </a:solidFill>
              <a:latin typeface="Calibri"/>
              <a:ea typeface="Calibri"/>
              <a:cs typeface="Calibri"/>
              <a:sym typeface="Calibri"/>
            </a:endParaRPr>
          </a:p>
        </p:txBody>
      </p:sp>
      <p:sp>
        <p:nvSpPr>
          <p:cNvPr id="206" name="Google Shape;206;p37"/>
          <p:cNvSpPr/>
          <p:nvPr/>
        </p:nvSpPr>
        <p:spPr>
          <a:xfrm>
            <a:off x="0" y="1071"/>
            <a:ext cx="9144000" cy="66170"/>
          </a:xfrm>
          <a:prstGeom prst="rect">
            <a:avLst/>
          </a:prstGeom>
          <a:gradFill>
            <a:gsLst>
              <a:gs pos="0">
                <a:srgbClr val="002060"/>
              </a:gs>
              <a:gs pos="28000">
                <a:srgbClr val="002060"/>
              </a:gs>
              <a:gs pos="51000">
                <a:srgbClr val="1D367D"/>
              </a:gs>
              <a:gs pos="79000">
                <a:srgbClr val="28477E"/>
              </a:gs>
              <a:gs pos="100000">
                <a:srgbClr val="2F5496"/>
              </a:gs>
            </a:gsLst>
            <a:lin ang="0" scaled="0"/>
          </a:gradFill>
          <a:ln>
            <a:noFill/>
          </a:ln>
          <a:effectLst>
            <a:outerShdw blurRad="57150" dist="19050" dir="5400000" algn="ctr" rotWithShape="0">
              <a:srgbClr val="000000">
                <a:alpha val="62745"/>
              </a:srgbClr>
            </a:outerShdw>
          </a:effectLst>
        </p:spPr>
        <p:txBody>
          <a:bodyPr spcFirstLastPara="1" wrap="square" lIns="68575" tIns="34275" rIns="68575" bIns="34275" anchor="t" anchorCtr="0">
            <a:noAutofit/>
          </a:bodyPr>
          <a:lstStyle/>
          <a:p>
            <a:pPr marL="0" marR="0" lvl="0" indent="0" algn="l" rtl="0">
              <a:spcBef>
                <a:spcPts val="0"/>
              </a:spcBef>
              <a:spcAft>
                <a:spcPts val="0"/>
              </a:spcAft>
              <a:buNone/>
            </a:pPr>
            <a:endParaRPr sz="2400" b="1">
              <a:solidFill>
                <a:schemeClr val="lt1"/>
              </a:solidFill>
              <a:latin typeface="Calibri"/>
              <a:ea typeface="Calibri"/>
              <a:cs typeface="Calibri"/>
              <a:sym typeface="Calibri"/>
            </a:endParaRPr>
          </a:p>
        </p:txBody>
      </p:sp>
      <p:pic>
        <p:nvPicPr>
          <p:cNvPr id="207" name="Google Shape;207;p37"/>
          <p:cNvPicPr preferRelativeResize="0"/>
          <p:nvPr/>
        </p:nvPicPr>
        <p:blipFill rotWithShape="1">
          <a:blip r:embed="rId3">
            <a:alphaModFix/>
          </a:blip>
          <a:srcRect/>
          <a:stretch/>
        </p:blipFill>
        <p:spPr>
          <a:xfrm>
            <a:off x="461174" y="610382"/>
            <a:ext cx="1169507" cy="91221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46"/>
          <p:cNvSpPr/>
          <p:nvPr/>
        </p:nvSpPr>
        <p:spPr>
          <a:xfrm>
            <a:off x="0" y="0"/>
            <a:ext cx="9144000" cy="899700"/>
          </a:xfrm>
          <a:prstGeom prst="rect">
            <a:avLst/>
          </a:prstGeom>
          <a:gradFill>
            <a:gsLst>
              <a:gs pos="0">
                <a:srgbClr val="002060"/>
              </a:gs>
              <a:gs pos="28000">
                <a:srgbClr val="002060"/>
              </a:gs>
              <a:gs pos="51000">
                <a:srgbClr val="1D367D"/>
              </a:gs>
              <a:gs pos="79000">
                <a:srgbClr val="28477E"/>
              </a:gs>
              <a:gs pos="100000">
                <a:srgbClr val="2F5496"/>
              </a:gs>
            </a:gsLst>
            <a:lin ang="0" scaled="0"/>
          </a:gradFill>
          <a:ln>
            <a:noFill/>
          </a:ln>
          <a:effectLst>
            <a:outerShdw blurRad="57150" dist="19050" dir="5400000" algn="ctr" rotWithShape="0">
              <a:srgbClr val="000000">
                <a:alpha val="62750"/>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r>
              <a:rPr lang="en-GB" sz="1800" b="1">
                <a:solidFill>
                  <a:schemeClr val="lt1"/>
                </a:solidFill>
                <a:latin typeface="Arial"/>
                <a:ea typeface="Arial"/>
                <a:cs typeface="Arial"/>
                <a:sym typeface="Arial"/>
              </a:rPr>
              <a:t>Phoenix Global Student Training Insights Case</a:t>
            </a:r>
            <a:endParaRPr sz="1100"/>
          </a:p>
        </p:txBody>
      </p:sp>
      <p:sp>
        <p:nvSpPr>
          <p:cNvPr id="297" name="Google Shape;297;p46"/>
          <p:cNvSpPr/>
          <p:nvPr/>
        </p:nvSpPr>
        <p:spPr>
          <a:xfrm>
            <a:off x="0" y="5070873"/>
            <a:ext cx="9144000" cy="75300"/>
          </a:xfrm>
          <a:prstGeom prst="rect">
            <a:avLst/>
          </a:prstGeom>
          <a:gradFill>
            <a:gsLst>
              <a:gs pos="0">
                <a:srgbClr val="002060"/>
              </a:gs>
              <a:gs pos="28000">
                <a:srgbClr val="002060"/>
              </a:gs>
              <a:gs pos="51000">
                <a:srgbClr val="1D367D"/>
              </a:gs>
              <a:gs pos="79000">
                <a:srgbClr val="28477E"/>
              </a:gs>
              <a:gs pos="100000">
                <a:srgbClr val="2F5496"/>
              </a:gs>
            </a:gsLst>
            <a:lin ang="0" scaled="0"/>
          </a:gradFill>
          <a:ln>
            <a:noFill/>
          </a:ln>
          <a:effectLst>
            <a:outerShdw blurRad="57150" dist="19050" dir="5400000" algn="ctr" rotWithShape="0">
              <a:srgbClr val="000000">
                <a:alpha val="62750"/>
              </a:srgbClr>
            </a:outerShdw>
          </a:effectLst>
        </p:spPr>
        <p:txBody>
          <a:bodyPr spcFirstLastPara="1" wrap="square" lIns="68575" tIns="34275" rIns="68575" bIns="34275" anchor="t" anchorCtr="0">
            <a:noAutofit/>
          </a:bodyPr>
          <a:lstStyle/>
          <a:p>
            <a:pPr marL="0" marR="0" lvl="0" indent="0" algn="l" rtl="0">
              <a:spcBef>
                <a:spcPts val="0"/>
              </a:spcBef>
              <a:spcAft>
                <a:spcPts val="0"/>
              </a:spcAft>
              <a:buNone/>
            </a:pPr>
            <a:endParaRPr sz="2400" b="1">
              <a:solidFill>
                <a:schemeClr val="lt1"/>
              </a:solidFill>
              <a:latin typeface="Calibri"/>
              <a:ea typeface="Calibri"/>
              <a:cs typeface="Calibri"/>
              <a:sym typeface="Calibri"/>
            </a:endParaRPr>
          </a:p>
        </p:txBody>
      </p:sp>
      <p:pic>
        <p:nvPicPr>
          <p:cNvPr id="298" name="Google Shape;298;p46"/>
          <p:cNvPicPr preferRelativeResize="0"/>
          <p:nvPr/>
        </p:nvPicPr>
        <p:blipFill rotWithShape="1">
          <a:blip r:embed="rId3">
            <a:alphaModFix/>
          </a:blip>
          <a:srcRect/>
          <a:stretch/>
        </p:blipFill>
        <p:spPr>
          <a:xfrm>
            <a:off x="355643" y="185552"/>
            <a:ext cx="599636" cy="467716"/>
          </a:xfrm>
          <a:prstGeom prst="rect">
            <a:avLst/>
          </a:prstGeom>
          <a:noFill/>
          <a:ln>
            <a:noFill/>
          </a:ln>
        </p:spPr>
      </p:pic>
      <p:pic>
        <p:nvPicPr>
          <p:cNvPr id="299" name="Google Shape;299;p46"/>
          <p:cNvPicPr preferRelativeResize="0"/>
          <p:nvPr/>
        </p:nvPicPr>
        <p:blipFill rotWithShape="1">
          <a:blip r:embed="rId4">
            <a:alphaModFix/>
          </a:blip>
          <a:srcRect/>
          <a:stretch/>
        </p:blipFill>
        <p:spPr>
          <a:xfrm>
            <a:off x="-62250" y="0"/>
            <a:ext cx="9314450" cy="5143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3" name="Google Shape;213;p38"/>
          <p:cNvSpPr/>
          <p:nvPr/>
        </p:nvSpPr>
        <p:spPr>
          <a:xfrm>
            <a:off x="0" y="0"/>
            <a:ext cx="9144000" cy="899700"/>
          </a:xfrm>
          <a:prstGeom prst="rect">
            <a:avLst/>
          </a:prstGeom>
          <a:gradFill>
            <a:gsLst>
              <a:gs pos="0">
                <a:srgbClr val="002060"/>
              </a:gs>
              <a:gs pos="28000">
                <a:srgbClr val="002060"/>
              </a:gs>
              <a:gs pos="51000">
                <a:srgbClr val="1D367D"/>
              </a:gs>
              <a:gs pos="79000">
                <a:srgbClr val="28477E"/>
              </a:gs>
              <a:gs pos="100000">
                <a:srgbClr val="2F5496"/>
              </a:gs>
            </a:gsLst>
            <a:lin ang="0" scaled="0"/>
          </a:gradFill>
          <a:ln>
            <a:noFill/>
          </a:ln>
          <a:effectLst>
            <a:outerShdw blurRad="57150" dist="19050" dir="5400000" algn="ctr" rotWithShape="0">
              <a:srgbClr val="000000">
                <a:alpha val="62745"/>
              </a:srgbClr>
            </a:outerShdw>
          </a:effectLst>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GB" sz="1800" b="1" i="0" u="none" strike="noStrike" cap="none">
                <a:solidFill>
                  <a:schemeClr val="lt1"/>
                </a:solidFill>
                <a:latin typeface="Arial"/>
                <a:ea typeface="Arial"/>
                <a:cs typeface="Arial"/>
                <a:sym typeface="Arial"/>
              </a:rPr>
              <a:t>Phoenix Global Student Training Insights Case</a:t>
            </a:r>
            <a:endParaRPr sz="1100" b="0" i="0" u="none" strike="noStrike" cap="none">
              <a:solidFill>
                <a:srgbClr val="000000"/>
              </a:solidFill>
              <a:latin typeface="Arial"/>
              <a:ea typeface="Arial"/>
              <a:cs typeface="Arial"/>
              <a:sym typeface="Arial"/>
            </a:endParaRPr>
          </a:p>
        </p:txBody>
      </p:sp>
      <p:sp>
        <p:nvSpPr>
          <p:cNvPr id="214" name="Google Shape;214;p38"/>
          <p:cNvSpPr/>
          <p:nvPr/>
        </p:nvSpPr>
        <p:spPr>
          <a:xfrm>
            <a:off x="0" y="5070873"/>
            <a:ext cx="9144000" cy="75300"/>
          </a:xfrm>
          <a:prstGeom prst="rect">
            <a:avLst/>
          </a:prstGeom>
          <a:gradFill>
            <a:gsLst>
              <a:gs pos="0">
                <a:srgbClr val="002060"/>
              </a:gs>
              <a:gs pos="28000">
                <a:srgbClr val="002060"/>
              </a:gs>
              <a:gs pos="51000">
                <a:srgbClr val="1D367D"/>
              </a:gs>
              <a:gs pos="79000">
                <a:srgbClr val="28477E"/>
              </a:gs>
              <a:gs pos="100000">
                <a:srgbClr val="2F5496"/>
              </a:gs>
            </a:gsLst>
            <a:lin ang="0" scaled="0"/>
          </a:gradFill>
          <a:ln>
            <a:noFill/>
          </a:ln>
          <a:effectLst>
            <a:outerShdw blurRad="57150" dist="19050" dir="5400000" algn="ctr" rotWithShape="0">
              <a:srgbClr val="000000">
                <a:alpha val="62745"/>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1" i="0" u="none" strike="noStrike" cap="none">
              <a:solidFill>
                <a:schemeClr val="lt1"/>
              </a:solidFill>
              <a:latin typeface="Calibri"/>
              <a:ea typeface="Calibri"/>
              <a:cs typeface="Calibri"/>
              <a:sym typeface="Calibri"/>
            </a:endParaRPr>
          </a:p>
        </p:txBody>
      </p:sp>
      <p:pic>
        <p:nvPicPr>
          <p:cNvPr id="215" name="Google Shape;215;p38"/>
          <p:cNvPicPr preferRelativeResize="0"/>
          <p:nvPr/>
        </p:nvPicPr>
        <p:blipFill rotWithShape="1">
          <a:blip r:embed="rId3">
            <a:alphaModFix/>
          </a:blip>
          <a:srcRect/>
          <a:stretch/>
        </p:blipFill>
        <p:spPr>
          <a:xfrm>
            <a:off x="355643" y="185552"/>
            <a:ext cx="599636" cy="467716"/>
          </a:xfrm>
          <a:prstGeom prst="rect">
            <a:avLst/>
          </a:prstGeom>
          <a:noFill/>
          <a:ln>
            <a:noFill/>
          </a:ln>
        </p:spPr>
      </p:pic>
      <p:sp>
        <p:nvSpPr>
          <p:cNvPr id="216" name="Google Shape;216;p38">
            <a:hlinkClick r:id="rId4"/>
          </p:cNvPr>
          <p:cNvSpPr txBox="1"/>
          <p:nvPr/>
        </p:nvSpPr>
        <p:spPr>
          <a:xfrm>
            <a:off x="371500" y="2063725"/>
            <a:ext cx="7503300" cy="26316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r>
              <a:rPr lang="en-GB" sz="1100" b="1" dirty="0">
                <a:solidFill>
                  <a:schemeClr val="dk1"/>
                </a:solidFill>
                <a:latin typeface="Inter"/>
                <a:ea typeface="Inter"/>
                <a:cs typeface="Inter"/>
                <a:sym typeface="Inter"/>
              </a:rPr>
              <a:t>Data Exploration:</a:t>
            </a:r>
            <a:endParaRPr sz="1100" b="1" i="0" u="none" strike="noStrike" cap="none" dirty="0">
              <a:solidFill>
                <a:schemeClr val="dk1"/>
              </a:solidFill>
              <a:latin typeface="Inter"/>
              <a:ea typeface="Inter"/>
              <a:cs typeface="Inter"/>
              <a:sym typeface="Inter"/>
            </a:endParaRPr>
          </a:p>
          <a:p>
            <a:pPr marL="457200" marR="0" lvl="0" indent="-292100" algn="l" rtl="0">
              <a:lnSpc>
                <a:spcPct val="115000"/>
              </a:lnSpc>
              <a:spcBef>
                <a:spcPts val="0"/>
              </a:spcBef>
              <a:spcAft>
                <a:spcPts val="0"/>
              </a:spcAft>
              <a:buClr>
                <a:schemeClr val="dk1"/>
              </a:buClr>
              <a:buSzPts val="1000"/>
              <a:buFont typeface="Inter"/>
              <a:buAutoNum type="arabicPeriod"/>
            </a:pPr>
            <a:r>
              <a:rPr lang="en-GB" sz="1000" i="0" u="none" strike="noStrike" cap="none" dirty="0">
                <a:solidFill>
                  <a:schemeClr val="dk1"/>
                </a:solidFill>
                <a:latin typeface="Inter"/>
                <a:ea typeface="Inter"/>
                <a:cs typeface="Inter"/>
                <a:sym typeface="Inter"/>
              </a:rPr>
              <a:t>The dataset comprise</a:t>
            </a:r>
            <a:r>
              <a:rPr lang="en-GB" sz="1000" dirty="0">
                <a:solidFill>
                  <a:schemeClr val="dk1"/>
                </a:solidFill>
                <a:latin typeface="Inter"/>
                <a:ea typeface="Inter"/>
                <a:cs typeface="Inter"/>
                <a:sym typeface="Inter"/>
              </a:rPr>
              <a:t>s </a:t>
            </a:r>
            <a:r>
              <a:rPr lang="en-GB" sz="1000" i="0" u="none" strike="noStrike" cap="none" dirty="0">
                <a:solidFill>
                  <a:schemeClr val="dk1"/>
                </a:solidFill>
                <a:latin typeface="Inter"/>
                <a:ea typeface="Inter"/>
                <a:cs typeface="Inter"/>
                <a:sym typeface="Inter"/>
              </a:rPr>
              <a:t>of 896 rows of student details which included educational history, details of students MBA academic performance and Major and Minor Specialization. </a:t>
            </a:r>
            <a:endParaRPr sz="1000" i="0" u="none" strike="noStrike" cap="none" dirty="0">
              <a:solidFill>
                <a:schemeClr val="dk1"/>
              </a:solidFill>
              <a:latin typeface="Inter"/>
              <a:ea typeface="Inter"/>
              <a:cs typeface="Inter"/>
              <a:sym typeface="Inter"/>
            </a:endParaRPr>
          </a:p>
          <a:p>
            <a:pPr marL="457200" marR="0" lvl="0" indent="-292100" algn="l" rtl="0">
              <a:lnSpc>
                <a:spcPct val="115000"/>
              </a:lnSpc>
              <a:spcBef>
                <a:spcPts val="0"/>
              </a:spcBef>
              <a:spcAft>
                <a:spcPts val="0"/>
              </a:spcAft>
              <a:buClr>
                <a:schemeClr val="dk1"/>
              </a:buClr>
              <a:buSzPts val="1000"/>
              <a:buFont typeface="Inter"/>
              <a:buAutoNum type="arabicPeriod"/>
            </a:pPr>
            <a:r>
              <a:rPr lang="en-GB" sz="1000" i="0" u="none" strike="noStrike" cap="none" dirty="0">
                <a:solidFill>
                  <a:schemeClr val="dk1"/>
                </a:solidFill>
                <a:latin typeface="Inter"/>
                <a:ea typeface="Inter"/>
                <a:cs typeface="Inter"/>
                <a:sym typeface="Inter"/>
              </a:rPr>
              <a:t>Understanding the data via Python, specifically Pandas library, to explore the column values, summary statistics, data types, null values and duplicates.</a:t>
            </a:r>
            <a:endParaRPr sz="1000" i="0" u="none" strike="noStrike" cap="none" dirty="0">
              <a:solidFill>
                <a:schemeClr val="dk1"/>
              </a:solidFill>
              <a:latin typeface="Inter"/>
              <a:ea typeface="Inter"/>
              <a:cs typeface="Inter"/>
              <a:sym typeface="Inter"/>
            </a:endParaRPr>
          </a:p>
          <a:p>
            <a:pPr marL="0" marR="0" lvl="0" indent="0" algn="l" rtl="0">
              <a:lnSpc>
                <a:spcPct val="115000"/>
              </a:lnSpc>
              <a:spcBef>
                <a:spcPts val="0"/>
              </a:spcBef>
              <a:spcAft>
                <a:spcPts val="0"/>
              </a:spcAft>
              <a:buClr>
                <a:schemeClr val="dk1"/>
              </a:buClr>
              <a:buSzPts val="1100"/>
              <a:buFont typeface="Arial"/>
              <a:buNone/>
            </a:pPr>
            <a:endParaRPr sz="1100" b="1" i="0" u="none" strike="noStrike" cap="none" dirty="0">
              <a:solidFill>
                <a:schemeClr val="dk1"/>
              </a:solidFill>
              <a:latin typeface="Inter"/>
              <a:ea typeface="Inter"/>
              <a:cs typeface="Inter"/>
              <a:sym typeface="Inter"/>
            </a:endParaRPr>
          </a:p>
          <a:p>
            <a:pPr marL="0" marR="0" lvl="0" indent="0" algn="l" rtl="0">
              <a:lnSpc>
                <a:spcPct val="115000"/>
              </a:lnSpc>
              <a:spcBef>
                <a:spcPts val="0"/>
              </a:spcBef>
              <a:spcAft>
                <a:spcPts val="0"/>
              </a:spcAft>
              <a:buClr>
                <a:schemeClr val="dk1"/>
              </a:buClr>
              <a:buSzPts val="1100"/>
              <a:buFont typeface="Arial"/>
              <a:buNone/>
            </a:pPr>
            <a:r>
              <a:rPr lang="en-GB" sz="1100" b="1" i="0" u="none" strike="noStrike" cap="none" dirty="0">
                <a:solidFill>
                  <a:schemeClr val="dk1"/>
                </a:solidFill>
                <a:latin typeface="Inter"/>
                <a:ea typeface="Inter"/>
                <a:cs typeface="Inter"/>
                <a:sym typeface="Inter"/>
              </a:rPr>
              <a:t>Data cleaning and wrangling (Excel):</a:t>
            </a:r>
            <a:endParaRPr sz="1100" i="0" u="none" strike="noStrike" cap="none" dirty="0">
              <a:solidFill>
                <a:schemeClr val="dk1"/>
              </a:solidFill>
              <a:latin typeface="Inter"/>
              <a:ea typeface="Inter"/>
              <a:cs typeface="Inter"/>
              <a:sym typeface="Inter"/>
            </a:endParaRPr>
          </a:p>
          <a:p>
            <a:pPr marL="457200" marR="0" lvl="0" indent="-292100" algn="l" rtl="0">
              <a:lnSpc>
                <a:spcPct val="115000"/>
              </a:lnSpc>
              <a:spcBef>
                <a:spcPts val="0"/>
              </a:spcBef>
              <a:spcAft>
                <a:spcPts val="0"/>
              </a:spcAft>
              <a:buClr>
                <a:schemeClr val="dk1"/>
              </a:buClr>
              <a:buSzPts val="1000"/>
              <a:buFont typeface="Inter"/>
              <a:buAutoNum type="arabicPeriod"/>
            </a:pPr>
            <a:r>
              <a:rPr lang="en-GB" sz="1000" i="0" u="none" strike="noStrike" cap="none" dirty="0">
                <a:solidFill>
                  <a:schemeClr val="dk1"/>
                </a:solidFill>
                <a:latin typeface="Inter"/>
                <a:ea typeface="Inter"/>
                <a:cs typeface="Inter"/>
                <a:sym typeface="Inter"/>
              </a:rPr>
              <a:t>Converting Work Experience from Months to years and </a:t>
            </a:r>
            <a:r>
              <a:rPr lang="en-GB" sz="1000" dirty="0">
                <a:solidFill>
                  <a:schemeClr val="dk1"/>
                </a:solidFill>
                <a:latin typeface="Inter"/>
                <a:ea typeface="Inter"/>
                <a:cs typeface="Inter"/>
                <a:sym typeface="Inter"/>
              </a:rPr>
              <a:t>creating a </a:t>
            </a:r>
            <a:r>
              <a:rPr lang="en-GB" sz="1000" i="0" u="none" strike="noStrike" cap="none" dirty="0">
                <a:solidFill>
                  <a:schemeClr val="dk1"/>
                </a:solidFill>
                <a:latin typeface="Inter"/>
                <a:ea typeface="Inter"/>
                <a:cs typeface="Inter"/>
                <a:sym typeface="Inter"/>
              </a:rPr>
              <a:t>range format as well.</a:t>
            </a:r>
            <a:endParaRPr sz="1000" i="0" u="none" strike="noStrike" cap="none" dirty="0">
              <a:solidFill>
                <a:schemeClr val="dk1"/>
              </a:solidFill>
              <a:latin typeface="Inter"/>
              <a:ea typeface="Inter"/>
              <a:cs typeface="Inter"/>
              <a:sym typeface="Inter"/>
            </a:endParaRPr>
          </a:p>
          <a:p>
            <a:pPr marL="457200" marR="0" lvl="0" indent="-292100" algn="l" rtl="0">
              <a:lnSpc>
                <a:spcPct val="115000"/>
              </a:lnSpc>
              <a:spcBef>
                <a:spcPts val="0"/>
              </a:spcBef>
              <a:spcAft>
                <a:spcPts val="0"/>
              </a:spcAft>
              <a:buClr>
                <a:schemeClr val="dk1"/>
              </a:buClr>
              <a:buSzPts val="1000"/>
              <a:buFont typeface="Inter"/>
              <a:buAutoNum type="arabicPeriod"/>
            </a:pPr>
            <a:r>
              <a:rPr lang="en-GB" sz="1000" i="0" u="none" strike="noStrike" cap="none" dirty="0">
                <a:solidFill>
                  <a:schemeClr val="dk1"/>
                </a:solidFill>
                <a:latin typeface="Inter"/>
                <a:ea typeface="Inter"/>
                <a:cs typeface="Inter"/>
                <a:sym typeface="Inter"/>
              </a:rPr>
              <a:t>Combine graduation degrees in</a:t>
            </a:r>
            <a:r>
              <a:rPr lang="en-GB" sz="1000" dirty="0">
                <a:solidFill>
                  <a:schemeClr val="dk1"/>
                </a:solidFill>
                <a:latin typeface="Inter"/>
                <a:ea typeface="Inter"/>
                <a:cs typeface="Inter"/>
                <a:sym typeface="Inter"/>
              </a:rPr>
              <a:t>to</a:t>
            </a:r>
            <a:r>
              <a:rPr lang="en-GB" sz="1000" i="0" u="none" strike="noStrike" cap="none" dirty="0">
                <a:solidFill>
                  <a:schemeClr val="dk1"/>
                </a:solidFill>
                <a:latin typeface="Inter"/>
                <a:ea typeface="Inter"/>
                <a:cs typeface="Inter"/>
                <a:sym typeface="Inter"/>
              </a:rPr>
              <a:t> fields and stored in a column titl</a:t>
            </a:r>
            <a:r>
              <a:rPr lang="en-GB" sz="1000" dirty="0">
                <a:solidFill>
                  <a:schemeClr val="dk1"/>
                </a:solidFill>
                <a:latin typeface="Inter"/>
                <a:ea typeface="Inter"/>
                <a:cs typeface="Inter"/>
                <a:sym typeface="Inter"/>
              </a:rPr>
              <a:t>ed </a:t>
            </a:r>
            <a:r>
              <a:rPr lang="en-GB" sz="1000" i="0" u="none" strike="noStrike" cap="none" dirty="0">
                <a:solidFill>
                  <a:schemeClr val="dk1"/>
                </a:solidFill>
                <a:latin typeface="Inter"/>
                <a:ea typeface="Inter"/>
                <a:cs typeface="Inter"/>
                <a:sym typeface="Inter"/>
              </a:rPr>
              <a:t>Graduation Field.</a:t>
            </a:r>
            <a:endParaRPr sz="1000" i="0" u="none" strike="noStrike" cap="none" dirty="0">
              <a:solidFill>
                <a:schemeClr val="dk1"/>
              </a:solidFill>
              <a:latin typeface="Inter"/>
              <a:ea typeface="Inter"/>
              <a:cs typeface="Inter"/>
              <a:sym typeface="Inter"/>
            </a:endParaRPr>
          </a:p>
          <a:p>
            <a:pPr marL="457200" marR="0" lvl="0" indent="-292100" algn="l" rtl="0">
              <a:lnSpc>
                <a:spcPct val="115000"/>
              </a:lnSpc>
              <a:spcBef>
                <a:spcPts val="0"/>
              </a:spcBef>
              <a:spcAft>
                <a:spcPts val="0"/>
              </a:spcAft>
              <a:buClr>
                <a:schemeClr val="dk1"/>
              </a:buClr>
              <a:buSzPts val="1000"/>
              <a:buFont typeface="Inter"/>
              <a:buAutoNum type="arabicPeriod"/>
            </a:pPr>
            <a:r>
              <a:rPr lang="en-GB" sz="1000" i="0" u="none" strike="noStrike" cap="none" dirty="0">
                <a:solidFill>
                  <a:schemeClr val="dk1"/>
                </a:solidFill>
                <a:latin typeface="Inter"/>
                <a:ea typeface="Inter"/>
                <a:cs typeface="Inter"/>
                <a:sym typeface="Inter"/>
              </a:rPr>
              <a:t>Converting CGPA into rounded values,</a:t>
            </a:r>
            <a:r>
              <a:rPr lang="en-GB" sz="1000" dirty="0">
                <a:solidFill>
                  <a:schemeClr val="dk1"/>
                </a:solidFill>
                <a:latin typeface="Inter"/>
                <a:ea typeface="Inter"/>
                <a:cs typeface="Inter"/>
                <a:sym typeface="Inter"/>
              </a:rPr>
              <a:t> </a:t>
            </a:r>
            <a:r>
              <a:rPr lang="en-GB" sz="1000" i="0" u="none" strike="noStrike" cap="none" dirty="0">
                <a:solidFill>
                  <a:schemeClr val="dk1"/>
                </a:solidFill>
                <a:latin typeface="Inter"/>
                <a:ea typeface="Inter"/>
                <a:cs typeface="Inter"/>
                <a:sym typeface="Inter"/>
              </a:rPr>
              <a:t>creating age and CGPA ranges for the same.</a:t>
            </a:r>
            <a:endParaRPr sz="1000" b="1" i="0" u="none" strike="noStrike" cap="none" dirty="0">
              <a:solidFill>
                <a:schemeClr val="dk1"/>
              </a:solidFill>
              <a:latin typeface="Inter"/>
              <a:ea typeface="Inter"/>
              <a:cs typeface="Inter"/>
              <a:sym typeface="Inter"/>
            </a:endParaRPr>
          </a:p>
          <a:p>
            <a:pPr marL="457200" marR="0" lvl="0" indent="-292100" algn="l" rtl="0">
              <a:lnSpc>
                <a:spcPct val="115000"/>
              </a:lnSpc>
              <a:spcBef>
                <a:spcPts val="0"/>
              </a:spcBef>
              <a:spcAft>
                <a:spcPts val="0"/>
              </a:spcAft>
              <a:buClr>
                <a:schemeClr val="dk1"/>
              </a:buClr>
              <a:buSzPts val="1000"/>
              <a:buFont typeface="Inter"/>
              <a:buAutoNum type="arabicPeriod"/>
            </a:pPr>
            <a:r>
              <a:rPr lang="en-GB" sz="1000" i="0" u="none" strike="noStrike" cap="none" dirty="0">
                <a:solidFill>
                  <a:schemeClr val="dk1"/>
                </a:solidFill>
                <a:latin typeface="Inter"/>
                <a:ea typeface="Inter"/>
                <a:cs typeface="Inter"/>
                <a:sym typeface="Inter"/>
              </a:rPr>
              <a:t>Formatting the values in language </a:t>
            </a:r>
            <a:r>
              <a:rPr lang="en-GB" sz="1000" dirty="0">
                <a:solidFill>
                  <a:schemeClr val="dk1"/>
                </a:solidFill>
                <a:latin typeface="Inter"/>
                <a:ea typeface="Inter"/>
                <a:cs typeface="Inter"/>
                <a:sym typeface="Inter"/>
              </a:rPr>
              <a:t>field.</a:t>
            </a:r>
            <a:endParaRPr sz="1000" i="0" u="none" strike="noStrike" cap="none" dirty="0">
              <a:solidFill>
                <a:schemeClr val="dk1"/>
              </a:solidFill>
              <a:latin typeface="Inter"/>
              <a:ea typeface="Inter"/>
              <a:cs typeface="Inter"/>
              <a:sym typeface="Inter"/>
            </a:endParaRPr>
          </a:p>
          <a:p>
            <a:pPr marL="457200" marR="0" lvl="0" indent="-292100" algn="l" rtl="0">
              <a:lnSpc>
                <a:spcPct val="115000"/>
              </a:lnSpc>
              <a:spcBef>
                <a:spcPts val="0"/>
              </a:spcBef>
              <a:spcAft>
                <a:spcPts val="0"/>
              </a:spcAft>
              <a:buClr>
                <a:schemeClr val="dk1"/>
              </a:buClr>
              <a:buSzPts val="1000"/>
              <a:buFont typeface="Inter"/>
              <a:buAutoNum type="arabicPeriod"/>
            </a:pPr>
            <a:r>
              <a:rPr lang="en-GB" sz="1000" i="0" u="none" strike="noStrike" cap="none" dirty="0">
                <a:solidFill>
                  <a:schemeClr val="dk1"/>
                </a:solidFill>
                <a:latin typeface="Inter"/>
                <a:ea typeface="Inter"/>
                <a:cs typeface="Inter"/>
                <a:sym typeface="Inter"/>
              </a:rPr>
              <a:t>Creating an aggregate percentage field which has the mean score of a student across their academic journey, and </a:t>
            </a:r>
            <a:r>
              <a:rPr lang="en-GB" sz="1000" dirty="0">
                <a:solidFill>
                  <a:schemeClr val="dk1"/>
                </a:solidFill>
                <a:latin typeface="Inter"/>
                <a:ea typeface="Inter"/>
                <a:cs typeface="Inter"/>
                <a:sym typeface="Inter"/>
              </a:rPr>
              <a:t>conversion into ranged values as well</a:t>
            </a:r>
            <a:r>
              <a:rPr lang="en-GB" sz="1000" dirty="0" smtClean="0">
                <a:solidFill>
                  <a:schemeClr val="dk1"/>
                </a:solidFill>
                <a:latin typeface="Inter"/>
                <a:ea typeface="Inter"/>
                <a:cs typeface="Inter"/>
                <a:sym typeface="Inter"/>
              </a:rPr>
              <a:t>.</a:t>
            </a:r>
            <a:endParaRPr lang="en-GB" sz="1000" dirty="0">
              <a:solidFill>
                <a:schemeClr val="dk1"/>
              </a:solidFill>
              <a:latin typeface="Inter"/>
              <a:ea typeface="Inter"/>
              <a:cs typeface="Inter"/>
              <a:sym typeface="Inter"/>
            </a:endParaRPr>
          </a:p>
          <a:p>
            <a:pPr marL="457200" marR="0" lvl="0" indent="-292100" algn="l" rtl="0">
              <a:lnSpc>
                <a:spcPct val="115000"/>
              </a:lnSpc>
              <a:spcBef>
                <a:spcPts val="0"/>
              </a:spcBef>
              <a:spcAft>
                <a:spcPts val="0"/>
              </a:spcAft>
              <a:buClr>
                <a:schemeClr val="dk1"/>
              </a:buClr>
              <a:buSzPts val="1000"/>
              <a:buFont typeface="Inter"/>
              <a:buAutoNum type="arabicPeriod"/>
            </a:pPr>
            <a:endParaRPr sz="1000" dirty="0">
              <a:solidFill>
                <a:schemeClr val="dk1"/>
              </a:solidFill>
              <a:latin typeface="Inter"/>
              <a:ea typeface="Inter"/>
              <a:cs typeface="Inter"/>
              <a:sym typeface="Inter"/>
            </a:endParaRPr>
          </a:p>
          <a:p>
            <a:pPr marL="0" marR="0" lvl="0" indent="0" algn="l" rtl="0">
              <a:lnSpc>
                <a:spcPct val="115000"/>
              </a:lnSpc>
              <a:spcBef>
                <a:spcPts val="0"/>
              </a:spcBef>
              <a:spcAft>
                <a:spcPts val="0"/>
              </a:spcAft>
              <a:buClr>
                <a:srgbClr val="000000"/>
              </a:buClr>
              <a:buSzPts val="1000"/>
              <a:buFont typeface="Arial"/>
              <a:buNone/>
            </a:pPr>
            <a:r>
              <a:rPr lang="en-GB" sz="1000" i="0" u="none" strike="noStrike" cap="none" dirty="0">
                <a:solidFill>
                  <a:schemeClr val="dk1"/>
                </a:solidFill>
                <a:latin typeface="Inter"/>
                <a:ea typeface="Inter"/>
                <a:cs typeface="Inter"/>
                <a:sym typeface="Inter"/>
              </a:rPr>
              <a:t>Please find the updated dataset attached in the excel image </a:t>
            </a:r>
            <a:r>
              <a:rPr lang="en-GB" sz="1000" i="1" u="none" strike="noStrike" cap="none" dirty="0" smtClean="0">
                <a:solidFill>
                  <a:schemeClr val="dk1"/>
                </a:solidFill>
                <a:latin typeface="Inter"/>
                <a:ea typeface="Inter"/>
                <a:cs typeface="Inter"/>
                <a:sym typeface="Inter"/>
              </a:rPr>
              <a:t>(</a:t>
            </a:r>
            <a:r>
              <a:rPr lang="en-GB" sz="1000" i="1" u="none" strike="noStrike" cap="none" dirty="0" smtClean="0">
                <a:solidFill>
                  <a:schemeClr val="dk1"/>
                </a:solidFill>
                <a:latin typeface="Inter"/>
                <a:ea typeface="Inter"/>
                <a:cs typeface="Inter"/>
                <a:sym typeface="Inter"/>
                <a:hlinkClick r:id="rId4"/>
              </a:rPr>
              <a:t>Link</a:t>
            </a:r>
            <a:r>
              <a:rPr lang="en-GB" sz="1000" i="1" u="none" strike="noStrike" cap="none" dirty="0" smtClean="0">
                <a:solidFill>
                  <a:schemeClr val="dk1"/>
                </a:solidFill>
                <a:latin typeface="Inter"/>
                <a:ea typeface="Inter"/>
                <a:cs typeface="Inter"/>
                <a:sym typeface="Inter"/>
              </a:rPr>
              <a:t>)</a:t>
            </a:r>
            <a:r>
              <a:rPr lang="en-GB" sz="1000" i="0" u="none" strike="noStrike" cap="none" dirty="0" smtClean="0">
                <a:solidFill>
                  <a:schemeClr val="dk1"/>
                </a:solidFill>
                <a:latin typeface="Inter"/>
                <a:ea typeface="Inter"/>
                <a:cs typeface="Inter"/>
                <a:sym typeface="Inter"/>
              </a:rPr>
              <a:t>:</a:t>
            </a:r>
          </a:p>
          <a:p>
            <a:pPr marL="0" marR="0" lvl="0" indent="0" algn="l" rtl="0">
              <a:lnSpc>
                <a:spcPct val="115000"/>
              </a:lnSpc>
              <a:spcBef>
                <a:spcPts val="0"/>
              </a:spcBef>
              <a:spcAft>
                <a:spcPts val="0"/>
              </a:spcAft>
              <a:buClr>
                <a:srgbClr val="000000"/>
              </a:buClr>
              <a:buSzPts val="1000"/>
              <a:buFont typeface="Arial"/>
              <a:buNone/>
            </a:pPr>
            <a:r>
              <a:rPr lang="en-GB" sz="1000" dirty="0" smtClean="0">
                <a:solidFill>
                  <a:schemeClr val="dk1"/>
                </a:solidFill>
                <a:latin typeface="Inter"/>
                <a:ea typeface="Inter"/>
                <a:cs typeface="Inter"/>
                <a:sym typeface="Inter"/>
              </a:rPr>
              <a:t>Please also find the notebooks which contains data cleaning and analysis: (</a:t>
            </a:r>
            <a:r>
              <a:rPr lang="en-GB" sz="1000" i="1" dirty="0" smtClean="0">
                <a:solidFill>
                  <a:schemeClr val="dk1"/>
                </a:solidFill>
                <a:latin typeface="Inter"/>
                <a:ea typeface="Inter"/>
                <a:cs typeface="Inter"/>
                <a:sym typeface="Inter"/>
                <a:hlinkClick r:id="rId5"/>
              </a:rPr>
              <a:t>Link</a:t>
            </a:r>
            <a:r>
              <a:rPr lang="en-GB" sz="1000" dirty="0" smtClean="0">
                <a:solidFill>
                  <a:schemeClr val="dk1"/>
                </a:solidFill>
                <a:latin typeface="Inter"/>
                <a:ea typeface="Inter"/>
                <a:cs typeface="Inter"/>
                <a:sym typeface="Inter"/>
              </a:rPr>
              <a:t>)</a:t>
            </a:r>
            <a:endParaRPr sz="1000" i="0" u="none" strike="noStrike" cap="none" dirty="0">
              <a:solidFill>
                <a:schemeClr val="dk1"/>
              </a:solidFill>
              <a:latin typeface="Inter"/>
              <a:ea typeface="Inter"/>
              <a:cs typeface="Inter"/>
              <a:sym typeface="Inter"/>
            </a:endParaRPr>
          </a:p>
        </p:txBody>
      </p:sp>
      <p:sp>
        <p:nvSpPr>
          <p:cNvPr id="217" name="Google Shape;217;p38"/>
          <p:cNvSpPr txBox="1"/>
          <p:nvPr/>
        </p:nvSpPr>
        <p:spPr>
          <a:xfrm>
            <a:off x="355650" y="974425"/>
            <a:ext cx="8547600" cy="11490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0"/>
              </a:spcBef>
              <a:spcAft>
                <a:spcPts val="0"/>
              </a:spcAft>
              <a:buNone/>
            </a:pPr>
            <a:r>
              <a:rPr lang="en-GB" sz="1100" b="1">
                <a:solidFill>
                  <a:schemeClr val="dk1"/>
                </a:solidFill>
                <a:latin typeface="Inter"/>
                <a:ea typeface="Inter"/>
                <a:cs typeface="Inter"/>
                <a:sym typeface="Inter"/>
              </a:rPr>
              <a:t>Problem Statement:</a:t>
            </a:r>
            <a:r>
              <a:rPr lang="en-GB" sz="1100">
                <a:solidFill>
                  <a:schemeClr val="dk1"/>
                </a:solidFill>
                <a:latin typeface="Inter"/>
                <a:ea typeface="Inter"/>
                <a:cs typeface="Inter"/>
                <a:sym typeface="Inter"/>
              </a:rPr>
              <a:t> </a:t>
            </a:r>
            <a:endParaRPr sz="1100">
              <a:solidFill>
                <a:schemeClr val="dk1"/>
              </a:solidFill>
              <a:latin typeface="Inter"/>
              <a:ea typeface="Inter"/>
              <a:cs typeface="Inter"/>
              <a:sym typeface="Inter"/>
            </a:endParaRPr>
          </a:p>
          <a:p>
            <a:pPr marL="457200" lvl="0" indent="-292100" algn="just" rtl="0">
              <a:spcBef>
                <a:spcPts val="0"/>
              </a:spcBef>
              <a:spcAft>
                <a:spcPts val="0"/>
              </a:spcAft>
              <a:buClr>
                <a:schemeClr val="dk1"/>
              </a:buClr>
              <a:buSzPts val="1000"/>
              <a:buFont typeface="Inter"/>
              <a:buAutoNum type="arabicPeriod"/>
            </a:pPr>
            <a:r>
              <a:rPr lang="en-GB" sz="1000">
                <a:solidFill>
                  <a:schemeClr val="dk1"/>
                </a:solidFill>
                <a:latin typeface="Inter"/>
                <a:ea typeface="Inter"/>
                <a:cs typeface="Inter"/>
                <a:sym typeface="Inter"/>
              </a:rPr>
              <a:t>Phoenix Global is a an award winning skill-development company helping students to acquire professional and soft skills. It is approached by a top management institute ABC Business School. ABC business school has provided its student data.</a:t>
            </a:r>
            <a:endParaRPr sz="1000">
              <a:solidFill>
                <a:schemeClr val="dk1"/>
              </a:solidFill>
              <a:latin typeface="Inter"/>
              <a:ea typeface="Inter"/>
              <a:cs typeface="Inter"/>
              <a:sym typeface="Inter"/>
            </a:endParaRPr>
          </a:p>
          <a:p>
            <a:pPr marL="457200" lvl="0" indent="-292100" algn="just" rtl="0">
              <a:spcBef>
                <a:spcPts val="0"/>
              </a:spcBef>
              <a:spcAft>
                <a:spcPts val="0"/>
              </a:spcAft>
              <a:buClr>
                <a:schemeClr val="dk1"/>
              </a:buClr>
              <a:buSzPts val="1000"/>
              <a:buFont typeface="Inter"/>
              <a:buAutoNum type="arabicPeriod"/>
            </a:pPr>
            <a:r>
              <a:rPr lang="en-GB" sz="1000">
                <a:solidFill>
                  <a:schemeClr val="dk1"/>
                </a:solidFill>
                <a:latin typeface="Inter"/>
                <a:ea typeface="Inter"/>
                <a:cs typeface="Inter"/>
                <a:sym typeface="Inter"/>
              </a:rPr>
              <a:t>As an analytics consultant, you need to synthesize this data and present meaningful dashboards to Phoenix Global Training Programs Designing Team, to help them understand what are the various interesting facts about the batch and how are they supposed to  tailor-make the program accordingly. </a:t>
            </a:r>
            <a:endParaRPr sz="1000">
              <a:solidFill>
                <a:schemeClr val="dk1"/>
              </a:solidFill>
              <a:latin typeface="Inter"/>
              <a:ea typeface="Inter"/>
              <a:cs typeface="Inter"/>
              <a:sym typeface="Inte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9"/>
          <p:cNvSpPr/>
          <p:nvPr/>
        </p:nvSpPr>
        <p:spPr>
          <a:xfrm>
            <a:off x="0" y="0"/>
            <a:ext cx="9144000" cy="899700"/>
          </a:xfrm>
          <a:prstGeom prst="rect">
            <a:avLst/>
          </a:prstGeom>
          <a:gradFill>
            <a:gsLst>
              <a:gs pos="0">
                <a:srgbClr val="002060"/>
              </a:gs>
              <a:gs pos="28000">
                <a:srgbClr val="002060"/>
              </a:gs>
              <a:gs pos="51000">
                <a:srgbClr val="1D367D"/>
              </a:gs>
              <a:gs pos="79000">
                <a:srgbClr val="28477E"/>
              </a:gs>
              <a:gs pos="100000">
                <a:srgbClr val="2F5496"/>
              </a:gs>
            </a:gsLst>
            <a:lin ang="0" scaled="0"/>
          </a:gradFill>
          <a:ln>
            <a:noFill/>
          </a:ln>
          <a:effectLst>
            <a:outerShdw blurRad="57150" dist="19050" dir="5400000" algn="ctr" rotWithShape="0">
              <a:srgbClr val="000000">
                <a:alpha val="62750"/>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r>
              <a:rPr lang="en-GB" sz="1800" b="1">
                <a:solidFill>
                  <a:schemeClr val="lt1"/>
                </a:solidFill>
                <a:latin typeface="Arial"/>
                <a:ea typeface="Arial"/>
                <a:cs typeface="Arial"/>
                <a:sym typeface="Arial"/>
              </a:rPr>
              <a:t>Phoenix Global Student Training Insights Case</a:t>
            </a:r>
            <a:endParaRPr sz="1800" b="1">
              <a:solidFill>
                <a:schemeClr val="lt1"/>
              </a:solidFill>
              <a:latin typeface="Arial"/>
              <a:ea typeface="Arial"/>
              <a:cs typeface="Arial"/>
              <a:sym typeface="Arial"/>
            </a:endParaRPr>
          </a:p>
          <a:p>
            <a:pPr marL="0" marR="0" lvl="0" indent="0" algn="ctr" rtl="0">
              <a:spcBef>
                <a:spcPts val="0"/>
              </a:spcBef>
              <a:spcAft>
                <a:spcPts val="0"/>
              </a:spcAft>
              <a:buNone/>
            </a:pPr>
            <a:endParaRPr sz="1000" b="1">
              <a:solidFill>
                <a:schemeClr val="lt1"/>
              </a:solidFill>
            </a:endParaRPr>
          </a:p>
          <a:p>
            <a:pPr marL="0" marR="0" lvl="0" indent="0" algn="ctr" rtl="0">
              <a:spcBef>
                <a:spcPts val="0"/>
              </a:spcBef>
              <a:spcAft>
                <a:spcPts val="0"/>
              </a:spcAft>
              <a:buNone/>
            </a:pPr>
            <a:r>
              <a:rPr lang="en-GB" sz="1600" b="1">
                <a:solidFill>
                  <a:schemeClr val="lt1"/>
                </a:solidFill>
              </a:rPr>
              <a:t>Visualization and Insights (Student Demographic)</a:t>
            </a:r>
            <a:endParaRPr sz="1600" b="1">
              <a:solidFill>
                <a:schemeClr val="lt1"/>
              </a:solidFill>
            </a:endParaRPr>
          </a:p>
        </p:txBody>
      </p:sp>
      <p:sp>
        <p:nvSpPr>
          <p:cNvPr id="223" name="Google Shape;223;p39"/>
          <p:cNvSpPr/>
          <p:nvPr/>
        </p:nvSpPr>
        <p:spPr>
          <a:xfrm>
            <a:off x="0" y="5070873"/>
            <a:ext cx="9144000" cy="75300"/>
          </a:xfrm>
          <a:prstGeom prst="rect">
            <a:avLst/>
          </a:prstGeom>
          <a:gradFill>
            <a:gsLst>
              <a:gs pos="0">
                <a:srgbClr val="002060"/>
              </a:gs>
              <a:gs pos="28000">
                <a:srgbClr val="002060"/>
              </a:gs>
              <a:gs pos="51000">
                <a:srgbClr val="1D367D"/>
              </a:gs>
              <a:gs pos="79000">
                <a:srgbClr val="28477E"/>
              </a:gs>
              <a:gs pos="100000">
                <a:srgbClr val="2F5496"/>
              </a:gs>
            </a:gsLst>
            <a:lin ang="0" scaled="0"/>
          </a:gradFill>
          <a:ln>
            <a:noFill/>
          </a:ln>
          <a:effectLst>
            <a:outerShdw blurRad="57150" dist="19050" dir="5400000" algn="ctr" rotWithShape="0">
              <a:srgbClr val="000000">
                <a:alpha val="62750"/>
              </a:srgbClr>
            </a:outerShdw>
          </a:effectLst>
        </p:spPr>
        <p:txBody>
          <a:bodyPr spcFirstLastPara="1" wrap="square" lIns="68575" tIns="34275" rIns="68575" bIns="34275" anchor="t" anchorCtr="0">
            <a:noAutofit/>
          </a:bodyPr>
          <a:lstStyle/>
          <a:p>
            <a:pPr marL="0" marR="0" lvl="0" indent="0" algn="l" rtl="0">
              <a:spcBef>
                <a:spcPts val="0"/>
              </a:spcBef>
              <a:spcAft>
                <a:spcPts val="0"/>
              </a:spcAft>
              <a:buNone/>
            </a:pPr>
            <a:endParaRPr sz="2400" b="1">
              <a:solidFill>
                <a:schemeClr val="lt1"/>
              </a:solidFill>
              <a:latin typeface="Calibri"/>
              <a:ea typeface="Calibri"/>
              <a:cs typeface="Calibri"/>
              <a:sym typeface="Calibri"/>
            </a:endParaRPr>
          </a:p>
        </p:txBody>
      </p:sp>
      <p:pic>
        <p:nvPicPr>
          <p:cNvPr id="224" name="Google Shape;224;p39"/>
          <p:cNvPicPr preferRelativeResize="0"/>
          <p:nvPr/>
        </p:nvPicPr>
        <p:blipFill rotWithShape="1">
          <a:blip r:embed="rId3">
            <a:alphaModFix/>
          </a:blip>
          <a:srcRect/>
          <a:stretch/>
        </p:blipFill>
        <p:spPr>
          <a:xfrm>
            <a:off x="355643" y="185552"/>
            <a:ext cx="599636" cy="467716"/>
          </a:xfrm>
          <a:prstGeom prst="rect">
            <a:avLst/>
          </a:prstGeom>
          <a:noFill/>
          <a:ln>
            <a:noFill/>
          </a:ln>
        </p:spPr>
      </p:pic>
      <p:pic>
        <p:nvPicPr>
          <p:cNvPr id="225" name="Google Shape;225;p39"/>
          <p:cNvPicPr preferRelativeResize="0"/>
          <p:nvPr/>
        </p:nvPicPr>
        <p:blipFill rotWithShape="1">
          <a:blip r:embed="rId4">
            <a:alphaModFix/>
          </a:blip>
          <a:srcRect/>
          <a:stretch/>
        </p:blipFill>
        <p:spPr>
          <a:xfrm>
            <a:off x="154075" y="1215650"/>
            <a:ext cx="3000000" cy="2407411"/>
          </a:xfrm>
          <a:prstGeom prst="rect">
            <a:avLst/>
          </a:prstGeom>
          <a:noFill/>
          <a:ln w="9525" cap="flat" cmpd="sng">
            <a:solidFill>
              <a:srgbClr val="CCCCCC"/>
            </a:solidFill>
            <a:prstDash val="solid"/>
            <a:round/>
            <a:headEnd type="none" w="sm" len="sm"/>
            <a:tailEnd type="none" w="sm" len="sm"/>
          </a:ln>
          <a:effectLst>
            <a:outerShdw blurRad="57150" dist="19050" dir="5400000" algn="bl" rotWithShape="0">
              <a:srgbClr val="000000">
                <a:alpha val="50000"/>
              </a:srgbClr>
            </a:outerShdw>
          </a:effectLst>
        </p:spPr>
      </p:pic>
      <p:pic>
        <p:nvPicPr>
          <p:cNvPr id="226" name="Google Shape;226;p39"/>
          <p:cNvPicPr preferRelativeResize="0"/>
          <p:nvPr/>
        </p:nvPicPr>
        <p:blipFill>
          <a:blip r:embed="rId5">
            <a:alphaModFix/>
          </a:blip>
          <a:stretch>
            <a:fillRect/>
          </a:stretch>
        </p:blipFill>
        <p:spPr>
          <a:xfrm>
            <a:off x="3454200" y="1026350"/>
            <a:ext cx="5457049" cy="2823351"/>
          </a:xfrm>
          <a:prstGeom prst="rect">
            <a:avLst/>
          </a:prstGeom>
          <a:noFill/>
          <a:ln w="9525" cap="flat" cmpd="sng">
            <a:solidFill>
              <a:srgbClr val="B7B7B7"/>
            </a:solidFill>
            <a:prstDash val="solid"/>
            <a:round/>
            <a:headEnd type="none" w="sm" len="sm"/>
            <a:tailEnd type="none" w="sm" len="sm"/>
          </a:ln>
          <a:effectLst>
            <a:outerShdw blurRad="57150" dist="19050" dir="5400000" algn="bl" rotWithShape="0">
              <a:srgbClr val="000000">
                <a:alpha val="50000"/>
              </a:srgbClr>
            </a:outerShdw>
          </a:effectLst>
        </p:spPr>
      </p:pic>
      <p:sp>
        <p:nvSpPr>
          <p:cNvPr id="227" name="Google Shape;227;p39"/>
          <p:cNvSpPr txBox="1"/>
          <p:nvPr/>
        </p:nvSpPr>
        <p:spPr>
          <a:xfrm>
            <a:off x="3384050" y="3925900"/>
            <a:ext cx="5527200" cy="6927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1000"/>
              </a:spcAft>
              <a:buNone/>
            </a:pPr>
            <a:r>
              <a:rPr lang="en-GB" sz="1200" b="1">
                <a:solidFill>
                  <a:schemeClr val="dk1"/>
                </a:solidFill>
                <a:latin typeface="Inter"/>
                <a:ea typeface="Inter"/>
                <a:cs typeface="Inter"/>
                <a:sym typeface="Inter"/>
              </a:rPr>
              <a:t>Commerce </a:t>
            </a:r>
            <a:r>
              <a:rPr lang="en-GB" sz="1200">
                <a:solidFill>
                  <a:schemeClr val="dk1"/>
                </a:solidFill>
                <a:latin typeface="Inter"/>
                <a:ea typeface="Inter"/>
                <a:cs typeface="Inter"/>
                <a:sym typeface="Inter"/>
              </a:rPr>
              <a:t>and </a:t>
            </a:r>
            <a:r>
              <a:rPr lang="en-GB" sz="1200" b="1">
                <a:solidFill>
                  <a:schemeClr val="dk1"/>
                </a:solidFill>
                <a:latin typeface="Inter"/>
                <a:ea typeface="Inter"/>
                <a:cs typeface="Inter"/>
                <a:sym typeface="Inter"/>
              </a:rPr>
              <a:t>business-related degrees </a:t>
            </a:r>
            <a:r>
              <a:rPr lang="en-GB" sz="1200">
                <a:solidFill>
                  <a:schemeClr val="dk1"/>
                </a:solidFill>
                <a:latin typeface="Inter"/>
                <a:ea typeface="Inter"/>
                <a:cs typeface="Inter"/>
                <a:sym typeface="Inter"/>
              </a:rPr>
              <a:t>dominate the student population, showing a strong preference for career paths in business, management, and finance. Technical degrees like B.Tech also have a significant share, indicating interest in technology-focused roles.</a:t>
            </a:r>
            <a:endParaRPr sz="1200">
              <a:solidFill>
                <a:schemeClr val="dk1"/>
              </a:solidFill>
              <a:latin typeface="Inter"/>
              <a:ea typeface="Inter"/>
              <a:cs typeface="Inter"/>
              <a:sym typeface="Inter"/>
            </a:endParaRPr>
          </a:p>
        </p:txBody>
      </p:sp>
      <p:sp>
        <p:nvSpPr>
          <p:cNvPr id="228" name="Google Shape;228;p39"/>
          <p:cNvSpPr txBox="1"/>
          <p:nvPr/>
        </p:nvSpPr>
        <p:spPr>
          <a:xfrm>
            <a:off x="143125" y="3941425"/>
            <a:ext cx="3000000" cy="7389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1000"/>
              </a:spcAft>
              <a:buNone/>
            </a:pPr>
            <a:r>
              <a:rPr lang="en-GB" sz="1200">
                <a:solidFill>
                  <a:schemeClr val="dk1"/>
                </a:solidFill>
                <a:latin typeface="Inter"/>
                <a:ea typeface="Inter"/>
                <a:cs typeface="Inter"/>
                <a:sym typeface="Inter"/>
              </a:rPr>
              <a:t>The CGPA distribution is approximately </a:t>
            </a:r>
            <a:r>
              <a:rPr lang="en-GB" sz="1200" b="1">
                <a:solidFill>
                  <a:schemeClr val="dk1"/>
                </a:solidFill>
                <a:latin typeface="Inter"/>
                <a:ea typeface="Inter"/>
                <a:cs typeface="Inter"/>
                <a:sym typeface="Inter"/>
              </a:rPr>
              <a:t>normal</a:t>
            </a:r>
            <a:r>
              <a:rPr lang="en-GB" sz="1200">
                <a:solidFill>
                  <a:schemeClr val="dk1"/>
                </a:solidFill>
                <a:latin typeface="Inter"/>
                <a:ea typeface="Inter"/>
                <a:cs typeface="Inter"/>
                <a:sym typeface="Inter"/>
              </a:rPr>
              <a:t>, with the majority of students scoring between </a:t>
            </a:r>
            <a:r>
              <a:rPr lang="en-GB" sz="1200" b="1">
                <a:solidFill>
                  <a:schemeClr val="dk1"/>
                </a:solidFill>
                <a:latin typeface="Inter"/>
                <a:ea typeface="Inter"/>
                <a:cs typeface="Inter"/>
                <a:sym typeface="Inter"/>
              </a:rPr>
              <a:t>6.5 and 7.5 CGPA</a:t>
            </a:r>
            <a:r>
              <a:rPr lang="en-GB" sz="1200">
                <a:solidFill>
                  <a:schemeClr val="dk1"/>
                </a:solidFill>
                <a:latin typeface="Inter"/>
                <a:ea typeface="Inter"/>
                <a:cs typeface="Inter"/>
                <a:sym typeface="Inter"/>
              </a:rPr>
              <a:t>.</a:t>
            </a:r>
            <a:endParaRPr sz="1200">
              <a:latin typeface="Inter"/>
              <a:ea typeface="Inter"/>
              <a:cs typeface="Inter"/>
              <a:sym typeface="Inte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40"/>
          <p:cNvSpPr/>
          <p:nvPr/>
        </p:nvSpPr>
        <p:spPr>
          <a:xfrm>
            <a:off x="0" y="0"/>
            <a:ext cx="9144000" cy="899700"/>
          </a:xfrm>
          <a:prstGeom prst="rect">
            <a:avLst/>
          </a:prstGeom>
          <a:gradFill>
            <a:gsLst>
              <a:gs pos="0">
                <a:srgbClr val="002060"/>
              </a:gs>
              <a:gs pos="28000">
                <a:srgbClr val="002060"/>
              </a:gs>
              <a:gs pos="51000">
                <a:srgbClr val="1D367D"/>
              </a:gs>
              <a:gs pos="79000">
                <a:srgbClr val="28477E"/>
              </a:gs>
              <a:gs pos="100000">
                <a:srgbClr val="2F5496"/>
              </a:gs>
            </a:gsLst>
            <a:lin ang="0" scaled="0"/>
          </a:gradFill>
          <a:ln>
            <a:noFill/>
          </a:ln>
          <a:effectLst>
            <a:outerShdw blurRad="57150" dist="19050" dir="5400000" algn="ctr" rotWithShape="0">
              <a:srgbClr val="000000">
                <a:alpha val="62750"/>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r>
              <a:rPr lang="en-GB" sz="1800" b="1">
                <a:solidFill>
                  <a:schemeClr val="lt1"/>
                </a:solidFill>
                <a:latin typeface="Arial"/>
                <a:ea typeface="Arial"/>
                <a:cs typeface="Arial"/>
                <a:sym typeface="Arial"/>
              </a:rPr>
              <a:t>Phoenix Global Student Training Insights Case</a:t>
            </a:r>
            <a:endParaRPr sz="1800" b="1">
              <a:solidFill>
                <a:schemeClr val="lt1"/>
              </a:solidFill>
              <a:latin typeface="Arial"/>
              <a:ea typeface="Arial"/>
              <a:cs typeface="Arial"/>
              <a:sym typeface="Arial"/>
            </a:endParaRPr>
          </a:p>
          <a:p>
            <a:pPr marL="0" marR="0" lvl="0" indent="0" algn="ctr" rtl="0">
              <a:spcBef>
                <a:spcPts val="0"/>
              </a:spcBef>
              <a:spcAft>
                <a:spcPts val="0"/>
              </a:spcAft>
              <a:buNone/>
            </a:pPr>
            <a:endParaRPr sz="1000" b="1">
              <a:solidFill>
                <a:schemeClr val="lt1"/>
              </a:solidFill>
            </a:endParaRPr>
          </a:p>
          <a:p>
            <a:pPr marL="0" marR="0" lvl="0" indent="0" algn="ctr" rtl="0">
              <a:spcBef>
                <a:spcPts val="0"/>
              </a:spcBef>
              <a:spcAft>
                <a:spcPts val="0"/>
              </a:spcAft>
              <a:buNone/>
            </a:pPr>
            <a:r>
              <a:rPr lang="en-GB" sz="1600" b="1">
                <a:solidFill>
                  <a:schemeClr val="lt1"/>
                </a:solidFill>
              </a:rPr>
              <a:t>Visualization and Insights (Student Demographic)</a:t>
            </a:r>
            <a:endParaRPr sz="1600" b="1">
              <a:solidFill>
                <a:schemeClr val="lt1"/>
              </a:solidFill>
            </a:endParaRPr>
          </a:p>
        </p:txBody>
      </p:sp>
      <p:sp>
        <p:nvSpPr>
          <p:cNvPr id="234" name="Google Shape;234;p40"/>
          <p:cNvSpPr/>
          <p:nvPr/>
        </p:nvSpPr>
        <p:spPr>
          <a:xfrm>
            <a:off x="0" y="5070873"/>
            <a:ext cx="9144000" cy="75300"/>
          </a:xfrm>
          <a:prstGeom prst="rect">
            <a:avLst/>
          </a:prstGeom>
          <a:gradFill>
            <a:gsLst>
              <a:gs pos="0">
                <a:srgbClr val="002060"/>
              </a:gs>
              <a:gs pos="28000">
                <a:srgbClr val="002060"/>
              </a:gs>
              <a:gs pos="51000">
                <a:srgbClr val="1D367D"/>
              </a:gs>
              <a:gs pos="79000">
                <a:srgbClr val="28477E"/>
              </a:gs>
              <a:gs pos="100000">
                <a:srgbClr val="2F5496"/>
              </a:gs>
            </a:gsLst>
            <a:lin ang="0" scaled="0"/>
          </a:gradFill>
          <a:ln>
            <a:noFill/>
          </a:ln>
          <a:effectLst>
            <a:outerShdw blurRad="57150" dist="19050" dir="5400000" algn="ctr" rotWithShape="0">
              <a:srgbClr val="000000">
                <a:alpha val="62750"/>
              </a:srgbClr>
            </a:outerShdw>
          </a:effectLst>
        </p:spPr>
        <p:txBody>
          <a:bodyPr spcFirstLastPara="1" wrap="square" lIns="68575" tIns="34275" rIns="68575" bIns="34275" anchor="t" anchorCtr="0">
            <a:noAutofit/>
          </a:bodyPr>
          <a:lstStyle/>
          <a:p>
            <a:pPr marL="0" marR="0" lvl="0" indent="0" algn="l" rtl="0">
              <a:spcBef>
                <a:spcPts val="0"/>
              </a:spcBef>
              <a:spcAft>
                <a:spcPts val="0"/>
              </a:spcAft>
              <a:buNone/>
            </a:pPr>
            <a:endParaRPr sz="2400" b="1">
              <a:solidFill>
                <a:schemeClr val="lt1"/>
              </a:solidFill>
              <a:latin typeface="Calibri"/>
              <a:ea typeface="Calibri"/>
              <a:cs typeface="Calibri"/>
              <a:sym typeface="Calibri"/>
            </a:endParaRPr>
          </a:p>
        </p:txBody>
      </p:sp>
      <p:pic>
        <p:nvPicPr>
          <p:cNvPr id="235" name="Google Shape;235;p40"/>
          <p:cNvPicPr preferRelativeResize="0"/>
          <p:nvPr/>
        </p:nvPicPr>
        <p:blipFill rotWithShape="1">
          <a:blip r:embed="rId3">
            <a:alphaModFix/>
          </a:blip>
          <a:srcRect/>
          <a:stretch/>
        </p:blipFill>
        <p:spPr>
          <a:xfrm>
            <a:off x="355643" y="185552"/>
            <a:ext cx="599636" cy="467716"/>
          </a:xfrm>
          <a:prstGeom prst="rect">
            <a:avLst/>
          </a:prstGeom>
          <a:noFill/>
          <a:ln>
            <a:noFill/>
          </a:ln>
        </p:spPr>
      </p:pic>
      <p:pic>
        <p:nvPicPr>
          <p:cNvPr id="236" name="Google Shape;236;p40"/>
          <p:cNvPicPr preferRelativeResize="0"/>
          <p:nvPr/>
        </p:nvPicPr>
        <p:blipFill>
          <a:blip r:embed="rId4">
            <a:alphaModFix/>
          </a:blip>
          <a:stretch>
            <a:fillRect/>
          </a:stretch>
        </p:blipFill>
        <p:spPr>
          <a:xfrm>
            <a:off x="269475" y="1116425"/>
            <a:ext cx="4302525" cy="2752592"/>
          </a:xfrm>
          <a:prstGeom prst="rect">
            <a:avLst/>
          </a:prstGeom>
          <a:noFill/>
          <a:ln w="9525" cap="flat" cmpd="sng">
            <a:solidFill>
              <a:srgbClr val="CCCCCC"/>
            </a:solidFill>
            <a:prstDash val="solid"/>
            <a:round/>
            <a:headEnd type="none" w="sm" len="sm"/>
            <a:tailEnd type="none" w="sm" len="sm"/>
          </a:ln>
          <a:effectLst>
            <a:outerShdw blurRad="57150" dist="19050" dir="5400000" algn="bl" rotWithShape="0">
              <a:srgbClr val="000000">
                <a:alpha val="50000"/>
              </a:srgbClr>
            </a:outerShdw>
          </a:effectLst>
        </p:spPr>
      </p:pic>
      <p:pic>
        <p:nvPicPr>
          <p:cNvPr id="237" name="Google Shape;237;p40"/>
          <p:cNvPicPr preferRelativeResize="0"/>
          <p:nvPr/>
        </p:nvPicPr>
        <p:blipFill>
          <a:blip r:embed="rId5">
            <a:alphaModFix/>
          </a:blip>
          <a:stretch>
            <a:fillRect/>
          </a:stretch>
        </p:blipFill>
        <p:spPr>
          <a:xfrm>
            <a:off x="5144475" y="1074450"/>
            <a:ext cx="3668875" cy="2794575"/>
          </a:xfrm>
          <a:prstGeom prst="rect">
            <a:avLst/>
          </a:prstGeom>
          <a:noFill/>
          <a:ln w="9525" cap="flat" cmpd="sng">
            <a:solidFill>
              <a:srgbClr val="CCCCCC"/>
            </a:solidFill>
            <a:prstDash val="solid"/>
            <a:round/>
            <a:headEnd type="none" w="sm" len="sm"/>
            <a:tailEnd type="none" w="sm" len="sm"/>
          </a:ln>
          <a:effectLst>
            <a:outerShdw blurRad="57150" dist="19050" dir="5400000" algn="bl" rotWithShape="0">
              <a:srgbClr val="000000">
                <a:alpha val="50000"/>
              </a:srgbClr>
            </a:outerShdw>
          </a:effectLst>
        </p:spPr>
      </p:pic>
      <p:sp>
        <p:nvSpPr>
          <p:cNvPr id="238" name="Google Shape;238;p40"/>
          <p:cNvSpPr txBox="1"/>
          <p:nvPr/>
        </p:nvSpPr>
        <p:spPr>
          <a:xfrm>
            <a:off x="191175" y="4066075"/>
            <a:ext cx="4380900" cy="5595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buFont typeface="Arial"/>
              <a:buNone/>
            </a:pPr>
            <a:r>
              <a:rPr lang="en-GB" sz="1200">
                <a:solidFill>
                  <a:schemeClr val="dk1"/>
                </a:solidFill>
                <a:latin typeface="Inter"/>
                <a:ea typeface="Inter"/>
                <a:cs typeface="Inter"/>
                <a:sym typeface="Inter"/>
              </a:rPr>
              <a:t>The majority of age range of students are in between  </a:t>
            </a:r>
            <a:r>
              <a:rPr lang="en-GB" sz="1200" b="1">
                <a:solidFill>
                  <a:schemeClr val="dk1"/>
                </a:solidFill>
                <a:latin typeface="Inter"/>
                <a:ea typeface="Inter"/>
                <a:cs typeface="Inter"/>
                <a:sym typeface="Inter"/>
              </a:rPr>
              <a:t>22-25 years old</a:t>
            </a:r>
            <a:r>
              <a:rPr lang="en-GB" sz="1200">
                <a:solidFill>
                  <a:schemeClr val="dk1"/>
                </a:solidFill>
                <a:latin typeface="Inter"/>
                <a:ea typeface="Inter"/>
                <a:cs typeface="Inter"/>
                <a:sym typeface="Inter"/>
              </a:rPr>
              <a:t> with density of 0.35 of the data.</a:t>
            </a:r>
            <a:endParaRPr sz="1200">
              <a:solidFill>
                <a:schemeClr val="dk1"/>
              </a:solidFill>
              <a:latin typeface="Inter"/>
              <a:ea typeface="Inter"/>
              <a:cs typeface="Inter"/>
              <a:sym typeface="Inter"/>
            </a:endParaRPr>
          </a:p>
        </p:txBody>
      </p:sp>
      <p:sp>
        <p:nvSpPr>
          <p:cNvPr id="239" name="Google Shape;239;p40"/>
          <p:cNvSpPr txBox="1"/>
          <p:nvPr/>
        </p:nvSpPr>
        <p:spPr>
          <a:xfrm>
            <a:off x="5073425" y="4005825"/>
            <a:ext cx="3881400" cy="8997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buFont typeface="Arial"/>
              <a:buNone/>
            </a:pPr>
            <a:r>
              <a:rPr lang="en-GB" sz="1200">
                <a:solidFill>
                  <a:schemeClr val="dk1"/>
                </a:solidFill>
                <a:latin typeface="Inter"/>
                <a:ea typeface="Inter"/>
                <a:cs typeface="Inter"/>
                <a:sym typeface="Inter"/>
              </a:rPr>
              <a:t>Over </a:t>
            </a:r>
            <a:r>
              <a:rPr lang="en-GB" sz="1200" b="1">
                <a:solidFill>
                  <a:schemeClr val="dk1"/>
                </a:solidFill>
                <a:latin typeface="Inter"/>
                <a:ea typeface="Inter"/>
                <a:cs typeface="Inter"/>
                <a:sym typeface="Inter"/>
              </a:rPr>
              <a:t>800 </a:t>
            </a:r>
            <a:r>
              <a:rPr lang="en-GB" sz="1200">
                <a:solidFill>
                  <a:schemeClr val="dk1"/>
                </a:solidFill>
                <a:latin typeface="Inter"/>
                <a:ea typeface="Inter"/>
                <a:cs typeface="Inter"/>
                <a:sym typeface="Inter"/>
              </a:rPr>
              <a:t>individuals have 0-2 years of experience with small group belonging to 2-4 work experience category and almost negligible students have more than 4 years of work experience</a:t>
            </a:r>
            <a:endParaRPr sz="1200">
              <a:solidFill>
                <a:schemeClr val="dk1"/>
              </a:solidFill>
              <a:latin typeface="Inter"/>
              <a:ea typeface="Inter"/>
              <a:cs typeface="Inter"/>
              <a:sym typeface="Inte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41"/>
          <p:cNvSpPr/>
          <p:nvPr/>
        </p:nvSpPr>
        <p:spPr>
          <a:xfrm>
            <a:off x="0" y="0"/>
            <a:ext cx="9144000" cy="899700"/>
          </a:xfrm>
          <a:prstGeom prst="rect">
            <a:avLst/>
          </a:prstGeom>
          <a:gradFill>
            <a:gsLst>
              <a:gs pos="0">
                <a:srgbClr val="002060"/>
              </a:gs>
              <a:gs pos="28000">
                <a:srgbClr val="002060"/>
              </a:gs>
              <a:gs pos="51000">
                <a:srgbClr val="1D367D"/>
              </a:gs>
              <a:gs pos="79000">
                <a:srgbClr val="28477E"/>
              </a:gs>
              <a:gs pos="100000">
                <a:srgbClr val="2F5496"/>
              </a:gs>
            </a:gsLst>
            <a:lin ang="0" scaled="0"/>
          </a:gradFill>
          <a:ln>
            <a:noFill/>
          </a:ln>
          <a:effectLst>
            <a:outerShdw blurRad="57150" dist="19050" dir="5400000" algn="ctr" rotWithShape="0">
              <a:srgbClr val="000000">
                <a:alpha val="62750"/>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r>
              <a:rPr lang="en-GB" sz="1800" b="1">
                <a:solidFill>
                  <a:schemeClr val="lt1"/>
                </a:solidFill>
                <a:latin typeface="Arial"/>
                <a:ea typeface="Arial"/>
                <a:cs typeface="Arial"/>
                <a:sym typeface="Arial"/>
              </a:rPr>
              <a:t>Phoenix Global Student Training Insights Case</a:t>
            </a:r>
            <a:endParaRPr sz="1800" b="1">
              <a:solidFill>
                <a:schemeClr val="lt1"/>
              </a:solidFill>
              <a:latin typeface="Arial"/>
              <a:ea typeface="Arial"/>
              <a:cs typeface="Arial"/>
              <a:sym typeface="Arial"/>
            </a:endParaRPr>
          </a:p>
          <a:p>
            <a:pPr marL="0" marR="0" lvl="0" indent="0" algn="ctr" rtl="0">
              <a:spcBef>
                <a:spcPts val="0"/>
              </a:spcBef>
              <a:spcAft>
                <a:spcPts val="0"/>
              </a:spcAft>
              <a:buNone/>
            </a:pPr>
            <a:endParaRPr sz="1000" b="1">
              <a:solidFill>
                <a:schemeClr val="lt1"/>
              </a:solidFill>
            </a:endParaRPr>
          </a:p>
          <a:p>
            <a:pPr marL="0" marR="0" lvl="0" indent="0" algn="ctr" rtl="0">
              <a:spcBef>
                <a:spcPts val="0"/>
              </a:spcBef>
              <a:spcAft>
                <a:spcPts val="0"/>
              </a:spcAft>
              <a:buNone/>
            </a:pPr>
            <a:r>
              <a:rPr lang="en-GB" sz="1600" b="1">
                <a:solidFill>
                  <a:schemeClr val="lt1"/>
                </a:solidFill>
              </a:rPr>
              <a:t>Visualization and Insights (Program Demographic)</a:t>
            </a:r>
            <a:endParaRPr sz="1600" b="1">
              <a:solidFill>
                <a:schemeClr val="lt1"/>
              </a:solidFill>
            </a:endParaRPr>
          </a:p>
        </p:txBody>
      </p:sp>
      <p:sp>
        <p:nvSpPr>
          <p:cNvPr id="245" name="Google Shape;245;p41"/>
          <p:cNvSpPr/>
          <p:nvPr/>
        </p:nvSpPr>
        <p:spPr>
          <a:xfrm>
            <a:off x="0" y="5070873"/>
            <a:ext cx="9144000" cy="75300"/>
          </a:xfrm>
          <a:prstGeom prst="rect">
            <a:avLst/>
          </a:prstGeom>
          <a:gradFill>
            <a:gsLst>
              <a:gs pos="0">
                <a:srgbClr val="002060"/>
              </a:gs>
              <a:gs pos="28000">
                <a:srgbClr val="002060"/>
              </a:gs>
              <a:gs pos="51000">
                <a:srgbClr val="1D367D"/>
              </a:gs>
              <a:gs pos="79000">
                <a:srgbClr val="28477E"/>
              </a:gs>
              <a:gs pos="100000">
                <a:srgbClr val="2F5496"/>
              </a:gs>
            </a:gsLst>
            <a:lin ang="0" scaled="0"/>
          </a:gradFill>
          <a:ln>
            <a:noFill/>
          </a:ln>
          <a:effectLst>
            <a:outerShdw blurRad="57150" dist="19050" dir="5400000" algn="ctr" rotWithShape="0">
              <a:srgbClr val="000000">
                <a:alpha val="62750"/>
              </a:srgbClr>
            </a:outerShdw>
          </a:effectLst>
        </p:spPr>
        <p:txBody>
          <a:bodyPr spcFirstLastPara="1" wrap="square" lIns="68575" tIns="34275" rIns="68575" bIns="34275" anchor="t" anchorCtr="0">
            <a:noAutofit/>
          </a:bodyPr>
          <a:lstStyle/>
          <a:p>
            <a:pPr marL="0" marR="0" lvl="0" indent="0" algn="l" rtl="0">
              <a:spcBef>
                <a:spcPts val="0"/>
              </a:spcBef>
              <a:spcAft>
                <a:spcPts val="0"/>
              </a:spcAft>
              <a:buNone/>
            </a:pPr>
            <a:endParaRPr sz="2400" b="1">
              <a:solidFill>
                <a:schemeClr val="lt1"/>
              </a:solidFill>
              <a:latin typeface="Calibri"/>
              <a:ea typeface="Calibri"/>
              <a:cs typeface="Calibri"/>
              <a:sym typeface="Calibri"/>
            </a:endParaRPr>
          </a:p>
        </p:txBody>
      </p:sp>
      <p:pic>
        <p:nvPicPr>
          <p:cNvPr id="246" name="Google Shape;246;p41"/>
          <p:cNvPicPr preferRelativeResize="0"/>
          <p:nvPr/>
        </p:nvPicPr>
        <p:blipFill rotWithShape="1">
          <a:blip r:embed="rId3">
            <a:alphaModFix/>
          </a:blip>
          <a:srcRect/>
          <a:stretch/>
        </p:blipFill>
        <p:spPr>
          <a:xfrm>
            <a:off x="355643" y="185552"/>
            <a:ext cx="599636" cy="467716"/>
          </a:xfrm>
          <a:prstGeom prst="rect">
            <a:avLst/>
          </a:prstGeom>
          <a:noFill/>
          <a:ln>
            <a:noFill/>
          </a:ln>
        </p:spPr>
      </p:pic>
      <p:pic>
        <p:nvPicPr>
          <p:cNvPr id="247" name="Google Shape;247;p41"/>
          <p:cNvPicPr preferRelativeResize="0"/>
          <p:nvPr/>
        </p:nvPicPr>
        <p:blipFill rotWithShape="1">
          <a:blip r:embed="rId4">
            <a:alphaModFix/>
          </a:blip>
          <a:srcRect l="27776" t="16592" r="31164" b="11485"/>
          <a:stretch/>
        </p:blipFill>
        <p:spPr>
          <a:xfrm>
            <a:off x="313625" y="1293300"/>
            <a:ext cx="2224621" cy="2202175"/>
          </a:xfrm>
          <a:prstGeom prst="rect">
            <a:avLst/>
          </a:prstGeom>
          <a:noFill/>
          <a:ln w="9525" cap="flat" cmpd="sng">
            <a:solidFill>
              <a:srgbClr val="CCCCCC"/>
            </a:solidFill>
            <a:prstDash val="solid"/>
            <a:round/>
            <a:headEnd type="none" w="sm" len="sm"/>
            <a:tailEnd type="none" w="sm" len="sm"/>
          </a:ln>
          <a:effectLst>
            <a:outerShdw blurRad="57150" dist="19050" dir="5400000" algn="bl" rotWithShape="0">
              <a:srgbClr val="000000">
                <a:alpha val="50000"/>
              </a:srgbClr>
            </a:outerShdw>
          </a:effectLst>
        </p:spPr>
      </p:pic>
      <p:pic>
        <p:nvPicPr>
          <p:cNvPr id="248" name="Google Shape;248;p41"/>
          <p:cNvPicPr preferRelativeResize="0"/>
          <p:nvPr/>
        </p:nvPicPr>
        <p:blipFill rotWithShape="1">
          <a:blip r:embed="rId5">
            <a:alphaModFix/>
          </a:blip>
          <a:srcRect b="5473"/>
          <a:stretch/>
        </p:blipFill>
        <p:spPr>
          <a:xfrm>
            <a:off x="4159800" y="992225"/>
            <a:ext cx="3466325" cy="2503249"/>
          </a:xfrm>
          <a:prstGeom prst="rect">
            <a:avLst/>
          </a:prstGeom>
          <a:noFill/>
          <a:ln w="9525" cap="flat" cmpd="sng">
            <a:solidFill>
              <a:srgbClr val="CCCCCC"/>
            </a:solidFill>
            <a:prstDash val="solid"/>
            <a:round/>
            <a:headEnd type="none" w="sm" len="sm"/>
            <a:tailEnd type="none" w="sm" len="sm"/>
          </a:ln>
          <a:effectLst>
            <a:outerShdw blurRad="57150" dist="19050" dir="5400000" algn="bl" rotWithShape="0">
              <a:srgbClr val="000000">
                <a:alpha val="50000"/>
              </a:srgbClr>
            </a:outerShdw>
          </a:effectLst>
        </p:spPr>
      </p:pic>
      <p:sp>
        <p:nvSpPr>
          <p:cNvPr id="249" name="Google Shape;249;p41"/>
          <p:cNvSpPr txBox="1"/>
          <p:nvPr/>
        </p:nvSpPr>
        <p:spPr>
          <a:xfrm>
            <a:off x="161213" y="3593725"/>
            <a:ext cx="2668800" cy="10242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GB" sz="1200">
                <a:solidFill>
                  <a:schemeClr val="dk1"/>
                </a:solidFill>
                <a:latin typeface="Inter"/>
                <a:ea typeface="Inter"/>
                <a:cs typeface="Inter"/>
                <a:sym typeface="Inter"/>
              </a:rPr>
              <a:t>The pie chart indicates that </a:t>
            </a:r>
            <a:r>
              <a:rPr lang="en-GB" sz="1200" b="1">
                <a:solidFill>
                  <a:schemeClr val="dk1"/>
                </a:solidFill>
                <a:latin typeface="Inter"/>
                <a:ea typeface="Inter"/>
                <a:cs typeface="Inter"/>
                <a:sym typeface="Inter"/>
              </a:rPr>
              <a:t>57.8%</a:t>
            </a:r>
            <a:r>
              <a:rPr lang="en-GB" sz="1200">
                <a:solidFill>
                  <a:schemeClr val="dk1"/>
                </a:solidFill>
                <a:latin typeface="Inter"/>
                <a:ea typeface="Inter"/>
                <a:cs typeface="Inter"/>
                <a:sym typeface="Inter"/>
              </a:rPr>
              <a:t> of the students are male, numbering 518 out of 896, and females make up </a:t>
            </a:r>
            <a:r>
              <a:rPr lang="en-GB" sz="1200" b="1">
                <a:solidFill>
                  <a:schemeClr val="dk1"/>
                </a:solidFill>
                <a:latin typeface="Inter"/>
                <a:ea typeface="Inter"/>
                <a:cs typeface="Inter"/>
                <a:sym typeface="Inter"/>
              </a:rPr>
              <a:t>42.2%</a:t>
            </a:r>
            <a:r>
              <a:rPr lang="en-GB" sz="1200">
                <a:solidFill>
                  <a:schemeClr val="dk1"/>
                </a:solidFill>
                <a:latin typeface="Inter"/>
                <a:ea typeface="Inter"/>
                <a:cs typeface="Inter"/>
                <a:sym typeface="Inter"/>
              </a:rPr>
              <a:t> of the batch.</a:t>
            </a:r>
            <a:endParaRPr sz="1200">
              <a:solidFill>
                <a:schemeClr val="dk1"/>
              </a:solidFill>
              <a:latin typeface="Inter"/>
              <a:ea typeface="Inter"/>
              <a:cs typeface="Inter"/>
              <a:sym typeface="Inter"/>
            </a:endParaRPr>
          </a:p>
        </p:txBody>
      </p:sp>
      <p:sp>
        <p:nvSpPr>
          <p:cNvPr id="250" name="Google Shape;250;p41"/>
          <p:cNvSpPr txBox="1"/>
          <p:nvPr/>
        </p:nvSpPr>
        <p:spPr>
          <a:xfrm>
            <a:off x="2993325" y="3521775"/>
            <a:ext cx="5960700" cy="14283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GB" sz="1200">
                <a:solidFill>
                  <a:schemeClr val="dk1"/>
                </a:solidFill>
                <a:latin typeface="Inter"/>
                <a:ea typeface="Inter"/>
                <a:cs typeface="Inter"/>
                <a:sym typeface="Inter"/>
              </a:rPr>
              <a:t>The bar chart above indicates the popularity of selected majors among students, graduated in various fields.</a:t>
            </a:r>
            <a:endParaRPr sz="1200">
              <a:solidFill>
                <a:schemeClr val="dk1"/>
              </a:solidFill>
              <a:latin typeface="Inter"/>
              <a:ea typeface="Inter"/>
              <a:cs typeface="Inter"/>
              <a:sym typeface="Inter"/>
            </a:endParaRPr>
          </a:p>
          <a:p>
            <a:pPr marL="0" lvl="0" indent="0" algn="just" rtl="0">
              <a:spcBef>
                <a:spcPts val="0"/>
              </a:spcBef>
              <a:spcAft>
                <a:spcPts val="0"/>
              </a:spcAft>
              <a:buNone/>
            </a:pPr>
            <a:r>
              <a:rPr lang="en-GB" sz="1200" b="1">
                <a:solidFill>
                  <a:schemeClr val="dk1"/>
                </a:solidFill>
                <a:latin typeface="Inter"/>
                <a:ea typeface="Inter"/>
                <a:cs typeface="Inter"/>
                <a:sym typeface="Inter"/>
              </a:rPr>
              <a:t>Commerce</a:t>
            </a:r>
            <a:r>
              <a:rPr lang="en-GB" sz="1200">
                <a:solidFill>
                  <a:schemeClr val="dk1"/>
                </a:solidFill>
                <a:latin typeface="Inter"/>
                <a:ea typeface="Inter"/>
                <a:cs typeface="Inter"/>
                <a:sym typeface="Inter"/>
              </a:rPr>
              <a:t>, </a:t>
            </a:r>
            <a:r>
              <a:rPr lang="en-GB" sz="1200" b="1">
                <a:solidFill>
                  <a:schemeClr val="dk1"/>
                </a:solidFill>
                <a:latin typeface="Inter"/>
                <a:ea typeface="Inter"/>
                <a:cs typeface="Inter"/>
                <a:sym typeface="Inter"/>
              </a:rPr>
              <a:t>Management </a:t>
            </a:r>
            <a:r>
              <a:rPr lang="en-GB" sz="1200">
                <a:solidFill>
                  <a:schemeClr val="dk1"/>
                </a:solidFill>
                <a:latin typeface="Inter"/>
                <a:ea typeface="Inter"/>
                <a:cs typeface="Inter"/>
                <a:sym typeface="Inter"/>
              </a:rPr>
              <a:t>contribute heavily to the pursuants, followed by Science and Tech. Students from other fields only represent a small subset of the total populace</a:t>
            </a:r>
            <a:endParaRPr sz="1200">
              <a:solidFill>
                <a:schemeClr val="dk1"/>
              </a:solidFill>
              <a:latin typeface="Inter"/>
              <a:ea typeface="Inter"/>
              <a:cs typeface="Inter"/>
              <a:sym typeface="Inter"/>
            </a:endParaRPr>
          </a:p>
          <a:p>
            <a:pPr marL="0" lvl="0" indent="0" algn="just" rtl="0">
              <a:spcBef>
                <a:spcPts val="0"/>
              </a:spcBef>
              <a:spcAft>
                <a:spcPts val="0"/>
              </a:spcAft>
              <a:buNone/>
            </a:pPr>
            <a:r>
              <a:rPr lang="en-GB" sz="1200" b="1">
                <a:solidFill>
                  <a:schemeClr val="dk1"/>
                </a:solidFill>
                <a:latin typeface="Inter"/>
                <a:ea typeface="Inter"/>
                <a:cs typeface="Inter"/>
                <a:sym typeface="Inter"/>
              </a:rPr>
              <a:t>Finance </a:t>
            </a:r>
            <a:r>
              <a:rPr lang="en-GB" sz="1200">
                <a:solidFill>
                  <a:schemeClr val="dk1"/>
                </a:solidFill>
                <a:latin typeface="Inter"/>
                <a:ea typeface="Inter"/>
                <a:cs typeface="Inter"/>
                <a:sym typeface="Inter"/>
              </a:rPr>
              <a:t>and </a:t>
            </a:r>
            <a:r>
              <a:rPr lang="en-GB" sz="1200" b="1">
                <a:solidFill>
                  <a:schemeClr val="dk1"/>
                </a:solidFill>
                <a:latin typeface="Inter"/>
                <a:ea typeface="Inter"/>
                <a:cs typeface="Inter"/>
                <a:sym typeface="Inter"/>
              </a:rPr>
              <a:t>Marketing </a:t>
            </a:r>
            <a:r>
              <a:rPr lang="en-GB" sz="1200">
                <a:solidFill>
                  <a:schemeClr val="dk1"/>
                </a:solidFill>
                <a:latin typeface="Inter"/>
                <a:ea typeface="Inter"/>
                <a:cs typeface="Inter"/>
                <a:sym typeface="Inter"/>
              </a:rPr>
              <a:t>are the sought after majors, followed by Operations and HR.</a:t>
            </a:r>
            <a:endParaRPr sz="1200">
              <a:solidFill>
                <a:schemeClr val="dk1"/>
              </a:solidFill>
              <a:latin typeface="Inter"/>
              <a:ea typeface="Inter"/>
              <a:cs typeface="Inter"/>
              <a:sym typeface="Inter"/>
            </a:endParaRPr>
          </a:p>
          <a:p>
            <a:pPr marL="0" lvl="0" indent="0" algn="just" rtl="0">
              <a:spcBef>
                <a:spcPts val="0"/>
              </a:spcBef>
              <a:spcAft>
                <a:spcPts val="0"/>
              </a:spcAft>
              <a:buNone/>
            </a:pPr>
            <a:endParaRPr sz="1200">
              <a:solidFill>
                <a:schemeClr val="dk1"/>
              </a:solidFill>
              <a:latin typeface="Inter"/>
              <a:ea typeface="Inter"/>
              <a:cs typeface="Inter"/>
              <a:sym typeface="Inter"/>
            </a:endParaRPr>
          </a:p>
        </p:txBody>
      </p:sp>
      <p:sp>
        <p:nvSpPr>
          <p:cNvPr id="251" name="Google Shape;251;p41"/>
          <p:cNvSpPr txBox="1"/>
          <p:nvPr/>
        </p:nvSpPr>
        <p:spPr>
          <a:xfrm>
            <a:off x="538475" y="944100"/>
            <a:ext cx="1714200" cy="30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chemeClr val="dk1"/>
                </a:solidFill>
                <a:latin typeface="Inter"/>
                <a:ea typeface="Inter"/>
                <a:cs typeface="Inter"/>
                <a:sym typeface="Inter"/>
              </a:rPr>
              <a:t>Gender Distribution</a:t>
            </a:r>
            <a:endParaRPr sz="1200">
              <a:solidFill>
                <a:schemeClr val="dk1"/>
              </a:solidFill>
              <a:latin typeface="Inter"/>
              <a:ea typeface="Inter"/>
              <a:cs typeface="Inter"/>
              <a:sym typeface="Inte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42"/>
          <p:cNvSpPr/>
          <p:nvPr/>
        </p:nvSpPr>
        <p:spPr>
          <a:xfrm>
            <a:off x="0" y="0"/>
            <a:ext cx="9144000" cy="899700"/>
          </a:xfrm>
          <a:prstGeom prst="rect">
            <a:avLst/>
          </a:prstGeom>
          <a:gradFill>
            <a:gsLst>
              <a:gs pos="0">
                <a:srgbClr val="002060"/>
              </a:gs>
              <a:gs pos="28000">
                <a:srgbClr val="002060"/>
              </a:gs>
              <a:gs pos="51000">
                <a:srgbClr val="1D367D"/>
              </a:gs>
              <a:gs pos="79000">
                <a:srgbClr val="28477E"/>
              </a:gs>
              <a:gs pos="100000">
                <a:srgbClr val="2F5496"/>
              </a:gs>
            </a:gsLst>
            <a:lin ang="0" scaled="0"/>
          </a:gradFill>
          <a:ln>
            <a:noFill/>
          </a:ln>
          <a:effectLst>
            <a:outerShdw blurRad="57150" dist="19050" dir="5400000" algn="ctr" rotWithShape="0">
              <a:srgbClr val="000000">
                <a:alpha val="62750"/>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r>
              <a:rPr lang="en-GB" sz="1800" b="1">
                <a:solidFill>
                  <a:schemeClr val="lt1"/>
                </a:solidFill>
                <a:latin typeface="Arial"/>
                <a:ea typeface="Arial"/>
                <a:cs typeface="Arial"/>
                <a:sym typeface="Arial"/>
              </a:rPr>
              <a:t>Phoenix Global Student Training Insights Case</a:t>
            </a:r>
            <a:endParaRPr sz="1800" b="1">
              <a:solidFill>
                <a:schemeClr val="lt1"/>
              </a:solidFill>
              <a:latin typeface="Arial"/>
              <a:ea typeface="Arial"/>
              <a:cs typeface="Arial"/>
              <a:sym typeface="Arial"/>
            </a:endParaRPr>
          </a:p>
          <a:p>
            <a:pPr marL="0" marR="0" lvl="0" indent="0" algn="ctr" rtl="0">
              <a:spcBef>
                <a:spcPts val="0"/>
              </a:spcBef>
              <a:spcAft>
                <a:spcPts val="0"/>
              </a:spcAft>
              <a:buNone/>
            </a:pPr>
            <a:endParaRPr sz="1000" b="1">
              <a:solidFill>
                <a:schemeClr val="lt1"/>
              </a:solidFill>
            </a:endParaRPr>
          </a:p>
          <a:p>
            <a:pPr marL="0" marR="0" lvl="0" indent="0" algn="ctr" rtl="0">
              <a:spcBef>
                <a:spcPts val="0"/>
              </a:spcBef>
              <a:spcAft>
                <a:spcPts val="0"/>
              </a:spcAft>
              <a:buNone/>
            </a:pPr>
            <a:r>
              <a:rPr lang="en-GB" sz="1600" b="1">
                <a:solidFill>
                  <a:schemeClr val="lt1"/>
                </a:solidFill>
              </a:rPr>
              <a:t>Visualization and Insights (Program Demographic)</a:t>
            </a:r>
            <a:endParaRPr sz="1600" b="1">
              <a:solidFill>
                <a:schemeClr val="lt1"/>
              </a:solidFill>
            </a:endParaRPr>
          </a:p>
        </p:txBody>
      </p:sp>
      <p:sp>
        <p:nvSpPr>
          <p:cNvPr id="257" name="Google Shape;257;p42"/>
          <p:cNvSpPr/>
          <p:nvPr/>
        </p:nvSpPr>
        <p:spPr>
          <a:xfrm>
            <a:off x="0" y="5070873"/>
            <a:ext cx="9144000" cy="75300"/>
          </a:xfrm>
          <a:prstGeom prst="rect">
            <a:avLst/>
          </a:prstGeom>
          <a:gradFill>
            <a:gsLst>
              <a:gs pos="0">
                <a:srgbClr val="002060"/>
              </a:gs>
              <a:gs pos="28000">
                <a:srgbClr val="002060"/>
              </a:gs>
              <a:gs pos="51000">
                <a:srgbClr val="1D367D"/>
              </a:gs>
              <a:gs pos="79000">
                <a:srgbClr val="28477E"/>
              </a:gs>
              <a:gs pos="100000">
                <a:srgbClr val="2F5496"/>
              </a:gs>
            </a:gsLst>
            <a:lin ang="0" scaled="0"/>
          </a:gradFill>
          <a:ln>
            <a:noFill/>
          </a:ln>
          <a:effectLst>
            <a:outerShdw blurRad="57150" dist="19050" dir="5400000" algn="ctr" rotWithShape="0">
              <a:srgbClr val="000000">
                <a:alpha val="62750"/>
              </a:srgbClr>
            </a:outerShdw>
          </a:effectLst>
        </p:spPr>
        <p:txBody>
          <a:bodyPr spcFirstLastPara="1" wrap="square" lIns="68575" tIns="34275" rIns="68575" bIns="34275" anchor="t" anchorCtr="0">
            <a:noAutofit/>
          </a:bodyPr>
          <a:lstStyle/>
          <a:p>
            <a:pPr marL="0" marR="0" lvl="0" indent="0" algn="l" rtl="0">
              <a:spcBef>
                <a:spcPts val="0"/>
              </a:spcBef>
              <a:spcAft>
                <a:spcPts val="0"/>
              </a:spcAft>
              <a:buNone/>
            </a:pPr>
            <a:endParaRPr sz="2400" b="1">
              <a:solidFill>
                <a:schemeClr val="lt1"/>
              </a:solidFill>
              <a:latin typeface="Calibri"/>
              <a:ea typeface="Calibri"/>
              <a:cs typeface="Calibri"/>
              <a:sym typeface="Calibri"/>
            </a:endParaRPr>
          </a:p>
        </p:txBody>
      </p:sp>
      <p:pic>
        <p:nvPicPr>
          <p:cNvPr id="258" name="Google Shape;258;p42"/>
          <p:cNvPicPr preferRelativeResize="0"/>
          <p:nvPr/>
        </p:nvPicPr>
        <p:blipFill rotWithShape="1">
          <a:blip r:embed="rId3">
            <a:alphaModFix/>
          </a:blip>
          <a:srcRect/>
          <a:stretch/>
        </p:blipFill>
        <p:spPr>
          <a:xfrm>
            <a:off x="355643" y="185552"/>
            <a:ext cx="599636" cy="467716"/>
          </a:xfrm>
          <a:prstGeom prst="rect">
            <a:avLst/>
          </a:prstGeom>
          <a:noFill/>
          <a:ln>
            <a:noFill/>
          </a:ln>
        </p:spPr>
      </p:pic>
      <p:sp>
        <p:nvSpPr>
          <p:cNvPr id="259" name="Google Shape;259;p42" descr="e7d195523061f1c074694c8bbf98be7b1e4b015d796375963FD28840057458461C7CA0DAD340D15583DEDFC2E3241C4F392EF3A8B4D067B40CF4F149DD7E51F346B0CAB1BCCF6DB2480C67273C6C9E4C33AF3046B1F7F7F0B2A51923447FF2D765CC750011ADC7600C66A8DE278F4F3BF652A6F92B038DDCE276C32D205890E810956E7BBEF46205"/>
          <p:cNvSpPr txBox="1"/>
          <p:nvPr/>
        </p:nvSpPr>
        <p:spPr>
          <a:xfrm>
            <a:off x="5785675" y="1201800"/>
            <a:ext cx="3125400" cy="3755100"/>
          </a:xfrm>
          <a:prstGeom prst="rect">
            <a:avLst/>
          </a:prstGeom>
          <a:noFill/>
          <a:ln>
            <a:noFill/>
          </a:ln>
        </p:spPr>
        <p:txBody>
          <a:bodyPr spcFirstLastPara="1" wrap="square" lIns="54000" tIns="54000" rIns="54000" bIns="54000" anchor="t" anchorCtr="0">
            <a:spAutoFit/>
          </a:bodyPr>
          <a:lstStyle/>
          <a:p>
            <a:pPr marL="457200" marR="0" lvl="0" indent="-304800" algn="just" rtl="0">
              <a:spcBef>
                <a:spcPts val="0"/>
              </a:spcBef>
              <a:spcAft>
                <a:spcPts val="0"/>
              </a:spcAft>
              <a:buClr>
                <a:schemeClr val="dk1"/>
              </a:buClr>
              <a:buSzPts val="1200"/>
              <a:buFont typeface="Inter"/>
              <a:buChar char="●"/>
            </a:pPr>
            <a:r>
              <a:rPr lang="en-GB" sz="1200">
                <a:solidFill>
                  <a:schemeClr val="dk1"/>
                </a:solidFill>
                <a:latin typeface="Inter"/>
                <a:ea typeface="Inter"/>
                <a:cs typeface="Inter"/>
                <a:sym typeface="Inter"/>
              </a:rPr>
              <a:t>The density heatmap of the dataset shows distribution of Major and Minor Specialization of students.</a:t>
            </a:r>
            <a:endParaRPr sz="1200">
              <a:solidFill>
                <a:schemeClr val="dk1"/>
              </a:solidFill>
              <a:latin typeface="Inter"/>
              <a:ea typeface="Inter"/>
              <a:cs typeface="Inter"/>
              <a:sym typeface="Inter"/>
            </a:endParaRPr>
          </a:p>
          <a:p>
            <a:pPr marL="457200" marR="0" lvl="0" indent="-304800" algn="just" rtl="0">
              <a:spcBef>
                <a:spcPts val="1000"/>
              </a:spcBef>
              <a:spcAft>
                <a:spcPts val="0"/>
              </a:spcAft>
              <a:buClr>
                <a:schemeClr val="dk1"/>
              </a:buClr>
              <a:buSzPts val="1200"/>
              <a:buFont typeface="Inter"/>
              <a:buChar char="●"/>
            </a:pPr>
            <a:r>
              <a:rPr lang="en-GB" sz="1200">
                <a:solidFill>
                  <a:schemeClr val="dk1"/>
                </a:solidFill>
                <a:latin typeface="Inter"/>
                <a:ea typeface="Inter"/>
                <a:cs typeface="Inter"/>
                <a:sym typeface="Inter"/>
              </a:rPr>
              <a:t>Majority of students have opted for  </a:t>
            </a:r>
            <a:r>
              <a:rPr lang="en-GB" sz="1200" b="1">
                <a:solidFill>
                  <a:schemeClr val="dk1"/>
                </a:solidFill>
                <a:latin typeface="Inter"/>
                <a:ea typeface="Inter"/>
                <a:cs typeface="Inter"/>
                <a:sym typeface="Inter"/>
              </a:rPr>
              <a:t>Marketing </a:t>
            </a:r>
            <a:r>
              <a:rPr lang="en-GB" sz="1200">
                <a:solidFill>
                  <a:schemeClr val="dk1"/>
                </a:solidFill>
                <a:latin typeface="Inter"/>
                <a:ea typeface="Inter"/>
                <a:cs typeface="Inter"/>
                <a:sym typeface="Inter"/>
              </a:rPr>
              <a:t>as their Major with minor in </a:t>
            </a:r>
            <a:r>
              <a:rPr lang="en-GB" sz="1200" b="1">
                <a:solidFill>
                  <a:schemeClr val="dk1"/>
                </a:solidFill>
                <a:latin typeface="Inter"/>
                <a:ea typeface="Inter"/>
                <a:cs typeface="Inter"/>
                <a:sym typeface="Inter"/>
              </a:rPr>
              <a:t>Marketing </a:t>
            </a:r>
            <a:r>
              <a:rPr lang="en-GB" sz="1200">
                <a:solidFill>
                  <a:schemeClr val="dk1"/>
                </a:solidFill>
                <a:latin typeface="Inter"/>
                <a:ea typeface="Inter"/>
                <a:cs typeface="Inter"/>
                <a:sym typeface="Inter"/>
              </a:rPr>
              <a:t>or </a:t>
            </a:r>
            <a:r>
              <a:rPr lang="en-GB" sz="1200" b="1">
                <a:solidFill>
                  <a:schemeClr val="dk1"/>
                </a:solidFill>
                <a:latin typeface="Inter"/>
                <a:ea typeface="Inter"/>
                <a:cs typeface="Inter"/>
                <a:sym typeface="Inter"/>
              </a:rPr>
              <a:t>Operations</a:t>
            </a:r>
            <a:r>
              <a:rPr lang="en-GB" sz="1200">
                <a:solidFill>
                  <a:schemeClr val="dk1"/>
                </a:solidFill>
                <a:latin typeface="Inter"/>
                <a:ea typeface="Inter"/>
                <a:cs typeface="Inter"/>
                <a:sym typeface="Inter"/>
              </a:rPr>
              <a:t>.</a:t>
            </a:r>
            <a:endParaRPr sz="1200">
              <a:solidFill>
                <a:schemeClr val="dk1"/>
              </a:solidFill>
              <a:latin typeface="Inter"/>
              <a:ea typeface="Inter"/>
              <a:cs typeface="Inter"/>
              <a:sym typeface="Inter"/>
            </a:endParaRPr>
          </a:p>
          <a:p>
            <a:pPr marL="457200" marR="0" lvl="0" indent="-304800" algn="just" rtl="0">
              <a:spcBef>
                <a:spcPts val="1000"/>
              </a:spcBef>
              <a:spcAft>
                <a:spcPts val="0"/>
              </a:spcAft>
              <a:buClr>
                <a:schemeClr val="dk1"/>
              </a:buClr>
              <a:buSzPts val="1200"/>
              <a:buFont typeface="Inter"/>
              <a:buChar char="●"/>
            </a:pPr>
            <a:r>
              <a:rPr lang="en-GB" sz="1200">
                <a:solidFill>
                  <a:schemeClr val="dk1"/>
                </a:solidFill>
                <a:latin typeface="Inter"/>
                <a:ea typeface="Inter"/>
                <a:cs typeface="Inter"/>
                <a:sym typeface="Inter"/>
              </a:rPr>
              <a:t>This density is also followed by students majoring in Finance with minor in </a:t>
            </a:r>
            <a:r>
              <a:rPr lang="en-GB" sz="1200" b="1">
                <a:solidFill>
                  <a:schemeClr val="dk1"/>
                </a:solidFill>
                <a:latin typeface="Inter"/>
                <a:ea typeface="Inter"/>
                <a:cs typeface="Inter"/>
                <a:sym typeface="Inter"/>
              </a:rPr>
              <a:t>Finance </a:t>
            </a:r>
            <a:r>
              <a:rPr lang="en-GB" sz="1200">
                <a:solidFill>
                  <a:schemeClr val="dk1"/>
                </a:solidFill>
                <a:latin typeface="Inter"/>
                <a:ea typeface="Inter"/>
                <a:cs typeface="Inter"/>
                <a:sym typeface="Inter"/>
              </a:rPr>
              <a:t>or </a:t>
            </a:r>
            <a:r>
              <a:rPr lang="en-GB" sz="1200" b="1">
                <a:solidFill>
                  <a:schemeClr val="dk1"/>
                </a:solidFill>
                <a:latin typeface="Inter"/>
                <a:ea typeface="Inter"/>
                <a:cs typeface="Inter"/>
                <a:sym typeface="Inter"/>
              </a:rPr>
              <a:t>Operations</a:t>
            </a:r>
            <a:r>
              <a:rPr lang="en-GB" sz="1200">
                <a:solidFill>
                  <a:schemeClr val="dk1"/>
                </a:solidFill>
                <a:latin typeface="Inter"/>
                <a:ea typeface="Inter"/>
                <a:cs typeface="Inter"/>
                <a:sym typeface="Inter"/>
              </a:rPr>
              <a:t>.</a:t>
            </a:r>
            <a:endParaRPr sz="1200">
              <a:solidFill>
                <a:schemeClr val="dk1"/>
              </a:solidFill>
              <a:latin typeface="Inter"/>
              <a:ea typeface="Inter"/>
              <a:cs typeface="Inter"/>
              <a:sym typeface="Inter"/>
            </a:endParaRPr>
          </a:p>
          <a:p>
            <a:pPr marL="457200" marR="0" lvl="0" indent="-304800" algn="just" rtl="0">
              <a:spcBef>
                <a:spcPts val="1000"/>
              </a:spcBef>
              <a:spcAft>
                <a:spcPts val="0"/>
              </a:spcAft>
              <a:buClr>
                <a:schemeClr val="dk1"/>
              </a:buClr>
              <a:buSzPts val="1200"/>
              <a:buFont typeface="Inter"/>
              <a:buChar char="●"/>
            </a:pPr>
            <a:r>
              <a:rPr lang="en-GB" sz="1200">
                <a:solidFill>
                  <a:schemeClr val="dk1"/>
                </a:solidFill>
                <a:latin typeface="Inter"/>
                <a:ea typeface="Inter"/>
                <a:cs typeface="Inter"/>
                <a:sym typeface="Inter"/>
              </a:rPr>
              <a:t>Least number of students have opted for HR, Operations or IT as their major, decreasing in that order.</a:t>
            </a:r>
            <a:endParaRPr sz="1200">
              <a:solidFill>
                <a:schemeClr val="dk1"/>
              </a:solidFill>
              <a:latin typeface="Inter"/>
              <a:ea typeface="Inter"/>
              <a:cs typeface="Inter"/>
              <a:sym typeface="Inter"/>
            </a:endParaRPr>
          </a:p>
          <a:p>
            <a:pPr marL="457200" marR="0" lvl="0" indent="-304800" algn="just" rtl="0">
              <a:spcBef>
                <a:spcPts val="1000"/>
              </a:spcBef>
              <a:spcAft>
                <a:spcPts val="1000"/>
              </a:spcAft>
              <a:buClr>
                <a:schemeClr val="dk1"/>
              </a:buClr>
              <a:buSzPts val="1200"/>
              <a:buFont typeface="Inter"/>
              <a:buChar char="●"/>
            </a:pPr>
            <a:r>
              <a:rPr lang="en-GB" sz="1200">
                <a:solidFill>
                  <a:schemeClr val="dk1"/>
                </a:solidFill>
                <a:latin typeface="Inter"/>
                <a:ea typeface="Inter"/>
                <a:cs typeface="Inter"/>
                <a:sym typeface="Inter"/>
              </a:rPr>
              <a:t>As for the minors, Banking, IT and Sales have the lowest populace, decreasing in that order.</a:t>
            </a:r>
            <a:endParaRPr sz="1200">
              <a:solidFill>
                <a:schemeClr val="dk1"/>
              </a:solidFill>
              <a:latin typeface="Inter"/>
              <a:ea typeface="Inter"/>
              <a:cs typeface="Inter"/>
              <a:sym typeface="Inter"/>
            </a:endParaRPr>
          </a:p>
        </p:txBody>
      </p:sp>
      <p:pic>
        <p:nvPicPr>
          <p:cNvPr id="260" name="Google Shape;260;p42"/>
          <p:cNvPicPr preferRelativeResize="0"/>
          <p:nvPr/>
        </p:nvPicPr>
        <p:blipFill rotWithShape="1">
          <a:blip r:embed="rId4">
            <a:alphaModFix/>
          </a:blip>
          <a:srcRect t="5784" r="1429" b="3684"/>
          <a:stretch/>
        </p:blipFill>
        <p:spPr>
          <a:xfrm>
            <a:off x="157150" y="1244075"/>
            <a:ext cx="5628526" cy="3264550"/>
          </a:xfrm>
          <a:prstGeom prst="rect">
            <a:avLst/>
          </a:prstGeom>
          <a:noFill/>
          <a:ln w="9525" cap="flat" cmpd="sng">
            <a:solidFill>
              <a:srgbClr val="CCCCCC"/>
            </a:solidFill>
            <a:prstDash val="solid"/>
            <a:round/>
            <a:headEnd type="none" w="sm" len="sm"/>
            <a:tailEnd type="none" w="sm" len="sm"/>
          </a:ln>
          <a:effectLst>
            <a:outerShdw blurRad="57150" dist="19050" dir="5400000" algn="bl" rotWithShape="0">
              <a:srgbClr val="000000">
                <a:alpha val="50000"/>
              </a:srgb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43"/>
          <p:cNvSpPr/>
          <p:nvPr/>
        </p:nvSpPr>
        <p:spPr>
          <a:xfrm>
            <a:off x="0" y="0"/>
            <a:ext cx="9144000" cy="899700"/>
          </a:xfrm>
          <a:prstGeom prst="rect">
            <a:avLst/>
          </a:prstGeom>
          <a:gradFill>
            <a:gsLst>
              <a:gs pos="0">
                <a:srgbClr val="002060"/>
              </a:gs>
              <a:gs pos="28000">
                <a:srgbClr val="002060"/>
              </a:gs>
              <a:gs pos="51000">
                <a:srgbClr val="1D367D"/>
              </a:gs>
              <a:gs pos="79000">
                <a:srgbClr val="28477E"/>
              </a:gs>
              <a:gs pos="100000">
                <a:srgbClr val="2F5496"/>
              </a:gs>
            </a:gsLst>
            <a:lin ang="0" scaled="0"/>
          </a:gradFill>
          <a:ln>
            <a:noFill/>
          </a:ln>
          <a:effectLst>
            <a:outerShdw blurRad="57150" dist="19050" dir="5400000" algn="ctr" rotWithShape="0">
              <a:srgbClr val="000000">
                <a:alpha val="62750"/>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r>
              <a:rPr lang="en-GB" sz="1800" b="1">
                <a:solidFill>
                  <a:schemeClr val="lt1"/>
                </a:solidFill>
                <a:latin typeface="Arial"/>
                <a:ea typeface="Arial"/>
                <a:cs typeface="Arial"/>
                <a:sym typeface="Arial"/>
              </a:rPr>
              <a:t>Phoenix Global Student Training Insights Case</a:t>
            </a:r>
            <a:endParaRPr sz="1800" b="1">
              <a:solidFill>
                <a:schemeClr val="lt1"/>
              </a:solidFill>
              <a:latin typeface="Arial"/>
              <a:ea typeface="Arial"/>
              <a:cs typeface="Arial"/>
              <a:sym typeface="Arial"/>
            </a:endParaRPr>
          </a:p>
          <a:p>
            <a:pPr marL="0" marR="0" lvl="0" indent="0" algn="ctr" rtl="0">
              <a:spcBef>
                <a:spcPts val="0"/>
              </a:spcBef>
              <a:spcAft>
                <a:spcPts val="0"/>
              </a:spcAft>
              <a:buNone/>
            </a:pPr>
            <a:endParaRPr sz="1000" b="1">
              <a:solidFill>
                <a:schemeClr val="lt1"/>
              </a:solidFill>
            </a:endParaRPr>
          </a:p>
          <a:p>
            <a:pPr marL="0" marR="0" lvl="0" indent="0" algn="ctr" rtl="0">
              <a:spcBef>
                <a:spcPts val="0"/>
              </a:spcBef>
              <a:spcAft>
                <a:spcPts val="0"/>
              </a:spcAft>
              <a:buNone/>
            </a:pPr>
            <a:r>
              <a:rPr lang="en-GB" sz="1600" b="1">
                <a:solidFill>
                  <a:schemeClr val="lt1"/>
                </a:solidFill>
              </a:rPr>
              <a:t>Visualization and Insights (Program Demographic)</a:t>
            </a:r>
            <a:endParaRPr sz="1600" b="1">
              <a:solidFill>
                <a:schemeClr val="lt1"/>
              </a:solidFill>
            </a:endParaRPr>
          </a:p>
        </p:txBody>
      </p:sp>
      <p:sp>
        <p:nvSpPr>
          <p:cNvPr id="266" name="Google Shape;266;p43"/>
          <p:cNvSpPr/>
          <p:nvPr/>
        </p:nvSpPr>
        <p:spPr>
          <a:xfrm>
            <a:off x="0" y="5070873"/>
            <a:ext cx="9144000" cy="75300"/>
          </a:xfrm>
          <a:prstGeom prst="rect">
            <a:avLst/>
          </a:prstGeom>
          <a:gradFill>
            <a:gsLst>
              <a:gs pos="0">
                <a:srgbClr val="002060"/>
              </a:gs>
              <a:gs pos="28000">
                <a:srgbClr val="002060"/>
              </a:gs>
              <a:gs pos="51000">
                <a:srgbClr val="1D367D"/>
              </a:gs>
              <a:gs pos="79000">
                <a:srgbClr val="28477E"/>
              </a:gs>
              <a:gs pos="100000">
                <a:srgbClr val="2F5496"/>
              </a:gs>
            </a:gsLst>
            <a:lin ang="0" scaled="0"/>
          </a:gradFill>
          <a:ln>
            <a:noFill/>
          </a:ln>
          <a:effectLst>
            <a:outerShdw blurRad="57150" dist="19050" dir="5400000" algn="ctr" rotWithShape="0">
              <a:srgbClr val="000000">
                <a:alpha val="62750"/>
              </a:srgbClr>
            </a:outerShdw>
          </a:effectLst>
        </p:spPr>
        <p:txBody>
          <a:bodyPr spcFirstLastPara="1" wrap="square" lIns="68575" tIns="34275" rIns="68575" bIns="34275" anchor="t" anchorCtr="0">
            <a:noAutofit/>
          </a:bodyPr>
          <a:lstStyle/>
          <a:p>
            <a:pPr marL="0" marR="0" lvl="0" indent="0" algn="l" rtl="0">
              <a:spcBef>
                <a:spcPts val="0"/>
              </a:spcBef>
              <a:spcAft>
                <a:spcPts val="0"/>
              </a:spcAft>
              <a:buNone/>
            </a:pPr>
            <a:endParaRPr sz="2400" b="1">
              <a:solidFill>
                <a:schemeClr val="lt1"/>
              </a:solidFill>
              <a:latin typeface="Calibri"/>
              <a:ea typeface="Calibri"/>
              <a:cs typeface="Calibri"/>
              <a:sym typeface="Calibri"/>
            </a:endParaRPr>
          </a:p>
        </p:txBody>
      </p:sp>
      <p:pic>
        <p:nvPicPr>
          <p:cNvPr id="267" name="Google Shape;267;p43"/>
          <p:cNvPicPr preferRelativeResize="0"/>
          <p:nvPr/>
        </p:nvPicPr>
        <p:blipFill rotWithShape="1">
          <a:blip r:embed="rId3">
            <a:alphaModFix/>
          </a:blip>
          <a:srcRect/>
          <a:stretch/>
        </p:blipFill>
        <p:spPr>
          <a:xfrm>
            <a:off x="355643" y="185552"/>
            <a:ext cx="599636" cy="467716"/>
          </a:xfrm>
          <a:prstGeom prst="rect">
            <a:avLst/>
          </a:prstGeom>
          <a:noFill/>
          <a:ln>
            <a:noFill/>
          </a:ln>
        </p:spPr>
      </p:pic>
      <p:sp>
        <p:nvSpPr>
          <p:cNvPr id="268" name="Google Shape;268;p43" descr="e7d195523061f1c074694c8bbf98be7b1e4b015d796375963FD28840057458461C7CA0DAD340D15583DEDFC2E3241C4F392EF3A8B4D067B40CF4F149DD7E51F346B0CAB1BCCF6DB2480C67273C6C9E4C33AF3046B1F7F7F0B2A51923447FF2D765CC750011ADC7600C66A8DE278F4F3BF652A6F92B038DDCE276C32D205890E810956E7BBEF46205"/>
          <p:cNvSpPr txBox="1"/>
          <p:nvPr/>
        </p:nvSpPr>
        <p:spPr>
          <a:xfrm>
            <a:off x="695155" y="1520898"/>
            <a:ext cx="8097900" cy="832500"/>
          </a:xfrm>
          <a:prstGeom prst="rect">
            <a:avLst/>
          </a:prstGeom>
          <a:noFill/>
          <a:ln>
            <a:noFill/>
          </a:ln>
        </p:spPr>
        <p:txBody>
          <a:bodyPr spcFirstLastPara="1" wrap="square" lIns="54000" tIns="54000" rIns="54000" bIns="54000" anchor="t" anchorCtr="0">
            <a:spAutoFit/>
          </a:bodyPr>
          <a:lstStyle/>
          <a:p>
            <a:pPr marL="0" marR="0" lvl="0" indent="0" algn="just" rtl="0">
              <a:spcBef>
                <a:spcPts val="0"/>
              </a:spcBef>
              <a:spcAft>
                <a:spcPts val="0"/>
              </a:spcAft>
              <a:buNone/>
            </a:pPr>
            <a:endParaRPr sz="1100"/>
          </a:p>
          <a:p>
            <a:pPr marL="0" marR="0" lvl="0" indent="0" algn="just" rtl="0">
              <a:spcBef>
                <a:spcPts val="0"/>
              </a:spcBef>
              <a:spcAft>
                <a:spcPts val="0"/>
              </a:spcAft>
              <a:buNone/>
            </a:pPr>
            <a:endParaRPr sz="1200">
              <a:solidFill>
                <a:schemeClr val="dk1"/>
              </a:solidFill>
              <a:latin typeface="Calibri"/>
              <a:ea typeface="Calibri"/>
              <a:cs typeface="Calibri"/>
              <a:sym typeface="Calibri"/>
            </a:endParaRPr>
          </a:p>
          <a:p>
            <a:pPr marL="0" marR="0" lvl="0" indent="0" algn="just" rtl="0">
              <a:spcBef>
                <a:spcPts val="0"/>
              </a:spcBef>
              <a:spcAft>
                <a:spcPts val="0"/>
              </a:spcAft>
              <a:buNone/>
            </a:pPr>
            <a:endParaRPr sz="1200">
              <a:solidFill>
                <a:schemeClr val="dk1"/>
              </a:solidFill>
              <a:latin typeface="Calibri"/>
              <a:ea typeface="Calibri"/>
              <a:cs typeface="Calibri"/>
              <a:sym typeface="Calibri"/>
            </a:endParaRPr>
          </a:p>
          <a:p>
            <a:pPr marL="0" marR="0" lvl="0" indent="0" algn="just" rtl="0">
              <a:spcBef>
                <a:spcPts val="0"/>
              </a:spcBef>
              <a:spcAft>
                <a:spcPts val="0"/>
              </a:spcAft>
              <a:buNone/>
            </a:pPr>
            <a:endParaRPr sz="1200" b="1" i="0" u="none" strike="noStrike" cap="none">
              <a:solidFill>
                <a:srgbClr val="595959"/>
              </a:solidFill>
              <a:latin typeface="Calibri"/>
              <a:ea typeface="Calibri"/>
              <a:cs typeface="Calibri"/>
              <a:sym typeface="Calibri"/>
            </a:endParaRPr>
          </a:p>
        </p:txBody>
      </p:sp>
      <p:pic>
        <p:nvPicPr>
          <p:cNvPr id="269" name="Google Shape;269;p43"/>
          <p:cNvPicPr preferRelativeResize="0"/>
          <p:nvPr/>
        </p:nvPicPr>
        <p:blipFill rotWithShape="1">
          <a:blip r:embed="rId4">
            <a:alphaModFix/>
          </a:blip>
          <a:srcRect b="6288"/>
          <a:stretch/>
        </p:blipFill>
        <p:spPr>
          <a:xfrm>
            <a:off x="396500" y="1029900"/>
            <a:ext cx="3494500" cy="2720875"/>
          </a:xfrm>
          <a:prstGeom prst="rect">
            <a:avLst/>
          </a:prstGeom>
          <a:noFill/>
          <a:ln w="9525" cap="flat" cmpd="sng">
            <a:solidFill>
              <a:srgbClr val="CCCCCC"/>
            </a:solidFill>
            <a:prstDash val="solid"/>
            <a:round/>
            <a:headEnd type="none" w="sm" len="sm"/>
            <a:tailEnd type="none" w="sm" len="sm"/>
          </a:ln>
          <a:effectLst>
            <a:outerShdw blurRad="57150" dist="19050" dir="5400000" algn="bl" rotWithShape="0">
              <a:srgbClr val="000000">
                <a:alpha val="50000"/>
              </a:srgbClr>
            </a:outerShdw>
          </a:effectLst>
        </p:spPr>
      </p:pic>
      <p:sp>
        <p:nvSpPr>
          <p:cNvPr id="270" name="Google Shape;270;p43" descr="e7d195523061f1c074694c8bbf98be7b1e4b015d796375963FD28840057458461C7CA0DAD340D15583DEDFC2E3241C4F392EF3A8B4D067B40CF4F149DD7E51F346B0CAB1BCCF6DB2480C67273C6C9E4C33AF3046B1F7F7F0B2A51923447FF2D765CC750011ADC7600C66A8DE278F4F3BF652A6F92B038DDCE276C32D205890E810956E7BBEF46205"/>
          <p:cNvSpPr txBox="1"/>
          <p:nvPr/>
        </p:nvSpPr>
        <p:spPr>
          <a:xfrm>
            <a:off x="311900" y="3977150"/>
            <a:ext cx="4018200" cy="663300"/>
          </a:xfrm>
          <a:prstGeom prst="rect">
            <a:avLst/>
          </a:prstGeom>
          <a:noFill/>
          <a:ln>
            <a:noFill/>
          </a:ln>
        </p:spPr>
        <p:txBody>
          <a:bodyPr spcFirstLastPara="1" wrap="square" lIns="54000" tIns="54000" rIns="54000" bIns="54000" anchor="t" anchorCtr="0">
            <a:spAutoFit/>
          </a:bodyPr>
          <a:lstStyle/>
          <a:p>
            <a:pPr marL="0" marR="0" lvl="0" indent="0" algn="just" rtl="0">
              <a:spcBef>
                <a:spcPts val="0"/>
              </a:spcBef>
              <a:spcAft>
                <a:spcPts val="0"/>
              </a:spcAft>
              <a:buNone/>
            </a:pPr>
            <a:r>
              <a:rPr lang="en-GB" sz="1200">
                <a:latin typeface="Inter"/>
                <a:ea typeface="Inter"/>
                <a:cs typeface="Inter"/>
                <a:sym typeface="Inter"/>
              </a:rPr>
              <a:t>From the boxplot, one can determine that the </a:t>
            </a:r>
            <a:r>
              <a:rPr lang="en-GB" sz="1200" b="1">
                <a:latin typeface="Inter"/>
                <a:ea typeface="Inter"/>
                <a:cs typeface="Inter"/>
                <a:sym typeface="Inter"/>
              </a:rPr>
              <a:t>CGPA </a:t>
            </a:r>
            <a:r>
              <a:rPr lang="en-GB" sz="1200">
                <a:latin typeface="Inter"/>
                <a:ea typeface="Inter"/>
                <a:cs typeface="Inter"/>
                <a:sym typeface="Inter"/>
              </a:rPr>
              <a:t>of students pursuing different majors, usually ranges from </a:t>
            </a:r>
            <a:r>
              <a:rPr lang="en-GB" sz="1200" b="1">
                <a:latin typeface="Inter"/>
                <a:ea typeface="Inter"/>
                <a:cs typeface="Inter"/>
                <a:sym typeface="Inter"/>
              </a:rPr>
              <a:t>6 to 7</a:t>
            </a:r>
            <a:r>
              <a:rPr lang="en-GB" sz="1200">
                <a:latin typeface="Inter"/>
                <a:ea typeface="Inter"/>
                <a:cs typeface="Inter"/>
                <a:sym typeface="Inter"/>
              </a:rPr>
              <a:t>, with very few among them being above 8.</a:t>
            </a:r>
            <a:endParaRPr sz="1200" b="1" i="0" u="none" strike="noStrike" cap="none">
              <a:solidFill>
                <a:srgbClr val="595959"/>
              </a:solidFill>
              <a:latin typeface="Inter"/>
              <a:ea typeface="Inter"/>
              <a:cs typeface="Inter"/>
              <a:sym typeface="Inter"/>
            </a:endParaRPr>
          </a:p>
        </p:txBody>
      </p:sp>
      <p:pic>
        <p:nvPicPr>
          <p:cNvPr id="271" name="Google Shape;271;p43"/>
          <p:cNvPicPr preferRelativeResize="0"/>
          <p:nvPr/>
        </p:nvPicPr>
        <p:blipFill rotWithShape="1">
          <a:blip r:embed="rId5">
            <a:alphaModFix/>
          </a:blip>
          <a:srcRect/>
          <a:stretch/>
        </p:blipFill>
        <p:spPr>
          <a:xfrm>
            <a:off x="4967800" y="1005062"/>
            <a:ext cx="3494500" cy="2828590"/>
          </a:xfrm>
          <a:prstGeom prst="rect">
            <a:avLst/>
          </a:prstGeom>
          <a:noFill/>
          <a:ln w="9525" cap="flat" cmpd="sng">
            <a:solidFill>
              <a:srgbClr val="CCCCCC"/>
            </a:solidFill>
            <a:prstDash val="solid"/>
            <a:round/>
            <a:headEnd type="none" w="sm" len="sm"/>
            <a:tailEnd type="none" w="sm" len="sm"/>
          </a:ln>
          <a:effectLst>
            <a:outerShdw blurRad="57150" dist="19050" dir="5400000" algn="bl" rotWithShape="0">
              <a:srgbClr val="000000">
                <a:alpha val="50000"/>
              </a:srgbClr>
            </a:outerShdw>
          </a:effectLst>
        </p:spPr>
      </p:pic>
      <p:sp>
        <p:nvSpPr>
          <p:cNvPr id="272" name="Google Shape;272;p43" descr="e7d195523061f1c074694c8bbf98be7b1e4b015d796375963FD28840057458461C7CA0DAD340D15583DEDFC2E3241C4F392EF3A8B4D067B40CF4F149DD7E51F346B0CAB1BCCF6DB2480C67273C6C9E4C33AF3046B1F7F7F0B2A51923447FF2D765CC750011ADC7600C66A8DE278F4F3BF652A6F92B038DDCE276C32D205890E810956E7BBEF46205"/>
          <p:cNvSpPr txBox="1"/>
          <p:nvPr/>
        </p:nvSpPr>
        <p:spPr>
          <a:xfrm>
            <a:off x="4891675" y="4036538"/>
            <a:ext cx="3832800" cy="847800"/>
          </a:xfrm>
          <a:prstGeom prst="rect">
            <a:avLst/>
          </a:prstGeom>
          <a:noFill/>
          <a:ln>
            <a:noFill/>
          </a:ln>
        </p:spPr>
        <p:txBody>
          <a:bodyPr spcFirstLastPara="1" wrap="square" lIns="54000" tIns="54000" rIns="54000" bIns="54000" anchor="t" anchorCtr="0">
            <a:spAutoFit/>
          </a:bodyPr>
          <a:lstStyle/>
          <a:p>
            <a:pPr marL="0" marR="0" lvl="0" indent="0" algn="just" rtl="0">
              <a:spcBef>
                <a:spcPts val="0"/>
              </a:spcBef>
              <a:spcAft>
                <a:spcPts val="0"/>
              </a:spcAft>
              <a:buNone/>
            </a:pPr>
            <a:r>
              <a:rPr lang="en-GB" sz="1200" b="1">
                <a:latin typeface="Inter"/>
                <a:ea typeface="Inter"/>
                <a:cs typeface="Inter"/>
                <a:sym typeface="Inter"/>
              </a:rPr>
              <a:t>Aggregate Percent</a:t>
            </a:r>
            <a:r>
              <a:rPr lang="en-GB" sz="1200">
                <a:latin typeface="Inter"/>
                <a:ea typeface="Inter"/>
                <a:cs typeface="Inter"/>
                <a:sym typeface="Inter"/>
              </a:rPr>
              <a:t> is numeric value assigned after considering students’ full academic performance. The boxplot indicates that the </a:t>
            </a:r>
            <a:r>
              <a:rPr lang="en-GB" sz="1200" b="1">
                <a:latin typeface="Inter"/>
                <a:ea typeface="Inter"/>
                <a:cs typeface="Inter"/>
                <a:sym typeface="Inter"/>
              </a:rPr>
              <a:t>age group of 20-25</a:t>
            </a:r>
            <a:r>
              <a:rPr lang="en-GB" sz="1200">
                <a:latin typeface="Inter"/>
                <a:ea typeface="Inter"/>
                <a:cs typeface="Inter"/>
                <a:sym typeface="Inter"/>
              </a:rPr>
              <a:t> has the higher academic performance than others.</a:t>
            </a:r>
            <a:endParaRPr sz="1200" b="1" i="0" u="none" strike="noStrike" cap="none">
              <a:solidFill>
                <a:srgbClr val="595959"/>
              </a:solidFill>
              <a:latin typeface="Inter"/>
              <a:ea typeface="Inter"/>
              <a:cs typeface="Inter"/>
              <a:sym typeface="Inte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44"/>
          <p:cNvSpPr/>
          <p:nvPr/>
        </p:nvSpPr>
        <p:spPr>
          <a:xfrm>
            <a:off x="0" y="0"/>
            <a:ext cx="9144000" cy="899700"/>
          </a:xfrm>
          <a:prstGeom prst="rect">
            <a:avLst/>
          </a:prstGeom>
          <a:gradFill>
            <a:gsLst>
              <a:gs pos="0">
                <a:srgbClr val="002060"/>
              </a:gs>
              <a:gs pos="28000">
                <a:srgbClr val="002060"/>
              </a:gs>
              <a:gs pos="51000">
                <a:srgbClr val="1D367D"/>
              </a:gs>
              <a:gs pos="79000">
                <a:srgbClr val="28477E"/>
              </a:gs>
              <a:gs pos="100000">
                <a:srgbClr val="2F5496"/>
              </a:gs>
            </a:gsLst>
            <a:lin ang="0" scaled="0"/>
          </a:gradFill>
          <a:ln>
            <a:noFill/>
          </a:ln>
          <a:effectLst>
            <a:outerShdw blurRad="57150" dist="19050" dir="5400000" algn="ctr" rotWithShape="0">
              <a:srgbClr val="000000">
                <a:alpha val="62750"/>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r>
              <a:rPr lang="en-GB" sz="1800" b="1">
                <a:solidFill>
                  <a:schemeClr val="lt1"/>
                </a:solidFill>
                <a:latin typeface="Arial"/>
                <a:ea typeface="Arial"/>
                <a:cs typeface="Arial"/>
                <a:sym typeface="Arial"/>
              </a:rPr>
              <a:t>Phoenix Global Student Training Insights Case</a:t>
            </a:r>
            <a:endParaRPr sz="1800" b="1">
              <a:solidFill>
                <a:schemeClr val="lt1"/>
              </a:solidFill>
              <a:latin typeface="Arial"/>
              <a:ea typeface="Arial"/>
              <a:cs typeface="Arial"/>
              <a:sym typeface="Arial"/>
            </a:endParaRPr>
          </a:p>
          <a:p>
            <a:pPr marL="0" marR="0" lvl="0" indent="0" algn="ctr" rtl="0">
              <a:spcBef>
                <a:spcPts val="0"/>
              </a:spcBef>
              <a:spcAft>
                <a:spcPts val="0"/>
              </a:spcAft>
              <a:buNone/>
            </a:pPr>
            <a:endParaRPr sz="1000" b="1">
              <a:solidFill>
                <a:schemeClr val="lt1"/>
              </a:solidFill>
            </a:endParaRPr>
          </a:p>
          <a:p>
            <a:pPr marL="0" marR="0" lvl="0" indent="0" algn="ctr" rtl="0">
              <a:spcBef>
                <a:spcPts val="0"/>
              </a:spcBef>
              <a:spcAft>
                <a:spcPts val="0"/>
              </a:spcAft>
              <a:buNone/>
            </a:pPr>
            <a:r>
              <a:rPr lang="en-GB" sz="1800" b="1">
                <a:solidFill>
                  <a:schemeClr val="lt1"/>
                </a:solidFill>
              </a:rPr>
              <a:t>Results &amp; Conclusion</a:t>
            </a:r>
            <a:endParaRPr sz="1800" b="1">
              <a:solidFill>
                <a:schemeClr val="lt1"/>
              </a:solidFill>
            </a:endParaRPr>
          </a:p>
        </p:txBody>
      </p:sp>
      <p:sp>
        <p:nvSpPr>
          <p:cNvPr id="278" name="Google Shape;278;p44"/>
          <p:cNvSpPr/>
          <p:nvPr/>
        </p:nvSpPr>
        <p:spPr>
          <a:xfrm>
            <a:off x="0" y="5070873"/>
            <a:ext cx="9144000" cy="75300"/>
          </a:xfrm>
          <a:prstGeom prst="rect">
            <a:avLst/>
          </a:prstGeom>
          <a:gradFill>
            <a:gsLst>
              <a:gs pos="0">
                <a:srgbClr val="002060"/>
              </a:gs>
              <a:gs pos="28000">
                <a:srgbClr val="002060"/>
              </a:gs>
              <a:gs pos="51000">
                <a:srgbClr val="1D367D"/>
              </a:gs>
              <a:gs pos="79000">
                <a:srgbClr val="28477E"/>
              </a:gs>
              <a:gs pos="100000">
                <a:srgbClr val="2F5496"/>
              </a:gs>
            </a:gsLst>
            <a:lin ang="0" scaled="0"/>
          </a:gradFill>
          <a:ln>
            <a:noFill/>
          </a:ln>
          <a:effectLst>
            <a:outerShdw blurRad="57150" dist="19050" dir="5400000" algn="ctr" rotWithShape="0">
              <a:srgbClr val="000000">
                <a:alpha val="62750"/>
              </a:srgbClr>
            </a:outerShdw>
          </a:effectLst>
        </p:spPr>
        <p:txBody>
          <a:bodyPr spcFirstLastPara="1" wrap="square" lIns="68575" tIns="34275" rIns="68575" bIns="34275" anchor="t" anchorCtr="0">
            <a:noAutofit/>
          </a:bodyPr>
          <a:lstStyle/>
          <a:p>
            <a:pPr marL="0" marR="0" lvl="0" indent="0" algn="l" rtl="0">
              <a:spcBef>
                <a:spcPts val="0"/>
              </a:spcBef>
              <a:spcAft>
                <a:spcPts val="0"/>
              </a:spcAft>
              <a:buNone/>
            </a:pPr>
            <a:endParaRPr sz="2400" b="1">
              <a:solidFill>
                <a:schemeClr val="lt1"/>
              </a:solidFill>
              <a:latin typeface="Calibri"/>
              <a:ea typeface="Calibri"/>
              <a:cs typeface="Calibri"/>
              <a:sym typeface="Calibri"/>
            </a:endParaRPr>
          </a:p>
        </p:txBody>
      </p:sp>
      <p:pic>
        <p:nvPicPr>
          <p:cNvPr id="279" name="Google Shape;279;p44"/>
          <p:cNvPicPr preferRelativeResize="0"/>
          <p:nvPr/>
        </p:nvPicPr>
        <p:blipFill rotWithShape="1">
          <a:blip r:embed="rId3">
            <a:alphaModFix/>
          </a:blip>
          <a:srcRect/>
          <a:stretch/>
        </p:blipFill>
        <p:spPr>
          <a:xfrm>
            <a:off x="355643" y="185552"/>
            <a:ext cx="599636" cy="467716"/>
          </a:xfrm>
          <a:prstGeom prst="rect">
            <a:avLst/>
          </a:prstGeom>
          <a:noFill/>
          <a:ln>
            <a:noFill/>
          </a:ln>
        </p:spPr>
      </p:pic>
      <p:sp>
        <p:nvSpPr>
          <p:cNvPr id="280" name="Google Shape;280;p44" descr="e7d195523061f1c074694c8bbf98be7b1e4b015d796375963FD28840057458461C7CA0DAD340D15583DEDFC2E3241C4F392EF3A8B4D067B40CF4F149DD7E51F346B0CAB1BCCF6DB2480C67273C6C9E4C33AF3046B1F7F7F0B2A51923447FF2D765CC750011ADC7600C66A8DE278F4F3BF652A6F92B038DDCE276C32D205890E810956E7BBEF46205"/>
          <p:cNvSpPr txBox="1"/>
          <p:nvPr/>
        </p:nvSpPr>
        <p:spPr>
          <a:xfrm>
            <a:off x="588450" y="1439577"/>
            <a:ext cx="8097900" cy="647700"/>
          </a:xfrm>
          <a:prstGeom prst="rect">
            <a:avLst/>
          </a:prstGeom>
          <a:noFill/>
          <a:ln>
            <a:noFill/>
          </a:ln>
        </p:spPr>
        <p:txBody>
          <a:bodyPr spcFirstLastPara="1" wrap="square" lIns="54000" tIns="54000" rIns="54000" bIns="54000" anchor="t" anchorCtr="0">
            <a:spAutoFit/>
          </a:bodyPr>
          <a:lstStyle/>
          <a:p>
            <a:pPr marL="0" lvl="0" indent="0" algn="l" rtl="0">
              <a:spcBef>
                <a:spcPts val="0"/>
              </a:spcBef>
              <a:spcAft>
                <a:spcPts val="0"/>
              </a:spcAft>
              <a:buSzPts val="1100"/>
              <a:buNone/>
            </a:pPr>
            <a:endParaRPr sz="1100">
              <a:solidFill>
                <a:schemeClr val="dk1"/>
              </a:solidFill>
              <a:latin typeface="Calibri"/>
              <a:ea typeface="Calibri"/>
              <a:cs typeface="Calibri"/>
              <a:sym typeface="Calibri"/>
            </a:endParaRPr>
          </a:p>
          <a:p>
            <a:pPr marL="0" marR="0" lvl="0" indent="0" algn="just" rtl="0">
              <a:spcBef>
                <a:spcPts val="0"/>
              </a:spcBef>
              <a:spcAft>
                <a:spcPts val="0"/>
              </a:spcAft>
              <a:buNone/>
            </a:pPr>
            <a:endParaRPr sz="1200">
              <a:solidFill>
                <a:schemeClr val="dk1"/>
              </a:solidFill>
              <a:latin typeface="Calibri"/>
              <a:ea typeface="Calibri"/>
              <a:cs typeface="Calibri"/>
              <a:sym typeface="Calibri"/>
            </a:endParaRPr>
          </a:p>
          <a:p>
            <a:pPr marL="0" marR="0" lvl="0" indent="0" algn="just" rtl="0">
              <a:spcBef>
                <a:spcPts val="0"/>
              </a:spcBef>
              <a:spcAft>
                <a:spcPts val="0"/>
              </a:spcAft>
              <a:buNone/>
            </a:pPr>
            <a:endParaRPr sz="1200" b="1" i="0" u="none" strike="noStrike" cap="none">
              <a:solidFill>
                <a:srgbClr val="595959"/>
              </a:solidFill>
              <a:latin typeface="Calibri"/>
              <a:ea typeface="Calibri"/>
              <a:cs typeface="Calibri"/>
              <a:sym typeface="Calibri"/>
            </a:endParaRPr>
          </a:p>
        </p:txBody>
      </p:sp>
      <p:sp>
        <p:nvSpPr>
          <p:cNvPr id="281" name="Google Shape;281;p44" descr="e7d195523061f1c074694c8bbf98be7b1e4b015d796375963FD28840057458461C7CA0DAD340D15583DEDFC2E3241C4F392EF3A8B4D067B40CF4F149DD7E51F346B0CAB1BCCF6DB2480C67273C6C9E4C33AF3046B1F7F7F0B2A51923447FF2D765CC750011ADC7600C66A8DE278F4F3BF652A6F92B038DDCE276C32D205890E810956E7BBEF46205"/>
          <p:cNvSpPr txBox="1"/>
          <p:nvPr/>
        </p:nvSpPr>
        <p:spPr>
          <a:xfrm>
            <a:off x="406650" y="1019000"/>
            <a:ext cx="8330700" cy="4048800"/>
          </a:xfrm>
          <a:prstGeom prst="rect">
            <a:avLst/>
          </a:prstGeom>
          <a:noFill/>
          <a:ln>
            <a:noFill/>
          </a:ln>
        </p:spPr>
        <p:txBody>
          <a:bodyPr spcFirstLastPara="1" wrap="square" lIns="54000" tIns="54000" rIns="54000" bIns="54000" anchor="t" anchorCtr="0">
            <a:spAutoFit/>
          </a:bodyPr>
          <a:lstStyle/>
          <a:p>
            <a:pPr marL="457200" lvl="0" indent="-304800" algn="l" rtl="0">
              <a:lnSpc>
                <a:spcPct val="115000"/>
              </a:lnSpc>
              <a:spcBef>
                <a:spcPts val="1200"/>
              </a:spcBef>
              <a:spcAft>
                <a:spcPts val="0"/>
              </a:spcAft>
              <a:buClr>
                <a:schemeClr val="dk1"/>
              </a:buClr>
              <a:buSzPts val="1200"/>
              <a:buFont typeface="Inter"/>
              <a:buChar char="●"/>
            </a:pPr>
            <a:r>
              <a:rPr lang="en-GB" sz="1200" b="1">
                <a:solidFill>
                  <a:schemeClr val="dk1"/>
                </a:solidFill>
                <a:latin typeface="Inter"/>
                <a:ea typeface="Inter"/>
                <a:cs typeface="Inter"/>
                <a:sym typeface="Inter"/>
              </a:rPr>
              <a:t>Student Demographics</a:t>
            </a:r>
            <a:r>
              <a:rPr lang="en-GB" sz="1200">
                <a:solidFill>
                  <a:schemeClr val="dk1"/>
                </a:solidFill>
                <a:latin typeface="Inter"/>
                <a:ea typeface="Inter"/>
                <a:cs typeface="Inter"/>
                <a:sym typeface="Inter"/>
              </a:rPr>
              <a:t>:</a:t>
            </a:r>
            <a:endParaRPr sz="1200">
              <a:solidFill>
                <a:schemeClr val="dk1"/>
              </a:solidFill>
              <a:latin typeface="Inter"/>
              <a:ea typeface="Inter"/>
              <a:cs typeface="Inter"/>
              <a:sym typeface="Inter"/>
            </a:endParaRPr>
          </a:p>
          <a:p>
            <a:pPr marL="914400" lvl="1" indent="-298450" algn="l" rtl="0">
              <a:lnSpc>
                <a:spcPct val="115000"/>
              </a:lnSpc>
              <a:spcBef>
                <a:spcPts val="0"/>
              </a:spcBef>
              <a:spcAft>
                <a:spcPts val="0"/>
              </a:spcAft>
              <a:buClr>
                <a:schemeClr val="dk1"/>
              </a:buClr>
              <a:buSzPts val="1100"/>
              <a:buFont typeface="Inter"/>
              <a:buChar char="○"/>
            </a:pPr>
            <a:r>
              <a:rPr lang="en-GB" sz="1100">
                <a:solidFill>
                  <a:schemeClr val="dk1"/>
                </a:solidFill>
                <a:latin typeface="Inter"/>
                <a:ea typeface="Inter"/>
                <a:cs typeface="Inter"/>
                <a:sym typeface="Inter"/>
              </a:rPr>
              <a:t>Majority of students are aged 22-25 years (density: 0.35),Over 800 students have 0-2 years of work experience (entry-level) and minimal representation of students with over 4 years of experience.</a:t>
            </a:r>
            <a:endParaRPr sz="1100">
              <a:solidFill>
                <a:schemeClr val="dk1"/>
              </a:solidFill>
              <a:latin typeface="Inter"/>
              <a:ea typeface="Inter"/>
              <a:cs typeface="Inter"/>
              <a:sym typeface="Inter"/>
            </a:endParaRPr>
          </a:p>
          <a:p>
            <a:pPr marL="457200" lvl="0" indent="-304800" algn="l" rtl="0">
              <a:lnSpc>
                <a:spcPct val="115000"/>
              </a:lnSpc>
              <a:spcBef>
                <a:spcPts val="0"/>
              </a:spcBef>
              <a:spcAft>
                <a:spcPts val="0"/>
              </a:spcAft>
              <a:buClr>
                <a:schemeClr val="dk1"/>
              </a:buClr>
              <a:buSzPts val="1200"/>
              <a:buFont typeface="Inter"/>
              <a:buChar char="●"/>
            </a:pPr>
            <a:r>
              <a:rPr lang="en-GB" sz="1200" b="1">
                <a:solidFill>
                  <a:schemeClr val="dk1"/>
                </a:solidFill>
                <a:latin typeface="Inter"/>
                <a:ea typeface="Inter"/>
                <a:cs typeface="Inter"/>
                <a:sym typeface="Inter"/>
              </a:rPr>
              <a:t>Program Demographics</a:t>
            </a:r>
            <a:r>
              <a:rPr lang="en-GB" sz="1200">
                <a:solidFill>
                  <a:schemeClr val="dk1"/>
                </a:solidFill>
                <a:latin typeface="Inter"/>
                <a:ea typeface="Inter"/>
                <a:cs typeface="Inter"/>
                <a:sym typeface="Inter"/>
              </a:rPr>
              <a:t>:</a:t>
            </a:r>
            <a:endParaRPr sz="1200">
              <a:solidFill>
                <a:schemeClr val="dk1"/>
              </a:solidFill>
              <a:latin typeface="Inter"/>
              <a:ea typeface="Inter"/>
              <a:cs typeface="Inter"/>
              <a:sym typeface="Inter"/>
            </a:endParaRPr>
          </a:p>
          <a:p>
            <a:pPr marL="914400" lvl="1" indent="-298450" algn="l" rtl="0">
              <a:lnSpc>
                <a:spcPct val="115000"/>
              </a:lnSpc>
              <a:spcBef>
                <a:spcPts val="0"/>
              </a:spcBef>
              <a:spcAft>
                <a:spcPts val="0"/>
              </a:spcAft>
              <a:buClr>
                <a:schemeClr val="dk1"/>
              </a:buClr>
              <a:buSzPts val="1100"/>
              <a:buFont typeface="Inter"/>
              <a:buChar char="○"/>
            </a:pPr>
            <a:r>
              <a:rPr lang="en-GB" sz="1100">
                <a:solidFill>
                  <a:schemeClr val="dk1"/>
                </a:solidFill>
                <a:latin typeface="Inter"/>
                <a:ea typeface="Inter"/>
                <a:cs typeface="Inter"/>
                <a:sym typeface="Inter"/>
              </a:rPr>
              <a:t>57.8% Male (518 students) amd 42.2% Female (378 students) are enrolled in the programs</a:t>
            </a:r>
            <a:r>
              <a:rPr lang="en-GB" sz="1100" b="1">
                <a:solidFill>
                  <a:schemeClr val="dk1"/>
                </a:solidFill>
                <a:latin typeface="Inter"/>
                <a:ea typeface="Inter"/>
                <a:cs typeface="Inter"/>
                <a:sym typeface="Inter"/>
              </a:rPr>
              <a:t> </a:t>
            </a:r>
            <a:r>
              <a:rPr lang="en-GB" sz="1100">
                <a:solidFill>
                  <a:schemeClr val="dk1"/>
                </a:solidFill>
                <a:latin typeface="Inter"/>
                <a:ea typeface="Inter"/>
                <a:cs typeface="Inter"/>
                <a:sym typeface="Inter"/>
              </a:rPr>
              <a:t>with Marketing and Finance lead as top choices and Operations and HR see relatively fewer students.</a:t>
            </a:r>
            <a:endParaRPr sz="1100">
              <a:solidFill>
                <a:schemeClr val="dk1"/>
              </a:solidFill>
              <a:latin typeface="Inter"/>
              <a:ea typeface="Inter"/>
              <a:cs typeface="Inter"/>
              <a:sym typeface="Inter"/>
            </a:endParaRPr>
          </a:p>
          <a:p>
            <a:pPr marL="457200" lvl="0" indent="-304800" algn="l" rtl="0">
              <a:lnSpc>
                <a:spcPct val="115000"/>
              </a:lnSpc>
              <a:spcBef>
                <a:spcPts val="0"/>
              </a:spcBef>
              <a:spcAft>
                <a:spcPts val="0"/>
              </a:spcAft>
              <a:buClr>
                <a:schemeClr val="dk1"/>
              </a:buClr>
              <a:buSzPts val="1200"/>
              <a:buFont typeface="Inter"/>
              <a:buChar char="●"/>
            </a:pPr>
            <a:r>
              <a:rPr lang="en-GB" sz="1200" b="1">
                <a:solidFill>
                  <a:schemeClr val="dk1"/>
                </a:solidFill>
                <a:latin typeface="Inter"/>
                <a:ea typeface="Inter"/>
                <a:cs typeface="Inter"/>
                <a:sym typeface="Inter"/>
              </a:rPr>
              <a:t>Performance Trends</a:t>
            </a:r>
            <a:r>
              <a:rPr lang="en-GB" sz="1200">
                <a:solidFill>
                  <a:schemeClr val="dk1"/>
                </a:solidFill>
                <a:latin typeface="Inter"/>
                <a:ea typeface="Inter"/>
                <a:cs typeface="Inter"/>
                <a:sym typeface="Inter"/>
              </a:rPr>
              <a:t>:</a:t>
            </a:r>
            <a:endParaRPr sz="1200">
              <a:solidFill>
                <a:schemeClr val="dk1"/>
              </a:solidFill>
              <a:latin typeface="Inter"/>
              <a:ea typeface="Inter"/>
              <a:cs typeface="Inter"/>
              <a:sym typeface="Inter"/>
            </a:endParaRPr>
          </a:p>
          <a:p>
            <a:pPr marL="914400" lvl="1" indent="-298450" algn="l" rtl="0">
              <a:lnSpc>
                <a:spcPct val="115000"/>
              </a:lnSpc>
              <a:spcBef>
                <a:spcPts val="0"/>
              </a:spcBef>
              <a:spcAft>
                <a:spcPts val="0"/>
              </a:spcAft>
              <a:buClr>
                <a:schemeClr val="dk1"/>
              </a:buClr>
              <a:buSzPts val="1100"/>
              <a:buFont typeface="Inter"/>
              <a:buChar char="○"/>
            </a:pPr>
            <a:r>
              <a:rPr lang="en-GB" sz="1100">
                <a:solidFill>
                  <a:schemeClr val="dk1"/>
                </a:solidFill>
                <a:latin typeface="Inter"/>
                <a:ea typeface="Inter"/>
                <a:cs typeface="Inter"/>
                <a:sym typeface="Inter"/>
              </a:rPr>
              <a:t>Most students' CGPA ranges between 6.5 and 7.5 and higher academic performance observed in students aged 20-25.</a:t>
            </a:r>
            <a:endParaRPr sz="1100">
              <a:solidFill>
                <a:schemeClr val="dk1"/>
              </a:solidFill>
              <a:latin typeface="Inter"/>
              <a:ea typeface="Inter"/>
              <a:cs typeface="Inter"/>
              <a:sym typeface="Inter"/>
            </a:endParaRPr>
          </a:p>
          <a:p>
            <a:pPr marL="457200" lvl="0" indent="-304800" algn="l" rtl="0">
              <a:lnSpc>
                <a:spcPct val="115000"/>
              </a:lnSpc>
              <a:spcBef>
                <a:spcPts val="0"/>
              </a:spcBef>
              <a:spcAft>
                <a:spcPts val="0"/>
              </a:spcAft>
              <a:buClr>
                <a:schemeClr val="dk1"/>
              </a:buClr>
              <a:buSzPts val="1200"/>
              <a:buFont typeface="Inter"/>
              <a:buChar char="●"/>
            </a:pPr>
            <a:r>
              <a:rPr lang="en-GB" sz="1200" b="1">
                <a:solidFill>
                  <a:schemeClr val="dk1"/>
                </a:solidFill>
                <a:latin typeface="Inter"/>
                <a:ea typeface="Inter"/>
                <a:cs typeface="Inter"/>
                <a:sym typeface="Inter"/>
              </a:rPr>
              <a:t>Recommendations:</a:t>
            </a:r>
            <a:endParaRPr sz="1200" b="1">
              <a:solidFill>
                <a:schemeClr val="dk1"/>
              </a:solidFill>
              <a:latin typeface="Inter"/>
              <a:ea typeface="Inter"/>
              <a:cs typeface="Inter"/>
              <a:sym typeface="Inter"/>
            </a:endParaRPr>
          </a:p>
          <a:p>
            <a:pPr marL="914400" lvl="1" indent="-298450" algn="l" rtl="0">
              <a:lnSpc>
                <a:spcPct val="115000"/>
              </a:lnSpc>
              <a:spcBef>
                <a:spcPts val="0"/>
              </a:spcBef>
              <a:spcAft>
                <a:spcPts val="0"/>
              </a:spcAft>
              <a:buClr>
                <a:schemeClr val="dk1"/>
              </a:buClr>
              <a:buSzPts val="1100"/>
              <a:buFont typeface="Inter"/>
              <a:buChar char="○"/>
            </a:pPr>
            <a:r>
              <a:rPr lang="en-GB" sz="1100">
                <a:solidFill>
                  <a:schemeClr val="dk1"/>
                </a:solidFill>
                <a:latin typeface="Inter"/>
                <a:ea typeface="Inter"/>
                <a:cs typeface="Inter"/>
                <a:sym typeface="Inter"/>
              </a:rPr>
              <a:t>The recommendations for skills upgradation for every students who is part of the MBA Program can be done based on the use of Major Specialization and Work Experience .</a:t>
            </a:r>
            <a:endParaRPr sz="1100">
              <a:solidFill>
                <a:schemeClr val="dk1"/>
              </a:solidFill>
              <a:latin typeface="Inter"/>
              <a:ea typeface="Inter"/>
              <a:cs typeface="Inter"/>
              <a:sym typeface="Inter"/>
            </a:endParaRPr>
          </a:p>
          <a:p>
            <a:pPr marL="914400" lvl="1" indent="-298450" algn="l" rtl="0">
              <a:lnSpc>
                <a:spcPct val="115000"/>
              </a:lnSpc>
              <a:spcBef>
                <a:spcPts val="0"/>
              </a:spcBef>
              <a:spcAft>
                <a:spcPts val="0"/>
              </a:spcAft>
              <a:buClr>
                <a:schemeClr val="dk1"/>
              </a:buClr>
              <a:buSzPts val="1100"/>
              <a:buFont typeface="Inter"/>
              <a:buChar char="○"/>
            </a:pPr>
            <a:r>
              <a:rPr lang="en-GB" sz="1100">
                <a:solidFill>
                  <a:schemeClr val="dk1"/>
                </a:solidFill>
                <a:latin typeface="Inter"/>
                <a:ea typeface="Inter"/>
                <a:cs typeface="Inter"/>
                <a:sym typeface="Inter"/>
              </a:rPr>
              <a:t>Students with 0-2 Work Experience are in </a:t>
            </a:r>
            <a:r>
              <a:rPr lang="en-GB" sz="1100" b="1">
                <a:solidFill>
                  <a:schemeClr val="dk1"/>
                </a:solidFill>
                <a:latin typeface="Inter"/>
                <a:ea typeface="Inter"/>
                <a:cs typeface="Inter"/>
                <a:sym typeface="Inter"/>
              </a:rPr>
              <a:t>Entry Level </a:t>
            </a:r>
            <a:r>
              <a:rPr lang="en-GB" sz="1100">
                <a:solidFill>
                  <a:schemeClr val="dk1"/>
                </a:solidFill>
                <a:latin typeface="Inter"/>
                <a:ea typeface="Inter"/>
                <a:cs typeface="Inter"/>
                <a:sym typeface="Inter"/>
              </a:rPr>
              <a:t>Category, 2-4 are being considered </a:t>
            </a:r>
            <a:r>
              <a:rPr lang="en-GB" sz="1100" b="1">
                <a:solidFill>
                  <a:schemeClr val="dk1"/>
                </a:solidFill>
                <a:latin typeface="Inter"/>
                <a:ea typeface="Inter"/>
                <a:cs typeface="Inter"/>
                <a:sym typeface="Inter"/>
              </a:rPr>
              <a:t>Associate level </a:t>
            </a:r>
            <a:r>
              <a:rPr lang="en-GB" sz="1100">
                <a:solidFill>
                  <a:schemeClr val="dk1"/>
                </a:solidFill>
                <a:latin typeface="Inter"/>
                <a:ea typeface="Inter"/>
                <a:cs typeface="Inter"/>
                <a:sym typeface="Inter"/>
              </a:rPr>
              <a:t>and students more than 4 years of work experience are in </a:t>
            </a:r>
            <a:r>
              <a:rPr lang="en-GB" sz="1100" b="1">
                <a:solidFill>
                  <a:schemeClr val="dk1"/>
                </a:solidFill>
                <a:latin typeface="Inter"/>
                <a:ea typeface="Inter"/>
                <a:cs typeface="Inter"/>
                <a:sym typeface="Inter"/>
              </a:rPr>
              <a:t>Senior Level.</a:t>
            </a:r>
            <a:endParaRPr sz="1100" b="1">
              <a:solidFill>
                <a:schemeClr val="dk1"/>
              </a:solidFill>
              <a:latin typeface="Inter"/>
              <a:ea typeface="Inter"/>
              <a:cs typeface="Inter"/>
              <a:sym typeface="Inter"/>
            </a:endParaRPr>
          </a:p>
          <a:p>
            <a:pPr marL="914400" lvl="1" indent="-298450" algn="l" rtl="0">
              <a:lnSpc>
                <a:spcPct val="115000"/>
              </a:lnSpc>
              <a:spcBef>
                <a:spcPts val="0"/>
              </a:spcBef>
              <a:spcAft>
                <a:spcPts val="0"/>
              </a:spcAft>
              <a:buClr>
                <a:schemeClr val="dk1"/>
              </a:buClr>
              <a:buSzPts val="1100"/>
              <a:buFont typeface="Inter"/>
              <a:buChar char="○"/>
            </a:pPr>
            <a:r>
              <a:rPr lang="en-GB" sz="1100">
                <a:solidFill>
                  <a:schemeClr val="dk1"/>
                </a:solidFill>
                <a:latin typeface="Inter"/>
                <a:ea typeface="Inter"/>
                <a:cs typeface="Inter"/>
                <a:sym typeface="Inter"/>
              </a:rPr>
              <a:t>Since, Phoenix Global offers multiple opportunities to upgrade skills,the entry level students will be offered On the Job Training Programs, associate level students will focus on enhancing technical expertise and mid level will do leadership and strategic thinking programmes along with necessary certification programmes.</a:t>
            </a:r>
            <a:endParaRPr sz="1100">
              <a:solidFill>
                <a:schemeClr val="dk1"/>
              </a:solidFill>
              <a:latin typeface="Inter"/>
              <a:ea typeface="Inter"/>
              <a:cs typeface="Inter"/>
              <a:sym typeface="Inter"/>
            </a:endParaRPr>
          </a:p>
          <a:p>
            <a:pPr marL="914400" lvl="1" indent="-298450" algn="l" rtl="0">
              <a:lnSpc>
                <a:spcPct val="115000"/>
              </a:lnSpc>
              <a:spcBef>
                <a:spcPts val="0"/>
              </a:spcBef>
              <a:spcAft>
                <a:spcPts val="0"/>
              </a:spcAft>
              <a:buClr>
                <a:schemeClr val="dk1"/>
              </a:buClr>
              <a:buSzPts val="1100"/>
              <a:buFont typeface="Inter"/>
              <a:buChar char="○"/>
            </a:pPr>
            <a:r>
              <a:rPr lang="en-GB" sz="1100">
                <a:solidFill>
                  <a:schemeClr val="dk1"/>
                </a:solidFill>
                <a:latin typeface="Inter"/>
                <a:ea typeface="Inter"/>
                <a:cs typeface="Inter"/>
                <a:sym typeface="Inter"/>
              </a:rPr>
              <a:t>Example: </a:t>
            </a:r>
            <a:r>
              <a:rPr lang="en-GB" sz="1100">
                <a:solidFill>
                  <a:schemeClr val="dk1"/>
                </a:solidFill>
              </a:rPr>
              <a:t>For IT and HR majors, provide </a:t>
            </a:r>
            <a:r>
              <a:rPr lang="en-GB" sz="1100" b="1">
                <a:solidFill>
                  <a:schemeClr val="dk1"/>
                </a:solidFill>
              </a:rPr>
              <a:t>entry-level students</a:t>
            </a:r>
            <a:r>
              <a:rPr lang="en-GB" sz="1100">
                <a:solidFill>
                  <a:schemeClr val="dk1"/>
                </a:solidFill>
              </a:rPr>
              <a:t> with foundational technical or HR skills training, </a:t>
            </a:r>
            <a:r>
              <a:rPr lang="en-GB" sz="1100" b="1">
                <a:solidFill>
                  <a:schemeClr val="dk1"/>
                </a:solidFill>
              </a:rPr>
              <a:t>associate-level students</a:t>
            </a:r>
            <a:r>
              <a:rPr lang="en-GB" sz="1100">
                <a:solidFill>
                  <a:schemeClr val="dk1"/>
                </a:solidFill>
              </a:rPr>
              <a:t> with certifications like AWS or SHRM-CP, and </a:t>
            </a:r>
            <a:r>
              <a:rPr lang="en-GB" sz="1100" b="1">
                <a:solidFill>
                  <a:schemeClr val="dk1"/>
                </a:solidFill>
              </a:rPr>
              <a:t>mid-level students</a:t>
            </a:r>
            <a:r>
              <a:rPr lang="en-GB" sz="1100">
                <a:solidFill>
                  <a:schemeClr val="dk1"/>
                </a:solidFill>
              </a:rPr>
              <a:t> with leadership and strategic development programs tailored to their fields.</a:t>
            </a:r>
            <a:endParaRPr sz="1100">
              <a:solidFill>
                <a:schemeClr val="dk1"/>
              </a:solidFill>
              <a:latin typeface="Inter"/>
              <a:ea typeface="Inter"/>
              <a:cs typeface="Inter"/>
              <a:sym typeface="Inte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45"/>
          <p:cNvSpPr/>
          <p:nvPr/>
        </p:nvSpPr>
        <p:spPr>
          <a:xfrm>
            <a:off x="0" y="0"/>
            <a:ext cx="9144000" cy="899700"/>
          </a:xfrm>
          <a:prstGeom prst="rect">
            <a:avLst/>
          </a:prstGeom>
          <a:gradFill>
            <a:gsLst>
              <a:gs pos="0">
                <a:srgbClr val="002060"/>
              </a:gs>
              <a:gs pos="28000">
                <a:srgbClr val="002060"/>
              </a:gs>
              <a:gs pos="51000">
                <a:srgbClr val="1D367D"/>
              </a:gs>
              <a:gs pos="79000">
                <a:srgbClr val="28477E"/>
              </a:gs>
              <a:gs pos="100000">
                <a:srgbClr val="2F5496"/>
              </a:gs>
            </a:gsLst>
            <a:lin ang="0" scaled="0"/>
          </a:gradFill>
          <a:ln>
            <a:noFill/>
          </a:ln>
          <a:effectLst>
            <a:outerShdw blurRad="57150" dist="19050" dir="5400000" algn="ctr" rotWithShape="0">
              <a:srgbClr val="000000">
                <a:alpha val="62750"/>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r>
              <a:rPr lang="en-GB" sz="1800" b="1">
                <a:solidFill>
                  <a:schemeClr val="lt1"/>
                </a:solidFill>
                <a:latin typeface="Arial"/>
                <a:ea typeface="Arial"/>
                <a:cs typeface="Arial"/>
                <a:sym typeface="Arial"/>
              </a:rPr>
              <a:t>Phoenix Global Student Training Insights Case</a:t>
            </a:r>
            <a:endParaRPr sz="1800" b="1">
              <a:solidFill>
                <a:schemeClr val="lt1"/>
              </a:solidFill>
              <a:latin typeface="Arial"/>
              <a:ea typeface="Arial"/>
              <a:cs typeface="Arial"/>
              <a:sym typeface="Arial"/>
            </a:endParaRPr>
          </a:p>
          <a:p>
            <a:pPr marL="0" marR="0" lvl="0" indent="0" algn="ctr" rtl="0">
              <a:spcBef>
                <a:spcPts val="0"/>
              </a:spcBef>
              <a:spcAft>
                <a:spcPts val="0"/>
              </a:spcAft>
              <a:buNone/>
            </a:pPr>
            <a:endParaRPr sz="1000" b="1">
              <a:solidFill>
                <a:schemeClr val="lt1"/>
              </a:solidFill>
            </a:endParaRPr>
          </a:p>
          <a:p>
            <a:pPr marL="0" marR="0" lvl="0" indent="0" algn="ctr" rtl="0">
              <a:spcBef>
                <a:spcPts val="0"/>
              </a:spcBef>
              <a:spcAft>
                <a:spcPts val="0"/>
              </a:spcAft>
              <a:buNone/>
            </a:pPr>
            <a:r>
              <a:rPr lang="en-GB" sz="1800" b="1">
                <a:solidFill>
                  <a:schemeClr val="lt1"/>
                </a:solidFill>
              </a:rPr>
              <a:t>Results &amp; Conclusion</a:t>
            </a:r>
            <a:endParaRPr sz="1800" b="1">
              <a:solidFill>
                <a:schemeClr val="lt1"/>
              </a:solidFill>
            </a:endParaRPr>
          </a:p>
        </p:txBody>
      </p:sp>
      <p:sp>
        <p:nvSpPr>
          <p:cNvPr id="287" name="Google Shape;287;p45"/>
          <p:cNvSpPr/>
          <p:nvPr/>
        </p:nvSpPr>
        <p:spPr>
          <a:xfrm>
            <a:off x="0" y="5070873"/>
            <a:ext cx="9144000" cy="75300"/>
          </a:xfrm>
          <a:prstGeom prst="rect">
            <a:avLst/>
          </a:prstGeom>
          <a:gradFill>
            <a:gsLst>
              <a:gs pos="0">
                <a:srgbClr val="002060"/>
              </a:gs>
              <a:gs pos="28000">
                <a:srgbClr val="002060"/>
              </a:gs>
              <a:gs pos="51000">
                <a:srgbClr val="1D367D"/>
              </a:gs>
              <a:gs pos="79000">
                <a:srgbClr val="28477E"/>
              </a:gs>
              <a:gs pos="100000">
                <a:srgbClr val="2F5496"/>
              </a:gs>
            </a:gsLst>
            <a:lin ang="0" scaled="0"/>
          </a:gradFill>
          <a:ln>
            <a:noFill/>
          </a:ln>
          <a:effectLst>
            <a:outerShdw blurRad="57150" dist="19050" dir="5400000" algn="ctr" rotWithShape="0">
              <a:srgbClr val="000000">
                <a:alpha val="62750"/>
              </a:srgbClr>
            </a:outerShdw>
          </a:effectLst>
        </p:spPr>
        <p:txBody>
          <a:bodyPr spcFirstLastPara="1" wrap="square" lIns="68575" tIns="34275" rIns="68575" bIns="34275" anchor="t" anchorCtr="0">
            <a:noAutofit/>
          </a:bodyPr>
          <a:lstStyle/>
          <a:p>
            <a:pPr marL="0" marR="0" lvl="0" indent="0" algn="l" rtl="0">
              <a:spcBef>
                <a:spcPts val="0"/>
              </a:spcBef>
              <a:spcAft>
                <a:spcPts val="0"/>
              </a:spcAft>
              <a:buNone/>
            </a:pPr>
            <a:endParaRPr sz="2400" b="1">
              <a:solidFill>
                <a:schemeClr val="lt1"/>
              </a:solidFill>
              <a:latin typeface="Calibri"/>
              <a:ea typeface="Calibri"/>
              <a:cs typeface="Calibri"/>
              <a:sym typeface="Calibri"/>
            </a:endParaRPr>
          </a:p>
        </p:txBody>
      </p:sp>
      <p:pic>
        <p:nvPicPr>
          <p:cNvPr id="288" name="Google Shape;288;p45"/>
          <p:cNvPicPr preferRelativeResize="0"/>
          <p:nvPr/>
        </p:nvPicPr>
        <p:blipFill rotWithShape="1">
          <a:blip r:embed="rId3">
            <a:alphaModFix/>
          </a:blip>
          <a:srcRect/>
          <a:stretch/>
        </p:blipFill>
        <p:spPr>
          <a:xfrm>
            <a:off x="355643" y="185552"/>
            <a:ext cx="599636" cy="467716"/>
          </a:xfrm>
          <a:prstGeom prst="rect">
            <a:avLst/>
          </a:prstGeom>
          <a:noFill/>
          <a:ln>
            <a:noFill/>
          </a:ln>
        </p:spPr>
      </p:pic>
      <p:sp>
        <p:nvSpPr>
          <p:cNvPr id="289" name="Google Shape;289;p45" descr="e7d195523061f1c074694c8bbf98be7b1e4b015d796375963FD28840057458461C7CA0DAD340D15583DEDFC2E3241C4F392EF3A8B4D067B40CF4F149DD7E51F346B0CAB1BCCF6DB2480C67273C6C9E4C33AF3046B1F7F7F0B2A51923447FF2D765CC750011ADC7600C66A8DE278F4F3BF652A6F92B038DDCE276C32D205890E810956E7BBEF46205"/>
          <p:cNvSpPr txBox="1"/>
          <p:nvPr/>
        </p:nvSpPr>
        <p:spPr>
          <a:xfrm>
            <a:off x="140850" y="3681677"/>
            <a:ext cx="8097900" cy="293700"/>
          </a:xfrm>
          <a:prstGeom prst="rect">
            <a:avLst/>
          </a:prstGeom>
          <a:noFill/>
          <a:ln>
            <a:noFill/>
          </a:ln>
        </p:spPr>
        <p:txBody>
          <a:bodyPr spcFirstLastPara="1" wrap="square" lIns="54000" tIns="54000" rIns="54000" bIns="54000" anchor="t" anchorCtr="0">
            <a:spAutoFit/>
          </a:bodyPr>
          <a:lstStyle/>
          <a:p>
            <a:pPr marL="0" marR="0" lvl="0" indent="0" algn="just" rtl="0">
              <a:spcBef>
                <a:spcPts val="0"/>
              </a:spcBef>
              <a:spcAft>
                <a:spcPts val="0"/>
              </a:spcAft>
              <a:buNone/>
            </a:pPr>
            <a:endParaRPr sz="1200" b="1" i="0" u="none" strike="noStrike" cap="none">
              <a:solidFill>
                <a:srgbClr val="595959"/>
              </a:solidFill>
              <a:latin typeface="Calibri"/>
              <a:ea typeface="Calibri"/>
              <a:cs typeface="Calibri"/>
              <a:sym typeface="Calibri"/>
            </a:endParaRPr>
          </a:p>
        </p:txBody>
      </p:sp>
      <p:sp>
        <p:nvSpPr>
          <p:cNvPr id="290" name="Google Shape;290;p45" descr="e7d195523061f1c074694c8bbf98be7b1e4b015d796375963FD28840057458461C7CA0DAD340D15583DEDFC2E3241C4F392EF3A8B4D067B40CF4F149DD7E51F346B0CAB1BCCF6DB2480C67273C6C9E4C33AF3046B1F7F7F0B2A51923447FF2D765CC750011ADC7600C66A8DE278F4F3BF652A6F92B038DDCE276C32D205890E810956E7BBEF46205"/>
          <p:cNvSpPr txBox="1"/>
          <p:nvPr/>
        </p:nvSpPr>
        <p:spPr>
          <a:xfrm>
            <a:off x="217050" y="995350"/>
            <a:ext cx="8636700" cy="293700"/>
          </a:xfrm>
          <a:prstGeom prst="rect">
            <a:avLst/>
          </a:prstGeom>
          <a:noFill/>
          <a:ln>
            <a:noFill/>
          </a:ln>
        </p:spPr>
        <p:txBody>
          <a:bodyPr spcFirstLastPara="1" wrap="square" lIns="54000" tIns="54000" rIns="54000" bIns="54000" anchor="t" anchorCtr="0">
            <a:spAutoFit/>
          </a:bodyPr>
          <a:lstStyle/>
          <a:p>
            <a:pPr marL="0" marR="0" lvl="0" indent="0" algn="just" rtl="0">
              <a:spcBef>
                <a:spcPts val="0"/>
              </a:spcBef>
              <a:spcAft>
                <a:spcPts val="0"/>
              </a:spcAft>
              <a:buNone/>
            </a:pPr>
            <a:r>
              <a:rPr lang="en-GB" sz="1200">
                <a:solidFill>
                  <a:schemeClr val="dk1"/>
                </a:solidFill>
                <a:latin typeface="Inter"/>
                <a:ea typeface="Inter"/>
                <a:cs typeface="Inter"/>
                <a:sym typeface="Inter"/>
              </a:rPr>
              <a:t>The following table shows the suggestions to Finance, Marketing &amp; Operations majors based on their experience level:</a:t>
            </a:r>
            <a:endParaRPr sz="1200">
              <a:solidFill>
                <a:schemeClr val="dk1"/>
              </a:solidFill>
              <a:latin typeface="Inter"/>
              <a:ea typeface="Inter"/>
              <a:cs typeface="Inter"/>
              <a:sym typeface="Inter"/>
            </a:endParaRPr>
          </a:p>
        </p:txBody>
      </p:sp>
      <p:graphicFrame>
        <p:nvGraphicFramePr>
          <p:cNvPr id="291" name="Google Shape;291;p45"/>
          <p:cNvGraphicFramePr/>
          <p:nvPr/>
        </p:nvGraphicFramePr>
        <p:xfrm>
          <a:off x="185563" y="1397638"/>
          <a:ext cx="8721275" cy="3520140"/>
        </p:xfrm>
        <a:graphic>
          <a:graphicData uri="http://schemas.openxmlformats.org/drawingml/2006/table">
            <a:tbl>
              <a:tblPr>
                <a:noFill/>
                <a:tableStyleId>{07168721-3802-4607-8103-258AA193831F}</a:tableStyleId>
              </a:tblPr>
              <a:tblGrid>
                <a:gridCol w="980375">
                  <a:extLst>
                    <a:ext uri="{9D8B030D-6E8A-4147-A177-3AD203B41FA5}">
                      <a16:colId xmlns:a16="http://schemas.microsoft.com/office/drawing/2014/main" val="20000"/>
                    </a:ext>
                  </a:extLst>
                </a:gridCol>
                <a:gridCol w="1782450">
                  <a:extLst>
                    <a:ext uri="{9D8B030D-6E8A-4147-A177-3AD203B41FA5}">
                      <a16:colId xmlns:a16="http://schemas.microsoft.com/office/drawing/2014/main" val="20001"/>
                    </a:ext>
                  </a:extLst>
                </a:gridCol>
                <a:gridCol w="5958450">
                  <a:extLst>
                    <a:ext uri="{9D8B030D-6E8A-4147-A177-3AD203B41FA5}">
                      <a16:colId xmlns:a16="http://schemas.microsoft.com/office/drawing/2014/main" val="20002"/>
                    </a:ext>
                  </a:extLst>
                </a:gridCol>
              </a:tblGrid>
              <a:tr h="347050">
                <a:tc>
                  <a:txBody>
                    <a:bodyPr/>
                    <a:lstStyle/>
                    <a:p>
                      <a:pPr marL="0" lvl="0" indent="0" algn="ctr" rtl="0">
                        <a:spcBef>
                          <a:spcPts val="0"/>
                        </a:spcBef>
                        <a:spcAft>
                          <a:spcPts val="0"/>
                        </a:spcAft>
                        <a:buNone/>
                      </a:pPr>
                      <a:r>
                        <a:rPr lang="en-GB" sz="1200" b="1">
                          <a:solidFill>
                            <a:schemeClr val="lt1"/>
                          </a:solidFill>
                          <a:latin typeface="Inter"/>
                          <a:ea typeface="Inter"/>
                          <a:cs typeface="Inter"/>
                          <a:sym typeface="Inter"/>
                        </a:rPr>
                        <a:t>Major</a:t>
                      </a:r>
                      <a:endParaRPr sz="1200" b="1">
                        <a:solidFill>
                          <a:schemeClr val="lt1"/>
                        </a:solidFill>
                        <a:latin typeface="Inter"/>
                        <a:ea typeface="Inter"/>
                        <a:cs typeface="Inter"/>
                        <a:sym typeface="Inter"/>
                      </a:endParaRPr>
                    </a:p>
                  </a:txBody>
                  <a:tcPr marL="91425" marR="9142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solidFill>
                      <a:srgbClr val="294982"/>
                    </a:solidFill>
                  </a:tcPr>
                </a:tc>
                <a:tc>
                  <a:txBody>
                    <a:bodyPr/>
                    <a:lstStyle/>
                    <a:p>
                      <a:pPr marL="0" lvl="0" indent="0" algn="ctr" rtl="0">
                        <a:spcBef>
                          <a:spcPts val="0"/>
                        </a:spcBef>
                        <a:spcAft>
                          <a:spcPts val="0"/>
                        </a:spcAft>
                        <a:buNone/>
                      </a:pPr>
                      <a:r>
                        <a:rPr lang="en-GB" sz="1200" b="1">
                          <a:solidFill>
                            <a:schemeClr val="lt1"/>
                          </a:solidFill>
                          <a:latin typeface="Inter"/>
                          <a:ea typeface="Inter"/>
                          <a:cs typeface="Inter"/>
                          <a:sym typeface="Inter"/>
                        </a:rPr>
                        <a:t>Experience Level</a:t>
                      </a:r>
                      <a:endParaRPr sz="1200" b="1">
                        <a:solidFill>
                          <a:schemeClr val="lt1"/>
                        </a:solidFill>
                        <a:latin typeface="Inter"/>
                        <a:ea typeface="Inter"/>
                        <a:cs typeface="Inter"/>
                        <a:sym typeface="Inter"/>
                      </a:endParaRPr>
                    </a:p>
                  </a:txBody>
                  <a:tcPr marL="91425" marR="9142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solidFill>
                      <a:srgbClr val="294982"/>
                    </a:solidFill>
                  </a:tcPr>
                </a:tc>
                <a:tc>
                  <a:txBody>
                    <a:bodyPr/>
                    <a:lstStyle/>
                    <a:p>
                      <a:pPr marL="0" lvl="0" indent="0" algn="ctr" rtl="0">
                        <a:spcBef>
                          <a:spcPts val="0"/>
                        </a:spcBef>
                        <a:spcAft>
                          <a:spcPts val="0"/>
                        </a:spcAft>
                        <a:buNone/>
                      </a:pPr>
                      <a:r>
                        <a:rPr lang="en-GB" sz="1200" b="1">
                          <a:solidFill>
                            <a:schemeClr val="lt1"/>
                          </a:solidFill>
                          <a:latin typeface="Inter"/>
                          <a:ea typeface="Inter"/>
                          <a:cs typeface="Inter"/>
                          <a:sym typeface="Inter"/>
                        </a:rPr>
                        <a:t>Suggestions</a:t>
                      </a:r>
                      <a:endParaRPr sz="1200" b="1">
                        <a:solidFill>
                          <a:schemeClr val="lt1"/>
                        </a:solidFill>
                        <a:latin typeface="Inter"/>
                        <a:ea typeface="Inter"/>
                        <a:cs typeface="Inter"/>
                        <a:sym typeface="Inter"/>
                      </a:endParaRPr>
                    </a:p>
                  </a:txBody>
                  <a:tcPr marL="91425" marR="9142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solidFill>
                      <a:srgbClr val="294982"/>
                    </a:solidFill>
                  </a:tcPr>
                </a:tc>
                <a:extLst>
                  <a:ext uri="{0D108BD9-81ED-4DB2-BD59-A6C34878D82A}">
                    <a16:rowId xmlns:a16="http://schemas.microsoft.com/office/drawing/2014/main" val="10000"/>
                  </a:ext>
                </a:extLst>
              </a:tr>
              <a:tr h="347050">
                <a:tc>
                  <a:txBody>
                    <a:bodyPr/>
                    <a:lstStyle/>
                    <a:p>
                      <a:pPr marL="0" lvl="0" indent="0" algn="l" rtl="0">
                        <a:spcBef>
                          <a:spcPts val="0"/>
                        </a:spcBef>
                        <a:spcAft>
                          <a:spcPts val="0"/>
                        </a:spcAft>
                        <a:buNone/>
                      </a:pPr>
                      <a:r>
                        <a:rPr lang="en-GB" sz="1100">
                          <a:latin typeface="Inter"/>
                          <a:ea typeface="Inter"/>
                          <a:cs typeface="Inter"/>
                          <a:sym typeface="Inter"/>
                        </a:rPr>
                        <a:t>Finance</a:t>
                      </a:r>
                      <a:endParaRPr sz="1100">
                        <a:latin typeface="Inter"/>
                        <a:ea typeface="Inter"/>
                        <a:cs typeface="Inter"/>
                        <a:sym typeface="Inter"/>
                      </a:endParaRPr>
                    </a:p>
                  </a:txBody>
                  <a:tcPr marL="91425" marR="9142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solidFill>
                      <a:srgbClr val="D9D9D9"/>
                    </a:solidFill>
                  </a:tcPr>
                </a:tc>
                <a:tc>
                  <a:txBody>
                    <a:bodyPr/>
                    <a:lstStyle/>
                    <a:p>
                      <a:pPr marL="0" lvl="0" indent="0" algn="l" rtl="0">
                        <a:spcBef>
                          <a:spcPts val="0"/>
                        </a:spcBef>
                        <a:spcAft>
                          <a:spcPts val="0"/>
                        </a:spcAft>
                        <a:buNone/>
                      </a:pPr>
                      <a:r>
                        <a:rPr lang="en-GB" sz="1100">
                          <a:latin typeface="Inter"/>
                          <a:ea typeface="Inter"/>
                          <a:cs typeface="Inter"/>
                          <a:sym typeface="Inter"/>
                        </a:rPr>
                        <a:t>Entry Level</a:t>
                      </a:r>
                      <a:endParaRPr sz="1100">
                        <a:latin typeface="Inter"/>
                        <a:ea typeface="Inter"/>
                        <a:cs typeface="Inter"/>
                        <a:sym typeface="Inter"/>
                      </a:endParaRPr>
                    </a:p>
                  </a:txBody>
                  <a:tcPr marL="91425" marR="9142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solidFill>
                      <a:srgbClr val="D9D9D9"/>
                    </a:solidFill>
                  </a:tcPr>
                </a:tc>
                <a:tc>
                  <a:txBody>
                    <a:bodyPr/>
                    <a:lstStyle/>
                    <a:p>
                      <a:pPr marL="0" lvl="0" indent="0" algn="l" rtl="0">
                        <a:spcBef>
                          <a:spcPts val="0"/>
                        </a:spcBef>
                        <a:spcAft>
                          <a:spcPts val="0"/>
                        </a:spcAft>
                        <a:buNone/>
                      </a:pPr>
                      <a:r>
                        <a:rPr lang="en-GB" sz="1100">
                          <a:latin typeface="Inter"/>
                          <a:ea typeface="Inter"/>
                          <a:cs typeface="Inter"/>
                          <a:sym typeface="Inter"/>
                        </a:rPr>
                        <a:t>Basics of financial modeling, Excel for finance professionals</a:t>
                      </a:r>
                      <a:endParaRPr sz="1100">
                        <a:latin typeface="Inter"/>
                        <a:ea typeface="Inter"/>
                        <a:cs typeface="Inter"/>
                        <a:sym typeface="Inter"/>
                      </a:endParaRPr>
                    </a:p>
                  </a:txBody>
                  <a:tcPr marL="91425" marR="9142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solidFill>
                      <a:srgbClr val="D9D9D9"/>
                    </a:solidFill>
                  </a:tcPr>
                </a:tc>
                <a:extLst>
                  <a:ext uri="{0D108BD9-81ED-4DB2-BD59-A6C34878D82A}">
                    <a16:rowId xmlns:a16="http://schemas.microsoft.com/office/drawing/2014/main" val="10001"/>
                  </a:ext>
                </a:extLst>
              </a:tr>
              <a:tr h="347050">
                <a:tc>
                  <a:txBody>
                    <a:bodyPr/>
                    <a:lstStyle/>
                    <a:p>
                      <a:pPr marL="0" lvl="0" indent="0" algn="l" rtl="0">
                        <a:spcBef>
                          <a:spcPts val="0"/>
                        </a:spcBef>
                        <a:spcAft>
                          <a:spcPts val="0"/>
                        </a:spcAft>
                        <a:buNone/>
                      </a:pPr>
                      <a:r>
                        <a:rPr lang="en-GB" sz="1100">
                          <a:latin typeface="Inter"/>
                          <a:ea typeface="Inter"/>
                          <a:cs typeface="Inter"/>
                          <a:sym typeface="Inter"/>
                        </a:rPr>
                        <a:t>Finance</a:t>
                      </a:r>
                      <a:endParaRPr sz="1100">
                        <a:latin typeface="Inter"/>
                        <a:ea typeface="Inter"/>
                        <a:cs typeface="Inter"/>
                        <a:sym typeface="Inter"/>
                      </a:endParaRPr>
                    </a:p>
                  </a:txBody>
                  <a:tcPr marL="91425" marR="9142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GB" sz="1100">
                          <a:latin typeface="Inter"/>
                          <a:ea typeface="Inter"/>
                          <a:cs typeface="Inter"/>
                          <a:sym typeface="Inter"/>
                        </a:rPr>
                        <a:t>Associate Level</a:t>
                      </a:r>
                      <a:endParaRPr sz="1100">
                        <a:latin typeface="Inter"/>
                        <a:ea typeface="Inter"/>
                        <a:cs typeface="Inter"/>
                        <a:sym typeface="Inter"/>
                      </a:endParaRPr>
                    </a:p>
                  </a:txBody>
                  <a:tcPr marL="91425" marR="9142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GB" sz="1100">
                          <a:latin typeface="Inter"/>
                          <a:ea typeface="Inter"/>
                          <a:cs typeface="Inter"/>
                          <a:sym typeface="Inter"/>
                        </a:rPr>
                        <a:t>Certified Financial Analyst (CFA) Level 1, Advanced Excel for financial analysis.</a:t>
                      </a:r>
                      <a:endParaRPr sz="1100">
                        <a:latin typeface="Inter"/>
                        <a:ea typeface="Inter"/>
                        <a:cs typeface="Inter"/>
                        <a:sym typeface="Inter"/>
                      </a:endParaRPr>
                    </a:p>
                  </a:txBody>
                  <a:tcPr marL="91425" marR="9142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347050">
                <a:tc>
                  <a:txBody>
                    <a:bodyPr/>
                    <a:lstStyle/>
                    <a:p>
                      <a:pPr marL="0" lvl="0" indent="0" algn="l" rtl="0">
                        <a:spcBef>
                          <a:spcPts val="0"/>
                        </a:spcBef>
                        <a:spcAft>
                          <a:spcPts val="0"/>
                        </a:spcAft>
                        <a:buNone/>
                      </a:pPr>
                      <a:r>
                        <a:rPr lang="en-GB" sz="1100">
                          <a:latin typeface="Inter"/>
                          <a:ea typeface="Inter"/>
                          <a:cs typeface="Inter"/>
                          <a:sym typeface="Inter"/>
                        </a:rPr>
                        <a:t>Finance</a:t>
                      </a:r>
                      <a:endParaRPr sz="1100">
                        <a:latin typeface="Inter"/>
                        <a:ea typeface="Inter"/>
                        <a:cs typeface="Inter"/>
                        <a:sym typeface="Inter"/>
                      </a:endParaRPr>
                    </a:p>
                  </a:txBody>
                  <a:tcPr marL="91425" marR="9142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solidFill>
                      <a:srgbClr val="D9D9D9"/>
                    </a:solidFill>
                  </a:tcPr>
                </a:tc>
                <a:tc>
                  <a:txBody>
                    <a:bodyPr/>
                    <a:lstStyle/>
                    <a:p>
                      <a:pPr marL="0" lvl="0" indent="0" algn="l" rtl="0">
                        <a:spcBef>
                          <a:spcPts val="0"/>
                        </a:spcBef>
                        <a:spcAft>
                          <a:spcPts val="0"/>
                        </a:spcAft>
                        <a:buNone/>
                      </a:pPr>
                      <a:r>
                        <a:rPr lang="en-GB" sz="1100">
                          <a:latin typeface="Inter"/>
                          <a:ea typeface="Inter"/>
                          <a:cs typeface="Inter"/>
                          <a:sym typeface="Inter"/>
                        </a:rPr>
                        <a:t>Senior Level</a:t>
                      </a:r>
                      <a:endParaRPr sz="1100">
                        <a:latin typeface="Inter"/>
                        <a:ea typeface="Inter"/>
                        <a:cs typeface="Inter"/>
                        <a:sym typeface="Inter"/>
                      </a:endParaRPr>
                    </a:p>
                  </a:txBody>
                  <a:tcPr marL="91425" marR="9142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solidFill>
                      <a:srgbClr val="D9D9D9"/>
                    </a:solidFill>
                  </a:tcPr>
                </a:tc>
                <a:tc>
                  <a:txBody>
                    <a:bodyPr/>
                    <a:lstStyle/>
                    <a:p>
                      <a:pPr marL="0" lvl="0" indent="0" algn="l" rtl="0">
                        <a:spcBef>
                          <a:spcPts val="0"/>
                        </a:spcBef>
                        <a:spcAft>
                          <a:spcPts val="0"/>
                        </a:spcAft>
                        <a:buNone/>
                      </a:pPr>
                      <a:r>
                        <a:rPr lang="en-GB" sz="1100">
                          <a:latin typeface="Inter"/>
                          <a:ea typeface="Inter"/>
                          <a:cs typeface="Inter"/>
                          <a:sym typeface="Inter"/>
                        </a:rPr>
                        <a:t>Advanced Financial Risk Management, Portfolio Management Certification.</a:t>
                      </a:r>
                      <a:endParaRPr sz="1100">
                        <a:latin typeface="Inter"/>
                        <a:ea typeface="Inter"/>
                        <a:cs typeface="Inter"/>
                        <a:sym typeface="Inter"/>
                      </a:endParaRPr>
                    </a:p>
                  </a:txBody>
                  <a:tcPr marL="91425" marR="9142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solidFill>
                      <a:srgbClr val="D9D9D9"/>
                    </a:solidFill>
                  </a:tcPr>
                </a:tc>
                <a:extLst>
                  <a:ext uri="{0D108BD9-81ED-4DB2-BD59-A6C34878D82A}">
                    <a16:rowId xmlns:a16="http://schemas.microsoft.com/office/drawing/2014/main" val="10003"/>
                  </a:ext>
                </a:extLst>
              </a:tr>
              <a:tr h="347050">
                <a:tc>
                  <a:txBody>
                    <a:bodyPr/>
                    <a:lstStyle/>
                    <a:p>
                      <a:pPr marL="0" lvl="0" indent="0" algn="l" rtl="0">
                        <a:spcBef>
                          <a:spcPts val="0"/>
                        </a:spcBef>
                        <a:spcAft>
                          <a:spcPts val="0"/>
                        </a:spcAft>
                        <a:buNone/>
                      </a:pPr>
                      <a:r>
                        <a:rPr lang="en-GB" sz="1100">
                          <a:latin typeface="Inter"/>
                          <a:ea typeface="Inter"/>
                          <a:cs typeface="Inter"/>
                          <a:sym typeface="Inter"/>
                        </a:rPr>
                        <a:t>Marketing</a:t>
                      </a:r>
                      <a:endParaRPr sz="1100">
                        <a:latin typeface="Inter"/>
                        <a:ea typeface="Inter"/>
                        <a:cs typeface="Inter"/>
                        <a:sym typeface="Inter"/>
                      </a:endParaRPr>
                    </a:p>
                  </a:txBody>
                  <a:tcPr marL="91425" marR="9142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GB" sz="1100">
                          <a:latin typeface="Inter"/>
                          <a:ea typeface="Inter"/>
                          <a:cs typeface="Inter"/>
                          <a:sym typeface="Inter"/>
                        </a:rPr>
                        <a:t>Entry Level</a:t>
                      </a:r>
                      <a:endParaRPr sz="1100">
                        <a:latin typeface="Inter"/>
                        <a:ea typeface="Inter"/>
                        <a:cs typeface="Inter"/>
                        <a:sym typeface="Inter"/>
                      </a:endParaRPr>
                    </a:p>
                  </a:txBody>
                  <a:tcPr marL="91425" marR="9142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GB" sz="1100">
                          <a:latin typeface="Inter"/>
                          <a:ea typeface="Inter"/>
                          <a:cs typeface="Inter"/>
                          <a:sym typeface="Inter"/>
                        </a:rPr>
                        <a:t>Introduction to digital marketing, branding basics.</a:t>
                      </a:r>
                      <a:endParaRPr sz="1100">
                        <a:latin typeface="Inter"/>
                        <a:ea typeface="Inter"/>
                        <a:cs typeface="Inter"/>
                        <a:sym typeface="Inter"/>
                      </a:endParaRPr>
                    </a:p>
                  </a:txBody>
                  <a:tcPr marL="91425" marR="9142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347050">
                <a:tc>
                  <a:txBody>
                    <a:bodyPr/>
                    <a:lstStyle/>
                    <a:p>
                      <a:pPr marL="0" lvl="0" indent="0" algn="l" rtl="0">
                        <a:spcBef>
                          <a:spcPts val="0"/>
                        </a:spcBef>
                        <a:spcAft>
                          <a:spcPts val="0"/>
                        </a:spcAft>
                        <a:buNone/>
                      </a:pPr>
                      <a:r>
                        <a:rPr lang="en-GB" sz="1100">
                          <a:latin typeface="Inter"/>
                          <a:ea typeface="Inter"/>
                          <a:cs typeface="Inter"/>
                          <a:sym typeface="Inter"/>
                        </a:rPr>
                        <a:t>Marketing</a:t>
                      </a:r>
                      <a:endParaRPr sz="1100">
                        <a:latin typeface="Inter"/>
                        <a:ea typeface="Inter"/>
                        <a:cs typeface="Inter"/>
                        <a:sym typeface="Inter"/>
                      </a:endParaRPr>
                    </a:p>
                  </a:txBody>
                  <a:tcPr marL="91425" marR="9142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solidFill>
                      <a:srgbClr val="D9D9D9"/>
                    </a:solidFill>
                  </a:tcPr>
                </a:tc>
                <a:tc>
                  <a:txBody>
                    <a:bodyPr/>
                    <a:lstStyle/>
                    <a:p>
                      <a:pPr marL="0" lvl="0" indent="0" algn="l" rtl="0">
                        <a:spcBef>
                          <a:spcPts val="0"/>
                        </a:spcBef>
                        <a:spcAft>
                          <a:spcPts val="0"/>
                        </a:spcAft>
                        <a:buNone/>
                      </a:pPr>
                      <a:r>
                        <a:rPr lang="en-GB" sz="1100">
                          <a:latin typeface="Inter"/>
                          <a:ea typeface="Inter"/>
                          <a:cs typeface="Inter"/>
                          <a:sym typeface="Inter"/>
                        </a:rPr>
                        <a:t>Associate Level</a:t>
                      </a:r>
                      <a:endParaRPr sz="1100">
                        <a:latin typeface="Inter"/>
                        <a:ea typeface="Inter"/>
                        <a:cs typeface="Inter"/>
                        <a:sym typeface="Inter"/>
                      </a:endParaRPr>
                    </a:p>
                  </a:txBody>
                  <a:tcPr marL="91425" marR="9142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solidFill>
                      <a:srgbClr val="D9D9D9"/>
                    </a:solidFill>
                  </a:tcPr>
                </a:tc>
                <a:tc>
                  <a:txBody>
                    <a:bodyPr/>
                    <a:lstStyle/>
                    <a:p>
                      <a:pPr marL="0" lvl="0" indent="0" algn="l" rtl="0">
                        <a:spcBef>
                          <a:spcPts val="0"/>
                        </a:spcBef>
                        <a:spcAft>
                          <a:spcPts val="0"/>
                        </a:spcAft>
                        <a:buNone/>
                      </a:pPr>
                      <a:r>
                        <a:rPr lang="en-GB" sz="1100">
                          <a:latin typeface="Inter"/>
                          <a:ea typeface="Inter"/>
                          <a:cs typeface="Inter"/>
                          <a:sym typeface="Inter"/>
                        </a:rPr>
                        <a:t>Google Ads Certification, HubSpot Content Marketing Certification.</a:t>
                      </a:r>
                      <a:endParaRPr sz="1100">
                        <a:latin typeface="Inter"/>
                        <a:ea typeface="Inter"/>
                        <a:cs typeface="Inter"/>
                        <a:sym typeface="Inter"/>
                      </a:endParaRPr>
                    </a:p>
                  </a:txBody>
                  <a:tcPr marL="91425" marR="9142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solidFill>
                      <a:srgbClr val="D9D9D9"/>
                    </a:solidFill>
                  </a:tcPr>
                </a:tc>
                <a:extLst>
                  <a:ext uri="{0D108BD9-81ED-4DB2-BD59-A6C34878D82A}">
                    <a16:rowId xmlns:a16="http://schemas.microsoft.com/office/drawing/2014/main" val="10005"/>
                  </a:ext>
                </a:extLst>
              </a:tr>
              <a:tr h="347050">
                <a:tc>
                  <a:txBody>
                    <a:bodyPr/>
                    <a:lstStyle/>
                    <a:p>
                      <a:pPr marL="0" lvl="0" indent="0" algn="l" rtl="0">
                        <a:spcBef>
                          <a:spcPts val="0"/>
                        </a:spcBef>
                        <a:spcAft>
                          <a:spcPts val="0"/>
                        </a:spcAft>
                        <a:buNone/>
                      </a:pPr>
                      <a:r>
                        <a:rPr lang="en-GB" sz="1100">
                          <a:latin typeface="Inter"/>
                          <a:ea typeface="Inter"/>
                          <a:cs typeface="Inter"/>
                          <a:sym typeface="Inter"/>
                        </a:rPr>
                        <a:t>Marketing</a:t>
                      </a:r>
                      <a:endParaRPr sz="1100">
                        <a:latin typeface="Inter"/>
                        <a:ea typeface="Inter"/>
                        <a:cs typeface="Inter"/>
                        <a:sym typeface="Inter"/>
                      </a:endParaRPr>
                    </a:p>
                  </a:txBody>
                  <a:tcPr marL="91425" marR="9142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GB" sz="1100">
                          <a:latin typeface="Inter"/>
                          <a:ea typeface="Inter"/>
                          <a:cs typeface="Inter"/>
                          <a:sym typeface="Inter"/>
                        </a:rPr>
                        <a:t>Senior Level</a:t>
                      </a:r>
                      <a:endParaRPr sz="1100">
                        <a:latin typeface="Inter"/>
                        <a:ea typeface="Inter"/>
                        <a:cs typeface="Inter"/>
                        <a:sym typeface="Inter"/>
                      </a:endParaRPr>
                    </a:p>
                  </a:txBody>
                  <a:tcPr marL="91425" marR="9142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GB" sz="1100">
                          <a:latin typeface="Inter"/>
                          <a:ea typeface="Inter"/>
                          <a:cs typeface="Inter"/>
                          <a:sym typeface="Inter"/>
                        </a:rPr>
                        <a:t>Brand Management Strategy, Customer Experience Design.</a:t>
                      </a:r>
                      <a:endParaRPr sz="1100">
                        <a:latin typeface="Inter"/>
                        <a:ea typeface="Inter"/>
                        <a:cs typeface="Inter"/>
                        <a:sym typeface="Inter"/>
                      </a:endParaRPr>
                    </a:p>
                  </a:txBody>
                  <a:tcPr marL="91425" marR="9142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r h="347050">
                <a:tc>
                  <a:txBody>
                    <a:bodyPr/>
                    <a:lstStyle/>
                    <a:p>
                      <a:pPr marL="0" lvl="0" indent="0" algn="l" rtl="0">
                        <a:spcBef>
                          <a:spcPts val="0"/>
                        </a:spcBef>
                        <a:spcAft>
                          <a:spcPts val="0"/>
                        </a:spcAft>
                        <a:buNone/>
                      </a:pPr>
                      <a:r>
                        <a:rPr lang="en-GB" sz="1100">
                          <a:latin typeface="Inter"/>
                          <a:ea typeface="Inter"/>
                          <a:cs typeface="Inter"/>
                          <a:sym typeface="Inter"/>
                        </a:rPr>
                        <a:t>Operations</a:t>
                      </a:r>
                      <a:endParaRPr sz="1100">
                        <a:latin typeface="Inter"/>
                        <a:ea typeface="Inter"/>
                        <a:cs typeface="Inter"/>
                        <a:sym typeface="Inter"/>
                      </a:endParaRPr>
                    </a:p>
                  </a:txBody>
                  <a:tcPr marL="91425" marR="9142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solidFill>
                      <a:srgbClr val="D9D9D9"/>
                    </a:solidFill>
                  </a:tcPr>
                </a:tc>
                <a:tc>
                  <a:txBody>
                    <a:bodyPr/>
                    <a:lstStyle/>
                    <a:p>
                      <a:pPr marL="0" lvl="0" indent="0" algn="l" rtl="0">
                        <a:spcBef>
                          <a:spcPts val="0"/>
                        </a:spcBef>
                        <a:spcAft>
                          <a:spcPts val="0"/>
                        </a:spcAft>
                        <a:buNone/>
                      </a:pPr>
                      <a:r>
                        <a:rPr lang="en-GB" sz="1100">
                          <a:latin typeface="Inter"/>
                          <a:ea typeface="Inter"/>
                          <a:cs typeface="Inter"/>
                          <a:sym typeface="Inter"/>
                        </a:rPr>
                        <a:t>Entry Level</a:t>
                      </a:r>
                      <a:endParaRPr sz="1100">
                        <a:latin typeface="Inter"/>
                        <a:ea typeface="Inter"/>
                        <a:cs typeface="Inter"/>
                        <a:sym typeface="Inter"/>
                      </a:endParaRPr>
                    </a:p>
                  </a:txBody>
                  <a:tcPr marL="91425" marR="9142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solidFill>
                      <a:srgbClr val="D9D9D9"/>
                    </a:solidFill>
                  </a:tcPr>
                </a:tc>
                <a:tc>
                  <a:txBody>
                    <a:bodyPr/>
                    <a:lstStyle/>
                    <a:p>
                      <a:pPr marL="0" lvl="0" indent="0" algn="l" rtl="0">
                        <a:spcBef>
                          <a:spcPts val="0"/>
                        </a:spcBef>
                        <a:spcAft>
                          <a:spcPts val="0"/>
                        </a:spcAft>
                        <a:buNone/>
                      </a:pPr>
                      <a:r>
                        <a:rPr lang="en-GB" sz="1100">
                          <a:latin typeface="Inter"/>
                          <a:ea typeface="Inter"/>
                          <a:cs typeface="Inter"/>
                          <a:sym typeface="Inter"/>
                        </a:rPr>
                        <a:t>Lean Six Sigma Yellow Belt, supply chain basics.</a:t>
                      </a:r>
                      <a:endParaRPr sz="1100">
                        <a:latin typeface="Inter"/>
                        <a:ea typeface="Inter"/>
                        <a:cs typeface="Inter"/>
                        <a:sym typeface="Inter"/>
                      </a:endParaRPr>
                    </a:p>
                  </a:txBody>
                  <a:tcPr marL="91425" marR="9142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solidFill>
                      <a:srgbClr val="D9D9D9"/>
                    </a:solidFill>
                  </a:tcPr>
                </a:tc>
                <a:extLst>
                  <a:ext uri="{0D108BD9-81ED-4DB2-BD59-A6C34878D82A}">
                    <a16:rowId xmlns:a16="http://schemas.microsoft.com/office/drawing/2014/main" val="10007"/>
                  </a:ext>
                </a:extLst>
              </a:tr>
              <a:tr h="347050">
                <a:tc>
                  <a:txBody>
                    <a:bodyPr/>
                    <a:lstStyle/>
                    <a:p>
                      <a:pPr marL="0" lvl="0" indent="0" algn="l" rtl="0">
                        <a:spcBef>
                          <a:spcPts val="0"/>
                        </a:spcBef>
                        <a:spcAft>
                          <a:spcPts val="0"/>
                        </a:spcAft>
                        <a:buNone/>
                      </a:pPr>
                      <a:r>
                        <a:rPr lang="en-GB" sz="1100">
                          <a:latin typeface="Inter"/>
                          <a:ea typeface="Inter"/>
                          <a:cs typeface="Inter"/>
                          <a:sym typeface="Inter"/>
                        </a:rPr>
                        <a:t>Operations</a:t>
                      </a:r>
                      <a:endParaRPr sz="1100">
                        <a:latin typeface="Inter"/>
                        <a:ea typeface="Inter"/>
                        <a:cs typeface="Inter"/>
                        <a:sym typeface="Inter"/>
                      </a:endParaRPr>
                    </a:p>
                  </a:txBody>
                  <a:tcPr marL="91425" marR="9142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GB" sz="1100">
                          <a:latin typeface="Inter"/>
                          <a:ea typeface="Inter"/>
                          <a:cs typeface="Inter"/>
                          <a:sym typeface="Inter"/>
                        </a:rPr>
                        <a:t>Associate Level</a:t>
                      </a:r>
                      <a:endParaRPr sz="1100">
                        <a:latin typeface="Inter"/>
                        <a:ea typeface="Inter"/>
                        <a:cs typeface="Inter"/>
                        <a:sym typeface="Inter"/>
                      </a:endParaRPr>
                    </a:p>
                  </a:txBody>
                  <a:tcPr marL="91425" marR="9142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GB" sz="1100">
                          <a:latin typeface="Inter"/>
                          <a:ea typeface="Inter"/>
                          <a:cs typeface="Inter"/>
                          <a:sym typeface="Inter"/>
                        </a:rPr>
                        <a:t>Lean Six Sigma Green Belt, Advanced Supply Chain Analytics</a:t>
                      </a:r>
                      <a:endParaRPr sz="1100">
                        <a:latin typeface="Inter"/>
                        <a:ea typeface="Inter"/>
                        <a:cs typeface="Inter"/>
                        <a:sym typeface="Inter"/>
                      </a:endParaRPr>
                    </a:p>
                  </a:txBody>
                  <a:tcPr marL="91425" marR="9142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extLst>
                  <a:ext uri="{0D108BD9-81ED-4DB2-BD59-A6C34878D82A}">
                    <a16:rowId xmlns:a16="http://schemas.microsoft.com/office/drawing/2014/main" val="10008"/>
                  </a:ext>
                </a:extLst>
              </a:tr>
              <a:tr h="347050">
                <a:tc>
                  <a:txBody>
                    <a:bodyPr/>
                    <a:lstStyle/>
                    <a:p>
                      <a:pPr marL="0" lvl="0" indent="0" algn="l" rtl="0">
                        <a:spcBef>
                          <a:spcPts val="0"/>
                        </a:spcBef>
                        <a:spcAft>
                          <a:spcPts val="0"/>
                        </a:spcAft>
                        <a:buNone/>
                      </a:pPr>
                      <a:r>
                        <a:rPr lang="en-GB" sz="1100">
                          <a:latin typeface="Inter"/>
                          <a:ea typeface="Inter"/>
                          <a:cs typeface="Inter"/>
                          <a:sym typeface="Inter"/>
                        </a:rPr>
                        <a:t>Operations</a:t>
                      </a:r>
                      <a:endParaRPr sz="1100">
                        <a:latin typeface="Inter"/>
                        <a:ea typeface="Inter"/>
                        <a:cs typeface="Inter"/>
                        <a:sym typeface="Inter"/>
                      </a:endParaRPr>
                    </a:p>
                  </a:txBody>
                  <a:tcPr marL="91425" marR="9142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solidFill>
                      <a:srgbClr val="D9D9D9"/>
                    </a:solidFill>
                  </a:tcPr>
                </a:tc>
                <a:tc>
                  <a:txBody>
                    <a:bodyPr/>
                    <a:lstStyle/>
                    <a:p>
                      <a:pPr marL="0" lvl="0" indent="0" algn="l" rtl="0">
                        <a:spcBef>
                          <a:spcPts val="0"/>
                        </a:spcBef>
                        <a:spcAft>
                          <a:spcPts val="0"/>
                        </a:spcAft>
                        <a:buNone/>
                      </a:pPr>
                      <a:r>
                        <a:rPr lang="en-GB" sz="1100">
                          <a:latin typeface="Inter"/>
                          <a:ea typeface="Inter"/>
                          <a:cs typeface="Inter"/>
                          <a:sym typeface="Inter"/>
                        </a:rPr>
                        <a:t>Senior Level</a:t>
                      </a:r>
                      <a:endParaRPr sz="1100">
                        <a:latin typeface="Inter"/>
                        <a:ea typeface="Inter"/>
                        <a:cs typeface="Inter"/>
                        <a:sym typeface="Inter"/>
                      </a:endParaRPr>
                    </a:p>
                  </a:txBody>
                  <a:tcPr marL="91425" marR="9142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solidFill>
                      <a:srgbClr val="D9D9D9"/>
                    </a:solidFill>
                  </a:tcPr>
                </a:tc>
                <a:tc>
                  <a:txBody>
                    <a:bodyPr/>
                    <a:lstStyle/>
                    <a:p>
                      <a:pPr marL="0" lvl="0" indent="0" algn="l" rtl="0">
                        <a:spcBef>
                          <a:spcPts val="0"/>
                        </a:spcBef>
                        <a:spcAft>
                          <a:spcPts val="0"/>
                        </a:spcAft>
                        <a:buNone/>
                      </a:pPr>
                      <a:r>
                        <a:rPr lang="en-GB" sz="1100">
                          <a:latin typeface="Inter"/>
                          <a:ea typeface="Inter"/>
                          <a:cs typeface="Inter"/>
                          <a:sym typeface="Inter"/>
                        </a:rPr>
                        <a:t>Lean Six Sigma Black Belt, Advanced Operations Strategy.</a:t>
                      </a:r>
                      <a:endParaRPr sz="1100">
                        <a:latin typeface="Inter"/>
                        <a:ea typeface="Inter"/>
                        <a:cs typeface="Inter"/>
                        <a:sym typeface="Inter"/>
                      </a:endParaRPr>
                    </a:p>
                  </a:txBody>
                  <a:tcPr marL="91425" marR="9142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solidFill>
                      <a:srgbClr val="D9D9D9"/>
                    </a:solidFill>
                  </a:tcPr>
                </a:tc>
                <a:extLst>
                  <a:ext uri="{0D108BD9-81ED-4DB2-BD59-A6C34878D82A}">
                    <a16:rowId xmlns:a16="http://schemas.microsoft.com/office/drawing/2014/main" val="10009"/>
                  </a:ext>
                </a:extLst>
              </a:tr>
            </a:tbl>
          </a:graphicData>
        </a:graphic>
      </p:graphicFrame>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TotalTime>
  <Words>1128</Words>
  <Application>Microsoft Office PowerPoint</Application>
  <PresentationFormat>On-screen Show (16:9)</PresentationFormat>
  <Paragraphs>107</Paragraphs>
  <Slides>10</Slides>
  <Notes>10</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10</vt:i4>
      </vt:variant>
    </vt:vector>
  </HeadingPairs>
  <TitlesOfParts>
    <vt:vector size="16" baseType="lpstr">
      <vt:lpstr>Arial</vt:lpstr>
      <vt:lpstr>Inter</vt:lpstr>
      <vt:lpstr>Calibri</vt:lpstr>
      <vt:lpstr>Simple Light</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Musab Shaikh</dc:creator>
  <cp:lastModifiedBy>Musab Shaikh</cp:lastModifiedBy>
  <cp:revision>6</cp:revision>
  <dcterms:modified xsi:type="dcterms:W3CDTF">2024-12-01T07:34:50Z</dcterms:modified>
</cp:coreProperties>
</file>