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5" r:id="rId5"/>
    <p:sldId id="258" r:id="rId6"/>
    <p:sldId id="264"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92"/>
    <p:restoredTop sz="94733"/>
  </p:normalViewPr>
  <p:slideViewPr>
    <p:cSldViewPr snapToGrid="0">
      <p:cViewPr>
        <p:scale>
          <a:sx n="100" d="100"/>
          <a:sy n="100" d="100"/>
        </p:scale>
        <p:origin x="584"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7ABABF-A01C-458E-BAB1-F52C89FF3246}" type="datetimeFigureOut">
              <a:rPr lang="en-US" smtClean="0"/>
              <a:t>11/23/16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43DB2-156F-490E-BB13-69851FA113CE}" type="slidenum">
              <a:rPr lang="en-US" smtClean="0"/>
              <a:t>‹#›</a:t>
            </a:fld>
            <a:endParaRPr lang="en-US"/>
          </a:p>
        </p:txBody>
      </p:sp>
    </p:spTree>
    <p:extLst>
      <p:ext uri="{BB962C8B-B14F-4D97-AF65-F5344CB8AC3E}">
        <p14:creationId xmlns:p14="http://schemas.microsoft.com/office/powerpoint/2010/main" val="1850690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7ABABF-A01C-458E-BAB1-F52C89FF3246}" type="datetimeFigureOut">
              <a:rPr lang="en-US" smtClean="0"/>
              <a:t>11/23/16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43DB2-156F-490E-BB13-69851FA113CE}" type="slidenum">
              <a:rPr lang="en-US" smtClean="0"/>
              <a:t>‹#›</a:t>
            </a:fld>
            <a:endParaRPr lang="en-US"/>
          </a:p>
        </p:txBody>
      </p:sp>
    </p:spTree>
    <p:extLst>
      <p:ext uri="{BB962C8B-B14F-4D97-AF65-F5344CB8AC3E}">
        <p14:creationId xmlns:p14="http://schemas.microsoft.com/office/powerpoint/2010/main" val="1513640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7ABABF-A01C-458E-BAB1-F52C89FF3246}" type="datetimeFigureOut">
              <a:rPr lang="en-US" smtClean="0"/>
              <a:t>11/23/16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43DB2-156F-490E-BB13-69851FA113CE}" type="slidenum">
              <a:rPr lang="en-US" smtClean="0"/>
              <a:t>‹#›</a:t>
            </a:fld>
            <a:endParaRPr lang="en-US"/>
          </a:p>
        </p:txBody>
      </p:sp>
    </p:spTree>
    <p:extLst>
      <p:ext uri="{BB962C8B-B14F-4D97-AF65-F5344CB8AC3E}">
        <p14:creationId xmlns:p14="http://schemas.microsoft.com/office/powerpoint/2010/main" val="3646964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7ABABF-A01C-458E-BAB1-F52C89FF3246}" type="datetimeFigureOut">
              <a:rPr lang="en-US" smtClean="0"/>
              <a:t>11/23/16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43DB2-156F-490E-BB13-69851FA113CE}" type="slidenum">
              <a:rPr lang="en-US" smtClean="0"/>
              <a:t>‹#›</a:t>
            </a:fld>
            <a:endParaRPr lang="en-US"/>
          </a:p>
        </p:txBody>
      </p:sp>
    </p:spTree>
    <p:extLst>
      <p:ext uri="{BB962C8B-B14F-4D97-AF65-F5344CB8AC3E}">
        <p14:creationId xmlns:p14="http://schemas.microsoft.com/office/powerpoint/2010/main" val="158280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7ABABF-A01C-458E-BAB1-F52C89FF3246}" type="datetimeFigureOut">
              <a:rPr lang="en-US" smtClean="0"/>
              <a:t>11/23/16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43DB2-156F-490E-BB13-69851FA113CE}" type="slidenum">
              <a:rPr lang="en-US" smtClean="0"/>
              <a:t>‹#›</a:t>
            </a:fld>
            <a:endParaRPr lang="en-US"/>
          </a:p>
        </p:txBody>
      </p:sp>
    </p:spTree>
    <p:extLst>
      <p:ext uri="{BB962C8B-B14F-4D97-AF65-F5344CB8AC3E}">
        <p14:creationId xmlns:p14="http://schemas.microsoft.com/office/powerpoint/2010/main" val="3596013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7ABABF-A01C-458E-BAB1-F52C89FF3246}" type="datetimeFigureOut">
              <a:rPr lang="en-US" smtClean="0"/>
              <a:t>11/23/16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43DB2-156F-490E-BB13-69851FA113CE}" type="slidenum">
              <a:rPr lang="en-US" smtClean="0"/>
              <a:t>‹#›</a:t>
            </a:fld>
            <a:endParaRPr lang="en-US"/>
          </a:p>
        </p:txBody>
      </p:sp>
    </p:spTree>
    <p:extLst>
      <p:ext uri="{BB962C8B-B14F-4D97-AF65-F5344CB8AC3E}">
        <p14:creationId xmlns:p14="http://schemas.microsoft.com/office/powerpoint/2010/main" val="432969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7ABABF-A01C-458E-BAB1-F52C89FF3246}" type="datetimeFigureOut">
              <a:rPr lang="en-US" smtClean="0"/>
              <a:t>11/23/16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543DB2-156F-490E-BB13-69851FA113CE}" type="slidenum">
              <a:rPr lang="en-US" smtClean="0"/>
              <a:t>‹#›</a:t>
            </a:fld>
            <a:endParaRPr lang="en-US"/>
          </a:p>
        </p:txBody>
      </p:sp>
    </p:spTree>
    <p:extLst>
      <p:ext uri="{BB962C8B-B14F-4D97-AF65-F5344CB8AC3E}">
        <p14:creationId xmlns:p14="http://schemas.microsoft.com/office/powerpoint/2010/main" val="241128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7ABABF-A01C-458E-BAB1-F52C89FF3246}" type="datetimeFigureOut">
              <a:rPr lang="en-US" smtClean="0"/>
              <a:t>11/23/16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543DB2-156F-490E-BB13-69851FA113CE}" type="slidenum">
              <a:rPr lang="en-US" smtClean="0"/>
              <a:t>‹#›</a:t>
            </a:fld>
            <a:endParaRPr lang="en-US"/>
          </a:p>
        </p:txBody>
      </p:sp>
    </p:spTree>
    <p:extLst>
      <p:ext uri="{BB962C8B-B14F-4D97-AF65-F5344CB8AC3E}">
        <p14:creationId xmlns:p14="http://schemas.microsoft.com/office/powerpoint/2010/main" val="3862865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7ABABF-A01C-458E-BAB1-F52C89FF3246}" type="datetimeFigureOut">
              <a:rPr lang="en-US" smtClean="0"/>
              <a:t>11/23/16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543DB2-156F-490E-BB13-69851FA113CE}" type="slidenum">
              <a:rPr lang="en-US" smtClean="0"/>
              <a:t>‹#›</a:t>
            </a:fld>
            <a:endParaRPr lang="en-US"/>
          </a:p>
        </p:txBody>
      </p:sp>
    </p:spTree>
    <p:extLst>
      <p:ext uri="{BB962C8B-B14F-4D97-AF65-F5344CB8AC3E}">
        <p14:creationId xmlns:p14="http://schemas.microsoft.com/office/powerpoint/2010/main" val="1572926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7ABABF-A01C-458E-BAB1-F52C89FF3246}" type="datetimeFigureOut">
              <a:rPr lang="en-US" smtClean="0"/>
              <a:t>11/23/16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43DB2-156F-490E-BB13-69851FA113CE}" type="slidenum">
              <a:rPr lang="en-US" smtClean="0"/>
              <a:t>‹#›</a:t>
            </a:fld>
            <a:endParaRPr lang="en-US"/>
          </a:p>
        </p:txBody>
      </p:sp>
    </p:spTree>
    <p:extLst>
      <p:ext uri="{BB962C8B-B14F-4D97-AF65-F5344CB8AC3E}">
        <p14:creationId xmlns:p14="http://schemas.microsoft.com/office/powerpoint/2010/main" val="2421175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7ABABF-A01C-458E-BAB1-F52C89FF3246}" type="datetimeFigureOut">
              <a:rPr lang="en-US" smtClean="0"/>
              <a:t>11/23/16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43DB2-156F-490E-BB13-69851FA113CE}" type="slidenum">
              <a:rPr lang="en-US" smtClean="0"/>
              <a:t>‹#›</a:t>
            </a:fld>
            <a:endParaRPr lang="en-US"/>
          </a:p>
        </p:txBody>
      </p:sp>
    </p:spTree>
    <p:extLst>
      <p:ext uri="{BB962C8B-B14F-4D97-AF65-F5344CB8AC3E}">
        <p14:creationId xmlns:p14="http://schemas.microsoft.com/office/powerpoint/2010/main" val="42319029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7ABABF-A01C-458E-BAB1-F52C89FF3246}" type="datetimeFigureOut">
              <a:rPr lang="en-US" smtClean="0"/>
              <a:t>11/23/16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43DB2-156F-490E-BB13-69851FA113CE}" type="slidenum">
              <a:rPr lang="en-US" smtClean="0"/>
              <a:t>‹#›</a:t>
            </a:fld>
            <a:endParaRPr lang="en-US"/>
          </a:p>
        </p:txBody>
      </p:sp>
    </p:spTree>
    <p:extLst>
      <p:ext uri="{BB962C8B-B14F-4D97-AF65-F5344CB8AC3E}">
        <p14:creationId xmlns:p14="http://schemas.microsoft.com/office/powerpoint/2010/main" val="463269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NumPy" TargetMode="External"/><Relationship Id="rId4" Type="http://schemas.openxmlformats.org/officeDocument/2006/relationships/hyperlink" Target="http://ipython.org/" TargetMode="External"/><Relationship Id="rId5" Type="http://schemas.openxmlformats.org/officeDocument/2006/relationships/hyperlink" Target="http://matplotlib.org/#ftn.matlab" TargetMode="External"/><Relationship Id="rId6" Type="http://schemas.openxmlformats.org/officeDocument/2006/relationships/hyperlink" Target="http://matplotlib.org/#ftn.mathematica" TargetMode="External"/><Relationship Id="rId7" Type="http://schemas.openxmlformats.org/officeDocument/2006/relationships/hyperlink" Target="https://en.wikipedia.org/wiki/John_D._Hunter" TargetMode="External"/><Relationship Id="rId8" Type="http://schemas.openxmlformats.org/officeDocument/2006/relationships/hyperlink" Target="https://en.wikipedia.org/wiki/BSD_licenses" TargetMode="External"/><Relationship Id="rId1" Type="http://schemas.openxmlformats.org/officeDocument/2006/relationships/slideLayout" Target="../slideLayouts/slideLayout2.xml"/><Relationship Id="rId2" Type="http://schemas.openxmlformats.org/officeDocument/2006/relationships/hyperlink" Target="https://en.wikipedia.org/wiki/Python_(programming_languag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python.org/download/" TargetMode="External"/><Relationship Id="rId4" Type="http://schemas.openxmlformats.org/officeDocument/2006/relationships/hyperlink" Target="https://pypi.python.org/pypi/pip/" TargetMode="External"/><Relationship Id="rId1" Type="http://schemas.openxmlformats.org/officeDocument/2006/relationships/slideLayout" Target="../slideLayouts/slideLayout2.xml"/><Relationship Id="rId2" Type="http://schemas.openxmlformats.org/officeDocument/2006/relationships/hyperlink" Target="http://matplotlib.org/users/installing.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atplotlib.org/api/index.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6.xml.rels><?xml version="1.0" encoding="UTF-8" standalone="yes"?>
<Relationships xmlns="http://schemas.openxmlformats.org/package/2006/relationships"><Relationship Id="rId3" Type="http://schemas.openxmlformats.org/officeDocument/2006/relationships/hyperlink" Target="http://matplotlib.org/devdocs/mpl_toolkits/mplot3d/index.html" TargetMode="External"/><Relationship Id="rId4" Type="http://schemas.openxmlformats.org/officeDocument/2006/relationships/hyperlink" Target="http://matplotlib.org/devdocs/mpl_toolkits/axes_grid1/index.html" TargetMode="External"/><Relationship Id="rId5" Type="http://schemas.openxmlformats.org/officeDocument/2006/relationships/hyperlink" Target="http://matplotlib.org/devdocs/mpl_toolkits/axisartist/index.html" TargetMode="External"/><Relationship Id="rId6" Type="http://schemas.openxmlformats.org/officeDocument/2006/relationships/hyperlink" Target="http://matplotlib.org/devdocs/thirdpartypackages/index.html" TargetMode="External"/><Relationship Id="rId7" Type="http://schemas.openxmlformats.org/officeDocument/2006/relationships/hyperlink" Target="https://seaborn.github.io/" TargetMode="External"/><Relationship Id="rId8" Type="http://schemas.openxmlformats.org/officeDocument/2006/relationships/hyperlink" Target="http://holoviews.org/" TargetMode="External"/><Relationship Id="rId9" Type="http://schemas.openxmlformats.org/officeDocument/2006/relationships/hyperlink" Target="http://ggplot.yhathq.com/" TargetMode="External"/><Relationship Id="rId10" Type="http://schemas.openxmlformats.org/officeDocument/2006/relationships/hyperlink" Target="http://matplotlib.org/basemap" TargetMode="External"/><Relationship Id="rId11" Type="http://schemas.openxmlformats.org/officeDocument/2006/relationships/hyperlink" Target="http://scitools.org.uk/cartopy/docs/latest" TargetMode="External"/><Relationship Id="rId1" Type="http://schemas.openxmlformats.org/officeDocument/2006/relationships/slideLayout" Target="../slideLayouts/slideLayout2.xml"/><Relationship Id="rId2" Type="http://schemas.openxmlformats.org/officeDocument/2006/relationships/hyperlink" Target="http://matplotlib.org/devdocs/mpl_toolkits/index.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youtu.be/HW29067qVWk" TargetMode="External"/><Relationship Id="rId4" Type="http://schemas.openxmlformats.org/officeDocument/2006/relationships/hyperlink" Target="https://en.wikipedia.org/wiki/Matplotlib" TargetMode="External"/><Relationship Id="rId5" Type="http://schemas.openxmlformats.org/officeDocument/2006/relationships/hyperlink" Target="https://github.com/matplotlib/matplotlib" TargetMode="External"/><Relationship Id="rId6" Type="http://schemas.openxmlformats.org/officeDocument/2006/relationships/hyperlink" Target="http://matplotlib.org/users/installing.html" TargetMode="External"/><Relationship Id="rId7" Type="http://schemas.openxmlformats.org/officeDocument/2006/relationships/hyperlink" Target="http://www.python.org/psf/license" TargetMode="External"/><Relationship Id="rId8" Type="http://schemas.openxmlformats.org/officeDocument/2006/relationships/hyperlink" Target="http://www.opensource.org/licenses" TargetMode="External"/><Relationship Id="rId9" Type="http://schemas.openxmlformats.org/officeDocument/2006/relationships/hyperlink" Target="http://matplotlib.org/devdocs/devel/license.html#license-discussion" TargetMode="External"/><Relationship Id="rId10" Type="http://schemas.openxmlformats.org/officeDocument/2006/relationships/hyperlink" Target="http://matplotlib.org/devdocs/users/license.html" TargetMode="External"/><Relationship Id="rId1" Type="http://schemas.openxmlformats.org/officeDocument/2006/relationships/slideLayout" Target="../slideLayouts/slideLayout2.xml"/><Relationship Id="rId2" Type="http://schemas.openxmlformats.org/officeDocument/2006/relationships/hyperlink" Target="http://matplotlib.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8918" y="1313926"/>
            <a:ext cx="9144000" cy="1047309"/>
          </a:xfrm>
        </p:spPr>
        <p:txBody>
          <a:bodyPr>
            <a:noAutofit/>
          </a:bodyPr>
          <a:lstStyle/>
          <a:p>
            <a:r>
              <a:rPr lang="en-US" sz="4800" b="1" dirty="0"/>
              <a:t/>
            </a:r>
            <a:br>
              <a:rPr lang="en-US" sz="4800" b="1" dirty="0"/>
            </a:br>
            <a:r>
              <a:rPr lang="en-US" sz="4800" b="1" dirty="0" smtClean="0"/>
              <a:t>Python packages - </a:t>
            </a:r>
            <a:r>
              <a:rPr lang="en-US" sz="4800" dirty="0" smtClean="0"/>
              <a:t>matplotlib</a:t>
            </a:r>
            <a:endParaRPr lang="en-US" sz="4800" dirty="0"/>
          </a:p>
        </p:txBody>
      </p:sp>
      <p:sp>
        <p:nvSpPr>
          <p:cNvPr id="3" name="TextBox 2"/>
          <p:cNvSpPr txBox="1"/>
          <p:nvPr/>
        </p:nvSpPr>
        <p:spPr>
          <a:xfrm>
            <a:off x="8860220" y="5519109"/>
            <a:ext cx="2617127" cy="646331"/>
          </a:xfrm>
          <a:prstGeom prst="rect">
            <a:avLst/>
          </a:prstGeom>
          <a:noFill/>
        </p:spPr>
        <p:txBody>
          <a:bodyPr wrap="none" rtlCol="0">
            <a:spAutoFit/>
          </a:bodyPr>
          <a:lstStyle/>
          <a:p>
            <a:r>
              <a:rPr lang="en-US" dirty="0" smtClean="0"/>
              <a:t>By Ramesh Simhambhatla</a:t>
            </a:r>
          </a:p>
          <a:p>
            <a:r>
              <a:rPr lang="en-US" dirty="0" smtClean="0"/>
              <a:t>11/25/2016</a:t>
            </a:r>
            <a:endParaRPr lang="en-US" dirty="0"/>
          </a:p>
        </p:txBody>
      </p:sp>
    </p:spTree>
    <p:extLst>
      <p:ext uri="{BB962C8B-B14F-4D97-AF65-F5344CB8AC3E}">
        <p14:creationId xmlns:p14="http://schemas.microsoft.com/office/powerpoint/2010/main" val="14792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Python’s matplotlib Package - Introduction</a:t>
            </a:r>
            <a:endParaRPr lang="en-US" sz="2000" dirty="0"/>
          </a:p>
        </p:txBody>
      </p:sp>
      <p:sp>
        <p:nvSpPr>
          <p:cNvPr id="3" name="Content Placeholder 2"/>
          <p:cNvSpPr>
            <a:spLocks noGrp="1"/>
          </p:cNvSpPr>
          <p:nvPr>
            <p:ph idx="1"/>
          </p:nvPr>
        </p:nvSpPr>
        <p:spPr>
          <a:xfrm>
            <a:off x="838200" y="1690689"/>
            <a:ext cx="10820400" cy="3452812"/>
          </a:xfrm>
        </p:spPr>
        <p:txBody>
          <a:bodyPr>
            <a:normAutofit/>
          </a:bodyPr>
          <a:lstStyle/>
          <a:p>
            <a:pPr marL="0" indent="0">
              <a:buNone/>
            </a:pPr>
            <a:r>
              <a:rPr lang="en-US" sz="2000" b="1" dirty="0" smtClean="0"/>
              <a:t>matplotlib</a:t>
            </a:r>
            <a:r>
              <a:rPr lang="en-US" sz="2000" dirty="0" smtClean="0"/>
              <a:t> </a:t>
            </a:r>
            <a:r>
              <a:rPr lang="en-US" sz="2000" dirty="0"/>
              <a:t>is a python 2D plotting library which produces publication quality figures in a variety of hardcopy formats and interactive environments across </a:t>
            </a:r>
            <a:r>
              <a:rPr lang="en-US" sz="2000" dirty="0" smtClean="0"/>
              <a:t>platforms. This is primarily written for the</a:t>
            </a:r>
            <a:r>
              <a:rPr lang="en-US" sz="2000" dirty="0"/>
              <a:t> </a:t>
            </a:r>
            <a:r>
              <a:rPr lang="en-US" sz="2000" dirty="0">
                <a:hlinkClick r:id="rId2" tooltip="Python (programming language)"/>
              </a:rPr>
              <a:t>Python</a:t>
            </a:r>
            <a:r>
              <a:rPr lang="en-US" sz="2000" dirty="0"/>
              <a:t> programming language and its numerical mathematics extension </a:t>
            </a:r>
            <a:r>
              <a:rPr lang="en-US" sz="2000" dirty="0">
                <a:hlinkClick r:id="rId3" tooltip="NumPy"/>
              </a:rPr>
              <a:t>NumPy</a:t>
            </a:r>
            <a:r>
              <a:rPr lang="en-US" sz="2000" dirty="0" smtClean="0"/>
              <a:t>.</a:t>
            </a:r>
          </a:p>
          <a:p>
            <a:pPr marL="0" indent="0">
              <a:buNone/>
            </a:pPr>
            <a:endParaRPr lang="en-US" sz="2000" dirty="0"/>
          </a:p>
          <a:p>
            <a:pPr marL="0" indent="0">
              <a:buNone/>
            </a:pPr>
            <a:r>
              <a:rPr lang="en-US" sz="2000" b="1" dirty="0" smtClean="0"/>
              <a:t>matplotlib</a:t>
            </a:r>
            <a:r>
              <a:rPr lang="en-US" sz="2000" dirty="0" smtClean="0"/>
              <a:t> </a:t>
            </a:r>
            <a:r>
              <a:rPr lang="en-US" sz="2000" dirty="0"/>
              <a:t>can be used in python scripts, the python and </a:t>
            </a:r>
            <a:r>
              <a:rPr lang="en-US" sz="2000" dirty="0">
                <a:hlinkClick r:id="rId4"/>
              </a:rPr>
              <a:t>ipython</a:t>
            </a:r>
            <a:r>
              <a:rPr lang="en-US" sz="2000" dirty="0"/>
              <a:t> shell (ala MATLAB</a:t>
            </a:r>
            <a:r>
              <a:rPr lang="en-US" sz="2000" baseline="30000" dirty="0"/>
              <a:t>®</a:t>
            </a:r>
            <a:r>
              <a:rPr lang="en-US" sz="2000" baseline="30000" dirty="0">
                <a:hlinkClick r:id="rId5"/>
              </a:rPr>
              <a:t>*</a:t>
            </a:r>
            <a:r>
              <a:rPr lang="en-US" sz="2000" dirty="0"/>
              <a:t> or Mathematica</a:t>
            </a:r>
            <a:r>
              <a:rPr lang="en-US" sz="2000" baseline="30000" dirty="0"/>
              <a:t>®</a:t>
            </a:r>
            <a:r>
              <a:rPr lang="en-US" sz="2000" baseline="30000" dirty="0">
                <a:hlinkClick r:id="rId6"/>
              </a:rPr>
              <a:t>†</a:t>
            </a:r>
            <a:r>
              <a:rPr lang="en-US" sz="2000" dirty="0"/>
              <a:t>), web application servers, and six graphical user interface toolkits</a:t>
            </a:r>
            <a:r>
              <a:rPr lang="en-US" sz="2000" dirty="0" smtClean="0"/>
              <a:t>.</a:t>
            </a:r>
          </a:p>
          <a:p>
            <a:pPr marL="0" indent="0">
              <a:buNone/>
            </a:pPr>
            <a:endParaRPr lang="en-US" sz="2000" dirty="0"/>
          </a:p>
          <a:p>
            <a:pPr marL="0" indent="0">
              <a:buNone/>
            </a:pPr>
            <a:r>
              <a:rPr lang="en-US" sz="2000" b="1" dirty="0"/>
              <a:t>matplotlib</a:t>
            </a:r>
            <a:r>
              <a:rPr lang="en-US" sz="2000" dirty="0"/>
              <a:t> was originally written by </a:t>
            </a:r>
            <a:r>
              <a:rPr lang="en-US" sz="2000" dirty="0">
                <a:hlinkClick r:id="rId7" tooltip="John D. Hunter"/>
              </a:rPr>
              <a:t>John D. Hunter</a:t>
            </a:r>
            <a:r>
              <a:rPr lang="en-US" sz="2000" dirty="0"/>
              <a:t>, has an active development community, and is distributed under a </a:t>
            </a:r>
            <a:r>
              <a:rPr lang="en-US" sz="2000" dirty="0">
                <a:hlinkClick r:id="rId8" tooltip="BSD licenses"/>
              </a:rPr>
              <a:t>BSD-style license</a:t>
            </a:r>
            <a:r>
              <a:rPr lang="en-US" sz="2000" dirty="0"/>
              <a:t>. Michael </a:t>
            </a:r>
            <a:r>
              <a:rPr lang="en-US" sz="2000" dirty="0" err="1"/>
              <a:t>Droettboom</a:t>
            </a:r>
            <a:r>
              <a:rPr lang="en-US" sz="2000" dirty="0"/>
              <a:t> was nominated as </a:t>
            </a:r>
            <a:r>
              <a:rPr lang="en-US" sz="2000" dirty="0" err="1"/>
              <a:t>matplotlib's</a:t>
            </a:r>
            <a:r>
              <a:rPr lang="en-US" sz="2000" dirty="0"/>
              <a:t> lead developer shortly before John Hunter's death in 2012</a:t>
            </a:r>
            <a:r>
              <a:rPr lang="en-US" sz="2000" dirty="0" smtClean="0"/>
              <a:t>.</a:t>
            </a:r>
            <a:endParaRPr lang="en-US" sz="2000" dirty="0"/>
          </a:p>
        </p:txBody>
      </p:sp>
    </p:spTree>
    <p:extLst>
      <p:ext uri="{BB962C8B-B14F-4D97-AF65-F5344CB8AC3E}">
        <p14:creationId xmlns:p14="http://schemas.microsoft.com/office/powerpoint/2010/main" val="3193458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a:t>
            </a:r>
            <a:r>
              <a:rPr lang="en-US" b="1" dirty="0" smtClean="0"/>
              <a:t>atplotlib -  Installation</a:t>
            </a:r>
            <a:endParaRPr lang="en-US" b="1" dirty="0"/>
          </a:p>
        </p:txBody>
      </p:sp>
      <p:sp>
        <p:nvSpPr>
          <p:cNvPr id="3" name="Rectangle 2"/>
          <p:cNvSpPr/>
          <p:nvPr/>
        </p:nvSpPr>
        <p:spPr>
          <a:xfrm>
            <a:off x="685800" y="1690688"/>
            <a:ext cx="10515600" cy="1015663"/>
          </a:xfrm>
          <a:prstGeom prst="rect">
            <a:avLst/>
          </a:prstGeom>
        </p:spPr>
        <p:txBody>
          <a:bodyPr wrap="square">
            <a:spAutoFit/>
          </a:bodyPr>
          <a:lstStyle/>
          <a:p>
            <a:r>
              <a:rPr lang="en-US" sz="2000" b="1" dirty="0">
                <a:solidFill>
                  <a:srgbClr val="11557C"/>
                </a:solidFill>
              </a:rPr>
              <a:t>Installing</a:t>
            </a:r>
          </a:p>
          <a:p>
            <a:r>
              <a:rPr lang="en-US" sz="2000" dirty="0">
                <a:solidFill>
                  <a:srgbClr val="333333"/>
                </a:solidFill>
              </a:rPr>
              <a:t>There are many different ways to install matplotlib, and the best way depends on what operating system you are using, what you already have installed, and how you want to use it. </a:t>
            </a:r>
            <a:endParaRPr lang="en-US" sz="2000" dirty="0" smtClean="0">
              <a:solidFill>
                <a:srgbClr val="333333"/>
              </a:solidFill>
            </a:endParaRPr>
          </a:p>
        </p:txBody>
      </p:sp>
      <p:sp>
        <p:nvSpPr>
          <p:cNvPr id="4" name="Rectangle 3"/>
          <p:cNvSpPr/>
          <p:nvPr/>
        </p:nvSpPr>
        <p:spPr>
          <a:xfrm>
            <a:off x="685800" y="4578823"/>
            <a:ext cx="10934700" cy="400110"/>
          </a:xfrm>
          <a:prstGeom prst="rect">
            <a:avLst/>
          </a:prstGeom>
        </p:spPr>
        <p:txBody>
          <a:bodyPr wrap="square">
            <a:spAutoFit/>
          </a:bodyPr>
          <a:lstStyle/>
          <a:p>
            <a:r>
              <a:rPr lang="en-US" sz="2000" dirty="0"/>
              <a:t>V</a:t>
            </a:r>
            <a:r>
              <a:rPr lang="en-US" sz="2000" dirty="0" smtClean="0"/>
              <a:t>isit </a:t>
            </a:r>
            <a:r>
              <a:rPr lang="en-US" sz="2000" b="1" dirty="0" smtClean="0">
                <a:hlinkClick r:id="rId2"/>
              </a:rPr>
              <a:t>matplotlib installation instructions</a:t>
            </a:r>
            <a:r>
              <a:rPr lang="en-US" sz="2000" b="1" dirty="0" smtClean="0"/>
              <a:t> </a:t>
            </a:r>
            <a:r>
              <a:rPr lang="en-US" sz="2000" dirty="0" smtClean="0"/>
              <a:t>for detailed package installation for various operating systems.</a:t>
            </a:r>
            <a:endParaRPr lang="en-US" sz="2000" b="1" dirty="0"/>
          </a:p>
        </p:txBody>
      </p:sp>
      <p:sp>
        <p:nvSpPr>
          <p:cNvPr id="5" name="Rectangle 4"/>
          <p:cNvSpPr/>
          <p:nvPr/>
        </p:nvSpPr>
        <p:spPr>
          <a:xfrm>
            <a:off x="685800" y="3073065"/>
            <a:ext cx="8763000" cy="400110"/>
          </a:xfrm>
          <a:prstGeom prst="rect">
            <a:avLst/>
          </a:prstGeom>
        </p:spPr>
        <p:txBody>
          <a:bodyPr wrap="square">
            <a:spAutoFit/>
          </a:bodyPr>
          <a:lstStyle/>
          <a:p>
            <a:r>
              <a:rPr lang="en-US" sz="2000" dirty="0">
                <a:solidFill>
                  <a:srgbClr val="333333"/>
                </a:solidFill>
              </a:rPr>
              <a:t>For </a:t>
            </a:r>
            <a:r>
              <a:rPr lang="en-US" sz="2000" dirty="0">
                <a:solidFill>
                  <a:srgbClr val="CA7900"/>
                </a:solidFill>
                <a:hlinkClick r:id="rId3"/>
              </a:rPr>
              <a:t>standard Python</a:t>
            </a:r>
            <a:r>
              <a:rPr lang="en-US" sz="2000" dirty="0">
                <a:solidFill>
                  <a:srgbClr val="333333"/>
                </a:solidFill>
              </a:rPr>
              <a:t> installations, install matplotlib using </a:t>
            </a:r>
            <a:r>
              <a:rPr lang="en-US" sz="2000" dirty="0" smtClean="0">
                <a:solidFill>
                  <a:srgbClr val="CA7900"/>
                </a:solidFill>
                <a:hlinkClick r:id="rId4"/>
              </a:rPr>
              <a:t>pip</a:t>
            </a:r>
            <a:r>
              <a:rPr lang="en-US" sz="2000" dirty="0" smtClean="0">
                <a:solidFill>
                  <a:srgbClr val="CA7900"/>
                </a:solidFill>
              </a:rPr>
              <a:t>*</a:t>
            </a:r>
            <a:r>
              <a:rPr lang="en-US" sz="2000" dirty="0" smtClean="0">
                <a:solidFill>
                  <a:srgbClr val="333333"/>
                </a:solidFill>
              </a:rPr>
              <a:t>:</a:t>
            </a:r>
          </a:p>
        </p:txBody>
      </p:sp>
      <p:sp>
        <p:nvSpPr>
          <p:cNvPr id="12" name="Rectangle 11"/>
          <p:cNvSpPr/>
          <p:nvPr/>
        </p:nvSpPr>
        <p:spPr>
          <a:xfrm>
            <a:off x="685800" y="3505209"/>
            <a:ext cx="8763000" cy="707886"/>
          </a:xfrm>
          <a:prstGeom prst="rect">
            <a:avLst/>
          </a:prstGeom>
          <a:solidFill>
            <a:schemeClr val="bg2"/>
          </a:solidFill>
        </p:spPr>
        <p:txBody>
          <a:bodyPr wrap="square">
            <a:spAutoFit/>
          </a:bodyPr>
          <a:lstStyle/>
          <a:p>
            <a:r>
              <a:rPr lang="en-US" sz="2000" dirty="0" smtClean="0">
                <a:solidFill>
                  <a:srgbClr val="333333"/>
                </a:solidFill>
              </a:rPr>
              <a:t>python </a:t>
            </a:r>
            <a:r>
              <a:rPr lang="en-US" sz="2000" dirty="0">
                <a:solidFill>
                  <a:srgbClr val="666666"/>
                </a:solidFill>
              </a:rPr>
              <a:t>-</a:t>
            </a:r>
            <a:r>
              <a:rPr lang="en-US" sz="2000" dirty="0">
                <a:solidFill>
                  <a:srgbClr val="333333"/>
                </a:solidFill>
              </a:rPr>
              <a:t>m pip install </a:t>
            </a:r>
            <a:r>
              <a:rPr lang="en-US" sz="2000" dirty="0">
                <a:solidFill>
                  <a:srgbClr val="666666"/>
                </a:solidFill>
              </a:rPr>
              <a:t>-</a:t>
            </a:r>
            <a:r>
              <a:rPr lang="en-US" sz="2000" dirty="0">
                <a:solidFill>
                  <a:srgbClr val="333333"/>
                </a:solidFill>
              </a:rPr>
              <a:t>U pip </a:t>
            </a:r>
            <a:r>
              <a:rPr lang="en-US" sz="2000" dirty="0" err="1">
                <a:solidFill>
                  <a:srgbClr val="333333"/>
                </a:solidFill>
              </a:rPr>
              <a:t>setuptools</a:t>
            </a:r>
            <a:r>
              <a:rPr lang="en-US" sz="2000" dirty="0">
                <a:solidFill>
                  <a:srgbClr val="333333"/>
                </a:solidFill>
              </a:rPr>
              <a:t> </a:t>
            </a:r>
            <a:endParaRPr lang="en-US" sz="2000" dirty="0" smtClean="0">
              <a:solidFill>
                <a:srgbClr val="333333"/>
              </a:solidFill>
            </a:endParaRPr>
          </a:p>
          <a:p>
            <a:r>
              <a:rPr lang="en-US" sz="2000" dirty="0" smtClean="0">
                <a:solidFill>
                  <a:srgbClr val="333333"/>
                </a:solidFill>
              </a:rPr>
              <a:t>python </a:t>
            </a:r>
            <a:r>
              <a:rPr lang="en-US" sz="2000" dirty="0">
                <a:solidFill>
                  <a:srgbClr val="666666"/>
                </a:solidFill>
              </a:rPr>
              <a:t>-</a:t>
            </a:r>
            <a:r>
              <a:rPr lang="en-US" sz="2000" dirty="0">
                <a:solidFill>
                  <a:srgbClr val="333333"/>
                </a:solidFill>
              </a:rPr>
              <a:t>m pip </a:t>
            </a:r>
            <a:r>
              <a:rPr lang="en-US" sz="2000" dirty="0" smtClean="0">
                <a:solidFill>
                  <a:srgbClr val="333333"/>
                </a:solidFill>
              </a:rPr>
              <a:t>Install matplotlib</a:t>
            </a:r>
            <a:endParaRPr lang="en-US" sz="2000" b="0" i="0" dirty="0">
              <a:solidFill>
                <a:srgbClr val="333333"/>
              </a:solidFill>
              <a:effectLst/>
            </a:endParaRPr>
          </a:p>
        </p:txBody>
      </p:sp>
      <p:sp>
        <p:nvSpPr>
          <p:cNvPr id="6" name="Rectangle 5"/>
          <p:cNvSpPr/>
          <p:nvPr/>
        </p:nvSpPr>
        <p:spPr>
          <a:xfrm>
            <a:off x="685800" y="5344326"/>
            <a:ext cx="10668000" cy="276999"/>
          </a:xfrm>
          <a:prstGeom prst="rect">
            <a:avLst/>
          </a:prstGeom>
        </p:spPr>
        <p:txBody>
          <a:bodyPr wrap="square">
            <a:spAutoFit/>
          </a:bodyPr>
          <a:lstStyle/>
          <a:p>
            <a:r>
              <a:rPr lang="en-US" sz="1200" b="1" dirty="0" smtClean="0">
                <a:solidFill>
                  <a:srgbClr val="222222"/>
                </a:solidFill>
              </a:rPr>
              <a:t>* pip</a:t>
            </a:r>
            <a:r>
              <a:rPr lang="en-US" sz="1200" dirty="0">
                <a:solidFill>
                  <a:srgbClr val="222222"/>
                </a:solidFill>
              </a:rPr>
              <a:t> is a package management system used to install and manage software packages written in </a:t>
            </a:r>
            <a:r>
              <a:rPr lang="en-US" sz="1200" b="1" dirty="0">
                <a:solidFill>
                  <a:srgbClr val="222222"/>
                </a:solidFill>
              </a:rPr>
              <a:t>Python</a:t>
            </a:r>
            <a:endParaRPr lang="en-US" sz="1200" dirty="0"/>
          </a:p>
        </p:txBody>
      </p:sp>
    </p:spTree>
    <p:extLst>
      <p:ext uri="{BB962C8B-B14F-4D97-AF65-F5344CB8AC3E}">
        <p14:creationId xmlns:p14="http://schemas.microsoft.com/office/powerpoint/2010/main" val="1868231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a:t>
            </a:r>
            <a:r>
              <a:rPr lang="en-US" b="1" dirty="0" smtClean="0"/>
              <a:t>atplotlib -  API</a:t>
            </a:r>
            <a:endParaRPr lang="en-US" b="1" dirty="0"/>
          </a:p>
        </p:txBody>
      </p:sp>
      <p:sp>
        <p:nvSpPr>
          <p:cNvPr id="3" name="Rectangle 2"/>
          <p:cNvSpPr/>
          <p:nvPr/>
        </p:nvSpPr>
        <p:spPr>
          <a:xfrm>
            <a:off x="685800" y="1411288"/>
            <a:ext cx="10515600" cy="4093428"/>
          </a:xfrm>
          <a:prstGeom prst="rect">
            <a:avLst/>
          </a:prstGeom>
        </p:spPr>
        <p:txBody>
          <a:bodyPr wrap="square">
            <a:spAutoFit/>
          </a:bodyPr>
          <a:lstStyle/>
          <a:p>
            <a:r>
              <a:rPr lang="en-US" sz="2000" b="1" dirty="0" err="1"/>
              <a:t>m</a:t>
            </a:r>
            <a:r>
              <a:rPr lang="en-US" sz="2000" b="1" dirty="0" err="1" smtClean="0"/>
              <a:t>atplot</a:t>
            </a:r>
            <a:r>
              <a:rPr lang="en-US" sz="2000" b="1" dirty="0" smtClean="0"/>
              <a:t> API </a:t>
            </a:r>
            <a:r>
              <a:rPr lang="en-US" sz="2000" dirty="0" smtClean="0"/>
              <a:t>has several functions that can be invoked to perform the operations as needed.</a:t>
            </a:r>
          </a:p>
          <a:p>
            <a:endParaRPr lang="en-US" sz="2000" dirty="0"/>
          </a:p>
          <a:p>
            <a:r>
              <a:rPr lang="en-US" sz="2000" dirty="0"/>
              <a:t>The matplotlib code is conceptually divided into </a:t>
            </a:r>
            <a:r>
              <a:rPr lang="en-US" sz="2000" b="1" dirty="0"/>
              <a:t>three</a:t>
            </a:r>
            <a:r>
              <a:rPr lang="en-US" sz="2000" dirty="0"/>
              <a:t> parts: </a:t>
            </a:r>
            <a:endParaRPr lang="en-US" sz="2000" dirty="0" smtClean="0"/>
          </a:p>
          <a:p>
            <a:endParaRPr lang="en-US" sz="2000" dirty="0" smtClean="0"/>
          </a:p>
          <a:p>
            <a:r>
              <a:rPr lang="en-US" sz="2000" dirty="0" smtClean="0"/>
              <a:t>1. </a:t>
            </a:r>
            <a:r>
              <a:rPr lang="en-US" sz="2000" dirty="0"/>
              <a:t>T</a:t>
            </a:r>
            <a:r>
              <a:rPr lang="en-US" sz="2000" dirty="0" smtClean="0"/>
              <a:t>he </a:t>
            </a:r>
            <a:r>
              <a:rPr lang="en-US" sz="2000" b="1" dirty="0" err="1" smtClean="0"/>
              <a:t>pylab</a:t>
            </a:r>
            <a:r>
              <a:rPr lang="en-US" sz="2000" b="1" dirty="0" smtClean="0"/>
              <a:t> </a:t>
            </a:r>
            <a:r>
              <a:rPr lang="en-US" sz="2000" dirty="0" smtClean="0"/>
              <a:t>interface </a:t>
            </a:r>
            <a:r>
              <a:rPr lang="en-US" sz="2000" dirty="0"/>
              <a:t>is the set of functions provided by </a:t>
            </a:r>
            <a:r>
              <a:rPr lang="en-US" sz="2000" b="1" dirty="0" err="1" smtClean="0"/>
              <a:t>matplotlib.pylab</a:t>
            </a:r>
            <a:r>
              <a:rPr lang="en-US" sz="2000" b="1" dirty="0" smtClean="0"/>
              <a:t>,</a:t>
            </a:r>
            <a:r>
              <a:rPr lang="en-US" sz="2000" dirty="0" smtClean="0"/>
              <a:t> </a:t>
            </a:r>
            <a:r>
              <a:rPr lang="en-US" sz="2000" dirty="0"/>
              <a:t>which allow the user to create plots with code quite similar to </a:t>
            </a:r>
            <a:r>
              <a:rPr lang="en-US" sz="2000" dirty="0" smtClean="0"/>
              <a:t>MATLAB figure </a:t>
            </a:r>
            <a:r>
              <a:rPr lang="en-US" sz="2000" dirty="0"/>
              <a:t>generating </a:t>
            </a:r>
            <a:r>
              <a:rPr lang="en-US" sz="2000" dirty="0" smtClean="0"/>
              <a:t>code.</a:t>
            </a:r>
          </a:p>
          <a:p>
            <a:endParaRPr lang="en-US" sz="2000" dirty="0"/>
          </a:p>
          <a:p>
            <a:r>
              <a:rPr lang="en-US" sz="2000" dirty="0" smtClean="0"/>
              <a:t>2. The </a:t>
            </a:r>
            <a:r>
              <a:rPr lang="en-US" sz="2000" b="1" dirty="0"/>
              <a:t>matplotlib frontend </a:t>
            </a:r>
            <a:r>
              <a:rPr lang="en-US" sz="2000" dirty="0"/>
              <a:t>or </a:t>
            </a:r>
            <a:r>
              <a:rPr lang="en-US" sz="2000" b="1" dirty="0"/>
              <a:t>matplotlib API</a:t>
            </a:r>
            <a:r>
              <a:rPr lang="en-US" sz="2000" dirty="0"/>
              <a:t> is the set of classes that do the </a:t>
            </a:r>
            <a:r>
              <a:rPr lang="en-US" sz="2000" i="1" dirty="0"/>
              <a:t>heavy lifting</a:t>
            </a:r>
            <a:r>
              <a:rPr lang="en-US" sz="2000" dirty="0"/>
              <a:t>, creating and managing figures, text, lines, plots and so on. This is an abstract interface that knows nothing about </a:t>
            </a:r>
            <a:r>
              <a:rPr lang="en-US" sz="2000" dirty="0" smtClean="0"/>
              <a:t>output.</a:t>
            </a:r>
          </a:p>
          <a:p>
            <a:endParaRPr lang="en-US" sz="2000" dirty="0" smtClean="0"/>
          </a:p>
          <a:p>
            <a:r>
              <a:rPr lang="en-US" sz="2000" dirty="0" smtClean="0"/>
              <a:t>3. The </a:t>
            </a:r>
            <a:r>
              <a:rPr lang="en-US" sz="2000" b="1" dirty="0" err="1"/>
              <a:t>backends</a:t>
            </a:r>
            <a:r>
              <a:rPr lang="en-US" sz="2000" dirty="0"/>
              <a:t> are device-dependent drawing devices, aka renderers, that transform the frontend representation to hardcopy or a display </a:t>
            </a:r>
            <a:r>
              <a:rPr lang="en-US" sz="2000" dirty="0" smtClean="0"/>
              <a:t>device.</a:t>
            </a:r>
          </a:p>
        </p:txBody>
      </p:sp>
      <p:sp>
        <p:nvSpPr>
          <p:cNvPr id="4" name="Rectangle 3"/>
          <p:cNvSpPr/>
          <p:nvPr/>
        </p:nvSpPr>
        <p:spPr>
          <a:xfrm>
            <a:off x="685800" y="5784116"/>
            <a:ext cx="10934700" cy="400110"/>
          </a:xfrm>
          <a:prstGeom prst="rect">
            <a:avLst/>
          </a:prstGeom>
        </p:spPr>
        <p:txBody>
          <a:bodyPr wrap="square">
            <a:spAutoFit/>
          </a:bodyPr>
          <a:lstStyle/>
          <a:p>
            <a:r>
              <a:rPr lang="en-US" sz="2000" b="1" dirty="0"/>
              <a:t>m</a:t>
            </a:r>
            <a:r>
              <a:rPr lang="en-US" sz="2000" b="1" dirty="0" smtClean="0"/>
              <a:t>atplotlib functions: </a:t>
            </a:r>
            <a:r>
              <a:rPr lang="en-US" sz="2000" dirty="0" smtClean="0">
                <a:hlinkClick r:id="rId2"/>
              </a:rPr>
              <a:t>http</a:t>
            </a:r>
            <a:r>
              <a:rPr lang="en-US" sz="2000" dirty="0">
                <a:hlinkClick r:id="rId2"/>
              </a:rPr>
              <a:t>://matplotlib.org/api/index.html</a:t>
            </a:r>
            <a:endParaRPr lang="en-US" sz="2000" dirty="0"/>
          </a:p>
        </p:txBody>
      </p:sp>
    </p:spTree>
    <p:extLst>
      <p:ext uri="{BB962C8B-B14F-4D97-AF65-F5344CB8AC3E}">
        <p14:creationId xmlns:p14="http://schemas.microsoft.com/office/powerpoint/2010/main" val="2069095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1986"/>
            <a:ext cx="10515600" cy="339068"/>
          </a:xfrm>
        </p:spPr>
        <p:txBody>
          <a:bodyPr>
            <a:normAutofit fontScale="90000"/>
          </a:bodyPr>
          <a:lstStyle/>
          <a:p>
            <a:pPr algn="ctr"/>
            <a:r>
              <a:rPr lang="en-US" b="1" dirty="0" smtClean="0"/>
              <a:t>Using the matplotlib Package - Example</a:t>
            </a:r>
            <a:br>
              <a:rPr lang="en-US" b="1" dirty="0" smtClean="0"/>
            </a:br>
            <a:endParaRPr lang="en-US" dirty="0"/>
          </a:p>
        </p:txBody>
      </p:sp>
      <p:sp>
        <p:nvSpPr>
          <p:cNvPr id="4" name="Rectangle 3"/>
          <p:cNvSpPr/>
          <p:nvPr/>
        </p:nvSpPr>
        <p:spPr>
          <a:xfrm>
            <a:off x="722453" y="956979"/>
            <a:ext cx="9766738" cy="1015663"/>
          </a:xfrm>
          <a:prstGeom prst="rect">
            <a:avLst/>
          </a:prstGeom>
        </p:spPr>
        <p:txBody>
          <a:bodyPr wrap="square">
            <a:spAutoFit/>
          </a:bodyPr>
          <a:lstStyle/>
          <a:p>
            <a:r>
              <a:rPr lang="en-US" sz="2000" i="1" smtClean="0"/>
              <a:t># import the packages required</a:t>
            </a:r>
          </a:p>
          <a:p>
            <a:r>
              <a:rPr lang="en-US" sz="2000" b="1"/>
              <a:t>import </a:t>
            </a:r>
            <a:r>
              <a:rPr lang="en-US" sz="2000" b="1" err="1"/>
              <a:t>numpy</a:t>
            </a:r>
            <a:r>
              <a:rPr lang="en-US" sz="2000" b="1"/>
              <a:t> as np</a:t>
            </a:r>
          </a:p>
          <a:p>
            <a:r>
              <a:rPr lang="en-US" sz="2000" b="1"/>
              <a:t>import </a:t>
            </a:r>
            <a:r>
              <a:rPr lang="en-US" sz="2000" b="1" err="1"/>
              <a:t>matplotlib.pyplot</a:t>
            </a:r>
            <a:r>
              <a:rPr lang="en-US" sz="2000" b="1"/>
              <a:t> as </a:t>
            </a:r>
            <a:r>
              <a:rPr lang="en-US" sz="2000" b="1" err="1"/>
              <a:t>plt</a:t>
            </a:r>
            <a:endParaRPr lang="en-US" sz="2000" b="1"/>
          </a:p>
        </p:txBody>
      </p:sp>
      <p:sp>
        <p:nvSpPr>
          <p:cNvPr id="5" name="Rectangle 4"/>
          <p:cNvSpPr/>
          <p:nvPr/>
        </p:nvSpPr>
        <p:spPr>
          <a:xfrm>
            <a:off x="722453" y="2338152"/>
            <a:ext cx="6238112" cy="4093428"/>
          </a:xfrm>
          <a:prstGeom prst="rect">
            <a:avLst/>
          </a:prstGeom>
        </p:spPr>
        <p:txBody>
          <a:bodyPr wrap="square">
            <a:spAutoFit/>
          </a:bodyPr>
          <a:lstStyle/>
          <a:p>
            <a:r>
              <a:rPr lang="en-US" sz="2000" i="1" smtClean="0"/>
              <a:t># code to print a scatter plot of 50-random values of (</a:t>
            </a:r>
            <a:r>
              <a:rPr lang="en-US" sz="2000" i="1" err="1" smtClean="0"/>
              <a:t>x,y</a:t>
            </a:r>
            <a:r>
              <a:rPr lang="en-US" sz="2000" i="1" smtClean="0"/>
              <a:t>)</a:t>
            </a:r>
          </a:p>
          <a:p>
            <a:endParaRPr lang="en-US" sz="2000" smtClean="0"/>
          </a:p>
          <a:p>
            <a:r>
              <a:rPr lang="en-US" sz="2000" b="1" smtClean="0"/>
              <a:t>N </a:t>
            </a:r>
            <a:r>
              <a:rPr lang="en-US" sz="2000" b="1"/>
              <a:t>= </a:t>
            </a:r>
            <a:r>
              <a:rPr lang="en-US" sz="2000" b="1" smtClean="0"/>
              <a:t>50</a:t>
            </a:r>
            <a:r>
              <a:rPr lang="en-US" sz="2000" smtClean="0"/>
              <a:t> # initiate N with 50 sample numbers</a:t>
            </a:r>
            <a:endParaRPr lang="en-US" sz="2000"/>
          </a:p>
          <a:p>
            <a:r>
              <a:rPr lang="en-US" sz="2000" b="1" smtClean="0"/>
              <a:t>x </a:t>
            </a:r>
            <a:r>
              <a:rPr lang="en-US" sz="2000" b="1"/>
              <a:t>= </a:t>
            </a:r>
            <a:r>
              <a:rPr lang="en-US" sz="2000" b="1" err="1"/>
              <a:t>np.random.rand</a:t>
            </a:r>
            <a:r>
              <a:rPr lang="en-US" sz="2000" b="1"/>
              <a:t>(N</a:t>
            </a:r>
            <a:r>
              <a:rPr lang="en-US" sz="2000" b="1" smtClean="0"/>
              <a:t>) </a:t>
            </a:r>
            <a:r>
              <a:rPr lang="en-US" sz="2000" smtClean="0"/>
              <a:t>#generate 50 random x values</a:t>
            </a:r>
          </a:p>
          <a:p>
            <a:r>
              <a:rPr lang="en-US" sz="2000" b="1" smtClean="0"/>
              <a:t>y </a:t>
            </a:r>
            <a:r>
              <a:rPr lang="en-US" sz="2000" b="1"/>
              <a:t>= </a:t>
            </a:r>
            <a:r>
              <a:rPr lang="en-US" sz="2000" b="1" err="1"/>
              <a:t>np.random.rand</a:t>
            </a:r>
            <a:r>
              <a:rPr lang="en-US" sz="2000" b="1"/>
              <a:t>(N</a:t>
            </a:r>
            <a:r>
              <a:rPr lang="en-US" sz="2000" b="1" smtClean="0"/>
              <a:t>) </a:t>
            </a:r>
            <a:r>
              <a:rPr lang="en-US" sz="2000" smtClean="0"/>
              <a:t>#generate 50 random y values</a:t>
            </a:r>
          </a:p>
          <a:p>
            <a:r>
              <a:rPr lang="en-US" sz="2000" b="1" smtClean="0"/>
              <a:t>colors </a:t>
            </a:r>
            <a:r>
              <a:rPr lang="en-US" sz="2000" b="1"/>
              <a:t>= </a:t>
            </a:r>
            <a:r>
              <a:rPr lang="en-US" sz="2000" b="1" err="1"/>
              <a:t>np.random.rand</a:t>
            </a:r>
            <a:r>
              <a:rPr lang="en-US" sz="2000" b="1"/>
              <a:t>(N</a:t>
            </a:r>
            <a:r>
              <a:rPr lang="en-US" sz="2000" b="1" smtClean="0"/>
              <a:t>) </a:t>
            </a:r>
            <a:r>
              <a:rPr lang="en-US" sz="2000" smtClean="0"/>
              <a:t>#generate 50 random colors</a:t>
            </a:r>
          </a:p>
          <a:p>
            <a:endParaRPr lang="en-US" sz="2000"/>
          </a:p>
          <a:p>
            <a:r>
              <a:rPr lang="en-US" sz="2000" i="1" smtClean="0"/>
              <a:t># calculate are of 50 random sizes</a:t>
            </a:r>
          </a:p>
          <a:p>
            <a:r>
              <a:rPr lang="en-US" sz="2000" b="1" smtClean="0"/>
              <a:t>area </a:t>
            </a:r>
            <a:r>
              <a:rPr lang="en-US" sz="2000" b="1"/>
              <a:t>= </a:t>
            </a:r>
            <a:r>
              <a:rPr lang="en-US" sz="2000" b="1" err="1"/>
              <a:t>np.pi</a:t>
            </a:r>
            <a:r>
              <a:rPr lang="en-US" sz="2000" b="1"/>
              <a:t> * (15 * </a:t>
            </a:r>
            <a:r>
              <a:rPr lang="en-US" sz="2000" b="1" err="1"/>
              <a:t>np.random.rand</a:t>
            </a:r>
            <a:r>
              <a:rPr lang="en-US" sz="2000" b="1"/>
              <a:t>(N))**</a:t>
            </a:r>
            <a:r>
              <a:rPr lang="en-US" sz="2000" b="1" smtClean="0"/>
              <a:t>2</a:t>
            </a:r>
          </a:p>
          <a:p>
            <a:endParaRPr lang="en-US" sz="2000" smtClean="0"/>
          </a:p>
          <a:p>
            <a:r>
              <a:rPr lang="en-US" sz="2000" i="1" smtClean="0"/>
              <a:t>#bind x, y, colors, and area &amp; display the scatter plot</a:t>
            </a:r>
            <a:endParaRPr lang="en-US" sz="2000" i="1"/>
          </a:p>
          <a:p>
            <a:r>
              <a:rPr lang="en-US" sz="2000" b="1" err="1" smtClean="0"/>
              <a:t>plt.scatter</a:t>
            </a:r>
            <a:r>
              <a:rPr lang="en-US" sz="2000" b="1" smtClean="0"/>
              <a:t>(x</a:t>
            </a:r>
            <a:r>
              <a:rPr lang="en-US" sz="2000" b="1"/>
              <a:t>, y, s=area, c=colors, alpha=0.5</a:t>
            </a:r>
            <a:r>
              <a:rPr lang="en-US" sz="2000" b="1" smtClean="0"/>
              <a:t>)</a:t>
            </a:r>
          </a:p>
          <a:p>
            <a:r>
              <a:rPr lang="en-US" sz="2000" b="1" err="1" smtClean="0"/>
              <a:t>plt.show</a:t>
            </a:r>
            <a:r>
              <a:rPr lang="en-US" sz="2000" b="1"/>
              <a:t>()</a:t>
            </a:r>
          </a:p>
        </p:txBody>
      </p:sp>
      <p:sp>
        <p:nvSpPr>
          <p:cNvPr id="14" name="TextBox 13"/>
          <p:cNvSpPr txBox="1"/>
          <p:nvPr/>
        </p:nvSpPr>
        <p:spPr>
          <a:xfrm>
            <a:off x="7379951" y="2573882"/>
            <a:ext cx="4031817" cy="369332"/>
          </a:xfrm>
          <a:prstGeom prst="rect">
            <a:avLst/>
          </a:prstGeom>
          <a:noFill/>
        </p:spPr>
        <p:txBody>
          <a:bodyPr wrap="square" rtlCol="0">
            <a:spAutoFit/>
          </a:bodyPr>
          <a:lstStyle/>
          <a:p>
            <a:r>
              <a:rPr lang="en-US" b="1" smtClean="0"/>
              <a:t>Output of the </a:t>
            </a:r>
            <a:r>
              <a:rPr lang="en-US" b="1" err="1" smtClean="0"/>
              <a:t>plt.show</a:t>
            </a:r>
            <a:r>
              <a:rPr lang="en-US" b="1" smtClean="0"/>
              <a:t>() from example:</a:t>
            </a:r>
            <a:endParaRPr lang="en-US" b="1"/>
          </a:p>
        </p:txBody>
      </p:sp>
      <p:sp>
        <p:nvSpPr>
          <p:cNvPr id="3" name="Rectangle 2"/>
          <p:cNvSpPr/>
          <p:nvPr/>
        </p:nvSpPr>
        <p:spPr>
          <a:xfrm>
            <a:off x="5962790" y="3244334"/>
            <a:ext cx="266420" cy="369332"/>
          </a:xfrm>
          <a:prstGeom prst="rect">
            <a:avLst/>
          </a:prstGeom>
        </p:spPr>
        <p:txBody>
          <a:bodyPr wrap="none">
            <a:spAutoFit/>
          </a:bodyPr>
          <a:lstStyle/>
          <a:p>
            <a:r>
              <a:rPr lang="en-US"/>
              <a:t>￼</a:t>
            </a:r>
          </a:p>
        </p:txBody>
      </p:sp>
      <p:pic>
        <p:nvPicPr>
          <p:cNvPr id="15" name="Picture 14"/>
          <p:cNvPicPr>
            <a:picLocks noChangeAspect="1"/>
          </p:cNvPicPr>
          <p:nvPr/>
        </p:nvPicPr>
        <p:blipFill>
          <a:blip r:embed="rId2"/>
          <a:stretch>
            <a:fillRect/>
          </a:stretch>
        </p:blipFill>
        <p:spPr>
          <a:xfrm>
            <a:off x="6960565" y="2923648"/>
            <a:ext cx="4870590" cy="3300628"/>
          </a:xfrm>
          <a:prstGeom prst="rect">
            <a:avLst/>
          </a:prstGeom>
        </p:spPr>
      </p:pic>
    </p:spTree>
    <p:extLst>
      <p:ext uri="{BB962C8B-B14F-4D97-AF65-F5344CB8AC3E}">
        <p14:creationId xmlns:p14="http://schemas.microsoft.com/office/powerpoint/2010/main" val="4151930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lstStyle/>
          <a:p>
            <a:pPr algn="ctr"/>
            <a:r>
              <a:rPr lang="en-US" b="1" dirty="0"/>
              <a:t>m</a:t>
            </a:r>
            <a:r>
              <a:rPr lang="en-US" b="1" dirty="0" smtClean="0"/>
              <a:t>atplotlib -  Extensions</a:t>
            </a:r>
            <a:endParaRPr lang="en-US" b="1" dirty="0"/>
          </a:p>
        </p:txBody>
      </p:sp>
      <p:sp>
        <p:nvSpPr>
          <p:cNvPr id="6" name="Rectangle 5"/>
          <p:cNvSpPr/>
          <p:nvPr/>
        </p:nvSpPr>
        <p:spPr>
          <a:xfrm>
            <a:off x="469900" y="1690688"/>
            <a:ext cx="10756900" cy="3477875"/>
          </a:xfrm>
          <a:prstGeom prst="rect">
            <a:avLst/>
          </a:prstGeom>
        </p:spPr>
        <p:txBody>
          <a:bodyPr wrap="square">
            <a:spAutoFit/>
          </a:bodyPr>
          <a:lstStyle/>
          <a:p>
            <a:r>
              <a:rPr lang="en-US" sz="2000" dirty="0"/>
              <a:t>Several toolkits are available which extend matplotlib functionality. Some are separate downloads, others ship with the matplotlib source code but have external dependencies</a:t>
            </a:r>
            <a:r>
              <a:rPr lang="en-US" sz="2000" dirty="0" smtClean="0"/>
              <a:t>.</a:t>
            </a:r>
          </a:p>
          <a:p>
            <a:endParaRPr lang="en-US" sz="2000" b="1" dirty="0" smtClean="0">
              <a:solidFill>
                <a:srgbClr val="11557C"/>
              </a:solidFill>
            </a:endParaRPr>
          </a:p>
          <a:p>
            <a:r>
              <a:rPr lang="en-US" sz="2000" b="1" dirty="0" smtClean="0">
                <a:solidFill>
                  <a:srgbClr val="11557C"/>
                </a:solidFill>
              </a:rPr>
              <a:t>Toolkits</a:t>
            </a:r>
            <a:endParaRPr lang="en-US" sz="2000" b="1" dirty="0">
              <a:solidFill>
                <a:srgbClr val="11557C"/>
              </a:solidFill>
            </a:endParaRPr>
          </a:p>
          <a:p>
            <a:r>
              <a:rPr lang="en-US" sz="2000" dirty="0">
                <a:solidFill>
                  <a:srgbClr val="333333"/>
                </a:solidFill>
              </a:rPr>
              <a:t>Matplotlib ships with several add-on </a:t>
            </a:r>
            <a:r>
              <a:rPr lang="en-US" sz="2000" dirty="0">
                <a:solidFill>
                  <a:srgbClr val="CA7900"/>
                </a:solidFill>
                <a:hlinkClick r:id="rId2"/>
              </a:rPr>
              <a:t>toolkits</a:t>
            </a:r>
            <a:r>
              <a:rPr lang="en-US" sz="2000" dirty="0">
                <a:solidFill>
                  <a:srgbClr val="333333"/>
                </a:solidFill>
              </a:rPr>
              <a:t>, Including 3d plotting with </a:t>
            </a:r>
            <a:r>
              <a:rPr lang="en-US" sz="2000" dirty="0">
                <a:solidFill>
                  <a:srgbClr val="CA7900"/>
                </a:solidFill>
                <a:hlinkClick r:id="rId3"/>
              </a:rPr>
              <a:t>mplot3d</a:t>
            </a:r>
            <a:r>
              <a:rPr lang="en-US" sz="2000" dirty="0">
                <a:solidFill>
                  <a:srgbClr val="333333"/>
                </a:solidFill>
              </a:rPr>
              <a:t>, axes helpers in </a:t>
            </a:r>
            <a:r>
              <a:rPr lang="en-US" sz="2000" dirty="0">
                <a:solidFill>
                  <a:srgbClr val="CA7900"/>
                </a:solidFill>
                <a:hlinkClick r:id="rId4"/>
              </a:rPr>
              <a:t>axes_grid1</a:t>
            </a:r>
            <a:r>
              <a:rPr lang="en-US" sz="2000" dirty="0">
                <a:solidFill>
                  <a:srgbClr val="333333"/>
                </a:solidFill>
              </a:rPr>
              <a:t> and axis helpers in </a:t>
            </a:r>
            <a:r>
              <a:rPr lang="en-US" sz="2000" dirty="0">
                <a:solidFill>
                  <a:srgbClr val="CA7900"/>
                </a:solidFill>
                <a:hlinkClick r:id="rId5"/>
              </a:rPr>
              <a:t>axisartist</a:t>
            </a:r>
            <a:r>
              <a:rPr lang="en-US" sz="2000" dirty="0" smtClean="0">
                <a:solidFill>
                  <a:srgbClr val="333333"/>
                </a:solidFill>
              </a:rPr>
              <a:t>.</a:t>
            </a:r>
          </a:p>
          <a:p>
            <a:endParaRPr lang="en-US" sz="2000" dirty="0">
              <a:solidFill>
                <a:srgbClr val="333333"/>
              </a:solidFill>
            </a:endParaRPr>
          </a:p>
          <a:p>
            <a:r>
              <a:rPr lang="en-US" sz="2000" b="1" dirty="0">
                <a:solidFill>
                  <a:srgbClr val="11557C"/>
                </a:solidFill>
              </a:rPr>
              <a:t>Third party packages</a:t>
            </a:r>
          </a:p>
          <a:p>
            <a:r>
              <a:rPr lang="en-US" sz="2000" dirty="0">
                <a:solidFill>
                  <a:srgbClr val="333333"/>
                </a:solidFill>
              </a:rPr>
              <a:t>A large number of </a:t>
            </a:r>
            <a:r>
              <a:rPr lang="en-US" sz="2000" dirty="0">
                <a:solidFill>
                  <a:srgbClr val="CA7900"/>
                </a:solidFill>
                <a:hlinkClick r:id="rId6"/>
              </a:rPr>
              <a:t>third party packages</a:t>
            </a:r>
            <a:r>
              <a:rPr lang="en-US" sz="2000" dirty="0">
                <a:solidFill>
                  <a:srgbClr val="333333"/>
                </a:solidFill>
              </a:rPr>
              <a:t> extend and build on Matplotlib functionality, including several higher-level plotting interfaces </a:t>
            </a:r>
            <a:r>
              <a:rPr lang="en-US" sz="2000" dirty="0">
                <a:solidFill>
                  <a:srgbClr val="CA7900"/>
                </a:solidFill>
                <a:hlinkClick r:id="rId7"/>
              </a:rPr>
              <a:t>seaborn</a:t>
            </a:r>
            <a:r>
              <a:rPr lang="en-US" sz="2000" dirty="0">
                <a:solidFill>
                  <a:srgbClr val="333333"/>
                </a:solidFill>
              </a:rPr>
              <a:t>, </a:t>
            </a:r>
            <a:r>
              <a:rPr lang="en-US" sz="2000" dirty="0" err="1">
                <a:solidFill>
                  <a:srgbClr val="CA7900"/>
                </a:solidFill>
                <a:hlinkClick r:id="rId8"/>
              </a:rPr>
              <a:t>holoviews</a:t>
            </a:r>
            <a:r>
              <a:rPr lang="en-US" sz="2000" dirty="0" err="1">
                <a:solidFill>
                  <a:srgbClr val="333333"/>
                </a:solidFill>
              </a:rPr>
              <a:t>,</a:t>
            </a:r>
            <a:r>
              <a:rPr lang="en-US" sz="2000" dirty="0" err="1">
                <a:solidFill>
                  <a:srgbClr val="CA7900"/>
                </a:solidFill>
                <a:hlinkClick r:id="rId9"/>
              </a:rPr>
              <a:t>ggplot</a:t>
            </a:r>
            <a:r>
              <a:rPr lang="en-US" sz="2000" dirty="0">
                <a:solidFill>
                  <a:srgbClr val="333333"/>
                </a:solidFill>
              </a:rPr>
              <a:t>, and two projection and mapping toolkits </a:t>
            </a:r>
            <a:r>
              <a:rPr lang="en-US" sz="2000" dirty="0">
                <a:solidFill>
                  <a:srgbClr val="CA7900"/>
                </a:solidFill>
                <a:hlinkClick r:id="rId10"/>
              </a:rPr>
              <a:t>basemap</a:t>
            </a:r>
            <a:r>
              <a:rPr lang="en-US" sz="2000" dirty="0">
                <a:solidFill>
                  <a:srgbClr val="333333"/>
                </a:solidFill>
              </a:rPr>
              <a:t> and </a:t>
            </a:r>
            <a:r>
              <a:rPr lang="en-US" sz="2000" dirty="0">
                <a:solidFill>
                  <a:srgbClr val="CA7900"/>
                </a:solidFill>
                <a:hlinkClick r:id="rId11"/>
              </a:rPr>
              <a:t>cartopy</a:t>
            </a:r>
            <a:r>
              <a:rPr lang="en-US" sz="2000" dirty="0">
                <a:solidFill>
                  <a:srgbClr val="333333"/>
                </a:solidFill>
              </a:rPr>
              <a:t>.</a:t>
            </a:r>
            <a:endParaRPr lang="en-US" sz="2000" b="0" i="0" dirty="0">
              <a:solidFill>
                <a:srgbClr val="333333"/>
              </a:solidFill>
              <a:effectLst/>
            </a:endParaRPr>
          </a:p>
        </p:txBody>
      </p:sp>
    </p:spTree>
    <p:extLst>
      <p:ext uri="{BB962C8B-B14F-4D97-AF65-F5344CB8AC3E}">
        <p14:creationId xmlns:p14="http://schemas.microsoft.com/office/powerpoint/2010/main" val="18796820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8375"/>
          </a:xfrm>
        </p:spPr>
        <p:txBody>
          <a:bodyPr>
            <a:normAutofit/>
          </a:bodyPr>
          <a:lstStyle/>
          <a:p>
            <a:pPr algn="ctr"/>
            <a:r>
              <a:rPr lang="en-US" b="1" dirty="0"/>
              <a:t>m</a:t>
            </a:r>
            <a:r>
              <a:rPr lang="en-US" b="1" dirty="0" smtClean="0"/>
              <a:t>atplotlib -  Pros and Cons</a:t>
            </a:r>
            <a:endParaRPr lang="en-US" b="1" dirty="0"/>
          </a:p>
        </p:txBody>
      </p:sp>
      <p:graphicFrame>
        <p:nvGraphicFramePr>
          <p:cNvPr id="6" name="Table 5"/>
          <p:cNvGraphicFramePr>
            <a:graphicFrameLocks noGrp="1"/>
          </p:cNvGraphicFramePr>
          <p:nvPr>
            <p:extLst>
              <p:ext uri="{D42A27DB-BD31-4B8C-83A1-F6EECF244321}">
                <p14:modId xmlns:p14="http://schemas.microsoft.com/office/powerpoint/2010/main" val="129058074"/>
              </p:ext>
            </p:extLst>
          </p:nvPr>
        </p:nvGraphicFramePr>
        <p:xfrm>
          <a:off x="673100" y="1951514"/>
          <a:ext cx="10769600" cy="2711926"/>
        </p:xfrm>
        <a:graphic>
          <a:graphicData uri="http://schemas.openxmlformats.org/drawingml/2006/table">
            <a:tbl>
              <a:tblPr/>
              <a:tblGrid>
                <a:gridCol w="5384800"/>
                <a:gridCol w="5384800"/>
              </a:tblGrid>
              <a:tr h="486886">
                <a:tc>
                  <a:txBody>
                    <a:bodyPr/>
                    <a:lstStyle/>
                    <a:p>
                      <a:pPr algn="ctr"/>
                      <a:r>
                        <a:rPr lang="en-US" sz="2000" b="1" smtClean="0">
                          <a:effectLst/>
                        </a:rPr>
                        <a:t>Advantages</a:t>
                      </a:r>
                      <a:endParaRPr lang="en-US" sz="2000" b="1">
                        <a:effectLst/>
                      </a:endParaRPr>
                    </a:p>
                  </a:txBody>
                  <a:tcPr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chemeClr val="bg2"/>
                    </a:solidFill>
                  </a:tcPr>
                </a:tc>
                <a:tc>
                  <a:txBody>
                    <a:bodyPr/>
                    <a:lstStyle/>
                    <a:p>
                      <a:pPr algn="ctr"/>
                      <a:r>
                        <a:rPr lang="en-US" sz="2000" b="1">
                          <a:effectLst/>
                        </a:rPr>
                        <a:t>Disadvantages</a:t>
                      </a:r>
                    </a:p>
                  </a:txBody>
                  <a:tcPr anchor="ctr">
                    <a:lnL w="12700" cap="flat" cmpd="sng" algn="ctr">
                      <a:solidFill>
                        <a:srgbClr val="AAAAAA"/>
                      </a:solidFill>
                      <a:prstDash val="solid"/>
                      <a:round/>
                      <a:headEnd type="none" w="med" len="med"/>
                      <a:tailEnd type="none" w="med" len="med"/>
                    </a:lnL>
                    <a:lnB w="12700" cap="flat" cmpd="sng" algn="ctr">
                      <a:solidFill>
                        <a:srgbClr val="AAAAAA"/>
                      </a:solidFill>
                      <a:prstDash val="solid"/>
                      <a:round/>
                      <a:headEnd type="none" w="med" len="med"/>
                      <a:tailEnd type="none" w="med" len="med"/>
                    </a:lnB>
                    <a:solidFill>
                      <a:schemeClr val="bg2"/>
                    </a:solidFill>
                  </a:tcPr>
                </a:tc>
              </a:tr>
              <a:tr h="1587746">
                <a:tc>
                  <a:txBody>
                    <a:bodyPr/>
                    <a:lstStyle/>
                    <a:p>
                      <a:pPr algn="l">
                        <a:buFont typeface="Arial" charset="0"/>
                        <a:buChar char="•"/>
                      </a:pPr>
                      <a:r>
                        <a:rPr lang="en-US" sz="2000" smtClean="0">
                          <a:effectLst/>
                        </a:rPr>
                        <a:t> Default </a:t>
                      </a:r>
                      <a:r>
                        <a:rPr lang="en-US" sz="2000">
                          <a:effectLst/>
                        </a:rPr>
                        <a:t>plot styles with built-in </a:t>
                      </a:r>
                      <a:r>
                        <a:rPr lang="en-US" sz="2000" smtClean="0">
                          <a:effectLst/>
                        </a:rPr>
                        <a:t>code</a:t>
                      </a:r>
                    </a:p>
                    <a:p>
                      <a:pPr algn="l">
                        <a:buFont typeface="Arial" charset="0"/>
                        <a:buChar char="•"/>
                      </a:pPr>
                      <a:endParaRPr lang="en-US" sz="2000">
                        <a:effectLst/>
                      </a:endParaRPr>
                    </a:p>
                    <a:p>
                      <a:pPr algn="l">
                        <a:buFont typeface="Arial" charset="0"/>
                        <a:buChar char="•"/>
                      </a:pPr>
                      <a:r>
                        <a:rPr lang="en-US" sz="2000" smtClean="0">
                          <a:effectLst/>
                        </a:rPr>
                        <a:t> Deep </a:t>
                      </a:r>
                      <a:r>
                        <a:rPr lang="en-US" sz="2000">
                          <a:effectLst/>
                        </a:rPr>
                        <a:t>integration with </a:t>
                      </a:r>
                      <a:r>
                        <a:rPr lang="en-US" sz="2000" smtClean="0">
                          <a:effectLst/>
                        </a:rPr>
                        <a:t>Python</a:t>
                      </a:r>
                    </a:p>
                    <a:p>
                      <a:pPr algn="l">
                        <a:buFont typeface="Arial" charset="0"/>
                        <a:buChar char="•"/>
                      </a:pPr>
                      <a:endParaRPr lang="en-US" sz="2000" smtClean="0">
                        <a:effectLst/>
                      </a:endParaRPr>
                    </a:p>
                    <a:p>
                      <a:pPr algn="l">
                        <a:buFont typeface="Arial" charset="0"/>
                        <a:buChar char="•"/>
                      </a:pPr>
                      <a:r>
                        <a:rPr lang="en-US" sz="2000" smtClean="0">
                          <a:effectLst/>
                        </a:rPr>
                        <a:t> </a:t>
                      </a:r>
                      <a:r>
                        <a:rPr lang="en-US" sz="2000" err="1" smtClean="0">
                          <a:effectLst/>
                        </a:rPr>
                        <a:t>Matlab</a:t>
                      </a:r>
                      <a:r>
                        <a:rPr lang="en-US" sz="2000" smtClean="0">
                          <a:effectLst/>
                        </a:rPr>
                        <a:t>-style </a:t>
                      </a:r>
                      <a:r>
                        <a:rPr lang="en-US" sz="2000">
                          <a:effectLst/>
                        </a:rPr>
                        <a:t>programming interface (this is </a:t>
                      </a:r>
                      <a:r>
                        <a:rPr lang="en-US" sz="2000" smtClean="0">
                          <a:effectLst/>
                        </a:rPr>
                        <a:t>an</a:t>
                      </a:r>
                      <a:r>
                        <a:rPr lang="en-US" sz="2000" baseline="0" smtClean="0">
                          <a:effectLst/>
                        </a:rPr>
                        <a:t> </a:t>
                      </a:r>
                      <a:r>
                        <a:rPr lang="en-US" sz="2000" smtClean="0">
                          <a:effectLst/>
                        </a:rPr>
                        <a:t>advantage </a:t>
                      </a:r>
                      <a:r>
                        <a:rPr lang="en-US" sz="2000">
                          <a:effectLst/>
                        </a:rPr>
                        <a:t>for some, but a disadvantage for others).</a:t>
                      </a:r>
                    </a:p>
                  </a:txBody>
                  <a:tcPr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buFont typeface="Arial" charset="0"/>
                        <a:buChar char="•"/>
                      </a:pPr>
                      <a:r>
                        <a:rPr lang="en-US" sz="2000" smtClean="0">
                          <a:effectLst/>
                        </a:rPr>
                        <a:t> Heavily </a:t>
                      </a:r>
                      <a:r>
                        <a:rPr lang="en-US" sz="2000">
                          <a:effectLst/>
                        </a:rPr>
                        <a:t>reliant on other packages, such as </a:t>
                      </a:r>
                      <a:r>
                        <a:rPr lang="en-US" sz="2000" err="1">
                          <a:effectLst/>
                        </a:rPr>
                        <a:t>Numpy</a:t>
                      </a:r>
                      <a:r>
                        <a:rPr lang="en-US" sz="2000" smtClean="0">
                          <a:effectLst/>
                        </a:rPr>
                        <a:t>.</a:t>
                      </a:r>
                    </a:p>
                    <a:p>
                      <a:pPr algn="l">
                        <a:buFont typeface="Arial" charset="0"/>
                        <a:buChar char="•"/>
                      </a:pPr>
                      <a:endParaRPr lang="en-US" sz="2000">
                        <a:effectLst/>
                      </a:endParaRPr>
                    </a:p>
                    <a:p>
                      <a:pPr algn="l">
                        <a:buFont typeface="Arial" charset="0"/>
                        <a:buChar char="•"/>
                      </a:pPr>
                      <a:r>
                        <a:rPr lang="en-US" sz="2000" smtClean="0">
                          <a:effectLst/>
                        </a:rPr>
                        <a:t> Only </a:t>
                      </a:r>
                      <a:r>
                        <a:rPr lang="en-US" sz="2000">
                          <a:effectLst/>
                        </a:rPr>
                        <a:t>works for Python: hard/impossible to be used in languages other than Python. (But can be used from Julia via </a:t>
                      </a:r>
                      <a:r>
                        <a:rPr lang="en-US" sz="2000" err="1">
                          <a:effectLst/>
                        </a:rPr>
                        <a:t>PyPlot</a:t>
                      </a:r>
                      <a:r>
                        <a:rPr lang="en-US" sz="2000">
                          <a:effectLst/>
                        </a:rPr>
                        <a:t> package)</a:t>
                      </a:r>
                    </a:p>
                  </a:txBody>
                  <a:tcPr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bl>
          </a:graphicData>
        </a:graphic>
      </p:graphicFrame>
      <p:sp>
        <p:nvSpPr>
          <p:cNvPr id="7" name="TextBox 6"/>
          <p:cNvSpPr txBox="1"/>
          <p:nvPr/>
        </p:nvSpPr>
        <p:spPr>
          <a:xfrm>
            <a:off x="558800" y="5096788"/>
            <a:ext cx="1975349" cy="276999"/>
          </a:xfrm>
          <a:prstGeom prst="rect">
            <a:avLst/>
          </a:prstGeom>
          <a:noFill/>
        </p:spPr>
        <p:txBody>
          <a:bodyPr wrap="none" rtlCol="0">
            <a:spAutoFit/>
          </a:bodyPr>
          <a:lstStyle/>
          <a:p>
            <a:r>
              <a:rPr lang="en-US" sz="1200" smtClean="0"/>
              <a:t>Source: wiki (see references)</a:t>
            </a:r>
            <a:endParaRPr lang="en-US" sz="1200"/>
          </a:p>
        </p:txBody>
      </p:sp>
    </p:spTree>
    <p:extLst>
      <p:ext uri="{BB962C8B-B14F-4D97-AF65-F5344CB8AC3E}">
        <p14:creationId xmlns:p14="http://schemas.microsoft.com/office/powerpoint/2010/main" val="501676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0725"/>
          </a:xfrm>
        </p:spPr>
        <p:txBody>
          <a:bodyPr/>
          <a:lstStyle/>
          <a:p>
            <a:pPr algn="ctr"/>
            <a:r>
              <a:rPr lang="en-US" b="1" smtClean="0"/>
              <a:t>References</a:t>
            </a:r>
            <a:endParaRPr lang="en-US"/>
          </a:p>
        </p:txBody>
      </p:sp>
      <p:sp>
        <p:nvSpPr>
          <p:cNvPr id="5" name="Rectangle 4"/>
          <p:cNvSpPr/>
          <p:nvPr/>
        </p:nvSpPr>
        <p:spPr>
          <a:xfrm>
            <a:off x="838200" y="1313934"/>
            <a:ext cx="4263988" cy="400110"/>
          </a:xfrm>
          <a:prstGeom prst="rect">
            <a:avLst/>
          </a:prstGeom>
        </p:spPr>
        <p:txBody>
          <a:bodyPr wrap="none">
            <a:spAutoFit/>
          </a:bodyPr>
          <a:lstStyle/>
          <a:p>
            <a:r>
              <a:rPr lang="en-US" sz="2000" b="1" smtClean="0"/>
              <a:t>Official Website: </a:t>
            </a:r>
            <a:r>
              <a:rPr lang="en-US" sz="2000" smtClean="0">
                <a:hlinkClick r:id="rId2"/>
              </a:rPr>
              <a:t>http</a:t>
            </a:r>
            <a:r>
              <a:rPr lang="en-US" sz="2000">
                <a:hlinkClick r:id="rId2"/>
              </a:rPr>
              <a:t>://matplotlib.org/</a:t>
            </a:r>
            <a:endParaRPr lang="en-US" sz="2000"/>
          </a:p>
        </p:txBody>
      </p:sp>
      <p:sp>
        <p:nvSpPr>
          <p:cNvPr id="6" name="Rectangle 5"/>
          <p:cNvSpPr/>
          <p:nvPr/>
        </p:nvSpPr>
        <p:spPr>
          <a:xfrm>
            <a:off x="838200" y="2012434"/>
            <a:ext cx="6985000" cy="1015663"/>
          </a:xfrm>
          <a:prstGeom prst="rect">
            <a:avLst/>
          </a:prstGeom>
        </p:spPr>
        <p:txBody>
          <a:bodyPr wrap="square">
            <a:spAutoFit/>
          </a:bodyPr>
          <a:lstStyle/>
          <a:p>
            <a:r>
              <a:rPr lang="en-US" sz="2000" b="1" smtClean="0"/>
              <a:t>Example from YouTube video</a:t>
            </a:r>
            <a:r>
              <a:rPr lang="en-US" sz="2000" smtClean="0"/>
              <a:t>:  </a:t>
            </a:r>
            <a:r>
              <a:rPr lang="en-US" sz="2000" smtClean="0">
                <a:hlinkClick r:id="rId3"/>
              </a:rPr>
              <a:t>https</a:t>
            </a:r>
            <a:r>
              <a:rPr lang="en-US" sz="2000">
                <a:hlinkClick r:id="rId3"/>
              </a:rPr>
              <a:t>://</a:t>
            </a:r>
            <a:r>
              <a:rPr lang="en-US" sz="2000" smtClean="0">
                <a:hlinkClick r:id="rId3"/>
              </a:rPr>
              <a:t>youtu.be/HW29067qVWk</a:t>
            </a:r>
            <a:endParaRPr lang="en-US" sz="2000" smtClean="0"/>
          </a:p>
          <a:p>
            <a:r>
              <a:rPr lang="en-US" sz="2000" b="1" smtClean="0"/>
              <a:t>Wiki: </a:t>
            </a:r>
            <a:r>
              <a:rPr lang="en-US" sz="2000" smtClean="0">
                <a:hlinkClick r:id="rId4"/>
              </a:rPr>
              <a:t>https</a:t>
            </a:r>
            <a:r>
              <a:rPr lang="en-US" sz="2000">
                <a:hlinkClick r:id="rId4"/>
              </a:rPr>
              <a:t>://</a:t>
            </a:r>
            <a:r>
              <a:rPr lang="en-US" sz="2000" smtClean="0">
                <a:hlinkClick r:id="rId4"/>
              </a:rPr>
              <a:t>en.wikipedia.org/wiki/Matplotlib</a:t>
            </a:r>
            <a:endParaRPr lang="en-US" sz="2000" smtClean="0"/>
          </a:p>
          <a:p>
            <a:r>
              <a:rPr lang="en-US" sz="2000" b="1" smtClean="0"/>
              <a:t>GitHub: </a:t>
            </a:r>
            <a:r>
              <a:rPr lang="en-US" sz="2000" smtClean="0">
                <a:hlinkClick r:id="rId5"/>
              </a:rPr>
              <a:t>https://github.com/matplotlib/matplotlib</a:t>
            </a:r>
            <a:endParaRPr lang="en-US" sz="2000"/>
          </a:p>
        </p:txBody>
      </p:sp>
      <p:sp>
        <p:nvSpPr>
          <p:cNvPr id="7" name="Rectangle 6"/>
          <p:cNvSpPr/>
          <p:nvPr/>
        </p:nvSpPr>
        <p:spPr>
          <a:xfrm>
            <a:off x="838200" y="1643102"/>
            <a:ext cx="5936112" cy="400110"/>
          </a:xfrm>
          <a:prstGeom prst="rect">
            <a:avLst/>
          </a:prstGeom>
        </p:spPr>
        <p:txBody>
          <a:bodyPr wrap="none">
            <a:spAutoFit/>
          </a:bodyPr>
          <a:lstStyle/>
          <a:p>
            <a:r>
              <a:rPr lang="en-US" sz="2000" b="1" smtClean="0"/>
              <a:t>Installation: </a:t>
            </a:r>
            <a:r>
              <a:rPr lang="en-US" sz="2000" smtClean="0">
                <a:hlinkClick r:id="rId6"/>
              </a:rPr>
              <a:t>http</a:t>
            </a:r>
            <a:r>
              <a:rPr lang="en-US" sz="2000">
                <a:hlinkClick r:id="rId6"/>
              </a:rPr>
              <a:t>://</a:t>
            </a:r>
            <a:r>
              <a:rPr lang="en-US" sz="2000" err="1">
                <a:hlinkClick r:id="rId6"/>
              </a:rPr>
              <a:t>matplotlib.org</a:t>
            </a:r>
            <a:r>
              <a:rPr lang="en-US" sz="2000">
                <a:hlinkClick r:id="rId6"/>
              </a:rPr>
              <a:t>/users/</a:t>
            </a:r>
            <a:r>
              <a:rPr lang="en-US" sz="2000" err="1">
                <a:hlinkClick r:id="rId6"/>
              </a:rPr>
              <a:t>installing.html</a:t>
            </a:r>
            <a:endParaRPr lang="en-US" sz="2000"/>
          </a:p>
        </p:txBody>
      </p:sp>
      <p:sp>
        <p:nvSpPr>
          <p:cNvPr id="8" name="Rectangle 7"/>
          <p:cNvSpPr/>
          <p:nvPr/>
        </p:nvSpPr>
        <p:spPr>
          <a:xfrm>
            <a:off x="758256" y="3378538"/>
            <a:ext cx="10595544" cy="2492990"/>
          </a:xfrm>
          <a:prstGeom prst="rect">
            <a:avLst/>
          </a:prstGeom>
        </p:spPr>
        <p:txBody>
          <a:bodyPr wrap="square">
            <a:spAutoFit/>
          </a:bodyPr>
          <a:lstStyle/>
          <a:p>
            <a:r>
              <a:rPr lang="en-US" sz="2000" b="1" dirty="0">
                <a:solidFill>
                  <a:srgbClr val="11557C"/>
                </a:solidFill>
              </a:rPr>
              <a:t>License</a:t>
            </a:r>
          </a:p>
          <a:p>
            <a:r>
              <a:rPr lang="en-US" sz="2000" dirty="0">
                <a:solidFill>
                  <a:srgbClr val="333333"/>
                </a:solidFill>
              </a:rPr>
              <a:t>Matplotlib only uses </a:t>
            </a:r>
            <a:r>
              <a:rPr lang="en-US" sz="2000" dirty="0" smtClean="0">
                <a:solidFill>
                  <a:srgbClr val="333333"/>
                </a:solidFill>
              </a:rPr>
              <a:t>BSD* </a:t>
            </a:r>
            <a:r>
              <a:rPr lang="en-US" sz="2000" dirty="0">
                <a:solidFill>
                  <a:srgbClr val="333333"/>
                </a:solidFill>
              </a:rPr>
              <a:t>compatible code, and its license is based on the </a:t>
            </a:r>
            <a:r>
              <a:rPr lang="en-US" sz="2000" dirty="0" smtClean="0">
                <a:solidFill>
                  <a:srgbClr val="333333"/>
                </a:solidFill>
              </a:rPr>
              <a:t>Python Software Foundation(</a:t>
            </a:r>
            <a:r>
              <a:rPr lang="en-US" sz="2000" dirty="0" smtClean="0">
                <a:solidFill>
                  <a:srgbClr val="CA7900"/>
                </a:solidFill>
                <a:hlinkClick r:id="rId7"/>
              </a:rPr>
              <a:t>PSF</a:t>
            </a:r>
            <a:r>
              <a:rPr lang="en-US" sz="2000" dirty="0" smtClean="0">
                <a:solidFill>
                  <a:srgbClr val="CA7900"/>
                </a:solidFill>
              </a:rPr>
              <a:t>)</a:t>
            </a:r>
            <a:r>
              <a:rPr lang="en-US" sz="2000" dirty="0">
                <a:solidFill>
                  <a:srgbClr val="333333"/>
                </a:solidFill>
              </a:rPr>
              <a:t> license. See the Open Source Initiative </a:t>
            </a:r>
            <a:r>
              <a:rPr lang="en-US" sz="2000" dirty="0">
                <a:solidFill>
                  <a:srgbClr val="CA7900"/>
                </a:solidFill>
                <a:hlinkClick r:id="rId8"/>
              </a:rPr>
              <a:t>licenses page</a:t>
            </a:r>
            <a:r>
              <a:rPr lang="en-US" sz="2000" dirty="0">
                <a:solidFill>
                  <a:srgbClr val="333333"/>
                </a:solidFill>
              </a:rPr>
              <a:t> for details on individual licenses. Non-BSD compatible licenses (e.g., LGPL) are acceptable in matplotlib toolkits. For a discussion of the motivations behind the </a:t>
            </a:r>
            <a:r>
              <a:rPr lang="en-US" sz="2000" dirty="0" err="1">
                <a:solidFill>
                  <a:srgbClr val="333333"/>
                </a:solidFill>
              </a:rPr>
              <a:t>licencing</a:t>
            </a:r>
            <a:r>
              <a:rPr lang="en-US" sz="2000" dirty="0">
                <a:solidFill>
                  <a:srgbClr val="333333"/>
                </a:solidFill>
              </a:rPr>
              <a:t> choice, see </a:t>
            </a:r>
            <a:r>
              <a:rPr lang="en-US" sz="2000" dirty="0">
                <a:solidFill>
                  <a:srgbClr val="CA7900"/>
                </a:solidFill>
                <a:hlinkClick r:id="rId9"/>
              </a:rPr>
              <a:t>Licenses</a:t>
            </a:r>
            <a:r>
              <a:rPr lang="en-US" sz="2000" dirty="0" smtClean="0">
                <a:solidFill>
                  <a:srgbClr val="333333"/>
                </a:solidFill>
              </a:rPr>
              <a:t>.</a:t>
            </a:r>
          </a:p>
          <a:p>
            <a:r>
              <a:rPr lang="en-US" sz="1200" b="1" dirty="0" smtClean="0">
                <a:solidFill>
                  <a:srgbClr val="333333"/>
                </a:solidFill>
              </a:rPr>
              <a:t>Refer</a:t>
            </a:r>
            <a:r>
              <a:rPr lang="en-US" sz="1200" dirty="0" smtClean="0">
                <a:solidFill>
                  <a:srgbClr val="333333"/>
                </a:solidFill>
              </a:rPr>
              <a:t>: </a:t>
            </a:r>
            <a:r>
              <a:rPr lang="en-US" sz="1200" dirty="0" smtClean="0">
                <a:solidFill>
                  <a:srgbClr val="333333"/>
                </a:solidFill>
                <a:hlinkClick r:id="rId10"/>
              </a:rPr>
              <a:t>http</a:t>
            </a:r>
            <a:r>
              <a:rPr lang="en-US" sz="1200" dirty="0">
                <a:solidFill>
                  <a:srgbClr val="333333"/>
                </a:solidFill>
                <a:hlinkClick r:id="rId10"/>
              </a:rPr>
              <a:t>://</a:t>
            </a:r>
            <a:r>
              <a:rPr lang="en-US" sz="1200" dirty="0" smtClean="0">
                <a:solidFill>
                  <a:srgbClr val="333333"/>
                </a:solidFill>
                <a:hlinkClick r:id="rId10"/>
              </a:rPr>
              <a:t>matplotlib.org/devdocs/users/license.html</a:t>
            </a:r>
            <a:endParaRPr lang="en-US" sz="1200" dirty="0" smtClean="0">
              <a:solidFill>
                <a:srgbClr val="333333"/>
              </a:solidFill>
            </a:endParaRPr>
          </a:p>
          <a:p>
            <a:endParaRPr lang="en-US" sz="2000" b="0" i="0" dirty="0">
              <a:solidFill>
                <a:srgbClr val="333333"/>
              </a:solidFill>
              <a:effectLst/>
            </a:endParaRPr>
          </a:p>
          <a:p>
            <a:r>
              <a:rPr lang="en-US" sz="1200" b="1" dirty="0" smtClean="0"/>
              <a:t>* BSD </a:t>
            </a:r>
            <a:r>
              <a:rPr lang="en-US" sz="1200" b="1" dirty="0"/>
              <a:t>licenses</a:t>
            </a:r>
            <a:r>
              <a:rPr lang="en-US" sz="1200" dirty="0"/>
              <a:t> are a family of permissive free software </a:t>
            </a:r>
            <a:r>
              <a:rPr lang="en-US" sz="1200" b="1" dirty="0"/>
              <a:t>licenses</a:t>
            </a:r>
            <a:r>
              <a:rPr lang="en-US" sz="1200" dirty="0"/>
              <a:t>, imposing minimal restrictions on the redistribution of covered software. This is in contrast to </a:t>
            </a:r>
            <a:r>
              <a:rPr lang="en-US" sz="1200" dirty="0" err="1"/>
              <a:t>copyleft</a:t>
            </a:r>
            <a:r>
              <a:rPr lang="en-US" sz="1200" dirty="0"/>
              <a:t> </a:t>
            </a:r>
            <a:r>
              <a:rPr lang="en-US" sz="1200" b="1" dirty="0"/>
              <a:t>licenses</a:t>
            </a:r>
            <a:r>
              <a:rPr lang="en-US" sz="1200" dirty="0"/>
              <a:t>, which have reciprocity share-alike requirements.</a:t>
            </a:r>
            <a:endParaRPr lang="en-US" sz="1200" b="0" i="0" dirty="0">
              <a:solidFill>
                <a:srgbClr val="333333"/>
              </a:solidFill>
              <a:effectLst/>
            </a:endParaRPr>
          </a:p>
        </p:txBody>
      </p:sp>
    </p:spTree>
    <p:extLst>
      <p:ext uri="{BB962C8B-B14F-4D97-AF65-F5344CB8AC3E}">
        <p14:creationId xmlns:p14="http://schemas.microsoft.com/office/powerpoint/2010/main" val="7220536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2735</TotalTime>
  <Words>533</Words>
  <Application>Microsoft Macintosh PowerPoint</Application>
  <PresentationFormat>Widescreen</PresentationFormat>
  <Paragraphs>78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Arial</vt:lpstr>
      <vt:lpstr>Office Theme</vt:lpstr>
      <vt:lpstr> Python packages - matplotlib</vt:lpstr>
      <vt:lpstr>Python’s matplotlib Package - Introduction</vt:lpstr>
      <vt:lpstr>matplotlib -  Installation</vt:lpstr>
      <vt:lpstr>matplotlib -  API</vt:lpstr>
      <vt:lpstr>Using the matplotlib Package - Example </vt:lpstr>
      <vt:lpstr>matplotlib -  Extensions</vt:lpstr>
      <vt:lpstr>matplotlib -  Pros and Cons</vt:lpstr>
      <vt:lpstr>References</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the nflscrapR Package</dc:title>
  <dc:creator>Manjula Kottegoda</dc:creator>
  <cp:lastModifiedBy>Simhambhatla, Ramesh</cp:lastModifiedBy>
  <cp:revision>61</cp:revision>
  <dcterms:created xsi:type="dcterms:W3CDTF">2016-06-22T19:33:23Z</dcterms:created>
  <dcterms:modified xsi:type="dcterms:W3CDTF">2016-11-24T04:09:19Z</dcterms:modified>
</cp:coreProperties>
</file>