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437" r:id="rId2"/>
    <p:sldId id="256" r:id="rId3"/>
    <p:sldId id="440" r:id="rId4"/>
    <p:sldId id="439" r:id="rId5"/>
    <p:sldId id="443" r:id="rId6"/>
    <p:sldId id="444" r:id="rId7"/>
    <p:sldId id="442" r:id="rId8"/>
    <p:sldId id="441" r:id="rId9"/>
    <p:sldId id="445" r:id="rId10"/>
    <p:sldId id="450" r:id="rId11"/>
    <p:sldId id="446" r:id="rId12"/>
    <p:sldId id="453" r:id="rId13"/>
    <p:sldId id="451" r:id="rId14"/>
    <p:sldId id="447" r:id="rId15"/>
    <p:sldId id="452" r:id="rId16"/>
    <p:sldId id="448" r:id="rId17"/>
    <p:sldId id="454" r:id="rId18"/>
    <p:sldId id="455" r:id="rId19"/>
    <p:sldId id="44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44" autoAdjust="0"/>
  </p:normalViewPr>
  <p:slideViewPr>
    <p:cSldViewPr snapToGrid="0">
      <p:cViewPr>
        <p:scale>
          <a:sx n="51" d="100"/>
          <a:sy n="51" d="100"/>
        </p:scale>
        <p:origin x="12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409E2-5405-4934-82FF-09D4E5C8EDC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D6695D78-ABB7-4754-B106-EF36E563BCEA}">
      <dgm:prSet phldrT="[Text]" custT="1"/>
      <dgm:spPr/>
      <dgm:t>
        <a:bodyPr/>
        <a:lstStyle/>
        <a:p>
          <a:r>
            <a:rPr lang="en-US" sz="1400" b="1" dirty="0">
              <a:solidFill>
                <a:srgbClr val="0070C0"/>
              </a:solidFill>
              <a:latin typeface="+mj-lt"/>
            </a:rPr>
            <a:t>Root Problem</a:t>
          </a:r>
        </a:p>
      </dgm:t>
    </dgm:pt>
    <dgm:pt modelId="{9BB317BE-64AF-45CB-BD86-CDF17D5EE8EE}" type="parTrans" cxnId="{EC6FFAD3-016E-4766-98E5-49D0A502A960}">
      <dgm:prSet/>
      <dgm:spPr/>
      <dgm:t>
        <a:bodyPr/>
        <a:lstStyle/>
        <a:p>
          <a:endParaRPr lang="en-US"/>
        </a:p>
      </dgm:t>
    </dgm:pt>
    <dgm:pt modelId="{21AD03BF-F3D7-4A12-8197-F268B0C3F387}" type="sibTrans" cxnId="{EC6FFAD3-016E-4766-98E5-49D0A502A960}">
      <dgm:prSet/>
      <dgm:spPr/>
      <dgm:t>
        <a:bodyPr/>
        <a:lstStyle/>
        <a:p>
          <a:endParaRPr lang="en-US"/>
        </a:p>
      </dgm:t>
    </dgm:pt>
    <dgm:pt modelId="{9407F987-93D0-42A8-917B-88D0D1F10AF9}">
      <dgm:prSet phldrT="[Text]" custT="1"/>
      <dgm:spPr>
        <a:ln>
          <a:solidFill>
            <a:srgbClr val="0099FF"/>
          </a:solidFill>
        </a:ln>
      </dgm:spPr>
      <dgm:t>
        <a:bodyPr/>
        <a:lstStyle/>
        <a:p>
          <a:r>
            <a:rPr lang="en-US" sz="1400" kern="1200" dirty="0">
              <a:solidFill>
                <a:prstClr val="white"/>
              </a:solidFill>
              <a:latin typeface="Calibri Light" panose="020F0302020204030204"/>
              <a:ea typeface="+mn-ea"/>
              <a:cs typeface="+mn-cs"/>
            </a:rPr>
            <a:t>Financial institutions and businesses such as banks that provide banking services have to worry about the problem of ‘Churn’ i.e., customers leaving and joining an alternate service provider. The cost of acquiring new customers often costs more than retaining existing ones. </a:t>
          </a:r>
        </a:p>
      </dgm:t>
    </dgm:pt>
    <dgm:pt modelId="{63310806-8A57-474B-947F-A430C2A97B07}" type="parTrans" cxnId="{65752D47-DB4F-403A-84A0-0B9686BBECAF}">
      <dgm:prSet/>
      <dgm:spPr/>
      <dgm:t>
        <a:bodyPr/>
        <a:lstStyle/>
        <a:p>
          <a:endParaRPr lang="en-US"/>
        </a:p>
      </dgm:t>
    </dgm:pt>
    <dgm:pt modelId="{B0E2CF98-DE09-429B-B380-B425D2D3177D}" type="sibTrans" cxnId="{65752D47-DB4F-403A-84A0-0B9686BBECAF}">
      <dgm:prSet/>
      <dgm:spPr/>
      <dgm:t>
        <a:bodyPr/>
        <a:lstStyle/>
        <a:p>
          <a:endParaRPr lang="en-US"/>
        </a:p>
      </dgm:t>
    </dgm:pt>
    <dgm:pt modelId="{E210EC7A-1B27-4CA0-B1B8-4B9A996EB0A6}">
      <dgm:prSet phldrT="[Text]" custT="1"/>
      <dgm:spPr/>
      <dgm:t>
        <a:bodyPr/>
        <a:lstStyle/>
        <a:p>
          <a:r>
            <a:rPr lang="en-US" sz="1400" b="1" kern="1200" dirty="0">
              <a:solidFill>
                <a:srgbClr val="0070C0"/>
              </a:solidFill>
              <a:latin typeface="Calibri Light" panose="020F0302020204030204"/>
              <a:ea typeface="+mn-ea"/>
              <a:cs typeface="+mn-cs"/>
            </a:rPr>
            <a:t>Business Impact </a:t>
          </a:r>
        </a:p>
      </dgm:t>
    </dgm:pt>
    <dgm:pt modelId="{8A83DF4D-7183-46E8-A6CB-E3FD69D7D6C9}" type="parTrans" cxnId="{04E509DF-3CB2-4EA4-A7AE-7837A1576A81}">
      <dgm:prSet/>
      <dgm:spPr/>
      <dgm:t>
        <a:bodyPr/>
        <a:lstStyle/>
        <a:p>
          <a:endParaRPr lang="en-US"/>
        </a:p>
      </dgm:t>
    </dgm:pt>
    <dgm:pt modelId="{A39E53CB-B2E4-4896-8D56-A4D6D5068FB5}" type="sibTrans" cxnId="{04E509DF-3CB2-4EA4-A7AE-7837A1576A81}">
      <dgm:prSet/>
      <dgm:spPr/>
      <dgm:t>
        <a:bodyPr/>
        <a:lstStyle/>
        <a:p>
          <a:endParaRPr lang="en-US"/>
        </a:p>
      </dgm:t>
    </dgm:pt>
    <dgm:pt modelId="{017765D8-4084-4795-A5E2-2E9F7D64D185}">
      <dgm:prSet phldrT="[Text]" custT="1"/>
      <dgm:spPr/>
      <dgm:t>
        <a:bodyPr/>
        <a:lstStyle/>
        <a:p>
          <a:r>
            <a:rPr lang="en-US" sz="1400" dirty="0">
              <a:latin typeface="+mj-lt"/>
            </a:rPr>
            <a:t>A company with a high churn rate loses many customers, resulting in lower growth rates and a greater impact on sales and profits. Companies with low churn rates can retain customers and reduce their customer acquisition costs.</a:t>
          </a:r>
        </a:p>
      </dgm:t>
    </dgm:pt>
    <dgm:pt modelId="{2D668768-8B30-462D-8A95-1F08CF6DD58D}" type="parTrans" cxnId="{A27444E1-B141-4E29-B736-63BD70CAD4D0}">
      <dgm:prSet/>
      <dgm:spPr/>
      <dgm:t>
        <a:bodyPr/>
        <a:lstStyle/>
        <a:p>
          <a:endParaRPr lang="en-US"/>
        </a:p>
      </dgm:t>
    </dgm:pt>
    <dgm:pt modelId="{B8267E5F-988C-4EFA-858C-74CBD7CB24D2}" type="sibTrans" cxnId="{A27444E1-B141-4E29-B736-63BD70CAD4D0}">
      <dgm:prSet/>
      <dgm:spPr/>
      <dgm:t>
        <a:bodyPr/>
        <a:lstStyle/>
        <a:p>
          <a:endParaRPr lang="en-US"/>
        </a:p>
      </dgm:t>
    </dgm:pt>
    <dgm:pt modelId="{4545524C-BA60-47C5-8DB3-D7A8BE64EC1F}" type="pres">
      <dgm:prSet presAssocID="{130409E2-5405-4934-82FF-09D4E5C8EDCC}" presName="Name0" presStyleCnt="0">
        <dgm:presLayoutVars>
          <dgm:dir/>
          <dgm:animLvl val="lvl"/>
          <dgm:resizeHandles val="exact"/>
        </dgm:presLayoutVars>
      </dgm:prSet>
      <dgm:spPr/>
    </dgm:pt>
    <dgm:pt modelId="{7E420254-F4CD-48C3-8429-B8EA8FD8A62D}" type="pres">
      <dgm:prSet presAssocID="{D6695D78-ABB7-4754-B106-EF36E563BCEA}" presName="linNode" presStyleCnt="0"/>
      <dgm:spPr/>
    </dgm:pt>
    <dgm:pt modelId="{52C9565F-595B-48EA-9D40-F5A37CA6E66B}" type="pres">
      <dgm:prSet presAssocID="{D6695D78-ABB7-4754-B106-EF36E563BCEA}" presName="parTx" presStyleLbl="revTx" presStyleIdx="0" presStyleCnt="2">
        <dgm:presLayoutVars>
          <dgm:chMax val="1"/>
          <dgm:bulletEnabled val="1"/>
        </dgm:presLayoutVars>
      </dgm:prSet>
      <dgm:spPr/>
    </dgm:pt>
    <dgm:pt modelId="{1EC4B43E-16D3-4A30-B21F-B7D5D17DE6AC}" type="pres">
      <dgm:prSet presAssocID="{D6695D78-ABB7-4754-B106-EF36E563BCEA}" presName="bracket" presStyleLbl="parChTrans1D1" presStyleIdx="0" presStyleCnt="2"/>
      <dgm:spPr/>
    </dgm:pt>
    <dgm:pt modelId="{32538869-89D0-4F57-A7E5-CA12608B4BAF}" type="pres">
      <dgm:prSet presAssocID="{D6695D78-ABB7-4754-B106-EF36E563BCEA}" presName="spH" presStyleCnt="0"/>
      <dgm:spPr/>
    </dgm:pt>
    <dgm:pt modelId="{B5EA60BB-BD16-4554-BD66-C6E5F7048C68}" type="pres">
      <dgm:prSet presAssocID="{D6695D78-ABB7-4754-B106-EF36E563BCEA}" presName="desTx" presStyleLbl="node1" presStyleIdx="0" presStyleCnt="2">
        <dgm:presLayoutVars>
          <dgm:bulletEnabled val="1"/>
        </dgm:presLayoutVars>
      </dgm:prSet>
      <dgm:spPr/>
    </dgm:pt>
    <dgm:pt modelId="{04147BAA-AD29-4EEB-B1FD-7DCF4464D80D}" type="pres">
      <dgm:prSet presAssocID="{21AD03BF-F3D7-4A12-8197-F268B0C3F387}" presName="spV" presStyleCnt="0"/>
      <dgm:spPr/>
    </dgm:pt>
    <dgm:pt modelId="{7D495C55-6630-494A-8162-4A84886D1197}" type="pres">
      <dgm:prSet presAssocID="{E210EC7A-1B27-4CA0-B1B8-4B9A996EB0A6}" presName="linNode" presStyleCnt="0"/>
      <dgm:spPr/>
    </dgm:pt>
    <dgm:pt modelId="{9225228B-A278-418B-9C09-E53C9A52A910}" type="pres">
      <dgm:prSet presAssocID="{E210EC7A-1B27-4CA0-B1B8-4B9A996EB0A6}" presName="parTx" presStyleLbl="revTx" presStyleIdx="1" presStyleCnt="2">
        <dgm:presLayoutVars>
          <dgm:chMax val="1"/>
          <dgm:bulletEnabled val="1"/>
        </dgm:presLayoutVars>
      </dgm:prSet>
      <dgm:spPr/>
    </dgm:pt>
    <dgm:pt modelId="{A6D46829-E6B6-40C5-A10C-4C81B4C3844E}" type="pres">
      <dgm:prSet presAssocID="{E210EC7A-1B27-4CA0-B1B8-4B9A996EB0A6}" presName="bracket" presStyleLbl="parChTrans1D1" presStyleIdx="1" presStyleCnt="2"/>
      <dgm:spPr/>
    </dgm:pt>
    <dgm:pt modelId="{8C0170C5-1CCA-40EC-BAFF-DEAB08614643}" type="pres">
      <dgm:prSet presAssocID="{E210EC7A-1B27-4CA0-B1B8-4B9A996EB0A6}" presName="spH" presStyleCnt="0"/>
      <dgm:spPr/>
    </dgm:pt>
    <dgm:pt modelId="{845E569A-8100-47D0-94CA-C1F079E55926}" type="pres">
      <dgm:prSet presAssocID="{E210EC7A-1B27-4CA0-B1B8-4B9A996EB0A6}" presName="desTx" presStyleLbl="node1" presStyleIdx="1" presStyleCnt="2">
        <dgm:presLayoutVars>
          <dgm:bulletEnabled val="1"/>
        </dgm:presLayoutVars>
      </dgm:prSet>
      <dgm:spPr/>
    </dgm:pt>
  </dgm:ptLst>
  <dgm:cxnLst>
    <dgm:cxn modelId="{68026132-8468-416F-AEA3-568F86935E84}" type="presOf" srcId="{D6695D78-ABB7-4754-B106-EF36E563BCEA}" destId="{52C9565F-595B-48EA-9D40-F5A37CA6E66B}" srcOrd="0" destOrd="0" presId="urn:diagrams.loki3.com/BracketList"/>
    <dgm:cxn modelId="{B8D92A61-1946-4852-86AA-843E731014A2}" type="presOf" srcId="{E210EC7A-1B27-4CA0-B1B8-4B9A996EB0A6}" destId="{9225228B-A278-418B-9C09-E53C9A52A910}" srcOrd="0" destOrd="0" presId="urn:diagrams.loki3.com/BracketList"/>
    <dgm:cxn modelId="{65752D47-DB4F-403A-84A0-0B9686BBECAF}" srcId="{D6695D78-ABB7-4754-B106-EF36E563BCEA}" destId="{9407F987-93D0-42A8-917B-88D0D1F10AF9}" srcOrd="0" destOrd="0" parTransId="{63310806-8A57-474B-947F-A430C2A97B07}" sibTransId="{B0E2CF98-DE09-429B-B380-B425D2D3177D}"/>
    <dgm:cxn modelId="{07A0F54A-A5C6-4891-9422-55782A40AAD9}" type="presOf" srcId="{017765D8-4084-4795-A5E2-2E9F7D64D185}" destId="{845E569A-8100-47D0-94CA-C1F079E55926}" srcOrd="0" destOrd="0" presId="urn:diagrams.loki3.com/BracketList"/>
    <dgm:cxn modelId="{EC6FFAD3-016E-4766-98E5-49D0A502A960}" srcId="{130409E2-5405-4934-82FF-09D4E5C8EDCC}" destId="{D6695D78-ABB7-4754-B106-EF36E563BCEA}" srcOrd="0" destOrd="0" parTransId="{9BB317BE-64AF-45CB-BD86-CDF17D5EE8EE}" sibTransId="{21AD03BF-F3D7-4A12-8197-F268B0C3F387}"/>
    <dgm:cxn modelId="{26E62DD7-BFC2-4D1A-809D-C479B7C39ABD}" type="presOf" srcId="{9407F987-93D0-42A8-917B-88D0D1F10AF9}" destId="{B5EA60BB-BD16-4554-BD66-C6E5F7048C68}" srcOrd="0" destOrd="0" presId="urn:diagrams.loki3.com/BracketList"/>
    <dgm:cxn modelId="{04E509DF-3CB2-4EA4-A7AE-7837A1576A81}" srcId="{130409E2-5405-4934-82FF-09D4E5C8EDCC}" destId="{E210EC7A-1B27-4CA0-B1B8-4B9A996EB0A6}" srcOrd="1" destOrd="0" parTransId="{8A83DF4D-7183-46E8-A6CB-E3FD69D7D6C9}" sibTransId="{A39E53CB-B2E4-4896-8D56-A4D6D5068FB5}"/>
    <dgm:cxn modelId="{1A815BDF-45E9-43C9-9E7D-E438EF873EA7}" type="presOf" srcId="{130409E2-5405-4934-82FF-09D4E5C8EDCC}" destId="{4545524C-BA60-47C5-8DB3-D7A8BE64EC1F}" srcOrd="0" destOrd="0" presId="urn:diagrams.loki3.com/BracketList"/>
    <dgm:cxn modelId="{A27444E1-B141-4E29-B736-63BD70CAD4D0}" srcId="{E210EC7A-1B27-4CA0-B1B8-4B9A996EB0A6}" destId="{017765D8-4084-4795-A5E2-2E9F7D64D185}" srcOrd="0" destOrd="0" parTransId="{2D668768-8B30-462D-8A95-1F08CF6DD58D}" sibTransId="{B8267E5F-988C-4EFA-858C-74CBD7CB24D2}"/>
    <dgm:cxn modelId="{704693CB-AEC8-40C2-B9B6-DCF424A7EA5B}" type="presParOf" srcId="{4545524C-BA60-47C5-8DB3-D7A8BE64EC1F}" destId="{7E420254-F4CD-48C3-8429-B8EA8FD8A62D}" srcOrd="0" destOrd="0" presId="urn:diagrams.loki3.com/BracketList"/>
    <dgm:cxn modelId="{E622101F-C958-4DF7-8AD5-2888A3163521}" type="presParOf" srcId="{7E420254-F4CD-48C3-8429-B8EA8FD8A62D}" destId="{52C9565F-595B-48EA-9D40-F5A37CA6E66B}" srcOrd="0" destOrd="0" presId="urn:diagrams.loki3.com/BracketList"/>
    <dgm:cxn modelId="{524F0179-D991-4544-A92C-340AE519E4EC}" type="presParOf" srcId="{7E420254-F4CD-48C3-8429-B8EA8FD8A62D}" destId="{1EC4B43E-16D3-4A30-B21F-B7D5D17DE6AC}" srcOrd="1" destOrd="0" presId="urn:diagrams.loki3.com/BracketList"/>
    <dgm:cxn modelId="{419CCB15-8D0B-4822-BC08-BD0E9B620379}" type="presParOf" srcId="{7E420254-F4CD-48C3-8429-B8EA8FD8A62D}" destId="{32538869-89D0-4F57-A7E5-CA12608B4BAF}" srcOrd="2" destOrd="0" presId="urn:diagrams.loki3.com/BracketList"/>
    <dgm:cxn modelId="{67F4202B-9EE9-4891-BFE1-14F62A8CEC10}" type="presParOf" srcId="{7E420254-F4CD-48C3-8429-B8EA8FD8A62D}" destId="{B5EA60BB-BD16-4554-BD66-C6E5F7048C68}" srcOrd="3" destOrd="0" presId="urn:diagrams.loki3.com/BracketList"/>
    <dgm:cxn modelId="{8448C055-3381-4FD2-9FB6-2DC5AE0535CD}" type="presParOf" srcId="{4545524C-BA60-47C5-8DB3-D7A8BE64EC1F}" destId="{04147BAA-AD29-4EEB-B1FD-7DCF4464D80D}" srcOrd="1" destOrd="0" presId="urn:diagrams.loki3.com/BracketList"/>
    <dgm:cxn modelId="{4081B861-024C-4A31-B015-B2E5444C6513}" type="presParOf" srcId="{4545524C-BA60-47C5-8DB3-D7A8BE64EC1F}" destId="{7D495C55-6630-494A-8162-4A84886D1197}" srcOrd="2" destOrd="0" presId="urn:diagrams.loki3.com/BracketList"/>
    <dgm:cxn modelId="{8DAF909A-7532-404D-AC25-45B8E4B6F4BC}" type="presParOf" srcId="{7D495C55-6630-494A-8162-4A84886D1197}" destId="{9225228B-A278-418B-9C09-E53C9A52A910}" srcOrd="0" destOrd="0" presId="urn:diagrams.loki3.com/BracketList"/>
    <dgm:cxn modelId="{73694951-DB78-4339-895A-E384E4E538C7}" type="presParOf" srcId="{7D495C55-6630-494A-8162-4A84886D1197}" destId="{A6D46829-E6B6-40C5-A10C-4C81B4C3844E}" srcOrd="1" destOrd="0" presId="urn:diagrams.loki3.com/BracketList"/>
    <dgm:cxn modelId="{4CA9AE85-7B90-44A6-9B3B-26F0CCF2916C}" type="presParOf" srcId="{7D495C55-6630-494A-8162-4A84886D1197}" destId="{8C0170C5-1CCA-40EC-BAFF-DEAB08614643}" srcOrd="2" destOrd="0" presId="urn:diagrams.loki3.com/BracketList"/>
    <dgm:cxn modelId="{17871C88-AFC6-491F-9C61-E48FDC237914}" type="presParOf" srcId="{7D495C55-6630-494A-8162-4A84886D1197}" destId="{845E569A-8100-47D0-94CA-C1F079E55926}"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5EA165-845C-4D12-AB5E-63970E9EC8A1}" type="doc">
      <dgm:prSet loTypeId="urn:microsoft.com/office/officeart/2005/8/layout/hChevron3" loCatId="process" qsTypeId="urn:microsoft.com/office/officeart/2005/8/quickstyle/simple1" qsCatId="simple" csTypeId="urn:microsoft.com/office/officeart/2005/8/colors/accent1_2" csCatId="accent1" phldr="1"/>
      <dgm:spPr/>
    </dgm:pt>
    <dgm:pt modelId="{728B52D5-95C0-4DE1-8918-B1517546441A}">
      <dgm:prSet phldrT="[Text]"/>
      <dgm:spPr/>
      <dgm:t>
        <a:bodyPr/>
        <a:lstStyle/>
        <a:p>
          <a:r>
            <a:rPr lang="en-US" dirty="0"/>
            <a:t>Select Dataset</a:t>
          </a:r>
        </a:p>
      </dgm:t>
    </dgm:pt>
    <dgm:pt modelId="{38463D3B-F00F-4E93-AD61-72E342001147}" type="parTrans" cxnId="{2ACDEE46-6237-460F-A22D-FD7DBBB3F808}">
      <dgm:prSet/>
      <dgm:spPr/>
      <dgm:t>
        <a:bodyPr/>
        <a:lstStyle/>
        <a:p>
          <a:endParaRPr lang="en-US"/>
        </a:p>
      </dgm:t>
    </dgm:pt>
    <dgm:pt modelId="{8E5F1E7D-00C2-4E3F-B8CE-086DCD4C6D28}" type="sibTrans" cxnId="{2ACDEE46-6237-460F-A22D-FD7DBBB3F808}">
      <dgm:prSet/>
      <dgm:spPr/>
      <dgm:t>
        <a:bodyPr/>
        <a:lstStyle/>
        <a:p>
          <a:endParaRPr lang="en-US"/>
        </a:p>
      </dgm:t>
    </dgm:pt>
    <dgm:pt modelId="{B240EEC4-01E8-40F6-8C51-7358A0D0F508}">
      <dgm:prSet phldrT="[Text]"/>
      <dgm:spPr/>
      <dgm:t>
        <a:bodyPr/>
        <a:lstStyle/>
        <a:p>
          <a:r>
            <a:rPr lang="en-US" dirty="0"/>
            <a:t>Data Preprocessing</a:t>
          </a:r>
        </a:p>
      </dgm:t>
    </dgm:pt>
    <dgm:pt modelId="{D492A590-8A78-4CF9-BA57-FB5D49B042DC}" type="parTrans" cxnId="{7658C064-F2E8-425F-A68F-A5404C12AC47}">
      <dgm:prSet/>
      <dgm:spPr/>
      <dgm:t>
        <a:bodyPr/>
        <a:lstStyle/>
        <a:p>
          <a:endParaRPr lang="en-US"/>
        </a:p>
      </dgm:t>
    </dgm:pt>
    <dgm:pt modelId="{6F5DED86-77FE-44E6-97DE-EDEFD424F386}" type="sibTrans" cxnId="{7658C064-F2E8-425F-A68F-A5404C12AC47}">
      <dgm:prSet/>
      <dgm:spPr/>
      <dgm:t>
        <a:bodyPr/>
        <a:lstStyle/>
        <a:p>
          <a:endParaRPr lang="en-US"/>
        </a:p>
      </dgm:t>
    </dgm:pt>
    <dgm:pt modelId="{F2B8457E-6A5A-4D14-9B9B-104493DCCFD0}">
      <dgm:prSet phldrT="[Text]"/>
      <dgm:spPr/>
      <dgm:t>
        <a:bodyPr/>
        <a:lstStyle/>
        <a:p>
          <a:r>
            <a:rPr lang="en-US" dirty="0"/>
            <a:t>Exploratory Data Analysis</a:t>
          </a:r>
        </a:p>
      </dgm:t>
    </dgm:pt>
    <dgm:pt modelId="{C7EEE3B2-60F2-4F50-99CD-C6C58D9C3579}" type="parTrans" cxnId="{493607B7-7E53-45C0-B92D-4ACEFB4842E5}">
      <dgm:prSet/>
      <dgm:spPr/>
      <dgm:t>
        <a:bodyPr/>
        <a:lstStyle/>
        <a:p>
          <a:endParaRPr lang="en-US"/>
        </a:p>
      </dgm:t>
    </dgm:pt>
    <dgm:pt modelId="{96A82A94-7034-41F2-BCB7-C7EF4C673D8A}" type="sibTrans" cxnId="{493607B7-7E53-45C0-B92D-4ACEFB4842E5}">
      <dgm:prSet/>
      <dgm:spPr/>
      <dgm:t>
        <a:bodyPr/>
        <a:lstStyle/>
        <a:p>
          <a:endParaRPr lang="en-US"/>
        </a:p>
      </dgm:t>
    </dgm:pt>
    <dgm:pt modelId="{A4089B9E-D30D-4371-9630-BD0147B7A8F2}">
      <dgm:prSet/>
      <dgm:spPr/>
      <dgm:t>
        <a:bodyPr/>
        <a:lstStyle/>
        <a:p>
          <a:r>
            <a:rPr lang="en-US" dirty="0"/>
            <a:t>Fit dataset into ML Classification Algorithm</a:t>
          </a:r>
        </a:p>
      </dgm:t>
    </dgm:pt>
    <dgm:pt modelId="{E0015C51-64DD-4DB1-807E-98FACF305ABA}" type="parTrans" cxnId="{B4448BCB-5A94-48C7-B13A-1D4EBE46FECE}">
      <dgm:prSet/>
      <dgm:spPr/>
      <dgm:t>
        <a:bodyPr/>
        <a:lstStyle/>
        <a:p>
          <a:endParaRPr lang="en-US"/>
        </a:p>
      </dgm:t>
    </dgm:pt>
    <dgm:pt modelId="{1EBAE6CC-5BEE-4430-967E-EDE78A3465C5}" type="sibTrans" cxnId="{B4448BCB-5A94-48C7-B13A-1D4EBE46FECE}">
      <dgm:prSet/>
      <dgm:spPr/>
      <dgm:t>
        <a:bodyPr/>
        <a:lstStyle/>
        <a:p>
          <a:endParaRPr lang="en-US"/>
        </a:p>
      </dgm:t>
    </dgm:pt>
    <dgm:pt modelId="{276459B6-CE5F-4C4B-94D0-98D79DBCB9CB}">
      <dgm:prSet/>
      <dgm:spPr/>
      <dgm:t>
        <a:bodyPr/>
        <a:lstStyle/>
        <a:p>
          <a:r>
            <a:rPr lang="en-US" dirty="0"/>
            <a:t>Determine the most accurate algorithm</a:t>
          </a:r>
        </a:p>
      </dgm:t>
    </dgm:pt>
    <dgm:pt modelId="{0E58CD24-C659-4AE8-85CB-5B5AB7A19CF3}" type="parTrans" cxnId="{899F4342-7EB5-4396-97F6-312E67E85965}">
      <dgm:prSet/>
      <dgm:spPr/>
      <dgm:t>
        <a:bodyPr/>
        <a:lstStyle/>
        <a:p>
          <a:endParaRPr lang="en-US"/>
        </a:p>
      </dgm:t>
    </dgm:pt>
    <dgm:pt modelId="{4055B57A-6B57-4DD7-80AE-77C809670854}" type="sibTrans" cxnId="{899F4342-7EB5-4396-97F6-312E67E85965}">
      <dgm:prSet/>
      <dgm:spPr/>
      <dgm:t>
        <a:bodyPr/>
        <a:lstStyle/>
        <a:p>
          <a:endParaRPr lang="en-US"/>
        </a:p>
      </dgm:t>
    </dgm:pt>
    <dgm:pt modelId="{C556A754-7E0A-4004-A3DC-8A0FC7179D74}">
      <dgm:prSet/>
      <dgm:spPr/>
      <dgm:t>
        <a:bodyPr/>
        <a:lstStyle/>
        <a:p>
          <a:r>
            <a:rPr lang="en-US" dirty="0"/>
            <a:t>Feature Plotting</a:t>
          </a:r>
        </a:p>
      </dgm:t>
    </dgm:pt>
    <dgm:pt modelId="{61E4BEE5-67E9-431D-8CFC-2F84522EA802}" type="parTrans" cxnId="{66B234BC-D483-4869-A4E7-6BC1261C4112}">
      <dgm:prSet/>
      <dgm:spPr/>
      <dgm:t>
        <a:bodyPr/>
        <a:lstStyle/>
        <a:p>
          <a:endParaRPr lang="en-US"/>
        </a:p>
      </dgm:t>
    </dgm:pt>
    <dgm:pt modelId="{0763988B-CA48-473B-A69E-4A04011EFBCC}" type="sibTrans" cxnId="{66B234BC-D483-4869-A4E7-6BC1261C4112}">
      <dgm:prSet/>
      <dgm:spPr/>
      <dgm:t>
        <a:bodyPr/>
        <a:lstStyle/>
        <a:p>
          <a:endParaRPr lang="en-US"/>
        </a:p>
      </dgm:t>
    </dgm:pt>
    <dgm:pt modelId="{B770EC80-1833-4C34-9877-9D6EDAC19CA4}">
      <dgm:prSet/>
      <dgm:spPr/>
      <dgm:t>
        <a:bodyPr/>
        <a:lstStyle/>
        <a:p>
          <a:r>
            <a:rPr lang="en-US" dirty="0"/>
            <a:t>Analysis of Results</a:t>
          </a:r>
        </a:p>
      </dgm:t>
    </dgm:pt>
    <dgm:pt modelId="{4F66B5E2-A78F-4BC9-A52E-0A368D21ED55}" type="parTrans" cxnId="{E2F646EF-285C-45DF-9ECD-BCA982850C44}">
      <dgm:prSet/>
      <dgm:spPr/>
      <dgm:t>
        <a:bodyPr/>
        <a:lstStyle/>
        <a:p>
          <a:endParaRPr lang="en-US"/>
        </a:p>
      </dgm:t>
    </dgm:pt>
    <dgm:pt modelId="{7B418EFB-3B92-412B-A9A0-B0715330171F}" type="sibTrans" cxnId="{E2F646EF-285C-45DF-9ECD-BCA982850C44}">
      <dgm:prSet/>
      <dgm:spPr/>
      <dgm:t>
        <a:bodyPr/>
        <a:lstStyle/>
        <a:p>
          <a:endParaRPr lang="en-US"/>
        </a:p>
      </dgm:t>
    </dgm:pt>
    <dgm:pt modelId="{B8525E8C-640D-400B-9609-6A68B032A35C}" type="pres">
      <dgm:prSet presAssocID="{735EA165-845C-4D12-AB5E-63970E9EC8A1}" presName="Name0" presStyleCnt="0">
        <dgm:presLayoutVars>
          <dgm:dir/>
          <dgm:resizeHandles val="exact"/>
        </dgm:presLayoutVars>
      </dgm:prSet>
      <dgm:spPr/>
    </dgm:pt>
    <dgm:pt modelId="{02E525AB-062F-40B9-A5FB-BA8711AC67F1}" type="pres">
      <dgm:prSet presAssocID="{728B52D5-95C0-4DE1-8918-B1517546441A}" presName="parTxOnly" presStyleLbl="node1" presStyleIdx="0" presStyleCnt="7">
        <dgm:presLayoutVars>
          <dgm:bulletEnabled val="1"/>
        </dgm:presLayoutVars>
      </dgm:prSet>
      <dgm:spPr/>
    </dgm:pt>
    <dgm:pt modelId="{AC744D85-D755-40BB-8EC2-83B0EADE9F28}" type="pres">
      <dgm:prSet presAssocID="{8E5F1E7D-00C2-4E3F-B8CE-086DCD4C6D28}" presName="parSpace" presStyleCnt="0"/>
      <dgm:spPr/>
    </dgm:pt>
    <dgm:pt modelId="{4A5A4FB7-1880-4C10-90F1-15B4147898D6}" type="pres">
      <dgm:prSet presAssocID="{B240EEC4-01E8-40F6-8C51-7358A0D0F508}" presName="parTxOnly" presStyleLbl="node1" presStyleIdx="1" presStyleCnt="7">
        <dgm:presLayoutVars>
          <dgm:bulletEnabled val="1"/>
        </dgm:presLayoutVars>
      </dgm:prSet>
      <dgm:spPr/>
    </dgm:pt>
    <dgm:pt modelId="{C8F571DB-BAB4-43FE-8104-8A8E0A5AC438}" type="pres">
      <dgm:prSet presAssocID="{6F5DED86-77FE-44E6-97DE-EDEFD424F386}" presName="parSpace" presStyleCnt="0"/>
      <dgm:spPr/>
    </dgm:pt>
    <dgm:pt modelId="{7E73E4B1-0501-4DD1-8C67-B0BD7141A1E2}" type="pres">
      <dgm:prSet presAssocID="{F2B8457E-6A5A-4D14-9B9B-104493DCCFD0}" presName="parTxOnly" presStyleLbl="node1" presStyleIdx="2" presStyleCnt="7">
        <dgm:presLayoutVars>
          <dgm:bulletEnabled val="1"/>
        </dgm:presLayoutVars>
      </dgm:prSet>
      <dgm:spPr/>
    </dgm:pt>
    <dgm:pt modelId="{B32CFC12-A1A6-4267-B139-8C98524D0DC3}" type="pres">
      <dgm:prSet presAssocID="{96A82A94-7034-41F2-BCB7-C7EF4C673D8A}" presName="parSpace" presStyleCnt="0"/>
      <dgm:spPr/>
    </dgm:pt>
    <dgm:pt modelId="{A8E49AE7-DFF4-4587-9228-B8476B06D9D8}" type="pres">
      <dgm:prSet presAssocID="{A4089B9E-D30D-4371-9630-BD0147B7A8F2}" presName="parTxOnly" presStyleLbl="node1" presStyleIdx="3" presStyleCnt="7">
        <dgm:presLayoutVars>
          <dgm:bulletEnabled val="1"/>
        </dgm:presLayoutVars>
      </dgm:prSet>
      <dgm:spPr/>
    </dgm:pt>
    <dgm:pt modelId="{B57655FC-C053-4B44-A89D-F73919A7DE90}" type="pres">
      <dgm:prSet presAssocID="{1EBAE6CC-5BEE-4430-967E-EDE78A3465C5}" presName="parSpace" presStyleCnt="0"/>
      <dgm:spPr/>
    </dgm:pt>
    <dgm:pt modelId="{37A46C26-30C7-4990-AF15-4695E6D457EF}" type="pres">
      <dgm:prSet presAssocID="{276459B6-CE5F-4C4B-94D0-98D79DBCB9CB}" presName="parTxOnly" presStyleLbl="node1" presStyleIdx="4" presStyleCnt="7">
        <dgm:presLayoutVars>
          <dgm:bulletEnabled val="1"/>
        </dgm:presLayoutVars>
      </dgm:prSet>
      <dgm:spPr/>
    </dgm:pt>
    <dgm:pt modelId="{754A5059-3BD2-451E-B08C-44F0FB627905}" type="pres">
      <dgm:prSet presAssocID="{4055B57A-6B57-4DD7-80AE-77C809670854}" presName="parSpace" presStyleCnt="0"/>
      <dgm:spPr/>
    </dgm:pt>
    <dgm:pt modelId="{BB0B737C-4F69-4EA3-B6D7-DC986D3CE2A8}" type="pres">
      <dgm:prSet presAssocID="{C556A754-7E0A-4004-A3DC-8A0FC7179D74}" presName="parTxOnly" presStyleLbl="node1" presStyleIdx="5" presStyleCnt="7">
        <dgm:presLayoutVars>
          <dgm:bulletEnabled val="1"/>
        </dgm:presLayoutVars>
      </dgm:prSet>
      <dgm:spPr/>
    </dgm:pt>
    <dgm:pt modelId="{B20E5545-1DDD-42FA-8EB4-88D1BE78F99B}" type="pres">
      <dgm:prSet presAssocID="{0763988B-CA48-473B-A69E-4A04011EFBCC}" presName="parSpace" presStyleCnt="0"/>
      <dgm:spPr/>
    </dgm:pt>
    <dgm:pt modelId="{76DFCF9F-70D4-49CE-B944-FFC864420A8F}" type="pres">
      <dgm:prSet presAssocID="{B770EC80-1833-4C34-9877-9D6EDAC19CA4}" presName="parTxOnly" presStyleLbl="node1" presStyleIdx="6" presStyleCnt="7">
        <dgm:presLayoutVars>
          <dgm:bulletEnabled val="1"/>
        </dgm:presLayoutVars>
      </dgm:prSet>
      <dgm:spPr/>
    </dgm:pt>
  </dgm:ptLst>
  <dgm:cxnLst>
    <dgm:cxn modelId="{624A9609-9EFF-4C04-82E0-27D4F3F517F2}" type="presOf" srcId="{735EA165-845C-4D12-AB5E-63970E9EC8A1}" destId="{B8525E8C-640D-400B-9609-6A68B032A35C}" srcOrd="0" destOrd="0" presId="urn:microsoft.com/office/officeart/2005/8/layout/hChevron3"/>
    <dgm:cxn modelId="{A14EF42E-1F3F-4DC3-9BD2-4947A32EC0BC}" type="presOf" srcId="{276459B6-CE5F-4C4B-94D0-98D79DBCB9CB}" destId="{37A46C26-30C7-4990-AF15-4695E6D457EF}" srcOrd="0" destOrd="0" presId="urn:microsoft.com/office/officeart/2005/8/layout/hChevron3"/>
    <dgm:cxn modelId="{899F4342-7EB5-4396-97F6-312E67E85965}" srcId="{735EA165-845C-4D12-AB5E-63970E9EC8A1}" destId="{276459B6-CE5F-4C4B-94D0-98D79DBCB9CB}" srcOrd="4" destOrd="0" parTransId="{0E58CD24-C659-4AE8-85CB-5B5AB7A19CF3}" sibTransId="{4055B57A-6B57-4DD7-80AE-77C809670854}"/>
    <dgm:cxn modelId="{7658C064-F2E8-425F-A68F-A5404C12AC47}" srcId="{735EA165-845C-4D12-AB5E-63970E9EC8A1}" destId="{B240EEC4-01E8-40F6-8C51-7358A0D0F508}" srcOrd="1" destOrd="0" parTransId="{D492A590-8A78-4CF9-BA57-FB5D49B042DC}" sibTransId="{6F5DED86-77FE-44E6-97DE-EDEFD424F386}"/>
    <dgm:cxn modelId="{2ACDEE46-6237-460F-A22D-FD7DBBB3F808}" srcId="{735EA165-845C-4D12-AB5E-63970E9EC8A1}" destId="{728B52D5-95C0-4DE1-8918-B1517546441A}" srcOrd="0" destOrd="0" parTransId="{38463D3B-F00F-4E93-AD61-72E342001147}" sibTransId="{8E5F1E7D-00C2-4E3F-B8CE-086DCD4C6D28}"/>
    <dgm:cxn modelId="{5A737D51-0E29-467E-BA4A-2209FB406BB3}" type="presOf" srcId="{C556A754-7E0A-4004-A3DC-8A0FC7179D74}" destId="{BB0B737C-4F69-4EA3-B6D7-DC986D3CE2A8}" srcOrd="0" destOrd="0" presId="urn:microsoft.com/office/officeart/2005/8/layout/hChevron3"/>
    <dgm:cxn modelId="{55C52793-81F5-472C-9ABC-794C156C6501}" type="presOf" srcId="{B770EC80-1833-4C34-9877-9D6EDAC19CA4}" destId="{76DFCF9F-70D4-49CE-B944-FFC864420A8F}" srcOrd="0" destOrd="0" presId="urn:microsoft.com/office/officeart/2005/8/layout/hChevron3"/>
    <dgm:cxn modelId="{493607B7-7E53-45C0-B92D-4ACEFB4842E5}" srcId="{735EA165-845C-4D12-AB5E-63970E9EC8A1}" destId="{F2B8457E-6A5A-4D14-9B9B-104493DCCFD0}" srcOrd="2" destOrd="0" parTransId="{C7EEE3B2-60F2-4F50-99CD-C6C58D9C3579}" sibTransId="{96A82A94-7034-41F2-BCB7-C7EF4C673D8A}"/>
    <dgm:cxn modelId="{66B234BC-D483-4869-A4E7-6BC1261C4112}" srcId="{735EA165-845C-4D12-AB5E-63970E9EC8A1}" destId="{C556A754-7E0A-4004-A3DC-8A0FC7179D74}" srcOrd="5" destOrd="0" parTransId="{61E4BEE5-67E9-431D-8CFC-2F84522EA802}" sibTransId="{0763988B-CA48-473B-A69E-4A04011EFBCC}"/>
    <dgm:cxn modelId="{DE924DC2-1FB4-4622-89C7-99DBCA5C2572}" type="presOf" srcId="{A4089B9E-D30D-4371-9630-BD0147B7A8F2}" destId="{A8E49AE7-DFF4-4587-9228-B8476B06D9D8}" srcOrd="0" destOrd="0" presId="urn:microsoft.com/office/officeart/2005/8/layout/hChevron3"/>
    <dgm:cxn modelId="{B4448BCB-5A94-48C7-B13A-1D4EBE46FECE}" srcId="{735EA165-845C-4D12-AB5E-63970E9EC8A1}" destId="{A4089B9E-D30D-4371-9630-BD0147B7A8F2}" srcOrd="3" destOrd="0" parTransId="{E0015C51-64DD-4DB1-807E-98FACF305ABA}" sibTransId="{1EBAE6CC-5BEE-4430-967E-EDE78A3465C5}"/>
    <dgm:cxn modelId="{0B2F92E1-17DB-45ED-BE32-70F7E495C32B}" type="presOf" srcId="{B240EEC4-01E8-40F6-8C51-7358A0D0F508}" destId="{4A5A4FB7-1880-4C10-90F1-15B4147898D6}" srcOrd="0" destOrd="0" presId="urn:microsoft.com/office/officeart/2005/8/layout/hChevron3"/>
    <dgm:cxn modelId="{E2F646EF-285C-45DF-9ECD-BCA982850C44}" srcId="{735EA165-845C-4D12-AB5E-63970E9EC8A1}" destId="{B770EC80-1833-4C34-9877-9D6EDAC19CA4}" srcOrd="6" destOrd="0" parTransId="{4F66B5E2-A78F-4BC9-A52E-0A368D21ED55}" sibTransId="{7B418EFB-3B92-412B-A9A0-B0715330171F}"/>
    <dgm:cxn modelId="{8C56BAF2-8A17-4659-97F3-FA252F191FB7}" type="presOf" srcId="{728B52D5-95C0-4DE1-8918-B1517546441A}" destId="{02E525AB-062F-40B9-A5FB-BA8711AC67F1}" srcOrd="0" destOrd="0" presId="urn:microsoft.com/office/officeart/2005/8/layout/hChevron3"/>
    <dgm:cxn modelId="{B7B0C7F4-06F1-47AA-A435-D9CF202348F0}" type="presOf" srcId="{F2B8457E-6A5A-4D14-9B9B-104493DCCFD0}" destId="{7E73E4B1-0501-4DD1-8C67-B0BD7141A1E2}" srcOrd="0" destOrd="0" presId="urn:microsoft.com/office/officeart/2005/8/layout/hChevron3"/>
    <dgm:cxn modelId="{28AA0C7A-FF49-4B40-983F-1F65F6CFF629}" type="presParOf" srcId="{B8525E8C-640D-400B-9609-6A68B032A35C}" destId="{02E525AB-062F-40B9-A5FB-BA8711AC67F1}" srcOrd="0" destOrd="0" presId="urn:microsoft.com/office/officeart/2005/8/layout/hChevron3"/>
    <dgm:cxn modelId="{4EA59DAF-5EB8-4F9E-85F4-A2D8FB16DF6B}" type="presParOf" srcId="{B8525E8C-640D-400B-9609-6A68B032A35C}" destId="{AC744D85-D755-40BB-8EC2-83B0EADE9F28}" srcOrd="1" destOrd="0" presId="urn:microsoft.com/office/officeart/2005/8/layout/hChevron3"/>
    <dgm:cxn modelId="{157254C7-4E07-47A1-9108-4BBD2456D499}" type="presParOf" srcId="{B8525E8C-640D-400B-9609-6A68B032A35C}" destId="{4A5A4FB7-1880-4C10-90F1-15B4147898D6}" srcOrd="2" destOrd="0" presId="urn:microsoft.com/office/officeart/2005/8/layout/hChevron3"/>
    <dgm:cxn modelId="{D3384918-4D06-45C3-9060-408E4AEC585C}" type="presParOf" srcId="{B8525E8C-640D-400B-9609-6A68B032A35C}" destId="{C8F571DB-BAB4-43FE-8104-8A8E0A5AC438}" srcOrd="3" destOrd="0" presId="urn:microsoft.com/office/officeart/2005/8/layout/hChevron3"/>
    <dgm:cxn modelId="{73A7BA65-45CC-49A5-A5E9-8AF65C3C0E98}" type="presParOf" srcId="{B8525E8C-640D-400B-9609-6A68B032A35C}" destId="{7E73E4B1-0501-4DD1-8C67-B0BD7141A1E2}" srcOrd="4" destOrd="0" presId="urn:microsoft.com/office/officeart/2005/8/layout/hChevron3"/>
    <dgm:cxn modelId="{7B186F33-3913-4115-B3A7-8F1A314F1CD8}" type="presParOf" srcId="{B8525E8C-640D-400B-9609-6A68B032A35C}" destId="{B32CFC12-A1A6-4267-B139-8C98524D0DC3}" srcOrd="5" destOrd="0" presId="urn:microsoft.com/office/officeart/2005/8/layout/hChevron3"/>
    <dgm:cxn modelId="{A19E6127-C5E4-4DAB-8606-156574CB93ED}" type="presParOf" srcId="{B8525E8C-640D-400B-9609-6A68B032A35C}" destId="{A8E49AE7-DFF4-4587-9228-B8476B06D9D8}" srcOrd="6" destOrd="0" presId="urn:microsoft.com/office/officeart/2005/8/layout/hChevron3"/>
    <dgm:cxn modelId="{EF4677A2-4A9E-4D20-B618-0776503F9F12}" type="presParOf" srcId="{B8525E8C-640D-400B-9609-6A68B032A35C}" destId="{B57655FC-C053-4B44-A89D-F73919A7DE90}" srcOrd="7" destOrd="0" presId="urn:microsoft.com/office/officeart/2005/8/layout/hChevron3"/>
    <dgm:cxn modelId="{140D3FB7-94A1-4181-8DEE-E14D9EF33A28}" type="presParOf" srcId="{B8525E8C-640D-400B-9609-6A68B032A35C}" destId="{37A46C26-30C7-4990-AF15-4695E6D457EF}" srcOrd="8" destOrd="0" presId="urn:microsoft.com/office/officeart/2005/8/layout/hChevron3"/>
    <dgm:cxn modelId="{ABCD27A4-5A44-48A6-98F7-58E866A3A106}" type="presParOf" srcId="{B8525E8C-640D-400B-9609-6A68B032A35C}" destId="{754A5059-3BD2-451E-B08C-44F0FB627905}" srcOrd="9" destOrd="0" presId="urn:microsoft.com/office/officeart/2005/8/layout/hChevron3"/>
    <dgm:cxn modelId="{E5F46199-7A67-4B55-AEEE-022B7DB2EA1F}" type="presParOf" srcId="{B8525E8C-640D-400B-9609-6A68B032A35C}" destId="{BB0B737C-4F69-4EA3-B6D7-DC986D3CE2A8}" srcOrd="10" destOrd="0" presId="urn:microsoft.com/office/officeart/2005/8/layout/hChevron3"/>
    <dgm:cxn modelId="{B9A4D0F2-51C5-477E-BBAD-6CDCB7B787ED}" type="presParOf" srcId="{B8525E8C-640D-400B-9609-6A68B032A35C}" destId="{B20E5545-1DDD-42FA-8EB4-88D1BE78F99B}" srcOrd="11" destOrd="0" presId="urn:microsoft.com/office/officeart/2005/8/layout/hChevron3"/>
    <dgm:cxn modelId="{EC1234F6-C2CE-492E-ACB9-E4CBCD188770}" type="presParOf" srcId="{B8525E8C-640D-400B-9609-6A68B032A35C}" destId="{76DFCF9F-70D4-49CE-B944-FFC864420A8F}"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F7562-D136-434C-9C78-2AE4466E4D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E763CC-E8F6-4362-9832-6C5079A38EAC}">
      <dgm:prSet phldrT="[Text]" custT="1"/>
      <dgm:spPr/>
      <dgm:t>
        <a:bodyPr/>
        <a:lstStyle/>
        <a:p>
          <a:r>
            <a:rPr lang="en-US" sz="2000" dirty="0"/>
            <a:t>Decision Trees</a:t>
          </a:r>
        </a:p>
      </dgm:t>
    </dgm:pt>
    <dgm:pt modelId="{EECC652A-EEFF-468A-AE1D-85AF54D22F0B}" type="parTrans" cxnId="{80027247-25F2-450E-853F-2BF8353EC017}">
      <dgm:prSet/>
      <dgm:spPr/>
      <dgm:t>
        <a:bodyPr/>
        <a:lstStyle/>
        <a:p>
          <a:endParaRPr lang="en-US"/>
        </a:p>
      </dgm:t>
    </dgm:pt>
    <dgm:pt modelId="{F92C52B0-08D7-4B66-8BD3-D40D43FCEED9}" type="sibTrans" cxnId="{80027247-25F2-450E-853F-2BF8353EC017}">
      <dgm:prSet/>
      <dgm:spPr/>
      <dgm:t>
        <a:bodyPr/>
        <a:lstStyle/>
        <a:p>
          <a:endParaRPr lang="en-US"/>
        </a:p>
      </dgm:t>
    </dgm:pt>
    <dgm:pt modelId="{3F49F5EE-B37C-4FBC-BE76-23894C8EA231}">
      <dgm:prSet phldrT="[Text]" custT="1"/>
      <dgm:spPr/>
      <dgm:t>
        <a:bodyPr/>
        <a:lstStyle/>
        <a:p>
          <a:r>
            <a:rPr lang="en-US" sz="1600" b="1" dirty="0">
              <a:solidFill>
                <a:schemeClr val="tx1"/>
              </a:solidFill>
            </a:rPr>
            <a:t>Accuracy Score: 78.5 %</a:t>
          </a:r>
          <a:r>
            <a:rPr lang="en-US" sz="4800" b="1" dirty="0">
              <a:solidFill>
                <a:schemeClr val="tx1"/>
              </a:solidFill>
            </a:rPr>
            <a:t> </a:t>
          </a:r>
        </a:p>
      </dgm:t>
    </dgm:pt>
    <dgm:pt modelId="{638A96D8-DEAA-44FA-9288-F6473D671736}" type="parTrans" cxnId="{C1DC7D93-F111-41CC-AA53-E4C4ED229CA8}">
      <dgm:prSet/>
      <dgm:spPr/>
      <dgm:t>
        <a:bodyPr/>
        <a:lstStyle/>
        <a:p>
          <a:endParaRPr lang="en-US"/>
        </a:p>
      </dgm:t>
    </dgm:pt>
    <dgm:pt modelId="{4BED52F3-145C-4B63-8E54-B0A55BD1D952}" type="sibTrans" cxnId="{C1DC7D93-F111-41CC-AA53-E4C4ED229CA8}">
      <dgm:prSet/>
      <dgm:spPr/>
      <dgm:t>
        <a:bodyPr/>
        <a:lstStyle/>
        <a:p>
          <a:endParaRPr lang="en-US"/>
        </a:p>
      </dgm:t>
    </dgm:pt>
    <dgm:pt modelId="{D36320C6-DB75-410D-BECB-A6CDE2FDBE78}">
      <dgm:prSet phldrT="[Text]" custT="1"/>
      <dgm:spPr/>
      <dgm:t>
        <a:bodyPr/>
        <a:lstStyle/>
        <a:p>
          <a:r>
            <a:rPr lang="en-US" sz="2000" dirty="0"/>
            <a:t>Random Forest</a:t>
          </a:r>
        </a:p>
      </dgm:t>
    </dgm:pt>
    <dgm:pt modelId="{ACD9E7E6-557C-42A6-A1AC-EBB18182F128}" type="parTrans" cxnId="{D961FC30-23ED-41AA-BCD3-1D8D972CCC3A}">
      <dgm:prSet/>
      <dgm:spPr/>
      <dgm:t>
        <a:bodyPr/>
        <a:lstStyle/>
        <a:p>
          <a:endParaRPr lang="en-US"/>
        </a:p>
      </dgm:t>
    </dgm:pt>
    <dgm:pt modelId="{69A092BF-0680-42F1-8D5B-C30D25C46971}" type="sibTrans" cxnId="{D961FC30-23ED-41AA-BCD3-1D8D972CCC3A}">
      <dgm:prSet/>
      <dgm:spPr/>
      <dgm:t>
        <a:bodyPr/>
        <a:lstStyle/>
        <a:p>
          <a:endParaRPr lang="en-US"/>
        </a:p>
      </dgm:t>
    </dgm:pt>
    <dgm:pt modelId="{F00AA330-4C81-47CF-ADD3-98B0387E2260}">
      <dgm:prSet phldrT="[Text]" custT="1"/>
      <dgm:spPr/>
      <dgm:t>
        <a:bodyPr/>
        <a:lstStyle/>
        <a:p>
          <a:r>
            <a:rPr lang="en-US" sz="1600" b="1" kern="1200" dirty="0">
              <a:solidFill>
                <a:prstClr val="black">
                  <a:hueOff val="0"/>
                  <a:satOff val="0"/>
                  <a:lumOff val="0"/>
                  <a:alphaOff val="0"/>
                </a:prstClr>
              </a:solidFill>
              <a:latin typeface="Calibri" panose="020F0502020204030204"/>
              <a:ea typeface="+mn-ea"/>
              <a:cs typeface="+mn-cs"/>
            </a:rPr>
            <a:t>Accuracy: 86.3% </a:t>
          </a:r>
        </a:p>
      </dgm:t>
    </dgm:pt>
    <dgm:pt modelId="{E84E3728-BB22-4FA7-9BAC-781BBE5380C6}" type="parTrans" cxnId="{F09090D6-D5CA-498B-B956-273CF4B2068C}">
      <dgm:prSet/>
      <dgm:spPr/>
      <dgm:t>
        <a:bodyPr/>
        <a:lstStyle/>
        <a:p>
          <a:endParaRPr lang="en-US"/>
        </a:p>
      </dgm:t>
    </dgm:pt>
    <dgm:pt modelId="{67598384-0C26-4EF8-A101-63F58A286FAD}" type="sibTrans" cxnId="{F09090D6-D5CA-498B-B956-273CF4B2068C}">
      <dgm:prSet/>
      <dgm:spPr/>
      <dgm:t>
        <a:bodyPr/>
        <a:lstStyle/>
        <a:p>
          <a:endParaRPr lang="en-US"/>
        </a:p>
      </dgm:t>
    </dgm:pt>
    <dgm:pt modelId="{3B50AA3C-3FE3-4987-AECB-F7F646AF1A7B}">
      <dgm:prSet phldrT="[Text]" custT="1"/>
      <dgm:spPr/>
      <dgm:t>
        <a:bodyPr/>
        <a:lstStyle/>
        <a:p>
          <a:endParaRPr lang="en-US" sz="1600" kern="1200" dirty="0">
            <a:solidFill>
              <a:prstClr val="black">
                <a:hueOff val="0"/>
                <a:satOff val="0"/>
                <a:lumOff val="0"/>
                <a:alphaOff val="0"/>
              </a:prstClr>
            </a:solidFill>
            <a:latin typeface="Calibri" panose="020F0502020204030204"/>
            <a:ea typeface="+mn-ea"/>
            <a:cs typeface="+mn-cs"/>
          </a:endParaRPr>
        </a:p>
      </dgm:t>
    </dgm:pt>
    <dgm:pt modelId="{23808D43-A494-4ACE-9B23-FB613C69381A}" type="parTrans" cxnId="{C3C839DA-0C1D-413F-A4CB-AD45E0804B5C}">
      <dgm:prSet/>
      <dgm:spPr/>
      <dgm:t>
        <a:bodyPr/>
        <a:lstStyle/>
        <a:p>
          <a:endParaRPr lang="en-US"/>
        </a:p>
      </dgm:t>
    </dgm:pt>
    <dgm:pt modelId="{B029BA48-8D1F-42AD-9615-4CF2EA13A6F0}" type="sibTrans" cxnId="{C3C839DA-0C1D-413F-A4CB-AD45E0804B5C}">
      <dgm:prSet/>
      <dgm:spPr/>
      <dgm:t>
        <a:bodyPr/>
        <a:lstStyle/>
        <a:p>
          <a:endParaRPr lang="en-US"/>
        </a:p>
      </dgm:t>
    </dgm:pt>
    <dgm:pt modelId="{835AEE09-E29B-4ED4-8C1B-E2CE30F9741B}" type="pres">
      <dgm:prSet presAssocID="{43BF7562-D136-434C-9C78-2AE4466E4D15}" presName="linear" presStyleCnt="0">
        <dgm:presLayoutVars>
          <dgm:animLvl val="lvl"/>
          <dgm:resizeHandles val="exact"/>
        </dgm:presLayoutVars>
      </dgm:prSet>
      <dgm:spPr/>
    </dgm:pt>
    <dgm:pt modelId="{C389B4D6-C5DA-4D0D-9143-EAEF2DBA28AF}" type="pres">
      <dgm:prSet presAssocID="{80E763CC-E8F6-4362-9832-6C5079A38EAC}" presName="parentText" presStyleLbl="node1" presStyleIdx="0" presStyleCnt="2">
        <dgm:presLayoutVars>
          <dgm:chMax val="0"/>
          <dgm:bulletEnabled val="1"/>
        </dgm:presLayoutVars>
      </dgm:prSet>
      <dgm:spPr/>
    </dgm:pt>
    <dgm:pt modelId="{2778819B-E559-4DF4-B23C-D6B5C6EC5221}" type="pres">
      <dgm:prSet presAssocID="{80E763CC-E8F6-4362-9832-6C5079A38EAC}" presName="childText" presStyleLbl="revTx" presStyleIdx="0" presStyleCnt="2">
        <dgm:presLayoutVars>
          <dgm:bulletEnabled val="1"/>
        </dgm:presLayoutVars>
      </dgm:prSet>
      <dgm:spPr/>
    </dgm:pt>
    <dgm:pt modelId="{CB304A0F-CF80-46BA-8B7A-A6EDC9E808A2}" type="pres">
      <dgm:prSet presAssocID="{D36320C6-DB75-410D-BECB-A6CDE2FDBE78}" presName="parentText" presStyleLbl="node1" presStyleIdx="1" presStyleCnt="2">
        <dgm:presLayoutVars>
          <dgm:chMax val="0"/>
          <dgm:bulletEnabled val="1"/>
        </dgm:presLayoutVars>
      </dgm:prSet>
      <dgm:spPr/>
    </dgm:pt>
    <dgm:pt modelId="{88021860-8266-4CFA-B638-CDBB8CB5F0D7}" type="pres">
      <dgm:prSet presAssocID="{D36320C6-DB75-410D-BECB-A6CDE2FDBE78}" presName="childText" presStyleLbl="revTx" presStyleIdx="1" presStyleCnt="2">
        <dgm:presLayoutVars>
          <dgm:bulletEnabled val="1"/>
        </dgm:presLayoutVars>
      </dgm:prSet>
      <dgm:spPr/>
    </dgm:pt>
  </dgm:ptLst>
  <dgm:cxnLst>
    <dgm:cxn modelId="{4817930C-D793-4023-A8E3-A368B0D1CA74}" type="presOf" srcId="{F00AA330-4C81-47CF-ADD3-98B0387E2260}" destId="{88021860-8266-4CFA-B638-CDBB8CB5F0D7}" srcOrd="0" destOrd="1" presId="urn:microsoft.com/office/officeart/2005/8/layout/vList2"/>
    <dgm:cxn modelId="{918ADB2E-4C82-448B-8DF7-94AE7B175931}" type="presOf" srcId="{43BF7562-D136-434C-9C78-2AE4466E4D15}" destId="{835AEE09-E29B-4ED4-8C1B-E2CE30F9741B}" srcOrd="0" destOrd="0" presId="urn:microsoft.com/office/officeart/2005/8/layout/vList2"/>
    <dgm:cxn modelId="{D961FC30-23ED-41AA-BCD3-1D8D972CCC3A}" srcId="{43BF7562-D136-434C-9C78-2AE4466E4D15}" destId="{D36320C6-DB75-410D-BECB-A6CDE2FDBE78}" srcOrd="1" destOrd="0" parTransId="{ACD9E7E6-557C-42A6-A1AC-EBB18182F128}" sibTransId="{69A092BF-0680-42F1-8D5B-C30D25C46971}"/>
    <dgm:cxn modelId="{80027247-25F2-450E-853F-2BF8353EC017}" srcId="{43BF7562-D136-434C-9C78-2AE4466E4D15}" destId="{80E763CC-E8F6-4362-9832-6C5079A38EAC}" srcOrd="0" destOrd="0" parTransId="{EECC652A-EEFF-468A-AE1D-85AF54D22F0B}" sibTransId="{F92C52B0-08D7-4B66-8BD3-D40D43FCEED9}"/>
    <dgm:cxn modelId="{73A4254B-EDD0-4DDD-9E75-3FD3C97BAB62}" type="presOf" srcId="{80E763CC-E8F6-4362-9832-6C5079A38EAC}" destId="{C389B4D6-C5DA-4D0D-9143-EAEF2DBA28AF}" srcOrd="0" destOrd="0" presId="urn:microsoft.com/office/officeart/2005/8/layout/vList2"/>
    <dgm:cxn modelId="{23E89B91-F834-403E-96EA-E90CDFCFFBCA}" type="presOf" srcId="{3B50AA3C-3FE3-4987-AECB-F7F646AF1A7B}" destId="{88021860-8266-4CFA-B638-CDBB8CB5F0D7}" srcOrd="0" destOrd="0" presId="urn:microsoft.com/office/officeart/2005/8/layout/vList2"/>
    <dgm:cxn modelId="{C1DC7D93-F111-41CC-AA53-E4C4ED229CA8}" srcId="{80E763CC-E8F6-4362-9832-6C5079A38EAC}" destId="{3F49F5EE-B37C-4FBC-BE76-23894C8EA231}" srcOrd="0" destOrd="0" parTransId="{638A96D8-DEAA-44FA-9288-F6473D671736}" sibTransId="{4BED52F3-145C-4B63-8E54-B0A55BD1D952}"/>
    <dgm:cxn modelId="{DF4358B2-DE49-49C8-ABB0-10A83556F3F3}" type="presOf" srcId="{D36320C6-DB75-410D-BECB-A6CDE2FDBE78}" destId="{CB304A0F-CF80-46BA-8B7A-A6EDC9E808A2}" srcOrd="0" destOrd="0" presId="urn:microsoft.com/office/officeart/2005/8/layout/vList2"/>
    <dgm:cxn modelId="{F09090D6-D5CA-498B-B956-273CF4B2068C}" srcId="{D36320C6-DB75-410D-BECB-A6CDE2FDBE78}" destId="{F00AA330-4C81-47CF-ADD3-98B0387E2260}" srcOrd="1" destOrd="0" parTransId="{E84E3728-BB22-4FA7-9BAC-781BBE5380C6}" sibTransId="{67598384-0C26-4EF8-A101-63F58A286FAD}"/>
    <dgm:cxn modelId="{C3C839DA-0C1D-413F-A4CB-AD45E0804B5C}" srcId="{D36320C6-DB75-410D-BECB-A6CDE2FDBE78}" destId="{3B50AA3C-3FE3-4987-AECB-F7F646AF1A7B}" srcOrd="0" destOrd="0" parTransId="{23808D43-A494-4ACE-9B23-FB613C69381A}" sibTransId="{B029BA48-8D1F-42AD-9615-4CF2EA13A6F0}"/>
    <dgm:cxn modelId="{DAC90BF8-113F-4A39-B5A2-C05F2B14AD20}" type="presOf" srcId="{3F49F5EE-B37C-4FBC-BE76-23894C8EA231}" destId="{2778819B-E559-4DF4-B23C-D6B5C6EC5221}" srcOrd="0" destOrd="0" presId="urn:microsoft.com/office/officeart/2005/8/layout/vList2"/>
    <dgm:cxn modelId="{C4DAA21C-0231-4B4D-A453-9AA071B3DEC1}" type="presParOf" srcId="{835AEE09-E29B-4ED4-8C1B-E2CE30F9741B}" destId="{C389B4D6-C5DA-4D0D-9143-EAEF2DBA28AF}" srcOrd="0" destOrd="0" presId="urn:microsoft.com/office/officeart/2005/8/layout/vList2"/>
    <dgm:cxn modelId="{09803DCB-53F4-4F6E-A1B7-B4B535335997}" type="presParOf" srcId="{835AEE09-E29B-4ED4-8C1B-E2CE30F9741B}" destId="{2778819B-E559-4DF4-B23C-D6B5C6EC5221}" srcOrd="1" destOrd="0" presId="urn:microsoft.com/office/officeart/2005/8/layout/vList2"/>
    <dgm:cxn modelId="{EE0B84F2-FCD6-47FC-BFB1-9F86FBFCC291}" type="presParOf" srcId="{835AEE09-E29B-4ED4-8C1B-E2CE30F9741B}" destId="{CB304A0F-CF80-46BA-8B7A-A6EDC9E808A2}" srcOrd="2" destOrd="0" presId="urn:microsoft.com/office/officeart/2005/8/layout/vList2"/>
    <dgm:cxn modelId="{E88A0D97-143A-432D-907F-897B12529009}" type="presParOf" srcId="{835AEE09-E29B-4ED4-8C1B-E2CE30F9741B}" destId="{88021860-8266-4CFA-B638-CDBB8CB5F0D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9565F-595B-48EA-9D40-F5A37CA6E66B}">
      <dsp:nvSpPr>
        <dsp:cNvPr id="0" name=""/>
        <dsp:cNvSpPr/>
      </dsp:nvSpPr>
      <dsp:spPr>
        <a:xfrm>
          <a:off x="0" y="1133717"/>
          <a:ext cx="265900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dirty="0">
              <a:solidFill>
                <a:srgbClr val="0070C0"/>
              </a:solidFill>
              <a:latin typeface="+mj-lt"/>
            </a:rPr>
            <a:t>Root Problem</a:t>
          </a:r>
        </a:p>
      </dsp:txBody>
      <dsp:txXfrm>
        <a:off x="0" y="1133717"/>
        <a:ext cx="2659008" cy="1287000"/>
      </dsp:txXfrm>
    </dsp:sp>
    <dsp:sp modelId="{1EC4B43E-16D3-4A30-B21F-B7D5D17DE6AC}">
      <dsp:nvSpPr>
        <dsp:cNvPr id="0" name=""/>
        <dsp:cNvSpPr/>
      </dsp:nvSpPr>
      <dsp:spPr>
        <a:xfrm>
          <a:off x="2659008" y="1133717"/>
          <a:ext cx="531801"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EA60BB-BD16-4554-BD66-C6E5F7048C68}">
      <dsp:nvSpPr>
        <dsp:cNvPr id="0" name=""/>
        <dsp:cNvSpPr/>
      </dsp:nvSpPr>
      <dsp:spPr>
        <a:xfrm>
          <a:off x="3403531" y="1133717"/>
          <a:ext cx="7232503" cy="1287000"/>
        </a:xfrm>
        <a:prstGeom prst="rect">
          <a:avLst/>
        </a:prstGeom>
        <a:solidFill>
          <a:schemeClr val="accent1">
            <a:hueOff val="0"/>
            <a:satOff val="0"/>
            <a:lumOff val="0"/>
            <a:alphaOff val="0"/>
          </a:schemeClr>
        </a:solidFill>
        <a:ln w="12700" cap="flat" cmpd="sng" algn="ctr">
          <a:solidFill>
            <a:srgbClr val="0099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prstClr val="white"/>
              </a:solidFill>
              <a:latin typeface="Calibri Light" panose="020F0302020204030204"/>
              <a:ea typeface="+mn-ea"/>
              <a:cs typeface="+mn-cs"/>
            </a:rPr>
            <a:t>Financial institutions and businesses such as banks that provide banking services have to worry about the problem of ‘Churn’ i.e., customers leaving and joining an alternate service provider. The cost of acquiring new customers often costs more than retaining existing ones. </a:t>
          </a:r>
        </a:p>
      </dsp:txBody>
      <dsp:txXfrm>
        <a:off x="3403531" y="1133717"/>
        <a:ext cx="7232503" cy="1287000"/>
      </dsp:txXfrm>
    </dsp:sp>
    <dsp:sp modelId="{9225228B-A278-418B-9C09-E53C9A52A910}">
      <dsp:nvSpPr>
        <dsp:cNvPr id="0" name=""/>
        <dsp:cNvSpPr/>
      </dsp:nvSpPr>
      <dsp:spPr>
        <a:xfrm>
          <a:off x="0" y="2654717"/>
          <a:ext cx="265900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dirty="0">
              <a:solidFill>
                <a:srgbClr val="0070C0"/>
              </a:solidFill>
              <a:latin typeface="Calibri Light" panose="020F0302020204030204"/>
              <a:ea typeface="+mn-ea"/>
              <a:cs typeface="+mn-cs"/>
            </a:rPr>
            <a:t>Business Impact </a:t>
          </a:r>
        </a:p>
      </dsp:txBody>
      <dsp:txXfrm>
        <a:off x="0" y="2654717"/>
        <a:ext cx="2659008" cy="1287000"/>
      </dsp:txXfrm>
    </dsp:sp>
    <dsp:sp modelId="{A6D46829-E6B6-40C5-A10C-4C81B4C3844E}">
      <dsp:nvSpPr>
        <dsp:cNvPr id="0" name=""/>
        <dsp:cNvSpPr/>
      </dsp:nvSpPr>
      <dsp:spPr>
        <a:xfrm>
          <a:off x="2659008" y="2654717"/>
          <a:ext cx="531801"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5E569A-8100-47D0-94CA-C1F079E55926}">
      <dsp:nvSpPr>
        <dsp:cNvPr id="0" name=""/>
        <dsp:cNvSpPr/>
      </dsp:nvSpPr>
      <dsp:spPr>
        <a:xfrm>
          <a:off x="3403531" y="2654717"/>
          <a:ext cx="7232503"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mj-lt"/>
            </a:rPr>
            <a:t>A company with a high churn rate loses many customers, resulting in lower growth rates and a greater impact on sales and profits. Companies with low churn rates can retain customers and reduce their customer acquisition costs.</a:t>
          </a:r>
        </a:p>
      </dsp:txBody>
      <dsp:txXfrm>
        <a:off x="3403531" y="2654717"/>
        <a:ext cx="7232503" cy="128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525AB-062F-40B9-A5FB-BA8711AC67F1}">
      <dsp:nvSpPr>
        <dsp:cNvPr id="0" name=""/>
        <dsp:cNvSpPr/>
      </dsp:nvSpPr>
      <dsp:spPr>
        <a:xfrm>
          <a:off x="1540" y="1813168"/>
          <a:ext cx="1812503" cy="72500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Select Dataset</a:t>
          </a:r>
        </a:p>
      </dsp:txBody>
      <dsp:txXfrm>
        <a:off x="1540" y="1813168"/>
        <a:ext cx="1631253" cy="725001"/>
      </dsp:txXfrm>
    </dsp:sp>
    <dsp:sp modelId="{4A5A4FB7-1880-4C10-90F1-15B4147898D6}">
      <dsp:nvSpPr>
        <dsp:cNvPr id="0" name=""/>
        <dsp:cNvSpPr/>
      </dsp:nvSpPr>
      <dsp:spPr>
        <a:xfrm>
          <a:off x="1451543"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Data Preprocessing</a:t>
          </a:r>
        </a:p>
      </dsp:txBody>
      <dsp:txXfrm>
        <a:off x="1814044" y="1813168"/>
        <a:ext cx="1087502" cy="725001"/>
      </dsp:txXfrm>
    </dsp:sp>
    <dsp:sp modelId="{7E73E4B1-0501-4DD1-8C67-B0BD7141A1E2}">
      <dsp:nvSpPr>
        <dsp:cNvPr id="0" name=""/>
        <dsp:cNvSpPr/>
      </dsp:nvSpPr>
      <dsp:spPr>
        <a:xfrm>
          <a:off x="2901545"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Exploratory Data Analysis</a:t>
          </a:r>
        </a:p>
      </dsp:txBody>
      <dsp:txXfrm>
        <a:off x="3264046" y="1813168"/>
        <a:ext cx="1087502" cy="725001"/>
      </dsp:txXfrm>
    </dsp:sp>
    <dsp:sp modelId="{A8E49AE7-DFF4-4587-9228-B8476B06D9D8}">
      <dsp:nvSpPr>
        <dsp:cNvPr id="0" name=""/>
        <dsp:cNvSpPr/>
      </dsp:nvSpPr>
      <dsp:spPr>
        <a:xfrm>
          <a:off x="4351548"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Fit dataset into ML Classification Algorithm</a:t>
          </a:r>
        </a:p>
      </dsp:txBody>
      <dsp:txXfrm>
        <a:off x="4714049" y="1813168"/>
        <a:ext cx="1087502" cy="725001"/>
      </dsp:txXfrm>
    </dsp:sp>
    <dsp:sp modelId="{37A46C26-30C7-4990-AF15-4695E6D457EF}">
      <dsp:nvSpPr>
        <dsp:cNvPr id="0" name=""/>
        <dsp:cNvSpPr/>
      </dsp:nvSpPr>
      <dsp:spPr>
        <a:xfrm>
          <a:off x="5801550"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Determine the most accurate algorithm</a:t>
          </a:r>
        </a:p>
      </dsp:txBody>
      <dsp:txXfrm>
        <a:off x="6164051" y="1813168"/>
        <a:ext cx="1087502" cy="725001"/>
      </dsp:txXfrm>
    </dsp:sp>
    <dsp:sp modelId="{BB0B737C-4F69-4EA3-B6D7-DC986D3CE2A8}">
      <dsp:nvSpPr>
        <dsp:cNvPr id="0" name=""/>
        <dsp:cNvSpPr/>
      </dsp:nvSpPr>
      <dsp:spPr>
        <a:xfrm>
          <a:off x="7251553"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Feature Plotting</a:t>
          </a:r>
        </a:p>
      </dsp:txBody>
      <dsp:txXfrm>
        <a:off x="7614054" y="1813168"/>
        <a:ext cx="1087502" cy="725001"/>
      </dsp:txXfrm>
    </dsp:sp>
    <dsp:sp modelId="{76DFCF9F-70D4-49CE-B944-FFC864420A8F}">
      <dsp:nvSpPr>
        <dsp:cNvPr id="0" name=""/>
        <dsp:cNvSpPr/>
      </dsp:nvSpPr>
      <dsp:spPr>
        <a:xfrm>
          <a:off x="8701556" y="1813168"/>
          <a:ext cx="1812503" cy="725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Analysis of Results</a:t>
          </a:r>
        </a:p>
      </dsp:txBody>
      <dsp:txXfrm>
        <a:off x="9064057" y="1813168"/>
        <a:ext cx="1087502" cy="725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B4D6-C5DA-4D0D-9143-EAEF2DBA28AF}">
      <dsp:nvSpPr>
        <dsp:cNvPr id="0" name=""/>
        <dsp:cNvSpPr/>
      </dsp:nvSpPr>
      <dsp:spPr>
        <a:xfrm>
          <a:off x="0" y="23589"/>
          <a:ext cx="10515600"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Decision Trees</a:t>
          </a:r>
        </a:p>
      </dsp:txBody>
      <dsp:txXfrm>
        <a:off x="55744" y="79333"/>
        <a:ext cx="10404112" cy="1030432"/>
      </dsp:txXfrm>
    </dsp:sp>
    <dsp:sp modelId="{2778819B-E559-4DF4-B23C-D6B5C6EC5221}">
      <dsp:nvSpPr>
        <dsp:cNvPr id="0" name=""/>
        <dsp:cNvSpPr/>
      </dsp:nvSpPr>
      <dsp:spPr>
        <a:xfrm>
          <a:off x="0" y="1165509"/>
          <a:ext cx="105156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solidFill>
                <a:schemeClr val="tx1"/>
              </a:solidFill>
            </a:rPr>
            <a:t>Accuracy Score: 78.5 %</a:t>
          </a:r>
          <a:r>
            <a:rPr lang="en-US" sz="4800" b="1" kern="1200" dirty="0">
              <a:solidFill>
                <a:schemeClr val="tx1"/>
              </a:solidFill>
            </a:rPr>
            <a:t> </a:t>
          </a:r>
        </a:p>
      </dsp:txBody>
      <dsp:txXfrm>
        <a:off x="0" y="1165509"/>
        <a:ext cx="10515600" cy="1010160"/>
      </dsp:txXfrm>
    </dsp:sp>
    <dsp:sp modelId="{CB304A0F-CF80-46BA-8B7A-A6EDC9E808A2}">
      <dsp:nvSpPr>
        <dsp:cNvPr id="0" name=""/>
        <dsp:cNvSpPr/>
      </dsp:nvSpPr>
      <dsp:spPr>
        <a:xfrm>
          <a:off x="0" y="2175669"/>
          <a:ext cx="10515600"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Random Forest</a:t>
          </a:r>
        </a:p>
      </dsp:txBody>
      <dsp:txXfrm>
        <a:off x="55744" y="2231413"/>
        <a:ext cx="10404112" cy="1030432"/>
      </dsp:txXfrm>
    </dsp:sp>
    <dsp:sp modelId="{88021860-8266-4CFA-B638-CDBB8CB5F0D7}">
      <dsp:nvSpPr>
        <dsp:cNvPr id="0" name=""/>
        <dsp:cNvSpPr/>
      </dsp:nvSpPr>
      <dsp:spPr>
        <a:xfrm>
          <a:off x="0" y="3317589"/>
          <a:ext cx="10515600"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solidFill>
              <a:prstClr val="black">
                <a:hueOff val="0"/>
                <a:satOff val="0"/>
                <a:lumOff val="0"/>
                <a:alphaOff val="0"/>
              </a:prstClr>
            </a:solidFill>
            <a:latin typeface="Calibri" panose="020F0502020204030204"/>
            <a:ea typeface="+mn-ea"/>
            <a:cs typeface="+mn-cs"/>
          </a:endParaRPr>
        </a:p>
        <a:p>
          <a:pPr marL="171450" lvl="1" indent="-171450" algn="l" defTabSz="711200">
            <a:lnSpc>
              <a:spcPct val="90000"/>
            </a:lnSpc>
            <a:spcBef>
              <a:spcPct val="0"/>
            </a:spcBef>
            <a:spcAft>
              <a:spcPct val="20000"/>
            </a:spcAft>
            <a:buChar char="•"/>
          </a:pPr>
          <a:r>
            <a:rPr lang="en-US" sz="1600" b="1" kern="1200" dirty="0">
              <a:solidFill>
                <a:prstClr val="black">
                  <a:hueOff val="0"/>
                  <a:satOff val="0"/>
                  <a:lumOff val="0"/>
                  <a:alphaOff val="0"/>
                </a:prstClr>
              </a:solidFill>
              <a:latin typeface="Calibri" panose="020F0502020204030204"/>
              <a:ea typeface="+mn-ea"/>
              <a:cs typeface="+mn-cs"/>
            </a:rPr>
            <a:t>Accuracy: 86.3% </a:t>
          </a:r>
        </a:p>
      </dsp:txBody>
      <dsp:txXfrm>
        <a:off x="0" y="3317589"/>
        <a:ext cx="10515600" cy="101016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1D4F5-7D09-4B10-BA56-79A69A59EEAB}"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48ED0-607E-48A0-8037-43FCB1C10B3D}" type="slidenum">
              <a:rPr lang="en-US" smtClean="0"/>
              <a:t>‹#›</a:t>
            </a:fld>
            <a:endParaRPr lang="en-US"/>
          </a:p>
        </p:txBody>
      </p:sp>
    </p:spTree>
    <p:extLst>
      <p:ext uri="{BB962C8B-B14F-4D97-AF65-F5344CB8AC3E}">
        <p14:creationId xmlns:p14="http://schemas.microsoft.com/office/powerpoint/2010/main" val="188175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07675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graphical modeling aspect of my project, I first created a basic visualization to count the churned observations in the dataset which revealed that A total of 2037 customers churned. I also created a pie chart representation. And as </a:t>
            </a: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can see in the pie chart- about 20% of the customers have churned. So the baseline model could be to predict that 20% of the customers will churn. Given 20% is a small number, we need to ensure that the chosen model does predict with great accuracy this 20% as it is of interest to the bank to identify and keep this bunch as opposed to accurately predicting the customers that are retained.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12</a:t>
            </a:fld>
            <a:endParaRPr lang="en-US"/>
          </a:p>
        </p:txBody>
      </p:sp>
    </p:spTree>
    <p:extLst>
      <p:ext uri="{BB962C8B-B14F-4D97-AF65-F5344CB8AC3E}">
        <p14:creationId xmlns:p14="http://schemas.microsoft.com/office/powerpoint/2010/main" val="1782935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constructed a few graphical models of the dataset to study the apparent correlation between each feature and churn outcome. I selected the features of country, gender, </a:t>
            </a:r>
            <a:r>
              <a:rPr lang="en-US" dirty="0" err="1"/>
              <a:t>credit_card</a:t>
            </a:r>
            <a:r>
              <a:rPr lang="en-US" dirty="0"/>
              <a:t>, and active member. In terms of the country feature, Germany had the most churns. For gender, I saw females churning a bit more across the board, and males acted predominantly as retained customers. Customers holding a credit card with the bank were more likely to be retained, as well as active members who the bank was to retain to a large extent. </a:t>
            </a:r>
          </a:p>
        </p:txBody>
      </p:sp>
      <p:sp>
        <p:nvSpPr>
          <p:cNvPr id="4" name="Slide Number Placeholder 3"/>
          <p:cNvSpPr>
            <a:spLocks noGrp="1"/>
          </p:cNvSpPr>
          <p:nvPr>
            <p:ph type="sldNum" sz="quarter" idx="5"/>
          </p:nvPr>
        </p:nvSpPr>
        <p:spPr/>
        <p:txBody>
          <a:bodyPr/>
          <a:lstStyle/>
          <a:p>
            <a:fld id="{C4648ED0-607E-48A0-8037-43FCB1C10B3D}" type="slidenum">
              <a:rPr lang="en-US" smtClean="0"/>
              <a:t>13</a:t>
            </a:fld>
            <a:endParaRPr lang="en-US"/>
          </a:p>
        </p:txBody>
      </p:sp>
    </p:spTree>
    <p:extLst>
      <p:ext uri="{BB962C8B-B14F-4D97-AF65-F5344CB8AC3E}">
        <p14:creationId xmlns:p14="http://schemas.microsoft.com/office/powerpoint/2010/main" val="3794178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7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tree model produces a prediction accuracy of 78.5%. </a:t>
            </a:r>
          </a:p>
        </p:txBody>
      </p:sp>
      <p:sp>
        <p:nvSpPr>
          <p:cNvPr id="4" name="Slide Number Placeholder 3"/>
          <p:cNvSpPr>
            <a:spLocks noGrp="1"/>
          </p:cNvSpPr>
          <p:nvPr>
            <p:ph type="sldNum" sz="quarter" idx="5"/>
          </p:nvPr>
        </p:nvSpPr>
        <p:spPr/>
        <p:txBody>
          <a:bodyPr/>
          <a:lstStyle/>
          <a:p>
            <a:fld id="{C4648ED0-607E-48A0-8037-43FCB1C10B3D}" type="slidenum">
              <a:rPr lang="en-US" smtClean="0"/>
              <a:t>15</a:t>
            </a:fld>
            <a:endParaRPr lang="en-US"/>
          </a:p>
        </p:txBody>
      </p:sp>
    </p:spTree>
    <p:extLst>
      <p:ext uri="{BB962C8B-B14F-4D97-AF65-F5344CB8AC3E}">
        <p14:creationId xmlns:p14="http://schemas.microsoft.com/office/powerpoint/2010/main" val="655284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derived the accuracy scores for the respective ML algorithms, which was indicative of the fact that random forest is the more accurate predictive model.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696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provides a list of the variables (features) and their corresponding importance in terms of predicting customer churn. The chart above depicts that age, </a:t>
            </a:r>
            <a:r>
              <a:rPr lang="en-US" dirty="0" err="1"/>
              <a:t>products_number</a:t>
            </a:r>
            <a:r>
              <a:rPr lang="en-US" dirty="0"/>
              <a:t>, and balance are the most prominent features. Age is the most dominant as a predictor. </a:t>
            </a:r>
            <a:r>
              <a:rPr lang="en-US" b="0" i="0" dirty="0">
                <a:solidFill>
                  <a:srgbClr val="333333"/>
                </a:solidFill>
                <a:effectLst/>
                <a:latin typeface="Georgia" panose="02040502050405020303" pitchFamily="18" charset="0"/>
              </a:rPr>
              <a:t>At the second position is “</a:t>
            </a:r>
            <a:r>
              <a:rPr lang="en-US" b="0" i="0" dirty="0" err="1">
                <a:solidFill>
                  <a:srgbClr val="333333"/>
                </a:solidFill>
                <a:effectLst/>
                <a:latin typeface="Georgia" panose="02040502050405020303" pitchFamily="18" charset="0"/>
              </a:rPr>
              <a:t>products_number</a:t>
            </a:r>
            <a:r>
              <a:rPr lang="en-US" b="0" i="0" dirty="0">
                <a:solidFill>
                  <a:srgbClr val="333333"/>
                </a:solidFill>
                <a:effectLst/>
                <a:latin typeface="Georgia" panose="02040502050405020303" pitchFamily="18" charset="0"/>
              </a:rPr>
              <a:t>,” which indicates the number of active banking products the customer has with the bank. The possible interpretation is that the more products the customer has, the more engaged with the bank he/she is. </a:t>
            </a:r>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17</a:t>
            </a:fld>
            <a:endParaRPr lang="en-US"/>
          </a:p>
        </p:txBody>
      </p:sp>
    </p:spTree>
    <p:extLst>
      <p:ext uri="{BB962C8B-B14F-4D97-AF65-F5344CB8AC3E}">
        <p14:creationId xmlns:p14="http://schemas.microsoft.com/office/powerpoint/2010/main" val="144121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p>
        </p:txBody>
      </p:sp>
      <p:sp>
        <p:nvSpPr>
          <p:cNvPr id="4" name="Slide Number Placeholder 3"/>
          <p:cNvSpPr>
            <a:spLocks noGrp="1"/>
          </p:cNvSpPr>
          <p:nvPr>
            <p:ph type="sldNum" sz="quarter" idx="5"/>
          </p:nvPr>
        </p:nvSpPr>
        <p:spPr/>
        <p:txBody>
          <a:bodyPr/>
          <a:lstStyle/>
          <a:p>
            <a:fld id="{C4648ED0-607E-48A0-8037-43FCB1C10B3D}" type="slidenum">
              <a:rPr lang="en-US" smtClean="0"/>
              <a:t>18</a:t>
            </a:fld>
            <a:endParaRPr lang="en-US"/>
          </a:p>
        </p:txBody>
      </p:sp>
    </p:spTree>
    <p:extLst>
      <p:ext uri="{BB962C8B-B14F-4D97-AF65-F5344CB8AC3E}">
        <p14:creationId xmlns:p14="http://schemas.microsoft.com/office/powerpoint/2010/main" val="83308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15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contents of this presentation will follow the shown sequence. </a:t>
            </a:r>
          </a:p>
          <a:p>
            <a:endParaRPr lang="en-US" dirty="0"/>
          </a:p>
          <a:p>
            <a:r>
              <a:rPr lang="en-US" dirty="0"/>
              <a:t>A showcasing of the categorical models</a:t>
            </a:r>
          </a:p>
        </p:txBody>
      </p:sp>
      <p:sp>
        <p:nvSpPr>
          <p:cNvPr id="4" name="Slide Number Placeholder 3"/>
          <p:cNvSpPr>
            <a:spLocks noGrp="1"/>
          </p:cNvSpPr>
          <p:nvPr>
            <p:ph type="sldNum" sz="quarter" idx="5"/>
          </p:nvPr>
        </p:nvSpPr>
        <p:spPr/>
        <p:txBody>
          <a:bodyPr/>
          <a:lstStyle/>
          <a:p>
            <a:fld id="{C4648ED0-607E-48A0-8037-43FCB1C10B3D}" type="slidenum">
              <a:rPr lang="en-US" smtClean="0"/>
              <a:t>2</a:t>
            </a:fld>
            <a:endParaRPr lang="en-US"/>
          </a:p>
        </p:txBody>
      </p:sp>
    </p:spTree>
    <p:extLst>
      <p:ext uri="{BB962C8B-B14F-4D97-AF65-F5344CB8AC3E}">
        <p14:creationId xmlns:p14="http://schemas.microsoft.com/office/powerpoint/2010/main" val="65466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with a depiction of the business problem at hand </a:t>
            </a:r>
          </a:p>
        </p:txBody>
      </p:sp>
      <p:sp>
        <p:nvSpPr>
          <p:cNvPr id="4" name="Slide Number Placeholder 3"/>
          <p:cNvSpPr>
            <a:spLocks noGrp="1"/>
          </p:cNvSpPr>
          <p:nvPr>
            <p:ph type="sldNum" sz="quarter" idx="5"/>
          </p:nvPr>
        </p:nvSpPr>
        <p:spPr/>
        <p:txBody>
          <a:bodyPr/>
          <a:lstStyle/>
          <a:p>
            <a:fld id="{C4648ED0-607E-48A0-8037-43FCB1C10B3D}" type="slidenum">
              <a:rPr lang="en-US" smtClean="0"/>
              <a:t>3</a:t>
            </a:fld>
            <a:endParaRPr lang="en-US"/>
          </a:p>
        </p:txBody>
      </p:sp>
    </p:spTree>
    <p:extLst>
      <p:ext uri="{BB962C8B-B14F-4D97-AF65-F5344CB8AC3E}">
        <p14:creationId xmlns:p14="http://schemas.microsoft.com/office/powerpoint/2010/main" val="364150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The Root problem ---</a:t>
            </a:r>
          </a:p>
          <a:p>
            <a:r>
              <a:rPr lang="en-US" b="0" i="0" dirty="0">
                <a:solidFill>
                  <a:srgbClr val="222222"/>
                </a:solidFill>
                <a:effectLst/>
                <a:latin typeface="Lato" panose="020F0502020204030203" pitchFamily="34" charset="0"/>
              </a:rPr>
              <a:t>Before I dive into the business impact of this problem- An important churn metric I’d like to discuss is Churn Rate aka Customer churn. It is defined as----</a:t>
            </a:r>
          </a:p>
          <a:p>
            <a:r>
              <a:rPr lang="en-US" b="0" i="0" dirty="0">
                <a:solidFill>
                  <a:srgbClr val="222222"/>
                </a:solidFill>
                <a:effectLst/>
                <a:latin typeface="Lato" panose="020F0502020204030203" pitchFamily="34" charset="0"/>
              </a:rPr>
              <a:t>This is the metric that feeds into the success or failure of a business. Churn has a negative impact on business </a:t>
            </a:r>
            <a:r>
              <a:rPr lang="en-US" b="0" i="0" dirty="0" err="1">
                <a:solidFill>
                  <a:srgbClr val="222222"/>
                </a:solidFill>
                <a:effectLst/>
                <a:latin typeface="Lato" panose="020F0502020204030203" pitchFamily="34" charset="0"/>
              </a:rPr>
              <a:t>bc</a:t>
            </a:r>
            <a:r>
              <a:rPr lang="en-US" b="0" i="0" dirty="0">
                <a:solidFill>
                  <a:srgbClr val="222222"/>
                </a:solidFill>
                <a:effectLst/>
                <a:latin typeface="Lato" panose="020F0502020204030203" pitchFamily="34" charset="0"/>
              </a:rPr>
              <a:t> a company w_____</a:t>
            </a:r>
          </a:p>
          <a:p>
            <a:endParaRPr lang="en-US" b="0" i="0" dirty="0">
              <a:solidFill>
                <a:srgbClr val="222222"/>
              </a:solidFill>
              <a:effectLst/>
              <a:latin typeface="Lato" panose="020F0502020204030203" pitchFamily="34" charset="0"/>
            </a:endParaRPr>
          </a:p>
          <a:p>
            <a:r>
              <a:rPr lang="en-US" b="0" i="0" dirty="0">
                <a:solidFill>
                  <a:srgbClr val="333333"/>
                </a:solidFill>
                <a:effectLst/>
                <a:latin typeface="Georgia" panose="02040502050405020303" pitchFamily="18" charset="0"/>
              </a:rPr>
              <a:t>It is becoming increasingly critical for businesses to invest in managing their client relationships in order to avoid churn. Thus, the need to preserve their revenues has prompted companies to understand and analyze their clients’ behavior to identify clients who are more prone to churn in advance. In this way, businesses can act proactively to retain customers and increase profits.</a:t>
            </a:r>
            <a:endParaRPr lang="en-US" b="0" i="0" dirty="0">
              <a:solidFill>
                <a:srgbClr val="2222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4</a:t>
            </a:fld>
            <a:endParaRPr lang="en-US"/>
          </a:p>
        </p:txBody>
      </p:sp>
    </p:spTree>
    <p:extLst>
      <p:ext uri="{BB962C8B-B14F-4D97-AF65-F5344CB8AC3E}">
        <p14:creationId xmlns:p14="http://schemas.microsoft.com/office/powerpoint/2010/main" val="222420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proposed solution to the problem of churn would be to perform churn predictive modeling. A churn analysis would be beneficial to the stakeholder as it would allow them to analyze which features amongst the sample set are directly contributing to customer churn, so that they may target those features accordingly. For instance, if a higher age is linked to a higher churn rate, the firm can tweak their marketing strategies to appeal to younger audiences- reduce churn- and increase profits. Feature importance is also a technique I’d like to employ to identify how significant each feature is at predicting churn.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41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7</a:t>
            </a:fld>
            <a:endParaRPr lang="en-US"/>
          </a:p>
        </p:txBody>
      </p:sp>
    </p:spTree>
    <p:extLst>
      <p:ext uri="{BB962C8B-B14F-4D97-AF65-F5344CB8AC3E}">
        <p14:creationId xmlns:p14="http://schemas.microsoft.com/office/powerpoint/2010/main" val="80806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Bank Customer Churn dataset was obtained from Kaggle. It is stored in a CSV file, titled ‘Bank Customer Churn Dataset’. The dataset contains 10,000 sample points from ABS Multistate Bank. It consisted of </a:t>
            </a:r>
            <a:r>
              <a:rPr lang="en-US" sz="1800" dirty="0">
                <a:effectLst/>
                <a:latin typeface="Calibri" panose="020F0502020204030204" pitchFamily="34" charset="0"/>
                <a:cs typeface="Times New Roman" panose="02020603050405020304" pitchFamily="18" charset="0"/>
              </a:rPr>
              <a:t>12 distinct features those being </a:t>
            </a:r>
            <a:r>
              <a:rPr lang="en-US" sz="1800" dirty="0" err="1">
                <a:effectLst/>
                <a:latin typeface="Calibri" panose="020F0502020204030204" pitchFamily="34" charset="0"/>
                <a:cs typeface="Times New Roman" panose="02020603050405020304" pitchFamily="18" charset="0"/>
              </a:rPr>
              <a:t>customer_id</a:t>
            </a:r>
            <a:r>
              <a:rPr lang="en-US" sz="1800" dirty="0">
                <a:effectLst/>
                <a:latin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cs typeface="Times New Roman" panose="02020603050405020304" pitchFamily="18" charset="0"/>
              </a:rPr>
              <a:t>credit_score</a:t>
            </a:r>
            <a:r>
              <a:rPr lang="en-US" sz="1800" dirty="0">
                <a:effectLst/>
                <a:latin typeface="Calibri" panose="020F0502020204030204" pitchFamily="34" charset="0"/>
                <a:cs typeface="Times New Roman" panose="02020603050405020304" pitchFamily="18" charset="0"/>
              </a:rPr>
              <a:t>, country, gender, age, tenure, balance, </a:t>
            </a:r>
            <a:r>
              <a:rPr lang="en-US" sz="1800" dirty="0" err="1">
                <a:effectLst/>
                <a:latin typeface="Calibri" panose="020F0502020204030204" pitchFamily="34" charset="0"/>
                <a:cs typeface="Times New Roman" panose="02020603050405020304" pitchFamily="18" charset="0"/>
              </a:rPr>
              <a:t>products_number</a:t>
            </a:r>
            <a:r>
              <a:rPr lang="en-US" sz="1800" dirty="0">
                <a:effectLst/>
                <a:latin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cs typeface="Times New Roman" panose="02020603050405020304" pitchFamily="18" charset="0"/>
              </a:rPr>
              <a:t>credit_card</a:t>
            </a:r>
            <a:r>
              <a:rPr lang="en-US" sz="1800" dirty="0">
                <a:effectLst/>
                <a:latin typeface="Calibri" panose="020F0502020204030204" pitchFamily="34" charset="0"/>
                <a:cs typeface="Times New Roman" panose="02020603050405020304" pitchFamily="18" charset="0"/>
              </a:rPr>
              <a:t>, active member, estimated salary, and churn. </a:t>
            </a:r>
            <a:endParaRPr lang="en-US" dirty="0"/>
          </a:p>
        </p:txBody>
      </p:sp>
      <p:sp>
        <p:nvSpPr>
          <p:cNvPr id="4" name="Slide Number Placeholder 3"/>
          <p:cNvSpPr>
            <a:spLocks noGrp="1"/>
          </p:cNvSpPr>
          <p:nvPr>
            <p:ph type="sldNum" sz="quarter" idx="5"/>
          </p:nvPr>
        </p:nvSpPr>
        <p:spPr/>
        <p:txBody>
          <a:bodyPr/>
          <a:lstStyle/>
          <a:p>
            <a:fld id="{C4648ED0-607E-48A0-8037-43FCB1C10B3D}" type="slidenum">
              <a:rPr lang="en-US" smtClean="0"/>
              <a:t>8</a:t>
            </a:fld>
            <a:endParaRPr lang="en-US"/>
          </a:p>
        </p:txBody>
      </p:sp>
    </p:spTree>
    <p:extLst>
      <p:ext uri="{BB962C8B-B14F-4D97-AF65-F5344CB8AC3E}">
        <p14:creationId xmlns:p14="http://schemas.microsoft.com/office/powerpoint/2010/main" val="7077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20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648ED0-607E-48A0-8037-43FCB1C10B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1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243853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50446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80676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12912EC3-1855-4861-A48F-44967565F36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28" name="Oval 5">
              <a:extLst>
                <a:ext uri="{FF2B5EF4-FFF2-40B4-BE49-F238E27FC236}">
                  <a16:creationId xmlns:a16="http://schemas.microsoft.com/office/drawing/2014/main" id="{C26045A5-BDA5-4E60-B10E-04BA92E9792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6">
              <a:extLst>
                <a:ext uri="{FF2B5EF4-FFF2-40B4-BE49-F238E27FC236}">
                  <a16:creationId xmlns:a16="http://schemas.microsoft.com/office/drawing/2014/main" id="{291ED79A-C6A4-493F-85EF-04BA0E4DBAEF}"/>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7">
              <a:extLst>
                <a:ext uri="{FF2B5EF4-FFF2-40B4-BE49-F238E27FC236}">
                  <a16:creationId xmlns:a16="http://schemas.microsoft.com/office/drawing/2014/main" id="{1E00A011-156F-48B9-B2DB-9C341DBC74A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8">
              <a:extLst>
                <a:ext uri="{FF2B5EF4-FFF2-40B4-BE49-F238E27FC236}">
                  <a16:creationId xmlns:a16="http://schemas.microsoft.com/office/drawing/2014/main" id="{38C56265-27CC-48D8-9C76-18EE31E85F7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Rectangle 9">
              <a:extLst>
                <a:ext uri="{FF2B5EF4-FFF2-40B4-BE49-F238E27FC236}">
                  <a16:creationId xmlns:a16="http://schemas.microsoft.com/office/drawing/2014/main" id="{968F0C77-6FE6-49E9-BAC0-F6D3D677E37C}"/>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Rectangle 10">
              <a:extLst>
                <a:ext uri="{FF2B5EF4-FFF2-40B4-BE49-F238E27FC236}">
                  <a16:creationId xmlns:a16="http://schemas.microsoft.com/office/drawing/2014/main" id="{4E0AE3BD-57FA-4431-8D8F-36D90F5C4327}"/>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1">
              <a:extLst>
                <a:ext uri="{FF2B5EF4-FFF2-40B4-BE49-F238E27FC236}">
                  <a16:creationId xmlns:a16="http://schemas.microsoft.com/office/drawing/2014/main" id="{17AC8A07-9CFF-46F4-8ADA-525F96CF2BA3}"/>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9" name="Freeform 12">
              <a:extLst>
                <a:ext uri="{FF2B5EF4-FFF2-40B4-BE49-F238E27FC236}">
                  <a16:creationId xmlns:a16="http://schemas.microsoft.com/office/drawing/2014/main" id="{3E084467-5D21-4BEE-B508-F927666F803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0" name="Freeform 13">
              <a:extLst>
                <a:ext uri="{FF2B5EF4-FFF2-40B4-BE49-F238E27FC236}">
                  <a16:creationId xmlns:a16="http://schemas.microsoft.com/office/drawing/2014/main" id="{66FC9F5A-165E-4D09-88F9-4BF2CAB0A537}"/>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51" name="Freeform 14">
              <a:extLst>
                <a:ext uri="{FF2B5EF4-FFF2-40B4-BE49-F238E27FC236}">
                  <a16:creationId xmlns:a16="http://schemas.microsoft.com/office/drawing/2014/main" id="{B037334F-F1D4-4771-B9B1-FCB04EF1CA2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619027663"/>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867912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359274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1374142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982775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36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58199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1A966C-A89D-4EB9-8003-0633EC451FA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73859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1A966C-A89D-4EB9-8003-0633EC451FA2}"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33194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1A966C-A89D-4EB9-8003-0633EC451FA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0179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1A966C-A89D-4EB9-8003-0633EC451FA2}"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184738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1A966C-A89D-4EB9-8003-0633EC451FA2}"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9416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A966C-A89D-4EB9-8003-0633EC451FA2}"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87549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1A966C-A89D-4EB9-8003-0633EC451FA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233475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1A966C-A89D-4EB9-8003-0633EC451FA2}"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20714-67F9-4C33-9E57-CBD4B8473F6C}" type="slidenum">
              <a:rPr lang="en-US" smtClean="0"/>
              <a:t>‹#›</a:t>
            </a:fld>
            <a:endParaRPr lang="en-US"/>
          </a:p>
        </p:txBody>
      </p:sp>
    </p:spTree>
    <p:extLst>
      <p:ext uri="{BB962C8B-B14F-4D97-AF65-F5344CB8AC3E}">
        <p14:creationId xmlns:p14="http://schemas.microsoft.com/office/powerpoint/2010/main" val="347878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A966C-A89D-4EB9-8003-0633EC451FA2}" type="datetimeFigureOut">
              <a:rPr lang="en-US" smtClean="0"/>
              <a:t>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20714-67F9-4C33-9E57-CBD4B8473F6C}" type="slidenum">
              <a:rPr lang="en-US" smtClean="0"/>
              <a:t>‹#›</a:t>
            </a:fld>
            <a:endParaRPr lang="en-US"/>
          </a:p>
        </p:txBody>
      </p:sp>
    </p:spTree>
    <p:extLst>
      <p:ext uri="{BB962C8B-B14F-4D97-AF65-F5344CB8AC3E}">
        <p14:creationId xmlns:p14="http://schemas.microsoft.com/office/powerpoint/2010/main" val="664191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3" r:id="rId13"/>
    <p:sldLayoutId id="2147483684" r:id="rId14"/>
    <p:sldLayoutId id="2147483685" r:id="rId15"/>
    <p:sldLayoutId id="2147483686" r:id="rId16"/>
    <p:sldLayoutId id="2147483687" r:id="rId17"/>
    <p:sldLayoutId id="214748372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388635" y="4763137"/>
            <a:ext cx="5285052" cy="895983"/>
          </a:xfrm>
        </p:spPr>
        <p:txBody>
          <a:bodyPr/>
          <a:lstStyle/>
          <a:p>
            <a:r>
              <a:rPr lang="en-US" sz="3600" dirty="0"/>
              <a:t>AI Academy Apprenticeship </a:t>
            </a:r>
            <a:br>
              <a:rPr lang="en-US" sz="3600" dirty="0"/>
            </a:br>
            <a:r>
              <a:rPr lang="en-US" sz="3600" dirty="0"/>
              <a:t>Capstone Presentation</a:t>
            </a:r>
            <a:br>
              <a:rPr lang="en-US" sz="3600" dirty="0">
                <a:solidFill>
                  <a:schemeClr val="tx1"/>
                </a:solidFill>
              </a:rPr>
            </a:br>
            <a:r>
              <a:rPr lang="en-US" sz="2000" b="1" dirty="0">
                <a:solidFill>
                  <a:schemeClr val="tx1"/>
                </a:solidFill>
              </a:rPr>
              <a:t>Predicting</a:t>
            </a:r>
            <a:r>
              <a:rPr lang="en-US" sz="3600" dirty="0">
                <a:solidFill>
                  <a:schemeClr val="tx1"/>
                </a:solidFill>
              </a:rPr>
              <a:t> </a:t>
            </a:r>
            <a:r>
              <a:rPr lang="en-US" sz="2000" b="1" dirty="0">
                <a:solidFill>
                  <a:schemeClr val="tx1"/>
                </a:solidFill>
              </a:rPr>
              <a:t>Banking Customer Churn</a:t>
            </a:r>
            <a:endParaRPr lang="en-US" sz="2000" b="1" dirty="0"/>
          </a:p>
        </p:txBody>
      </p:sp>
      <p:sp>
        <p:nvSpPr>
          <p:cNvPr id="5" name="Text Placeholder 4"/>
          <p:cNvSpPr>
            <a:spLocks noGrp="1"/>
          </p:cNvSpPr>
          <p:nvPr>
            <p:ph type="body" sz="quarter" idx="10"/>
          </p:nvPr>
        </p:nvSpPr>
        <p:spPr>
          <a:xfrm>
            <a:off x="388636" y="5985510"/>
            <a:ext cx="4446269" cy="273050"/>
          </a:xfrm>
        </p:spPr>
        <p:txBody>
          <a:bodyPr/>
          <a:lstStyle/>
          <a:p>
            <a:pPr marL="0" indent="0">
              <a:buNone/>
            </a:pPr>
            <a:r>
              <a:rPr lang="en-US" sz="2000" dirty="0">
                <a:latin typeface="Calibri Light" panose="020F0302020204030204" pitchFamily="34" charset="0"/>
                <a:ea typeface="Open Sans" panose="020B0606030504020204" pitchFamily="34" charset="0"/>
                <a:cs typeface="Calibri Light" panose="020F0302020204030204" pitchFamily="34" charset="0"/>
              </a:rPr>
              <a:t>Seerat K. Mutneja</a:t>
            </a:r>
          </a:p>
        </p:txBody>
      </p:sp>
      <p:pic>
        <p:nvPicPr>
          <p:cNvPr id="14" name="Picture 13">
            <a:extLst>
              <a:ext uri="{FF2B5EF4-FFF2-40B4-BE49-F238E27FC236}">
                <a16:creationId xmlns:a16="http://schemas.microsoft.com/office/drawing/2014/main" id="{3619337C-A05C-49D2-ABE1-1A10848B84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694852" y="5659120"/>
            <a:ext cx="1198880" cy="1198880"/>
          </a:xfrm>
          <a:prstGeom prst="rect">
            <a:avLst/>
          </a:prstGeom>
        </p:spPr>
      </p:pic>
      <p:pic>
        <p:nvPicPr>
          <p:cNvPr id="8" name="Picture 7" descr="Icon&#10;&#10;Description automatically generated">
            <a:extLst>
              <a:ext uri="{FF2B5EF4-FFF2-40B4-BE49-F238E27FC236}">
                <a16:creationId xmlns:a16="http://schemas.microsoft.com/office/drawing/2014/main" id="{64F75F87-0DF5-45A1-ACE3-566F07100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234" y="2410581"/>
            <a:ext cx="1509531" cy="1509531"/>
          </a:xfrm>
          <a:prstGeom prst="rect">
            <a:avLst/>
          </a:prstGeom>
        </p:spPr>
      </p:pic>
    </p:spTree>
    <p:extLst>
      <p:ext uri="{BB962C8B-B14F-4D97-AF65-F5344CB8AC3E}">
        <p14:creationId xmlns:p14="http://schemas.microsoft.com/office/powerpoint/2010/main" val="11036383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F344-FB4F-4DEA-A6A3-4455AF079275}"/>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The Approach</a:t>
            </a:r>
          </a:p>
        </p:txBody>
      </p:sp>
      <p:graphicFrame>
        <p:nvGraphicFramePr>
          <p:cNvPr id="4" name="Content Placeholder 3">
            <a:extLst>
              <a:ext uri="{FF2B5EF4-FFF2-40B4-BE49-F238E27FC236}">
                <a16:creationId xmlns:a16="http://schemas.microsoft.com/office/drawing/2014/main" id="{21F33E00-3A3C-4C40-8E14-FE06E1EDA661}"/>
              </a:ext>
            </a:extLst>
          </p:cNvPr>
          <p:cNvGraphicFramePr>
            <a:graphicFrameLocks noGrp="1"/>
          </p:cNvGraphicFramePr>
          <p:nvPr>
            <p:ph idx="1"/>
            <p:extLst>
              <p:ext uri="{D42A27DB-BD31-4B8C-83A1-F6EECF244321}">
                <p14:modId xmlns:p14="http://schemas.microsoft.com/office/powerpoint/2010/main" val="2425750517"/>
              </p:ext>
            </p:extLst>
          </p:nvPr>
        </p:nvGraphicFramePr>
        <p:xfrm>
          <a:off x="838200" y="134088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96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Graphical Modeling </a:t>
            </a:r>
          </a:p>
        </p:txBody>
      </p:sp>
    </p:spTree>
    <p:extLst>
      <p:ext uri="{BB962C8B-B14F-4D97-AF65-F5344CB8AC3E}">
        <p14:creationId xmlns:p14="http://schemas.microsoft.com/office/powerpoint/2010/main" val="71960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678F-91F4-42B3-8BBD-5E52E25E0DC6}"/>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Graphical Models </a:t>
            </a:r>
          </a:p>
        </p:txBody>
      </p:sp>
      <p:pic>
        <p:nvPicPr>
          <p:cNvPr id="5" name="Content Placeholder 4">
            <a:extLst>
              <a:ext uri="{FF2B5EF4-FFF2-40B4-BE49-F238E27FC236}">
                <a16:creationId xmlns:a16="http://schemas.microsoft.com/office/drawing/2014/main" id="{F0ADD09B-C7CE-43B0-AD2D-4CF17BF16251}"/>
              </a:ext>
            </a:extLst>
          </p:cNvPr>
          <p:cNvPicPr>
            <a:picLocks noGrp="1" noChangeAspect="1"/>
          </p:cNvPicPr>
          <p:nvPr>
            <p:ph idx="1"/>
          </p:nvPr>
        </p:nvPicPr>
        <p:blipFill>
          <a:blip r:embed="rId3"/>
          <a:stretch>
            <a:fillRect/>
          </a:stretch>
        </p:blipFill>
        <p:spPr>
          <a:xfrm>
            <a:off x="982683" y="1826208"/>
            <a:ext cx="5555481" cy="4351338"/>
          </a:xfrm>
        </p:spPr>
      </p:pic>
      <p:pic>
        <p:nvPicPr>
          <p:cNvPr id="7" name="Picture 6">
            <a:extLst>
              <a:ext uri="{FF2B5EF4-FFF2-40B4-BE49-F238E27FC236}">
                <a16:creationId xmlns:a16="http://schemas.microsoft.com/office/drawing/2014/main" id="{78796521-B33A-41E8-865C-130FCB751082}"/>
              </a:ext>
            </a:extLst>
          </p:cNvPr>
          <p:cNvPicPr>
            <a:picLocks noChangeAspect="1"/>
          </p:cNvPicPr>
          <p:nvPr/>
        </p:nvPicPr>
        <p:blipFill>
          <a:blip r:embed="rId4"/>
          <a:stretch>
            <a:fillRect/>
          </a:stretch>
        </p:blipFill>
        <p:spPr>
          <a:xfrm>
            <a:off x="7479602" y="365125"/>
            <a:ext cx="3874198" cy="3356988"/>
          </a:xfrm>
          <a:prstGeom prst="rect">
            <a:avLst/>
          </a:prstGeom>
        </p:spPr>
      </p:pic>
      <p:pic>
        <p:nvPicPr>
          <p:cNvPr id="4" name="Picture 3">
            <a:extLst>
              <a:ext uri="{FF2B5EF4-FFF2-40B4-BE49-F238E27FC236}">
                <a16:creationId xmlns:a16="http://schemas.microsoft.com/office/drawing/2014/main" id="{10181F4C-2C8F-48DA-9110-63170AA100D1}"/>
              </a:ext>
            </a:extLst>
          </p:cNvPr>
          <p:cNvPicPr>
            <a:picLocks noChangeAspect="1"/>
          </p:cNvPicPr>
          <p:nvPr/>
        </p:nvPicPr>
        <p:blipFill>
          <a:blip r:embed="rId5"/>
          <a:stretch>
            <a:fillRect/>
          </a:stretch>
        </p:blipFill>
        <p:spPr>
          <a:xfrm>
            <a:off x="6851315" y="3845503"/>
            <a:ext cx="4870412" cy="2960790"/>
          </a:xfrm>
          <a:prstGeom prst="rect">
            <a:avLst/>
          </a:prstGeom>
        </p:spPr>
      </p:pic>
    </p:spTree>
    <p:extLst>
      <p:ext uri="{BB962C8B-B14F-4D97-AF65-F5344CB8AC3E}">
        <p14:creationId xmlns:p14="http://schemas.microsoft.com/office/powerpoint/2010/main" val="133277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02A8-4EB4-408A-99DE-617F6EDF04F7}"/>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Graphical Models Cont. </a:t>
            </a:r>
          </a:p>
        </p:txBody>
      </p:sp>
      <p:pic>
        <p:nvPicPr>
          <p:cNvPr id="5" name="Content Placeholder 4">
            <a:extLst>
              <a:ext uri="{FF2B5EF4-FFF2-40B4-BE49-F238E27FC236}">
                <a16:creationId xmlns:a16="http://schemas.microsoft.com/office/drawing/2014/main" id="{CF2B60B9-C278-4A78-9EAE-89631F697F7E}"/>
              </a:ext>
            </a:extLst>
          </p:cNvPr>
          <p:cNvPicPr>
            <a:picLocks noGrp="1" noChangeAspect="1"/>
          </p:cNvPicPr>
          <p:nvPr>
            <p:ph idx="1"/>
          </p:nvPr>
        </p:nvPicPr>
        <p:blipFill>
          <a:blip r:embed="rId3"/>
          <a:stretch>
            <a:fillRect/>
          </a:stretch>
        </p:blipFill>
        <p:spPr>
          <a:xfrm>
            <a:off x="206395" y="1344058"/>
            <a:ext cx="4629009" cy="2732183"/>
          </a:xfrm>
        </p:spPr>
      </p:pic>
      <p:pic>
        <p:nvPicPr>
          <p:cNvPr id="7" name="Picture 6">
            <a:extLst>
              <a:ext uri="{FF2B5EF4-FFF2-40B4-BE49-F238E27FC236}">
                <a16:creationId xmlns:a16="http://schemas.microsoft.com/office/drawing/2014/main" id="{BCC8E90D-8CEE-4C9F-B9BB-50CD98990D7E}"/>
              </a:ext>
            </a:extLst>
          </p:cNvPr>
          <p:cNvPicPr>
            <a:picLocks noChangeAspect="1"/>
          </p:cNvPicPr>
          <p:nvPr/>
        </p:nvPicPr>
        <p:blipFill>
          <a:blip r:embed="rId4"/>
          <a:stretch>
            <a:fillRect/>
          </a:stretch>
        </p:blipFill>
        <p:spPr>
          <a:xfrm>
            <a:off x="4529333" y="1344057"/>
            <a:ext cx="4295178" cy="2630479"/>
          </a:xfrm>
          <a:prstGeom prst="rect">
            <a:avLst/>
          </a:prstGeom>
        </p:spPr>
      </p:pic>
      <p:pic>
        <p:nvPicPr>
          <p:cNvPr id="9" name="Picture 8">
            <a:extLst>
              <a:ext uri="{FF2B5EF4-FFF2-40B4-BE49-F238E27FC236}">
                <a16:creationId xmlns:a16="http://schemas.microsoft.com/office/drawing/2014/main" id="{21041DA9-A0DA-4A8E-A973-A012D6BBE2D6}"/>
              </a:ext>
            </a:extLst>
          </p:cNvPr>
          <p:cNvPicPr>
            <a:picLocks noChangeAspect="1"/>
          </p:cNvPicPr>
          <p:nvPr/>
        </p:nvPicPr>
        <p:blipFill>
          <a:blip r:embed="rId5"/>
          <a:stretch>
            <a:fillRect/>
          </a:stretch>
        </p:blipFill>
        <p:spPr>
          <a:xfrm>
            <a:off x="206396" y="4074825"/>
            <a:ext cx="4322938" cy="2546217"/>
          </a:xfrm>
          <a:prstGeom prst="rect">
            <a:avLst/>
          </a:prstGeom>
        </p:spPr>
      </p:pic>
      <p:pic>
        <p:nvPicPr>
          <p:cNvPr id="11" name="Picture 10">
            <a:extLst>
              <a:ext uri="{FF2B5EF4-FFF2-40B4-BE49-F238E27FC236}">
                <a16:creationId xmlns:a16="http://schemas.microsoft.com/office/drawing/2014/main" id="{EC2D69FD-7BE4-4D54-9D26-FC20E5CF73EA}"/>
              </a:ext>
            </a:extLst>
          </p:cNvPr>
          <p:cNvPicPr>
            <a:picLocks noChangeAspect="1"/>
          </p:cNvPicPr>
          <p:nvPr/>
        </p:nvPicPr>
        <p:blipFill>
          <a:blip r:embed="rId6"/>
          <a:stretch>
            <a:fillRect/>
          </a:stretch>
        </p:blipFill>
        <p:spPr>
          <a:xfrm>
            <a:off x="4469213" y="4087582"/>
            <a:ext cx="4415417" cy="2533460"/>
          </a:xfrm>
          <a:prstGeom prst="rect">
            <a:avLst/>
          </a:prstGeom>
        </p:spPr>
      </p:pic>
    </p:spTree>
    <p:extLst>
      <p:ext uri="{BB962C8B-B14F-4D97-AF65-F5344CB8AC3E}">
        <p14:creationId xmlns:p14="http://schemas.microsoft.com/office/powerpoint/2010/main" val="220366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753457"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Machine Learning Modeling </a:t>
            </a:r>
          </a:p>
        </p:txBody>
      </p:sp>
    </p:spTree>
    <p:extLst>
      <p:ext uri="{BB962C8B-B14F-4D97-AF65-F5344CB8AC3E}">
        <p14:creationId xmlns:p14="http://schemas.microsoft.com/office/powerpoint/2010/main" val="14801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3BD2-36B2-42B7-A370-3921343E41FD}"/>
              </a:ext>
            </a:extLst>
          </p:cNvPr>
          <p:cNvSpPr>
            <a:spLocks noGrp="1"/>
          </p:cNvSpPr>
          <p:nvPr>
            <p:ph type="title"/>
          </p:nvPr>
        </p:nvSpPr>
        <p:spPr/>
        <p:txBody>
          <a:bodyPr>
            <a:normAutofit/>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Machine Learning Models</a:t>
            </a:r>
          </a:p>
        </p:txBody>
      </p:sp>
      <p:graphicFrame>
        <p:nvGraphicFramePr>
          <p:cNvPr id="4" name="Content Placeholder 3">
            <a:extLst>
              <a:ext uri="{FF2B5EF4-FFF2-40B4-BE49-F238E27FC236}">
                <a16:creationId xmlns:a16="http://schemas.microsoft.com/office/drawing/2014/main" id="{A737B621-85CE-46CB-A155-1562317D841E}"/>
              </a:ext>
            </a:extLst>
          </p:cNvPr>
          <p:cNvGraphicFramePr>
            <a:graphicFrameLocks noGrp="1"/>
          </p:cNvGraphicFramePr>
          <p:nvPr>
            <p:ph idx="1"/>
            <p:extLst>
              <p:ext uri="{D42A27DB-BD31-4B8C-83A1-F6EECF244321}">
                <p14:modId xmlns:p14="http://schemas.microsoft.com/office/powerpoint/2010/main" val="27753165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01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558248" y="1636071"/>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Conclusion  </a:t>
            </a:r>
          </a:p>
        </p:txBody>
      </p:sp>
    </p:spTree>
    <p:extLst>
      <p:ext uri="{BB962C8B-B14F-4D97-AF65-F5344CB8AC3E}">
        <p14:creationId xmlns:p14="http://schemas.microsoft.com/office/powerpoint/2010/main" val="426305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0656-6EF0-4F9B-8DE4-4574ED20ACFB}"/>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Feature Importance </a:t>
            </a:r>
          </a:p>
        </p:txBody>
      </p:sp>
      <p:pic>
        <p:nvPicPr>
          <p:cNvPr id="5" name="Content Placeholder 4">
            <a:extLst>
              <a:ext uri="{FF2B5EF4-FFF2-40B4-BE49-F238E27FC236}">
                <a16:creationId xmlns:a16="http://schemas.microsoft.com/office/drawing/2014/main" id="{C86D5C57-3352-4EAA-81FB-A3D2497FC5E4}"/>
              </a:ext>
            </a:extLst>
          </p:cNvPr>
          <p:cNvPicPr>
            <a:picLocks noGrp="1" noChangeAspect="1"/>
          </p:cNvPicPr>
          <p:nvPr>
            <p:ph idx="1"/>
          </p:nvPr>
        </p:nvPicPr>
        <p:blipFill>
          <a:blip r:embed="rId3"/>
          <a:stretch>
            <a:fillRect/>
          </a:stretch>
        </p:blipFill>
        <p:spPr>
          <a:xfrm>
            <a:off x="2078158" y="1775239"/>
            <a:ext cx="8035683" cy="4007296"/>
          </a:xfrm>
        </p:spPr>
      </p:pic>
    </p:spTree>
    <p:extLst>
      <p:ext uri="{BB962C8B-B14F-4D97-AF65-F5344CB8AC3E}">
        <p14:creationId xmlns:p14="http://schemas.microsoft.com/office/powerpoint/2010/main" val="199606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5AA8-E674-4464-B8FE-E87215DF6EC9}"/>
              </a:ext>
            </a:extLst>
          </p:cNvPr>
          <p:cNvSpPr>
            <a:spLocks noGrp="1"/>
          </p:cNvSpPr>
          <p:nvPr>
            <p:ph type="title"/>
          </p:nvPr>
        </p:nvSpPr>
        <p:spPr/>
        <p:txBody>
          <a:bodyPr/>
          <a:lstStyle/>
          <a:p>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Feature Evaluation</a:t>
            </a:r>
          </a:p>
        </p:txBody>
      </p:sp>
      <p:pic>
        <p:nvPicPr>
          <p:cNvPr id="5" name="Content Placeholder 4">
            <a:extLst>
              <a:ext uri="{FF2B5EF4-FFF2-40B4-BE49-F238E27FC236}">
                <a16:creationId xmlns:a16="http://schemas.microsoft.com/office/drawing/2014/main" id="{56965BC3-AA55-402F-9698-13BBC6D022B3}"/>
              </a:ext>
            </a:extLst>
          </p:cNvPr>
          <p:cNvPicPr>
            <a:picLocks noGrp="1" noChangeAspect="1"/>
          </p:cNvPicPr>
          <p:nvPr>
            <p:ph idx="1"/>
          </p:nvPr>
        </p:nvPicPr>
        <p:blipFill>
          <a:blip r:embed="rId3"/>
          <a:stretch>
            <a:fillRect/>
          </a:stretch>
        </p:blipFill>
        <p:spPr>
          <a:xfrm>
            <a:off x="-176204" y="2326666"/>
            <a:ext cx="6631969" cy="3836139"/>
          </a:xfrm>
        </p:spPr>
      </p:pic>
      <p:pic>
        <p:nvPicPr>
          <p:cNvPr id="9" name="Picture 8">
            <a:extLst>
              <a:ext uri="{FF2B5EF4-FFF2-40B4-BE49-F238E27FC236}">
                <a16:creationId xmlns:a16="http://schemas.microsoft.com/office/drawing/2014/main" id="{5BEAA79E-EF09-4CFA-8E63-928519B47816}"/>
              </a:ext>
            </a:extLst>
          </p:cNvPr>
          <p:cNvPicPr>
            <a:picLocks noChangeAspect="1"/>
          </p:cNvPicPr>
          <p:nvPr/>
        </p:nvPicPr>
        <p:blipFill>
          <a:blip r:embed="rId4"/>
          <a:stretch>
            <a:fillRect/>
          </a:stretch>
        </p:blipFill>
        <p:spPr>
          <a:xfrm>
            <a:off x="6368083" y="2188129"/>
            <a:ext cx="5823917" cy="4087411"/>
          </a:xfrm>
          <a:prstGeom prst="rect">
            <a:avLst/>
          </a:prstGeom>
        </p:spPr>
      </p:pic>
    </p:spTree>
    <p:extLst>
      <p:ext uri="{BB962C8B-B14F-4D97-AF65-F5344CB8AC3E}">
        <p14:creationId xmlns:p14="http://schemas.microsoft.com/office/powerpoint/2010/main" val="245665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99FF">
            <a:alpha val="5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1524000" y="1289977"/>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Questions? </a:t>
            </a:r>
          </a:p>
        </p:txBody>
      </p:sp>
    </p:spTree>
    <p:extLst>
      <p:ext uri="{BB962C8B-B14F-4D97-AF65-F5344CB8AC3E}">
        <p14:creationId xmlns:p14="http://schemas.microsoft.com/office/powerpoint/2010/main" val="28765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u="sng" kern="1200">
                <a:solidFill>
                  <a:schemeClr val="tx2"/>
                </a:solidFill>
                <a:latin typeface="+mj-lt"/>
                <a:ea typeface="+mj-ea"/>
                <a:cs typeface="+mj-cs"/>
              </a:rPr>
              <a:t>Contents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solidFill>
                  <a:schemeClr val="tx2"/>
                </a:solidFill>
              </a:rPr>
              <a:t>Business Problem</a:t>
            </a:r>
          </a:p>
          <a:p>
            <a:pPr marL="342900" indent="-228600" algn="l">
              <a:buFont typeface="Arial" panose="020B0604020202020204" pitchFamily="34" charset="0"/>
              <a:buChar char="•"/>
            </a:pPr>
            <a:r>
              <a:rPr lang="en-US" dirty="0">
                <a:solidFill>
                  <a:schemeClr val="tx2"/>
                </a:solidFill>
              </a:rPr>
              <a:t>Proposed Solution</a:t>
            </a:r>
          </a:p>
          <a:p>
            <a:pPr marL="342900" indent="-228600" algn="l">
              <a:buFont typeface="Arial" panose="020B0604020202020204" pitchFamily="34" charset="0"/>
              <a:buChar char="•"/>
            </a:pPr>
            <a:r>
              <a:rPr lang="en-US" dirty="0">
                <a:solidFill>
                  <a:schemeClr val="tx2"/>
                </a:solidFill>
              </a:rPr>
              <a:t>The Data</a:t>
            </a:r>
          </a:p>
          <a:p>
            <a:pPr marL="342900" indent="-228600" algn="l">
              <a:buFont typeface="Arial" panose="020B0604020202020204" pitchFamily="34" charset="0"/>
              <a:buChar char="•"/>
            </a:pPr>
            <a:r>
              <a:rPr lang="en-US" dirty="0">
                <a:solidFill>
                  <a:schemeClr val="tx2"/>
                </a:solidFill>
              </a:rPr>
              <a:t>The Approach</a:t>
            </a:r>
          </a:p>
          <a:p>
            <a:pPr marL="342900" indent="-228600" algn="l">
              <a:buFont typeface="Arial" panose="020B0604020202020204" pitchFamily="34" charset="0"/>
              <a:buChar char="•"/>
            </a:pPr>
            <a:r>
              <a:rPr lang="en-US" dirty="0">
                <a:solidFill>
                  <a:schemeClr val="tx2"/>
                </a:solidFill>
              </a:rPr>
              <a:t>Graphical Modeling </a:t>
            </a:r>
          </a:p>
          <a:p>
            <a:pPr marL="342900" indent="-228600" algn="l">
              <a:buFont typeface="Arial" panose="020B0604020202020204" pitchFamily="34" charset="0"/>
              <a:buChar char="•"/>
            </a:pPr>
            <a:r>
              <a:rPr lang="en-US" dirty="0">
                <a:solidFill>
                  <a:schemeClr val="tx2"/>
                </a:solidFill>
              </a:rPr>
              <a:t>Machine Learning Modeling</a:t>
            </a:r>
          </a:p>
          <a:p>
            <a:pPr marL="342900" indent="-228600" algn="l">
              <a:buFont typeface="Arial" panose="020B0604020202020204" pitchFamily="34" charset="0"/>
              <a:buChar char="•"/>
            </a:pPr>
            <a:r>
              <a:rPr lang="en-US" dirty="0">
                <a:solidFill>
                  <a:schemeClr val="tx2"/>
                </a:solidFill>
              </a:rPr>
              <a:t>Conclusion</a:t>
            </a: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186626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               Introduction: Business Problem </a:t>
            </a:r>
          </a:p>
        </p:txBody>
      </p:sp>
    </p:spTree>
    <p:extLst>
      <p:ext uri="{BB962C8B-B14F-4D97-AF65-F5344CB8AC3E}">
        <p14:creationId xmlns:p14="http://schemas.microsoft.com/office/powerpoint/2010/main" val="116086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F14545D-E745-41FB-90D6-2CFB4430EDC9}"/>
              </a:ext>
            </a:extLst>
          </p:cNvPr>
          <p:cNvGraphicFramePr/>
          <p:nvPr>
            <p:extLst>
              <p:ext uri="{D42A27DB-BD31-4B8C-83A1-F6EECF244321}">
                <p14:modId xmlns:p14="http://schemas.microsoft.com/office/powerpoint/2010/main" val="515076521"/>
              </p:ext>
            </p:extLst>
          </p:nvPr>
        </p:nvGraphicFramePr>
        <p:xfrm>
          <a:off x="-793393" y="-143837"/>
          <a:ext cx="10636035" cy="5075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Rounded Corners 4">
            <a:extLst>
              <a:ext uri="{FF2B5EF4-FFF2-40B4-BE49-F238E27FC236}">
                <a16:creationId xmlns:a16="http://schemas.microsoft.com/office/drawing/2014/main" id="{B64F9296-1A6A-40B8-B8DC-63FE5CC8164D}"/>
              </a:ext>
            </a:extLst>
          </p:cNvPr>
          <p:cNvSpPr/>
          <p:nvPr/>
        </p:nvSpPr>
        <p:spPr>
          <a:xfrm>
            <a:off x="4133636" y="4931597"/>
            <a:ext cx="3924728" cy="128940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solidFill>
                  <a:prstClr val="white"/>
                </a:solidFill>
                <a:latin typeface="Calibri Light" panose="020F0302020204030204"/>
              </a:rPr>
              <a:t>Churn Rate: </a:t>
            </a:r>
          </a:p>
          <a:p>
            <a:pPr algn="ctr"/>
            <a:r>
              <a:rPr lang="en-US" sz="1600" dirty="0">
                <a:solidFill>
                  <a:prstClr val="white"/>
                </a:solidFill>
                <a:latin typeface="Calibri Light" panose="020F0302020204030204"/>
              </a:rPr>
              <a:t>The rate at which customers stop purchasing products or services measured across a specific time period</a:t>
            </a:r>
          </a:p>
          <a:p>
            <a:pPr algn="ctr"/>
            <a:endParaRPr lang="en-US" dirty="0"/>
          </a:p>
        </p:txBody>
      </p:sp>
    </p:spTree>
    <p:extLst>
      <p:ext uri="{BB962C8B-B14F-4D97-AF65-F5344CB8AC3E}">
        <p14:creationId xmlns:p14="http://schemas.microsoft.com/office/powerpoint/2010/main" val="409168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Proposed Solution</a:t>
            </a:r>
          </a:p>
        </p:txBody>
      </p:sp>
    </p:spTree>
    <p:extLst>
      <p:ext uri="{BB962C8B-B14F-4D97-AF65-F5344CB8AC3E}">
        <p14:creationId xmlns:p14="http://schemas.microsoft.com/office/powerpoint/2010/main" val="370794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445214" y="547010"/>
            <a:ext cx="4572000" cy="932468"/>
          </a:xfrm>
        </p:spPr>
        <p:txBody>
          <a:bodyPr>
            <a:normAutofit fontScale="90000"/>
          </a:bodyPr>
          <a:lstStyle/>
          <a:p>
            <a:pPr algn="l"/>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Churn Predictive Modeling</a:t>
            </a:r>
            <a:r>
              <a:rPr lang="en-US" dirty="0"/>
              <a:t>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3450405" y="4954240"/>
            <a:ext cx="8667964" cy="2330135"/>
          </a:xfrm>
        </p:spPr>
        <p:txBody>
          <a:bodyPr>
            <a:normAutofit/>
          </a:bodyPr>
          <a:lstStyle/>
          <a:p>
            <a:pPr algn="l"/>
            <a:r>
              <a:rPr lang="en-US" sz="1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Churn analysis in order to reduce churn and increase profits </a:t>
            </a:r>
          </a:p>
        </p:txBody>
      </p:sp>
      <p:pic>
        <p:nvPicPr>
          <p:cNvPr id="1026" name="Picture 2" descr="Predicting Churn Risk with a CLV Model | Klaviyo Blog">
            <a:extLst>
              <a:ext uri="{FF2B5EF4-FFF2-40B4-BE49-F238E27FC236}">
                <a16:creationId xmlns:a16="http://schemas.microsoft.com/office/drawing/2014/main" id="{C212F4EF-6C31-45D5-B609-83D5B6400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290" y="2179472"/>
            <a:ext cx="5510373" cy="26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7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The Data </a:t>
            </a:r>
          </a:p>
        </p:txBody>
      </p:sp>
    </p:spTree>
    <p:extLst>
      <p:ext uri="{BB962C8B-B14F-4D97-AF65-F5344CB8AC3E}">
        <p14:creationId xmlns:p14="http://schemas.microsoft.com/office/powerpoint/2010/main" val="16067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000F-6D2A-4A48-B307-3CD68D575F0D}"/>
              </a:ext>
            </a:extLst>
          </p:cNvPr>
          <p:cNvSpPr>
            <a:spLocks noGrp="1"/>
          </p:cNvSpPr>
          <p:nvPr>
            <p:ph type="ctrTitle"/>
          </p:nvPr>
        </p:nvSpPr>
        <p:spPr>
          <a:xfrm>
            <a:off x="445214" y="547010"/>
            <a:ext cx="4572000" cy="932468"/>
          </a:xfrm>
        </p:spPr>
        <p:txBody>
          <a:bodyPr/>
          <a:lstStyle/>
          <a:p>
            <a:pPr algn="l"/>
            <a:r>
              <a:rPr lang="en-US" sz="3600"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The Data </a:t>
            </a:r>
            <a:r>
              <a:rPr lang="en-US" dirty="0"/>
              <a:t> </a:t>
            </a:r>
          </a:p>
        </p:txBody>
      </p:sp>
      <p:sp>
        <p:nvSpPr>
          <p:cNvPr id="3" name="Subtitle 2">
            <a:extLst>
              <a:ext uri="{FF2B5EF4-FFF2-40B4-BE49-F238E27FC236}">
                <a16:creationId xmlns:a16="http://schemas.microsoft.com/office/drawing/2014/main" id="{7709D23F-C5E6-4433-AE7D-FBCD663AB64B}"/>
              </a:ext>
            </a:extLst>
          </p:cNvPr>
          <p:cNvSpPr>
            <a:spLocks noGrp="1"/>
          </p:cNvSpPr>
          <p:nvPr>
            <p:ph type="subTitle" idx="1"/>
          </p:nvPr>
        </p:nvSpPr>
        <p:spPr>
          <a:xfrm>
            <a:off x="-1226048" y="1661553"/>
            <a:ext cx="5965860" cy="2644650"/>
          </a:xfrm>
        </p:spPr>
        <p:txBody>
          <a:bodyPr>
            <a:normAutofit/>
          </a:bodyPr>
          <a:lstStyle/>
          <a:p>
            <a:r>
              <a:rPr lang="en-US" sz="1600" b="1"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‘Bank Customer Churn Prediction.csv’</a:t>
            </a:r>
          </a:p>
        </p:txBody>
      </p:sp>
      <p:sp>
        <p:nvSpPr>
          <p:cNvPr id="6" name="TextBox 5">
            <a:extLst>
              <a:ext uri="{FF2B5EF4-FFF2-40B4-BE49-F238E27FC236}">
                <a16:creationId xmlns:a16="http://schemas.microsoft.com/office/drawing/2014/main" id="{C5C15F48-DF6F-4BAB-822A-0A1CA50AFCA7}"/>
              </a:ext>
            </a:extLst>
          </p:cNvPr>
          <p:cNvSpPr txBox="1"/>
          <p:nvPr/>
        </p:nvSpPr>
        <p:spPr>
          <a:xfrm>
            <a:off x="352539" y="5203949"/>
            <a:ext cx="4153359" cy="338554"/>
          </a:xfrm>
          <a:prstGeom prst="rect">
            <a:avLst/>
          </a:prstGeom>
          <a:noFill/>
        </p:spPr>
        <p:txBody>
          <a:bodyPr wrap="square" rtlCol="0">
            <a:spAutoFit/>
          </a:bodyPr>
          <a:lstStyle/>
          <a:p>
            <a:r>
              <a:rPr lang="en-US" sz="1600" b="1" dirty="0">
                <a:solidFill>
                  <a:schemeClr val="accent1"/>
                </a:solidFill>
                <a:latin typeface="Calibri Light" panose="020F0302020204030204" pitchFamily="34" charset="0"/>
                <a:ea typeface="Open Sans" panose="020B0606030504020204" pitchFamily="34" charset="0"/>
                <a:cs typeface="Calibri Light" panose="020F0302020204030204" pitchFamily="34" charset="0"/>
              </a:rPr>
              <a:t>Stakeholder: ABC Multistate Bank</a:t>
            </a:r>
          </a:p>
        </p:txBody>
      </p:sp>
    </p:spTree>
    <p:extLst>
      <p:ext uri="{BB962C8B-B14F-4D97-AF65-F5344CB8AC3E}">
        <p14:creationId xmlns:p14="http://schemas.microsoft.com/office/powerpoint/2010/main" val="404576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9FF">
            <a:alpha val="89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C859-0002-4BD3-9822-BBE8E0D737CE}"/>
              </a:ext>
            </a:extLst>
          </p:cNvPr>
          <p:cNvSpPr>
            <a:spLocks noGrp="1"/>
          </p:cNvSpPr>
          <p:nvPr>
            <p:ph type="ctrTitle"/>
          </p:nvPr>
        </p:nvSpPr>
        <p:spPr>
          <a:xfrm>
            <a:off x="-2339084" y="1584700"/>
            <a:ext cx="9144000" cy="2387600"/>
          </a:xfrm>
        </p:spPr>
        <p:txBody>
          <a:bodyPr/>
          <a:lstStyle/>
          <a:p>
            <a:r>
              <a:rPr lang="en-US" sz="3600" b="1" dirty="0">
                <a:solidFill>
                  <a:schemeClr val="bg1"/>
                </a:solidFill>
                <a:ea typeface="Open Sans" panose="020B0606030504020204" pitchFamily="34" charset="0"/>
                <a:cs typeface="Open Sans" panose="020B0606030504020204" pitchFamily="34" charset="0"/>
              </a:rPr>
              <a:t>The Approach </a:t>
            </a:r>
          </a:p>
        </p:txBody>
      </p:sp>
    </p:spTree>
    <p:extLst>
      <p:ext uri="{BB962C8B-B14F-4D97-AF65-F5344CB8AC3E}">
        <p14:creationId xmlns:p14="http://schemas.microsoft.com/office/powerpoint/2010/main" val="2809710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1166</TotalTime>
  <Words>967</Words>
  <Application>Microsoft Office PowerPoint</Application>
  <PresentationFormat>Widescreen</PresentationFormat>
  <Paragraphs>80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Lato</vt:lpstr>
      <vt:lpstr>Office Theme</vt:lpstr>
      <vt:lpstr>AI Academy Apprenticeship  Capstone Presentation Predicting Banking Customer Churn</vt:lpstr>
      <vt:lpstr>Contents </vt:lpstr>
      <vt:lpstr>               Introduction: Business Problem </vt:lpstr>
      <vt:lpstr>PowerPoint Presentation</vt:lpstr>
      <vt:lpstr>Proposed Solution</vt:lpstr>
      <vt:lpstr>Churn Predictive Modeling </vt:lpstr>
      <vt:lpstr>The Data </vt:lpstr>
      <vt:lpstr>The Data  </vt:lpstr>
      <vt:lpstr>The Approach </vt:lpstr>
      <vt:lpstr>The Approach</vt:lpstr>
      <vt:lpstr>Graphical Modeling </vt:lpstr>
      <vt:lpstr>Graphical Models </vt:lpstr>
      <vt:lpstr>Graphical Models Cont. </vt:lpstr>
      <vt:lpstr>Machine Learning Modeling </vt:lpstr>
      <vt:lpstr>Machine Learning Models</vt:lpstr>
      <vt:lpstr>Conclusion  </vt:lpstr>
      <vt:lpstr>Feature Importance </vt:lpstr>
      <vt:lpstr>Feature Evaluation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Academy Apprenticeship  Capstone Presentation</dc:title>
  <dc:creator>Mutneja, Seerat</dc:creator>
  <cp:lastModifiedBy>Mutneja, Seerat</cp:lastModifiedBy>
  <cp:revision>37</cp:revision>
  <dcterms:created xsi:type="dcterms:W3CDTF">2023-01-27T16:33:11Z</dcterms:created>
  <dcterms:modified xsi:type="dcterms:W3CDTF">2023-02-03T16:52:01Z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2023-01-27T16:33:11Z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1dfbe697-2e8f-47ce-ae0e-8f8e06903855</vt:lpwstr>
  </property>
  <property fmtid="{D5CDD505-2E9C-101B-9397-08002B2CF9AE}" pid="8" name="MSIP_Label_ea60d57e-af5b-4752-ac57-3e4f28ca11dc_ContentBits">
    <vt:lpwstr>0</vt:lpwstr>
  </property>
</Properties>
</file>