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6"/>
    <p:sldMasterId id="2147483681" r:id="rId7"/>
    <p:sldMasterId id="2147483682" r:id="rId8"/>
    <p:sldMasterId id="214748368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Lst>
  <p:sldSz cy="5143500" cx="9144000"/>
  <p:notesSz cx="6858000" cy="9144000"/>
  <p:embeddedFontLst>
    <p:embeddedFont>
      <p:font typeface="Nunito Sans Light"/>
      <p:regular r:id="rId44"/>
      <p:bold r:id="rId45"/>
      <p:italic r:id="rId46"/>
      <p:boldItalic r:id="rId47"/>
    </p:embeddedFont>
    <p:embeddedFont>
      <p:font typeface="Lexend Deca"/>
      <p:regular r:id="rId48"/>
      <p:bold r:id="rId49"/>
    </p:embeddedFont>
    <p:embeddedFont>
      <p:font typeface="Nunito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andra Po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24753E-6B05-421F-9DCA-5C6784491726}">
  <a:tblStyle styleId="{1F24753E-6B05-421F-9DCA-5C67844917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A705B5-DBC9-4235-81DF-1B5CA1598663}"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EBAD886-2F42-4E9F-9641-1FD659605767}"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font" Target="fonts/NunitoSansLight-regular.fntdata"/><Relationship Id="rId43" Type="http://schemas.openxmlformats.org/officeDocument/2006/relationships/slide" Target="slides/slide33.xml"/><Relationship Id="rId46" Type="http://schemas.openxmlformats.org/officeDocument/2006/relationships/font" Target="fonts/NunitoSansLight-italic.fntdata"/><Relationship Id="rId45" Type="http://schemas.openxmlformats.org/officeDocument/2006/relationships/font" Target="fonts/NunitoSansLigh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4.xml"/><Relationship Id="rId48" Type="http://schemas.openxmlformats.org/officeDocument/2006/relationships/font" Target="fonts/LexendDeca-regular.fntdata"/><Relationship Id="rId47" Type="http://schemas.openxmlformats.org/officeDocument/2006/relationships/font" Target="fonts/NunitoSansLight-boldItalic.fntdata"/><Relationship Id="rId49" Type="http://schemas.openxmlformats.org/officeDocument/2006/relationships/font" Target="fonts/LexendDeca-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font" Target="fonts/NunitoSans-bold.fntdata"/><Relationship Id="rId50" Type="http://schemas.openxmlformats.org/officeDocument/2006/relationships/font" Target="fonts/NunitoSans-regular.fntdata"/><Relationship Id="rId53" Type="http://schemas.openxmlformats.org/officeDocument/2006/relationships/font" Target="fonts/NunitoSans-boldItalic.fntdata"/><Relationship Id="rId52" Type="http://schemas.openxmlformats.org/officeDocument/2006/relationships/font" Target="fonts/NunitoSans-italic.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10T15:55:42.393">
    <p:pos x="231" y="641"/>
    <p:text>excludes non resturant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_iHeGIelN7HC9B5zWKSFcpRDXnntDq12bTUTNZ81Pmk/edit#gid=395336166" TargetMode="External"/><Relationship Id="rId3" Type="http://schemas.openxmlformats.org/officeDocument/2006/relationships/hyperlink" Target="https://redash.joinskillful.com/queries/636/sourc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_iHeGIelN7HC9B5zWKSFcpRDXnntDq12bTUTNZ81Pmk/edit#gid=1747152238"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46e2386f5_4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46e2386f5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Strengths: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Strong delivery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Preferred engagement style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Graphics, Slides are </a:t>
            </a:r>
            <a:r>
              <a:rPr lang="en">
                <a:solidFill>
                  <a:schemeClr val="dk1"/>
                </a:solidFill>
              </a:rPr>
              <a:t>easy to follow</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 empathy with couriers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Recommendations: Prep Time is a key symptom of inefficiency</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Areas of improvement: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Talk through 3 sides of marketplace. Discuss market place health in more detail – sandra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 an exec summary (usually incldues recommendation)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Focus on experiment. include v2 of experiment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 objective of this meeting - what do we want to do (alginment, decision making, etc). TLDR whats the recommendation? Whats our ask? (e.g. budget, headcount/resources)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Flow was long from insight to issue (condense insight slides)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What are other alternatives we considered? I.e what other levers could we pull to reduce wait times besides merchants?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Effort vs. impact could be condensed to 1 slide. What variables did we consider to “effort”(HC,cost,etc) and “impact” (ROI,etc)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1:1:1 ; data and insights, strategy and prioritization, GTM strategy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Presentation: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 an exec sum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Recommends ~5-10 slides for 15 min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Give space for Q and A throughout - slowdown. Ask for reactions after large chunks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Crisp up and refine key metric slides</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46e2386f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46e2386f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First thing we looked at was </a:t>
            </a:r>
            <a:r>
              <a:rPr lang="en"/>
              <a:t>courier retention.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40</a:t>
            </a:r>
            <a:r>
              <a:rPr lang="en"/>
              <a:t>% of couriers leaving platform after their first week of deliveries - and this is getting worse with every new cohort. Weve seen week 2 cohort </a:t>
            </a:r>
            <a:r>
              <a:rPr lang="en"/>
              <a:t>retention</a:t>
            </a:r>
            <a:r>
              <a:rPr lang="en"/>
              <a:t> decline from 77% to 47% over the last 5 weeks. </a:t>
            </a:r>
            <a:r>
              <a:rPr lang="en"/>
              <a:t>Additionally</a:t>
            </a:r>
            <a:r>
              <a:rPr lang="en"/>
              <a:t>, not only is this worsening with every new cohort of couriers, but week over week retention declines ~8% on averaage. SO not only are our new cohorts getting worse, but existing cohorts continue to churn off the platform.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Pie chart data: </a:t>
            </a:r>
            <a:r>
              <a:rPr lang="en" u="sng">
                <a:solidFill>
                  <a:schemeClr val="hlink"/>
                </a:solidFill>
                <a:hlinkClick r:id="rId2"/>
              </a:rPr>
              <a:t>https://docs.google.com/spreadsheets/d/1_iHeGIelN7HC9B5zWKSFcpRDXnntDq12bTUTNZ81Pmk/edit#gid=395336166</a:t>
            </a:r>
            <a:endParaRPr/>
          </a:p>
          <a:p>
            <a:pPr indent="0" lvl="0" marL="0" rtl="0" algn="l">
              <a:spcBef>
                <a:spcPts val="0"/>
              </a:spcBef>
              <a:spcAft>
                <a:spcPts val="0"/>
              </a:spcAft>
              <a:buNone/>
            </a:pPr>
            <a:r>
              <a:rPr lang="en"/>
              <a:t>Pie chart sql source: </a:t>
            </a:r>
            <a:r>
              <a:rPr lang="en" u="sng">
                <a:solidFill>
                  <a:schemeClr val="hlink"/>
                </a:solidFill>
                <a:hlinkClick r:id="rId3"/>
              </a:rPr>
              <a:t>https://redash.joinskillful.com/queries/636/source</a:t>
            </a:r>
            <a:endParaRPr/>
          </a:p>
          <a:p>
            <a:pPr indent="0" lvl="0" marL="0" rtl="0" algn="l">
              <a:spcBef>
                <a:spcPts val="0"/>
              </a:spcBef>
              <a:spcAft>
                <a:spcPts val="0"/>
              </a:spcAft>
              <a:buNone/>
            </a:pPr>
            <a:r>
              <a:rPr lang="en"/>
              <a:t>Replace pie chart with double bar chart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c040dadd0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3c040dadd0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then tried to understand - for the couriers that sign up, whats the depth at which theyre making deliveries?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found</a:t>
            </a:r>
            <a:endParaRPr/>
          </a:p>
          <a:p>
            <a:pPr indent="-298450" lvl="0" marL="457200" rtl="0" algn="l">
              <a:spcBef>
                <a:spcPts val="0"/>
              </a:spcBef>
              <a:spcAft>
                <a:spcPts val="0"/>
              </a:spcAft>
              <a:buSzPts val="1100"/>
              <a:buChar char="-"/>
            </a:pPr>
            <a:r>
              <a:rPr lang="en"/>
              <a:t>Over half of Couriers signed up 25+ days ago, but 50% have made 5 or less deliveries and 25% have made only one delivery. </a:t>
            </a:r>
            <a:endParaRPr/>
          </a:p>
          <a:p>
            <a:pPr indent="-298450" lvl="0" marL="457200" rtl="0" algn="l">
              <a:spcBef>
                <a:spcPts val="0"/>
              </a:spcBef>
              <a:spcAft>
                <a:spcPts val="0"/>
              </a:spcAft>
              <a:buSzPts val="1100"/>
              <a:buChar char="-"/>
            </a:pPr>
            <a:r>
              <a:rPr lang="en"/>
              <a:t>Couriers even though most of them have signed up a while ago, are not actually making </a:t>
            </a:r>
            <a:r>
              <a:rPr lang="en"/>
              <a:t>that many deliveries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c040dadd0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c040dadd0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When couriers are active, they’re not making high volumes of deliveries. Orders per hour / per active courier range from 1 during non peak to 2.5 during peak</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This is a super low incentive for couriers.If couriers are only able to make $4-6 in wages for their delivery, this means that theyre barely scraping NYC minimum wage during peak dinner hours. And this bottleneck, we believe is because Couriers are wasting too much time at the merchant waiting for the food to be finished. Now ill pass it off to JAck to speak more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Right chart data: </a:t>
            </a:r>
            <a:r>
              <a:rPr lang="en" u="sng">
                <a:solidFill>
                  <a:schemeClr val="hlink"/>
                </a:solidFill>
                <a:hlinkClick r:id="rId2"/>
              </a:rPr>
              <a:t>https://docs.google.com/spreadsheets/d/1_iHeGIelN7HC9B5zWKSFcpRDXnntDq12bTUTNZ81Pmk/edit#gid=1747152238</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WITH tb1 AS</a:t>
            </a:r>
            <a:endParaRPr/>
          </a:p>
          <a:p>
            <a:pPr indent="0" lvl="0" marL="0" rtl="0" algn="l">
              <a:lnSpc>
                <a:spcPct val="115000"/>
              </a:lnSpc>
              <a:spcBef>
                <a:spcPts val="0"/>
              </a:spcBef>
              <a:spcAft>
                <a:spcPts val="0"/>
              </a:spcAft>
              <a:buClr>
                <a:schemeClr val="dk1"/>
              </a:buClr>
              <a:buSzPts val="1100"/>
              <a:buFont typeface="Arial"/>
              <a:buNone/>
            </a:pPr>
            <a:r>
              <a:rPr lang="en"/>
              <a:t>  (SELECT extract(hour</a:t>
            </a:r>
            <a:endParaRPr/>
          </a:p>
          <a:p>
            <a:pPr indent="0" lvl="0" marL="0" rtl="0" algn="l">
              <a:lnSpc>
                <a:spcPct val="115000"/>
              </a:lnSpc>
              <a:spcBef>
                <a:spcPts val="0"/>
              </a:spcBef>
              <a:spcAft>
                <a:spcPts val="0"/>
              </a:spcAft>
              <a:buClr>
                <a:schemeClr val="dk1"/>
              </a:buClr>
              <a:buSzPts val="1100"/>
              <a:buFont typeface="Arial"/>
              <a:buNone/>
            </a:pPr>
            <a:r>
              <a:rPr lang="en"/>
              <a:t>                      FROM when_the_delivery_started) AS time_of_day,</a:t>
            </a:r>
            <a:endParaRPr/>
          </a:p>
          <a:p>
            <a:pPr indent="0" lvl="0" marL="0" rtl="0" algn="l">
              <a:lnSpc>
                <a:spcPct val="115000"/>
              </a:lnSpc>
              <a:spcBef>
                <a:spcPts val="0"/>
              </a:spcBef>
              <a:spcAft>
                <a:spcPts val="0"/>
              </a:spcAft>
              <a:buClr>
                <a:schemeClr val="dk1"/>
              </a:buClr>
              <a:buSzPts val="1100"/>
              <a:buFont typeface="Arial"/>
              <a:buNone/>
            </a:pPr>
            <a:r>
              <a:rPr lang="en"/>
              <a:t>              delivery_id</a:t>
            </a:r>
            <a:endParaRPr/>
          </a:p>
          <a:p>
            <a:pPr indent="0" lvl="0" marL="0" rtl="0" algn="l">
              <a:lnSpc>
                <a:spcPct val="115000"/>
              </a:lnSpc>
              <a:spcBef>
                <a:spcPts val="0"/>
              </a:spcBef>
              <a:spcAft>
                <a:spcPts val="0"/>
              </a:spcAft>
              <a:buClr>
                <a:schemeClr val="dk1"/>
              </a:buClr>
              <a:buSzPts val="1100"/>
              <a:buFont typeface="Arial"/>
              <a:buNone/>
            </a:pPr>
            <a:r>
              <a:rPr lang="en"/>
              <a:t>   FROM Skillful_Data.Project_Data</a:t>
            </a:r>
            <a:endParaRPr/>
          </a:p>
          <a:p>
            <a:pPr indent="0" lvl="0" marL="0" rtl="0" algn="l">
              <a:lnSpc>
                <a:spcPct val="115000"/>
              </a:lnSpc>
              <a:spcBef>
                <a:spcPts val="0"/>
              </a:spcBef>
              <a:spcAft>
                <a:spcPts val="0"/>
              </a:spcAft>
              <a:buClr>
                <a:schemeClr val="dk1"/>
              </a:buClr>
              <a:buSzPts val="1100"/>
              <a:buFont typeface="Arial"/>
              <a:buNone/>
            </a:pPr>
            <a:r>
              <a:rPr lang="en"/>
              <a:t>   WHERE when_the_delivery_started IS NOT NULL</a:t>
            </a:r>
            <a:endParaRPr/>
          </a:p>
          <a:p>
            <a:pPr indent="0" lvl="0" marL="0" rtl="0" algn="l">
              <a:lnSpc>
                <a:spcPct val="115000"/>
              </a:lnSpc>
              <a:spcBef>
                <a:spcPts val="0"/>
              </a:spcBef>
              <a:spcAft>
                <a:spcPts val="0"/>
              </a:spcAft>
              <a:buClr>
                <a:schemeClr val="dk1"/>
              </a:buClr>
              <a:buSzPts val="1100"/>
              <a:buFont typeface="Arial"/>
              <a:buNone/>
            </a:pPr>
            <a:r>
              <a:rPr lang="en"/>
              <a:t>   GROUP BY 1,</a:t>
            </a:r>
            <a:endParaRPr/>
          </a:p>
          <a:p>
            <a:pPr indent="0" lvl="0" marL="0" rtl="0" algn="l">
              <a:lnSpc>
                <a:spcPct val="115000"/>
              </a:lnSpc>
              <a:spcBef>
                <a:spcPts val="0"/>
              </a:spcBef>
              <a:spcAft>
                <a:spcPts val="0"/>
              </a:spcAft>
              <a:buClr>
                <a:schemeClr val="dk1"/>
              </a:buClr>
              <a:buSzPts val="1100"/>
              <a:buFont typeface="Arial"/>
              <a:buNone/>
            </a:pPr>
            <a:r>
              <a:rPr lang="en"/>
              <a:t>                2)</a:t>
            </a:r>
            <a:endParaRPr/>
          </a:p>
          <a:p>
            <a:pPr indent="0" lvl="0" marL="0" rtl="0" algn="l">
              <a:lnSpc>
                <a:spcPct val="115000"/>
              </a:lnSpc>
              <a:spcBef>
                <a:spcPts val="0"/>
              </a:spcBef>
              <a:spcAft>
                <a:spcPts val="0"/>
              </a:spcAft>
              <a:buClr>
                <a:schemeClr val="dk1"/>
              </a:buClr>
              <a:buSzPts val="1100"/>
              <a:buFont typeface="Arial"/>
              <a:buNone/>
            </a:pPr>
            <a:r>
              <a:rPr lang="en"/>
              <a:t>SELECT CASE</a:t>
            </a:r>
            <a:endParaRPr/>
          </a:p>
          <a:p>
            <a:pPr indent="0" lvl="0" marL="0" rtl="0" algn="l">
              <a:lnSpc>
                <a:spcPct val="115000"/>
              </a:lnSpc>
              <a:spcBef>
                <a:spcPts val="0"/>
              </a:spcBef>
              <a:spcAft>
                <a:spcPts val="0"/>
              </a:spcAft>
              <a:buClr>
                <a:schemeClr val="dk1"/>
              </a:buClr>
              <a:buSzPts val="1100"/>
              <a:buFont typeface="Arial"/>
              <a:buNone/>
            </a:pPr>
            <a:r>
              <a:rPr lang="en"/>
              <a:t>               WHEN time_of_day BETWEEN 1 AND 5</a:t>
            </a:r>
            <a:endParaRPr/>
          </a:p>
          <a:p>
            <a:pPr indent="0" lvl="0" marL="0" rtl="0" algn="l">
              <a:lnSpc>
                <a:spcPct val="115000"/>
              </a:lnSpc>
              <a:spcBef>
                <a:spcPts val="0"/>
              </a:spcBef>
              <a:spcAft>
                <a:spcPts val="0"/>
              </a:spcAft>
              <a:buClr>
                <a:schemeClr val="dk1"/>
              </a:buClr>
              <a:buSzPts val="1100"/>
              <a:buFont typeface="Arial"/>
              <a:buNone/>
            </a:pPr>
            <a:r>
              <a:rPr lang="en"/>
              <a:t>                    OR time_of_day &gt; 22 THEN '11pm-5am'</a:t>
            </a:r>
            <a:endParaRPr/>
          </a:p>
          <a:p>
            <a:pPr indent="0" lvl="0" marL="0" rtl="0" algn="l">
              <a:lnSpc>
                <a:spcPct val="115000"/>
              </a:lnSpc>
              <a:spcBef>
                <a:spcPts val="0"/>
              </a:spcBef>
              <a:spcAft>
                <a:spcPts val="0"/>
              </a:spcAft>
              <a:buClr>
                <a:schemeClr val="dk1"/>
              </a:buClr>
              <a:buSzPts val="1100"/>
              <a:buFont typeface="Arial"/>
              <a:buNone/>
            </a:pPr>
            <a:r>
              <a:rPr lang="en"/>
              <a:t>               WHEN time_of_day BETWEEN 6 AND 10 THEN '6am-10am'</a:t>
            </a:r>
            <a:endParaRPr/>
          </a:p>
          <a:p>
            <a:pPr indent="0" lvl="0" marL="0" rtl="0" algn="l">
              <a:lnSpc>
                <a:spcPct val="115000"/>
              </a:lnSpc>
              <a:spcBef>
                <a:spcPts val="0"/>
              </a:spcBef>
              <a:spcAft>
                <a:spcPts val="0"/>
              </a:spcAft>
              <a:buClr>
                <a:schemeClr val="dk1"/>
              </a:buClr>
              <a:buSzPts val="1100"/>
              <a:buFont typeface="Arial"/>
              <a:buNone/>
            </a:pPr>
            <a:r>
              <a:rPr lang="en"/>
              <a:t>               WHEN time_of_day BETWEEN 11 AND 14 THEN '11am-2pm'</a:t>
            </a:r>
            <a:endParaRPr/>
          </a:p>
          <a:p>
            <a:pPr indent="0" lvl="0" marL="0" rtl="0" algn="l">
              <a:lnSpc>
                <a:spcPct val="115000"/>
              </a:lnSpc>
              <a:spcBef>
                <a:spcPts val="0"/>
              </a:spcBef>
              <a:spcAft>
                <a:spcPts val="0"/>
              </a:spcAft>
              <a:buClr>
                <a:schemeClr val="dk1"/>
              </a:buClr>
              <a:buSzPts val="1100"/>
              <a:buFont typeface="Arial"/>
              <a:buNone/>
            </a:pPr>
            <a:r>
              <a:rPr lang="en"/>
              <a:t>               WHEN time_of_day BETWEEN 15 AND 17 THEN '3pm-5pm'</a:t>
            </a:r>
            <a:endParaRPr/>
          </a:p>
          <a:p>
            <a:pPr indent="0" lvl="0" marL="0" rtl="0" algn="l">
              <a:lnSpc>
                <a:spcPct val="115000"/>
              </a:lnSpc>
              <a:spcBef>
                <a:spcPts val="0"/>
              </a:spcBef>
              <a:spcAft>
                <a:spcPts val="0"/>
              </a:spcAft>
              <a:buClr>
                <a:schemeClr val="dk1"/>
              </a:buClr>
              <a:buSzPts val="1100"/>
              <a:buFont typeface="Arial"/>
              <a:buNone/>
            </a:pPr>
            <a:r>
              <a:rPr lang="en"/>
              <a:t>               WHEN time_of_day BETWEEN 18 AND 22 THEN '6pm-10pm'</a:t>
            </a:r>
            <a:endParaRPr/>
          </a:p>
          <a:p>
            <a:pPr indent="0" lvl="0" marL="0" rtl="0" algn="l">
              <a:lnSpc>
                <a:spcPct val="115000"/>
              </a:lnSpc>
              <a:spcBef>
                <a:spcPts val="0"/>
              </a:spcBef>
              <a:spcAft>
                <a:spcPts val="0"/>
              </a:spcAft>
              <a:buClr>
                <a:schemeClr val="dk1"/>
              </a:buClr>
              <a:buSzPts val="1100"/>
              <a:buFont typeface="Arial"/>
              <a:buNone/>
            </a:pPr>
            <a:r>
              <a:rPr lang="en"/>
              <a:t>           END AS timeframe,</a:t>
            </a:r>
            <a:endParaRPr/>
          </a:p>
          <a:p>
            <a:pPr indent="0" lvl="0" marL="0" rtl="0" algn="l">
              <a:lnSpc>
                <a:spcPct val="115000"/>
              </a:lnSpc>
              <a:spcBef>
                <a:spcPts val="0"/>
              </a:spcBef>
              <a:spcAft>
                <a:spcPts val="0"/>
              </a:spcAft>
              <a:buClr>
                <a:schemeClr val="dk1"/>
              </a:buClr>
              <a:buSzPts val="1100"/>
              <a:buFont typeface="Arial"/>
              <a:buNone/>
            </a:pPr>
            <a:r>
              <a:rPr lang="en"/>
              <a:t>           count(DISTINCT tb1.delivery_id) num_orders,</a:t>
            </a:r>
            <a:endParaRPr/>
          </a:p>
          <a:p>
            <a:pPr indent="0" lvl="0" marL="0" rtl="0" algn="l">
              <a:lnSpc>
                <a:spcPct val="115000"/>
              </a:lnSpc>
              <a:spcBef>
                <a:spcPts val="0"/>
              </a:spcBef>
              <a:spcAft>
                <a:spcPts val="0"/>
              </a:spcAft>
              <a:buClr>
                <a:schemeClr val="dk1"/>
              </a:buClr>
              <a:buSzPts val="1100"/>
              <a:buFont typeface="Arial"/>
              <a:buNone/>
            </a:pPr>
            <a:r>
              <a:rPr lang="en"/>
              <a:t>           count(distinct Courier_id) active_couriers,</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avg(timestamp_diff(when_the_Courier_arrived_at_dropoff,when_the_delivery_started,MINUTE)) as avg_trip_duration,</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avg(timestamp_diff(when_the_Courier_arrived_at_dropoff,when_the_Courier_arrived_at_pickup,MINUTE)) as time_to_dropoff</a:t>
            </a:r>
            <a:endParaRPr/>
          </a:p>
          <a:p>
            <a:pPr indent="0" lvl="0" marL="0" rtl="0" algn="l">
              <a:lnSpc>
                <a:spcPct val="115000"/>
              </a:lnSpc>
              <a:spcBef>
                <a:spcPts val="0"/>
              </a:spcBef>
              <a:spcAft>
                <a:spcPts val="0"/>
              </a:spcAft>
              <a:buClr>
                <a:schemeClr val="dk1"/>
              </a:buClr>
              <a:buSzPts val="1100"/>
              <a:buFont typeface="Arial"/>
              <a:buNone/>
            </a:pPr>
            <a:r>
              <a:rPr lang="en"/>
              <a:t>FROM Skillful_Data.Project_Data pd</a:t>
            </a:r>
            <a:endParaRPr/>
          </a:p>
          <a:p>
            <a:pPr indent="0" lvl="0" marL="0" rtl="0" algn="l">
              <a:lnSpc>
                <a:spcPct val="115000"/>
              </a:lnSpc>
              <a:spcBef>
                <a:spcPts val="0"/>
              </a:spcBef>
              <a:spcAft>
                <a:spcPts val="0"/>
              </a:spcAft>
              <a:buClr>
                <a:schemeClr val="dk1"/>
              </a:buClr>
              <a:buSzPts val="1100"/>
              <a:buFont typeface="Arial"/>
              <a:buNone/>
            </a:pPr>
            <a:r>
              <a:rPr lang="en"/>
              <a:t>JOIN tb1 ON tb1.delivery_id = pd.delivery_id</a:t>
            </a:r>
            <a:endParaRPr/>
          </a:p>
          <a:p>
            <a:pPr indent="0" lvl="0" marL="0" rtl="0" algn="l">
              <a:lnSpc>
                <a:spcPct val="115000"/>
              </a:lnSpc>
              <a:spcBef>
                <a:spcPts val="0"/>
              </a:spcBef>
              <a:spcAft>
                <a:spcPts val="0"/>
              </a:spcAft>
              <a:buClr>
                <a:schemeClr val="dk1"/>
              </a:buClr>
              <a:buSzPts val="1100"/>
              <a:buFont typeface="Arial"/>
              <a:buNone/>
            </a:pPr>
            <a:r>
              <a:rPr lang="en"/>
              <a:t>GROUP BY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WITH tb1 AS</a:t>
            </a:r>
            <a:endParaRPr/>
          </a:p>
          <a:p>
            <a:pPr indent="0" lvl="0" marL="0" rtl="0" algn="l">
              <a:spcBef>
                <a:spcPts val="0"/>
              </a:spcBef>
              <a:spcAft>
                <a:spcPts val="0"/>
              </a:spcAft>
              <a:buClr>
                <a:schemeClr val="dk1"/>
              </a:buClr>
              <a:buSzPts val="1100"/>
              <a:buFont typeface="Arial"/>
              <a:buNone/>
            </a:pPr>
            <a:r>
              <a:rPr lang="en"/>
              <a:t>  (SELECT extract(hour</a:t>
            </a:r>
            <a:endParaRPr/>
          </a:p>
          <a:p>
            <a:pPr indent="0" lvl="0" marL="0" rtl="0" algn="l">
              <a:spcBef>
                <a:spcPts val="0"/>
              </a:spcBef>
              <a:spcAft>
                <a:spcPts val="0"/>
              </a:spcAft>
              <a:buClr>
                <a:schemeClr val="dk1"/>
              </a:buClr>
              <a:buSzPts val="1100"/>
              <a:buFont typeface="Arial"/>
              <a:buNone/>
            </a:pPr>
            <a:r>
              <a:rPr lang="en"/>
              <a:t>                      FROM when_the_delivery_started) AS time_of_day,</a:t>
            </a:r>
            <a:endParaRPr/>
          </a:p>
          <a:p>
            <a:pPr indent="0" lvl="0" marL="0" rtl="0" algn="l">
              <a:spcBef>
                <a:spcPts val="0"/>
              </a:spcBef>
              <a:spcAft>
                <a:spcPts val="0"/>
              </a:spcAft>
              <a:buClr>
                <a:schemeClr val="dk1"/>
              </a:buClr>
              <a:buSzPts val="1100"/>
              <a:buFont typeface="Arial"/>
              <a:buNone/>
            </a:pPr>
            <a:r>
              <a:rPr lang="en"/>
              <a:t>              delivery_id</a:t>
            </a:r>
            <a:endParaRPr/>
          </a:p>
          <a:p>
            <a:pPr indent="0" lvl="0" marL="0" rtl="0" algn="l">
              <a:spcBef>
                <a:spcPts val="0"/>
              </a:spcBef>
              <a:spcAft>
                <a:spcPts val="0"/>
              </a:spcAft>
              <a:buClr>
                <a:schemeClr val="dk1"/>
              </a:buClr>
              <a:buSzPts val="1100"/>
              <a:buFont typeface="Arial"/>
              <a:buNone/>
            </a:pPr>
            <a:r>
              <a:rPr lang="en"/>
              <a:t>   FROM Skillful_Data.Project_Data</a:t>
            </a:r>
            <a:endParaRPr/>
          </a:p>
          <a:p>
            <a:pPr indent="0" lvl="0" marL="0" rtl="0" algn="l">
              <a:spcBef>
                <a:spcPts val="0"/>
              </a:spcBef>
              <a:spcAft>
                <a:spcPts val="0"/>
              </a:spcAft>
              <a:buClr>
                <a:schemeClr val="dk1"/>
              </a:buClr>
              <a:buSzPts val="1100"/>
              <a:buFont typeface="Arial"/>
              <a:buNone/>
            </a:pPr>
            <a:r>
              <a:rPr lang="en"/>
              <a:t>   WHERE when_the_delivery_started IS NOT NULL</a:t>
            </a:r>
            <a:endParaRPr/>
          </a:p>
          <a:p>
            <a:pPr indent="0" lvl="0" marL="0" rtl="0" algn="l">
              <a:spcBef>
                <a:spcPts val="0"/>
              </a:spcBef>
              <a:spcAft>
                <a:spcPts val="0"/>
              </a:spcAft>
              <a:buClr>
                <a:schemeClr val="dk1"/>
              </a:buClr>
              <a:buSzPts val="1100"/>
              <a:buFont typeface="Arial"/>
              <a:buNone/>
            </a:pPr>
            <a:r>
              <a:rPr lang="en"/>
              <a:t>   GROUP BY 1,</a:t>
            </a:r>
            <a:endParaRPr/>
          </a:p>
          <a:p>
            <a:pPr indent="0" lvl="0" marL="0" rtl="0" algn="l">
              <a:spcBef>
                <a:spcPts val="0"/>
              </a:spcBef>
              <a:spcAft>
                <a:spcPts val="0"/>
              </a:spcAft>
              <a:buClr>
                <a:schemeClr val="dk1"/>
              </a:buClr>
              <a:buSzPts val="1100"/>
              <a:buFont typeface="Arial"/>
              <a:buNone/>
            </a:pPr>
            <a:r>
              <a:rPr lang="en"/>
              <a:t>                2)</a:t>
            </a:r>
            <a:endParaRPr/>
          </a:p>
          <a:p>
            <a:pPr indent="0" lvl="0" marL="0" rtl="0" algn="l">
              <a:spcBef>
                <a:spcPts val="0"/>
              </a:spcBef>
              <a:spcAft>
                <a:spcPts val="0"/>
              </a:spcAft>
              <a:buClr>
                <a:schemeClr val="dk1"/>
              </a:buClr>
              <a:buSzPts val="1100"/>
              <a:buFont typeface="Arial"/>
              <a:buNone/>
            </a:pPr>
            <a:r>
              <a:rPr lang="en"/>
              <a:t>SELECT CASE</a:t>
            </a:r>
            <a:endParaRPr/>
          </a:p>
          <a:p>
            <a:pPr indent="0" lvl="0" marL="0" rtl="0" algn="l">
              <a:spcBef>
                <a:spcPts val="0"/>
              </a:spcBef>
              <a:spcAft>
                <a:spcPts val="0"/>
              </a:spcAft>
              <a:buClr>
                <a:schemeClr val="dk1"/>
              </a:buClr>
              <a:buSzPts val="1100"/>
              <a:buFont typeface="Arial"/>
              <a:buNone/>
            </a:pPr>
            <a:r>
              <a:rPr lang="en"/>
              <a:t>               WHEN time_of_day BETWEEN 1 AND 5</a:t>
            </a:r>
            <a:endParaRPr/>
          </a:p>
          <a:p>
            <a:pPr indent="0" lvl="0" marL="0" rtl="0" algn="l">
              <a:spcBef>
                <a:spcPts val="0"/>
              </a:spcBef>
              <a:spcAft>
                <a:spcPts val="0"/>
              </a:spcAft>
              <a:buClr>
                <a:schemeClr val="dk1"/>
              </a:buClr>
              <a:buSzPts val="1100"/>
              <a:buFont typeface="Arial"/>
              <a:buNone/>
            </a:pPr>
            <a:r>
              <a:rPr lang="en"/>
              <a:t>                    OR time_of_day &gt; 23 THEN '12am-5am'</a:t>
            </a:r>
            <a:endParaRPr/>
          </a:p>
          <a:p>
            <a:pPr indent="0" lvl="0" marL="0" rtl="0" algn="l">
              <a:spcBef>
                <a:spcPts val="0"/>
              </a:spcBef>
              <a:spcAft>
                <a:spcPts val="0"/>
              </a:spcAft>
              <a:buClr>
                <a:schemeClr val="dk1"/>
              </a:buClr>
              <a:buSzPts val="1100"/>
              <a:buFont typeface="Arial"/>
              <a:buNone/>
            </a:pPr>
            <a:r>
              <a:rPr lang="en"/>
              <a:t>               WHEN time_of_day = 6 THEN '6am'</a:t>
            </a:r>
            <a:endParaRPr/>
          </a:p>
          <a:p>
            <a:pPr indent="0" lvl="0" marL="0" rtl="0" algn="l">
              <a:spcBef>
                <a:spcPts val="0"/>
              </a:spcBef>
              <a:spcAft>
                <a:spcPts val="0"/>
              </a:spcAft>
              <a:buClr>
                <a:schemeClr val="dk1"/>
              </a:buClr>
              <a:buSzPts val="1100"/>
              <a:buFont typeface="Arial"/>
              <a:buNone/>
            </a:pPr>
            <a:r>
              <a:rPr lang="en"/>
              <a:t>               WHEN time_of_day = 7 THEN '7am'</a:t>
            </a:r>
            <a:endParaRPr/>
          </a:p>
          <a:p>
            <a:pPr indent="0" lvl="0" marL="0" rtl="0" algn="l">
              <a:spcBef>
                <a:spcPts val="0"/>
              </a:spcBef>
              <a:spcAft>
                <a:spcPts val="0"/>
              </a:spcAft>
              <a:buClr>
                <a:schemeClr val="dk1"/>
              </a:buClr>
              <a:buSzPts val="1100"/>
              <a:buFont typeface="Arial"/>
              <a:buNone/>
            </a:pPr>
            <a:r>
              <a:rPr lang="en"/>
              <a:t>               WHEN time_of_day = 8 THEN '8am'</a:t>
            </a:r>
            <a:endParaRPr/>
          </a:p>
          <a:p>
            <a:pPr indent="0" lvl="0" marL="0" rtl="0" algn="l">
              <a:spcBef>
                <a:spcPts val="0"/>
              </a:spcBef>
              <a:spcAft>
                <a:spcPts val="0"/>
              </a:spcAft>
              <a:buClr>
                <a:schemeClr val="dk1"/>
              </a:buClr>
              <a:buSzPts val="1100"/>
              <a:buFont typeface="Arial"/>
              <a:buNone/>
            </a:pPr>
            <a:r>
              <a:rPr lang="en"/>
              <a:t>               WHEN time_of_day = 9 THEN '9am'</a:t>
            </a:r>
            <a:endParaRPr/>
          </a:p>
          <a:p>
            <a:pPr indent="0" lvl="0" marL="0" rtl="0" algn="l">
              <a:spcBef>
                <a:spcPts val="0"/>
              </a:spcBef>
              <a:spcAft>
                <a:spcPts val="0"/>
              </a:spcAft>
              <a:buClr>
                <a:schemeClr val="dk1"/>
              </a:buClr>
              <a:buSzPts val="1100"/>
              <a:buFont typeface="Arial"/>
              <a:buNone/>
            </a:pPr>
            <a:r>
              <a:rPr lang="en"/>
              <a:t>               WHEN time_of_day = 10 THEN '10am'</a:t>
            </a:r>
            <a:endParaRPr/>
          </a:p>
          <a:p>
            <a:pPr indent="0" lvl="0" marL="0" rtl="0" algn="l">
              <a:spcBef>
                <a:spcPts val="0"/>
              </a:spcBef>
              <a:spcAft>
                <a:spcPts val="0"/>
              </a:spcAft>
              <a:buClr>
                <a:schemeClr val="dk1"/>
              </a:buClr>
              <a:buSzPts val="1100"/>
              <a:buFont typeface="Arial"/>
              <a:buNone/>
            </a:pPr>
            <a:r>
              <a:rPr lang="en"/>
              <a:t>               WHEN time_of_day = 11 THEN '11am'</a:t>
            </a:r>
            <a:endParaRPr/>
          </a:p>
          <a:p>
            <a:pPr indent="0" lvl="0" marL="0" rtl="0" algn="l">
              <a:spcBef>
                <a:spcPts val="0"/>
              </a:spcBef>
              <a:spcAft>
                <a:spcPts val="0"/>
              </a:spcAft>
              <a:buClr>
                <a:schemeClr val="dk1"/>
              </a:buClr>
              <a:buSzPts val="1100"/>
              <a:buFont typeface="Arial"/>
              <a:buNone/>
            </a:pPr>
            <a:r>
              <a:rPr lang="en"/>
              <a:t>               WHEN time_of_day = 12 THEN '12pm'</a:t>
            </a:r>
            <a:endParaRPr/>
          </a:p>
          <a:p>
            <a:pPr indent="0" lvl="0" marL="0" rtl="0" algn="l">
              <a:spcBef>
                <a:spcPts val="0"/>
              </a:spcBef>
              <a:spcAft>
                <a:spcPts val="0"/>
              </a:spcAft>
              <a:buClr>
                <a:schemeClr val="dk1"/>
              </a:buClr>
              <a:buSzPts val="1100"/>
              <a:buFont typeface="Arial"/>
              <a:buNone/>
            </a:pPr>
            <a:r>
              <a:rPr lang="en"/>
              <a:t>               WHEN time_of_day = 13 THEN '1pm'</a:t>
            </a:r>
            <a:endParaRPr/>
          </a:p>
          <a:p>
            <a:pPr indent="0" lvl="0" marL="0" rtl="0" algn="l">
              <a:spcBef>
                <a:spcPts val="0"/>
              </a:spcBef>
              <a:spcAft>
                <a:spcPts val="0"/>
              </a:spcAft>
              <a:buClr>
                <a:schemeClr val="dk1"/>
              </a:buClr>
              <a:buSzPts val="1100"/>
              <a:buFont typeface="Arial"/>
              <a:buNone/>
            </a:pPr>
            <a:r>
              <a:rPr lang="en"/>
              <a:t>               WHEN time_of_day = 14 THEN '2pm'</a:t>
            </a:r>
            <a:endParaRPr/>
          </a:p>
          <a:p>
            <a:pPr indent="0" lvl="0" marL="0" rtl="0" algn="l">
              <a:spcBef>
                <a:spcPts val="0"/>
              </a:spcBef>
              <a:spcAft>
                <a:spcPts val="0"/>
              </a:spcAft>
              <a:buClr>
                <a:schemeClr val="dk1"/>
              </a:buClr>
              <a:buSzPts val="1100"/>
              <a:buFont typeface="Arial"/>
              <a:buNone/>
            </a:pPr>
            <a:r>
              <a:rPr lang="en"/>
              <a:t>               WHEN time_of_day = 15 THEN '3pm'</a:t>
            </a:r>
            <a:endParaRPr/>
          </a:p>
          <a:p>
            <a:pPr indent="0" lvl="0" marL="0" rtl="0" algn="l">
              <a:spcBef>
                <a:spcPts val="0"/>
              </a:spcBef>
              <a:spcAft>
                <a:spcPts val="0"/>
              </a:spcAft>
              <a:buClr>
                <a:schemeClr val="dk1"/>
              </a:buClr>
              <a:buSzPts val="1100"/>
              <a:buFont typeface="Arial"/>
              <a:buNone/>
            </a:pPr>
            <a:r>
              <a:rPr lang="en"/>
              <a:t>               WHEN time_of_day = 16 THEN '4pm'</a:t>
            </a:r>
            <a:endParaRPr/>
          </a:p>
          <a:p>
            <a:pPr indent="0" lvl="0" marL="0" rtl="0" algn="l">
              <a:spcBef>
                <a:spcPts val="0"/>
              </a:spcBef>
              <a:spcAft>
                <a:spcPts val="0"/>
              </a:spcAft>
              <a:buClr>
                <a:schemeClr val="dk1"/>
              </a:buClr>
              <a:buSzPts val="1100"/>
              <a:buFont typeface="Arial"/>
              <a:buNone/>
            </a:pPr>
            <a:r>
              <a:rPr lang="en"/>
              <a:t>               WHEN time_of_day = 17 THEN '5pm'</a:t>
            </a:r>
            <a:endParaRPr/>
          </a:p>
          <a:p>
            <a:pPr indent="0" lvl="0" marL="0" rtl="0" algn="l">
              <a:spcBef>
                <a:spcPts val="0"/>
              </a:spcBef>
              <a:spcAft>
                <a:spcPts val="0"/>
              </a:spcAft>
              <a:buClr>
                <a:schemeClr val="dk1"/>
              </a:buClr>
              <a:buSzPts val="1100"/>
              <a:buFont typeface="Arial"/>
              <a:buNone/>
            </a:pPr>
            <a:r>
              <a:rPr lang="en"/>
              <a:t>               WHEN time_of_day = 18 THEN '6pm'</a:t>
            </a:r>
            <a:endParaRPr/>
          </a:p>
          <a:p>
            <a:pPr indent="0" lvl="0" marL="0" rtl="0" algn="l">
              <a:spcBef>
                <a:spcPts val="0"/>
              </a:spcBef>
              <a:spcAft>
                <a:spcPts val="0"/>
              </a:spcAft>
              <a:buClr>
                <a:schemeClr val="dk1"/>
              </a:buClr>
              <a:buSzPts val="1100"/>
              <a:buFont typeface="Arial"/>
              <a:buNone/>
            </a:pPr>
            <a:r>
              <a:rPr lang="en"/>
              <a:t>               WHEN time_of_day = 19 THEN '7pm'</a:t>
            </a:r>
            <a:endParaRPr/>
          </a:p>
          <a:p>
            <a:pPr indent="0" lvl="0" marL="0" rtl="0" algn="l">
              <a:spcBef>
                <a:spcPts val="0"/>
              </a:spcBef>
              <a:spcAft>
                <a:spcPts val="0"/>
              </a:spcAft>
              <a:buClr>
                <a:schemeClr val="dk1"/>
              </a:buClr>
              <a:buSzPts val="1100"/>
              <a:buFont typeface="Arial"/>
              <a:buNone/>
            </a:pPr>
            <a:r>
              <a:rPr lang="en"/>
              <a:t>               WHEN time_of_day = 20 THEN '8pm'</a:t>
            </a:r>
            <a:endParaRPr/>
          </a:p>
          <a:p>
            <a:pPr indent="0" lvl="0" marL="0" rtl="0" algn="l">
              <a:spcBef>
                <a:spcPts val="0"/>
              </a:spcBef>
              <a:spcAft>
                <a:spcPts val="0"/>
              </a:spcAft>
              <a:buClr>
                <a:schemeClr val="dk1"/>
              </a:buClr>
              <a:buSzPts val="1100"/>
              <a:buFont typeface="Arial"/>
              <a:buNone/>
            </a:pPr>
            <a:r>
              <a:rPr lang="en"/>
              <a:t>               WHEN time_of_day = 21 THEN '9pm'</a:t>
            </a:r>
            <a:endParaRPr/>
          </a:p>
          <a:p>
            <a:pPr indent="0" lvl="0" marL="0" rtl="0" algn="l">
              <a:spcBef>
                <a:spcPts val="0"/>
              </a:spcBef>
              <a:spcAft>
                <a:spcPts val="0"/>
              </a:spcAft>
              <a:buClr>
                <a:schemeClr val="dk1"/>
              </a:buClr>
              <a:buSzPts val="1100"/>
              <a:buFont typeface="Arial"/>
              <a:buNone/>
            </a:pPr>
            <a:r>
              <a:rPr lang="en"/>
              <a:t>               WHEN time_of_day = 22 THEN '10pm'</a:t>
            </a:r>
            <a:endParaRPr/>
          </a:p>
          <a:p>
            <a:pPr indent="0" lvl="0" marL="0" rtl="0" algn="l">
              <a:spcBef>
                <a:spcPts val="0"/>
              </a:spcBef>
              <a:spcAft>
                <a:spcPts val="0"/>
              </a:spcAft>
              <a:buClr>
                <a:schemeClr val="dk1"/>
              </a:buClr>
              <a:buSzPts val="1100"/>
              <a:buFont typeface="Arial"/>
              <a:buNone/>
            </a:pPr>
            <a:r>
              <a:rPr lang="en"/>
              <a:t>               WHEN time_of_day = 23 THEN '11pm'</a:t>
            </a:r>
            <a:endParaRPr/>
          </a:p>
          <a:p>
            <a:pPr indent="0" lvl="0" marL="0" rtl="0" algn="l">
              <a:spcBef>
                <a:spcPts val="0"/>
              </a:spcBef>
              <a:spcAft>
                <a:spcPts val="0"/>
              </a:spcAft>
              <a:buClr>
                <a:schemeClr val="dk1"/>
              </a:buClr>
              <a:buSzPts val="1100"/>
              <a:buFont typeface="Arial"/>
              <a:buNone/>
            </a:pPr>
            <a:r>
              <a:rPr lang="en"/>
              <a:t>           END AS timeframe,</a:t>
            </a:r>
            <a:endParaRPr/>
          </a:p>
          <a:p>
            <a:pPr indent="0" lvl="0" marL="0" rtl="0" algn="l">
              <a:spcBef>
                <a:spcPts val="0"/>
              </a:spcBef>
              <a:spcAft>
                <a:spcPts val="0"/>
              </a:spcAft>
              <a:buClr>
                <a:schemeClr val="dk1"/>
              </a:buClr>
              <a:buSzPts val="1100"/>
              <a:buFont typeface="Arial"/>
              <a:buNone/>
            </a:pPr>
            <a:r>
              <a:rPr lang="en"/>
              <a:t>           count(DISTINCT tb1.delivery_id) num_orders,</a:t>
            </a:r>
            <a:endParaRPr/>
          </a:p>
          <a:p>
            <a:pPr indent="0" lvl="0" marL="0" rtl="0" algn="l">
              <a:spcBef>
                <a:spcPts val="0"/>
              </a:spcBef>
              <a:spcAft>
                <a:spcPts val="0"/>
              </a:spcAft>
              <a:buClr>
                <a:schemeClr val="dk1"/>
              </a:buClr>
              <a:buSzPts val="1100"/>
              <a:buFont typeface="Arial"/>
              <a:buNone/>
            </a:pPr>
            <a:r>
              <a:rPr lang="en"/>
              <a:t>           count(distinct Courier_id) active_couriers,</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avg(timestamp_diff(when_the_Courier_arrived_at_dropoff,when_the_delivery_started,MINUTE)) as avg_trip_duration,</a:t>
            </a:r>
            <a:endParaRPr/>
          </a:p>
          <a:p>
            <a:pPr indent="0" lvl="0" marL="0" rtl="0" algn="l">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avg(timestamp_diff(when_the_Courier_arrived_at_dropoff,when_the_Courier_arrived_at_pickup,MINUTE)) as time_to_dropoff</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JOIN tb1 ON tb1.delivery_id = pd.delivery_id</a:t>
            </a:r>
            <a:endParaRPr/>
          </a:p>
          <a:p>
            <a:pPr indent="0" lvl="0" marL="0" rtl="0" algn="l">
              <a:spcBef>
                <a:spcPts val="0"/>
              </a:spcBef>
              <a:spcAft>
                <a:spcPts val="0"/>
              </a:spcAft>
              <a:buClr>
                <a:schemeClr val="dk1"/>
              </a:buClr>
              <a:buSzPts val="1100"/>
              <a:buFont typeface="Arial"/>
              <a:buNone/>
            </a:pPr>
            <a:r>
              <a:rPr lang="en"/>
              <a:t>GROUP BY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46e2386f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f46e2386f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a391a4d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a391a4d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3bd8473ce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3bd8473ce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standardize decimals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https://docs.google.com/spreadsheets/d/1_iHeGIelN7HC9B5zWKSFcpRDXnntDq12bTUTNZ81Pmk/edit#gid=1990418454</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with R as (</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'resturant',</a:t>
            </a:r>
            <a:endParaRPr/>
          </a:p>
          <a:p>
            <a:pPr indent="0" lvl="0" marL="0" rtl="0" algn="l">
              <a:spcBef>
                <a:spcPts val="0"/>
              </a:spcBef>
              <a:spcAft>
                <a:spcPts val="0"/>
              </a:spcAft>
              <a:buClr>
                <a:schemeClr val="dk1"/>
              </a:buClr>
              <a:buSzPts val="1100"/>
              <a:buFont typeface="Arial"/>
              <a:buNone/>
            </a:pPr>
            <a:r>
              <a:rPr lang="en"/>
              <a:t>	COUNT (DISTINCT pd.delivery_id) num_orders,</a:t>
            </a:r>
            <a:endParaRPr/>
          </a:p>
          <a:p>
            <a:pPr indent="0" lvl="0" marL="0" rtl="0" algn="l">
              <a:spcBef>
                <a:spcPts val="0"/>
              </a:spcBef>
              <a:spcAft>
                <a:spcPts val="0"/>
              </a:spcAft>
              <a:buClr>
                <a:schemeClr val="dk1"/>
              </a:buClr>
              <a:buSzPts val="1100"/>
              <a:buFont typeface="Arial"/>
              <a:buNone/>
            </a:pPr>
            <a:r>
              <a:rPr lang="en"/>
              <a:t>      	avg(total) avg_total,</a:t>
            </a:r>
            <a:endParaRPr/>
          </a:p>
          <a:p>
            <a:pPr indent="0" lvl="0" marL="0" rtl="0" algn="l">
              <a:spcBef>
                <a:spcPts val="0"/>
              </a:spcBef>
              <a:spcAft>
                <a:spcPts val="0"/>
              </a:spcAft>
              <a:buClr>
                <a:schemeClr val="dk1"/>
              </a:buClr>
              <a:buSzPts val="1100"/>
              <a:buFont typeface="Arial"/>
              <a:buNone/>
            </a:pPr>
            <a:r>
              <a:rPr lang="en"/>
              <a:t>      	avg(r.total_rating) avg_total_rating,</a:t>
            </a:r>
            <a:endParaRPr/>
          </a:p>
          <a:p>
            <a:pPr indent="0" lvl="0" marL="0" rtl="0" algn="l">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spcBef>
                <a:spcPts val="0"/>
              </a:spcBef>
              <a:spcAft>
                <a:spcPts val="0"/>
              </a:spcAft>
              <a:buClr>
                <a:schemeClr val="dk1"/>
              </a:buClr>
              <a:buSzPts val="1100"/>
              <a:buFont typeface="Arial"/>
              <a:buNone/>
            </a:pPr>
            <a:r>
              <a:rPr lang="en"/>
              <a:t>          avg(timestamp_diff(when_the_Courier_left_pickup,when_the_Courier_arrived_at_pickup,MINUTE)) AS wait_time_merchant,</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avg(timestamp_diff(when_the_Courier_arrived_at_dropoff,when_the_Courier_left_pickup,MINUTE)) AS time_to_dropoff,</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avg(timestamp_diff(when_the_Courier_arrived_at_dropoff,when_the_delivery_started,MINUTE)) as trip_duration</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LEFT JOIN Skillful_Data.Ratings r ON pd.delivery_id = r.delivery_id</a:t>
            </a:r>
            <a:endParaRPr/>
          </a:p>
          <a:p>
            <a:pPr indent="0" lvl="0" marL="0" rtl="0" algn="l">
              <a:spcBef>
                <a:spcPts val="0"/>
              </a:spcBef>
              <a:spcAft>
                <a:spcPts val="0"/>
              </a:spcAft>
              <a:buClr>
                <a:schemeClr val="dk1"/>
              </a:buClr>
              <a:buSzPts val="1100"/>
              <a:buFont typeface="Arial"/>
              <a:buNone/>
            </a:pPr>
            <a:r>
              <a:rPr lang="en"/>
              <a:t>where place_category in ('BBQ',</a:t>
            </a:r>
            <a:endParaRPr/>
          </a:p>
          <a:p>
            <a:pPr indent="0" lvl="0" marL="0" rtl="0" algn="l">
              <a:spcBef>
                <a:spcPts val="0"/>
              </a:spcBef>
              <a:spcAft>
                <a:spcPts val="0"/>
              </a:spcAft>
              <a:buClr>
                <a:schemeClr val="dk1"/>
              </a:buClr>
              <a:buSzPts val="1100"/>
              <a:buFont typeface="Arial"/>
              <a:buNone/>
            </a:pPr>
            <a:r>
              <a:rPr lang="en"/>
              <a:t>'Deli',</a:t>
            </a:r>
            <a:endParaRPr/>
          </a:p>
          <a:p>
            <a:pPr indent="0" lvl="0" marL="0" rtl="0" algn="l">
              <a:spcBef>
                <a:spcPts val="0"/>
              </a:spcBef>
              <a:spcAft>
                <a:spcPts val="0"/>
              </a:spcAft>
              <a:buClr>
                <a:schemeClr val="dk1"/>
              </a:buClr>
              <a:buSzPts val="1100"/>
              <a:buFont typeface="Arial"/>
              <a:buNone/>
            </a:pPr>
            <a:r>
              <a:rPr lang="en"/>
              <a:t>'Thai',</a:t>
            </a:r>
            <a:endParaRPr/>
          </a:p>
          <a:p>
            <a:pPr indent="0" lvl="0" marL="0" rtl="0" algn="l">
              <a:spcBef>
                <a:spcPts val="0"/>
              </a:spcBef>
              <a:spcAft>
                <a:spcPts val="0"/>
              </a:spcAft>
              <a:buClr>
                <a:schemeClr val="dk1"/>
              </a:buClr>
              <a:buSzPts val="1100"/>
              <a:buFont typeface="Arial"/>
              <a:buNone/>
            </a:pPr>
            <a:r>
              <a:rPr lang="en"/>
              <a:t>'Asian',</a:t>
            </a:r>
            <a:endParaRPr/>
          </a:p>
          <a:p>
            <a:pPr indent="0" lvl="0" marL="0" rtl="0" algn="l">
              <a:spcBef>
                <a:spcPts val="0"/>
              </a:spcBef>
              <a:spcAft>
                <a:spcPts val="0"/>
              </a:spcAft>
              <a:buClr>
                <a:schemeClr val="dk1"/>
              </a:buClr>
              <a:buSzPts val="1100"/>
              <a:buFont typeface="Arial"/>
              <a:buNone/>
            </a:pPr>
            <a:r>
              <a:rPr lang="en"/>
              <a:t>'Donut',</a:t>
            </a:r>
            <a:endParaRPr/>
          </a:p>
          <a:p>
            <a:pPr indent="0" lvl="0" marL="0" rtl="0" algn="l">
              <a:spcBef>
                <a:spcPts val="0"/>
              </a:spcBef>
              <a:spcAft>
                <a:spcPts val="0"/>
              </a:spcAft>
              <a:buClr>
                <a:schemeClr val="dk1"/>
              </a:buClr>
              <a:buSzPts val="1100"/>
              <a:buFont typeface="Arial"/>
              <a:buNone/>
            </a:pPr>
            <a:r>
              <a:rPr lang="en"/>
              <a:t>'Pizza',</a:t>
            </a:r>
            <a:endParaRPr/>
          </a:p>
          <a:p>
            <a:pPr indent="0" lvl="0" marL="0" rtl="0" algn="l">
              <a:spcBef>
                <a:spcPts val="0"/>
              </a:spcBef>
              <a:spcAft>
                <a:spcPts val="0"/>
              </a:spcAft>
              <a:buClr>
                <a:schemeClr val="dk1"/>
              </a:buClr>
              <a:buSzPts val="1100"/>
              <a:buFont typeface="Arial"/>
              <a:buNone/>
            </a:pPr>
            <a:r>
              <a:rPr lang="en"/>
              <a:t>'Promo',</a:t>
            </a:r>
            <a:endParaRPr/>
          </a:p>
          <a:p>
            <a:pPr indent="0" lvl="0" marL="0" rtl="0" algn="l">
              <a:spcBef>
                <a:spcPts val="0"/>
              </a:spcBef>
              <a:spcAft>
                <a:spcPts val="0"/>
              </a:spcAft>
              <a:buClr>
                <a:schemeClr val="dk1"/>
              </a:buClr>
              <a:buSzPts val="1100"/>
              <a:buFont typeface="Arial"/>
              <a:buNone/>
            </a:pPr>
            <a:r>
              <a:rPr lang="en"/>
              <a:t>'Steak',</a:t>
            </a:r>
            <a:endParaRPr/>
          </a:p>
          <a:p>
            <a:pPr indent="0" lvl="0" marL="0" rtl="0" algn="l">
              <a:spcBef>
                <a:spcPts val="0"/>
              </a:spcBef>
              <a:spcAft>
                <a:spcPts val="0"/>
              </a:spcAft>
              <a:buClr>
                <a:schemeClr val="dk1"/>
              </a:buClr>
              <a:buSzPts val="1100"/>
              <a:buFont typeface="Arial"/>
              <a:buNone/>
            </a:pPr>
            <a:r>
              <a:rPr lang="en"/>
              <a:t>'Sushi',</a:t>
            </a:r>
            <a:endParaRPr/>
          </a:p>
          <a:p>
            <a:pPr indent="0" lvl="0" marL="0" rtl="0" algn="l">
              <a:spcBef>
                <a:spcPts val="0"/>
              </a:spcBef>
              <a:spcAft>
                <a:spcPts val="0"/>
              </a:spcAft>
              <a:buClr>
                <a:schemeClr val="dk1"/>
              </a:buClr>
              <a:buSzPts val="1100"/>
              <a:buFont typeface="Arial"/>
              <a:buNone/>
            </a:pPr>
            <a:r>
              <a:rPr lang="en"/>
              <a:t>'Vegan',</a:t>
            </a:r>
            <a:endParaRPr/>
          </a:p>
          <a:p>
            <a:pPr indent="0" lvl="0" marL="0" rtl="0" algn="l">
              <a:spcBef>
                <a:spcPts val="0"/>
              </a:spcBef>
              <a:spcAft>
                <a:spcPts val="0"/>
              </a:spcAft>
              <a:buClr>
                <a:schemeClr val="dk1"/>
              </a:buClr>
              <a:buSzPts val="1100"/>
              <a:buFont typeface="Arial"/>
              <a:buNone/>
            </a:pPr>
            <a:r>
              <a:rPr lang="en"/>
              <a:t>'Bakery',</a:t>
            </a:r>
            <a:endParaRPr/>
          </a:p>
          <a:p>
            <a:pPr indent="0" lvl="0" marL="0" rtl="0" algn="l">
              <a:spcBef>
                <a:spcPts val="0"/>
              </a:spcBef>
              <a:spcAft>
                <a:spcPts val="0"/>
              </a:spcAft>
              <a:buClr>
                <a:schemeClr val="dk1"/>
              </a:buClr>
              <a:buSzPts val="1100"/>
              <a:buFont typeface="Arial"/>
              <a:buNone/>
            </a:pPr>
            <a:r>
              <a:rPr lang="en"/>
              <a:t>'Burger',</a:t>
            </a:r>
            <a:endParaRPr/>
          </a:p>
          <a:p>
            <a:pPr indent="0" lvl="0" marL="0" rtl="0" algn="l">
              <a:spcBef>
                <a:spcPts val="0"/>
              </a:spcBef>
              <a:spcAft>
                <a:spcPts val="0"/>
              </a:spcAft>
              <a:buClr>
                <a:schemeClr val="dk1"/>
              </a:buClr>
              <a:buSzPts val="1100"/>
              <a:buFont typeface="Arial"/>
              <a:buNone/>
            </a:pPr>
            <a:r>
              <a:rPr lang="en"/>
              <a:t>'African',</a:t>
            </a:r>
            <a:endParaRPr/>
          </a:p>
          <a:p>
            <a:pPr indent="0" lvl="0" marL="0" rtl="0" algn="l">
              <a:spcBef>
                <a:spcPts val="0"/>
              </a:spcBef>
              <a:spcAft>
                <a:spcPts val="0"/>
              </a:spcAft>
              <a:buClr>
                <a:schemeClr val="dk1"/>
              </a:buClr>
              <a:buSzPts val="1100"/>
              <a:buFont typeface="Arial"/>
              <a:buNone/>
            </a:pPr>
            <a:r>
              <a:rPr lang="en"/>
              <a:t>'Chinese',</a:t>
            </a:r>
            <a:endParaRPr/>
          </a:p>
          <a:p>
            <a:pPr indent="0" lvl="0" marL="0" rtl="0" algn="l">
              <a:spcBef>
                <a:spcPts val="0"/>
              </a:spcBef>
              <a:spcAft>
                <a:spcPts val="0"/>
              </a:spcAft>
              <a:buClr>
                <a:schemeClr val="dk1"/>
              </a:buClr>
              <a:buSzPts val="1100"/>
              <a:buFont typeface="Arial"/>
              <a:buNone/>
            </a:pPr>
            <a:r>
              <a:rPr lang="en"/>
              <a:t>'Dessert',</a:t>
            </a:r>
            <a:endParaRPr/>
          </a:p>
          <a:p>
            <a:pPr indent="0" lvl="0" marL="0" rtl="0" algn="l">
              <a:spcBef>
                <a:spcPts val="0"/>
              </a:spcBef>
              <a:spcAft>
                <a:spcPts val="0"/>
              </a:spcAft>
              <a:buClr>
                <a:schemeClr val="dk1"/>
              </a:buClr>
              <a:buSzPts val="1100"/>
              <a:buFont typeface="Arial"/>
              <a:buNone/>
            </a:pPr>
            <a:r>
              <a:rPr lang="en"/>
              <a:t>'Italian',</a:t>
            </a:r>
            <a:endParaRPr/>
          </a:p>
          <a:p>
            <a:pPr indent="0" lvl="0" marL="0" rtl="0" algn="l">
              <a:spcBef>
                <a:spcPts val="0"/>
              </a:spcBef>
              <a:spcAft>
                <a:spcPts val="0"/>
              </a:spcAft>
              <a:buClr>
                <a:schemeClr val="dk1"/>
              </a:buClr>
              <a:buSzPts val="1100"/>
              <a:buFont typeface="Arial"/>
              <a:buNone/>
            </a:pPr>
            <a:r>
              <a:rPr lang="en"/>
              <a:t>'Mexican',</a:t>
            </a:r>
            <a:endParaRPr/>
          </a:p>
          <a:p>
            <a:pPr indent="0" lvl="0" marL="0" rtl="0" algn="l">
              <a:spcBef>
                <a:spcPts val="0"/>
              </a:spcBef>
              <a:spcAft>
                <a:spcPts val="0"/>
              </a:spcAft>
              <a:buClr>
                <a:schemeClr val="dk1"/>
              </a:buClr>
              <a:buSzPts val="1100"/>
              <a:buFont typeface="Arial"/>
              <a:buNone/>
            </a:pPr>
            <a:r>
              <a:rPr lang="en"/>
              <a:t>'Seafood',</a:t>
            </a:r>
            <a:endParaRPr/>
          </a:p>
          <a:p>
            <a:pPr indent="0" lvl="0" marL="0" rtl="0" algn="l">
              <a:spcBef>
                <a:spcPts val="0"/>
              </a:spcBef>
              <a:spcAft>
                <a:spcPts val="0"/>
              </a:spcAft>
              <a:buClr>
                <a:schemeClr val="dk1"/>
              </a:buClr>
              <a:buSzPts val="1100"/>
              <a:buFont typeface="Arial"/>
              <a:buNone/>
            </a:pPr>
            <a:r>
              <a:rPr lang="en"/>
              <a:t>'American',</a:t>
            </a:r>
            <a:endParaRPr/>
          </a:p>
          <a:p>
            <a:pPr indent="0" lvl="0" marL="0" rtl="0" algn="l">
              <a:spcBef>
                <a:spcPts val="0"/>
              </a:spcBef>
              <a:spcAft>
                <a:spcPts val="0"/>
              </a:spcAft>
              <a:buClr>
                <a:schemeClr val="dk1"/>
              </a:buClr>
              <a:buSzPts val="1100"/>
              <a:buFont typeface="Arial"/>
              <a:buNone/>
            </a:pPr>
            <a:r>
              <a:rPr lang="en"/>
              <a:t>'Japanese',</a:t>
            </a:r>
            <a:endParaRPr/>
          </a:p>
          <a:p>
            <a:pPr indent="0" lvl="0" marL="0" rtl="0" algn="l">
              <a:spcBef>
                <a:spcPts val="0"/>
              </a:spcBef>
              <a:spcAft>
                <a:spcPts val="0"/>
              </a:spcAft>
              <a:buClr>
                <a:schemeClr val="dk1"/>
              </a:buClr>
              <a:buSzPts val="1100"/>
              <a:buFont typeface="Arial"/>
              <a:buNone/>
            </a:pPr>
            <a:r>
              <a:rPr lang="en"/>
              <a:t>'Southern',</a:t>
            </a:r>
            <a:endParaRPr/>
          </a:p>
          <a:p>
            <a:pPr indent="0" lvl="0" marL="0" rtl="0" algn="l">
              <a:spcBef>
                <a:spcPts val="0"/>
              </a:spcBef>
              <a:spcAft>
                <a:spcPts val="0"/>
              </a:spcAft>
              <a:buClr>
                <a:schemeClr val="dk1"/>
              </a:buClr>
              <a:buSzPts val="1100"/>
              <a:buFont typeface="Arial"/>
              <a:buNone/>
            </a:pPr>
            <a:r>
              <a:rPr lang="en"/>
              <a:t>'Fast Food',</a:t>
            </a:r>
            <a:endParaRPr/>
          </a:p>
          <a:p>
            <a:pPr indent="0" lvl="0" marL="0" rtl="0" algn="l">
              <a:spcBef>
                <a:spcPts val="0"/>
              </a:spcBef>
              <a:spcAft>
                <a:spcPts val="0"/>
              </a:spcAft>
              <a:buClr>
                <a:schemeClr val="dk1"/>
              </a:buClr>
              <a:buSzPts val="1100"/>
              <a:buFont typeface="Arial"/>
              <a:buNone/>
            </a:pPr>
            <a:r>
              <a:rPr lang="en"/>
              <a:t>'Ice Cream',</a:t>
            </a:r>
            <a:endParaRPr/>
          </a:p>
          <a:p>
            <a:pPr indent="0" lvl="0" marL="0" rtl="0" algn="l">
              <a:spcBef>
                <a:spcPts val="0"/>
              </a:spcBef>
              <a:spcAft>
                <a:spcPts val="0"/>
              </a:spcAft>
              <a:buClr>
                <a:schemeClr val="dk1"/>
              </a:buClr>
              <a:buSzPts val="1100"/>
              <a:buFont typeface="Arial"/>
              <a:buNone/>
            </a:pPr>
            <a:r>
              <a:rPr lang="en"/>
              <a:t>'Vegetarian',</a:t>
            </a:r>
            <a:endParaRPr/>
          </a:p>
          <a:p>
            <a:pPr indent="0" lvl="0" marL="0" rtl="0" algn="l">
              <a:spcBef>
                <a:spcPts val="0"/>
              </a:spcBef>
              <a:spcAft>
                <a:spcPts val="0"/>
              </a:spcAft>
              <a:buClr>
                <a:schemeClr val="dk1"/>
              </a:buClr>
              <a:buSzPts val="1100"/>
              <a:buFont typeface="Arial"/>
              <a:buNone/>
            </a:pPr>
            <a:r>
              <a:rPr lang="en"/>
              <a:t>'Vietnamese',</a:t>
            </a:r>
            <a:endParaRPr/>
          </a:p>
          <a:p>
            <a:pPr indent="0" lvl="0" marL="0" rtl="0" algn="l">
              <a:spcBef>
                <a:spcPts val="0"/>
              </a:spcBef>
              <a:spcAft>
                <a:spcPts val="0"/>
              </a:spcAft>
              <a:buClr>
                <a:schemeClr val="dk1"/>
              </a:buClr>
              <a:buSzPts val="1100"/>
              <a:buFont typeface="Arial"/>
              <a:buNone/>
            </a:pPr>
            <a:r>
              <a:rPr lang="en"/>
              <a:t>'Mediterranean',</a:t>
            </a:r>
            <a:endParaRPr/>
          </a:p>
          <a:p>
            <a:pPr indent="0" lvl="0" marL="0" rtl="0" algn="l">
              <a:spcBef>
                <a:spcPts val="0"/>
              </a:spcBef>
              <a:spcAft>
                <a:spcPts val="0"/>
              </a:spcAft>
              <a:buClr>
                <a:schemeClr val="dk1"/>
              </a:buClr>
              <a:buSzPts val="1100"/>
              <a:buFont typeface="Arial"/>
              <a:buNone/>
            </a:pPr>
            <a:r>
              <a:rPr lang="en"/>
              <a:t>'Eastern European',</a:t>
            </a:r>
            <a:endParaRPr/>
          </a:p>
          <a:p>
            <a:pPr indent="0" lvl="0" marL="0" rtl="0" algn="l">
              <a:spcBef>
                <a:spcPts val="0"/>
              </a:spcBef>
              <a:spcAft>
                <a:spcPts val="0"/>
              </a:spcAft>
              <a:buClr>
                <a:schemeClr val="dk1"/>
              </a:buClr>
              <a:buSzPts val="1100"/>
              <a:buFont typeface="Arial"/>
              <a:buNone/>
            </a:pPr>
            <a:r>
              <a:rPr lang="en"/>
              <a:t>'Salad',</a:t>
            </a:r>
            <a:endParaRPr/>
          </a:p>
          <a:p>
            <a:pPr indent="0" lvl="0" marL="0" rtl="0" algn="l">
              <a:spcBef>
                <a:spcPts val="0"/>
              </a:spcBef>
              <a:spcAft>
                <a:spcPts val="0"/>
              </a:spcAft>
              <a:buClr>
                <a:schemeClr val="dk1"/>
              </a:buClr>
              <a:buSzPts val="1100"/>
              <a:buFont typeface="Arial"/>
              <a:buNone/>
            </a:pPr>
            <a:r>
              <a:rPr lang="en"/>
              <a:t>'Coffee',</a:t>
            </a:r>
            <a:endParaRPr/>
          </a:p>
          <a:p>
            <a:pPr indent="0" lvl="0" marL="0" rtl="0" algn="l">
              <a:spcBef>
                <a:spcPts val="0"/>
              </a:spcBef>
              <a:spcAft>
                <a:spcPts val="0"/>
              </a:spcAft>
              <a:buClr>
                <a:schemeClr val="dk1"/>
              </a:buClr>
              <a:buSzPts val="1100"/>
              <a:buFont typeface="Arial"/>
              <a:buNone/>
            </a:pPr>
            <a:r>
              <a:rPr lang="en"/>
              <a:t>'Indian',</a:t>
            </a:r>
            <a:endParaRPr/>
          </a:p>
          <a:p>
            <a:pPr indent="0" lvl="0" marL="0" rtl="0" algn="l">
              <a:spcBef>
                <a:spcPts val="0"/>
              </a:spcBef>
              <a:spcAft>
                <a:spcPts val="0"/>
              </a:spcAft>
              <a:buClr>
                <a:schemeClr val="dk1"/>
              </a:buClr>
              <a:buSzPts val="1100"/>
              <a:buFont typeface="Arial"/>
              <a:buNone/>
            </a:pPr>
            <a:r>
              <a:rPr lang="en"/>
              <a:t>'Drug Store',</a:t>
            </a:r>
            <a:endParaRPr/>
          </a:p>
          <a:p>
            <a:pPr indent="0" lvl="0" marL="0" rtl="0" algn="l">
              <a:spcBef>
                <a:spcPts val="0"/>
              </a:spcBef>
              <a:spcAft>
                <a:spcPts val="0"/>
              </a:spcAft>
              <a:buClr>
                <a:schemeClr val="dk1"/>
              </a:buClr>
              <a:buSzPts val="1100"/>
              <a:buFont typeface="Arial"/>
              <a:buNone/>
            </a:pPr>
            <a:r>
              <a:rPr lang="en"/>
              <a:t>'Shop',</a:t>
            </a:r>
            <a:endParaRPr/>
          </a:p>
          <a:p>
            <a:pPr indent="0" lvl="0" marL="0" rtl="0" algn="l">
              <a:spcBef>
                <a:spcPts val="0"/>
              </a:spcBef>
              <a:spcAft>
                <a:spcPts val="0"/>
              </a:spcAft>
              <a:buClr>
                <a:schemeClr val="dk1"/>
              </a:buClr>
              <a:buSzPts val="1100"/>
              <a:buFont typeface="Arial"/>
              <a:buNone/>
            </a:pPr>
            <a:r>
              <a:rPr lang="en"/>
              <a:t>'South American',</a:t>
            </a:r>
            <a:endParaRPr/>
          </a:p>
          <a:p>
            <a:pPr indent="0" lvl="0" marL="0" rtl="0" algn="l">
              <a:spcBef>
                <a:spcPts val="0"/>
              </a:spcBef>
              <a:spcAft>
                <a:spcPts val="0"/>
              </a:spcAft>
              <a:buClr>
                <a:schemeClr val="dk1"/>
              </a:buClr>
              <a:buSzPts val="1100"/>
              <a:buFont typeface="Arial"/>
              <a:buNone/>
            </a:pPr>
            <a:r>
              <a:rPr lang="en"/>
              <a:t>'French',</a:t>
            </a:r>
            <a:endParaRPr/>
          </a:p>
          <a:p>
            <a:pPr indent="0" lvl="0" marL="0" rtl="0" algn="l">
              <a:spcBef>
                <a:spcPts val="0"/>
              </a:spcBef>
              <a:spcAft>
                <a:spcPts val="0"/>
              </a:spcAft>
              <a:buClr>
                <a:schemeClr val="dk1"/>
              </a:buClr>
              <a:buSzPts val="1100"/>
              <a:buFont typeface="Arial"/>
              <a:buNone/>
            </a:pPr>
            <a:r>
              <a:rPr lang="en"/>
              <a:t>'Breakfast',</a:t>
            </a:r>
            <a:endParaRPr/>
          </a:p>
          <a:p>
            <a:pPr indent="0" lvl="0" marL="0" rtl="0" algn="l">
              <a:spcBef>
                <a:spcPts val="0"/>
              </a:spcBef>
              <a:spcAft>
                <a:spcPts val="0"/>
              </a:spcAft>
              <a:buClr>
                <a:schemeClr val="dk1"/>
              </a:buClr>
              <a:buSzPts val="1100"/>
              <a:buFont typeface="Arial"/>
              <a:buNone/>
            </a:pPr>
            <a:r>
              <a:rPr lang="en"/>
              <a:t>'Juice Bar',</a:t>
            </a:r>
            <a:endParaRPr/>
          </a:p>
          <a:p>
            <a:pPr indent="0" lvl="0" marL="0" rtl="0" algn="l">
              <a:spcBef>
                <a:spcPts val="0"/>
              </a:spcBef>
              <a:spcAft>
                <a:spcPts val="0"/>
              </a:spcAft>
              <a:buClr>
                <a:schemeClr val="dk1"/>
              </a:buClr>
              <a:buSzPts val="1100"/>
              <a:buFont typeface="Arial"/>
              <a:buNone/>
            </a:pPr>
            <a:r>
              <a:rPr lang="en"/>
              <a:t>'Russian',</a:t>
            </a:r>
            <a:endParaRPr/>
          </a:p>
          <a:p>
            <a:pPr indent="0" lvl="0" marL="0" rtl="0" algn="l">
              <a:spcBef>
                <a:spcPts val="0"/>
              </a:spcBef>
              <a:spcAft>
                <a:spcPts val="0"/>
              </a:spcAft>
              <a:buClr>
                <a:schemeClr val="dk1"/>
              </a:buClr>
              <a:buSzPts val="1100"/>
              <a:buFont typeface="Arial"/>
              <a:buNone/>
            </a:pPr>
            <a:r>
              <a:rPr lang="en"/>
              <a:t>'Middle Eastern',</a:t>
            </a:r>
            <a:endParaRPr/>
          </a:p>
          <a:p>
            <a:pPr indent="0" lvl="0" marL="0" rtl="0" algn="l">
              <a:spcBef>
                <a:spcPts val="0"/>
              </a:spcBef>
              <a:spcAft>
                <a:spcPts val="0"/>
              </a:spcAft>
              <a:buClr>
                <a:schemeClr val="dk1"/>
              </a:buClr>
              <a:buSzPts val="1100"/>
              <a:buFont typeface="Arial"/>
              <a:buNone/>
            </a:pPr>
            <a:r>
              <a:rPr lang="en"/>
              <a:t>'Spanish',</a:t>
            </a:r>
            <a:endParaRPr/>
          </a:p>
          <a:p>
            <a:pPr indent="0" lvl="0" marL="0" rtl="0" algn="l">
              <a:spcBef>
                <a:spcPts val="0"/>
              </a:spcBef>
              <a:spcAft>
                <a:spcPts val="0"/>
              </a:spcAft>
              <a:buClr>
                <a:schemeClr val="dk1"/>
              </a:buClr>
              <a:buSzPts val="1100"/>
              <a:buFont typeface="Arial"/>
              <a:buNone/>
            </a:pPr>
            <a:r>
              <a:rPr lang="en"/>
              <a:t>'Caribbean',</a:t>
            </a:r>
            <a:endParaRPr/>
          </a:p>
          <a:p>
            <a:pPr indent="0" lvl="0" marL="0" rtl="0" algn="l">
              <a:spcBef>
                <a:spcPts val="0"/>
              </a:spcBef>
              <a:spcAft>
                <a:spcPts val="0"/>
              </a:spcAft>
              <a:buClr>
                <a:schemeClr val="dk1"/>
              </a:buClr>
              <a:buSzPts val="1100"/>
              <a:buFont typeface="Arial"/>
              <a:buNone/>
            </a:pPr>
            <a:r>
              <a:rPr lang="en"/>
              <a:t>'Gluten-Free',</a:t>
            </a:r>
            <a:endParaRPr/>
          </a:p>
          <a:p>
            <a:pPr indent="0" lvl="0" marL="0" rtl="0" algn="l">
              <a:spcBef>
                <a:spcPts val="0"/>
              </a:spcBef>
              <a:spcAft>
                <a:spcPts val="0"/>
              </a:spcAft>
              <a:buClr>
                <a:schemeClr val="dk1"/>
              </a:buClr>
              <a:buSzPts val="1100"/>
              <a:buFont typeface="Arial"/>
              <a:buNone/>
            </a:pPr>
            <a:r>
              <a:rPr lang="en"/>
              <a:t>'German',</a:t>
            </a:r>
            <a:endParaRPr/>
          </a:p>
          <a:p>
            <a:pPr indent="0" lvl="0" marL="0" rtl="0" algn="l">
              <a:spcBef>
                <a:spcPts val="0"/>
              </a:spcBef>
              <a:spcAft>
                <a:spcPts val="0"/>
              </a:spcAft>
              <a:buClr>
                <a:schemeClr val="dk1"/>
              </a:buClr>
              <a:buSzPts val="1100"/>
              <a:buFont typeface="Arial"/>
              <a:buNone/>
            </a:pPr>
            <a:r>
              <a:rPr lang="en"/>
              <a:t>'Food Truck',</a:t>
            </a:r>
            <a:endParaRPr/>
          </a:p>
          <a:p>
            <a:pPr indent="0" lvl="0" marL="0" rtl="0" algn="l">
              <a:spcBef>
                <a:spcPts val="0"/>
              </a:spcBef>
              <a:spcAft>
                <a:spcPts val="0"/>
              </a:spcAft>
              <a:buClr>
                <a:schemeClr val="dk1"/>
              </a:buClr>
              <a:buSzPts val="1100"/>
              <a:buFont typeface="Arial"/>
              <a:buNone/>
            </a:pPr>
            <a:r>
              <a:rPr lang="en"/>
              <a:t>'Korean',</a:t>
            </a:r>
            <a:endParaRPr/>
          </a:p>
          <a:p>
            <a:pPr indent="0" lvl="0" marL="0" rtl="0" algn="l">
              <a:spcBef>
                <a:spcPts val="0"/>
              </a:spcBef>
              <a:spcAft>
                <a:spcPts val="0"/>
              </a:spcAft>
              <a:buClr>
                <a:schemeClr val="dk1"/>
              </a:buClr>
              <a:buSzPts val="1100"/>
              <a:buFont typeface="Arial"/>
              <a:buNone/>
            </a:pPr>
            <a:r>
              <a:rPr lang="en"/>
              <a:t>'Restaurant'))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,NR as (</a:t>
            </a:r>
            <a:endParaRPr/>
          </a:p>
          <a:p>
            <a:pPr indent="0" lvl="0" marL="0" rtl="0" algn="l">
              <a:spcBef>
                <a:spcPts val="0"/>
              </a:spcBef>
              <a:spcAft>
                <a:spcPts val="0"/>
              </a:spcAft>
              <a:buClr>
                <a:schemeClr val="dk1"/>
              </a:buClr>
              <a:buSzPts val="1100"/>
              <a:buFont typeface="Arial"/>
              <a:buNone/>
            </a:pPr>
            <a:r>
              <a:rPr lang="en"/>
              <a:t>SELECT</a:t>
            </a:r>
            <a:endParaRPr/>
          </a:p>
          <a:p>
            <a:pPr indent="0" lvl="0" marL="0" rtl="0" algn="l">
              <a:spcBef>
                <a:spcPts val="0"/>
              </a:spcBef>
              <a:spcAft>
                <a:spcPts val="0"/>
              </a:spcAft>
              <a:buClr>
                <a:schemeClr val="dk1"/>
              </a:buClr>
              <a:buSzPts val="1100"/>
              <a:buFont typeface="Arial"/>
              <a:buNone/>
            </a:pPr>
            <a:r>
              <a:rPr lang="en"/>
              <a:t>'non-resturant',</a:t>
            </a:r>
            <a:endParaRPr/>
          </a:p>
          <a:p>
            <a:pPr indent="0" lvl="0" marL="0" rtl="0" algn="l">
              <a:spcBef>
                <a:spcPts val="0"/>
              </a:spcBef>
              <a:spcAft>
                <a:spcPts val="0"/>
              </a:spcAft>
              <a:buClr>
                <a:schemeClr val="dk1"/>
              </a:buClr>
              <a:buSzPts val="1100"/>
              <a:buFont typeface="Arial"/>
              <a:buNone/>
            </a:pPr>
            <a:r>
              <a:rPr lang="en"/>
              <a:t>	COUNT (DISTINCT pd.delivery_id) num_orders,</a:t>
            </a:r>
            <a:endParaRPr/>
          </a:p>
          <a:p>
            <a:pPr indent="0" lvl="0" marL="0" rtl="0" algn="l">
              <a:spcBef>
                <a:spcPts val="0"/>
              </a:spcBef>
              <a:spcAft>
                <a:spcPts val="0"/>
              </a:spcAft>
              <a:buClr>
                <a:schemeClr val="dk1"/>
              </a:buClr>
              <a:buSzPts val="1100"/>
              <a:buFont typeface="Arial"/>
              <a:buNone/>
            </a:pPr>
            <a:r>
              <a:rPr lang="en"/>
              <a:t>      	avg(total) avg_total,</a:t>
            </a:r>
            <a:endParaRPr/>
          </a:p>
          <a:p>
            <a:pPr indent="0" lvl="0" marL="0" rtl="0" algn="l">
              <a:spcBef>
                <a:spcPts val="0"/>
              </a:spcBef>
              <a:spcAft>
                <a:spcPts val="0"/>
              </a:spcAft>
              <a:buClr>
                <a:schemeClr val="dk1"/>
              </a:buClr>
              <a:buSzPts val="1100"/>
              <a:buFont typeface="Arial"/>
              <a:buNone/>
            </a:pPr>
            <a:r>
              <a:rPr lang="en"/>
              <a:t>      	avg(r.total_rating) avg_total_rating,</a:t>
            </a:r>
            <a:endParaRPr/>
          </a:p>
          <a:p>
            <a:pPr indent="0" lvl="0" marL="0" rtl="0" algn="l">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spcBef>
                <a:spcPts val="0"/>
              </a:spcBef>
              <a:spcAft>
                <a:spcPts val="0"/>
              </a:spcAft>
              <a:buClr>
                <a:schemeClr val="dk1"/>
              </a:buClr>
              <a:buSzPts val="1100"/>
              <a:buFont typeface="Arial"/>
              <a:buNone/>
            </a:pPr>
            <a:r>
              <a:rPr lang="en"/>
              <a:t>          avg(timestamp_diff(when_the_Courier_left_pickup,when_the_Courier_arrived_at_pickup,MINUTE)) AS wait_time_merchant,</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avg(timestamp_diff(when_the_Courier_arrived_at_dropoff,when_the_Courier_left_pickup,MINUTE)) AS time_to_dropoff,</a:t>
            </a:r>
            <a:endParaRPr/>
          </a:p>
          <a:p>
            <a:pPr indent="0" lvl="0" marL="0" rtl="0" algn="l">
              <a:spcBef>
                <a:spcPts val="0"/>
              </a:spcBef>
              <a:spcAft>
                <a:spcPts val="0"/>
              </a:spcAft>
              <a:buClr>
                <a:schemeClr val="dk1"/>
              </a:buClr>
              <a:buSzPts val="1100"/>
              <a:buFont typeface="Arial"/>
              <a:buNone/>
            </a:pPr>
            <a:r>
              <a:rPr lang="en"/>
              <a:t>          avg(timestamp_diff(when_the_Courier_arrived_at_dropoff,when_the_delivery_started,MINUTE)) as trip_duration</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LEFT JOIN Skillful_Data.Ratings r ON pd.delivery_id = r.delivery_id</a:t>
            </a:r>
            <a:endParaRPr/>
          </a:p>
          <a:p>
            <a:pPr indent="0" lvl="0" marL="0" rtl="0" algn="l">
              <a:spcBef>
                <a:spcPts val="0"/>
              </a:spcBef>
              <a:spcAft>
                <a:spcPts val="0"/>
              </a:spcAft>
              <a:buClr>
                <a:schemeClr val="dk1"/>
              </a:buClr>
              <a:buSzPts val="1100"/>
              <a:buFont typeface="Arial"/>
              <a:buNone/>
            </a:pPr>
            <a:r>
              <a:rPr lang="en"/>
              <a:t>where place_category in ('Grocery Store',</a:t>
            </a:r>
            <a:endParaRPr/>
          </a:p>
          <a:p>
            <a:pPr indent="0" lvl="0" marL="0" rtl="0" algn="l">
              <a:spcBef>
                <a:spcPts val="0"/>
              </a:spcBef>
              <a:spcAft>
                <a:spcPts val="0"/>
              </a:spcAft>
              <a:buClr>
                <a:schemeClr val="dk1"/>
              </a:buClr>
              <a:buSzPts val="1100"/>
              <a:buFont typeface="Arial"/>
              <a:buNone/>
            </a:pPr>
            <a:r>
              <a:rPr lang="en"/>
              <a:t>'Convenience Store',</a:t>
            </a:r>
            <a:endParaRPr/>
          </a:p>
          <a:p>
            <a:pPr indent="0" lvl="0" marL="0" rtl="0" algn="l">
              <a:spcBef>
                <a:spcPts val="0"/>
              </a:spcBef>
              <a:spcAft>
                <a:spcPts val="0"/>
              </a:spcAft>
              <a:buClr>
                <a:schemeClr val="dk1"/>
              </a:buClr>
              <a:buSzPts val="1100"/>
              <a:buFont typeface="Arial"/>
              <a:buNone/>
            </a:pPr>
            <a:r>
              <a:rPr lang="en"/>
              <a:t>'Specialty Store',</a:t>
            </a:r>
            <a:endParaRPr/>
          </a:p>
          <a:p>
            <a:pPr indent="0" lvl="0" marL="0" rtl="0" algn="l">
              <a:spcBef>
                <a:spcPts val="0"/>
              </a:spcBef>
              <a:spcAft>
                <a:spcPts val="0"/>
              </a:spcAft>
              <a:buClr>
                <a:schemeClr val="dk1"/>
              </a:buClr>
              <a:buSzPts val="1100"/>
              <a:buFont typeface="Arial"/>
              <a:buNone/>
            </a:pPr>
            <a:r>
              <a:rPr lang="en"/>
              <a:t>'Kids &amp; Baby',</a:t>
            </a:r>
            <a:endParaRPr/>
          </a:p>
          <a:p>
            <a:pPr indent="0" lvl="0" marL="0" rtl="0" algn="l">
              <a:spcBef>
                <a:spcPts val="0"/>
              </a:spcBef>
              <a:spcAft>
                <a:spcPts val="0"/>
              </a:spcAft>
              <a:buClr>
                <a:schemeClr val="dk1"/>
              </a:buClr>
              <a:buSzPts val="1100"/>
              <a:buFont typeface="Arial"/>
              <a:buNone/>
            </a:pPr>
            <a:r>
              <a:rPr lang="en"/>
              <a:t>'Office Supplies Store',</a:t>
            </a:r>
            <a:endParaRPr/>
          </a:p>
          <a:p>
            <a:pPr indent="0" lvl="0" marL="0" rtl="0" algn="l">
              <a:spcBef>
                <a:spcPts val="0"/>
              </a:spcBef>
              <a:spcAft>
                <a:spcPts val="0"/>
              </a:spcAft>
              <a:buClr>
                <a:schemeClr val="dk1"/>
              </a:buClr>
              <a:buSzPts val="1100"/>
              <a:buFont typeface="Arial"/>
              <a:buNone/>
            </a:pPr>
            <a:r>
              <a:rPr lang="en"/>
              <a:t>'Department Store',</a:t>
            </a:r>
            <a:endParaRPr/>
          </a:p>
          <a:p>
            <a:pPr indent="0" lvl="0" marL="0" rtl="0" algn="l">
              <a:spcBef>
                <a:spcPts val="0"/>
              </a:spcBef>
              <a:spcAft>
                <a:spcPts val="0"/>
              </a:spcAft>
              <a:buClr>
                <a:schemeClr val="dk1"/>
              </a:buClr>
              <a:buSzPts val="1100"/>
              <a:buFont typeface="Arial"/>
              <a:buNone/>
            </a:pPr>
            <a:r>
              <a:rPr lang="en"/>
              <a:t>'Electronics Store',</a:t>
            </a:r>
            <a:endParaRPr/>
          </a:p>
          <a:p>
            <a:pPr indent="0" lvl="0" marL="0" rtl="0" algn="l">
              <a:spcBef>
                <a:spcPts val="0"/>
              </a:spcBef>
              <a:spcAft>
                <a:spcPts val="0"/>
              </a:spcAft>
              <a:buClr>
                <a:schemeClr val="dk1"/>
              </a:buClr>
              <a:buSzPts val="1100"/>
              <a:buFont typeface="Arial"/>
              <a:buNone/>
            </a:pPr>
            <a:r>
              <a:rPr lang="en"/>
              <a:t>'Beauty Supply',</a:t>
            </a:r>
            <a:endParaRPr/>
          </a:p>
          <a:p>
            <a:pPr indent="0" lvl="0" marL="0" rtl="0" algn="l">
              <a:spcBef>
                <a:spcPts val="0"/>
              </a:spcBef>
              <a:spcAft>
                <a:spcPts val="0"/>
              </a:spcAft>
              <a:buClr>
                <a:schemeClr val="dk1"/>
              </a:buClr>
              <a:buSzPts val="1100"/>
              <a:buFont typeface="Arial"/>
              <a:buNone/>
            </a:pPr>
            <a:r>
              <a:rPr lang="en"/>
              <a:t>'Art Store',</a:t>
            </a:r>
            <a:endParaRPr/>
          </a:p>
          <a:p>
            <a:pPr indent="0" lvl="0" marL="0" rtl="0" algn="l">
              <a:spcBef>
                <a:spcPts val="0"/>
              </a:spcBef>
              <a:spcAft>
                <a:spcPts val="0"/>
              </a:spcAft>
              <a:buClr>
                <a:schemeClr val="dk1"/>
              </a:buClr>
              <a:buSzPts val="1100"/>
              <a:buFont typeface="Arial"/>
              <a:buNone/>
            </a:pPr>
            <a:r>
              <a:rPr lang="en"/>
              <a:t>'Pet Supplies Store',</a:t>
            </a:r>
            <a:endParaRPr/>
          </a:p>
          <a:p>
            <a:pPr indent="0" lvl="0" marL="0" rtl="0" algn="l">
              <a:spcBef>
                <a:spcPts val="0"/>
              </a:spcBef>
              <a:spcAft>
                <a:spcPts val="0"/>
              </a:spcAft>
              <a:buClr>
                <a:schemeClr val="dk1"/>
              </a:buClr>
              <a:buSzPts val="1100"/>
              <a:buFont typeface="Arial"/>
              <a:buNone/>
            </a:pPr>
            <a:r>
              <a:rPr lang="en"/>
              <a:t>'Book Store',</a:t>
            </a:r>
            <a:endParaRPr/>
          </a:p>
          <a:p>
            <a:pPr indent="0" lvl="0" marL="0" rtl="0" algn="l">
              <a:spcBef>
                <a:spcPts val="0"/>
              </a:spcBef>
              <a:spcAft>
                <a:spcPts val="0"/>
              </a:spcAft>
              <a:buClr>
                <a:schemeClr val="dk1"/>
              </a:buClr>
              <a:buSzPts val="1100"/>
              <a:buFont typeface="Arial"/>
              <a:buNone/>
            </a:pPr>
            <a:r>
              <a:rPr lang="en"/>
              <a:t>'Clothing'))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from R</a:t>
            </a:r>
            <a:endParaRPr/>
          </a:p>
          <a:p>
            <a:pPr indent="0" lvl="0" marL="0" rtl="0" algn="l">
              <a:spcBef>
                <a:spcPts val="0"/>
              </a:spcBef>
              <a:spcAft>
                <a:spcPts val="0"/>
              </a:spcAft>
              <a:buClr>
                <a:schemeClr val="dk1"/>
              </a:buClr>
              <a:buSzPts val="1100"/>
              <a:buFont typeface="Arial"/>
              <a:buNone/>
            </a:pPr>
            <a:r>
              <a:rPr lang="en"/>
              <a:t>union all</a:t>
            </a:r>
            <a:endParaRPr/>
          </a:p>
          <a:p>
            <a:pPr indent="0" lvl="0" marL="0" rtl="0" algn="l">
              <a:spcBef>
                <a:spcPts val="0"/>
              </a:spcBef>
              <a:spcAft>
                <a:spcPts val="0"/>
              </a:spcAft>
              <a:buClr>
                <a:schemeClr val="dk1"/>
              </a:buClr>
              <a:buSzPts val="1100"/>
              <a:buFont typeface="Arial"/>
              <a:buNone/>
            </a:pPr>
            <a:r>
              <a:rPr lang="en"/>
              <a:t>select *</a:t>
            </a:r>
            <a:endParaRPr/>
          </a:p>
          <a:p>
            <a:pPr indent="0" lvl="0" marL="0" rtl="0" algn="l">
              <a:spcBef>
                <a:spcPts val="0"/>
              </a:spcBef>
              <a:spcAft>
                <a:spcPts val="0"/>
              </a:spcAft>
              <a:buClr>
                <a:schemeClr val="dk1"/>
              </a:buClr>
              <a:buSzPts val="1100"/>
              <a:buFont typeface="Arial"/>
              <a:buNone/>
            </a:pPr>
            <a:r>
              <a:rPr lang="en"/>
              <a:t>from NR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3bd8473c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3bd8473c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--restaurants, orders, total, rating, durations</a:t>
            </a:r>
            <a:endParaRPr/>
          </a:p>
          <a:p>
            <a:pPr indent="0" lvl="0" marL="0" rtl="0" algn="l">
              <a:lnSpc>
                <a:spcPct val="115000"/>
              </a:lnSpc>
              <a:spcBef>
                <a:spcPts val="0"/>
              </a:spcBef>
              <a:spcAft>
                <a:spcPts val="0"/>
              </a:spcAft>
              <a:buClr>
                <a:schemeClr val="dk1"/>
              </a:buClr>
              <a:buSzPts val="1100"/>
              <a:buFont typeface="Arial"/>
              <a:buNone/>
            </a:pPr>
            <a:r>
              <a:rPr lang="en"/>
              <a:t>SELECT DISTINCT pickup_place,</a:t>
            </a:r>
            <a:endParaRPr/>
          </a:p>
          <a:p>
            <a:pPr indent="0" lvl="0" marL="0" rtl="0" algn="l">
              <a:lnSpc>
                <a:spcPct val="115000"/>
              </a:lnSpc>
              <a:spcBef>
                <a:spcPts val="0"/>
              </a:spcBef>
              <a:spcAft>
                <a:spcPts val="0"/>
              </a:spcAft>
              <a:buClr>
                <a:schemeClr val="dk1"/>
              </a:buClr>
              <a:buSzPts val="1100"/>
              <a:buFont typeface="Arial"/>
              <a:buNone/>
            </a:pPr>
            <a:r>
              <a:rPr lang="en"/>
              <a:t>	place_category,</a:t>
            </a:r>
            <a:endParaRPr/>
          </a:p>
          <a:p>
            <a:pPr indent="0" lvl="0" marL="0" rtl="0" algn="l">
              <a:lnSpc>
                <a:spcPct val="115000"/>
              </a:lnSpc>
              <a:spcBef>
                <a:spcPts val="0"/>
              </a:spcBef>
              <a:spcAft>
                <a:spcPts val="0"/>
              </a:spcAft>
              <a:buClr>
                <a:schemeClr val="dk1"/>
              </a:buClr>
              <a:buSzPts val="1100"/>
              <a:buFont typeface="Arial"/>
              <a:buNone/>
            </a:pPr>
            <a:r>
              <a:rPr lang="en"/>
              <a:t>	COUNT (DISTINCT pd.delivery_id) num_orders,</a:t>
            </a:r>
            <a:endParaRPr/>
          </a:p>
          <a:p>
            <a:pPr indent="0" lvl="0" marL="0" rtl="0" algn="l">
              <a:lnSpc>
                <a:spcPct val="115000"/>
              </a:lnSpc>
              <a:spcBef>
                <a:spcPts val="0"/>
              </a:spcBef>
              <a:spcAft>
                <a:spcPts val="0"/>
              </a:spcAft>
              <a:buClr>
                <a:schemeClr val="dk1"/>
              </a:buClr>
              <a:buSzPts val="1100"/>
              <a:buFont typeface="Arial"/>
              <a:buNone/>
            </a:pPr>
            <a:r>
              <a:rPr lang="en"/>
              <a:t>      	avg(total) avg_total,</a:t>
            </a:r>
            <a:endParaRPr/>
          </a:p>
          <a:p>
            <a:pPr indent="0" lvl="0" marL="0" rtl="0" algn="l">
              <a:lnSpc>
                <a:spcPct val="115000"/>
              </a:lnSpc>
              <a:spcBef>
                <a:spcPts val="0"/>
              </a:spcBef>
              <a:spcAft>
                <a:spcPts val="0"/>
              </a:spcAft>
              <a:buClr>
                <a:schemeClr val="dk1"/>
              </a:buClr>
              <a:buSzPts val="1100"/>
              <a:buFont typeface="Arial"/>
              <a:buNone/>
            </a:pPr>
            <a:r>
              <a:rPr lang="en"/>
              <a:t>      	avg(r.total_rating) avg_total_rating,</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avg(timestamp_diff(when_the_Courier_arrived_at_pickup,when_the_delivery_started,MINUTE)) AS time_to_pickup,</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avg(timestamp_diff(when_the_Courier_left_pickup,when_the_Courier_arrived_at_pickup,MINUTE)) AS wait_time_merchant,</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avg(timestamp_diff(when_the_Courier_arrived_at_dropoff,when_the_Courier_left_pickup,MINUTE)) AS time_to_dropoff,</a:t>
            </a:r>
            <a:endParaRPr/>
          </a:p>
          <a:p>
            <a:pPr indent="0" lvl="0" marL="0" rtl="0" algn="l">
              <a:lnSpc>
                <a:spcPct val="115000"/>
              </a:lnSpc>
              <a:spcBef>
                <a:spcPts val="0"/>
              </a:spcBef>
              <a:spcAft>
                <a:spcPts val="0"/>
              </a:spcAft>
              <a:buClr>
                <a:schemeClr val="dk1"/>
              </a:buClr>
              <a:buSzPts val="1100"/>
              <a:buFont typeface="Arial"/>
              <a:buNone/>
            </a:pPr>
            <a:r>
              <a:rPr lang="en"/>
              <a:t>          avg(timestamp_diff(when_the_Courier_arrived_at_dropoff,when_the_delivery_started,MINUTE)) as trip_duration</a:t>
            </a:r>
            <a:endParaRPr/>
          </a:p>
          <a:p>
            <a:pPr indent="0" lvl="0" marL="0" rtl="0" algn="l">
              <a:lnSpc>
                <a:spcPct val="115000"/>
              </a:lnSpc>
              <a:spcBef>
                <a:spcPts val="0"/>
              </a:spcBef>
              <a:spcAft>
                <a:spcPts val="0"/>
              </a:spcAft>
              <a:buClr>
                <a:schemeClr val="dk1"/>
              </a:buClr>
              <a:buSzPts val="1100"/>
              <a:buFont typeface="Arial"/>
              <a:buNone/>
            </a:pPr>
            <a:r>
              <a:rPr lang="en"/>
              <a:t>FROM Skillful_Data.Project_Data pd</a:t>
            </a:r>
            <a:endParaRPr/>
          </a:p>
          <a:p>
            <a:pPr indent="0" lvl="0" marL="0" rtl="0" algn="l">
              <a:lnSpc>
                <a:spcPct val="115000"/>
              </a:lnSpc>
              <a:spcBef>
                <a:spcPts val="0"/>
              </a:spcBef>
              <a:spcAft>
                <a:spcPts val="0"/>
              </a:spcAft>
              <a:buClr>
                <a:schemeClr val="dk1"/>
              </a:buClr>
              <a:buSzPts val="1100"/>
              <a:buFont typeface="Arial"/>
              <a:buNone/>
            </a:pPr>
            <a:r>
              <a:rPr lang="en"/>
              <a:t>LEFT JOIN Skillful_Data.Ratings r ON pd.delivery_id = r.delivery_id</a:t>
            </a:r>
            <a:endParaRPr/>
          </a:p>
          <a:p>
            <a:pPr indent="0" lvl="0" marL="0" rtl="0" algn="l">
              <a:lnSpc>
                <a:spcPct val="115000"/>
              </a:lnSpc>
              <a:spcBef>
                <a:spcPts val="0"/>
              </a:spcBef>
              <a:spcAft>
                <a:spcPts val="0"/>
              </a:spcAft>
              <a:buClr>
                <a:schemeClr val="dk1"/>
              </a:buClr>
              <a:buSzPts val="1100"/>
              <a:buFont typeface="Arial"/>
              <a:buNone/>
            </a:pPr>
            <a:r>
              <a:rPr lang="en"/>
              <a:t>GROUP BY 1,</a:t>
            </a:r>
            <a:endParaRPr/>
          </a:p>
          <a:p>
            <a:pPr indent="0" lvl="0" marL="0" rtl="0" algn="l">
              <a:lnSpc>
                <a:spcPct val="115000"/>
              </a:lnSpc>
              <a:spcBef>
                <a:spcPts val="0"/>
              </a:spcBef>
              <a:spcAft>
                <a:spcPts val="0"/>
              </a:spcAft>
              <a:buClr>
                <a:schemeClr val="dk1"/>
              </a:buClr>
              <a:buSzPts val="1100"/>
              <a:buFont typeface="Arial"/>
              <a:buNone/>
            </a:pPr>
            <a:r>
              <a:rPr lang="en"/>
              <a:t>     	2</a:t>
            </a:r>
            <a:endParaRPr/>
          </a:p>
          <a:p>
            <a:pPr indent="0" lvl="0" marL="0" rtl="0" algn="l">
              <a:lnSpc>
                <a:spcPct val="115000"/>
              </a:lnSpc>
              <a:spcBef>
                <a:spcPts val="0"/>
              </a:spcBef>
              <a:spcAft>
                <a:spcPts val="0"/>
              </a:spcAft>
              <a:buClr>
                <a:schemeClr val="dk1"/>
              </a:buClr>
              <a:buSzPts val="1100"/>
              <a:buFont typeface="Arial"/>
              <a:buNone/>
            </a:pPr>
            <a:r>
              <a:rPr lang="en"/>
              <a:t>ORDER BY 3 DESC;</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bd8473c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3bd8473c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46e2386f5_4_6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46e2386f5_4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46e2386f5_4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46e2386f5_4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t>
            </a:r>
            <a:r>
              <a:rPr lang="en"/>
              <a:t>indication</a:t>
            </a:r>
            <a:r>
              <a:rPr lang="en"/>
              <a:t> that prep time is causing courier dissatisfaction…we want to improve merchant prep time to reduce courier idling and improve courier retention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ce8f6c3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ce8f6c3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46e2386f5_4_7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46e2386f5_4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2420">
                <a:solidFill>
                  <a:schemeClr val="dk1"/>
                </a:solidFill>
              </a:rPr>
              <a:t>To address the issue, we have thought of 4 possible experiments..a rebate program, a ploy for merchant visibility, software to optimize courier dispatch, and quests to incentivize couriers  </a:t>
            </a:r>
            <a:endParaRPr sz="242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46e2386f5_4_9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46e2386f5_4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Juniper being early stage, we plotted our experiments on an Impact vs. Effort  matrix… ultimately deciding that we  should seek improvement without shoveling a ton of money and resources into an </a:t>
            </a:r>
            <a:r>
              <a:rPr lang="en">
                <a:solidFill>
                  <a:schemeClr val="dk1"/>
                </a:solidFill>
              </a:rPr>
              <a:t>experiment  that  may inevitably be a bust.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f46e2386f5_4_1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f46e2386f5_4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Ultimately, experiment number 2, the merchant visibility  experiment proved among the highest  impact with the lowest effort. So let’s get into how  the </a:t>
            </a:r>
            <a:r>
              <a:rPr lang="en">
                <a:solidFill>
                  <a:schemeClr val="dk1"/>
                </a:solidFill>
              </a:rPr>
              <a:t>experiment actually would run.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f46e2386f5_4_1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f46e2386f5_4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20">
                <a:solidFill>
                  <a:schemeClr val="dk1"/>
                </a:solidFill>
              </a:rPr>
              <a:t>Sample size about 100 merchants or 10%. What % of merchants do we think will </a:t>
            </a:r>
            <a:r>
              <a:rPr lang="en" sz="2420">
                <a:solidFill>
                  <a:schemeClr val="dk1"/>
                </a:solidFill>
              </a:rPr>
              <a:t>participate/be impacted by this program.. </a:t>
            </a:r>
            <a:endParaRPr sz="242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3ccb2bc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3ccb2bc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Marketing:</a:t>
            </a:r>
            <a:endParaRPr/>
          </a:p>
          <a:p>
            <a:pPr indent="-298450" lvl="0" marL="457200" rtl="0" algn="l">
              <a:spcBef>
                <a:spcPts val="0"/>
              </a:spcBef>
              <a:spcAft>
                <a:spcPts val="0"/>
              </a:spcAft>
              <a:buSzPts val="1100"/>
              <a:buChar char="-"/>
            </a:pPr>
            <a:r>
              <a:rPr lang="en"/>
              <a:t>Emails and Push notifications have a high bounce rate. </a:t>
            </a:r>
            <a:endParaRPr/>
          </a:p>
          <a:p>
            <a:pPr indent="-298450" lvl="0" marL="457200" rtl="0" algn="l">
              <a:spcBef>
                <a:spcPts val="0"/>
              </a:spcBef>
              <a:spcAft>
                <a:spcPts val="0"/>
              </a:spcAft>
              <a:buSzPts val="1100"/>
              <a:buChar char="-"/>
            </a:pPr>
            <a:r>
              <a:rPr lang="en"/>
              <a:t>Short graphic - Merchant clicks “I accept” like a T&amp;C–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3d3236458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3d3236458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3d3236458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3d3236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1B151B"/>
              </a:solidFill>
            </a:endParaRPr>
          </a:p>
          <a:p>
            <a:pPr indent="0" lvl="0" marL="0" rtl="0" algn="l">
              <a:spcBef>
                <a:spcPts val="0"/>
              </a:spcBef>
              <a:spcAft>
                <a:spcPts val="0"/>
              </a:spcAft>
              <a:buNone/>
            </a:pPr>
            <a:r>
              <a:rPr b="1" lang="en" sz="1300">
                <a:solidFill>
                  <a:srgbClr val="1B151B"/>
                </a:solidFill>
              </a:rPr>
              <a:t>Expand on logic for geolocation, and qualification (will be built out on slide 24)</a:t>
            </a:r>
            <a:endParaRPr b="1" sz="1300">
              <a:solidFill>
                <a:srgbClr val="1B151B"/>
              </a:solidFill>
            </a:endParaRPr>
          </a:p>
          <a:p>
            <a:pPr indent="0" lvl="0" marL="0" rtl="0" algn="l">
              <a:spcBef>
                <a:spcPts val="0"/>
              </a:spcBef>
              <a:spcAft>
                <a:spcPts val="0"/>
              </a:spcAft>
              <a:buNone/>
            </a:pPr>
            <a:r>
              <a:t/>
            </a:r>
            <a:endParaRPr b="1" sz="1300">
              <a:solidFill>
                <a:srgbClr val="1B151B"/>
              </a:solidFill>
            </a:endParaRPr>
          </a:p>
          <a:p>
            <a:pPr indent="0" lvl="0" marL="0" rtl="0" algn="l">
              <a:spcBef>
                <a:spcPts val="0"/>
              </a:spcBef>
              <a:spcAft>
                <a:spcPts val="0"/>
              </a:spcAft>
              <a:buNone/>
            </a:pPr>
            <a:r>
              <a:rPr b="1" lang="en" sz="1300">
                <a:solidFill>
                  <a:srgbClr val="1B151B"/>
                </a:solidFill>
              </a:rPr>
              <a:t>Separate implementation from experiment. SiJia’s suggestion is just doing pop up </a:t>
            </a:r>
            <a:endParaRPr b="1" sz="1300">
              <a:solidFill>
                <a:srgbClr val="1B151B"/>
              </a:solidFill>
            </a:endParaRPr>
          </a:p>
          <a:p>
            <a:pPr indent="0" lvl="0" marL="0" rtl="0" algn="l">
              <a:spcBef>
                <a:spcPts val="0"/>
              </a:spcBef>
              <a:spcAft>
                <a:spcPts val="0"/>
              </a:spcAft>
              <a:buNone/>
            </a:pPr>
            <a:r>
              <a:rPr b="1" lang="en" sz="1300">
                <a:solidFill>
                  <a:srgbClr val="1B151B"/>
                </a:solidFill>
              </a:rPr>
              <a:t>If experiment is just prep time, focus only on prep time. Try to cut geolocation, and minimize eng work. Eng work would be a second step after scaling. </a:t>
            </a:r>
            <a:endParaRPr b="1" sz="1300">
              <a:solidFill>
                <a:srgbClr val="1B151B"/>
              </a:solidFill>
            </a:endParaRPr>
          </a:p>
          <a:p>
            <a:pPr indent="0" lvl="0" marL="0" rtl="0" algn="l">
              <a:spcBef>
                <a:spcPts val="0"/>
              </a:spcBef>
              <a:spcAft>
                <a:spcPts val="0"/>
              </a:spcAft>
              <a:buNone/>
            </a:pPr>
            <a:r>
              <a:rPr b="1" lang="en" sz="1300">
                <a:solidFill>
                  <a:srgbClr val="1B151B"/>
                </a:solidFill>
              </a:rPr>
              <a:t>On slide 24, would be cool to see a mockup of notification</a:t>
            </a:r>
            <a:endParaRPr b="1" sz="1300">
              <a:solidFill>
                <a:srgbClr val="1B151B"/>
              </a:solidFill>
            </a:endParaRPr>
          </a:p>
          <a:p>
            <a:pPr indent="-311150" lvl="0" marL="457200" rtl="0" algn="l">
              <a:spcBef>
                <a:spcPts val="0"/>
              </a:spcBef>
              <a:spcAft>
                <a:spcPts val="0"/>
              </a:spcAft>
              <a:buClr>
                <a:srgbClr val="1B151B"/>
              </a:buClr>
              <a:buSzPts val="1300"/>
              <a:buChar char="●"/>
            </a:pPr>
            <a:r>
              <a:rPr b="1" lang="en" sz="1300">
                <a:solidFill>
                  <a:srgbClr val="1B151B"/>
                </a:solidFill>
              </a:rPr>
              <a:t>Cross functional support needed: </a:t>
            </a:r>
            <a:endParaRPr sz="1300">
              <a:solidFill>
                <a:srgbClr val="1B151B"/>
              </a:solidFill>
            </a:endParaRPr>
          </a:p>
          <a:p>
            <a:pPr indent="-311150" lvl="1" marL="914400" rtl="0" algn="l">
              <a:spcBef>
                <a:spcPts val="0"/>
              </a:spcBef>
              <a:spcAft>
                <a:spcPts val="0"/>
              </a:spcAft>
              <a:buClr>
                <a:srgbClr val="1B151B"/>
              </a:buClr>
              <a:buSzPts val="1300"/>
              <a:buFont typeface="Arial"/>
              <a:buChar char="○"/>
            </a:pPr>
            <a:r>
              <a:rPr b="1" lang="en" sz="1300">
                <a:solidFill>
                  <a:srgbClr val="1B151B"/>
                </a:solidFill>
              </a:rPr>
              <a:t>Ops </a:t>
            </a:r>
            <a:r>
              <a:rPr lang="en" sz="1300">
                <a:solidFill>
                  <a:srgbClr val="1B151B"/>
                </a:solidFill>
              </a:rPr>
              <a:t>- </a:t>
            </a:r>
            <a:endParaRPr sz="1300">
              <a:solidFill>
                <a:srgbClr val="1B151B"/>
              </a:solidFill>
            </a:endParaRPr>
          </a:p>
          <a:p>
            <a:pPr indent="-311150" lvl="2" marL="1371600" rtl="0" algn="l">
              <a:spcBef>
                <a:spcPts val="0"/>
              </a:spcBef>
              <a:spcAft>
                <a:spcPts val="0"/>
              </a:spcAft>
              <a:buClr>
                <a:srgbClr val="1B151B"/>
              </a:buClr>
              <a:buSzPts val="1300"/>
              <a:buFont typeface="Arial"/>
              <a:buChar char="■"/>
            </a:pPr>
            <a:r>
              <a:rPr lang="en" sz="1300">
                <a:solidFill>
                  <a:srgbClr val="1B151B"/>
                </a:solidFill>
              </a:rPr>
              <a:t>logic for dynamic geolocation based on Merchant and Customer location and “Juniper Favorites” qualification</a:t>
            </a:r>
            <a:endParaRPr sz="1300">
              <a:solidFill>
                <a:srgbClr val="1B151B"/>
              </a:solidFill>
            </a:endParaRPr>
          </a:p>
          <a:p>
            <a:pPr indent="-311150" lvl="2" marL="1371600" rtl="0" algn="l">
              <a:spcBef>
                <a:spcPts val="0"/>
              </a:spcBef>
              <a:spcAft>
                <a:spcPts val="0"/>
              </a:spcAft>
              <a:buClr>
                <a:srgbClr val="1B151B"/>
              </a:buClr>
              <a:buSzPts val="1300"/>
              <a:buFont typeface="Arial"/>
              <a:buChar char="■"/>
            </a:pPr>
            <a:r>
              <a:rPr lang="en" sz="1300">
                <a:solidFill>
                  <a:srgbClr val="1B151B"/>
                </a:solidFill>
              </a:rPr>
              <a:t>Answer support questions to Merchants on program</a:t>
            </a:r>
            <a:endParaRPr sz="1300">
              <a:solidFill>
                <a:srgbClr val="1B151B"/>
              </a:solidFill>
            </a:endParaRPr>
          </a:p>
          <a:p>
            <a:pPr indent="-311150" lvl="2" marL="1371600" rtl="0" algn="l">
              <a:spcBef>
                <a:spcPts val="0"/>
              </a:spcBef>
              <a:spcAft>
                <a:spcPts val="0"/>
              </a:spcAft>
              <a:buClr>
                <a:srgbClr val="1B151B"/>
              </a:buClr>
              <a:buSzPts val="1300"/>
              <a:buFont typeface="Arial"/>
              <a:buChar char="■"/>
            </a:pPr>
            <a:r>
              <a:rPr lang="en" sz="1300">
                <a:solidFill>
                  <a:srgbClr val="1B151B"/>
                </a:solidFill>
              </a:rPr>
              <a:t>Send FAQ pop up to Merchants on their app</a:t>
            </a:r>
            <a:endParaRPr sz="1300">
              <a:solidFill>
                <a:srgbClr val="1B151B"/>
              </a:solidFill>
            </a:endParaRPr>
          </a:p>
          <a:p>
            <a:pPr indent="-311150" lvl="1" marL="914400" rtl="0" algn="l">
              <a:spcBef>
                <a:spcPts val="0"/>
              </a:spcBef>
              <a:spcAft>
                <a:spcPts val="0"/>
              </a:spcAft>
              <a:buClr>
                <a:srgbClr val="1B151B"/>
              </a:buClr>
              <a:buSzPts val="1300"/>
              <a:buFont typeface="Arial"/>
              <a:buChar char="○"/>
            </a:pPr>
            <a:r>
              <a:rPr b="1" lang="en" sz="1300">
                <a:solidFill>
                  <a:srgbClr val="1B151B"/>
                </a:solidFill>
              </a:rPr>
              <a:t>Eng </a:t>
            </a:r>
            <a:r>
              <a:rPr lang="en" sz="1300">
                <a:solidFill>
                  <a:srgbClr val="1B151B"/>
                </a:solidFill>
              </a:rPr>
              <a:t>- connecting ops logic to “Juniper’s Favorites” placement</a:t>
            </a:r>
            <a:endParaRPr sz="1300">
              <a:solidFill>
                <a:srgbClr val="1B151B"/>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3d32364583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3d3236458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Guardrail Metrics– neutral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3d32364583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3d3236458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f46e2386f5_4_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f46e2386f5_4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bd8473ce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bd8473ce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3a0926a0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3a0926a0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tb1 as</a:t>
            </a:r>
            <a:endParaRPr/>
          </a:p>
          <a:p>
            <a:pPr indent="0" lvl="0" marL="0" rtl="0" algn="l">
              <a:spcBef>
                <a:spcPts val="0"/>
              </a:spcBef>
              <a:spcAft>
                <a:spcPts val="0"/>
              </a:spcAft>
              <a:buClr>
                <a:schemeClr val="dk1"/>
              </a:buClr>
              <a:buSzPts val="1100"/>
              <a:buFont typeface="Arial"/>
              <a:buNone/>
            </a:pPr>
            <a:r>
              <a:rPr lang="en"/>
              <a:t>  (SELECT DISTINCT customer_id, extract(MONTH</a:t>
            </a:r>
            <a:endParaRPr/>
          </a:p>
          <a:p>
            <a:pPr indent="0" lvl="0" marL="0" rtl="0" algn="l">
              <a:spcBef>
                <a:spcPts val="0"/>
              </a:spcBef>
              <a:spcAft>
                <a:spcPts val="0"/>
              </a:spcAft>
              <a:buClr>
                <a:schemeClr val="dk1"/>
              </a:buClr>
              <a:buSzPts val="1100"/>
              <a:buFont typeface="Arial"/>
              <a:buNone/>
            </a:pPr>
            <a:r>
              <a:rPr lang="en"/>
              <a:t>    FROM min(when_the_delivery_started)) MONTH, extract(DAY</a:t>
            </a:r>
            <a:endParaRPr/>
          </a:p>
          <a:p>
            <a:pPr indent="0" lvl="0" marL="0" rtl="0" algn="l">
              <a:spcBef>
                <a:spcPts val="0"/>
              </a:spcBef>
              <a:spcAft>
                <a:spcPts val="0"/>
              </a:spcAft>
              <a:buClr>
                <a:schemeClr val="dk1"/>
              </a:buClr>
              <a:buSzPts val="1100"/>
              <a:buFont typeface="Arial"/>
              <a:buNone/>
            </a:pPr>
            <a:r>
              <a:rPr lang="en"/>
              <a:t>        FROM min(when_the_delivery_started)) DAY</a:t>
            </a:r>
            <a:endParaRPr/>
          </a:p>
          <a:p>
            <a:pPr indent="0" lvl="0" marL="0" rtl="0" algn="l">
              <a:spcBef>
                <a:spcPts val="0"/>
              </a:spcBef>
              <a:spcAft>
                <a:spcPts val="0"/>
              </a:spcAft>
              <a:buClr>
                <a:schemeClr val="dk1"/>
              </a:buClr>
              <a:buSzPts val="1100"/>
              <a:buFont typeface="Arial"/>
              <a:buNone/>
            </a:pPr>
            <a:r>
              <a:rPr lang="en"/>
              <a:t>   FROM Skillful_Data.Project_Data</a:t>
            </a:r>
            <a:endParaRPr/>
          </a:p>
          <a:p>
            <a:pPr indent="0" lvl="0" marL="0" rtl="0" algn="l">
              <a:spcBef>
                <a:spcPts val="0"/>
              </a:spcBef>
              <a:spcAft>
                <a:spcPts val="0"/>
              </a:spcAft>
              <a:buClr>
                <a:schemeClr val="dk1"/>
              </a:buClr>
              <a:buSzPts val="1100"/>
              <a:buFont typeface="Arial"/>
              <a:buNone/>
            </a:pPr>
            <a:r>
              <a:rPr lang="en"/>
              <a:t>   GROUP BY 1)</a:t>
            </a:r>
            <a:endParaRPr/>
          </a:p>
          <a:p>
            <a:pPr indent="0" lvl="0" marL="0" rtl="0" algn="l">
              <a:spcBef>
                <a:spcPts val="0"/>
              </a:spcBef>
              <a:spcAft>
                <a:spcPts val="0"/>
              </a:spcAft>
              <a:buClr>
                <a:schemeClr val="dk1"/>
              </a:buClr>
              <a:buSzPts val="1100"/>
              <a:buFont typeface="Arial"/>
              <a:buNone/>
            </a:pPr>
            <a:r>
              <a:rPr lang="en"/>
              <a:t>SELECT tb1.Month,</a:t>
            </a:r>
            <a:endParaRPr/>
          </a:p>
          <a:p>
            <a:pPr indent="0" lvl="0" marL="0" rtl="0" algn="l">
              <a:spcBef>
                <a:spcPts val="0"/>
              </a:spcBef>
              <a:spcAft>
                <a:spcPts val="0"/>
              </a:spcAft>
              <a:buClr>
                <a:schemeClr val="dk1"/>
              </a:buClr>
              <a:buSzPts val="1100"/>
              <a:buFont typeface="Arial"/>
              <a:buNone/>
            </a:pPr>
            <a:r>
              <a:rPr lang="en"/>
              <a:t>       tb1.day,</a:t>
            </a:r>
            <a:endParaRPr/>
          </a:p>
          <a:p>
            <a:pPr indent="0" lvl="0" marL="0" rtl="0" algn="l">
              <a:spcBef>
                <a:spcPts val="0"/>
              </a:spcBef>
              <a:spcAft>
                <a:spcPts val="0"/>
              </a:spcAft>
              <a:buClr>
                <a:schemeClr val="dk1"/>
              </a:buClr>
              <a:buSzPts val="1100"/>
              <a:buFont typeface="Arial"/>
              <a:buNone/>
            </a:pPr>
            <a:r>
              <a:rPr lang="en"/>
              <a:t>       COUNT (DISTINCT tb1.customer_id) new_customers</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JOIN tb1 ON tb1.customer_id = pd.customer_id</a:t>
            </a:r>
            <a:endParaRPr/>
          </a:p>
          <a:p>
            <a:pPr indent="0" lvl="0" marL="0" rtl="0" algn="l">
              <a:spcBef>
                <a:spcPts val="0"/>
              </a:spcBef>
              <a:spcAft>
                <a:spcPts val="0"/>
              </a:spcAft>
              <a:buClr>
                <a:schemeClr val="dk1"/>
              </a:buClr>
              <a:buSzPts val="1100"/>
              <a:buFont typeface="Arial"/>
              <a:buNone/>
            </a:pPr>
            <a:r>
              <a:rPr lang="en"/>
              <a:t>GROUP BY 1,</a:t>
            </a:r>
            <a:endParaRPr/>
          </a:p>
          <a:p>
            <a:pPr indent="0" lvl="0" marL="0" rtl="0" algn="l">
              <a:spcBef>
                <a:spcPts val="0"/>
              </a:spcBef>
              <a:spcAft>
                <a:spcPts val="0"/>
              </a:spcAft>
              <a:buClr>
                <a:schemeClr val="dk1"/>
              </a:buClr>
              <a:buSzPts val="1100"/>
              <a:buFont typeface="Arial"/>
              <a:buNone/>
            </a:pPr>
            <a:r>
              <a:rPr lang="en"/>
              <a:t>         2</a:t>
            </a:r>
            <a:endParaRPr/>
          </a:p>
          <a:p>
            <a:pPr indent="0" lvl="0" marL="0" rtl="0" algn="l">
              <a:spcBef>
                <a:spcPts val="0"/>
              </a:spcBef>
              <a:spcAft>
                <a:spcPts val="0"/>
              </a:spcAft>
              <a:buClr>
                <a:schemeClr val="dk1"/>
              </a:buClr>
              <a:buSzPts val="1100"/>
              <a:buFont typeface="Arial"/>
              <a:buNone/>
            </a:pPr>
            <a:r>
              <a:rPr lang="en"/>
              <a:t>ORDER BY 2;</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3c819416e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3c819416e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tb1 as</a:t>
            </a:r>
            <a:endParaRPr/>
          </a:p>
          <a:p>
            <a:pPr indent="0" lvl="0" marL="0" rtl="0" algn="l">
              <a:spcBef>
                <a:spcPts val="0"/>
              </a:spcBef>
              <a:spcAft>
                <a:spcPts val="0"/>
              </a:spcAft>
              <a:buClr>
                <a:schemeClr val="dk1"/>
              </a:buClr>
              <a:buSzPts val="1100"/>
              <a:buFont typeface="Arial"/>
              <a:buNone/>
            </a:pPr>
            <a:r>
              <a:rPr lang="en"/>
              <a:t>  (SELECT DISTINCT customer_id, extract(MONTH</a:t>
            </a:r>
            <a:endParaRPr/>
          </a:p>
          <a:p>
            <a:pPr indent="0" lvl="0" marL="0" rtl="0" algn="l">
              <a:spcBef>
                <a:spcPts val="0"/>
              </a:spcBef>
              <a:spcAft>
                <a:spcPts val="0"/>
              </a:spcAft>
              <a:buClr>
                <a:schemeClr val="dk1"/>
              </a:buClr>
              <a:buSzPts val="1100"/>
              <a:buFont typeface="Arial"/>
              <a:buNone/>
            </a:pPr>
            <a:r>
              <a:rPr lang="en"/>
              <a:t>    FROM min(when_the_delivery_started)) MONTH, extract(DAY</a:t>
            </a:r>
            <a:endParaRPr/>
          </a:p>
          <a:p>
            <a:pPr indent="0" lvl="0" marL="0" rtl="0" algn="l">
              <a:spcBef>
                <a:spcPts val="0"/>
              </a:spcBef>
              <a:spcAft>
                <a:spcPts val="0"/>
              </a:spcAft>
              <a:buClr>
                <a:schemeClr val="dk1"/>
              </a:buClr>
              <a:buSzPts val="1100"/>
              <a:buFont typeface="Arial"/>
              <a:buNone/>
            </a:pPr>
            <a:r>
              <a:rPr lang="en"/>
              <a:t>        FROM min(when_the_delivery_started)) DAY</a:t>
            </a:r>
            <a:endParaRPr/>
          </a:p>
          <a:p>
            <a:pPr indent="0" lvl="0" marL="0" rtl="0" algn="l">
              <a:spcBef>
                <a:spcPts val="0"/>
              </a:spcBef>
              <a:spcAft>
                <a:spcPts val="0"/>
              </a:spcAft>
              <a:buClr>
                <a:schemeClr val="dk1"/>
              </a:buClr>
              <a:buSzPts val="1100"/>
              <a:buFont typeface="Arial"/>
              <a:buNone/>
            </a:pPr>
            <a:r>
              <a:rPr lang="en"/>
              <a:t>   FROM Skillful_Data.Project_Data</a:t>
            </a:r>
            <a:endParaRPr/>
          </a:p>
          <a:p>
            <a:pPr indent="0" lvl="0" marL="0" rtl="0" algn="l">
              <a:spcBef>
                <a:spcPts val="0"/>
              </a:spcBef>
              <a:spcAft>
                <a:spcPts val="0"/>
              </a:spcAft>
              <a:buClr>
                <a:schemeClr val="dk1"/>
              </a:buClr>
              <a:buSzPts val="1100"/>
              <a:buFont typeface="Arial"/>
              <a:buNone/>
            </a:pPr>
            <a:r>
              <a:rPr lang="en"/>
              <a:t>   GROUP BY 1)</a:t>
            </a:r>
            <a:endParaRPr/>
          </a:p>
          <a:p>
            <a:pPr indent="0" lvl="0" marL="0" rtl="0" algn="l">
              <a:spcBef>
                <a:spcPts val="0"/>
              </a:spcBef>
              <a:spcAft>
                <a:spcPts val="0"/>
              </a:spcAft>
              <a:buClr>
                <a:schemeClr val="dk1"/>
              </a:buClr>
              <a:buSzPts val="1100"/>
              <a:buFont typeface="Arial"/>
              <a:buNone/>
            </a:pPr>
            <a:r>
              <a:rPr lang="en"/>
              <a:t>SELECT tb1.Month,</a:t>
            </a:r>
            <a:endParaRPr/>
          </a:p>
          <a:p>
            <a:pPr indent="0" lvl="0" marL="0" rtl="0" algn="l">
              <a:spcBef>
                <a:spcPts val="0"/>
              </a:spcBef>
              <a:spcAft>
                <a:spcPts val="0"/>
              </a:spcAft>
              <a:buClr>
                <a:schemeClr val="dk1"/>
              </a:buClr>
              <a:buSzPts val="1100"/>
              <a:buFont typeface="Arial"/>
              <a:buNone/>
            </a:pPr>
            <a:r>
              <a:rPr lang="en"/>
              <a:t>       tb1.day,</a:t>
            </a:r>
            <a:endParaRPr/>
          </a:p>
          <a:p>
            <a:pPr indent="0" lvl="0" marL="0" rtl="0" algn="l">
              <a:spcBef>
                <a:spcPts val="0"/>
              </a:spcBef>
              <a:spcAft>
                <a:spcPts val="0"/>
              </a:spcAft>
              <a:buClr>
                <a:schemeClr val="dk1"/>
              </a:buClr>
              <a:buSzPts val="1100"/>
              <a:buFont typeface="Arial"/>
              <a:buNone/>
            </a:pPr>
            <a:r>
              <a:rPr lang="en"/>
              <a:t>       COUNT (DISTINCT tb1.customer_id) new_customers</a:t>
            </a:r>
            <a:endParaRPr/>
          </a:p>
          <a:p>
            <a:pPr indent="0" lvl="0" marL="0" rtl="0" algn="l">
              <a:spcBef>
                <a:spcPts val="0"/>
              </a:spcBef>
              <a:spcAft>
                <a:spcPts val="0"/>
              </a:spcAft>
              <a:buClr>
                <a:schemeClr val="dk1"/>
              </a:buClr>
              <a:buSzPts val="1100"/>
              <a:buFont typeface="Arial"/>
              <a:buNone/>
            </a:pPr>
            <a:r>
              <a:rPr lang="en"/>
              <a:t>FROM Skillful_Data.Project_Data pd</a:t>
            </a:r>
            <a:endParaRPr/>
          </a:p>
          <a:p>
            <a:pPr indent="0" lvl="0" marL="0" rtl="0" algn="l">
              <a:spcBef>
                <a:spcPts val="0"/>
              </a:spcBef>
              <a:spcAft>
                <a:spcPts val="0"/>
              </a:spcAft>
              <a:buClr>
                <a:schemeClr val="dk1"/>
              </a:buClr>
              <a:buSzPts val="1100"/>
              <a:buFont typeface="Arial"/>
              <a:buNone/>
            </a:pPr>
            <a:r>
              <a:rPr lang="en"/>
              <a:t>JOIN tb1 ON tb1.customer_id = pd.customer_id</a:t>
            </a:r>
            <a:endParaRPr/>
          </a:p>
          <a:p>
            <a:pPr indent="0" lvl="0" marL="0" rtl="0" algn="l">
              <a:spcBef>
                <a:spcPts val="0"/>
              </a:spcBef>
              <a:spcAft>
                <a:spcPts val="0"/>
              </a:spcAft>
              <a:buClr>
                <a:schemeClr val="dk1"/>
              </a:buClr>
              <a:buSzPts val="1100"/>
              <a:buFont typeface="Arial"/>
              <a:buNone/>
            </a:pPr>
            <a:r>
              <a:rPr lang="en"/>
              <a:t>GROUP BY 1,</a:t>
            </a:r>
            <a:endParaRPr/>
          </a:p>
          <a:p>
            <a:pPr indent="0" lvl="0" marL="0" rtl="0" algn="l">
              <a:spcBef>
                <a:spcPts val="0"/>
              </a:spcBef>
              <a:spcAft>
                <a:spcPts val="0"/>
              </a:spcAft>
              <a:buClr>
                <a:schemeClr val="dk1"/>
              </a:buClr>
              <a:buSzPts val="1100"/>
              <a:buFont typeface="Arial"/>
              <a:buNone/>
            </a:pPr>
            <a:r>
              <a:rPr lang="en"/>
              <a:t>         2</a:t>
            </a:r>
            <a:endParaRPr/>
          </a:p>
          <a:p>
            <a:pPr indent="0" lvl="0" marL="0" rtl="0" algn="l">
              <a:spcBef>
                <a:spcPts val="0"/>
              </a:spcBef>
              <a:spcAft>
                <a:spcPts val="0"/>
              </a:spcAft>
              <a:buClr>
                <a:schemeClr val="dk1"/>
              </a:buClr>
              <a:buSzPts val="1100"/>
              <a:buFont typeface="Arial"/>
              <a:buNone/>
            </a:pPr>
            <a:r>
              <a:rPr lang="en"/>
              <a:t>ORDER BY 2;</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3a391a4d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3a391a4d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dig into - customer rating, location,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3c040dadd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3c040dadd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46e2386f5_4_5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46e2386f5_4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c819416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c819416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5214/35= ~153 orders a day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46e2386f5_4_6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46e2386f5_4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c040dadd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3c040dadd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46e2386f5_4_6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46e2386f5_4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46e2386f5_4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46e2386f5_4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Focusing on couriers - main focus for today’s project and experiment. Our team specifically wanted to focus on this side of the Juniper marketplace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dug into three key metrics that we see as important benchmarks for overall health of our couriers - courier retention (how have our courier cohorts retained on juniper), </a:t>
            </a:r>
            <a:r>
              <a:rPr lang="en"/>
              <a:t>courier</a:t>
            </a:r>
            <a:r>
              <a:rPr lang="en"/>
              <a:t> engagement (once we get couriers on juniper, whats the </a:t>
            </a:r>
            <a:r>
              <a:rPr lang="en"/>
              <a:t>frequency</a:t>
            </a:r>
            <a:r>
              <a:rPr lang="en"/>
              <a:t> and depth in which they make deliveries) and courier efficiency (how many orders are couriers during active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evaluating these three metrics -&gt; hypothesis that long idle times for couriers waiting at merchants was the driver for poor </a:t>
            </a:r>
            <a:r>
              <a:rPr lang="en"/>
              <a:t>courier health. Okay now I’ll deep dive into what these three metrics mean, and why theyre important.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30.jp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jpg"/><Relationship Id="rId3" Type="http://schemas.openxmlformats.org/officeDocument/2006/relationships/image" Target="../media/image3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rot="5400000">
            <a:off x="8596487" y="4568787"/>
            <a:ext cx="480200" cy="2736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2"/>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1061825" y="607075"/>
            <a:ext cx="3611400" cy="393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2"/>
          <p:cNvGrpSpPr/>
          <p:nvPr/>
        </p:nvGrpSpPr>
        <p:grpSpPr>
          <a:xfrm>
            <a:off x="303600" y="303900"/>
            <a:ext cx="1216772" cy="1049100"/>
            <a:chOff x="304800" y="304800"/>
            <a:chExt cx="1216772" cy="1049100"/>
          </a:xfrm>
        </p:grpSpPr>
        <p:sp>
          <p:nvSpPr>
            <p:cNvPr id="62" name="Google Shape;62;p12"/>
            <p:cNvSpPr/>
            <p:nvPr/>
          </p:nvSpPr>
          <p:spPr>
            <a:xfrm>
              <a:off x="304800" y="304800"/>
              <a:ext cx="1049100" cy="104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rot="5400000">
              <a:off x="1274822"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2"/>
          <p:cNvSpPr txBox="1"/>
          <p:nvPr>
            <p:ph idx="1" type="body"/>
          </p:nvPr>
        </p:nvSpPr>
        <p:spPr>
          <a:xfrm>
            <a:off x="1612525" y="846925"/>
            <a:ext cx="2794500" cy="33606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sz="2400"/>
            </a:lvl1pPr>
            <a:lvl2pPr indent="-381000" lvl="1" marL="914400" rtl="0">
              <a:spcBef>
                <a:spcPts val="800"/>
              </a:spcBef>
              <a:spcAft>
                <a:spcPts val="0"/>
              </a:spcAft>
              <a:buSzPts val="2400"/>
              <a:buChar char="▫"/>
              <a:defRPr sz="2400"/>
            </a:lvl2pPr>
            <a:lvl3pPr indent="-381000" lvl="2" marL="1371600" rtl="0">
              <a:spcBef>
                <a:spcPts val="800"/>
              </a:spcBef>
              <a:spcAft>
                <a:spcPts val="0"/>
              </a:spcAft>
              <a:buSzPts val="2400"/>
              <a:buChar char="▫"/>
              <a:defRPr sz="2400"/>
            </a:lvl3pPr>
            <a:lvl4pPr indent="-381000" lvl="3" marL="1828800" rtl="0">
              <a:spcBef>
                <a:spcPts val="800"/>
              </a:spcBef>
              <a:spcAft>
                <a:spcPts val="0"/>
              </a:spcAft>
              <a:buSzPts val="2400"/>
              <a:buChar char="▫"/>
              <a:defRPr sz="2400"/>
            </a:lvl4pPr>
            <a:lvl5pPr indent="-381000" lvl="4" marL="2286000" rtl="0">
              <a:spcBef>
                <a:spcPts val="800"/>
              </a:spcBef>
              <a:spcAft>
                <a:spcPts val="0"/>
              </a:spcAft>
              <a:buSzPts val="2400"/>
              <a:buChar char="○"/>
              <a:defRPr sz="2400"/>
            </a:lvl5pPr>
            <a:lvl6pPr indent="-381000" lvl="5" marL="2743200" rtl="0">
              <a:spcBef>
                <a:spcPts val="800"/>
              </a:spcBef>
              <a:spcAft>
                <a:spcPts val="0"/>
              </a:spcAft>
              <a:buSzPts val="2400"/>
              <a:buChar char="■"/>
              <a:defRPr sz="2400"/>
            </a:lvl6pPr>
            <a:lvl7pPr indent="-381000" lvl="6" marL="3200400" rtl="0">
              <a:spcBef>
                <a:spcPts val="800"/>
              </a:spcBef>
              <a:spcAft>
                <a:spcPts val="0"/>
              </a:spcAft>
              <a:buSzPts val="2400"/>
              <a:buChar char="●"/>
              <a:defRPr sz="2400"/>
            </a:lvl7pPr>
            <a:lvl8pPr indent="-381000" lvl="7" marL="3657600" rtl="0">
              <a:spcBef>
                <a:spcPts val="800"/>
              </a:spcBef>
              <a:spcAft>
                <a:spcPts val="0"/>
              </a:spcAft>
              <a:buSzPts val="2400"/>
              <a:buChar char="○"/>
              <a:defRPr sz="2400"/>
            </a:lvl8pPr>
            <a:lvl9pPr indent="-381000" lvl="8" marL="4114800" rtl="0">
              <a:spcBef>
                <a:spcPts val="800"/>
              </a:spcBef>
              <a:spcAft>
                <a:spcPts val="800"/>
              </a:spcAft>
              <a:buSzPts val="2400"/>
              <a:buChar char="■"/>
              <a:defRPr sz="2400"/>
            </a:lvl9pPr>
          </a:lstStyle>
          <a:p/>
        </p:txBody>
      </p:sp>
      <p:sp>
        <p:nvSpPr>
          <p:cNvPr id="65" name="Google Shape;65;p12"/>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2"/>
          <p:cNvSpPr txBox="1"/>
          <p:nvPr/>
        </p:nvSpPr>
        <p:spPr>
          <a:xfrm>
            <a:off x="303600" y="393900"/>
            <a:ext cx="1043400" cy="869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dk1"/>
                </a:solidFill>
                <a:latin typeface="Nunito Sans"/>
                <a:ea typeface="Nunito Sans"/>
                <a:cs typeface="Nunito Sans"/>
                <a:sym typeface="Nunito Sans"/>
              </a:rPr>
              <a:t>“</a:t>
            </a:r>
            <a:endParaRPr b="1" sz="8600">
              <a:solidFill>
                <a:schemeClr val="dk1"/>
              </a:solidFill>
              <a:latin typeface="Nunito Sans"/>
              <a:ea typeface="Nunito Sans"/>
              <a:cs typeface="Nunito Sans"/>
              <a:sym typeface="Nuni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7" name="Shape 67"/>
        <p:cNvGrpSpPr/>
        <p:nvPr/>
      </p:nvGrpSpPr>
      <p:grpSpPr>
        <a:xfrm>
          <a:off x="0" y="0"/>
          <a:ext cx="0" cy="0"/>
          <a:chOff x="0" y="0"/>
          <a:chExt cx="0" cy="0"/>
        </a:xfrm>
      </p:grpSpPr>
      <p:sp>
        <p:nvSpPr>
          <p:cNvPr id="68" name="Google Shape;68;p13"/>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69" name="Google Shape;69;p13"/>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3"/>
          <p:cNvGrpSpPr/>
          <p:nvPr/>
        </p:nvGrpSpPr>
        <p:grpSpPr>
          <a:xfrm>
            <a:off x="6501631" y="370231"/>
            <a:ext cx="2403000" cy="4229100"/>
            <a:chOff x="6501631" y="370231"/>
            <a:chExt cx="2403000" cy="4229100"/>
          </a:xfrm>
        </p:grpSpPr>
        <p:sp>
          <p:nvSpPr>
            <p:cNvPr id="71" name="Google Shape;71;p13"/>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3"/>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3"/>
          <p:cNvSpPr txBox="1"/>
          <p:nvPr>
            <p:ph idx="1" type="body"/>
          </p:nvPr>
        </p:nvSpPr>
        <p:spPr>
          <a:xfrm>
            <a:off x="1007700" y="1582550"/>
            <a:ext cx="4824300" cy="2951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76" name="Google Shape;76;p13"/>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half">
  <p:cSld name="TITLE_AND_BODY_1">
    <p:spTree>
      <p:nvGrpSpPr>
        <p:cNvPr id="77" name="Shape 77"/>
        <p:cNvGrpSpPr/>
        <p:nvPr/>
      </p:nvGrpSpPr>
      <p:grpSpPr>
        <a:xfrm>
          <a:off x="0" y="0"/>
          <a:ext cx="0" cy="0"/>
          <a:chOff x="0" y="0"/>
          <a:chExt cx="0" cy="0"/>
        </a:xfrm>
      </p:grpSpPr>
      <p:sp>
        <p:nvSpPr>
          <p:cNvPr id="78" name="Google Shape;78;p14"/>
          <p:cNvSpPr/>
          <p:nvPr/>
        </p:nvSpPr>
        <p:spPr>
          <a:xfrm>
            <a:off x="300450" y="301275"/>
            <a:ext cx="1055325" cy="1662225"/>
          </a:xfrm>
          <a:custGeom>
            <a:rect b="b" l="l" r="r" t="t"/>
            <a:pathLst>
              <a:path extrusionOk="0" h="66489" w="42213">
                <a:moveTo>
                  <a:pt x="33" y="0"/>
                </a:moveTo>
                <a:lnTo>
                  <a:pt x="42213" y="0"/>
                </a:lnTo>
                <a:lnTo>
                  <a:pt x="41985" y="66489"/>
                </a:lnTo>
                <a:lnTo>
                  <a:pt x="0" y="66489"/>
                </a:lnTo>
                <a:lnTo>
                  <a:pt x="0" y="59758"/>
                </a:lnTo>
                <a:lnTo>
                  <a:pt x="6662" y="53790"/>
                </a:lnTo>
                <a:lnTo>
                  <a:pt x="70" y="47683"/>
                </a:lnTo>
                <a:close/>
              </a:path>
            </a:pathLst>
          </a:custGeom>
          <a:solidFill>
            <a:schemeClr val="accent1"/>
          </a:solidFill>
          <a:ln>
            <a:noFill/>
          </a:ln>
        </p:spPr>
      </p:sp>
      <p:sp>
        <p:nvSpPr>
          <p:cNvPr id="79" name="Google Shape;79;p14"/>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4"/>
          <p:cNvGrpSpPr/>
          <p:nvPr/>
        </p:nvGrpSpPr>
        <p:grpSpPr>
          <a:xfrm>
            <a:off x="5293222" y="370225"/>
            <a:ext cx="3611400" cy="4229100"/>
            <a:chOff x="5293222" y="370225"/>
            <a:chExt cx="3611400" cy="4229100"/>
          </a:xfrm>
        </p:grpSpPr>
        <p:sp>
          <p:nvSpPr>
            <p:cNvPr id="81" name="Google Shape;81;p14"/>
            <p:cNvSpPr/>
            <p:nvPr/>
          </p:nvSpPr>
          <p:spPr>
            <a:xfrm>
              <a:off x="5293222" y="370225"/>
              <a:ext cx="36114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4"/>
          <p:cNvSpPr/>
          <p:nvPr/>
        </p:nvSpPr>
        <p:spPr>
          <a:xfrm>
            <a:off x="5227800" y="304800"/>
            <a:ext cx="36114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ph type="title"/>
          </p:nvPr>
        </p:nvSpPr>
        <p:spPr>
          <a:xfrm>
            <a:off x="702900" y="1445600"/>
            <a:ext cx="39153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4"/>
          <p:cNvSpPr txBox="1"/>
          <p:nvPr>
            <p:ph idx="1" type="body"/>
          </p:nvPr>
        </p:nvSpPr>
        <p:spPr>
          <a:xfrm>
            <a:off x="1006800" y="2268300"/>
            <a:ext cx="3611400" cy="2265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86" name="Google Shape;86;p14"/>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 name="Shape 87"/>
        <p:cNvGrpSpPr/>
        <p:nvPr/>
      </p:nvGrpSpPr>
      <p:grpSpPr>
        <a:xfrm>
          <a:off x="0" y="0"/>
          <a:ext cx="0" cy="0"/>
          <a:chOff x="0" y="0"/>
          <a:chExt cx="0" cy="0"/>
        </a:xfrm>
      </p:grpSpPr>
      <p:sp>
        <p:nvSpPr>
          <p:cNvPr id="88" name="Google Shape;88;p15"/>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89" name="Google Shape;89;p15"/>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5"/>
          <p:cNvGrpSpPr/>
          <p:nvPr/>
        </p:nvGrpSpPr>
        <p:grpSpPr>
          <a:xfrm>
            <a:off x="6501631" y="370231"/>
            <a:ext cx="2403000" cy="4229100"/>
            <a:chOff x="6501631" y="370231"/>
            <a:chExt cx="2403000" cy="4229100"/>
          </a:xfrm>
        </p:grpSpPr>
        <p:sp>
          <p:nvSpPr>
            <p:cNvPr id="91" name="Google Shape;91;p15"/>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5"/>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5"/>
          <p:cNvSpPr txBox="1"/>
          <p:nvPr>
            <p:ph idx="1" type="body"/>
          </p:nvPr>
        </p:nvSpPr>
        <p:spPr>
          <a:xfrm>
            <a:off x="1007700"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96" name="Google Shape;96;p15"/>
          <p:cNvSpPr txBox="1"/>
          <p:nvPr>
            <p:ph idx="2" type="body"/>
          </p:nvPr>
        </p:nvSpPr>
        <p:spPr>
          <a:xfrm>
            <a:off x="3577989"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97" name="Google Shape;97;p15"/>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8" name="Shape 98"/>
        <p:cNvGrpSpPr/>
        <p:nvPr/>
      </p:nvGrpSpPr>
      <p:grpSpPr>
        <a:xfrm>
          <a:off x="0" y="0"/>
          <a:ext cx="0" cy="0"/>
          <a:chOff x="0" y="0"/>
          <a:chExt cx="0" cy="0"/>
        </a:xfrm>
      </p:grpSpPr>
      <p:sp>
        <p:nvSpPr>
          <p:cNvPr id="99" name="Google Shape;99;p16"/>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00" name="Google Shape;100;p16"/>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6"/>
          <p:cNvSpPr txBox="1"/>
          <p:nvPr>
            <p:ph idx="1" type="body"/>
          </p:nvPr>
        </p:nvSpPr>
        <p:spPr>
          <a:xfrm>
            <a:off x="1007700"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03" name="Google Shape;103;p16"/>
          <p:cNvSpPr txBox="1"/>
          <p:nvPr>
            <p:ph idx="2" type="body"/>
          </p:nvPr>
        </p:nvSpPr>
        <p:spPr>
          <a:xfrm>
            <a:off x="3459809"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04" name="Google Shape;104;p16"/>
          <p:cNvSpPr txBox="1"/>
          <p:nvPr>
            <p:ph idx="3" type="body"/>
          </p:nvPr>
        </p:nvSpPr>
        <p:spPr>
          <a:xfrm>
            <a:off x="5911918"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05" name="Google Shape;105;p16"/>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17"/>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08" name="Google Shape;108;p17"/>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 name="Google Shape;110;p17"/>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18"/>
          <p:cNvSpPr txBox="1"/>
          <p:nvPr>
            <p:ph idx="12" type="sldNum"/>
          </p:nvPr>
        </p:nvSpPr>
        <p:spPr>
          <a:xfrm>
            <a:off x="8229600" y="4197875"/>
            <a:ext cx="609600" cy="640800"/>
          </a:xfrm>
          <a:prstGeom prst="rect">
            <a:avLst/>
          </a:prstGeom>
        </p:spPr>
        <p:txBody>
          <a:bodyPr anchorCtr="0" anchor="ctr" bIns="0" lIns="0" spcFirstLastPara="1" rIns="0" wrap="square" tIns="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13" name="Google Shape;113;p18"/>
          <p:cNvGrpSpPr/>
          <p:nvPr/>
        </p:nvGrpSpPr>
        <p:grpSpPr>
          <a:xfrm>
            <a:off x="296621" y="4197875"/>
            <a:ext cx="8103079" cy="640800"/>
            <a:chOff x="296621" y="713075"/>
            <a:chExt cx="8103079" cy="640800"/>
          </a:xfrm>
        </p:grpSpPr>
        <p:sp>
          <p:nvSpPr>
            <p:cNvPr id="114" name="Google Shape;114;p18"/>
            <p:cNvSpPr/>
            <p:nvPr/>
          </p:nvSpPr>
          <p:spPr>
            <a:xfrm>
              <a:off x="304800" y="713075"/>
              <a:ext cx="8094900" cy="64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223871"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8"/>
          <p:cNvSpPr txBox="1"/>
          <p:nvPr>
            <p:ph idx="1" type="body"/>
          </p:nvPr>
        </p:nvSpPr>
        <p:spPr>
          <a:xfrm>
            <a:off x="571050" y="4363600"/>
            <a:ext cx="7658400" cy="318300"/>
          </a:xfrm>
          <a:prstGeom prst="rect">
            <a:avLst/>
          </a:prstGeom>
        </p:spPr>
        <p:txBody>
          <a:bodyPr anchorCtr="0" anchor="ctr" bIns="0" lIns="0" spcFirstLastPara="1" rIns="0" wrap="square" tIns="0">
            <a:noAutofit/>
          </a:bodyPr>
          <a:lstStyle>
            <a:lvl1pPr indent="-228600" lvl="0" marL="457200" rtl="0">
              <a:spcBef>
                <a:spcPts val="0"/>
              </a:spcBef>
              <a:spcAft>
                <a:spcPts val="0"/>
              </a:spcAft>
              <a:buClr>
                <a:schemeClr val="lt1"/>
              </a:buClr>
              <a:buSzPts val="1800"/>
              <a:buNone/>
              <a:defRPr sz="1800">
                <a:solidFill>
                  <a:schemeClr val="lt1"/>
                </a:solidFill>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19"/>
          <p:cNvSpPr/>
          <p:nvPr/>
        </p:nvSpPr>
        <p:spPr>
          <a:xfrm>
            <a:off x="0" y="-8175"/>
            <a:ext cx="9144000" cy="5151600"/>
          </a:xfrm>
          <a:prstGeom prst="frame">
            <a:avLst>
              <a:gd fmla="val 6032" name="adj1"/>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idx="12" type="sldNum"/>
          </p:nvPr>
        </p:nvSpPr>
        <p:spPr>
          <a:xfrm>
            <a:off x="8833200" y="2262825"/>
            <a:ext cx="310800" cy="609600"/>
          </a:xfrm>
          <a:prstGeom prst="rect">
            <a:avLst/>
          </a:prstGeom>
        </p:spPr>
        <p:txBody>
          <a:bodyPr anchorCtr="0" anchor="ctr" bIns="0"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r>
              <a:t/>
            </a:r>
            <a:endParaRPr/>
          </a:p>
        </p:txBody>
      </p:sp>
      <p:sp>
        <p:nvSpPr>
          <p:cNvPr id="120" name="Google Shape;120;p19"/>
          <p:cNvSpPr/>
          <p:nvPr/>
        </p:nvSpPr>
        <p:spPr>
          <a:xfrm rot="5400000">
            <a:off x="223871" y="2484750"/>
            <a:ext cx="319500" cy="174000"/>
          </a:xfrm>
          <a:prstGeom prst="triangle">
            <a:avLst>
              <a:gd fmla="val 50000" name="adj"/>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25" name="Shape 125"/>
        <p:cNvGrpSpPr/>
        <p:nvPr/>
      </p:nvGrpSpPr>
      <p:grpSpPr>
        <a:xfrm>
          <a:off x="0" y="0"/>
          <a:ext cx="0" cy="0"/>
          <a:chOff x="0" y="0"/>
          <a:chExt cx="0" cy="0"/>
        </a:xfrm>
      </p:grpSpPr>
      <p:sp>
        <p:nvSpPr>
          <p:cNvPr id="126" name="Google Shape;126;p21"/>
          <p:cNvSpPr/>
          <p:nvPr/>
        </p:nvSpPr>
        <p:spPr>
          <a:xfrm>
            <a:off x="1125200" y="1593775"/>
            <a:ext cx="4470900" cy="20868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1061825" y="1530325"/>
            <a:ext cx="4470900" cy="20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21"/>
          <p:cNvGrpSpPr/>
          <p:nvPr/>
        </p:nvGrpSpPr>
        <p:grpSpPr>
          <a:xfrm>
            <a:off x="303600" y="2049175"/>
            <a:ext cx="1216772" cy="1049100"/>
            <a:chOff x="304800" y="304800"/>
            <a:chExt cx="1216772" cy="1049100"/>
          </a:xfrm>
        </p:grpSpPr>
        <p:sp>
          <p:nvSpPr>
            <p:cNvPr id="129" name="Google Shape;129;p21"/>
            <p:cNvSpPr/>
            <p:nvPr/>
          </p:nvSpPr>
          <p:spPr>
            <a:xfrm>
              <a:off x="304800" y="304800"/>
              <a:ext cx="10491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rot="5400000">
              <a:off x="1274822" y="7423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1"/>
          <p:cNvSpPr txBox="1"/>
          <p:nvPr>
            <p:ph type="ctrTitle"/>
          </p:nvPr>
        </p:nvSpPr>
        <p:spPr>
          <a:xfrm>
            <a:off x="1631500" y="2049175"/>
            <a:ext cx="3598200" cy="10491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4400"/>
              <a:buNone/>
              <a:defRPr b="0" sz="4400">
                <a:solidFill>
                  <a:schemeClr val="accent1"/>
                </a:solidFill>
              </a:defRPr>
            </a:lvl1pPr>
            <a:lvl2pPr lvl="1" rtl="0">
              <a:spcBef>
                <a:spcPts val="0"/>
              </a:spcBef>
              <a:spcAft>
                <a:spcPts val="0"/>
              </a:spcAft>
              <a:buClr>
                <a:schemeClr val="accent1"/>
              </a:buClr>
              <a:buSzPts val="4400"/>
              <a:buNone/>
              <a:defRPr b="0" sz="4400">
                <a:solidFill>
                  <a:schemeClr val="accent1"/>
                </a:solidFill>
              </a:defRPr>
            </a:lvl2pPr>
            <a:lvl3pPr lvl="2" rtl="0">
              <a:spcBef>
                <a:spcPts val="0"/>
              </a:spcBef>
              <a:spcAft>
                <a:spcPts val="0"/>
              </a:spcAft>
              <a:buClr>
                <a:schemeClr val="accent1"/>
              </a:buClr>
              <a:buSzPts val="4400"/>
              <a:buNone/>
              <a:defRPr b="0" sz="4400">
                <a:solidFill>
                  <a:schemeClr val="accent1"/>
                </a:solidFill>
              </a:defRPr>
            </a:lvl3pPr>
            <a:lvl4pPr lvl="3" rtl="0">
              <a:spcBef>
                <a:spcPts val="0"/>
              </a:spcBef>
              <a:spcAft>
                <a:spcPts val="0"/>
              </a:spcAft>
              <a:buClr>
                <a:schemeClr val="accent1"/>
              </a:buClr>
              <a:buSzPts val="4400"/>
              <a:buNone/>
              <a:defRPr b="0" sz="4400">
                <a:solidFill>
                  <a:schemeClr val="accent1"/>
                </a:solidFill>
              </a:defRPr>
            </a:lvl4pPr>
            <a:lvl5pPr lvl="4" rtl="0">
              <a:spcBef>
                <a:spcPts val="0"/>
              </a:spcBef>
              <a:spcAft>
                <a:spcPts val="0"/>
              </a:spcAft>
              <a:buClr>
                <a:schemeClr val="accent1"/>
              </a:buClr>
              <a:buSzPts val="4400"/>
              <a:buNone/>
              <a:defRPr b="0" sz="4400">
                <a:solidFill>
                  <a:schemeClr val="accent1"/>
                </a:solidFill>
              </a:defRPr>
            </a:lvl5pPr>
            <a:lvl6pPr lvl="5" rtl="0">
              <a:spcBef>
                <a:spcPts val="0"/>
              </a:spcBef>
              <a:spcAft>
                <a:spcPts val="0"/>
              </a:spcAft>
              <a:buClr>
                <a:schemeClr val="accent1"/>
              </a:buClr>
              <a:buSzPts val="4400"/>
              <a:buNone/>
              <a:defRPr b="0" sz="4400">
                <a:solidFill>
                  <a:schemeClr val="accent1"/>
                </a:solidFill>
              </a:defRPr>
            </a:lvl6pPr>
            <a:lvl7pPr lvl="6" rtl="0">
              <a:spcBef>
                <a:spcPts val="0"/>
              </a:spcBef>
              <a:spcAft>
                <a:spcPts val="0"/>
              </a:spcAft>
              <a:buClr>
                <a:schemeClr val="accent1"/>
              </a:buClr>
              <a:buSzPts val="4400"/>
              <a:buNone/>
              <a:defRPr b="0" sz="4400">
                <a:solidFill>
                  <a:schemeClr val="accent1"/>
                </a:solidFill>
              </a:defRPr>
            </a:lvl7pPr>
            <a:lvl8pPr lvl="7" rtl="0">
              <a:spcBef>
                <a:spcPts val="0"/>
              </a:spcBef>
              <a:spcAft>
                <a:spcPts val="0"/>
              </a:spcAft>
              <a:buClr>
                <a:schemeClr val="accent1"/>
              </a:buClr>
              <a:buSzPts val="4400"/>
              <a:buNone/>
              <a:defRPr b="0" sz="4400">
                <a:solidFill>
                  <a:schemeClr val="accent1"/>
                </a:solidFill>
              </a:defRPr>
            </a:lvl8pPr>
            <a:lvl9pPr lvl="8" rtl="0">
              <a:spcBef>
                <a:spcPts val="0"/>
              </a:spcBef>
              <a:spcAft>
                <a:spcPts val="0"/>
              </a:spcAft>
              <a:buClr>
                <a:schemeClr val="accent1"/>
              </a:buClr>
              <a:buSzPts val="4400"/>
              <a:buNone/>
              <a:defRPr b="0" sz="44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0" y="-410075"/>
            <a:ext cx="9144003" cy="6094510"/>
          </a:xfrm>
          <a:prstGeom prst="rect">
            <a:avLst/>
          </a:prstGeom>
          <a:noFill/>
          <a:ln>
            <a:noFill/>
          </a:ln>
        </p:spPr>
      </p:pic>
      <p:sp>
        <p:nvSpPr>
          <p:cNvPr id="134" name="Google Shape;134;p22"/>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1061825" y="607075"/>
            <a:ext cx="3611400" cy="39333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303600" y="303600"/>
            <a:ext cx="1049100" cy="135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7" name="Google Shape;137;p22"/>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4000"/>
              <a:buFont typeface="Arial"/>
              <a:buNone/>
              <a:defRPr b="0" sz="4000">
                <a:solidFill>
                  <a:schemeClr val="lt1"/>
                </a:solidFill>
                <a:latin typeface="Arial"/>
                <a:ea typeface="Arial"/>
                <a:cs typeface="Arial"/>
                <a:sym typeface="Arial"/>
              </a:defRPr>
            </a:lvl1pPr>
            <a:lvl2pPr lvl="1" rtl="0">
              <a:spcBef>
                <a:spcPts val="0"/>
              </a:spcBef>
              <a:spcAft>
                <a:spcPts val="0"/>
              </a:spcAft>
              <a:buClr>
                <a:schemeClr val="accent1"/>
              </a:buClr>
              <a:buSzPts val="4000"/>
              <a:buNone/>
              <a:defRPr b="0" sz="4000">
                <a:solidFill>
                  <a:schemeClr val="accent1"/>
                </a:solidFill>
              </a:defRPr>
            </a:lvl2pPr>
            <a:lvl3pPr lvl="2" rtl="0">
              <a:spcBef>
                <a:spcPts val="0"/>
              </a:spcBef>
              <a:spcAft>
                <a:spcPts val="0"/>
              </a:spcAft>
              <a:buClr>
                <a:schemeClr val="accent1"/>
              </a:buClr>
              <a:buSzPts val="4000"/>
              <a:buNone/>
              <a:defRPr b="0" sz="4000">
                <a:solidFill>
                  <a:schemeClr val="accent1"/>
                </a:solidFill>
              </a:defRPr>
            </a:lvl3pPr>
            <a:lvl4pPr lvl="3" rtl="0">
              <a:spcBef>
                <a:spcPts val="0"/>
              </a:spcBef>
              <a:spcAft>
                <a:spcPts val="0"/>
              </a:spcAft>
              <a:buClr>
                <a:schemeClr val="accent1"/>
              </a:buClr>
              <a:buSzPts val="4000"/>
              <a:buNone/>
              <a:defRPr b="0" sz="4000">
                <a:solidFill>
                  <a:schemeClr val="accent1"/>
                </a:solidFill>
              </a:defRPr>
            </a:lvl4pPr>
            <a:lvl5pPr lvl="4" rtl="0">
              <a:spcBef>
                <a:spcPts val="0"/>
              </a:spcBef>
              <a:spcAft>
                <a:spcPts val="0"/>
              </a:spcAft>
              <a:buClr>
                <a:schemeClr val="accent1"/>
              </a:buClr>
              <a:buSzPts val="4000"/>
              <a:buNone/>
              <a:defRPr b="0" sz="4000">
                <a:solidFill>
                  <a:schemeClr val="accent1"/>
                </a:solidFill>
              </a:defRPr>
            </a:lvl5pPr>
            <a:lvl6pPr lvl="5" rtl="0">
              <a:spcBef>
                <a:spcPts val="0"/>
              </a:spcBef>
              <a:spcAft>
                <a:spcPts val="0"/>
              </a:spcAft>
              <a:buClr>
                <a:schemeClr val="accent1"/>
              </a:buClr>
              <a:buSzPts val="4000"/>
              <a:buNone/>
              <a:defRPr b="0" sz="4000">
                <a:solidFill>
                  <a:schemeClr val="accent1"/>
                </a:solidFill>
              </a:defRPr>
            </a:lvl6pPr>
            <a:lvl7pPr lvl="6" rtl="0">
              <a:spcBef>
                <a:spcPts val="0"/>
              </a:spcBef>
              <a:spcAft>
                <a:spcPts val="0"/>
              </a:spcAft>
              <a:buClr>
                <a:schemeClr val="accent1"/>
              </a:buClr>
              <a:buSzPts val="4000"/>
              <a:buNone/>
              <a:defRPr b="0" sz="4000">
                <a:solidFill>
                  <a:schemeClr val="accent1"/>
                </a:solidFill>
              </a:defRPr>
            </a:lvl7pPr>
            <a:lvl8pPr lvl="7" rtl="0">
              <a:spcBef>
                <a:spcPts val="0"/>
              </a:spcBef>
              <a:spcAft>
                <a:spcPts val="0"/>
              </a:spcAft>
              <a:buClr>
                <a:schemeClr val="accent1"/>
              </a:buClr>
              <a:buSzPts val="4000"/>
              <a:buNone/>
              <a:defRPr b="0" sz="4000">
                <a:solidFill>
                  <a:schemeClr val="accent1"/>
                </a:solidFill>
              </a:defRPr>
            </a:lvl8pPr>
            <a:lvl9pPr lvl="8" rtl="0">
              <a:spcBef>
                <a:spcPts val="0"/>
              </a:spcBef>
              <a:spcAft>
                <a:spcPts val="0"/>
              </a:spcAft>
              <a:buClr>
                <a:schemeClr val="accent1"/>
              </a:buClr>
              <a:buSzPts val="4000"/>
              <a:buNone/>
              <a:defRPr b="0" sz="4000">
                <a:solidFill>
                  <a:schemeClr val="accent1"/>
                </a:solidFill>
              </a:defRPr>
            </a:lvl9pPr>
          </a:lstStyle>
          <a:p/>
        </p:txBody>
      </p:sp>
      <p:pic>
        <p:nvPicPr>
          <p:cNvPr id="138" name="Google Shape;138;p22"/>
          <p:cNvPicPr preferRelativeResize="0"/>
          <p:nvPr/>
        </p:nvPicPr>
        <p:blipFill>
          <a:blip r:embed="rId4">
            <a:alphaModFix/>
          </a:blip>
          <a:stretch>
            <a:fillRect/>
          </a:stretch>
        </p:blipFill>
        <p:spPr>
          <a:xfrm rot="5400000">
            <a:off x="451538" y="760262"/>
            <a:ext cx="712399" cy="4060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 name="Shape 14"/>
        <p:cNvGrpSpPr/>
        <p:nvPr/>
      </p:nvGrpSpPr>
      <p:grpSpPr>
        <a:xfrm>
          <a:off x="0" y="0"/>
          <a:ext cx="0" cy="0"/>
          <a:chOff x="0" y="0"/>
          <a:chExt cx="0" cy="0"/>
        </a:xfrm>
      </p:grpSpPr>
      <p:sp>
        <p:nvSpPr>
          <p:cNvPr id="15" name="Google Shape;15;p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23"/>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a:off x="1061825" y="607075"/>
            <a:ext cx="3611400" cy="393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3"/>
          <p:cNvGrpSpPr/>
          <p:nvPr/>
        </p:nvGrpSpPr>
        <p:grpSpPr>
          <a:xfrm>
            <a:off x="303600" y="303900"/>
            <a:ext cx="1216772" cy="1049100"/>
            <a:chOff x="304800" y="304800"/>
            <a:chExt cx="1216772" cy="1049100"/>
          </a:xfrm>
        </p:grpSpPr>
        <p:sp>
          <p:nvSpPr>
            <p:cNvPr id="143" name="Google Shape;143;p23"/>
            <p:cNvSpPr/>
            <p:nvPr/>
          </p:nvSpPr>
          <p:spPr>
            <a:xfrm>
              <a:off x="304800" y="304800"/>
              <a:ext cx="1049100" cy="104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rot="5400000">
              <a:off x="1274822"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3"/>
          <p:cNvSpPr txBox="1"/>
          <p:nvPr>
            <p:ph idx="1" type="body"/>
          </p:nvPr>
        </p:nvSpPr>
        <p:spPr>
          <a:xfrm>
            <a:off x="1612525" y="846925"/>
            <a:ext cx="2794500" cy="33606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sz="2400"/>
            </a:lvl1pPr>
            <a:lvl2pPr indent="-381000" lvl="1" marL="914400" rtl="0">
              <a:spcBef>
                <a:spcPts val="800"/>
              </a:spcBef>
              <a:spcAft>
                <a:spcPts val="0"/>
              </a:spcAft>
              <a:buSzPts val="2400"/>
              <a:buChar char="▫"/>
              <a:defRPr sz="2400"/>
            </a:lvl2pPr>
            <a:lvl3pPr indent="-381000" lvl="2" marL="1371600" rtl="0">
              <a:spcBef>
                <a:spcPts val="800"/>
              </a:spcBef>
              <a:spcAft>
                <a:spcPts val="0"/>
              </a:spcAft>
              <a:buSzPts val="2400"/>
              <a:buChar char="▫"/>
              <a:defRPr sz="2400"/>
            </a:lvl3pPr>
            <a:lvl4pPr indent="-381000" lvl="3" marL="1828800" rtl="0">
              <a:spcBef>
                <a:spcPts val="800"/>
              </a:spcBef>
              <a:spcAft>
                <a:spcPts val="0"/>
              </a:spcAft>
              <a:buSzPts val="2400"/>
              <a:buChar char="▫"/>
              <a:defRPr sz="2400"/>
            </a:lvl4pPr>
            <a:lvl5pPr indent="-381000" lvl="4" marL="2286000" rtl="0">
              <a:spcBef>
                <a:spcPts val="800"/>
              </a:spcBef>
              <a:spcAft>
                <a:spcPts val="0"/>
              </a:spcAft>
              <a:buSzPts val="2400"/>
              <a:buChar char="○"/>
              <a:defRPr sz="2400"/>
            </a:lvl5pPr>
            <a:lvl6pPr indent="-381000" lvl="5" marL="2743200" rtl="0">
              <a:spcBef>
                <a:spcPts val="800"/>
              </a:spcBef>
              <a:spcAft>
                <a:spcPts val="0"/>
              </a:spcAft>
              <a:buSzPts val="2400"/>
              <a:buChar char="■"/>
              <a:defRPr sz="2400"/>
            </a:lvl6pPr>
            <a:lvl7pPr indent="-381000" lvl="6" marL="3200400" rtl="0">
              <a:spcBef>
                <a:spcPts val="800"/>
              </a:spcBef>
              <a:spcAft>
                <a:spcPts val="0"/>
              </a:spcAft>
              <a:buSzPts val="2400"/>
              <a:buChar char="●"/>
              <a:defRPr sz="2400"/>
            </a:lvl7pPr>
            <a:lvl8pPr indent="-381000" lvl="7" marL="3657600" rtl="0">
              <a:spcBef>
                <a:spcPts val="800"/>
              </a:spcBef>
              <a:spcAft>
                <a:spcPts val="0"/>
              </a:spcAft>
              <a:buSzPts val="2400"/>
              <a:buChar char="○"/>
              <a:defRPr sz="2400"/>
            </a:lvl8pPr>
            <a:lvl9pPr indent="-381000" lvl="8" marL="4114800" rtl="0">
              <a:spcBef>
                <a:spcPts val="800"/>
              </a:spcBef>
              <a:spcAft>
                <a:spcPts val="800"/>
              </a:spcAft>
              <a:buSzPts val="2400"/>
              <a:buChar char="■"/>
              <a:defRPr sz="2400"/>
            </a:lvl9pPr>
          </a:lstStyle>
          <a:p/>
        </p:txBody>
      </p:sp>
      <p:sp>
        <p:nvSpPr>
          <p:cNvPr id="146" name="Google Shape;146;p23"/>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3"/>
          <p:cNvSpPr txBox="1"/>
          <p:nvPr/>
        </p:nvSpPr>
        <p:spPr>
          <a:xfrm>
            <a:off x="303600" y="393900"/>
            <a:ext cx="1043400" cy="869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dk1"/>
                </a:solidFill>
                <a:latin typeface="Nunito Sans"/>
                <a:ea typeface="Nunito Sans"/>
                <a:cs typeface="Nunito Sans"/>
                <a:sym typeface="Nunito Sans"/>
              </a:rPr>
              <a:t>“</a:t>
            </a:r>
            <a:endParaRPr b="1" sz="8600">
              <a:solidFill>
                <a:schemeClr val="dk1"/>
              </a:solidFill>
              <a:latin typeface="Nunito Sans"/>
              <a:ea typeface="Nunito Sans"/>
              <a:cs typeface="Nunito Sans"/>
              <a:sym typeface="Nunito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8" name="Shape 148"/>
        <p:cNvGrpSpPr/>
        <p:nvPr/>
      </p:nvGrpSpPr>
      <p:grpSpPr>
        <a:xfrm>
          <a:off x="0" y="0"/>
          <a:ext cx="0" cy="0"/>
          <a:chOff x="0" y="0"/>
          <a:chExt cx="0" cy="0"/>
        </a:xfrm>
      </p:grpSpPr>
      <p:sp>
        <p:nvSpPr>
          <p:cNvPr id="149" name="Google Shape;149;p24"/>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50" name="Google Shape;150;p24"/>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24"/>
          <p:cNvGrpSpPr/>
          <p:nvPr/>
        </p:nvGrpSpPr>
        <p:grpSpPr>
          <a:xfrm>
            <a:off x="6501631" y="370231"/>
            <a:ext cx="2403000" cy="4229100"/>
            <a:chOff x="6501631" y="370231"/>
            <a:chExt cx="2403000" cy="4229100"/>
          </a:xfrm>
        </p:grpSpPr>
        <p:sp>
          <p:nvSpPr>
            <p:cNvPr id="152" name="Google Shape;152;p24"/>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4"/>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6" name="Google Shape;156;p24"/>
          <p:cNvSpPr txBox="1"/>
          <p:nvPr>
            <p:ph idx="1" type="body"/>
          </p:nvPr>
        </p:nvSpPr>
        <p:spPr>
          <a:xfrm>
            <a:off x="1007700" y="1582550"/>
            <a:ext cx="4824300" cy="2951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157" name="Google Shape;157;p24"/>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half">
  <p:cSld name="TITLE_AND_BODY_1">
    <p:spTree>
      <p:nvGrpSpPr>
        <p:cNvPr id="158" name="Shape 158"/>
        <p:cNvGrpSpPr/>
        <p:nvPr/>
      </p:nvGrpSpPr>
      <p:grpSpPr>
        <a:xfrm>
          <a:off x="0" y="0"/>
          <a:ext cx="0" cy="0"/>
          <a:chOff x="0" y="0"/>
          <a:chExt cx="0" cy="0"/>
        </a:xfrm>
      </p:grpSpPr>
      <p:sp>
        <p:nvSpPr>
          <p:cNvPr id="159" name="Google Shape;159;p25"/>
          <p:cNvSpPr/>
          <p:nvPr/>
        </p:nvSpPr>
        <p:spPr>
          <a:xfrm>
            <a:off x="300450" y="301275"/>
            <a:ext cx="1055325" cy="1662225"/>
          </a:xfrm>
          <a:custGeom>
            <a:rect b="b" l="l" r="r" t="t"/>
            <a:pathLst>
              <a:path extrusionOk="0" h="66489" w="42213">
                <a:moveTo>
                  <a:pt x="33" y="0"/>
                </a:moveTo>
                <a:lnTo>
                  <a:pt x="42213" y="0"/>
                </a:lnTo>
                <a:lnTo>
                  <a:pt x="41985" y="66489"/>
                </a:lnTo>
                <a:lnTo>
                  <a:pt x="0" y="66489"/>
                </a:lnTo>
                <a:lnTo>
                  <a:pt x="0" y="59758"/>
                </a:lnTo>
                <a:lnTo>
                  <a:pt x="6662" y="53790"/>
                </a:lnTo>
                <a:lnTo>
                  <a:pt x="70" y="47683"/>
                </a:lnTo>
                <a:close/>
              </a:path>
            </a:pathLst>
          </a:custGeom>
          <a:solidFill>
            <a:schemeClr val="accent1"/>
          </a:solidFill>
          <a:ln>
            <a:noFill/>
          </a:ln>
        </p:spPr>
      </p:sp>
      <p:sp>
        <p:nvSpPr>
          <p:cNvPr id="160" name="Google Shape;160;p25"/>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25"/>
          <p:cNvGrpSpPr/>
          <p:nvPr/>
        </p:nvGrpSpPr>
        <p:grpSpPr>
          <a:xfrm>
            <a:off x="5293222" y="370225"/>
            <a:ext cx="3611400" cy="4229100"/>
            <a:chOff x="5293222" y="370225"/>
            <a:chExt cx="3611400" cy="4229100"/>
          </a:xfrm>
        </p:grpSpPr>
        <p:sp>
          <p:nvSpPr>
            <p:cNvPr id="162" name="Google Shape;162;p25"/>
            <p:cNvSpPr/>
            <p:nvPr/>
          </p:nvSpPr>
          <p:spPr>
            <a:xfrm>
              <a:off x="5293222" y="370225"/>
              <a:ext cx="36114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5"/>
          <p:cNvSpPr/>
          <p:nvPr/>
        </p:nvSpPr>
        <p:spPr>
          <a:xfrm>
            <a:off x="5227800" y="304800"/>
            <a:ext cx="36114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type="title"/>
          </p:nvPr>
        </p:nvSpPr>
        <p:spPr>
          <a:xfrm>
            <a:off x="702900" y="1445600"/>
            <a:ext cx="39153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6" name="Google Shape;166;p25"/>
          <p:cNvSpPr txBox="1"/>
          <p:nvPr>
            <p:ph idx="1" type="body"/>
          </p:nvPr>
        </p:nvSpPr>
        <p:spPr>
          <a:xfrm>
            <a:off x="1006800" y="2268300"/>
            <a:ext cx="3611400" cy="2265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800"/>
              </a:spcBef>
              <a:spcAft>
                <a:spcPts val="0"/>
              </a:spcAft>
              <a:buSzPts val="2000"/>
              <a:buChar char="▫"/>
              <a:defRPr/>
            </a:lvl2pPr>
            <a:lvl3pPr indent="-355600" lvl="2" marL="1371600" rtl="0">
              <a:spcBef>
                <a:spcPts val="800"/>
              </a:spcBef>
              <a:spcAft>
                <a:spcPts val="0"/>
              </a:spcAft>
              <a:buSzPts val="2000"/>
              <a:buChar char="▫"/>
              <a:defRPr/>
            </a:lvl3pPr>
            <a:lvl4pPr indent="-355600" lvl="3" marL="1828800" rtl="0">
              <a:spcBef>
                <a:spcPts val="800"/>
              </a:spcBef>
              <a:spcAft>
                <a:spcPts val="0"/>
              </a:spcAft>
              <a:buSzPts val="2000"/>
              <a:buChar char="▫"/>
              <a:defRPr/>
            </a:lvl4pPr>
            <a:lvl5pPr indent="-355600" lvl="4" marL="2286000" rtl="0">
              <a:spcBef>
                <a:spcPts val="800"/>
              </a:spcBef>
              <a:spcAft>
                <a:spcPts val="0"/>
              </a:spcAft>
              <a:buSzPts val="2000"/>
              <a:buChar char="○"/>
              <a:defRPr/>
            </a:lvl5pPr>
            <a:lvl6pPr indent="-355600" lvl="5" marL="2743200" rtl="0">
              <a:spcBef>
                <a:spcPts val="800"/>
              </a:spcBef>
              <a:spcAft>
                <a:spcPts val="0"/>
              </a:spcAft>
              <a:buSzPts val="2000"/>
              <a:buChar char="■"/>
              <a:defRPr/>
            </a:lvl6pPr>
            <a:lvl7pPr indent="-355600" lvl="6" marL="3200400" rtl="0">
              <a:spcBef>
                <a:spcPts val="800"/>
              </a:spcBef>
              <a:spcAft>
                <a:spcPts val="0"/>
              </a:spcAft>
              <a:buSzPts val="2000"/>
              <a:buChar char="●"/>
              <a:defRPr/>
            </a:lvl7pPr>
            <a:lvl8pPr indent="-355600" lvl="7" marL="3657600" rtl="0">
              <a:spcBef>
                <a:spcPts val="800"/>
              </a:spcBef>
              <a:spcAft>
                <a:spcPts val="0"/>
              </a:spcAft>
              <a:buSzPts val="2000"/>
              <a:buChar char="○"/>
              <a:defRPr/>
            </a:lvl8pPr>
            <a:lvl9pPr indent="-355600" lvl="8" marL="4114800" rtl="0">
              <a:spcBef>
                <a:spcPts val="800"/>
              </a:spcBef>
              <a:spcAft>
                <a:spcPts val="800"/>
              </a:spcAft>
              <a:buSzPts val="2000"/>
              <a:buChar char="■"/>
              <a:defRPr/>
            </a:lvl9pPr>
          </a:lstStyle>
          <a:p/>
        </p:txBody>
      </p:sp>
      <p:sp>
        <p:nvSpPr>
          <p:cNvPr id="167" name="Google Shape;167;p25"/>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68" name="Shape 168"/>
        <p:cNvGrpSpPr/>
        <p:nvPr/>
      </p:nvGrpSpPr>
      <p:grpSpPr>
        <a:xfrm>
          <a:off x="0" y="0"/>
          <a:ext cx="0" cy="0"/>
          <a:chOff x="0" y="0"/>
          <a:chExt cx="0" cy="0"/>
        </a:xfrm>
      </p:grpSpPr>
      <p:sp>
        <p:nvSpPr>
          <p:cNvPr id="169" name="Google Shape;169;p26"/>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70" name="Google Shape;170;p26"/>
          <p:cNvSpPr/>
          <p:nvPr/>
        </p:nvSpPr>
        <p:spPr>
          <a:xfrm>
            <a:off x="7045800" y="4094350"/>
            <a:ext cx="20982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6"/>
          <p:cNvGrpSpPr/>
          <p:nvPr/>
        </p:nvGrpSpPr>
        <p:grpSpPr>
          <a:xfrm>
            <a:off x="6501631" y="370231"/>
            <a:ext cx="2403000" cy="4229100"/>
            <a:chOff x="6501631" y="370231"/>
            <a:chExt cx="2403000" cy="4229100"/>
          </a:xfrm>
        </p:grpSpPr>
        <p:sp>
          <p:nvSpPr>
            <p:cNvPr id="172" name="Google Shape;172;p26"/>
            <p:cNvSpPr/>
            <p:nvPr/>
          </p:nvSpPr>
          <p:spPr>
            <a:xfrm>
              <a:off x="6501631" y="370231"/>
              <a:ext cx="2403000" cy="4229100"/>
            </a:xfrm>
            <a:prstGeom prst="rect">
              <a:avLst/>
            </a:prstGeom>
            <a:solidFill>
              <a:srgbClr val="5C002D">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7045800" y="4094350"/>
              <a:ext cx="1858800" cy="504900"/>
            </a:xfrm>
            <a:prstGeom prst="rect">
              <a:avLst/>
            </a:prstGeom>
            <a:solidFill>
              <a:srgbClr val="5C002D">
                <a:alpha val="156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6"/>
          <p:cNvSpPr/>
          <p:nvPr/>
        </p:nvSpPr>
        <p:spPr>
          <a:xfrm>
            <a:off x="6436200" y="304800"/>
            <a:ext cx="2403000" cy="4229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26"/>
          <p:cNvSpPr txBox="1"/>
          <p:nvPr>
            <p:ph idx="1" type="body"/>
          </p:nvPr>
        </p:nvSpPr>
        <p:spPr>
          <a:xfrm>
            <a:off x="1007700"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77" name="Google Shape;177;p26"/>
          <p:cNvSpPr txBox="1"/>
          <p:nvPr>
            <p:ph idx="2" type="body"/>
          </p:nvPr>
        </p:nvSpPr>
        <p:spPr>
          <a:xfrm>
            <a:off x="3577989" y="1582550"/>
            <a:ext cx="2253900" cy="2951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78" name="Google Shape;178;p26"/>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79" name="Shape 179"/>
        <p:cNvGrpSpPr/>
        <p:nvPr/>
      </p:nvGrpSpPr>
      <p:grpSpPr>
        <a:xfrm>
          <a:off x="0" y="0"/>
          <a:ext cx="0" cy="0"/>
          <a:chOff x="0" y="0"/>
          <a:chExt cx="0" cy="0"/>
        </a:xfrm>
      </p:grpSpPr>
      <p:sp>
        <p:nvSpPr>
          <p:cNvPr id="180" name="Google Shape;180;p27"/>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81" name="Google Shape;181;p27"/>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27"/>
          <p:cNvSpPr txBox="1"/>
          <p:nvPr>
            <p:ph idx="1" type="body"/>
          </p:nvPr>
        </p:nvSpPr>
        <p:spPr>
          <a:xfrm>
            <a:off x="1007700"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84" name="Google Shape;184;p27"/>
          <p:cNvSpPr txBox="1"/>
          <p:nvPr>
            <p:ph idx="2" type="body"/>
          </p:nvPr>
        </p:nvSpPr>
        <p:spPr>
          <a:xfrm>
            <a:off x="3459809"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85" name="Google Shape;185;p27"/>
          <p:cNvSpPr txBox="1"/>
          <p:nvPr>
            <p:ph idx="3" type="body"/>
          </p:nvPr>
        </p:nvSpPr>
        <p:spPr>
          <a:xfrm>
            <a:off x="5911918"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86" name="Google Shape;186;p27"/>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7" name="Shape 187"/>
        <p:cNvGrpSpPr/>
        <p:nvPr/>
      </p:nvGrpSpPr>
      <p:grpSpPr>
        <a:xfrm>
          <a:off x="0" y="0"/>
          <a:ext cx="0" cy="0"/>
          <a:chOff x="0" y="0"/>
          <a:chExt cx="0" cy="0"/>
        </a:xfrm>
      </p:grpSpPr>
      <p:sp>
        <p:nvSpPr>
          <p:cNvPr id="188" name="Google Shape;188;p28"/>
          <p:cNvSpPr/>
          <p:nvPr/>
        </p:nvSpPr>
        <p:spPr>
          <a:xfrm>
            <a:off x="300450" y="305400"/>
            <a:ext cx="1049625" cy="1047875"/>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189" name="Google Shape;189;p28"/>
          <p:cNvSpPr/>
          <p:nvPr/>
        </p:nvSpPr>
        <p:spPr>
          <a:xfrm>
            <a:off x="7045800" y="4533850"/>
            <a:ext cx="2098200" cy="60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28"/>
          <p:cNvSpPr txBox="1"/>
          <p:nvPr>
            <p:ph idx="12" type="sldNum"/>
          </p:nvPr>
        </p:nvSpPr>
        <p:spPr>
          <a:xfrm>
            <a:off x="8229600" y="4533850"/>
            <a:ext cx="609600" cy="60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2" name="Shape 192"/>
        <p:cNvGrpSpPr/>
        <p:nvPr/>
      </p:nvGrpSpPr>
      <p:grpSpPr>
        <a:xfrm>
          <a:off x="0" y="0"/>
          <a:ext cx="0" cy="0"/>
          <a:chOff x="0" y="0"/>
          <a:chExt cx="0" cy="0"/>
        </a:xfrm>
      </p:grpSpPr>
      <p:sp>
        <p:nvSpPr>
          <p:cNvPr id="193" name="Google Shape;193;p29"/>
          <p:cNvSpPr txBox="1"/>
          <p:nvPr>
            <p:ph idx="12" type="sldNum"/>
          </p:nvPr>
        </p:nvSpPr>
        <p:spPr>
          <a:xfrm>
            <a:off x="8229600" y="4197875"/>
            <a:ext cx="609600" cy="640800"/>
          </a:xfrm>
          <a:prstGeom prst="rect">
            <a:avLst/>
          </a:prstGeom>
        </p:spPr>
        <p:txBody>
          <a:bodyPr anchorCtr="0" anchor="ctr" bIns="0" lIns="0" spcFirstLastPara="1" rIns="0" wrap="square" tIns="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94" name="Google Shape;194;p29"/>
          <p:cNvGrpSpPr/>
          <p:nvPr/>
        </p:nvGrpSpPr>
        <p:grpSpPr>
          <a:xfrm>
            <a:off x="296621" y="4197875"/>
            <a:ext cx="8103079" cy="640800"/>
            <a:chOff x="296621" y="713075"/>
            <a:chExt cx="8103079" cy="640800"/>
          </a:xfrm>
        </p:grpSpPr>
        <p:sp>
          <p:nvSpPr>
            <p:cNvPr id="195" name="Google Shape;195;p29"/>
            <p:cNvSpPr/>
            <p:nvPr/>
          </p:nvSpPr>
          <p:spPr>
            <a:xfrm>
              <a:off x="304800" y="713075"/>
              <a:ext cx="8094900" cy="64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rot="5400000">
              <a:off x="223871" y="9471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9"/>
          <p:cNvSpPr txBox="1"/>
          <p:nvPr>
            <p:ph idx="1" type="body"/>
          </p:nvPr>
        </p:nvSpPr>
        <p:spPr>
          <a:xfrm>
            <a:off x="571050" y="4363600"/>
            <a:ext cx="7658400" cy="318300"/>
          </a:xfrm>
          <a:prstGeom prst="rect">
            <a:avLst/>
          </a:prstGeom>
        </p:spPr>
        <p:txBody>
          <a:bodyPr anchorCtr="0" anchor="ctr" bIns="0" lIns="0" spcFirstLastPara="1" rIns="0" wrap="square" tIns="0">
            <a:noAutofit/>
          </a:bodyPr>
          <a:lstStyle>
            <a:lvl1pPr indent="-228600" lvl="0" marL="457200" rtl="0">
              <a:spcBef>
                <a:spcPts val="0"/>
              </a:spcBef>
              <a:spcAft>
                <a:spcPts val="0"/>
              </a:spcAft>
              <a:buClr>
                <a:schemeClr val="lt1"/>
              </a:buClr>
              <a:buSzPts val="1800"/>
              <a:buNone/>
              <a:defRPr sz="1800">
                <a:solidFill>
                  <a:schemeClr val="lt1"/>
                </a:solidFill>
              </a:defRPr>
            </a:lvl1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8" name="Shape 198"/>
        <p:cNvGrpSpPr/>
        <p:nvPr/>
      </p:nvGrpSpPr>
      <p:grpSpPr>
        <a:xfrm>
          <a:off x="0" y="0"/>
          <a:ext cx="0" cy="0"/>
          <a:chOff x="0" y="0"/>
          <a:chExt cx="0" cy="0"/>
        </a:xfrm>
      </p:grpSpPr>
      <p:sp>
        <p:nvSpPr>
          <p:cNvPr id="199" name="Google Shape;199;p30"/>
          <p:cNvSpPr/>
          <p:nvPr/>
        </p:nvSpPr>
        <p:spPr>
          <a:xfrm>
            <a:off x="0" y="-8175"/>
            <a:ext cx="9144000" cy="5151600"/>
          </a:xfrm>
          <a:prstGeom prst="frame">
            <a:avLst>
              <a:gd fmla="val 6032"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txBox="1"/>
          <p:nvPr>
            <p:ph idx="12" type="sldNum"/>
          </p:nvPr>
        </p:nvSpPr>
        <p:spPr>
          <a:xfrm>
            <a:off x="8833200" y="2262825"/>
            <a:ext cx="310800" cy="609600"/>
          </a:xfrm>
          <a:prstGeom prst="rect">
            <a:avLst/>
          </a:prstGeom>
        </p:spPr>
        <p:txBody>
          <a:bodyPr anchorCtr="0" anchor="ctr" bIns="0"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
        <p:nvSpPr>
          <p:cNvPr id="201" name="Google Shape;201;p30"/>
          <p:cNvSpPr/>
          <p:nvPr/>
        </p:nvSpPr>
        <p:spPr>
          <a:xfrm rot="5400000">
            <a:off x="223871" y="24847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206" name="Shape 206"/>
        <p:cNvGrpSpPr/>
        <p:nvPr/>
      </p:nvGrpSpPr>
      <p:grpSpPr>
        <a:xfrm>
          <a:off x="0" y="0"/>
          <a:ext cx="0" cy="0"/>
          <a:chOff x="0" y="0"/>
          <a:chExt cx="0" cy="0"/>
        </a:xfrm>
      </p:grpSpPr>
      <p:sp>
        <p:nvSpPr>
          <p:cNvPr id="207" name="Google Shape;207;p32"/>
          <p:cNvSpPr/>
          <p:nvPr/>
        </p:nvSpPr>
        <p:spPr>
          <a:xfrm>
            <a:off x="1125200" y="1593775"/>
            <a:ext cx="4470900" cy="20868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p:nvPr/>
        </p:nvSpPr>
        <p:spPr>
          <a:xfrm>
            <a:off x="1061825" y="1530325"/>
            <a:ext cx="4470900" cy="20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32"/>
          <p:cNvGrpSpPr/>
          <p:nvPr/>
        </p:nvGrpSpPr>
        <p:grpSpPr>
          <a:xfrm>
            <a:off x="303600" y="2049175"/>
            <a:ext cx="1216772" cy="1049100"/>
            <a:chOff x="304800" y="304800"/>
            <a:chExt cx="1216772" cy="1049100"/>
          </a:xfrm>
        </p:grpSpPr>
        <p:sp>
          <p:nvSpPr>
            <p:cNvPr id="210" name="Google Shape;210;p32"/>
            <p:cNvSpPr/>
            <p:nvPr/>
          </p:nvSpPr>
          <p:spPr>
            <a:xfrm>
              <a:off x="304800" y="304800"/>
              <a:ext cx="10491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rot="5400000">
              <a:off x="1274822" y="7423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2"/>
          <p:cNvSpPr txBox="1"/>
          <p:nvPr>
            <p:ph type="ctrTitle"/>
          </p:nvPr>
        </p:nvSpPr>
        <p:spPr>
          <a:xfrm>
            <a:off x="1631500" y="2049175"/>
            <a:ext cx="3598200" cy="10491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4400"/>
              <a:buNone/>
              <a:defRPr b="0" sz="4400">
                <a:solidFill>
                  <a:schemeClr val="accent1"/>
                </a:solidFill>
              </a:defRPr>
            </a:lvl1pPr>
            <a:lvl2pPr lvl="1" rtl="0">
              <a:spcBef>
                <a:spcPts val="0"/>
              </a:spcBef>
              <a:spcAft>
                <a:spcPts val="0"/>
              </a:spcAft>
              <a:buClr>
                <a:schemeClr val="accent1"/>
              </a:buClr>
              <a:buSzPts val="4400"/>
              <a:buNone/>
              <a:defRPr b="0" sz="4400">
                <a:solidFill>
                  <a:schemeClr val="accent1"/>
                </a:solidFill>
              </a:defRPr>
            </a:lvl2pPr>
            <a:lvl3pPr lvl="2" rtl="0">
              <a:spcBef>
                <a:spcPts val="0"/>
              </a:spcBef>
              <a:spcAft>
                <a:spcPts val="0"/>
              </a:spcAft>
              <a:buClr>
                <a:schemeClr val="accent1"/>
              </a:buClr>
              <a:buSzPts val="4400"/>
              <a:buNone/>
              <a:defRPr b="0" sz="4400">
                <a:solidFill>
                  <a:schemeClr val="accent1"/>
                </a:solidFill>
              </a:defRPr>
            </a:lvl3pPr>
            <a:lvl4pPr lvl="3" rtl="0">
              <a:spcBef>
                <a:spcPts val="0"/>
              </a:spcBef>
              <a:spcAft>
                <a:spcPts val="0"/>
              </a:spcAft>
              <a:buClr>
                <a:schemeClr val="accent1"/>
              </a:buClr>
              <a:buSzPts val="4400"/>
              <a:buNone/>
              <a:defRPr b="0" sz="4400">
                <a:solidFill>
                  <a:schemeClr val="accent1"/>
                </a:solidFill>
              </a:defRPr>
            </a:lvl4pPr>
            <a:lvl5pPr lvl="4" rtl="0">
              <a:spcBef>
                <a:spcPts val="0"/>
              </a:spcBef>
              <a:spcAft>
                <a:spcPts val="0"/>
              </a:spcAft>
              <a:buClr>
                <a:schemeClr val="accent1"/>
              </a:buClr>
              <a:buSzPts val="4400"/>
              <a:buNone/>
              <a:defRPr b="0" sz="4400">
                <a:solidFill>
                  <a:schemeClr val="accent1"/>
                </a:solidFill>
              </a:defRPr>
            </a:lvl5pPr>
            <a:lvl6pPr lvl="5" rtl="0">
              <a:spcBef>
                <a:spcPts val="0"/>
              </a:spcBef>
              <a:spcAft>
                <a:spcPts val="0"/>
              </a:spcAft>
              <a:buClr>
                <a:schemeClr val="accent1"/>
              </a:buClr>
              <a:buSzPts val="4400"/>
              <a:buNone/>
              <a:defRPr b="0" sz="4400">
                <a:solidFill>
                  <a:schemeClr val="accent1"/>
                </a:solidFill>
              </a:defRPr>
            </a:lvl6pPr>
            <a:lvl7pPr lvl="6" rtl="0">
              <a:spcBef>
                <a:spcPts val="0"/>
              </a:spcBef>
              <a:spcAft>
                <a:spcPts val="0"/>
              </a:spcAft>
              <a:buClr>
                <a:schemeClr val="accent1"/>
              </a:buClr>
              <a:buSzPts val="4400"/>
              <a:buNone/>
              <a:defRPr b="0" sz="4400">
                <a:solidFill>
                  <a:schemeClr val="accent1"/>
                </a:solidFill>
              </a:defRPr>
            </a:lvl7pPr>
            <a:lvl8pPr lvl="7" rtl="0">
              <a:spcBef>
                <a:spcPts val="0"/>
              </a:spcBef>
              <a:spcAft>
                <a:spcPts val="0"/>
              </a:spcAft>
              <a:buClr>
                <a:schemeClr val="accent1"/>
              </a:buClr>
              <a:buSzPts val="4400"/>
              <a:buNone/>
              <a:defRPr b="0" sz="4400">
                <a:solidFill>
                  <a:schemeClr val="accent1"/>
                </a:solidFill>
              </a:defRPr>
            </a:lvl8pPr>
            <a:lvl9pPr lvl="8" rtl="0">
              <a:spcBef>
                <a:spcPts val="0"/>
              </a:spcBef>
              <a:spcAft>
                <a:spcPts val="0"/>
              </a:spcAft>
              <a:buClr>
                <a:schemeClr val="accent1"/>
              </a:buClr>
              <a:buSzPts val="4400"/>
              <a:buNone/>
              <a:defRPr b="0" sz="4400">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13" name="Shape 213"/>
        <p:cNvGrpSpPr/>
        <p:nvPr/>
      </p:nvGrpSpPr>
      <p:grpSpPr>
        <a:xfrm>
          <a:off x="0" y="0"/>
          <a:ext cx="0" cy="0"/>
          <a:chOff x="0" y="0"/>
          <a:chExt cx="0" cy="0"/>
        </a:xfrm>
      </p:grpSpPr>
      <p:pic>
        <p:nvPicPr>
          <p:cNvPr id="214" name="Google Shape;214;p33"/>
          <p:cNvPicPr preferRelativeResize="0"/>
          <p:nvPr/>
        </p:nvPicPr>
        <p:blipFill>
          <a:blip r:embed="rId3">
            <a:alphaModFix/>
          </a:blip>
          <a:stretch>
            <a:fillRect/>
          </a:stretch>
        </p:blipFill>
        <p:spPr>
          <a:xfrm>
            <a:off x="0" y="-410075"/>
            <a:ext cx="9144003" cy="6094510"/>
          </a:xfrm>
          <a:prstGeom prst="rect">
            <a:avLst/>
          </a:prstGeom>
          <a:noFill/>
          <a:ln>
            <a:noFill/>
          </a:ln>
        </p:spPr>
      </p:pic>
      <p:sp>
        <p:nvSpPr>
          <p:cNvPr id="215" name="Google Shape;215;p33"/>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p:nvPr/>
        </p:nvSpPr>
        <p:spPr>
          <a:xfrm>
            <a:off x="1061825" y="607075"/>
            <a:ext cx="3611400" cy="393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33"/>
          <p:cNvGrpSpPr/>
          <p:nvPr/>
        </p:nvGrpSpPr>
        <p:grpSpPr>
          <a:xfrm>
            <a:off x="303600" y="303600"/>
            <a:ext cx="1216772" cy="1353000"/>
            <a:chOff x="304800" y="900"/>
            <a:chExt cx="1216772" cy="1353000"/>
          </a:xfrm>
        </p:grpSpPr>
        <p:sp>
          <p:nvSpPr>
            <p:cNvPr id="218" name="Google Shape;218;p33"/>
            <p:cNvSpPr/>
            <p:nvPr/>
          </p:nvSpPr>
          <p:spPr>
            <a:xfrm>
              <a:off x="304800" y="900"/>
              <a:ext cx="1049100" cy="1353000"/>
            </a:xfrm>
            <a:prstGeom prst="rect">
              <a:avLst/>
            </a:prstGeom>
            <a:solidFill>
              <a:srgbClr val="008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19" name="Google Shape;219;p33"/>
            <p:cNvSpPr/>
            <p:nvPr/>
          </p:nvSpPr>
          <p:spPr>
            <a:xfrm rot="5400000">
              <a:off x="1274822" y="947150"/>
              <a:ext cx="319500" cy="174000"/>
            </a:xfrm>
            <a:prstGeom prst="triangle">
              <a:avLst>
                <a:gd fmla="val 50000" name="adj"/>
              </a:avLst>
            </a:prstGeom>
            <a:solidFill>
              <a:srgbClr val="008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220" name="Google Shape;220;p33"/>
          <p:cNvSpPr txBox="1"/>
          <p:nvPr>
            <p:ph type="ctrTitle"/>
          </p:nvPr>
        </p:nvSpPr>
        <p:spPr>
          <a:xfrm>
            <a:off x="1612525" y="1113501"/>
            <a:ext cx="2788800" cy="966900"/>
          </a:xfrm>
          <a:prstGeom prst="rect">
            <a:avLst/>
          </a:prstGeom>
        </p:spPr>
        <p:txBody>
          <a:bodyPr anchorCtr="0" anchor="t" bIns="0" lIns="0" spcFirstLastPara="1" rIns="0" wrap="square" tIns="0">
            <a:noAutofit/>
          </a:bodyPr>
          <a:lstStyle>
            <a:lvl1pPr lvl="0" rtl="0">
              <a:spcBef>
                <a:spcPts val="0"/>
              </a:spcBef>
              <a:spcAft>
                <a:spcPts val="0"/>
              </a:spcAft>
              <a:buClr>
                <a:srgbClr val="00838A"/>
              </a:buClr>
              <a:buSzPts val="4000"/>
              <a:buFont typeface="Arial"/>
              <a:buNone/>
              <a:defRPr b="0" sz="4000">
                <a:solidFill>
                  <a:srgbClr val="00838A"/>
                </a:solidFill>
                <a:latin typeface="Arial"/>
                <a:ea typeface="Arial"/>
                <a:cs typeface="Arial"/>
                <a:sym typeface="Arial"/>
              </a:defRPr>
            </a:lvl1pPr>
            <a:lvl2pPr lvl="1" rtl="0">
              <a:spcBef>
                <a:spcPts val="0"/>
              </a:spcBef>
              <a:spcAft>
                <a:spcPts val="0"/>
              </a:spcAft>
              <a:buClr>
                <a:schemeClr val="accent1"/>
              </a:buClr>
              <a:buSzPts val="4000"/>
              <a:buNone/>
              <a:defRPr b="0" sz="4000">
                <a:solidFill>
                  <a:schemeClr val="accent1"/>
                </a:solidFill>
              </a:defRPr>
            </a:lvl2pPr>
            <a:lvl3pPr lvl="2" rtl="0">
              <a:spcBef>
                <a:spcPts val="0"/>
              </a:spcBef>
              <a:spcAft>
                <a:spcPts val="0"/>
              </a:spcAft>
              <a:buClr>
                <a:schemeClr val="accent1"/>
              </a:buClr>
              <a:buSzPts val="4000"/>
              <a:buNone/>
              <a:defRPr b="0" sz="4000">
                <a:solidFill>
                  <a:schemeClr val="accent1"/>
                </a:solidFill>
              </a:defRPr>
            </a:lvl3pPr>
            <a:lvl4pPr lvl="3" rtl="0">
              <a:spcBef>
                <a:spcPts val="0"/>
              </a:spcBef>
              <a:spcAft>
                <a:spcPts val="0"/>
              </a:spcAft>
              <a:buClr>
                <a:schemeClr val="accent1"/>
              </a:buClr>
              <a:buSzPts val="4000"/>
              <a:buNone/>
              <a:defRPr b="0" sz="4000">
                <a:solidFill>
                  <a:schemeClr val="accent1"/>
                </a:solidFill>
              </a:defRPr>
            </a:lvl4pPr>
            <a:lvl5pPr lvl="4" rtl="0">
              <a:spcBef>
                <a:spcPts val="0"/>
              </a:spcBef>
              <a:spcAft>
                <a:spcPts val="0"/>
              </a:spcAft>
              <a:buClr>
                <a:schemeClr val="accent1"/>
              </a:buClr>
              <a:buSzPts val="4000"/>
              <a:buNone/>
              <a:defRPr b="0" sz="4000">
                <a:solidFill>
                  <a:schemeClr val="accent1"/>
                </a:solidFill>
              </a:defRPr>
            </a:lvl5pPr>
            <a:lvl6pPr lvl="5" rtl="0">
              <a:spcBef>
                <a:spcPts val="0"/>
              </a:spcBef>
              <a:spcAft>
                <a:spcPts val="0"/>
              </a:spcAft>
              <a:buClr>
                <a:schemeClr val="accent1"/>
              </a:buClr>
              <a:buSzPts val="4000"/>
              <a:buNone/>
              <a:defRPr b="0" sz="4000">
                <a:solidFill>
                  <a:schemeClr val="accent1"/>
                </a:solidFill>
              </a:defRPr>
            </a:lvl6pPr>
            <a:lvl7pPr lvl="6" rtl="0">
              <a:spcBef>
                <a:spcPts val="0"/>
              </a:spcBef>
              <a:spcAft>
                <a:spcPts val="0"/>
              </a:spcAft>
              <a:buClr>
                <a:schemeClr val="accent1"/>
              </a:buClr>
              <a:buSzPts val="4000"/>
              <a:buNone/>
              <a:defRPr b="0" sz="4000">
                <a:solidFill>
                  <a:schemeClr val="accent1"/>
                </a:solidFill>
              </a:defRPr>
            </a:lvl7pPr>
            <a:lvl8pPr lvl="7" rtl="0">
              <a:spcBef>
                <a:spcPts val="0"/>
              </a:spcBef>
              <a:spcAft>
                <a:spcPts val="0"/>
              </a:spcAft>
              <a:buClr>
                <a:schemeClr val="accent1"/>
              </a:buClr>
              <a:buSzPts val="4000"/>
              <a:buNone/>
              <a:defRPr b="0" sz="4000">
                <a:solidFill>
                  <a:schemeClr val="accent1"/>
                </a:solidFill>
              </a:defRPr>
            </a:lvl8pPr>
            <a:lvl9pPr lvl="8" rtl="0">
              <a:spcBef>
                <a:spcPts val="0"/>
              </a:spcBef>
              <a:spcAft>
                <a:spcPts val="0"/>
              </a:spcAft>
              <a:buClr>
                <a:schemeClr val="accent1"/>
              </a:buClr>
              <a:buSzPts val="4000"/>
              <a:buNone/>
              <a:defRPr b="0" sz="4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0" name="Google Shape;20;p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21" name="Shape 221"/>
        <p:cNvGrpSpPr/>
        <p:nvPr/>
      </p:nvGrpSpPr>
      <p:grpSpPr>
        <a:xfrm>
          <a:off x="0" y="0"/>
          <a:ext cx="0" cy="0"/>
          <a:chOff x="0" y="0"/>
          <a:chExt cx="0" cy="0"/>
        </a:xfrm>
      </p:grpSpPr>
      <p:sp>
        <p:nvSpPr>
          <p:cNvPr id="222" name="Google Shape;222;p34"/>
          <p:cNvSpPr txBox="1"/>
          <p:nvPr>
            <p:ph type="title"/>
          </p:nvPr>
        </p:nvSpPr>
        <p:spPr>
          <a:xfrm>
            <a:off x="702900" y="836000"/>
            <a:ext cx="51291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 name="Google Shape;223;p34"/>
          <p:cNvSpPr txBox="1"/>
          <p:nvPr>
            <p:ph idx="1" type="body"/>
          </p:nvPr>
        </p:nvSpPr>
        <p:spPr>
          <a:xfrm>
            <a:off x="1007700"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24" name="Google Shape;224;p34"/>
          <p:cNvSpPr txBox="1"/>
          <p:nvPr>
            <p:ph idx="2" type="body"/>
          </p:nvPr>
        </p:nvSpPr>
        <p:spPr>
          <a:xfrm>
            <a:off x="3459809"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25" name="Google Shape;225;p34"/>
          <p:cNvSpPr txBox="1"/>
          <p:nvPr>
            <p:ph idx="3" type="body"/>
          </p:nvPr>
        </p:nvSpPr>
        <p:spPr>
          <a:xfrm>
            <a:off x="5911918" y="1582550"/>
            <a:ext cx="2219100" cy="2951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26" name="Google Shape;226;p34"/>
          <p:cNvSpPr/>
          <p:nvPr/>
        </p:nvSpPr>
        <p:spPr>
          <a:xfrm>
            <a:off x="315300" y="259000"/>
            <a:ext cx="566902" cy="656913"/>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rgbClr val="559295"/>
          </a:solidFill>
          <a:ln>
            <a:noFill/>
          </a:ln>
        </p:spPr>
      </p:sp>
      <p:pic>
        <p:nvPicPr>
          <p:cNvPr id="227" name="Google Shape;227;p34"/>
          <p:cNvPicPr preferRelativeResize="0"/>
          <p:nvPr/>
        </p:nvPicPr>
        <p:blipFill>
          <a:blip r:embed="rId2">
            <a:alphaModFix/>
          </a:blip>
          <a:stretch>
            <a:fillRect/>
          </a:stretch>
        </p:blipFill>
        <p:spPr>
          <a:xfrm rot="5400000">
            <a:off x="8524737" y="4592587"/>
            <a:ext cx="582625" cy="3320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8" name="Shape 228"/>
        <p:cNvGrpSpPr/>
        <p:nvPr/>
      </p:nvGrpSpPr>
      <p:grpSpPr>
        <a:xfrm>
          <a:off x="0" y="0"/>
          <a:ext cx="0" cy="0"/>
          <a:chOff x="0" y="0"/>
          <a:chExt cx="0" cy="0"/>
        </a:xfrm>
      </p:grpSpPr>
      <p:sp>
        <p:nvSpPr>
          <p:cNvPr id="229" name="Google Shape;229;p35"/>
          <p:cNvSpPr/>
          <p:nvPr/>
        </p:nvSpPr>
        <p:spPr>
          <a:xfrm>
            <a:off x="315300" y="259000"/>
            <a:ext cx="566902" cy="656913"/>
          </a:xfrm>
          <a:custGeom>
            <a:rect b="b" l="l" r="r" t="t"/>
            <a:pathLst>
              <a:path extrusionOk="0" h="41915" w="41985">
                <a:moveTo>
                  <a:pt x="70" y="0"/>
                </a:moveTo>
                <a:lnTo>
                  <a:pt x="41985" y="0"/>
                </a:lnTo>
                <a:lnTo>
                  <a:pt x="41985" y="41915"/>
                </a:lnTo>
                <a:lnTo>
                  <a:pt x="0" y="41915"/>
                </a:lnTo>
                <a:lnTo>
                  <a:pt x="0" y="35184"/>
                </a:lnTo>
                <a:lnTo>
                  <a:pt x="6662" y="29216"/>
                </a:lnTo>
                <a:lnTo>
                  <a:pt x="70" y="23109"/>
                </a:lnTo>
                <a:close/>
              </a:path>
            </a:pathLst>
          </a:custGeom>
          <a:solidFill>
            <a:srgbClr val="559295"/>
          </a:solidFill>
          <a:ln>
            <a:noFill/>
          </a:ln>
        </p:spPr>
      </p:sp>
      <p:sp>
        <p:nvSpPr>
          <p:cNvPr id="230" name="Google Shape;230;p35"/>
          <p:cNvSpPr txBox="1"/>
          <p:nvPr>
            <p:ph type="title"/>
          </p:nvPr>
        </p:nvSpPr>
        <p:spPr>
          <a:xfrm>
            <a:off x="688950" y="696400"/>
            <a:ext cx="5355900" cy="396300"/>
          </a:xfrm>
          <a:prstGeom prst="rect">
            <a:avLst/>
          </a:prstGeom>
        </p:spPr>
        <p:txBody>
          <a:bodyPr anchorCtr="0" anchor="b" bIns="0" lIns="0" spcFirstLastPara="1" rIns="0" wrap="square" tIns="0">
            <a:noAutofit/>
          </a:bodyPr>
          <a:lstStyle>
            <a:lvl1pPr lvl="0" rtl="0">
              <a:spcBef>
                <a:spcPts val="0"/>
              </a:spcBef>
              <a:spcAft>
                <a:spcPts val="0"/>
              </a:spcAft>
              <a:buSzPts val="3000"/>
              <a:buFont typeface="Arial"/>
              <a:buNone/>
              <a:defRPr>
                <a:latin typeface="Arial"/>
                <a:ea typeface="Arial"/>
                <a:cs typeface="Arial"/>
                <a:sym typeface="Aria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31" name="Google Shape;231;p35"/>
          <p:cNvPicPr preferRelativeResize="0"/>
          <p:nvPr/>
        </p:nvPicPr>
        <p:blipFill>
          <a:blip r:embed="rId2">
            <a:alphaModFix/>
          </a:blip>
          <a:stretch>
            <a:fillRect/>
          </a:stretch>
        </p:blipFill>
        <p:spPr>
          <a:xfrm rot="5400000">
            <a:off x="8524737" y="4592587"/>
            <a:ext cx="582625" cy="3320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2" name="Shape 232"/>
        <p:cNvGrpSpPr/>
        <p:nvPr/>
      </p:nvGrpSpPr>
      <p:grpSpPr>
        <a:xfrm>
          <a:off x="0" y="0"/>
          <a:ext cx="0" cy="0"/>
          <a:chOff x="0" y="0"/>
          <a:chExt cx="0" cy="0"/>
        </a:xfrm>
      </p:grpSpPr>
      <p:sp>
        <p:nvSpPr>
          <p:cNvPr id="233" name="Google Shape;233;p36"/>
          <p:cNvSpPr/>
          <p:nvPr/>
        </p:nvSpPr>
        <p:spPr>
          <a:xfrm>
            <a:off x="0" y="-8175"/>
            <a:ext cx="9144000" cy="5151600"/>
          </a:xfrm>
          <a:prstGeom prst="frame">
            <a:avLst>
              <a:gd fmla="val 6032" name="adj1"/>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 name="Shape 23"/>
        <p:cNvGrpSpPr/>
        <p:nvPr/>
      </p:nvGrpSpPr>
      <p:grpSpPr>
        <a:xfrm>
          <a:off x="0" y="0"/>
          <a:ext cx="0" cy="0"/>
          <a:chOff x="0" y="0"/>
          <a:chExt cx="0" cy="0"/>
        </a:xfrm>
      </p:grpSpPr>
      <p:sp>
        <p:nvSpPr>
          <p:cNvPr id="24" name="Google Shape;24;p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 name="Shape 26"/>
        <p:cNvGrpSpPr/>
        <p:nvPr/>
      </p:nvGrpSpPr>
      <p:grpSpPr>
        <a:xfrm>
          <a:off x="0" y="0"/>
          <a:ext cx="0" cy="0"/>
          <a:chOff x="0" y="0"/>
          <a:chExt cx="0" cy="0"/>
        </a:xfrm>
      </p:grpSpPr>
      <p:sp>
        <p:nvSpPr>
          <p:cNvPr id="27" name="Google Shape;27;p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8" name="Google Shape;28;p6"/>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8"/>
          <p:cNvSpPr/>
          <p:nvPr/>
        </p:nvSpPr>
        <p:spPr>
          <a:xfrm>
            <a:off x="1125200" y="1593775"/>
            <a:ext cx="4470900" cy="20868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p:nvPr/>
        </p:nvSpPr>
        <p:spPr>
          <a:xfrm>
            <a:off x="1061825" y="1530325"/>
            <a:ext cx="4470900" cy="20868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8"/>
          <p:cNvGrpSpPr/>
          <p:nvPr/>
        </p:nvGrpSpPr>
        <p:grpSpPr>
          <a:xfrm>
            <a:off x="303600" y="2049175"/>
            <a:ext cx="1216772" cy="1049100"/>
            <a:chOff x="304800" y="304800"/>
            <a:chExt cx="1216772" cy="1049100"/>
          </a:xfrm>
        </p:grpSpPr>
        <p:sp>
          <p:nvSpPr>
            <p:cNvPr id="36" name="Google Shape;36;p8"/>
            <p:cNvSpPr/>
            <p:nvPr/>
          </p:nvSpPr>
          <p:spPr>
            <a:xfrm>
              <a:off x="304800" y="304800"/>
              <a:ext cx="1049100" cy="104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p:nvPr/>
          </p:nvSpPr>
          <p:spPr>
            <a:xfrm rot="5400000">
              <a:off x="1274822" y="742350"/>
              <a:ext cx="319500" cy="174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8"/>
          <p:cNvSpPr txBox="1"/>
          <p:nvPr>
            <p:ph type="ctrTitle"/>
          </p:nvPr>
        </p:nvSpPr>
        <p:spPr>
          <a:xfrm>
            <a:off x="1631500" y="2049175"/>
            <a:ext cx="3598200" cy="10491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400"/>
              <a:buNone/>
              <a:defRPr b="0" sz="4400">
                <a:solidFill>
                  <a:schemeClr val="lt1"/>
                </a:solidFill>
              </a:defRPr>
            </a:lvl1pPr>
            <a:lvl2pPr lvl="1" rtl="0">
              <a:spcBef>
                <a:spcPts val="0"/>
              </a:spcBef>
              <a:spcAft>
                <a:spcPts val="0"/>
              </a:spcAft>
              <a:buClr>
                <a:schemeClr val="accent1"/>
              </a:buClr>
              <a:buSzPts val="4400"/>
              <a:buNone/>
              <a:defRPr b="0" sz="4400">
                <a:solidFill>
                  <a:schemeClr val="accent1"/>
                </a:solidFill>
              </a:defRPr>
            </a:lvl2pPr>
            <a:lvl3pPr lvl="2" rtl="0">
              <a:spcBef>
                <a:spcPts val="0"/>
              </a:spcBef>
              <a:spcAft>
                <a:spcPts val="0"/>
              </a:spcAft>
              <a:buClr>
                <a:schemeClr val="accent1"/>
              </a:buClr>
              <a:buSzPts val="4400"/>
              <a:buNone/>
              <a:defRPr b="0" sz="4400">
                <a:solidFill>
                  <a:schemeClr val="accent1"/>
                </a:solidFill>
              </a:defRPr>
            </a:lvl3pPr>
            <a:lvl4pPr lvl="3" rtl="0">
              <a:spcBef>
                <a:spcPts val="0"/>
              </a:spcBef>
              <a:spcAft>
                <a:spcPts val="0"/>
              </a:spcAft>
              <a:buClr>
                <a:schemeClr val="accent1"/>
              </a:buClr>
              <a:buSzPts val="4400"/>
              <a:buNone/>
              <a:defRPr b="0" sz="4400">
                <a:solidFill>
                  <a:schemeClr val="accent1"/>
                </a:solidFill>
              </a:defRPr>
            </a:lvl4pPr>
            <a:lvl5pPr lvl="4" rtl="0">
              <a:spcBef>
                <a:spcPts val="0"/>
              </a:spcBef>
              <a:spcAft>
                <a:spcPts val="0"/>
              </a:spcAft>
              <a:buClr>
                <a:schemeClr val="accent1"/>
              </a:buClr>
              <a:buSzPts val="4400"/>
              <a:buNone/>
              <a:defRPr b="0" sz="4400">
                <a:solidFill>
                  <a:schemeClr val="accent1"/>
                </a:solidFill>
              </a:defRPr>
            </a:lvl5pPr>
            <a:lvl6pPr lvl="5" rtl="0">
              <a:spcBef>
                <a:spcPts val="0"/>
              </a:spcBef>
              <a:spcAft>
                <a:spcPts val="0"/>
              </a:spcAft>
              <a:buClr>
                <a:schemeClr val="accent1"/>
              </a:buClr>
              <a:buSzPts val="4400"/>
              <a:buNone/>
              <a:defRPr b="0" sz="4400">
                <a:solidFill>
                  <a:schemeClr val="accent1"/>
                </a:solidFill>
              </a:defRPr>
            </a:lvl6pPr>
            <a:lvl7pPr lvl="6" rtl="0">
              <a:spcBef>
                <a:spcPts val="0"/>
              </a:spcBef>
              <a:spcAft>
                <a:spcPts val="0"/>
              </a:spcAft>
              <a:buClr>
                <a:schemeClr val="accent1"/>
              </a:buClr>
              <a:buSzPts val="4400"/>
              <a:buNone/>
              <a:defRPr b="0" sz="4400">
                <a:solidFill>
                  <a:schemeClr val="accent1"/>
                </a:solidFill>
              </a:defRPr>
            </a:lvl7pPr>
            <a:lvl8pPr lvl="7" rtl="0">
              <a:spcBef>
                <a:spcPts val="0"/>
              </a:spcBef>
              <a:spcAft>
                <a:spcPts val="0"/>
              </a:spcAft>
              <a:buClr>
                <a:schemeClr val="accent1"/>
              </a:buClr>
              <a:buSzPts val="4400"/>
              <a:buNone/>
              <a:defRPr b="0" sz="4400">
                <a:solidFill>
                  <a:schemeClr val="accent1"/>
                </a:solidFill>
              </a:defRPr>
            </a:lvl8pPr>
            <a:lvl9pPr lvl="8" rtl="0">
              <a:spcBef>
                <a:spcPts val="0"/>
              </a:spcBef>
              <a:spcAft>
                <a:spcPts val="0"/>
              </a:spcAft>
              <a:buClr>
                <a:schemeClr val="accent1"/>
              </a:buClr>
              <a:buSzPts val="4400"/>
              <a:buNone/>
              <a:defRPr b="0" sz="44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0"/>
          <p:cNvSpPr/>
          <p:nvPr/>
        </p:nvSpPr>
        <p:spPr>
          <a:xfrm>
            <a:off x="1125200" y="1593775"/>
            <a:ext cx="4470900" cy="20868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0"/>
          <p:cNvSpPr/>
          <p:nvPr/>
        </p:nvSpPr>
        <p:spPr>
          <a:xfrm>
            <a:off x="1061825" y="1530325"/>
            <a:ext cx="4470900" cy="20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10"/>
          <p:cNvGrpSpPr/>
          <p:nvPr/>
        </p:nvGrpSpPr>
        <p:grpSpPr>
          <a:xfrm>
            <a:off x="303600" y="2049175"/>
            <a:ext cx="1216772" cy="1049100"/>
            <a:chOff x="304800" y="304800"/>
            <a:chExt cx="1216772" cy="1049100"/>
          </a:xfrm>
        </p:grpSpPr>
        <p:sp>
          <p:nvSpPr>
            <p:cNvPr id="47" name="Google Shape;47;p10"/>
            <p:cNvSpPr/>
            <p:nvPr/>
          </p:nvSpPr>
          <p:spPr>
            <a:xfrm>
              <a:off x="304800" y="304800"/>
              <a:ext cx="1049100" cy="10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p:nvPr/>
          </p:nvSpPr>
          <p:spPr>
            <a:xfrm rot="5400000">
              <a:off x="1274822" y="7423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10"/>
          <p:cNvSpPr txBox="1"/>
          <p:nvPr>
            <p:ph type="ctrTitle"/>
          </p:nvPr>
        </p:nvSpPr>
        <p:spPr>
          <a:xfrm>
            <a:off x="1631500" y="2049175"/>
            <a:ext cx="3598200" cy="10491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4400"/>
              <a:buNone/>
              <a:defRPr b="0" sz="4400">
                <a:solidFill>
                  <a:schemeClr val="accent1"/>
                </a:solidFill>
              </a:defRPr>
            </a:lvl1pPr>
            <a:lvl2pPr lvl="1" rtl="0">
              <a:spcBef>
                <a:spcPts val="0"/>
              </a:spcBef>
              <a:spcAft>
                <a:spcPts val="0"/>
              </a:spcAft>
              <a:buClr>
                <a:schemeClr val="accent1"/>
              </a:buClr>
              <a:buSzPts val="4400"/>
              <a:buNone/>
              <a:defRPr b="0" sz="4400">
                <a:solidFill>
                  <a:schemeClr val="accent1"/>
                </a:solidFill>
              </a:defRPr>
            </a:lvl2pPr>
            <a:lvl3pPr lvl="2" rtl="0">
              <a:spcBef>
                <a:spcPts val="0"/>
              </a:spcBef>
              <a:spcAft>
                <a:spcPts val="0"/>
              </a:spcAft>
              <a:buClr>
                <a:schemeClr val="accent1"/>
              </a:buClr>
              <a:buSzPts val="4400"/>
              <a:buNone/>
              <a:defRPr b="0" sz="4400">
                <a:solidFill>
                  <a:schemeClr val="accent1"/>
                </a:solidFill>
              </a:defRPr>
            </a:lvl3pPr>
            <a:lvl4pPr lvl="3" rtl="0">
              <a:spcBef>
                <a:spcPts val="0"/>
              </a:spcBef>
              <a:spcAft>
                <a:spcPts val="0"/>
              </a:spcAft>
              <a:buClr>
                <a:schemeClr val="accent1"/>
              </a:buClr>
              <a:buSzPts val="4400"/>
              <a:buNone/>
              <a:defRPr b="0" sz="4400">
                <a:solidFill>
                  <a:schemeClr val="accent1"/>
                </a:solidFill>
              </a:defRPr>
            </a:lvl4pPr>
            <a:lvl5pPr lvl="4" rtl="0">
              <a:spcBef>
                <a:spcPts val="0"/>
              </a:spcBef>
              <a:spcAft>
                <a:spcPts val="0"/>
              </a:spcAft>
              <a:buClr>
                <a:schemeClr val="accent1"/>
              </a:buClr>
              <a:buSzPts val="4400"/>
              <a:buNone/>
              <a:defRPr b="0" sz="4400">
                <a:solidFill>
                  <a:schemeClr val="accent1"/>
                </a:solidFill>
              </a:defRPr>
            </a:lvl5pPr>
            <a:lvl6pPr lvl="5" rtl="0">
              <a:spcBef>
                <a:spcPts val="0"/>
              </a:spcBef>
              <a:spcAft>
                <a:spcPts val="0"/>
              </a:spcAft>
              <a:buClr>
                <a:schemeClr val="accent1"/>
              </a:buClr>
              <a:buSzPts val="4400"/>
              <a:buNone/>
              <a:defRPr b="0" sz="4400">
                <a:solidFill>
                  <a:schemeClr val="accent1"/>
                </a:solidFill>
              </a:defRPr>
            </a:lvl6pPr>
            <a:lvl7pPr lvl="6" rtl="0">
              <a:spcBef>
                <a:spcPts val="0"/>
              </a:spcBef>
              <a:spcAft>
                <a:spcPts val="0"/>
              </a:spcAft>
              <a:buClr>
                <a:schemeClr val="accent1"/>
              </a:buClr>
              <a:buSzPts val="4400"/>
              <a:buNone/>
              <a:defRPr b="0" sz="4400">
                <a:solidFill>
                  <a:schemeClr val="accent1"/>
                </a:solidFill>
              </a:defRPr>
            </a:lvl7pPr>
            <a:lvl8pPr lvl="7" rtl="0">
              <a:spcBef>
                <a:spcPts val="0"/>
              </a:spcBef>
              <a:spcAft>
                <a:spcPts val="0"/>
              </a:spcAft>
              <a:buClr>
                <a:schemeClr val="accent1"/>
              </a:buClr>
              <a:buSzPts val="4400"/>
              <a:buNone/>
              <a:defRPr b="0" sz="4400">
                <a:solidFill>
                  <a:schemeClr val="accent1"/>
                </a:solidFill>
              </a:defRPr>
            </a:lvl8pPr>
            <a:lvl9pPr lvl="8" rtl="0">
              <a:spcBef>
                <a:spcPts val="0"/>
              </a:spcBef>
              <a:spcAft>
                <a:spcPts val="0"/>
              </a:spcAft>
              <a:buClr>
                <a:schemeClr val="accent1"/>
              </a:buClr>
              <a:buSzPts val="4400"/>
              <a:buNone/>
              <a:defRPr b="0" sz="4400">
                <a:solidFill>
                  <a:schemeClr val="accen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1"/>
          <p:cNvSpPr/>
          <p:nvPr/>
        </p:nvSpPr>
        <p:spPr>
          <a:xfrm>
            <a:off x="1125201" y="675025"/>
            <a:ext cx="3611400" cy="3924300"/>
          </a:xfrm>
          <a:prstGeom prst="rect">
            <a:avLst/>
          </a:prstGeom>
          <a:solidFill>
            <a:srgbClr val="17000B">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p:nvPr/>
        </p:nvSpPr>
        <p:spPr>
          <a:xfrm>
            <a:off x="1061825" y="607075"/>
            <a:ext cx="3611400" cy="3933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11"/>
          <p:cNvGrpSpPr/>
          <p:nvPr/>
        </p:nvGrpSpPr>
        <p:grpSpPr>
          <a:xfrm>
            <a:off x="303600" y="303600"/>
            <a:ext cx="1216772" cy="1353000"/>
            <a:chOff x="304800" y="900"/>
            <a:chExt cx="1216772" cy="1353000"/>
          </a:xfrm>
        </p:grpSpPr>
        <p:sp>
          <p:nvSpPr>
            <p:cNvPr id="54" name="Google Shape;54;p11"/>
            <p:cNvSpPr/>
            <p:nvPr/>
          </p:nvSpPr>
          <p:spPr>
            <a:xfrm>
              <a:off x="304800" y="900"/>
              <a:ext cx="1049100" cy="135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5" name="Google Shape;55;p11"/>
            <p:cNvSpPr/>
            <p:nvPr/>
          </p:nvSpPr>
          <p:spPr>
            <a:xfrm rot="5400000">
              <a:off x="1274822" y="947150"/>
              <a:ext cx="319500" cy="1740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56" name="Google Shape;56;p11"/>
          <p:cNvSpPr txBox="1"/>
          <p:nvPr>
            <p:ph type="ctrTitle"/>
          </p:nvPr>
        </p:nvSpPr>
        <p:spPr>
          <a:xfrm>
            <a:off x="1612525" y="1113501"/>
            <a:ext cx="2788800" cy="9669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4000"/>
              <a:buNone/>
              <a:defRPr b="0" sz="4000">
                <a:solidFill>
                  <a:schemeClr val="accent1"/>
                </a:solidFill>
              </a:defRPr>
            </a:lvl1pPr>
            <a:lvl2pPr lvl="1" rtl="0">
              <a:spcBef>
                <a:spcPts val="0"/>
              </a:spcBef>
              <a:spcAft>
                <a:spcPts val="0"/>
              </a:spcAft>
              <a:buClr>
                <a:schemeClr val="accent1"/>
              </a:buClr>
              <a:buSzPts val="4000"/>
              <a:buNone/>
              <a:defRPr b="0" sz="4000">
                <a:solidFill>
                  <a:schemeClr val="accent1"/>
                </a:solidFill>
              </a:defRPr>
            </a:lvl2pPr>
            <a:lvl3pPr lvl="2" rtl="0">
              <a:spcBef>
                <a:spcPts val="0"/>
              </a:spcBef>
              <a:spcAft>
                <a:spcPts val="0"/>
              </a:spcAft>
              <a:buClr>
                <a:schemeClr val="accent1"/>
              </a:buClr>
              <a:buSzPts val="4000"/>
              <a:buNone/>
              <a:defRPr b="0" sz="4000">
                <a:solidFill>
                  <a:schemeClr val="accent1"/>
                </a:solidFill>
              </a:defRPr>
            </a:lvl3pPr>
            <a:lvl4pPr lvl="3" rtl="0">
              <a:spcBef>
                <a:spcPts val="0"/>
              </a:spcBef>
              <a:spcAft>
                <a:spcPts val="0"/>
              </a:spcAft>
              <a:buClr>
                <a:schemeClr val="accent1"/>
              </a:buClr>
              <a:buSzPts val="4000"/>
              <a:buNone/>
              <a:defRPr b="0" sz="4000">
                <a:solidFill>
                  <a:schemeClr val="accent1"/>
                </a:solidFill>
              </a:defRPr>
            </a:lvl4pPr>
            <a:lvl5pPr lvl="4" rtl="0">
              <a:spcBef>
                <a:spcPts val="0"/>
              </a:spcBef>
              <a:spcAft>
                <a:spcPts val="0"/>
              </a:spcAft>
              <a:buClr>
                <a:schemeClr val="accent1"/>
              </a:buClr>
              <a:buSzPts val="4000"/>
              <a:buNone/>
              <a:defRPr b="0" sz="4000">
                <a:solidFill>
                  <a:schemeClr val="accent1"/>
                </a:solidFill>
              </a:defRPr>
            </a:lvl5pPr>
            <a:lvl6pPr lvl="5" rtl="0">
              <a:spcBef>
                <a:spcPts val="0"/>
              </a:spcBef>
              <a:spcAft>
                <a:spcPts val="0"/>
              </a:spcAft>
              <a:buClr>
                <a:schemeClr val="accent1"/>
              </a:buClr>
              <a:buSzPts val="4000"/>
              <a:buNone/>
              <a:defRPr b="0" sz="4000">
                <a:solidFill>
                  <a:schemeClr val="accent1"/>
                </a:solidFill>
              </a:defRPr>
            </a:lvl6pPr>
            <a:lvl7pPr lvl="6" rtl="0">
              <a:spcBef>
                <a:spcPts val="0"/>
              </a:spcBef>
              <a:spcAft>
                <a:spcPts val="0"/>
              </a:spcAft>
              <a:buClr>
                <a:schemeClr val="accent1"/>
              </a:buClr>
              <a:buSzPts val="4000"/>
              <a:buNone/>
              <a:defRPr b="0" sz="4000">
                <a:solidFill>
                  <a:schemeClr val="accent1"/>
                </a:solidFill>
              </a:defRPr>
            </a:lvl7pPr>
            <a:lvl8pPr lvl="7" rtl="0">
              <a:spcBef>
                <a:spcPts val="0"/>
              </a:spcBef>
              <a:spcAft>
                <a:spcPts val="0"/>
              </a:spcAft>
              <a:buClr>
                <a:schemeClr val="accent1"/>
              </a:buClr>
              <a:buSzPts val="4000"/>
              <a:buNone/>
              <a:defRPr b="0" sz="4000">
                <a:solidFill>
                  <a:schemeClr val="accent1"/>
                </a:solidFill>
              </a:defRPr>
            </a:lvl8pPr>
            <a:lvl9pPr lvl="8" rtl="0">
              <a:spcBef>
                <a:spcPts val="0"/>
              </a:spcBef>
              <a:spcAft>
                <a:spcPts val="0"/>
              </a:spcAft>
              <a:buClr>
                <a:schemeClr val="accent1"/>
              </a:buClr>
              <a:buSzPts val="4000"/>
              <a:buNone/>
              <a:defRPr b="0" sz="4000">
                <a:solidFill>
                  <a:schemeClr val="accent1"/>
                </a:solidFill>
              </a:defRPr>
            </a:lvl9pPr>
          </a:lstStyle>
          <a:p/>
        </p:txBody>
      </p:sp>
      <p:sp>
        <p:nvSpPr>
          <p:cNvPr id="57" name="Google Shape;57;p11"/>
          <p:cNvSpPr txBox="1"/>
          <p:nvPr>
            <p:ph idx="1" type="subTitle"/>
          </p:nvPr>
        </p:nvSpPr>
        <p:spPr>
          <a:xfrm>
            <a:off x="1612525" y="2141608"/>
            <a:ext cx="2788800" cy="784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None/>
              <a:defRPr>
                <a:solidFill>
                  <a:schemeClr val="lt2"/>
                </a:solidFill>
              </a:defRPr>
            </a:lvl1pPr>
            <a:lvl2pPr lvl="1" rtl="0">
              <a:lnSpc>
                <a:spcPct val="100000"/>
              </a:lnSpc>
              <a:spcBef>
                <a:spcPts val="800"/>
              </a:spcBef>
              <a:spcAft>
                <a:spcPts val="0"/>
              </a:spcAft>
              <a:buClr>
                <a:schemeClr val="lt2"/>
              </a:buClr>
              <a:buSzPts val="3000"/>
              <a:buNone/>
              <a:defRPr sz="3000">
                <a:solidFill>
                  <a:schemeClr val="lt2"/>
                </a:solidFill>
              </a:defRPr>
            </a:lvl2pPr>
            <a:lvl3pPr lvl="2" rtl="0">
              <a:lnSpc>
                <a:spcPct val="100000"/>
              </a:lnSpc>
              <a:spcBef>
                <a:spcPts val="800"/>
              </a:spcBef>
              <a:spcAft>
                <a:spcPts val="0"/>
              </a:spcAft>
              <a:buClr>
                <a:schemeClr val="lt2"/>
              </a:buClr>
              <a:buSzPts val="3000"/>
              <a:buNone/>
              <a:defRPr sz="3000">
                <a:solidFill>
                  <a:schemeClr val="lt2"/>
                </a:solidFill>
              </a:defRPr>
            </a:lvl3pPr>
            <a:lvl4pPr lvl="3" rtl="0">
              <a:lnSpc>
                <a:spcPct val="100000"/>
              </a:lnSpc>
              <a:spcBef>
                <a:spcPts val="800"/>
              </a:spcBef>
              <a:spcAft>
                <a:spcPts val="0"/>
              </a:spcAft>
              <a:buClr>
                <a:schemeClr val="lt2"/>
              </a:buClr>
              <a:buSzPts val="3000"/>
              <a:buNone/>
              <a:defRPr sz="3000">
                <a:solidFill>
                  <a:schemeClr val="lt2"/>
                </a:solidFill>
              </a:defRPr>
            </a:lvl4pPr>
            <a:lvl5pPr lvl="4" rtl="0">
              <a:lnSpc>
                <a:spcPct val="100000"/>
              </a:lnSpc>
              <a:spcBef>
                <a:spcPts val="800"/>
              </a:spcBef>
              <a:spcAft>
                <a:spcPts val="0"/>
              </a:spcAft>
              <a:buClr>
                <a:schemeClr val="lt2"/>
              </a:buClr>
              <a:buSzPts val="3000"/>
              <a:buNone/>
              <a:defRPr sz="3000">
                <a:solidFill>
                  <a:schemeClr val="lt2"/>
                </a:solidFill>
              </a:defRPr>
            </a:lvl5pPr>
            <a:lvl6pPr lvl="5" rtl="0">
              <a:lnSpc>
                <a:spcPct val="100000"/>
              </a:lnSpc>
              <a:spcBef>
                <a:spcPts val="800"/>
              </a:spcBef>
              <a:spcAft>
                <a:spcPts val="0"/>
              </a:spcAft>
              <a:buClr>
                <a:schemeClr val="lt2"/>
              </a:buClr>
              <a:buSzPts val="3000"/>
              <a:buNone/>
              <a:defRPr sz="3000">
                <a:solidFill>
                  <a:schemeClr val="lt2"/>
                </a:solidFill>
              </a:defRPr>
            </a:lvl6pPr>
            <a:lvl7pPr lvl="6" rtl="0">
              <a:lnSpc>
                <a:spcPct val="100000"/>
              </a:lnSpc>
              <a:spcBef>
                <a:spcPts val="800"/>
              </a:spcBef>
              <a:spcAft>
                <a:spcPts val="0"/>
              </a:spcAft>
              <a:buClr>
                <a:schemeClr val="lt2"/>
              </a:buClr>
              <a:buSzPts val="3000"/>
              <a:buNone/>
              <a:defRPr sz="3000">
                <a:solidFill>
                  <a:schemeClr val="lt2"/>
                </a:solidFill>
              </a:defRPr>
            </a:lvl7pPr>
            <a:lvl8pPr lvl="7" rtl="0">
              <a:lnSpc>
                <a:spcPct val="100000"/>
              </a:lnSpc>
              <a:spcBef>
                <a:spcPts val="800"/>
              </a:spcBef>
              <a:spcAft>
                <a:spcPts val="0"/>
              </a:spcAft>
              <a:buClr>
                <a:schemeClr val="lt2"/>
              </a:buClr>
              <a:buSzPts val="3000"/>
              <a:buNone/>
              <a:defRPr sz="3000">
                <a:solidFill>
                  <a:schemeClr val="lt2"/>
                </a:solidFill>
              </a:defRPr>
            </a:lvl8pPr>
            <a:lvl9pPr lvl="8" rtl="0">
              <a:lnSpc>
                <a:spcPct val="100000"/>
              </a:lnSpc>
              <a:spcBef>
                <a:spcPts val="800"/>
              </a:spcBef>
              <a:spcAft>
                <a:spcPts val="800"/>
              </a:spcAft>
              <a:buClr>
                <a:schemeClr val="lt2"/>
              </a:buClr>
              <a:buSzPts val="3000"/>
              <a:buNone/>
              <a:defRPr sz="3000">
                <a:solidFill>
                  <a:schemeClr val="l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1.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11" Type="http://schemas.openxmlformats.org/officeDocument/2006/relationships/theme" Target="../theme/theme2.xml"/><Relationship Id="rId10" Type="http://schemas.openxmlformats.org/officeDocument/2006/relationships/slideLayout" Target="../slideLayouts/slideLayout27.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39" name="Shape 39"/>
        <p:cNvGrpSpPr/>
        <p:nvPr/>
      </p:nvGrpSpPr>
      <p:grpSpPr>
        <a:xfrm>
          <a:off x="0" y="0"/>
          <a:ext cx="0" cy="0"/>
          <a:chOff x="0" y="0"/>
          <a:chExt cx="0" cy="0"/>
        </a:xfrm>
      </p:grpSpPr>
      <p:sp>
        <p:nvSpPr>
          <p:cNvPr id="40" name="Google Shape;40;p9"/>
          <p:cNvSpPr txBox="1"/>
          <p:nvPr>
            <p:ph idx="12" type="sldNum"/>
          </p:nvPr>
        </p:nvSpPr>
        <p:spPr>
          <a:xfrm>
            <a:off x="8229600" y="4533850"/>
            <a:ext cx="609600" cy="609600"/>
          </a:xfrm>
          <a:prstGeom prst="rect">
            <a:avLst/>
          </a:prstGeom>
          <a:noFill/>
          <a:ln>
            <a:noFill/>
          </a:ln>
        </p:spPr>
        <p:txBody>
          <a:bodyPr anchorCtr="0" anchor="ctr" bIns="0" lIns="0" spcFirstLastPara="1" rIns="0" wrap="square" tIns="0">
            <a:noAutofit/>
          </a:bodyPr>
          <a:lstStyle>
            <a:lvl1pPr lvl="0" rtl="0" algn="r">
              <a:buNone/>
              <a:defRPr sz="1200">
                <a:solidFill>
                  <a:schemeClr val="lt1"/>
                </a:solidFill>
                <a:latin typeface="Lexend Deca"/>
                <a:ea typeface="Lexend Deca"/>
                <a:cs typeface="Lexend Deca"/>
                <a:sym typeface="Lexend Deca"/>
              </a:defRPr>
            </a:lvl1pPr>
            <a:lvl2pPr lvl="1" rtl="0" algn="r">
              <a:buNone/>
              <a:defRPr sz="1200">
                <a:solidFill>
                  <a:schemeClr val="lt1"/>
                </a:solidFill>
                <a:latin typeface="Lexend Deca"/>
                <a:ea typeface="Lexend Deca"/>
                <a:cs typeface="Lexend Deca"/>
                <a:sym typeface="Lexend Deca"/>
              </a:defRPr>
            </a:lvl2pPr>
            <a:lvl3pPr lvl="2" rtl="0" algn="r">
              <a:buNone/>
              <a:defRPr sz="1200">
                <a:solidFill>
                  <a:schemeClr val="lt1"/>
                </a:solidFill>
                <a:latin typeface="Lexend Deca"/>
                <a:ea typeface="Lexend Deca"/>
                <a:cs typeface="Lexend Deca"/>
                <a:sym typeface="Lexend Deca"/>
              </a:defRPr>
            </a:lvl3pPr>
            <a:lvl4pPr lvl="3" rtl="0" algn="r">
              <a:buNone/>
              <a:defRPr sz="1200">
                <a:solidFill>
                  <a:schemeClr val="lt1"/>
                </a:solidFill>
                <a:latin typeface="Lexend Deca"/>
                <a:ea typeface="Lexend Deca"/>
                <a:cs typeface="Lexend Deca"/>
                <a:sym typeface="Lexend Deca"/>
              </a:defRPr>
            </a:lvl4pPr>
            <a:lvl5pPr lvl="4" rtl="0" algn="r">
              <a:buNone/>
              <a:defRPr sz="1200">
                <a:solidFill>
                  <a:schemeClr val="lt1"/>
                </a:solidFill>
                <a:latin typeface="Lexend Deca"/>
                <a:ea typeface="Lexend Deca"/>
                <a:cs typeface="Lexend Deca"/>
                <a:sym typeface="Lexend Deca"/>
              </a:defRPr>
            </a:lvl5pPr>
            <a:lvl6pPr lvl="5" rtl="0" algn="r">
              <a:buNone/>
              <a:defRPr sz="1200">
                <a:solidFill>
                  <a:schemeClr val="lt1"/>
                </a:solidFill>
                <a:latin typeface="Lexend Deca"/>
                <a:ea typeface="Lexend Deca"/>
                <a:cs typeface="Lexend Deca"/>
                <a:sym typeface="Lexend Deca"/>
              </a:defRPr>
            </a:lvl6pPr>
            <a:lvl7pPr lvl="6" rtl="0" algn="r">
              <a:buNone/>
              <a:defRPr sz="1200">
                <a:solidFill>
                  <a:schemeClr val="lt1"/>
                </a:solidFill>
                <a:latin typeface="Lexend Deca"/>
                <a:ea typeface="Lexend Deca"/>
                <a:cs typeface="Lexend Deca"/>
                <a:sym typeface="Lexend Deca"/>
              </a:defRPr>
            </a:lvl7pPr>
            <a:lvl8pPr lvl="7" rtl="0" algn="r">
              <a:buNone/>
              <a:defRPr sz="1200">
                <a:solidFill>
                  <a:schemeClr val="lt1"/>
                </a:solidFill>
                <a:latin typeface="Lexend Deca"/>
                <a:ea typeface="Lexend Deca"/>
                <a:cs typeface="Lexend Deca"/>
                <a:sym typeface="Lexend Deca"/>
              </a:defRPr>
            </a:lvl8pPr>
            <a:lvl9pPr lvl="8" rtl="0" algn="r">
              <a:buNone/>
              <a:defRPr sz="12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9"/>
          <p:cNvSpPr txBox="1"/>
          <p:nvPr>
            <p:ph type="title"/>
          </p:nvPr>
        </p:nvSpPr>
        <p:spPr>
          <a:xfrm>
            <a:off x="702900" y="836000"/>
            <a:ext cx="5129100" cy="396300"/>
          </a:xfrm>
          <a:prstGeom prst="rect">
            <a:avLst/>
          </a:prstGeom>
          <a:noFill/>
          <a:ln>
            <a:noFill/>
          </a:ln>
        </p:spPr>
        <p:txBody>
          <a:bodyPr anchorCtr="0" anchor="b" bIns="0" lIns="0" spcFirstLastPara="1" rIns="0" wrap="square" tIns="0">
            <a:noAutofit/>
          </a:bodyPr>
          <a:lstStyle>
            <a:lvl1pPr lvl="0"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9pPr>
          </a:lstStyle>
          <a:p/>
        </p:txBody>
      </p:sp>
      <p:sp>
        <p:nvSpPr>
          <p:cNvPr id="42" name="Google Shape;42;p9"/>
          <p:cNvSpPr txBox="1"/>
          <p:nvPr>
            <p:ph idx="1" type="body"/>
          </p:nvPr>
        </p:nvSpPr>
        <p:spPr>
          <a:xfrm>
            <a:off x="1007700" y="1582550"/>
            <a:ext cx="4824300" cy="29514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indent="-355600" lvl="1" marL="9144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indent="-355600" lvl="2" marL="1371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indent="-355600" lvl="3" marL="18288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indent="-355600" lvl="4" marL="22860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indent="-355600" lvl="5" marL="27432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indent="-355600" lvl="6" marL="32004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indent="-355600" lvl="7" marL="3657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indent="-355600" lvl="8" marL="41148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229600" y="4533850"/>
            <a:ext cx="609600" cy="609600"/>
          </a:xfrm>
          <a:prstGeom prst="rect">
            <a:avLst/>
          </a:prstGeom>
          <a:noFill/>
          <a:ln>
            <a:noFill/>
          </a:ln>
        </p:spPr>
        <p:txBody>
          <a:bodyPr anchorCtr="0" anchor="ctr" bIns="0" lIns="0" spcFirstLastPara="1" rIns="0" wrap="square" tIns="0">
            <a:noAutofit/>
          </a:bodyPr>
          <a:lstStyle>
            <a:lvl1pPr lvl="0" rtl="0" algn="r">
              <a:buNone/>
              <a:defRPr sz="1200">
                <a:solidFill>
                  <a:schemeClr val="lt1"/>
                </a:solidFill>
                <a:latin typeface="Lexend Deca"/>
                <a:ea typeface="Lexend Deca"/>
                <a:cs typeface="Lexend Deca"/>
                <a:sym typeface="Lexend Deca"/>
              </a:defRPr>
            </a:lvl1pPr>
            <a:lvl2pPr lvl="1" rtl="0" algn="r">
              <a:buNone/>
              <a:defRPr sz="1200">
                <a:solidFill>
                  <a:schemeClr val="lt1"/>
                </a:solidFill>
                <a:latin typeface="Lexend Deca"/>
                <a:ea typeface="Lexend Deca"/>
                <a:cs typeface="Lexend Deca"/>
                <a:sym typeface="Lexend Deca"/>
              </a:defRPr>
            </a:lvl2pPr>
            <a:lvl3pPr lvl="2" rtl="0" algn="r">
              <a:buNone/>
              <a:defRPr sz="1200">
                <a:solidFill>
                  <a:schemeClr val="lt1"/>
                </a:solidFill>
                <a:latin typeface="Lexend Deca"/>
                <a:ea typeface="Lexend Deca"/>
                <a:cs typeface="Lexend Deca"/>
                <a:sym typeface="Lexend Deca"/>
              </a:defRPr>
            </a:lvl3pPr>
            <a:lvl4pPr lvl="3" rtl="0" algn="r">
              <a:buNone/>
              <a:defRPr sz="1200">
                <a:solidFill>
                  <a:schemeClr val="lt1"/>
                </a:solidFill>
                <a:latin typeface="Lexend Deca"/>
                <a:ea typeface="Lexend Deca"/>
                <a:cs typeface="Lexend Deca"/>
                <a:sym typeface="Lexend Deca"/>
              </a:defRPr>
            </a:lvl4pPr>
            <a:lvl5pPr lvl="4" rtl="0" algn="r">
              <a:buNone/>
              <a:defRPr sz="1200">
                <a:solidFill>
                  <a:schemeClr val="lt1"/>
                </a:solidFill>
                <a:latin typeface="Lexend Deca"/>
                <a:ea typeface="Lexend Deca"/>
                <a:cs typeface="Lexend Deca"/>
                <a:sym typeface="Lexend Deca"/>
              </a:defRPr>
            </a:lvl5pPr>
            <a:lvl6pPr lvl="5" rtl="0" algn="r">
              <a:buNone/>
              <a:defRPr sz="1200">
                <a:solidFill>
                  <a:schemeClr val="lt1"/>
                </a:solidFill>
                <a:latin typeface="Lexend Deca"/>
                <a:ea typeface="Lexend Deca"/>
                <a:cs typeface="Lexend Deca"/>
                <a:sym typeface="Lexend Deca"/>
              </a:defRPr>
            </a:lvl6pPr>
            <a:lvl7pPr lvl="6" rtl="0" algn="r">
              <a:buNone/>
              <a:defRPr sz="1200">
                <a:solidFill>
                  <a:schemeClr val="lt1"/>
                </a:solidFill>
                <a:latin typeface="Lexend Deca"/>
                <a:ea typeface="Lexend Deca"/>
                <a:cs typeface="Lexend Deca"/>
                <a:sym typeface="Lexend Deca"/>
              </a:defRPr>
            </a:lvl7pPr>
            <a:lvl8pPr lvl="7" rtl="0" algn="r">
              <a:buNone/>
              <a:defRPr sz="1200">
                <a:solidFill>
                  <a:schemeClr val="lt1"/>
                </a:solidFill>
                <a:latin typeface="Lexend Deca"/>
                <a:ea typeface="Lexend Deca"/>
                <a:cs typeface="Lexend Deca"/>
                <a:sym typeface="Lexend Deca"/>
              </a:defRPr>
            </a:lvl8pPr>
            <a:lvl9pPr lvl="8" rtl="0" algn="r">
              <a:buNone/>
              <a:defRPr sz="12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0"/>
          <p:cNvSpPr txBox="1"/>
          <p:nvPr>
            <p:ph type="title"/>
          </p:nvPr>
        </p:nvSpPr>
        <p:spPr>
          <a:xfrm>
            <a:off x="702900" y="836000"/>
            <a:ext cx="5129100" cy="396300"/>
          </a:xfrm>
          <a:prstGeom prst="rect">
            <a:avLst/>
          </a:prstGeom>
          <a:noFill/>
          <a:ln>
            <a:noFill/>
          </a:ln>
        </p:spPr>
        <p:txBody>
          <a:bodyPr anchorCtr="0" anchor="b" bIns="0" lIns="0" spcFirstLastPara="1" rIns="0" wrap="square" tIns="0">
            <a:noAutofit/>
          </a:bodyPr>
          <a:lstStyle>
            <a:lvl1pPr lvl="0"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9pPr>
          </a:lstStyle>
          <a:p/>
        </p:txBody>
      </p:sp>
      <p:sp>
        <p:nvSpPr>
          <p:cNvPr id="124" name="Google Shape;124;p20"/>
          <p:cNvSpPr txBox="1"/>
          <p:nvPr>
            <p:ph idx="1" type="body"/>
          </p:nvPr>
        </p:nvSpPr>
        <p:spPr>
          <a:xfrm>
            <a:off x="1007700" y="1582550"/>
            <a:ext cx="4824300" cy="29514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indent="-355600" lvl="1" marL="9144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indent="-355600" lvl="2" marL="1371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indent="-355600" lvl="3" marL="18288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indent="-355600" lvl="4" marL="22860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indent="-355600" lvl="5" marL="27432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indent="-355600" lvl="6" marL="32004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indent="-355600" lvl="7" marL="3657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indent="-355600" lvl="8" marL="41148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202" name="Shape 202"/>
        <p:cNvGrpSpPr/>
        <p:nvPr/>
      </p:nvGrpSpPr>
      <p:grpSpPr>
        <a:xfrm>
          <a:off x="0" y="0"/>
          <a:ext cx="0" cy="0"/>
          <a:chOff x="0" y="0"/>
          <a:chExt cx="0" cy="0"/>
        </a:xfrm>
      </p:grpSpPr>
      <p:sp>
        <p:nvSpPr>
          <p:cNvPr id="203" name="Google Shape;203;p31"/>
          <p:cNvSpPr txBox="1"/>
          <p:nvPr>
            <p:ph idx="12" type="sldNum"/>
          </p:nvPr>
        </p:nvSpPr>
        <p:spPr>
          <a:xfrm>
            <a:off x="8229600" y="4533850"/>
            <a:ext cx="609600" cy="609600"/>
          </a:xfrm>
          <a:prstGeom prst="rect">
            <a:avLst/>
          </a:prstGeom>
          <a:noFill/>
          <a:ln>
            <a:noFill/>
          </a:ln>
        </p:spPr>
        <p:txBody>
          <a:bodyPr anchorCtr="0" anchor="ctr" bIns="0" lIns="0" spcFirstLastPara="1" rIns="0" wrap="square" tIns="0">
            <a:noAutofit/>
          </a:bodyPr>
          <a:lstStyle>
            <a:lvl1pPr lvl="0" rtl="0" algn="r">
              <a:buNone/>
              <a:defRPr sz="1200">
                <a:solidFill>
                  <a:schemeClr val="lt1"/>
                </a:solidFill>
                <a:latin typeface="Lexend Deca"/>
                <a:ea typeface="Lexend Deca"/>
                <a:cs typeface="Lexend Deca"/>
                <a:sym typeface="Lexend Deca"/>
              </a:defRPr>
            </a:lvl1pPr>
            <a:lvl2pPr lvl="1" rtl="0" algn="r">
              <a:buNone/>
              <a:defRPr sz="1200">
                <a:solidFill>
                  <a:schemeClr val="lt1"/>
                </a:solidFill>
                <a:latin typeface="Lexend Deca"/>
                <a:ea typeface="Lexend Deca"/>
                <a:cs typeface="Lexend Deca"/>
                <a:sym typeface="Lexend Deca"/>
              </a:defRPr>
            </a:lvl2pPr>
            <a:lvl3pPr lvl="2" rtl="0" algn="r">
              <a:buNone/>
              <a:defRPr sz="1200">
                <a:solidFill>
                  <a:schemeClr val="lt1"/>
                </a:solidFill>
                <a:latin typeface="Lexend Deca"/>
                <a:ea typeface="Lexend Deca"/>
                <a:cs typeface="Lexend Deca"/>
                <a:sym typeface="Lexend Deca"/>
              </a:defRPr>
            </a:lvl3pPr>
            <a:lvl4pPr lvl="3" rtl="0" algn="r">
              <a:buNone/>
              <a:defRPr sz="1200">
                <a:solidFill>
                  <a:schemeClr val="lt1"/>
                </a:solidFill>
                <a:latin typeface="Lexend Deca"/>
                <a:ea typeface="Lexend Deca"/>
                <a:cs typeface="Lexend Deca"/>
                <a:sym typeface="Lexend Deca"/>
              </a:defRPr>
            </a:lvl4pPr>
            <a:lvl5pPr lvl="4" rtl="0" algn="r">
              <a:buNone/>
              <a:defRPr sz="1200">
                <a:solidFill>
                  <a:schemeClr val="lt1"/>
                </a:solidFill>
                <a:latin typeface="Lexend Deca"/>
                <a:ea typeface="Lexend Deca"/>
                <a:cs typeface="Lexend Deca"/>
                <a:sym typeface="Lexend Deca"/>
              </a:defRPr>
            </a:lvl5pPr>
            <a:lvl6pPr lvl="5" rtl="0" algn="r">
              <a:buNone/>
              <a:defRPr sz="1200">
                <a:solidFill>
                  <a:schemeClr val="lt1"/>
                </a:solidFill>
                <a:latin typeface="Lexend Deca"/>
                <a:ea typeface="Lexend Deca"/>
                <a:cs typeface="Lexend Deca"/>
                <a:sym typeface="Lexend Deca"/>
              </a:defRPr>
            </a:lvl6pPr>
            <a:lvl7pPr lvl="6" rtl="0" algn="r">
              <a:buNone/>
              <a:defRPr sz="1200">
                <a:solidFill>
                  <a:schemeClr val="lt1"/>
                </a:solidFill>
                <a:latin typeface="Lexend Deca"/>
                <a:ea typeface="Lexend Deca"/>
                <a:cs typeface="Lexend Deca"/>
                <a:sym typeface="Lexend Deca"/>
              </a:defRPr>
            </a:lvl7pPr>
            <a:lvl8pPr lvl="7" rtl="0" algn="r">
              <a:buNone/>
              <a:defRPr sz="1200">
                <a:solidFill>
                  <a:schemeClr val="lt1"/>
                </a:solidFill>
                <a:latin typeface="Lexend Deca"/>
                <a:ea typeface="Lexend Deca"/>
                <a:cs typeface="Lexend Deca"/>
                <a:sym typeface="Lexend Deca"/>
              </a:defRPr>
            </a:lvl8pPr>
            <a:lvl9pPr lvl="8" rtl="0" algn="r">
              <a:buNone/>
              <a:defRPr sz="12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31"/>
          <p:cNvSpPr txBox="1"/>
          <p:nvPr>
            <p:ph type="title"/>
          </p:nvPr>
        </p:nvSpPr>
        <p:spPr>
          <a:xfrm>
            <a:off x="702900" y="836000"/>
            <a:ext cx="5129100" cy="396300"/>
          </a:xfrm>
          <a:prstGeom prst="rect">
            <a:avLst/>
          </a:prstGeom>
          <a:noFill/>
          <a:ln>
            <a:noFill/>
          </a:ln>
        </p:spPr>
        <p:txBody>
          <a:bodyPr anchorCtr="0" anchor="b" bIns="0" lIns="0" spcFirstLastPara="1" rIns="0" wrap="square" tIns="0">
            <a:noAutofit/>
          </a:bodyPr>
          <a:lstStyle>
            <a:lvl1pPr lvl="0"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9pPr>
          </a:lstStyle>
          <a:p/>
        </p:txBody>
      </p:sp>
      <p:sp>
        <p:nvSpPr>
          <p:cNvPr id="205" name="Google Shape;205;p31"/>
          <p:cNvSpPr txBox="1"/>
          <p:nvPr>
            <p:ph idx="1" type="body"/>
          </p:nvPr>
        </p:nvSpPr>
        <p:spPr>
          <a:xfrm>
            <a:off x="1007700" y="1582550"/>
            <a:ext cx="4824300" cy="29514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indent="-355600" lvl="1" marL="9144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indent="-355600" lvl="2" marL="1371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indent="-355600" lvl="3" marL="18288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indent="-355600" lvl="4" marL="22860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indent="-355600" lvl="5" marL="27432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indent="-355600" lvl="6" marL="32004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indent="-355600" lvl="7" marL="3657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indent="-355600" lvl="8" marL="41148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9.xml"/><Relationship Id="rId3" Type="http://schemas.openxmlformats.org/officeDocument/2006/relationships/image" Target="../media/image31.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docs.google.com/spreadsheets/d/1_iHeGIelN7HC9B5zWKSFcpRDXnntDq12bTUTNZ81Pmk/edit#gid=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ctrTitle"/>
          </p:nvPr>
        </p:nvSpPr>
        <p:spPr>
          <a:xfrm>
            <a:off x="1631500" y="2049175"/>
            <a:ext cx="3598200" cy="1049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ts val="891"/>
              <a:buFont typeface="Arial"/>
              <a:buNone/>
            </a:pPr>
            <a:r>
              <a:rPr b="1" lang="en" sz="4080"/>
              <a:t>Project Juniper</a:t>
            </a:r>
            <a:r>
              <a:rPr b="1" lang="en" sz="4080">
                <a:solidFill>
                  <a:schemeClr val="dk1"/>
                </a:solidFill>
              </a:rPr>
              <a:t> </a:t>
            </a:r>
            <a:endParaRPr/>
          </a:p>
        </p:txBody>
      </p:sp>
      <p:pic>
        <p:nvPicPr>
          <p:cNvPr id="239" name="Google Shape;239;p37"/>
          <p:cNvPicPr preferRelativeResize="0"/>
          <p:nvPr/>
        </p:nvPicPr>
        <p:blipFill>
          <a:blip r:embed="rId3">
            <a:alphaModFix/>
          </a:blip>
          <a:stretch>
            <a:fillRect/>
          </a:stretch>
        </p:blipFill>
        <p:spPr>
          <a:xfrm rot="5400000">
            <a:off x="451538" y="2368737"/>
            <a:ext cx="712399" cy="406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Courier Retention</a:t>
            </a:r>
            <a:endParaRPr sz="1900"/>
          </a:p>
        </p:txBody>
      </p:sp>
      <p:graphicFrame>
        <p:nvGraphicFramePr>
          <p:cNvPr id="376" name="Google Shape;376;p46"/>
          <p:cNvGraphicFramePr/>
          <p:nvPr/>
        </p:nvGraphicFramePr>
        <p:xfrm>
          <a:off x="461500" y="1056450"/>
          <a:ext cx="3000000" cy="3000000"/>
        </p:xfrm>
        <a:graphic>
          <a:graphicData uri="http://schemas.openxmlformats.org/drawingml/2006/table">
            <a:tbl>
              <a:tblPr>
                <a:noFill/>
                <a:tableStyleId>{1F24753E-6B05-421F-9DCA-5C6784491726}</a:tableStyleId>
              </a:tblPr>
              <a:tblGrid>
                <a:gridCol w="853500"/>
                <a:gridCol w="853500"/>
                <a:gridCol w="853500"/>
                <a:gridCol w="916150"/>
                <a:gridCol w="790875"/>
                <a:gridCol w="853500"/>
              </a:tblGrid>
              <a:tr h="572400">
                <a:tc gridSpan="6">
                  <a:txBody>
                    <a:bodyPr/>
                    <a:lstStyle/>
                    <a:p>
                      <a:pPr indent="0" lvl="0" marL="0" rtl="0" algn="ctr">
                        <a:spcBef>
                          <a:spcPts val="0"/>
                        </a:spcBef>
                        <a:spcAft>
                          <a:spcPts val="0"/>
                        </a:spcAft>
                        <a:buNone/>
                      </a:pPr>
                      <a:r>
                        <a:rPr b="1" lang="en" sz="1300">
                          <a:solidFill>
                            <a:schemeClr val="lt1"/>
                          </a:solidFill>
                        </a:rPr>
                        <a:t>% Couriers that made a delivery</a:t>
                      </a:r>
                      <a:endParaRPr b="1" sz="1300">
                        <a:solidFill>
                          <a:schemeClr val="lt1"/>
                        </a:solidFill>
                      </a:endParaRPr>
                    </a:p>
                  </a:txBody>
                  <a:tcPr marT="91425" marB="91425" marR="91425" marL="91425">
                    <a:solidFill>
                      <a:srgbClr val="00838A"/>
                    </a:solidFill>
                  </a:tcPr>
                </a:tc>
                <a:tc hMerge="1"/>
                <a:tc hMerge="1"/>
                <a:tc hMerge="1"/>
                <a:tc hMerge="1"/>
                <a:tc hMerge="1"/>
              </a:tr>
              <a:tr h="572400">
                <a:tc>
                  <a:txBody>
                    <a:bodyPr/>
                    <a:lstStyle/>
                    <a:p>
                      <a:pPr indent="0" lvl="0" marL="0" rtl="0" algn="ctr">
                        <a:spcBef>
                          <a:spcPts val="0"/>
                        </a:spcBef>
                        <a:spcAft>
                          <a:spcPts val="0"/>
                        </a:spcAft>
                        <a:buNone/>
                      </a:pPr>
                      <a:r>
                        <a:rPr b="1" i="1" lang="en" sz="1300"/>
                        <a:t>Cohort</a:t>
                      </a:r>
                      <a:endParaRPr b="1" i="1" sz="1300"/>
                    </a:p>
                  </a:txBody>
                  <a:tcPr marT="91425" marB="91425" marR="91425" marL="91425"/>
                </a:tc>
                <a:tc>
                  <a:txBody>
                    <a:bodyPr/>
                    <a:lstStyle/>
                    <a:p>
                      <a:pPr indent="0" lvl="0" marL="0" rtl="0" algn="ctr">
                        <a:spcBef>
                          <a:spcPts val="0"/>
                        </a:spcBef>
                        <a:spcAft>
                          <a:spcPts val="0"/>
                        </a:spcAft>
                        <a:buNone/>
                      </a:pPr>
                      <a:r>
                        <a:rPr b="1" i="1" lang="en" sz="1300"/>
                        <a:t>Week 1</a:t>
                      </a:r>
                      <a:endParaRPr b="1" i="1" sz="1300"/>
                    </a:p>
                  </a:txBody>
                  <a:tcPr marT="91425" marB="91425" marR="91425" marL="91425">
                    <a:lnR cap="flat" cmpd="sng" w="9525">
                      <a:solidFill>
                        <a:srgbClr val="9E9E9E"/>
                      </a:solidFill>
                      <a:prstDash val="solid"/>
                      <a:round/>
                      <a:headEnd len="sm" w="sm" type="none"/>
                      <a:tailEnd len="sm" w="sm" type="none"/>
                    </a:lnR>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i="1" lang="en" sz="1300">
                          <a:solidFill>
                            <a:schemeClr val="dk1"/>
                          </a:solidFill>
                        </a:rPr>
                        <a:t>Week 2</a:t>
                      </a:r>
                      <a:endParaRPr b="1" i="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i="1" lang="en" sz="1300">
                          <a:solidFill>
                            <a:schemeClr val="dk1"/>
                          </a:solidFill>
                        </a:rPr>
                        <a:t>Week 3</a:t>
                      </a:r>
                      <a:endParaRPr b="1" i="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i="1" lang="en" sz="1300">
                          <a:solidFill>
                            <a:schemeClr val="dk1"/>
                          </a:solidFill>
                        </a:rPr>
                        <a:t>Week 4</a:t>
                      </a:r>
                      <a:endParaRPr b="1" i="1" sz="1300"/>
                    </a:p>
                  </a:txBody>
                  <a:tcPr marT="91425" marB="91425" marR="91425" marL="91425">
                    <a:lnL cap="flat" cmpd="sng" w="9525">
                      <a:solidFill>
                        <a:srgbClr val="9E9E9E"/>
                      </a:solidFill>
                      <a:prstDash val="solid"/>
                      <a:round/>
                      <a:headEnd len="sm" w="sm" type="none"/>
                      <a:tailEnd len="sm" w="sm" type="none"/>
                    </a:lnL>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i="1" lang="en" sz="1300">
                          <a:solidFill>
                            <a:schemeClr val="dk1"/>
                          </a:solidFill>
                        </a:rPr>
                        <a:t>Week 5</a:t>
                      </a:r>
                      <a:endParaRPr b="1" i="1" sz="1300"/>
                    </a:p>
                  </a:txBody>
                  <a:tcPr marT="91425" marB="91425" marR="91425" marL="91425">
                    <a:lnB cap="flat" cmpd="sng" w="9525">
                      <a:solidFill>
                        <a:schemeClr val="lt1"/>
                      </a:solidFill>
                      <a:prstDash val="solid"/>
                      <a:round/>
                      <a:headEnd len="sm" w="sm" type="none"/>
                      <a:tailEnd len="sm" w="sm" type="none"/>
                    </a:lnB>
                  </a:tcPr>
                </a:tc>
              </a:tr>
              <a:tr h="572400">
                <a:tc>
                  <a:txBody>
                    <a:bodyPr/>
                    <a:lstStyle/>
                    <a:p>
                      <a:pPr indent="0" lvl="0" marL="0" rtl="0" algn="l">
                        <a:spcBef>
                          <a:spcPts val="0"/>
                        </a:spcBef>
                        <a:spcAft>
                          <a:spcPts val="0"/>
                        </a:spcAft>
                        <a:buNone/>
                      </a:pPr>
                      <a:r>
                        <a:rPr b="1" i="1" lang="en" sz="1300"/>
                        <a:t>27/09/20</a:t>
                      </a:r>
                      <a:endParaRPr b="1" i="1" sz="1300"/>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None/>
                      </a:pPr>
                      <a:r>
                        <a:rPr lang="en" sz="1300"/>
                        <a:t>100%</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sz="1300"/>
                        <a:t>77%</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sz="1300"/>
                        <a:t>67%</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None/>
                      </a:pPr>
                      <a:r>
                        <a:rPr lang="en" sz="1300"/>
                        <a:t>64%</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300"/>
                        <a:t>59%</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r h="572400">
                <a:tc>
                  <a:txBody>
                    <a:bodyPr/>
                    <a:lstStyle/>
                    <a:p>
                      <a:pPr indent="0" lvl="0" marL="0" rtl="0" algn="l">
                        <a:spcBef>
                          <a:spcPts val="0"/>
                        </a:spcBef>
                        <a:spcAft>
                          <a:spcPts val="0"/>
                        </a:spcAft>
                        <a:buNone/>
                      </a:pPr>
                      <a:r>
                        <a:rPr b="1" i="1" lang="en" sz="1300"/>
                        <a:t>04/10/20</a:t>
                      </a:r>
                      <a:endParaRPr b="1" i="1" sz="1300"/>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None/>
                      </a:pPr>
                      <a:r>
                        <a:rPr lang="en" sz="1300">
                          <a:solidFill>
                            <a:schemeClr val="dk1"/>
                          </a:solidFill>
                        </a:rPr>
                        <a:t>100%</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sz="1300"/>
                        <a:t>60%</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sz="1300"/>
                        <a:t>52%</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300"/>
                        <a:t>42%</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72400">
                <a:tc>
                  <a:txBody>
                    <a:bodyPr/>
                    <a:lstStyle/>
                    <a:p>
                      <a:pPr indent="0" lvl="0" marL="0" rtl="0" algn="l">
                        <a:spcBef>
                          <a:spcPts val="0"/>
                        </a:spcBef>
                        <a:spcAft>
                          <a:spcPts val="0"/>
                        </a:spcAft>
                        <a:buNone/>
                      </a:pPr>
                      <a:r>
                        <a:rPr b="1" i="1" lang="en" sz="1300"/>
                        <a:t>11/10/20</a:t>
                      </a:r>
                      <a:endParaRPr b="1" i="1" sz="1300"/>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None/>
                      </a:pPr>
                      <a:r>
                        <a:rPr lang="en" sz="1300">
                          <a:solidFill>
                            <a:schemeClr val="dk1"/>
                          </a:solidFill>
                        </a:rPr>
                        <a:t>100%</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sz="1300"/>
                        <a:t>57%</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300"/>
                        <a:t>42%</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72400">
                <a:tc>
                  <a:txBody>
                    <a:bodyPr/>
                    <a:lstStyle/>
                    <a:p>
                      <a:pPr indent="0" lvl="0" marL="0" rtl="0" algn="l">
                        <a:spcBef>
                          <a:spcPts val="0"/>
                        </a:spcBef>
                        <a:spcAft>
                          <a:spcPts val="0"/>
                        </a:spcAft>
                        <a:buNone/>
                      </a:pPr>
                      <a:r>
                        <a:rPr b="1" i="1" lang="en" sz="1300"/>
                        <a:t>18/10/20</a:t>
                      </a:r>
                      <a:endParaRPr b="1" i="1" sz="1300"/>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ctr">
                        <a:spcBef>
                          <a:spcPts val="0"/>
                        </a:spcBef>
                        <a:spcAft>
                          <a:spcPts val="0"/>
                        </a:spcAft>
                        <a:buNone/>
                      </a:pPr>
                      <a:r>
                        <a:rPr lang="en" sz="1300">
                          <a:solidFill>
                            <a:schemeClr val="dk1"/>
                          </a:solidFill>
                        </a:rPr>
                        <a:t>100%</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lang="en" sz="1300"/>
                        <a:t>47%</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77" name="Google Shape;377;p46"/>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txBox="1"/>
          <p:nvPr/>
        </p:nvSpPr>
        <p:spPr>
          <a:xfrm>
            <a:off x="6224699" y="1700100"/>
            <a:ext cx="2607600" cy="1743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b="1" i="1" lang="en" sz="1500">
                <a:solidFill>
                  <a:schemeClr val="lt1"/>
                </a:solidFill>
              </a:rPr>
              <a:t>Courier retention declines to 60% during their 2nd week, and its decreasing with every new cohort</a:t>
            </a:r>
            <a:endParaRPr b="1" i="1" sz="1700">
              <a:solidFill>
                <a:schemeClr val="lt1"/>
              </a:solidFill>
            </a:endParaRPr>
          </a:p>
        </p:txBody>
      </p:sp>
      <p:sp>
        <p:nvSpPr>
          <p:cNvPr id="379" name="Google Shape;379;p46"/>
          <p:cNvSpPr/>
          <p:nvPr/>
        </p:nvSpPr>
        <p:spPr>
          <a:xfrm>
            <a:off x="6255913" y="1962427"/>
            <a:ext cx="320237" cy="279858"/>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Courier Engagement</a:t>
            </a:r>
            <a:endParaRPr b="1"/>
          </a:p>
        </p:txBody>
      </p:sp>
      <p:sp>
        <p:nvSpPr>
          <p:cNvPr id="385" name="Google Shape;385;p47"/>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7"/>
          <p:cNvSpPr txBox="1"/>
          <p:nvPr/>
        </p:nvSpPr>
        <p:spPr>
          <a:xfrm>
            <a:off x="6143749" y="1505425"/>
            <a:ext cx="2607600" cy="2008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b="1" i="1" lang="en" sz="1500">
                <a:solidFill>
                  <a:schemeClr val="lt1"/>
                </a:solidFill>
              </a:rPr>
              <a:t>Although most Couriers have signed up for Juniper 25+ days ago, 25% have only worked 1 day and 50%+ have worked &lt;5 days</a:t>
            </a:r>
            <a:endParaRPr b="1" i="1" sz="1500">
              <a:solidFill>
                <a:schemeClr val="lt1"/>
              </a:solidFill>
            </a:endParaRPr>
          </a:p>
        </p:txBody>
      </p:sp>
      <p:pic>
        <p:nvPicPr>
          <p:cNvPr id="387" name="Google Shape;387;p47" title="Chart"/>
          <p:cNvPicPr preferRelativeResize="0"/>
          <p:nvPr/>
        </p:nvPicPr>
        <p:blipFill>
          <a:blip r:embed="rId3">
            <a:alphaModFix/>
          </a:blip>
          <a:stretch>
            <a:fillRect/>
          </a:stretch>
        </p:blipFill>
        <p:spPr>
          <a:xfrm>
            <a:off x="508000" y="1157425"/>
            <a:ext cx="4968549" cy="307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8"/>
          <p:cNvSpPr txBox="1"/>
          <p:nvPr/>
        </p:nvSpPr>
        <p:spPr>
          <a:xfrm flipH="1">
            <a:off x="1164650" y="4835375"/>
            <a:ext cx="17271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rgbClr val="434343"/>
                </a:solidFill>
              </a:rPr>
              <a:t>Time of Day</a:t>
            </a:r>
            <a:endParaRPr sz="600">
              <a:solidFill>
                <a:srgbClr val="434343"/>
              </a:solidFill>
            </a:endParaRPr>
          </a:p>
        </p:txBody>
      </p:sp>
      <p:sp>
        <p:nvSpPr>
          <p:cNvPr id="394" name="Google Shape;39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Courier Efficiency</a:t>
            </a:r>
            <a:endParaRPr b="1"/>
          </a:p>
        </p:txBody>
      </p:sp>
      <p:sp>
        <p:nvSpPr>
          <p:cNvPr id="395" name="Google Shape;395;p48"/>
          <p:cNvSpPr txBox="1"/>
          <p:nvPr/>
        </p:nvSpPr>
        <p:spPr>
          <a:xfrm>
            <a:off x="6404399" y="1206250"/>
            <a:ext cx="2607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lt1"/>
                </a:solidFill>
              </a:rPr>
              <a:t>Orders per active couriers ranges from 1 orders/hour during non-peak to 2.5 orders/hour during peak hours</a:t>
            </a:r>
            <a:endParaRPr b="1" i="1" sz="1500">
              <a:solidFill>
                <a:schemeClr val="lt1"/>
              </a:solidFill>
            </a:endParaRPr>
          </a:p>
        </p:txBody>
      </p:sp>
      <p:sp>
        <p:nvSpPr>
          <p:cNvPr id="396" name="Google Shape;396;p48"/>
          <p:cNvSpPr txBox="1"/>
          <p:nvPr/>
        </p:nvSpPr>
        <p:spPr>
          <a:xfrm>
            <a:off x="6404400" y="2784250"/>
            <a:ext cx="2427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lt1"/>
                </a:solidFill>
              </a:rPr>
              <a:t>If </a:t>
            </a:r>
            <a:r>
              <a:rPr b="1" i="1" lang="en" sz="1500">
                <a:solidFill>
                  <a:schemeClr val="lt1"/>
                </a:solidFill>
              </a:rPr>
              <a:t>couriers only receive $4-6 in wages / delivery. This means even during peak hours, couriers earn less than NYC minimum wage</a:t>
            </a:r>
            <a:endParaRPr b="1" i="1" sz="1500">
              <a:solidFill>
                <a:schemeClr val="lt1"/>
              </a:solidFill>
            </a:endParaRPr>
          </a:p>
        </p:txBody>
      </p:sp>
      <p:pic>
        <p:nvPicPr>
          <p:cNvPr id="397" name="Google Shape;397;p48" title="Chart"/>
          <p:cNvPicPr preferRelativeResize="0"/>
          <p:nvPr/>
        </p:nvPicPr>
        <p:blipFill>
          <a:blip r:embed="rId4">
            <a:alphaModFix/>
          </a:blip>
          <a:stretch>
            <a:fillRect/>
          </a:stretch>
        </p:blipFill>
        <p:spPr>
          <a:xfrm>
            <a:off x="368225" y="1017725"/>
            <a:ext cx="5413800" cy="3347526"/>
          </a:xfrm>
          <a:prstGeom prst="rect">
            <a:avLst/>
          </a:prstGeom>
          <a:noFill/>
          <a:ln>
            <a:noFill/>
          </a:ln>
        </p:spPr>
      </p:pic>
      <p:sp>
        <p:nvSpPr>
          <p:cNvPr id="398" name="Google Shape;398;p48"/>
          <p:cNvSpPr/>
          <p:nvPr/>
        </p:nvSpPr>
        <p:spPr>
          <a:xfrm>
            <a:off x="6084163" y="2784252"/>
            <a:ext cx="320237" cy="279858"/>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99" name="Google Shape;399;p48"/>
          <p:cNvSpPr/>
          <p:nvPr/>
        </p:nvSpPr>
        <p:spPr>
          <a:xfrm>
            <a:off x="6123088" y="1206252"/>
            <a:ext cx="320237" cy="279858"/>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The Issue…</a:t>
            </a:r>
            <a:endParaRPr b="1" sz="2400"/>
          </a:p>
          <a:p>
            <a:pPr indent="0" lvl="0" marL="0" rtl="0" algn="l">
              <a:spcBef>
                <a:spcPts val="0"/>
              </a:spcBef>
              <a:spcAft>
                <a:spcPts val="0"/>
              </a:spcAft>
              <a:buClr>
                <a:schemeClr val="dk1"/>
              </a:buClr>
              <a:buSzPts val="990"/>
              <a:buFont typeface="Arial"/>
              <a:buNone/>
            </a:pPr>
            <a:r>
              <a:t/>
            </a:r>
            <a:endParaRPr sz="2400"/>
          </a:p>
          <a:p>
            <a:pPr indent="0" lvl="0" marL="0" rtl="0" algn="l">
              <a:spcBef>
                <a:spcPts val="0"/>
              </a:spcBef>
              <a:spcAft>
                <a:spcPts val="0"/>
              </a:spcAft>
              <a:buSzPts val="990"/>
              <a:buNone/>
            </a:pPr>
            <a:r>
              <a:t/>
            </a:r>
            <a:endParaRPr sz="2400"/>
          </a:p>
        </p:txBody>
      </p:sp>
      <p:grpSp>
        <p:nvGrpSpPr>
          <p:cNvPr id="405" name="Google Shape;405;p49"/>
          <p:cNvGrpSpPr/>
          <p:nvPr/>
        </p:nvGrpSpPr>
        <p:grpSpPr>
          <a:xfrm>
            <a:off x="311751" y="1238500"/>
            <a:ext cx="8520538" cy="1963500"/>
            <a:chOff x="3600599" y="1170956"/>
            <a:chExt cx="1942800" cy="1963500"/>
          </a:xfrm>
        </p:grpSpPr>
        <p:sp>
          <p:nvSpPr>
            <p:cNvPr id="406" name="Google Shape;406;p49"/>
            <p:cNvSpPr/>
            <p:nvPr/>
          </p:nvSpPr>
          <p:spPr>
            <a:xfrm>
              <a:off x="3600599" y="1170956"/>
              <a:ext cx="1942800" cy="1963500"/>
            </a:xfrm>
            <a:prstGeom prst="round2SameRect">
              <a:avLst>
                <a:gd fmla="val 18098" name="adj1"/>
                <a:gd fmla="val 0" name="adj2"/>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9"/>
            <p:cNvSpPr txBox="1"/>
            <p:nvPr/>
          </p:nvSpPr>
          <p:spPr>
            <a:xfrm>
              <a:off x="3752520" y="1343899"/>
              <a:ext cx="1727100" cy="1401900"/>
            </a:xfrm>
            <a:prstGeom prst="rect">
              <a:avLst/>
            </a:prstGeom>
            <a:solidFill>
              <a:srgbClr val="55929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FFFFFF"/>
                  </a:solidFill>
                </a:rPr>
                <a:t>Excessively long wait times at restaurants means </a:t>
              </a:r>
              <a:r>
                <a:rPr b="1" lang="en" sz="2100">
                  <a:solidFill>
                    <a:schemeClr val="lt1"/>
                  </a:solidFill>
                </a:rPr>
                <a:t>too much time spent waiting for couriers at restaurants, which decreases their time frame to make deliveries</a:t>
              </a:r>
              <a:endParaRPr b="1" sz="2100">
                <a:solidFill>
                  <a:schemeClr val="lt1"/>
                </a:solidFill>
              </a:endParaRPr>
            </a:p>
            <a:p>
              <a:pPr indent="0" lvl="0" marL="0" rtl="0" algn="ctr">
                <a:spcBef>
                  <a:spcPts val="0"/>
                </a:spcBef>
                <a:spcAft>
                  <a:spcPts val="0"/>
                </a:spcAft>
                <a:buNone/>
              </a:pPr>
              <a:r>
                <a:t/>
              </a:r>
              <a:endParaRPr b="1" sz="2100">
                <a:solidFill>
                  <a:srgbClr val="FFFFFF"/>
                </a:solidFill>
              </a:endParaRPr>
            </a:p>
          </p:txBody>
        </p:sp>
      </p:grpSp>
      <p:grpSp>
        <p:nvGrpSpPr>
          <p:cNvPr id="408" name="Google Shape;408;p49"/>
          <p:cNvGrpSpPr/>
          <p:nvPr/>
        </p:nvGrpSpPr>
        <p:grpSpPr>
          <a:xfrm>
            <a:off x="311700" y="3202136"/>
            <a:ext cx="8520500" cy="1140937"/>
            <a:chOff x="1660800" y="2724022"/>
            <a:chExt cx="5822400" cy="1700100"/>
          </a:xfrm>
        </p:grpSpPr>
        <p:sp>
          <p:nvSpPr>
            <p:cNvPr id="409" name="Google Shape;409;p49"/>
            <p:cNvSpPr/>
            <p:nvPr/>
          </p:nvSpPr>
          <p:spPr>
            <a:xfrm rot="10800000">
              <a:off x="1660800" y="2724022"/>
              <a:ext cx="5822400" cy="1700100"/>
            </a:xfrm>
            <a:prstGeom prst="round2SameRect">
              <a:avLst>
                <a:gd fmla="val 18098" name="adj1"/>
                <a:gd fmla="val 0" name="adj2"/>
              </a:avLst>
            </a:prstGeom>
            <a:solidFill>
              <a:srgbClr val="0083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9"/>
            <p:cNvSpPr txBox="1"/>
            <p:nvPr/>
          </p:nvSpPr>
          <p:spPr>
            <a:xfrm>
              <a:off x="1868860" y="2978736"/>
              <a:ext cx="5493000" cy="680400"/>
            </a:xfrm>
            <a:prstGeom prst="rect">
              <a:avLst/>
            </a:prstGeom>
            <a:solidFill>
              <a:srgbClr val="00838A"/>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100" u="sng">
                  <a:solidFill>
                    <a:srgbClr val="FFFFFF"/>
                  </a:solidFill>
                </a:rPr>
                <a:t>Courier dissatisfaction; </a:t>
              </a:r>
              <a:r>
                <a:rPr b="1" i="1" lang="en" sz="2100" u="sng">
                  <a:solidFill>
                    <a:schemeClr val="lt1"/>
                  </a:solidFill>
                </a:rPr>
                <a:t>Poor courier retention, engagement, and efficiency; </a:t>
              </a:r>
              <a:endParaRPr i="1" sz="2100" u="sng">
                <a:solidFill>
                  <a:srgbClr val="FFFFFF"/>
                </a:solidFill>
              </a:endParaRPr>
            </a:p>
          </p:txBody>
        </p:sp>
      </p:grpSp>
      <p:pic>
        <p:nvPicPr>
          <p:cNvPr id="411" name="Google Shape;411;p49"/>
          <p:cNvPicPr preferRelativeResize="0"/>
          <p:nvPr/>
        </p:nvPicPr>
        <p:blipFill>
          <a:blip r:embed="rId3">
            <a:alphaModFix/>
          </a:blip>
          <a:stretch>
            <a:fillRect/>
          </a:stretch>
        </p:blipFill>
        <p:spPr>
          <a:xfrm>
            <a:off x="4285675" y="2923250"/>
            <a:ext cx="57270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p:nvPr/>
        </p:nvSpPr>
        <p:spPr>
          <a:xfrm rot="5400000">
            <a:off x="822375" y="2537150"/>
            <a:ext cx="1546800" cy="14874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0"/>
          <p:cNvSpPr/>
          <p:nvPr/>
        </p:nvSpPr>
        <p:spPr>
          <a:xfrm rot="5400000">
            <a:off x="3798600" y="2537150"/>
            <a:ext cx="1546800" cy="14874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0"/>
          <p:cNvSpPr/>
          <p:nvPr/>
        </p:nvSpPr>
        <p:spPr>
          <a:xfrm rot="5400000">
            <a:off x="6931150" y="2537150"/>
            <a:ext cx="1546800" cy="14874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0"/>
          <p:cNvSpPr/>
          <p:nvPr/>
        </p:nvSpPr>
        <p:spPr>
          <a:xfrm>
            <a:off x="399650" y="3664225"/>
            <a:ext cx="8432700" cy="41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0"/>
          <p:cNvSpPr/>
          <p:nvPr/>
        </p:nvSpPr>
        <p:spPr>
          <a:xfrm>
            <a:off x="3914950" y="2299388"/>
            <a:ext cx="1314090" cy="229824"/>
          </a:xfrm>
          <a:prstGeom prst="flowChartTerminator">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0"/>
          <p:cNvSpPr txBox="1"/>
          <p:nvPr/>
        </p:nvSpPr>
        <p:spPr>
          <a:xfrm>
            <a:off x="3805200" y="2244950"/>
            <a:ext cx="153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Time at Merchant</a:t>
            </a:r>
            <a:endParaRPr sz="1000"/>
          </a:p>
        </p:txBody>
      </p:sp>
      <p:sp>
        <p:nvSpPr>
          <p:cNvPr id="422" name="Google Shape;42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20"/>
              <a:t>Time spent waiting at the restaurant consists of 41% of total time between order </a:t>
            </a:r>
            <a:r>
              <a:rPr b="1" lang="en" sz="2420"/>
              <a:t>receipt and delivery handoff</a:t>
            </a:r>
            <a:endParaRPr b="1" sz="2420"/>
          </a:p>
        </p:txBody>
      </p:sp>
      <p:sp>
        <p:nvSpPr>
          <p:cNvPr id="423" name="Google Shape;423;p50"/>
          <p:cNvSpPr txBox="1"/>
          <p:nvPr/>
        </p:nvSpPr>
        <p:spPr>
          <a:xfrm>
            <a:off x="828975" y="2244950"/>
            <a:ext cx="153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Time to Pick-up</a:t>
            </a:r>
            <a:endParaRPr sz="1000"/>
          </a:p>
        </p:txBody>
      </p:sp>
      <p:sp>
        <p:nvSpPr>
          <p:cNvPr id="424" name="Google Shape;424;p50"/>
          <p:cNvSpPr txBox="1"/>
          <p:nvPr/>
        </p:nvSpPr>
        <p:spPr>
          <a:xfrm>
            <a:off x="3805200" y="3664225"/>
            <a:ext cx="153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Time (</a:t>
            </a:r>
            <a:r>
              <a:rPr lang="en" sz="1000"/>
              <a:t>Minutes)</a:t>
            </a:r>
            <a:endParaRPr sz="1000"/>
          </a:p>
        </p:txBody>
      </p:sp>
      <p:pic>
        <p:nvPicPr>
          <p:cNvPr id="425" name="Google Shape;425;p50"/>
          <p:cNvPicPr preferRelativeResize="0"/>
          <p:nvPr/>
        </p:nvPicPr>
        <p:blipFill>
          <a:blip r:embed="rId3">
            <a:alphaModFix/>
          </a:blip>
          <a:stretch>
            <a:fillRect/>
          </a:stretch>
        </p:blipFill>
        <p:spPr>
          <a:xfrm>
            <a:off x="152400" y="2915750"/>
            <a:ext cx="8839199" cy="754646"/>
          </a:xfrm>
          <a:prstGeom prst="rect">
            <a:avLst/>
          </a:prstGeom>
          <a:noFill/>
          <a:ln>
            <a:noFill/>
          </a:ln>
        </p:spPr>
      </p:pic>
      <p:sp>
        <p:nvSpPr>
          <p:cNvPr id="426" name="Google Shape;426;p50"/>
          <p:cNvSpPr txBox="1"/>
          <p:nvPr/>
        </p:nvSpPr>
        <p:spPr>
          <a:xfrm>
            <a:off x="6937750" y="2244950"/>
            <a:ext cx="1533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Time to Drop-off</a:t>
            </a:r>
            <a:endParaRPr sz="1000"/>
          </a:p>
        </p:txBody>
      </p:sp>
      <p:cxnSp>
        <p:nvCxnSpPr>
          <p:cNvPr id="427" name="Google Shape;427;p50"/>
          <p:cNvCxnSpPr>
            <a:stCxn id="421" idx="0"/>
          </p:cNvCxnSpPr>
          <p:nvPr/>
        </p:nvCxnSpPr>
        <p:spPr>
          <a:xfrm flipH="1" rot="10800000">
            <a:off x="4572000" y="1877450"/>
            <a:ext cx="690900" cy="36750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50"/>
          <p:cNvSpPr/>
          <p:nvPr/>
        </p:nvSpPr>
        <p:spPr>
          <a:xfrm flipH="1">
            <a:off x="5369146" y="1582950"/>
            <a:ext cx="139375" cy="506899"/>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0000"/>
                </a:solidFill>
                <a:latin typeface="Arial"/>
              </a:rPr>
              <a:t>!</a:t>
            </a:r>
          </a:p>
        </p:txBody>
      </p:sp>
      <p:sp>
        <p:nvSpPr>
          <p:cNvPr id="429" name="Google Shape;429;p50"/>
          <p:cNvSpPr txBox="1"/>
          <p:nvPr/>
        </p:nvSpPr>
        <p:spPr>
          <a:xfrm>
            <a:off x="5535075" y="1436200"/>
            <a:ext cx="2522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Couriers are waiting an average of 18.91 minutes at the merchant </a:t>
            </a:r>
            <a:r>
              <a:rPr lang="en" sz="1000"/>
              <a:t>- this is 41% of </a:t>
            </a:r>
            <a:r>
              <a:rPr lang="en" sz="1000"/>
              <a:t>the trip duration from the time the order was placed… </a:t>
            </a:r>
            <a:endParaRPr sz="1000"/>
          </a:p>
        </p:txBody>
      </p:sp>
      <p:pic>
        <p:nvPicPr>
          <p:cNvPr id="430" name="Google Shape;430;p50"/>
          <p:cNvPicPr preferRelativeResize="0"/>
          <p:nvPr/>
        </p:nvPicPr>
        <p:blipFill>
          <a:blip r:embed="rId4">
            <a:alphaModFix/>
          </a:blip>
          <a:stretch>
            <a:fillRect/>
          </a:stretch>
        </p:blipFill>
        <p:spPr>
          <a:xfrm flipH="1">
            <a:off x="7568177" y="2679478"/>
            <a:ext cx="272750" cy="272750"/>
          </a:xfrm>
          <a:prstGeom prst="rect">
            <a:avLst/>
          </a:prstGeom>
          <a:noFill/>
          <a:ln>
            <a:noFill/>
          </a:ln>
        </p:spPr>
      </p:pic>
      <p:pic>
        <p:nvPicPr>
          <p:cNvPr id="431" name="Google Shape;431;p50"/>
          <p:cNvPicPr preferRelativeResize="0"/>
          <p:nvPr/>
        </p:nvPicPr>
        <p:blipFill>
          <a:blip r:embed="rId5">
            <a:alphaModFix/>
          </a:blip>
          <a:stretch>
            <a:fillRect/>
          </a:stretch>
        </p:blipFill>
        <p:spPr>
          <a:xfrm>
            <a:off x="4429601" y="2679464"/>
            <a:ext cx="284800" cy="272760"/>
          </a:xfrm>
          <a:prstGeom prst="rect">
            <a:avLst/>
          </a:prstGeom>
          <a:noFill/>
          <a:ln>
            <a:noFill/>
          </a:ln>
        </p:spPr>
      </p:pic>
      <p:pic>
        <p:nvPicPr>
          <p:cNvPr id="432" name="Google Shape;432;p50"/>
          <p:cNvPicPr preferRelativeResize="0"/>
          <p:nvPr/>
        </p:nvPicPr>
        <p:blipFill>
          <a:blip r:embed="rId6">
            <a:alphaModFix/>
          </a:blip>
          <a:stretch>
            <a:fillRect/>
          </a:stretch>
        </p:blipFill>
        <p:spPr>
          <a:xfrm>
            <a:off x="8619300" y="2685241"/>
            <a:ext cx="272750" cy="261220"/>
          </a:xfrm>
          <a:prstGeom prst="rect">
            <a:avLst/>
          </a:prstGeom>
          <a:noFill/>
          <a:ln>
            <a:noFill/>
          </a:ln>
        </p:spPr>
      </p:pic>
      <p:pic>
        <p:nvPicPr>
          <p:cNvPr id="433" name="Google Shape;433;p50"/>
          <p:cNvPicPr preferRelativeResize="0"/>
          <p:nvPr/>
        </p:nvPicPr>
        <p:blipFill>
          <a:blip r:embed="rId7">
            <a:alphaModFix/>
          </a:blip>
          <a:stretch>
            <a:fillRect/>
          </a:stretch>
        </p:blipFill>
        <p:spPr>
          <a:xfrm>
            <a:off x="239900" y="2679464"/>
            <a:ext cx="284800" cy="272761"/>
          </a:xfrm>
          <a:prstGeom prst="rect">
            <a:avLst/>
          </a:prstGeom>
          <a:noFill/>
          <a:ln>
            <a:noFill/>
          </a:ln>
        </p:spPr>
      </p:pic>
      <p:pic>
        <p:nvPicPr>
          <p:cNvPr id="434" name="Google Shape;434;p50"/>
          <p:cNvPicPr preferRelativeResize="0"/>
          <p:nvPr/>
        </p:nvPicPr>
        <p:blipFill>
          <a:blip r:embed="rId4">
            <a:alphaModFix/>
          </a:blip>
          <a:stretch>
            <a:fillRect/>
          </a:stretch>
        </p:blipFill>
        <p:spPr>
          <a:xfrm flipH="1">
            <a:off x="1459402" y="2679478"/>
            <a:ext cx="272750" cy="27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Average Duration by Merchant Type</a:t>
            </a:r>
            <a:endParaRPr b="1" sz="2420"/>
          </a:p>
        </p:txBody>
      </p:sp>
      <p:sp>
        <p:nvSpPr>
          <p:cNvPr id="441" name="Google Shape;441;p51"/>
          <p:cNvSpPr txBox="1"/>
          <p:nvPr/>
        </p:nvSpPr>
        <p:spPr>
          <a:xfrm>
            <a:off x="5960050" y="2062450"/>
            <a:ext cx="31839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700">
                <a:solidFill>
                  <a:schemeClr val="lt1"/>
                </a:solidFill>
              </a:rPr>
              <a:t>We are seeing a bottleneck with wait times at both restaurants and non-restaurants</a:t>
            </a:r>
            <a:r>
              <a:rPr i="1" lang="en" sz="1700">
                <a:solidFill>
                  <a:schemeClr val="lt1"/>
                </a:solidFill>
              </a:rPr>
              <a:t> </a:t>
            </a:r>
            <a:endParaRPr i="1" sz="1700">
              <a:solidFill>
                <a:schemeClr val="lt1"/>
              </a:solidFill>
            </a:endParaRPr>
          </a:p>
        </p:txBody>
      </p:sp>
      <p:sp>
        <p:nvSpPr>
          <p:cNvPr id="442" name="Google Shape;442;p51"/>
          <p:cNvSpPr txBox="1"/>
          <p:nvPr/>
        </p:nvSpPr>
        <p:spPr>
          <a:xfrm>
            <a:off x="626350" y="1127588"/>
            <a:ext cx="269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rgbClr val="999999"/>
                </a:solidFill>
              </a:rPr>
              <a:t>Restaurant</a:t>
            </a:r>
            <a:endParaRPr b="1" i="1" sz="1500">
              <a:solidFill>
                <a:srgbClr val="999999"/>
              </a:solidFill>
            </a:endParaRPr>
          </a:p>
        </p:txBody>
      </p:sp>
      <p:sp>
        <p:nvSpPr>
          <p:cNvPr id="443" name="Google Shape;443;p51"/>
          <p:cNvSpPr txBox="1"/>
          <p:nvPr/>
        </p:nvSpPr>
        <p:spPr>
          <a:xfrm>
            <a:off x="626350" y="2844563"/>
            <a:ext cx="269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rgbClr val="999999"/>
                </a:solidFill>
              </a:rPr>
              <a:t>Non-restaurant</a:t>
            </a:r>
            <a:endParaRPr b="1" i="1" sz="1500">
              <a:solidFill>
                <a:srgbClr val="999999"/>
              </a:solidFill>
            </a:endParaRPr>
          </a:p>
        </p:txBody>
      </p:sp>
      <p:pic>
        <p:nvPicPr>
          <p:cNvPr id="444" name="Google Shape;444;p51"/>
          <p:cNvPicPr preferRelativeResize="0"/>
          <p:nvPr/>
        </p:nvPicPr>
        <p:blipFill>
          <a:blip r:embed="rId3">
            <a:alphaModFix/>
          </a:blip>
          <a:stretch>
            <a:fillRect/>
          </a:stretch>
        </p:blipFill>
        <p:spPr>
          <a:xfrm>
            <a:off x="702250" y="1736750"/>
            <a:ext cx="5175350" cy="1080800"/>
          </a:xfrm>
          <a:prstGeom prst="rect">
            <a:avLst/>
          </a:prstGeom>
          <a:noFill/>
          <a:ln>
            <a:noFill/>
          </a:ln>
        </p:spPr>
      </p:pic>
      <p:pic>
        <p:nvPicPr>
          <p:cNvPr id="445" name="Google Shape;445;p51"/>
          <p:cNvPicPr preferRelativeResize="0"/>
          <p:nvPr/>
        </p:nvPicPr>
        <p:blipFill>
          <a:blip r:embed="rId4">
            <a:alphaModFix/>
          </a:blip>
          <a:stretch>
            <a:fillRect/>
          </a:stretch>
        </p:blipFill>
        <p:spPr>
          <a:xfrm>
            <a:off x="702175" y="3446125"/>
            <a:ext cx="5175503" cy="1078992"/>
          </a:xfrm>
          <a:prstGeom prst="rect">
            <a:avLst/>
          </a:prstGeom>
          <a:noFill/>
          <a:ln>
            <a:noFill/>
          </a:ln>
        </p:spPr>
      </p:pic>
      <p:pic>
        <p:nvPicPr>
          <p:cNvPr id="446" name="Google Shape;446;p51"/>
          <p:cNvPicPr preferRelativeResize="0"/>
          <p:nvPr/>
        </p:nvPicPr>
        <p:blipFill>
          <a:blip r:embed="rId5">
            <a:alphaModFix/>
          </a:blip>
          <a:stretch>
            <a:fillRect/>
          </a:stretch>
        </p:blipFill>
        <p:spPr>
          <a:xfrm flipH="1">
            <a:off x="4790102" y="1520053"/>
            <a:ext cx="272750" cy="272750"/>
          </a:xfrm>
          <a:prstGeom prst="rect">
            <a:avLst/>
          </a:prstGeom>
          <a:noFill/>
          <a:ln>
            <a:noFill/>
          </a:ln>
        </p:spPr>
      </p:pic>
      <p:pic>
        <p:nvPicPr>
          <p:cNvPr id="447" name="Google Shape;447;p51"/>
          <p:cNvPicPr preferRelativeResize="0"/>
          <p:nvPr/>
        </p:nvPicPr>
        <p:blipFill>
          <a:blip r:embed="rId6">
            <a:alphaModFix/>
          </a:blip>
          <a:stretch>
            <a:fillRect/>
          </a:stretch>
        </p:blipFill>
        <p:spPr>
          <a:xfrm>
            <a:off x="3147526" y="1520039"/>
            <a:ext cx="284800" cy="272760"/>
          </a:xfrm>
          <a:prstGeom prst="rect">
            <a:avLst/>
          </a:prstGeom>
          <a:noFill/>
          <a:ln>
            <a:noFill/>
          </a:ln>
        </p:spPr>
      </p:pic>
      <p:pic>
        <p:nvPicPr>
          <p:cNvPr id="448" name="Google Shape;448;p51"/>
          <p:cNvPicPr preferRelativeResize="0"/>
          <p:nvPr/>
        </p:nvPicPr>
        <p:blipFill>
          <a:blip r:embed="rId7">
            <a:alphaModFix/>
          </a:blip>
          <a:stretch>
            <a:fillRect/>
          </a:stretch>
        </p:blipFill>
        <p:spPr>
          <a:xfrm>
            <a:off x="5501500" y="1525816"/>
            <a:ext cx="272750" cy="261220"/>
          </a:xfrm>
          <a:prstGeom prst="rect">
            <a:avLst/>
          </a:prstGeom>
          <a:noFill/>
          <a:ln>
            <a:noFill/>
          </a:ln>
        </p:spPr>
      </p:pic>
      <p:pic>
        <p:nvPicPr>
          <p:cNvPr id="449" name="Google Shape;449;p51"/>
          <p:cNvPicPr preferRelativeResize="0"/>
          <p:nvPr/>
        </p:nvPicPr>
        <p:blipFill>
          <a:blip r:embed="rId8">
            <a:alphaModFix/>
          </a:blip>
          <a:stretch>
            <a:fillRect/>
          </a:stretch>
        </p:blipFill>
        <p:spPr>
          <a:xfrm>
            <a:off x="755725" y="1520039"/>
            <a:ext cx="284800" cy="272761"/>
          </a:xfrm>
          <a:prstGeom prst="rect">
            <a:avLst/>
          </a:prstGeom>
          <a:noFill/>
          <a:ln>
            <a:noFill/>
          </a:ln>
        </p:spPr>
      </p:pic>
      <p:pic>
        <p:nvPicPr>
          <p:cNvPr id="450" name="Google Shape;450;p51"/>
          <p:cNvPicPr preferRelativeResize="0"/>
          <p:nvPr/>
        </p:nvPicPr>
        <p:blipFill>
          <a:blip r:embed="rId5">
            <a:alphaModFix/>
          </a:blip>
          <a:stretch>
            <a:fillRect/>
          </a:stretch>
        </p:blipFill>
        <p:spPr>
          <a:xfrm flipH="1">
            <a:off x="1400452" y="1520053"/>
            <a:ext cx="272750" cy="272750"/>
          </a:xfrm>
          <a:prstGeom prst="rect">
            <a:avLst/>
          </a:prstGeom>
          <a:noFill/>
          <a:ln>
            <a:noFill/>
          </a:ln>
        </p:spPr>
      </p:pic>
      <p:pic>
        <p:nvPicPr>
          <p:cNvPr id="451" name="Google Shape;451;p51"/>
          <p:cNvPicPr preferRelativeResize="0"/>
          <p:nvPr/>
        </p:nvPicPr>
        <p:blipFill>
          <a:blip r:embed="rId5">
            <a:alphaModFix/>
          </a:blip>
          <a:stretch>
            <a:fillRect/>
          </a:stretch>
        </p:blipFill>
        <p:spPr>
          <a:xfrm flipH="1">
            <a:off x="4790102" y="3214903"/>
            <a:ext cx="272750" cy="272750"/>
          </a:xfrm>
          <a:prstGeom prst="rect">
            <a:avLst/>
          </a:prstGeom>
          <a:noFill/>
          <a:ln>
            <a:noFill/>
          </a:ln>
        </p:spPr>
      </p:pic>
      <p:pic>
        <p:nvPicPr>
          <p:cNvPr id="452" name="Google Shape;452;p51"/>
          <p:cNvPicPr preferRelativeResize="0"/>
          <p:nvPr/>
        </p:nvPicPr>
        <p:blipFill>
          <a:blip r:embed="rId6">
            <a:alphaModFix/>
          </a:blip>
          <a:stretch>
            <a:fillRect/>
          </a:stretch>
        </p:blipFill>
        <p:spPr>
          <a:xfrm>
            <a:off x="3147526" y="3214889"/>
            <a:ext cx="284800" cy="272760"/>
          </a:xfrm>
          <a:prstGeom prst="rect">
            <a:avLst/>
          </a:prstGeom>
          <a:noFill/>
          <a:ln>
            <a:noFill/>
          </a:ln>
        </p:spPr>
      </p:pic>
      <p:pic>
        <p:nvPicPr>
          <p:cNvPr id="453" name="Google Shape;453;p51"/>
          <p:cNvPicPr preferRelativeResize="0"/>
          <p:nvPr/>
        </p:nvPicPr>
        <p:blipFill>
          <a:blip r:embed="rId7">
            <a:alphaModFix/>
          </a:blip>
          <a:stretch>
            <a:fillRect/>
          </a:stretch>
        </p:blipFill>
        <p:spPr>
          <a:xfrm>
            <a:off x="5501500" y="3220666"/>
            <a:ext cx="272750" cy="261220"/>
          </a:xfrm>
          <a:prstGeom prst="rect">
            <a:avLst/>
          </a:prstGeom>
          <a:noFill/>
          <a:ln>
            <a:noFill/>
          </a:ln>
        </p:spPr>
      </p:pic>
      <p:pic>
        <p:nvPicPr>
          <p:cNvPr id="454" name="Google Shape;454;p51"/>
          <p:cNvPicPr preferRelativeResize="0"/>
          <p:nvPr/>
        </p:nvPicPr>
        <p:blipFill>
          <a:blip r:embed="rId8">
            <a:alphaModFix/>
          </a:blip>
          <a:stretch>
            <a:fillRect/>
          </a:stretch>
        </p:blipFill>
        <p:spPr>
          <a:xfrm>
            <a:off x="755725" y="3214889"/>
            <a:ext cx="284800" cy="272761"/>
          </a:xfrm>
          <a:prstGeom prst="rect">
            <a:avLst/>
          </a:prstGeom>
          <a:noFill/>
          <a:ln>
            <a:noFill/>
          </a:ln>
        </p:spPr>
      </p:pic>
      <p:pic>
        <p:nvPicPr>
          <p:cNvPr id="455" name="Google Shape;455;p51"/>
          <p:cNvPicPr preferRelativeResize="0"/>
          <p:nvPr/>
        </p:nvPicPr>
        <p:blipFill>
          <a:blip r:embed="rId5">
            <a:alphaModFix/>
          </a:blip>
          <a:stretch>
            <a:fillRect/>
          </a:stretch>
        </p:blipFill>
        <p:spPr>
          <a:xfrm flipH="1">
            <a:off x="1400452" y="3214903"/>
            <a:ext cx="272750" cy="27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52"/>
          <p:cNvPicPr preferRelativeResize="0"/>
          <p:nvPr/>
        </p:nvPicPr>
        <p:blipFill>
          <a:blip r:embed="rId3">
            <a:alphaModFix/>
          </a:blip>
          <a:stretch>
            <a:fillRect/>
          </a:stretch>
        </p:blipFill>
        <p:spPr>
          <a:xfrm>
            <a:off x="159850" y="889600"/>
            <a:ext cx="4340949" cy="4254000"/>
          </a:xfrm>
          <a:prstGeom prst="rect">
            <a:avLst/>
          </a:prstGeom>
          <a:noFill/>
          <a:ln>
            <a:noFill/>
          </a:ln>
        </p:spPr>
      </p:pic>
      <p:sp>
        <p:nvSpPr>
          <p:cNvPr id="461" name="Google Shape;461;p52"/>
          <p:cNvSpPr/>
          <p:nvPr/>
        </p:nvSpPr>
        <p:spPr>
          <a:xfrm>
            <a:off x="5960050" y="100"/>
            <a:ext cx="3183900" cy="5143500"/>
          </a:xfrm>
          <a:prstGeom prst="rect">
            <a:avLst/>
          </a:prstGeom>
          <a:solidFill>
            <a:srgbClr val="559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62" name="Google Shape;462;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Restaurant </a:t>
            </a:r>
            <a:r>
              <a:rPr b="1" lang="en" sz="2420"/>
              <a:t>Analysis</a:t>
            </a:r>
            <a:endParaRPr b="1" sz="2420"/>
          </a:p>
        </p:txBody>
      </p:sp>
      <p:sp>
        <p:nvSpPr>
          <p:cNvPr id="463" name="Google Shape;463;p52"/>
          <p:cNvSpPr txBox="1"/>
          <p:nvPr/>
        </p:nvSpPr>
        <p:spPr>
          <a:xfrm>
            <a:off x="3904500" y="1160125"/>
            <a:ext cx="2004600" cy="825900"/>
          </a:xfrm>
          <a:prstGeom prst="rect">
            <a:avLst/>
          </a:prstGeom>
          <a:noFill/>
          <a:ln>
            <a:noFill/>
          </a:ln>
        </p:spPr>
        <p:txBody>
          <a:bodyPr anchorCtr="0" anchor="t" bIns="91425" lIns="57150" spcFirstLastPara="1" rIns="91425" wrap="square" tIns="91425">
            <a:spAutoFit/>
          </a:bodyPr>
          <a:lstStyle/>
          <a:p>
            <a:pPr indent="0" lvl="0" marL="0" rtl="0" algn="l">
              <a:spcBef>
                <a:spcPts val="0"/>
              </a:spcBef>
              <a:spcAft>
                <a:spcPts val="0"/>
              </a:spcAft>
              <a:buNone/>
            </a:pPr>
            <a:r>
              <a:rPr i="1" lang="en" sz="700"/>
              <a:t>- </a:t>
            </a:r>
            <a:r>
              <a:rPr i="1" lang="en" sz="700"/>
              <a:t>Bubble size </a:t>
            </a:r>
            <a:r>
              <a:rPr i="1" lang="en" sz="700"/>
              <a:t>indicates total number of orders (displaying merchants with &gt;30 orders)</a:t>
            </a:r>
            <a:endParaRPr i="1" sz="700"/>
          </a:p>
          <a:p>
            <a:pPr indent="0" lvl="0" marL="0" rtl="0" algn="l">
              <a:spcBef>
                <a:spcPts val="400"/>
              </a:spcBef>
              <a:spcAft>
                <a:spcPts val="0"/>
              </a:spcAft>
              <a:buNone/>
            </a:pPr>
            <a:r>
              <a:rPr i="1" lang="en" sz="700"/>
              <a:t>- Bubble color indicates wait times (darker bubbles show higher wait times)</a:t>
            </a:r>
            <a:endParaRPr i="1" sz="700"/>
          </a:p>
          <a:p>
            <a:pPr indent="0" lvl="0" marL="0" rtl="0" algn="l">
              <a:spcBef>
                <a:spcPts val="400"/>
              </a:spcBef>
              <a:spcAft>
                <a:spcPts val="0"/>
              </a:spcAft>
              <a:buNone/>
            </a:pPr>
            <a:r>
              <a:rPr i="1" lang="en" sz="700"/>
              <a:t>- Text shows average order total</a:t>
            </a:r>
            <a:endParaRPr i="1" sz="700"/>
          </a:p>
        </p:txBody>
      </p:sp>
      <p:sp>
        <p:nvSpPr>
          <p:cNvPr id="464" name="Google Shape;464;p52"/>
          <p:cNvSpPr txBox="1"/>
          <p:nvPr/>
        </p:nvSpPr>
        <p:spPr>
          <a:xfrm>
            <a:off x="6517800" y="1017725"/>
            <a:ext cx="2314500" cy="314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solidFill>
                  <a:schemeClr val="lt1"/>
                </a:solidFill>
              </a:rPr>
              <a:t>So what? </a:t>
            </a:r>
            <a:endParaRPr b="1" i="1" sz="1600">
              <a:solidFill>
                <a:schemeClr val="lt1"/>
              </a:solidFill>
            </a:endParaRPr>
          </a:p>
          <a:p>
            <a:pPr indent="0" lvl="0" marL="0" rtl="0" algn="ctr">
              <a:spcBef>
                <a:spcPts val="0"/>
              </a:spcBef>
              <a:spcAft>
                <a:spcPts val="0"/>
              </a:spcAft>
              <a:buNone/>
            </a:pPr>
            <a:r>
              <a:t/>
            </a:r>
            <a:endParaRPr b="1" i="1" sz="1600">
              <a:solidFill>
                <a:schemeClr val="lt1"/>
              </a:solidFill>
            </a:endParaRPr>
          </a:p>
          <a:p>
            <a:pPr indent="0" lvl="0" marL="0" rtl="0" algn="ctr">
              <a:spcBef>
                <a:spcPts val="0"/>
              </a:spcBef>
              <a:spcAft>
                <a:spcPts val="0"/>
              </a:spcAft>
              <a:buNone/>
            </a:pPr>
            <a:r>
              <a:rPr b="1" i="1" lang="en" sz="1600">
                <a:solidFill>
                  <a:schemeClr val="lt1"/>
                </a:solidFill>
              </a:rPr>
              <a:t>Juniper’s delivery volume is dominated by 4-5 key merchants (Shake Shack, Sweetgreen, Momofuku Milk bar, The Meatball Shop) that have average wait times &gt;15+ minutes</a:t>
            </a:r>
            <a:endParaRPr b="1" i="1" sz="1600">
              <a:solidFill>
                <a:schemeClr val="lt1"/>
              </a:solidFill>
            </a:endParaRPr>
          </a:p>
        </p:txBody>
      </p:sp>
      <p:pic>
        <p:nvPicPr>
          <p:cNvPr id="465" name="Google Shape;465;p52"/>
          <p:cNvPicPr preferRelativeResize="0"/>
          <p:nvPr/>
        </p:nvPicPr>
        <p:blipFill>
          <a:blip r:embed="rId4">
            <a:alphaModFix/>
          </a:blip>
          <a:stretch>
            <a:fillRect/>
          </a:stretch>
        </p:blipFill>
        <p:spPr>
          <a:xfrm>
            <a:off x="3941350" y="813400"/>
            <a:ext cx="1777375" cy="39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53"/>
          <p:cNvPicPr preferRelativeResize="0"/>
          <p:nvPr/>
        </p:nvPicPr>
        <p:blipFill>
          <a:blip r:embed="rId3">
            <a:alphaModFix/>
          </a:blip>
          <a:stretch>
            <a:fillRect/>
          </a:stretch>
        </p:blipFill>
        <p:spPr>
          <a:xfrm>
            <a:off x="206400" y="873400"/>
            <a:ext cx="4279824" cy="4220749"/>
          </a:xfrm>
          <a:prstGeom prst="rect">
            <a:avLst/>
          </a:prstGeom>
          <a:noFill/>
          <a:ln>
            <a:noFill/>
          </a:ln>
        </p:spPr>
      </p:pic>
      <p:pic>
        <p:nvPicPr>
          <p:cNvPr id="471" name="Google Shape;471;p53"/>
          <p:cNvPicPr preferRelativeResize="0"/>
          <p:nvPr/>
        </p:nvPicPr>
        <p:blipFill>
          <a:blip r:embed="rId4">
            <a:alphaModFix/>
          </a:blip>
          <a:stretch>
            <a:fillRect/>
          </a:stretch>
        </p:blipFill>
        <p:spPr>
          <a:xfrm>
            <a:off x="5005775" y="1049575"/>
            <a:ext cx="1231400" cy="3966726"/>
          </a:xfrm>
          <a:prstGeom prst="rect">
            <a:avLst/>
          </a:prstGeom>
          <a:noFill/>
          <a:ln>
            <a:noFill/>
          </a:ln>
        </p:spPr>
      </p:pic>
      <p:sp>
        <p:nvSpPr>
          <p:cNvPr id="472" name="Google Shape;472;p53"/>
          <p:cNvSpPr txBox="1"/>
          <p:nvPr/>
        </p:nvSpPr>
        <p:spPr>
          <a:xfrm>
            <a:off x="6144025" y="3618975"/>
            <a:ext cx="138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700">
                <a:solidFill>
                  <a:srgbClr val="FF0000"/>
                </a:solidFill>
              </a:rPr>
              <a:t>Shake Shack</a:t>
            </a:r>
            <a:r>
              <a:rPr b="1" i="1" lang="en" sz="700">
                <a:solidFill>
                  <a:srgbClr val="FF0000"/>
                </a:solidFill>
              </a:rPr>
              <a:t> time waited at merchant </a:t>
            </a:r>
            <a:r>
              <a:rPr i="1" lang="en" sz="700">
                <a:solidFill>
                  <a:srgbClr val="FF0000"/>
                </a:solidFill>
              </a:rPr>
              <a:t>= 23.70 minutes</a:t>
            </a:r>
            <a:endParaRPr i="1" sz="700">
              <a:solidFill>
                <a:srgbClr val="FF0000"/>
              </a:solidFill>
            </a:endParaRPr>
          </a:p>
        </p:txBody>
      </p:sp>
      <p:sp>
        <p:nvSpPr>
          <p:cNvPr id="473" name="Google Shape;473;p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Restaurant </a:t>
            </a:r>
            <a:r>
              <a:rPr b="1" lang="en" sz="2420"/>
              <a:t>Case Study - Shake Shack</a:t>
            </a:r>
            <a:endParaRPr b="1" sz="2420"/>
          </a:p>
        </p:txBody>
      </p:sp>
      <p:sp>
        <p:nvSpPr>
          <p:cNvPr id="474" name="Google Shape;474;p53"/>
          <p:cNvSpPr txBox="1"/>
          <p:nvPr/>
        </p:nvSpPr>
        <p:spPr>
          <a:xfrm>
            <a:off x="6281950" y="1049575"/>
            <a:ext cx="2514000" cy="2385900"/>
          </a:xfrm>
          <a:prstGeom prst="rect">
            <a:avLst/>
          </a:prstGeom>
          <a:noFill/>
          <a:ln>
            <a:noFill/>
          </a:ln>
        </p:spPr>
        <p:txBody>
          <a:bodyPr anchorCtr="0" anchor="t" bIns="91425" lIns="91425" spcFirstLastPara="1" rIns="91425" wrap="square" tIns="91425">
            <a:spAutoFit/>
          </a:bodyPr>
          <a:lstStyle/>
          <a:p>
            <a:pPr indent="-127000" lvl="0" marL="114300" rtl="0" algn="l">
              <a:spcBef>
                <a:spcPts val="0"/>
              </a:spcBef>
              <a:spcAft>
                <a:spcPts val="0"/>
              </a:spcAft>
              <a:buClr>
                <a:schemeClr val="dk2"/>
              </a:buClr>
              <a:buSzPts val="1100"/>
              <a:buChar char="●"/>
            </a:pPr>
            <a:r>
              <a:rPr lang="en" sz="1100">
                <a:solidFill>
                  <a:schemeClr val="dk2"/>
                </a:solidFill>
              </a:rPr>
              <a:t>Shake Shack was most </a:t>
            </a:r>
            <a:r>
              <a:rPr lang="en" sz="1100">
                <a:solidFill>
                  <a:schemeClr val="dk2"/>
                </a:solidFill>
              </a:rPr>
              <a:t>popular restaurant during the launch</a:t>
            </a:r>
            <a:r>
              <a:rPr lang="en" sz="1100">
                <a:solidFill>
                  <a:schemeClr val="dk2"/>
                </a:solidFill>
              </a:rPr>
              <a:t>, accounting for ~</a:t>
            </a:r>
            <a:r>
              <a:rPr b="1" lang="en" sz="1100">
                <a:solidFill>
                  <a:schemeClr val="dk2"/>
                </a:solidFill>
              </a:rPr>
              <a:t>5% of all order volume (with an average order total of $22.46)</a:t>
            </a:r>
            <a:r>
              <a:rPr lang="en" sz="1100">
                <a:solidFill>
                  <a:schemeClr val="dk2"/>
                </a:solidFill>
              </a:rPr>
              <a:t>,</a:t>
            </a:r>
            <a:r>
              <a:rPr b="1" lang="en" sz="1100">
                <a:solidFill>
                  <a:schemeClr val="dk2"/>
                </a:solidFill>
              </a:rPr>
              <a:t> </a:t>
            </a:r>
            <a:r>
              <a:rPr lang="en" sz="1100">
                <a:solidFill>
                  <a:schemeClr val="dk2"/>
                </a:solidFill>
              </a:rPr>
              <a:t>but the average wait time for couriers at th</a:t>
            </a:r>
            <a:r>
              <a:rPr lang="en" sz="1100">
                <a:solidFill>
                  <a:schemeClr val="dk2"/>
                </a:solidFill>
              </a:rPr>
              <a:t>e </a:t>
            </a:r>
            <a:r>
              <a:rPr lang="en" sz="1100">
                <a:solidFill>
                  <a:schemeClr val="dk2"/>
                </a:solidFill>
              </a:rPr>
              <a:t>merchant </a:t>
            </a:r>
            <a:r>
              <a:rPr i="1" lang="en" sz="1100">
                <a:solidFill>
                  <a:schemeClr val="dk2"/>
                </a:solidFill>
              </a:rPr>
              <a:t>was 23.70 minutes</a:t>
            </a:r>
            <a:endParaRPr i="1" sz="1100">
              <a:solidFill>
                <a:schemeClr val="dk2"/>
              </a:solidFill>
            </a:endParaRPr>
          </a:p>
          <a:p>
            <a:pPr indent="0" lvl="0" marL="457200" rtl="0" algn="l">
              <a:spcBef>
                <a:spcPts val="0"/>
              </a:spcBef>
              <a:spcAft>
                <a:spcPts val="0"/>
              </a:spcAft>
              <a:buNone/>
            </a:pPr>
            <a:r>
              <a:t/>
            </a:r>
            <a:endParaRPr i="1" sz="1100">
              <a:solidFill>
                <a:schemeClr val="dk2"/>
              </a:solidFill>
            </a:endParaRPr>
          </a:p>
          <a:p>
            <a:pPr indent="-127000" lvl="0" marL="114300" rtl="0" algn="l">
              <a:spcBef>
                <a:spcPts val="0"/>
              </a:spcBef>
              <a:spcAft>
                <a:spcPts val="0"/>
              </a:spcAft>
              <a:buClr>
                <a:schemeClr val="dk2"/>
              </a:buClr>
              <a:buSzPts val="1100"/>
              <a:buChar char="●"/>
            </a:pPr>
            <a:r>
              <a:rPr b="1" lang="en" sz="1100">
                <a:solidFill>
                  <a:schemeClr val="dk2"/>
                </a:solidFill>
              </a:rPr>
              <a:t>This is unusually high for a fast casual restaurant - what are some potential ways we can lower wait times at merchants like these?</a:t>
            </a:r>
            <a:endParaRPr b="1" i="1" sz="1100">
              <a:solidFill>
                <a:schemeClr val="dk2"/>
              </a:solidFill>
            </a:endParaRPr>
          </a:p>
        </p:txBody>
      </p:sp>
      <p:sp>
        <p:nvSpPr>
          <p:cNvPr id="475" name="Google Shape;475;p53"/>
          <p:cNvSpPr/>
          <p:nvPr/>
        </p:nvSpPr>
        <p:spPr>
          <a:xfrm>
            <a:off x="5617375" y="3750525"/>
            <a:ext cx="137100" cy="137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3"/>
          <p:cNvSpPr txBox="1"/>
          <p:nvPr/>
        </p:nvSpPr>
        <p:spPr>
          <a:xfrm>
            <a:off x="6144025" y="3968250"/>
            <a:ext cx="12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700">
                <a:solidFill>
                  <a:schemeClr val="dk2"/>
                </a:solidFill>
              </a:rPr>
              <a:t>Median time waited at merchant </a:t>
            </a:r>
            <a:r>
              <a:rPr i="1" lang="en" sz="700">
                <a:solidFill>
                  <a:schemeClr val="dk2"/>
                </a:solidFill>
              </a:rPr>
              <a:t>= 16 minutes</a:t>
            </a:r>
            <a:endParaRPr i="1" sz="700">
              <a:solidFill>
                <a:schemeClr val="dk2"/>
              </a:solidFill>
            </a:endParaRPr>
          </a:p>
        </p:txBody>
      </p:sp>
      <p:cxnSp>
        <p:nvCxnSpPr>
          <p:cNvPr id="477" name="Google Shape;477;p53"/>
          <p:cNvCxnSpPr>
            <a:stCxn id="475" idx="6"/>
            <a:endCxn id="472" idx="1"/>
          </p:cNvCxnSpPr>
          <p:nvPr/>
        </p:nvCxnSpPr>
        <p:spPr>
          <a:xfrm>
            <a:off x="5754475" y="3819075"/>
            <a:ext cx="389700" cy="0"/>
          </a:xfrm>
          <a:prstGeom prst="straightConnector1">
            <a:avLst/>
          </a:prstGeom>
          <a:noFill/>
          <a:ln cap="flat" cmpd="sng" w="9525">
            <a:solidFill>
              <a:srgbClr val="FF0000"/>
            </a:solidFill>
            <a:prstDash val="solid"/>
            <a:round/>
            <a:headEnd len="med" w="med" type="none"/>
            <a:tailEnd len="med" w="med" type="triangle"/>
          </a:ln>
        </p:spPr>
      </p:cxnSp>
      <p:cxnSp>
        <p:nvCxnSpPr>
          <p:cNvPr id="478" name="Google Shape;478;p53"/>
          <p:cNvCxnSpPr/>
          <p:nvPr/>
        </p:nvCxnSpPr>
        <p:spPr>
          <a:xfrm flipH="1" rot="10800000">
            <a:off x="5966200" y="4176925"/>
            <a:ext cx="177900" cy="9000"/>
          </a:xfrm>
          <a:prstGeom prst="straightConnector1">
            <a:avLst/>
          </a:prstGeom>
          <a:noFill/>
          <a:ln cap="flat" cmpd="sng" w="9525">
            <a:solidFill>
              <a:schemeClr val="dk2"/>
            </a:solidFill>
            <a:prstDash val="solid"/>
            <a:round/>
            <a:headEnd len="med" w="med" type="none"/>
            <a:tailEnd len="med" w="med" type="triangle"/>
          </a:ln>
        </p:spPr>
      </p:cxnSp>
      <p:pic>
        <p:nvPicPr>
          <p:cNvPr id="479" name="Google Shape;479;p53"/>
          <p:cNvPicPr preferRelativeResize="0"/>
          <p:nvPr/>
        </p:nvPicPr>
        <p:blipFill>
          <a:blip r:embed="rId5">
            <a:alphaModFix/>
          </a:blip>
          <a:stretch>
            <a:fillRect/>
          </a:stretch>
        </p:blipFill>
        <p:spPr>
          <a:xfrm>
            <a:off x="4783100" y="1094225"/>
            <a:ext cx="177900" cy="3877425"/>
          </a:xfrm>
          <a:prstGeom prst="rect">
            <a:avLst/>
          </a:prstGeom>
          <a:noFill/>
          <a:ln>
            <a:noFill/>
          </a:ln>
        </p:spPr>
      </p:pic>
      <p:sp>
        <p:nvSpPr>
          <p:cNvPr id="480" name="Google Shape;480;p53"/>
          <p:cNvSpPr txBox="1"/>
          <p:nvPr/>
        </p:nvSpPr>
        <p:spPr>
          <a:xfrm rot="-5400476">
            <a:off x="2703345" y="2886688"/>
            <a:ext cx="4337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Average </a:t>
            </a:r>
            <a:r>
              <a:rPr lang="en" sz="700"/>
              <a:t>Wait Time at Merchant (Minutes)</a:t>
            </a:r>
            <a:endParaRPr sz="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4"/>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t>Proposal</a:t>
            </a:r>
            <a:endParaRPr/>
          </a:p>
        </p:txBody>
      </p:sp>
      <p:sp>
        <p:nvSpPr>
          <p:cNvPr id="486" name="Google Shape;486;p54"/>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5"/>
          <p:cNvSpPr/>
          <p:nvPr/>
        </p:nvSpPr>
        <p:spPr>
          <a:xfrm>
            <a:off x="0" y="-115450"/>
            <a:ext cx="4572000" cy="5284500"/>
          </a:xfrm>
          <a:prstGeom prst="rect">
            <a:avLst/>
          </a:prstGeom>
          <a:solidFill>
            <a:srgbClr val="5592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5"/>
          <p:cNvSpPr txBox="1"/>
          <p:nvPr>
            <p:ph type="title"/>
          </p:nvPr>
        </p:nvSpPr>
        <p:spPr>
          <a:xfrm>
            <a:off x="265650" y="696400"/>
            <a:ext cx="4040700" cy="35301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n" sz="3220">
                <a:solidFill>
                  <a:schemeClr val="lt1"/>
                </a:solidFill>
              </a:rPr>
              <a:t>We want to improve </a:t>
            </a:r>
            <a:r>
              <a:rPr i="1" lang="en" sz="3220" u="sng">
                <a:solidFill>
                  <a:schemeClr val="lt1"/>
                </a:solidFill>
              </a:rPr>
              <a:t>Merchant Prep Time</a:t>
            </a:r>
            <a:r>
              <a:rPr lang="en" sz="3220">
                <a:solidFill>
                  <a:schemeClr val="lt1"/>
                </a:solidFill>
              </a:rPr>
              <a:t> to reduce courier idling and improve courier retention</a:t>
            </a:r>
            <a:r>
              <a:rPr lang="en" sz="2620">
                <a:solidFill>
                  <a:schemeClr val="lt1"/>
                </a:solidFill>
              </a:rPr>
              <a:t> </a:t>
            </a:r>
            <a:endParaRPr sz="3200">
              <a:solidFill>
                <a:schemeClr val="lt1"/>
              </a:solidFill>
            </a:endParaRPr>
          </a:p>
        </p:txBody>
      </p:sp>
      <p:pic>
        <p:nvPicPr>
          <p:cNvPr id="493" name="Google Shape;493;p55"/>
          <p:cNvPicPr preferRelativeResize="0"/>
          <p:nvPr/>
        </p:nvPicPr>
        <p:blipFill>
          <a:blip r:embed="rId3">
            <a:alphaModFix/>
          </a:blip>
          <a:stretch>
            <a:fillRect/>
          </a:stretch>
        </p:blipFill>
        <p:spPr>
          <a:xfrm>
            <a:off x="4572000" y="-44950"/>
            <a:ext cx="6544901" cy="5284501"/>
          </a:xfrm>
          <a:prstGeom prst="rect">
            <a:avLst/>
          </a:prstGeom>
          <a:noFill/>
          <a:ln>
            <a:noFill/>
          </a:ln>
        </p:spPr>
      </p:pic>
      <p:pic>
        <p:nvPicPr>
          <p:cNvPr id="494" name="Google Shape;494;p55"/>
          <p:cNvPicPr preferRelativeResize="0"/>
          <p:nvPr/>
        </p:nvPicPr>
        <p:blipFill>
          <a:blip r:embed="rId4">
            <a:alphaModFix/>
          </a:blip>
          <a:stretch>
            <a:fillRect/>
          </a:stretch>
        </p:blipFill>
        <p:spPr>
          <a:xfrm rot="5400000">
            <a:off x="7488250" y="3163987"/>
            <a:ext cx="712399" cy="40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Executive Summary</a:t>
            </a:r>
            <a:endParaRPr b="1" sz="2400"/>
          </a:p>
        </p:txBody>
      </p:sp>
      <p:sp>
        <p:nvSpPr>
          <p:cNvPr id="245" name="Google Shape;245;p38"/>
          <p:cNvSpPr txBox="1"/>
          <p:nvPr/>
        </p:nvSpPr>
        <p:spPr>
          <a:xfrm>
            <a:off x="5952225" y="0"/>
            <a:ext cx="3332100" cy="400200"/>
          </a:xfrm>
          <a:prstGeom prst="rect">
            <a:avLst/>
          </a:prstGeom>
          <a:solidFill>
            <a:srgbClr val="00838A"/>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46" name="Google Shape;246;p38"/>
          <p:cNvGrpSpPr/>
          <p:nvPr/>
        </p:nvGrpSpPr>
        <p:grpSpPr>
          <a:xfrm>
            <a:off x="6372617" y="157363"/>
            <a:ext cx="388309" cy="446416"/>
            <a:chOff x="3918650" y="293075"/>
            <a:chExt cx="488500" cy="412775"/>
          </a:xfrm>
        </p:grpSpPr>
        <p:sp>
          <p:nvSpPr>
            <p:cNvPr id="247" name="Google Shape;247;p38"/>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248" name="Google Shape;248;p38"/>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249" name="Google Shape;249;p38"/>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grpSp>
        <p:nvGrpSpPr>
          <p:cNvPr id="250" name="Google Shape;250;p38"/>
          <p:cNvGrpSpPr/>
          <p:nvPr/>
        </p:nvGrpSpPr>
        <p:grpSpPr>
          <a:xfrm>
            <a:off x="554900" y="1167350"/>
            <a:ext cx="1831724" cy="771600"/>
            <a:chOff x="554900" y="1167350"/>
            <a:chExt cx="1831724" cy="771600"/>
          </a:xfrm>
        </p:grpSpPr>
        <p:sp>
          <p:nvSpPr>
            <p:cNvPr id="251" name="Google Shape;251;p38"/>
            <p:cNvSpPr/>
            <p:nvPr/>
          </p:nvSpPr>
          <p:spPr>
            <a:xfrm>
              <a:off x="554900" y="1167350"/>
              <a:ext cx="1697700" cy="771600"/>
            </a:xfrm>
            <a:prstGeom prst="rect">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Business </a:t>
              </a:r>
              <a:endParaRPr b="1">
                <a:solidFill>
                  <a:schemeClr val="lt1"/>
                </a:solidFill>
              </a:endParaRPr>
            </a:p>
            <a:p>
              <a:pPr indent="0" lvl="0" marL="0" rtl="0" algn="ctr">
                <a:spcBef>
                  <a:spcPts val="0"/>
                </a:spcBef>
                <a:spcAft>
                  <a:spcPts val="0"/>
                </a:spcAft>
                <a:buNone/>
              </a:pPr>
              <a:r>
                <a:rPr b="1" lang="en">
                  <a:solidFill>
                    <a:schemeClr val="lt1"/>
                  </a:solidFill>
                </a:rPr>
                <a:t>Context</a:t>
              </a:r>
              <a:endParaRPr b="1">
                <a:solidFill>
                  <a:schemeClr val="lt1"/>
                </a:solidFill>
              </a:endParaRPr>
            </a:p>
          </p:txBody>
        </p:sp>
        <p:sp>
          <p:nvSpPr>
            <p:cNvPr id="252" name="Google Shape;252;p38"/>
            <p:cNvSpPr/>
            <p:nvPr/>
          </p:nvSpPr>
          <p:spPr>
            <a:xfrm rot="5400000">
              <a:off x="2171974" y="1291375"/>
              <a:ext cx="216600" cy="212700"/>
            </a:xfrm>
            <a:prstGeom prst="triangle">
              <a:avLst>
                <a:gd fmla="val 50000"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38"/>
          <p:cNvGrpSpPr/>
          <p:nvPr/>
        </p:nvGrpSpPr>
        <p:grpSpPr>
          <a:xfrm>
            <a:off x="554900" y="2018800"/>
            <a:ext cx="1831724" cy="771600"/>
            <a:chOff x="554900" y="2018800"/>
            <a:chExt cx="1831724" cy="771600"/>
          </a:xfrm>
        </p:grpSpPr>
        <p:sp>
          <p:nvSpPr>
            <p:cNvPr id="254" name="Google Shape;254;p38"/>
            <p:cNvSpPr/>
            <p:nvPr/>
          </p:nvSpPr>
          <p:spPr>
            <a:xfrm>
              <a:off x="554900" y="2018800"/>
              <a:ext cx="1697700" cy="7716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The </a:t>
              </a:r>
              <a:endParaRPr b="1">
                <a:solidFill>
                  <a:schemeClr val="lt1"/>
                </a:solidFill>
              </a:endParaRPr>
            </a:p>
            <a:p>
              <a:pPr indent="0" lvl="0" marL="0" rtl="0" algn="ctr">
                <a:spcBef>
                  <a:spcPts val="0"/>
                </a:spcBef>
                <a:spcAft>
                  <a:spcPts val="0"/>
                </a:spcAft>
                <a:buNone/>
              </a:pPr>
              <a:r>
                <a:rPr b="1" lang="en">
                  <a:solidFill>
                    <a:schemeClr val="lt1"/>
                  </a:solidFill>
                </a:rPr>
                <a:t>Problem</a:t>
              </a:r>
              <a:endParaRPr b="1">
                <a:solidFill>
                  <a:schemeClr val="lt1"/>
                </a:solidFill>
              </a:endParaRPr>
            </a:p>
          </p:txBody>
        </p:sp>
        <p:sp>
          <p:nvSpPr>
            <p:cNvPr id="255" name="Google Shape;255;p38"/>
            <p:cNvSpPr/>
            <p:nvPr/>
          </p:nvSpPr>
          <p:spPr>
            <a:xfrm rot="5400000">
              <a:off x="2171974" y="2142792"/>
              <a:ext cx="216600" cy="212700"/>
            </a:xfrm>
            <a:prstGeom prst="triangle">
              <a:avLst>
                <a:gd fmla="val 50000" name="adj"/>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8"/>
          <p:cNvGrpSpPr/>
          <p:nvPr/>
        </p:nvGrpSpPr>
        <p:grpSpPr>
          <a:xfrm>
            <a:off x="554900" y="2870225"/>
            <a:ext cx="1831724" cy="771600"/>
            <a:chOff x="554900" y="2870225"/>
            <a:chExt cx="1831724" cy="771600"/>
          </a:xfrm>
        </p:grpSpPr>
        <p:sp>
          <p:nvSpPr>
            <p:cNvPr id="257" name="Google Shape;257;p38"/>
            <p:cNvSpPr/>
            <p:nvPr/>
          </p:nvSpPr>
          <p:spPr>
            <a:xfrm>
              <a:off x="554900" y="2870225"/>
              <a:ext cx="1697700" cy="771600"/>
            </a:xfrm>
            <a:prstGeom prst="rect">
              <a:avLst/>
            </a:prstGeom>
            <a:solidFill>
              <a:srgbClr val="76A5A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Our Recommendation</a:t>
              </a:r>
              <a:endParaRPr b="1">
                <a:solidFill>
                  <a:schemeClr val="lt1"/>
                </a:solidFill>
              </a:endParaRPr>
            </a:p>
          </p:txBody>
        </p:sp>
        <p:sp>
          <p:nvSpPr>
            <p:cNvPr id="258" name="Google Shape;258;p38"/>
            <p:cNvSpPr/>
            <p:nvPr/>
          </p:nvSpPr>
          <p:spPr>
            <a:xfrm rot="5400000">
              <a:off x="2171974" y="2994233"/>
              <a:ext cx="216600" cy="212700"/>
            </a:xfrm>
            <a:prstGeom prst="triangle">
              <a:avLst>
                <a:gd fmla="val 50000" name="adj"/>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38"/>
          <p:cNvGrpSpPr/>
          <p:nvPr/>
        </p:nvGrpSpPr>
        <p:grpSpPr>
          <a:xfrm>
            <a:off x="554900" y="3721675"/>
            <a:ext cx="1831724" cy="771600"/>
            <a:chOff x="554900" y="3721675"/>
            <a:chExt cx="1831724" cy="771600"/>
          </a:xfrm>
        </p:grpSpPr>
        <p:sp>
          <p:nvSpPr>
            <p:cNvPr id="260" name="Google Shape;260;p38"/>
            <p:cNvSpPr/>
            <p:nvPr/>
          </p:nvSpPr>
          <p:spPr>
            <a:xfrm>
              <a:off x="554900" y="3721675"/>
              <a:ext cx="1697700" cy="7716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Proposed Implementation</a:t>
              </a:r>
              <a:endParaRPr b="1">
                <a:solidFill>
                  <a:schemeClr val="lt1"/>
                </a:solidFill>
              </a:endParaRPr>
            </a:p>
          </p:txBody>
        </p:sp>
        <p:sp>
          <p:nvSpPr>
            <p:cNvPr id="261" name="Google Shape;261;p38"/>
            <p:cNvSpPr/>
            <p:nvPr/>
          </p:nvSpPr>
          <p:spPr>
            <a:xfrm rot="5400000">
              <a:off x="2171974" y="3845675"/>
              <a:ext cx="216600" cy="212700"/>
            </a:xfrm>
            <a:prstGeom prst="triangle">
              <a:avLst>
                <a:gd fmla="val 50000" name="adj"/>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8"/>
          <p:cNvSpPr txBox="1"/>
          <p:nvPr/>
        </p:nvSpPr>
        <p:spPr>
          <a:xfrm>
            <a:off x="2415125" y="1109875"/>
            <a:ext cx="637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How is the New York launch going?</a:t>
            </a:r>
            <a:endParaRPr b="1" sz="1300"/>
          </a:p>
          <a:p>
            <a:pPr indent="0" lvl="0" marL="0" rtl="0" algn="l">
              <a:spcBef>
                <a:spcPts val="0"/>
              </a:spcBef>
              <a:spcAft>
                <a:spcPts val="0"/>
              </a:spcAft>
              <a:buNone/>
            </a:pPr>
            <a:r>
              <a:rPr lang="en" sz="1100"/>
              <a:t>Launch performance has been poor</a:t>
            </a:r>
            <a:r>
              <a:rPr lang="en" sz="1100"/>
              <a:t>. We are seeing declines in daily new customers, returning customers, returning couriers, and high wait times for couriers at a variety of merchants</a:t>
            </a:r>
            <a:endParaRPr sz="1100"/>
          </a:p>
          <a:p>
            <a:pPr indent="0" lvl="0" marL="0" rtl="0" algn="l">
              <a:spcBef>
                <a:spcPts val="0"/>
              </a:spcBef>
              <a:spcAft>
                <a:spcPts val="0"/>
              </a:spcAft>
              <a:buNone/>
            </a:pPr>
            <a:r>
              <a:t/>
            </a:r>
            <a:endParaRPr sz="1100"/>
          </a:p>
        </p:txBody>
      </p:sp>
      <p:sp>
        <p:nvSpPr>
          <p:cNvPr id="263" name="Google Shape;263;p38"/>
          <p:cNvSpPr txBox="1"/>
          <p:nvPr/>
        </p:nvSpPr>
        <p:spPr>
          <a:xfrm>
            <a:off x="2415125" y="1962850"/>
            <a:ext cx="6371400" cy="7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Couriers are leaving the platform</a:t>
            </a:r>
            <a:endParaRPr b="1" sz="1300"/>
          </a:p>
          <a:p>
            <a:pPr indent="0" lvl="0" marL="0" rtl="0" algn="l">
              <a:lnSpc>
                <a:spcPct val="115000"/>
              </a:lnSpc>
              <a:spcBef>
                <a:spcPts val="0"/>
              </a:spcBef>
              <a:spcAft>
                <a:spcPts val="0"/>
              </a:spcAft>
              <a:buNone/>
            </a:pPr>
            <a:r>
              <a:rPr lang="en" sz="1100"/>
              <a:t>Courier engagement, retention, and efficiency is low and declining, and we believe the main culprit is high excessively high wait times at merchants</a:t>
            </a:r>
            <a:endParaRPr sz="1100"/>
          </a:p>
        </p:txBody>
      </p:sp>
      <p:sp>
        <p:nvSpPr>
          <p:cNvPr id="264" name="Google Shape;264;p38"/>
          <p:cNvSpPr txBox="1"/>
          <p:nvPr/>
        </p:nvSpPr>
        <p:spPr>
          <a:xfrm>
            <a:off x="2415125" y="3667275"/>
            <a:ext cx="637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2 week pilot in selected zones followed by scaling if successful</a:t>
            </a:r>
            <a:endParaRPr b="1" sz="1300"/>
          </a:p>
          <a:p>
            <a:pPr indent="0" lvl="0" marL="0" rtl="0" algn="l">
              <a:spcBef>
                <a:spcPts val="0"/>
              </a:spcBef>
              <a:spcAft>
                <a:spcPts val="0"/>
              </a:spcAft>
              <a:buNone/>
            </a:pPr>
            <a:r>
              <a:rPr lang="en" sz="1100"/>
              <a:t>2 FTE Ops and 2 FTE Engineering resources required to conduct the pilot. If we see improvements in merchant wait times, order ratings, delivery time ratings, and courier retention, we can assess expanding the experiment to all zones and in app </a:t>
            </a:r>
            <a:endParaRPr sz="1100"/>
          </a:p>
        </p:txBody>
      </p:sp>
      <p:sp>
        <p:nvSpPr>
          <p:cNvPr id="265" name="Google Shape;265;p38"/>
          <p:cNvSpPr txBox="1"/>
          <p:nvPr/>
        </p:nvSpPr>
        <p:spPr>
          <a:xfrm>
            <a:off x="2415125" y="2815075"/>
            <a:ext cx="6371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Create a "Juniper's Favorites" designation </a:t>
            </a:r>
            <a:endParaRPr b="1" sz="1300"/>
          </a:p>
          <a:p>
            <a:pPr indent="0" lvl="0" marL="0" rtl="0" algn="l">
              <a:spcBef>
                <a:spcPts val="0"/>
              </a:spcBef>
              <a:spcAft>
                <a:spcPts val="0"/>
              </a:spcAft>
              <a:buNone/>
            </a:pPr>
            <a:r>
              <a:rPr lang="en" sz="1100"/>
              <a:t>In an effort to reward restaurants with faster prep times and increase their visibility, the “Juniper’s Favorites” designation will highlight restaurants with improved (15% reduction in wait time) or already fast (&lt;10 mins) prep times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6"/>
          <p:cNvSpPr txBox="1"/>
          <p:nvPr>
            <p:ph type="title"/>
          </p:nvPr>
        </p:nvSpPr>
        <p:spPr>
          <a:xfrm>
            <a:off x="688950" y="696400"/>
            <a:ext cx="5355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Possible Experiments </a:t>
            </a:r>
            <a:endParaRPr/>
          </a:p>
        </p:txBody>
      </p:sp>
      <p:graphicFrame>
        <p:nvGraphicFramePr>
          <p:cNvPr id="500" name="Google Shape;500;p56"/>
          <p:cNvGraphicFramePr/>
          <p:nvPr/>
        </p:nvGraphicFramePr>
        <p:xfrm>
          <a:off x="676100" y="1319781"/>
          <a:ext cx="3000000" cy="3000000"/>
        </p:xfrm>
        <a:graphic>
          <a:graphicData uri="http://schemas.openxmlformats.org/drawingml/2006/table">
            <a:tbl>
              <a:tblPr>
                <a:noFill/>
                <a:tableStyleId>{F2A705B5-DBC9-4235-81DF-1B5CA1598663}</a:tableStyleId>
              </a:tblPr>
              <a:tblGrid>
                <a:gridCol w="3150725"/>
                <a:gridCol w="4820725"/>
              </a:tblGrid>
              <a:tr h="370175">
                <a:tc>
                  <a:txBody>
                    <a:bodyPr/>
                    <a:lstStyle/>
                    <a:p>
                      <a:pPr indent="0" lvl="0" marL="0" rtl="0" algn="ctr">
                        <a:spcBef>
                          <a:spcPts val="0"/>
                        </a:spcBef>
                        <a:spcAft>
                          <a:spcPts val="0"/>
                        </a:spcAft>
                        <a:buNone/>
                      </a:pPr>
                      <a:r>
                        <a:rPr b="1" lang="en" sz="1800">
                          <a:solidFill>
                            <a:srgbClr val="1B151B"/>
                          </a:solidFill>
                        </a:rPr>
                        <a:t>Experiment </a:t>
                      </a:r>
                      <a:endParaRPr b="1" sz="1800">
                        <a:solidFill>
                          <a:srgbClr val="1B151B"/>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38100">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rgbClr val="1B151B"/>
                          </a:solidFill>
                        </a:rPr>
                        <a:t>Action Plan </a:t>
                      </a:r>
                      <a:endParaRPr sz="1500">
                        <a:solidFill>
                          <a:srgbClr val="00838A"/>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38100">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678000">
                <a:tc>
                  <a:txBody>
                    <a:bodyPr/>
                    <a:lstStyle/>
                    <a:p>
                      <a:pPr indent="0" lvl="0" marL="0" rtl="0" algn="r">
                        <a:spcBef>
                          <a:spcPts val="0"/>
                        </a:spcBef>
                        <a:spcAft>
                          <a:spcPts val="0"/>
                        </a:spcAft>
                        <a:buNone/>
                      </a:pPr>
                      <a:r>
                        <a:t/>
                      </a:r>
                      <a:endParaRPr sz="15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rgbClr val="595959"/>
                          </a:solidFill>
                        </a:rPr>
                        <a:t>Offer </a:t>
                      </a:r>
                      <a:r>
                        <a:rPr b="1" i="1" lang="en">
                          <a:solidFill>
                            <a:srgbClr val="595959"/>
                          </a:solidFill>
                        </a:rPr>
                        <a:t>r</a:t>
                      </a:r>
                      <a:r>
                        <a:rPr b="1" i="1" lang="en">
                          <a:solidFill>
                            <a:srgbClr val="595959"/>
                          </a:solidFill>
                        </a:rPr>
                        <a:t>ebate program </a:t>
                      </a:r>
                      <a:r>
                        <a:rPr lang="en">
                          <a:solidFill>
                            <a:srgbClr val="595959"/>
                          </a:solidFill>
                        </a:rPr>
                        <a:t>to restaurants if they prep food within given time window</a:t>
                      </a:r>
                      <a:endParaRPr b="1" sz="20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r h="678000">
                <a:tc>
                  <a:txBody>
                    <a:bodyPr/>
                    <a:lstStyle/>
                    <a:p>
                      <a:pPr indent="0" lvl="0" marL="0" rtl="0" algn="r">
                        <a:spcBef>
                          <a:spcPts val="0"/>
                        </a:spcBef>
                        <a:spcAft>
                          <a:spcPts val="0"/>
                        </a:spcAft>
                        <a:buNone/>
                      </a:pPr>
                      <a:r>
                        <a:t/>
                      </a:r>
                      <a:endParaRPr sz="15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595959"/>
                          </a:solidFill>
                        </a:rPr>
                        <a:t>Reward restaurants that make more than X% of on-time food handoffs with </a:t>
                      </a:r>
                      <a:r>
                        <a:rPr b="1" i="1" lang="en">
                          <a:solidFill>
                            <a:srgbClr val="595959"/>
                          </a:solidFill>
                        </a:rPr>
                        <a:t>merchant visibility </a:t>
                      </a:r>
                      <a:endParaRPr sz="20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678000">
                <a:tc>
                  <a:txBody>
                    <a:bodyPr/>
                    <a:lstStyle/>
                    <a:p>
                      <a:pPr indent="0" lvl="0" marL="0" rtl="0" algn="r">
                        <a:spcBef>
                          <a:spcPts val="0"/>
                        </a:spcBef>
                        <a:spcAft>
                          <a:spcPts val="0"/>
                        </a:spcAft>
                        <a:buNone/>
                      </a:pPr>
                      <a:r>
                        <a:t/>
                      </a:r>
                      <a:endParaRPr sz="15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rgbClr val="595959"/>
                          </a:solidFill>
                        </a:rPr>
                        <a:t>Create </a:t>
                      </a:r>
                      <a:r>
                        <a:rPr b="1" i="1" lang="en">
                          <a:solidFill>
                            <a:srgbClr val="595959"/>
                          </a:solidFill>
                        </a:rPr>
                        <a:t>software</a:t>
                      </a:r>
                      <a:r>
                        <a:rPr b="1" i="1" lang="en">
                          <a:solidFill>
                            <a:srgbClr val="595959"/>
                          </a:solidFill>
                        </a:rPr>
                        <a:t> t</a:t>
                      </a:r>
                      <a:r>
                        <a:rPr b="1" i="1" lang="en">
                          <a:solidFill>
                            <a:srgbClr val="595959"/>
                          </a:solidFill>
                        </a:rPr>
                        <a:t>o optimize courier dispatch</a:t>
                      </a:r>
                      <a:r>
                        <a:rPr lang="en">
                          <a:solidFill>
                            <a:srgbClr val="595959"/>
                          </a:solidFill>
                        </a:rPr>
                        <a:t> based on average merchant delay in prep time before food ETA</a:t>
                      </a:r>
                      <a:endParaRPr b="1" sz="20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r h="678000">
                <a:tc>
                  <a:txBody>
                    <a:bodyPr/>
                    <a:lstStyle/>
                    <a:p>
                      <a:pPr indent="0" lvl="0" marL="0" rtl="0" algn="l">
                        <a:spcBef>
                          <a:spcPts val="0"/>
                        </a:spcBef>
                        <a:spcAft>
                          <a:spcPts val="0"/>
                        </a:spcAft>
                        <a:buNone/>
                      </a:pPr>
                      <a:r>
                        <a:t/>
                      </a:r>
                      <a:endParaRPr sz="18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b="1" i="1" lang="en">
                          <a:solidFill>
                            <a:srgbClr val="595959"/>
                          </a:solidFill>
                        </a:rPr>
                        <a:t>Quests </a:t>
                      </a:r>
                      <a:r>
                        <a:rPr lang="en">
                          <a:solidFill>
                            <a:srgbClr val="595959"/>
                          </a:solidFill>
                        </a:rPr>
                        <a:t>within the app to incentivize couriers ($X bonus for X number of deliveries finished) </a:t>
                      </a:r>
                      <a:endParaRPr b="1" sz="1500">
                        <a:solidFill>
                          <a:srgbClr val="00838A"/>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bl>
          </a:graphicData>
        </a:graphic>
      </p:graphicFrame>
      <p:pic>
        <p:nvPicPr>
          <p:cNvPr id="501" name="Google Shape;501;p56"/>
          <p:cNvPicPr preferRelativeResize="0"/>
          <p:nvPr/>
        </p:nvPicPr>
        <p:blipFill>
          <a:blip r:embed="rId3">
            <a:alphaModFix/>
          </a:blip>
          <a:stretch>
            <a:fillRect/>
          </a:stretch>
        </p:blipFill>
        <p:spPr>
          <a:xfrm>
            <a:off x="2065125" y="1827325"/>
            <a:ext cx="475250" cy="475250"/>
          </a:xfrm>
          <a:prstGeom prst="rect">
            <a:avLst/>
          </a:prstGeom>
          <a:noFill/>
          <a:ln>
            <a:noFill/>
          </a:ln>
        </p:spPr>
      </p:pic>
      <p:pic>
        <p:nvPicPr>
          <p:cNvPr id="502" name="Google Shape;502;p56"/>
          <p:cNvPicPr preferRelativeResize="0"/>
          <p:nvPr/>
        </p:nvPicPr>
        <p:blipFill>
          <a:blip r:embed="rId4">
            <a:alphaModFix/>
          </a:blip>
          <a:stretch>
            <a:fillRect/>
          </a:stretch>
        </p:blipFill>
        <p:spPr>
          <a:xfrm>
            <a:off x="2065125" y="2521138"/>
            <a:ext cx="475250" cy="475250"/>
          </a:xfrm>
          <a:prstGeom prst="rect">
            <a:avLst/>
          </a:prstGeom>
          <a:noFill/>
          <a:ln>
            <a:noFill/>
          </a:ln>
        </p:spPr>
      </p:pic>
      <p:pic>
        <p:nvPicPr>
          <p:cNvPr id="503" name="Google Shape;503;p56"/>
          <p:cNvPicPr preferRelativeResize="0"/>
          <p:nvPr/>
        </p:nvPicPr>
        <p:blipFill>
          <a:blip r:embed="rId5">
            <a:alphaModFix/>
          </a:blip>
          <a:stretch>
            <a:fillRect/>
          </a:stretch>
        </p:blipFill>
        <p:spPr>
          <a:xfrm>
            <a:off x="2065125" y="3214950"/>
            <a:ext cx="475250" cy="475250"/>
          </a:xfrm>
          <a:prstGeom prst="rect">
            <a:avLst/>
          </a:prstGeom>
          <a:noFill/>
          <a:ln>
            <a:noFill/>
          </a:ln>
        </p:spPr>
      </p:pic>
      <p:pic>
        <p:nvPicPr>
          <p:cNvPr id="504" name="Google Shape;504;p56"/>
          <p:cNvPicPr preferRelativeResize="0"/>
          <p:nvPr/>
        </p:nvPicPr>
        <p:blipFill>
          <a:blip r:embed="rId6">
            <a:alphaModFix/>
          </a:blip>
          <a:stretch>
            <a:fillRect/>
          </a:stretch>
        </p:blipFill>
        <p:spPr>
          <a:xfrm>
            <a:off x="2065125" y="3867575"/>
            <a:ext cx="475250" cy="475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08" name="Shape 508"/>
        <p:cNvGrpSpPr/>
        <p:nvPr/>
      </p:nvGrpSpPr>
      <p:grpSpPr>
        <a:xfrm>
          <a:off x="0" y="0"/>
          <a:ext cx="0" cy="0"/>
          <a:chOff x="0" y="0"/>
          <a:chExt cx="0" cy="0"/>
        </a:xfrm>
      </p:grpSpPr>
      <p:sp>
        <p:nvSpPr>
          <p:cNvPr id="509" name="Google Shape;509;p57"/>
          <p:cNvSpPr txBox="1"/>
          <p:nvPr>
            <p:ph idx="4294967295" type="title"/>
          </p:nvPr>
        </p:nvSpPr>
        <p:spPr>
          <a:xfrm>
            <a:off x="467100" y="0"/>
            <a:ext cx="8209800" cy="301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solidFill>
                  <a:schemeClr val="lt1"/>
                </a:solidFill>
                <a:latin typeface="Arial"/>
                <a:ea typeface="Arial"/>
                <a:cs typeface="Arial"/>
                <a:sym typeface="Arial"/>
              </a:rPr>
              <a:t>Decision </a:t>
            </a:r>
            <a:r>
              <a:rPr lang="en" sz="1700">
                <a:solidFill>
                  <a:schemeClr val="lt1"/>
                </a:solidFill>
                <a:latin typeface="Arial"/>
                <a:ea typeface="Arial"/>
                <a:cs typeface="Arial"/>
                <a:sym typeface="Arial"/>
              </a:rPr>
              <a:t>Matrix</a:t>
            </a:r>
            <a:endParaRPr sz="1700">
              <a:solidFill>
                <a:schemeClr val="lt1"/>
              </a:solidFill>
              <a:latin typeface="Arial"/>
              <a:ea typeface="Arial"/>
              <a:cs typeface="Arial"/>
              <a:sym typeface="Arial"/>
            </a:endParaRPr>
          </a:p>
        </p:txBody>
      </p:sp>
      <p:sp>
        <p:nvSpPr>
          <p:cNvPr id="510" name="Google Shape;510;p57"/>
          <p:cNvSpPr/>
          <p:nvPr/>
        </p:nvSpPr>
        <p:spPr>
          <a:xfrm>
            <a:off x="467100" y="467100"/>
            <a:ext cx="8209800" cy="42090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1" name="Google Shape;511;p57"/>
          <p:cNvCxnSpPr/>
          <p:nvPr/>
        </p:nvCxnSpPr>
        <p:spPr>
          <a:xfrm>
            <a:off x="4572000" y="467100"/>
            <a:ext cx="0" cy="4209000"/>
          </a:xfrm>
          <a:prstGeom prst="straightConnector1">
            <a:avLst/>
          </a:prstGeom>
          <a:noFill/>
          <a:ln cap="flat" cmpd="sng" w="19050">
            <a:solidFill>
              <a:schemeClr val="dk2"/>
            </a:solidFill>
            <a:prstDash val="solid"/>
            <a:round/>
            <a:headEnd len="sm" w="sm" type="triangle"/>
            <a:tailEnd len="sm" w="sm" type="triangle"/>
          </a:ln>
        </p:spPr>
      </p:cxnSp>
      <p:cxnSp>
        <p:nvCxnSpPr>
          <p:cNvPr id="512" name="Google Shape;512;p57"/>
          <p:cNvCxnSpPr/>
          <p:nvPr/>
        </p:nvCxnSpPr>
        <p:spPr>
          <a:xfrm>
            <a:off x="467100" y="2571600"/>
            <a:ext cx="8209800" cy="0"/>
          </a:xfrm>
          <a:prstGeom prst="straightConnector1">
            <a:avLst/>
          </a:prstGeom>
          <a:noFill/>
          <a:ln cap="flat" cmpd="sng" w="19050">
            <a:solidFill>
              <a:schemeClr val="dk2"/>
            </a:solidFill>
            <a:prstDash val="solid"/>
            <a:round/>
            <a:headEnd len="sm" w="sm" type="triangle"/>
            <a:tailEnd len="sm" w="sm" type="triangle"/>
          </a:ln>
        </p:spPr>
      </p:cxnSp>
      <p:sp>
        <p:nvSpPr>
          <p:cNvPr id="513" name="Google Shape;513;p57"/>
          <p:cNvSpPr txBox="1"/>
          <p:nvPr/>
        </p:nvSpPr>
        <p:spPr>
          <a:xfrm rot="-5400000">
            <a:off x="-258750" y="248893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LOW IMPACT</a:t>
            </a:r>
            <a:endParaRPr sz="800">
              <a:solidFill>
                <a:schemeClr val="lt1"/>
              </a:solidFill>
              <a:latin typeface="Nunito Sans"/>
              <a:ea typeface="Nunito Sans"/>
              <a:cs typeface="Nunito Sans"/>
              <a:sym typeface="Nunito Sans"/>
            </a:endParaRPr>
          </a:p>
        </p:txBody>
      </p:sp>
      <p:sp>
        <p:nvSpPr>
          <p:cNvPr id="514" name="Google Shape;514;p57"/>
          <p:cNvSpPr txBox="1"/>
          <p:nvPr/>
        </p:nvSpPr>
        <p:spPr>
          <a:xfrm rot="5400000">
            <a:off x="8116400" y="2488925"/>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HIGH IMPACT</a:t>
            </a:r>
            <a:endParaRPr b="1" sz="800">
              <a:solidFill>
                <a:schemeClr val="dk1"/>
              </a:solidFill>
            </a:endParaRPr>
          </a:p>
        </p:txBody>
      </p:sp>
      <p:sp>
        <p:nvSpPr>
          <p:cNvPr id="515" name="Google Shape;515;p57"/>
          <p:cNvSpPr txBox="1"/>
          <p:nvPr/>
        </p:nvSpPr>
        <p:spPr>
          <a:xfrm>
            <a:off x="3928825" y="4676063"/>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LOW EFFORT</a:t>
            </a:r>
            <a:endParaRPr b="1" sz="800">
              <a:solidFill>
                <a:schemeClr val="dk1"/>
              </a:solidFill>
            </a:endParaRPr>
          </a:p>
        </p:txBody>
      </p:sp>
      <p:sp>
        <p:nvSpPr>
          <p:cNvPr id="516" name="Google Shape;516;p57"/>
          <p:cNvSpPr txBox="1"/>
          <p:nvPr/>
        </p:nvSpPr>
        <p:spPr>
          <a:xfrm>
            <a:off x="3928775" y="30178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HIGH EFFORT</a:t>
            </a:r>
            <a:endParaRPr b="1" sz="800">
              <a:solidFill>
                <a:schemeClr val="dk1"/>
              </a:solidFill>
            </a:endParaRPr>
          </a:p>
        </p:txBody>
      </p:sp>
      <p:grpSp>
        <p:nvGrpSpPr>
          <p:cNvPr id="517" name="Google Shape;517;p57"/>
          <p:cNvGrpSpPr/>
          <p:nvPr/>
        </p:nvGrpSpPr>
        <p:grpSpPr>
          <a:xfrm>
            <a:off x="467157" y="559823"/>
            <a:ext cx="8209755" cy="3858239"/>
            <a:chOff x="467088" y="642474"/>
            <a:chExt cx="4194000" cy="3858239"/>
          </a:xfrm>
        </p:grpSpPr>
        <p:cxnSp>
          <p:nvCxnSpPr>
            <p:cNvPr id="518" name="Google Shape;518;p57"/>
            <p:cNvCxnSpPr/>
            <p:nvPr/>
          </p:nvCxnSpPr>
          <p:spPr>
            <a:xfrm>
              <a:off x="2564088" y="-145452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19" name="Google Shape;519;p57"/>
            <p:cNvCxnSpPr/>
            <p:nvPr/>
          </p:nvCxnSpPr>
          <p:spPr>
            <a:xfrm>
              <a:off x="2564088" y="-127915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0" name="Google Shape;520;p57"/>
            <p:cNvCxnSpPr/>
            <p:nvPr/>
          </p:nvCxnSpPr>
          <p:spPr>
            <a:xfrm>
              <a:off x="2564088" y="-110377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1" name="Google Shape;521;p57"/>
            <p:cNvCxnSpPr/>
            <p:nvPr/>
          </p:nvCxnSpPr>
          <p:spPr>
            <a:xfrm>
              <a:off x="2564088" y="-92840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2" name="Google Shape;522;p57"/>
            <p:cNvCxnSpPr/>
            <p:nvPr/>
          </p:nvCxnSpPr>
          <p:spPr>
            <a:xfrm>
              <a:off x="2564088" y="-75302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3" name="Google Shape;523;p57"/>
            <p:cNvCxnSpPr/>
            <p:nvPr/>
          </p:nvCxnSpPr>
          <p:spPr>
            <a:xfrm>
              <a:off x="2564088" y="-57765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4" name="Google Shape;524;p57"/>
            <p:cNvCxnSpPr/>
            <p:nvPr/>
          </p:nvCxnSpPr>
          <p:spPr>
            <a:xfrm>
              <a:off x="2564088" y="-40227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5" name="Google Shape;525;p57"/>
            <p:cNvCxnSpPr/>
            <p:nvPr/>
          </p:nvCxnSpPr>
          <p:spPr>
            <a:xfrm>
              <a:off x="2564088" y="-22690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6" name="Google Shape;526;p57"/>
            <p:cNvCxnSpPr/>
            <p:nvPr/>
          </p:nvCxnSpPr>
          <p:spPr>
            <a:xfrm>
              <a:off x="2564088" y="-5153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7" name="Google Shape;527;p57"/>
            <p:cNvCxnSpPr/>
            <p:nvPr/>
          </p:nvCxnSpPr>
          <p:spPr>
            <a:xfrm>
              <a:off x="2564088" y="12384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8" name="Google Shape;528;p57"/>
            <p:cNvCxnSpPr/>
            <p:nvPr/>
          </p:nvCxnSpPr>
          <p:spPr>
            <a:xfrm>
              <a:off x="2564088" y="29921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29" name="Google Shape;529;p57"/>
            <p:cNvCxnSpPr/>
            <p:nvPr/>
          </p:nvCxnSpPr>
          <p:spPr>
            <a:xfrm>
              <a:off x="2564088" y="64996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0" name="Google Shape;530;p57"/>
            <p:cNvCxnSpPr/>
            <p:nvPr/>
          </p:nvCxnSpPr>
          <p:spPr>
            <a:xfrm>
              <a:off x="2564088" y="82534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1" name="Google Shape;531;p57"/>
            <p:cNvCxnSpPr/>
            <p:nvPr/>
          </p:nvCxnSpPr>
          <p:spPr>
            <a:xfrm>
              <a:off x="2564088" y="100071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2" name="Google Shape;532;p57"/>
            <p:cNvCxnSpPr/>
            <p:nvPr/>
          </p:nvCxnSpPr>
          <p:spPr>
            <a:xfrm>
              <a:off x="2564088" y="117609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3" name="Google Shape;533;p57"/>
            <p:cNvCxnSpPr/>
            <p:nvPr/>
          </p:nvCxnSpPr>
          <p:spPr>
            <a:xfrm>
              <a:off x="2564088" y="135146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4" name="Google Shape;534;p57"/>
            <p:cNvCxnSpPr/>
            <p:nvPr/>
          </p:nvCxnSpPr>
          <p:spPr>
            <a:xfrm>
              <a:off x="2564088" y="152684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5" name="Google Shape;535;p57"/>
            <p:cNvCxnSpPr/>
            <p:nvPr/>
          </p:nvCxnSpPr>
          <p:spPr>
            <a:xfrm>
              <a:off x="2564088" y="170221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6" name="Google Shape;536;p57"/>
            <p:cNvCxnSpPr/>
            <p:nvPr/>
          </p:nvCxnSpPr>
          <p:spPr>
            <a:xfrm>
              <a:off x="2564088" y="187759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7" name="Google Shape;537;p57"/>
            <p:cNvCxnSpPr/>
            <p:nvPr/>
          </p:nvCxnSpPr>
          <p:spPr>
            <a:xfrm>
              <a:off x="2564088" y="205296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8" name="Google Shape;538;p57"/>
            <p:cNvCxnSpPr/>
            <p:nvPr/>
          </p:nvCxnSpPr>
          <p:spPr>
            <a:xfrm>
              <a:off x="2564088" y="222833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39" name="Google Shape;539;p57"/>
            <p:cNvCxnSpPr/>
            <p:nvPr/>
          </p:nvCxnSpPr>
          <p:spPr>
            <a:xfrm>
              <a:off x="2564088" y="2403713"/>
              <a:ext cx="0" cy="4194000"/>
            </a:xfrm>
            <a:prstGeom prst="straightConnector1">
              <a:avLst/>
            </a:prstGeom>
            <a:noFill/>
            <a:ln cap="flat" cmpd="sng" w="9525">
              <a:solidFill>
                <a:schemeClr val="lt2"/>
              </a:solidFill>
              <a:prstDash val="solid"/>
              <a:round/>
              <a:headEnd len="med" w="med" type="none"/>
              <a:tailEnd len="med" w="med" type="none"/>
            </a:ln>
          </p:spPr>
        </p:cxnSp>
      </p:grpSp>
      <p:grpSp>
        <p:nvGrpSpPr>
          <p:cNvPr id="540" name="Google Shape;540;p57"/>
          <p:cNvGrpSpPr/>
          <p:nvPr/>
        </p:nvGrpSpPr>
        <p:grpSpPr>
          <a:xfrm>
            <a:off x="745075" y="467211"/>
            <a:ext cx="7867750" cy="4209098"/>
            <a:chOff x="638138" y="467100"/>
            <a:chExt cx="7867750" cy="4194000"/>
          </a:xfrm>
        </p:grpSpPr>
        <p:cxnSp>
          <p:nvCxnSpPr>
            <p:cNvPr id="541" name="Google Shape;541;p57"/>
            <p:cNvCxnSpPr/>
            <p:nvPr/>
          </p:nvCxnSpPr>
          <p:spPr>
            <a:xfrm>
              <a:off x="638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2" name="Google Shape;542;p57"/>
            <p:cNvCxnSpPr/>
            <p:nvPr/>
          </p:nvCxnSpPr>
          <p:spPr>
            <a:xfrm>
              <a:off x="809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3" name="Google Shape;543;p57"/>
            <p:cNvCxnSpPr/>
            <p:nvPr/>
          </p:nvCxnSpPr>
          <p:spPr>
            <a:xfrm>
              <a:off x="980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4" name="Google Shape;544;p57"/>
            <p:cNvCxnSpPr/>
            <p:nvPr/>
          </p:nvCxnSpPr>
          <p:spPr>
            <a:xfrm>
              <a:off x="1151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5" name="Google Shape;545;p57"/>
            <p:cNvCxnSpPr/>
            <p:nvPr/>
          </p:nvCxnSpPr>
          <p:spPr>
            <a:xfrm>
              <a:off x="1322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6" name="Google Shape;546;p57"/>
            <p:cNvCxnSpPr/>
            <p:nvPr/>
          </p:nvCxnSpPr>
          <p:spPr>
            <a:xfrm>
              <a:off x="1493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7" name="Google Shape;547;p57"/>
            <p:cNvCxnSpPr/>
            <p:nvPr/>
          </p:nvCxnSpPr>
          <p:spPr>
            <a:xfrm>
              <a:off x="1664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8" name="Google Shape;548;p57"/>
            <p:cNvCxnSpPr/>
            <p:nvPr/>
          </p:nvCxnSpPr>
          <p:spPr>
            <a:xfrm>
              <a:off x="1835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49" name="Google Shape;549;p57"/>
            <p:cNvCxnSpPr/>
            <p:nvPr/>
          </p:nvCxnSpPr>
          <p:spPr>
            <a:xfrm>
              <a:off x="2006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0" name="Google Shape;550;p57"/>
            <p:cNvCxnSpPr/>
            <p:nvPr/>
          </p:nvCxnSpPr>
          <p:spPr>
            <a:xfrm>
              <a:off x="2177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1" name="Google Shape;551;p57"/>
            <p:cNvCxnSpPr/>
            <p:nvPr/>
          </p:nvCxnSpPr>
          <p:spPr>
            <a:xfrm>
              <a:off x="2348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2" name="Google Shape;552;p57"/>
            <p:cNvCxnSpPr/>
            <p:nvPr/>
          </p:nvCxnSpPr>
          <p:spPr>
            <a:xfrm>
              <a:off x="2519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3" name="Google Shape;553;p57"/>
            <p:cNvCxnSpPr/>
            <p:nvPr/>
          </p:nvCxnSpPr>
          <p:spPr>
            <a:xfrm>
              <a:off x="2690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4" name="Google Shape;554;p57"/>
            <p:cNvCxnSpPr/>
            <p:nvPr/>
          </p:nvCxnSpPr>
          <p:spPr>
            <a:xfrm>
              <a:off x="2861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5" name="Google Shape;555;p57"/>
            <p:cNvCxnSpPr/>
            <p:nvPr/>
          </p:nvCxnSpPr>
          <p:spPr>
            <a:xfrm>
              <a:off x="3032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6" name="Google Shape;556;p57"/>
            <p:cNvCxnSpPr/>
            <p:nvPr/>
          </p:nvCxnSpPr>
          <p:spPr>
            <a:xfrm>
              <a:off x="3203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7" name="Google Shape;557;p57"/>
            <p:cNvCxnSpPr/>
            <p:nvPr/>
          </p:nvCxnSpPr>
          <p:spPr>
            <a:xfrm>
              <a:off x="3374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8" name="Google Shape;558;p57"/>
            <p:cNvCxnSpPr/>
            <p:nvPr/>
          </p:nvCxnSpPr>
          <p:spPr>
            <a:xfrm>
              <a:off x="3545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59" name="Google Shape;559;p57"/>
            <p:cNvCxnSpPr/>
            <p:nvPr/>
          </p:nvCxnSpPr>
          <p:spPr>
            <a:xfrm>
              <a:off x="3716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0" name="Google Shape;560;p57"/>
            <p:cNvCxnSpPr/>
            <p:nvPr/>
          </p:nvCxnSpPr>
          <p:spPr>
            <a:xfrm>
              <a:off x="3887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1" name="Google Shape;561;p57"/>
            <p:cNvCxnSpPr/>
            <p:nvPr/>
          </p:nvCxnSpPr>
          <p:spPr>
            <a:xfrm>
              <a:off x="40588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2" name="Google Shape;562;p57"/>
            <p:cNvCxnSpPr/>
            <p:nvPr/>
          </p:nvCxnSpPr>
          <p:spPr>
            <a:xfrm>
              <a:off x="42299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3" name="Google Shape;563;p57"/>
            <p:cNvCxnSpPr/>
            <p:nvPr/>
          </p:nvCxnSpPr>
          <p:spPr>
            <a:xfrm>
              <a:off x="44009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4" name="Google Shape;564;p57"/>
            <p:cNvCxnSpPr/>
            <p:nvPr/>
          </p:nvCxnSpPr>
          <p:spPr>
            <a:xfrm>
              <a:off x="47430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5" name="Google Shape;565;p57"/>
            <p:cNvCxnSpPr/>
            <p:nvPr/>
          </p:nvCxnSpPr>
          <p:spPr>
            <a:xfrm>
              <a:off x="49141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6" name="Google Shape;566;p57"/>
            <p:cNvCxnSpPr/>
            <p:nvPr/>
          </p:nvCxnSpPr>
          <p:spPr>
            <a:xfrm>
              <a:off x="5085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7" name="Google Shape;567;p57"/>
            <p:cNvCxnSpPr/>
            <p:nvPr/>
          </p:nvCxnSpPr>
          <p:spPr>
            <a:xfrm>
              <a:off x="5256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8" name="Google Shape;568;p57"/>
            <p:cNvCxnSpPr/>
            <p:nvPr/>
          </p:nvCxnSpPr>
          <p:spPr>
            <a:xfrm>
              <a:off x="5427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69" name="Google Shape;569;p57"/>
            <p:cNvCxnSpPr/>
            <p:nvPr/>
          </p:nvCxnSpPr>
          <p:spPr>
            <a:xfrm>
              <a:off x="5598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0" name="Google Shape;570;p57"/>
            <p:cNvCxnSpPr/>
            <p:nvPr/>
          </p:nvCxnSpPr>
          <p:spPr>
            <a:xfrm>
              <a:off x="5769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1" name="Google Shape;571;p57"/>
            <p:cNvCxnSpPr/>
            <p:nvPr/>
          </p:nvCxnSpPr>
          <p:spPr>
            <a:xfrm>
              <a:off x="5940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2" name="Google Shape;572;p57"/>
            <p:cNvCxnSpPr/>
            <p:nvPr/>
          </p:nvCxnSpPr>
          <p:spPr>
            <a:xfrm>
              <a:off x="6111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3" name="Google Shape;573;p57"/>
            <p:cNvCxnSpPr/>
            <p:nvPr/>
          </p:nvCxnSpPr>
          <p:spPr>
            <a:xfrm>
              <a:off x="6282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4" name="Google Shape;574;p57"/>
            <p:cNvCxnSpPr/>
            <p:nvPr/>
          </p:nvCxnSpPr>
          <p:spPr>
            <a:xfrm>
              <a:off x="6453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5" name="Google Shape;575;p57"/>
            <p:cNvCxnSpPr/>
            <p:nvPr/>
          </p:nvCxnSpPr>
          <p:spPr>
            <a:xfrm>
              <a:off x="6624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6" name="Google Shape;576;p57"/>
            <p:cNvCxnSpPr/>
            <p:nvPr/>
          </p:nvCxnSpPr>
          <p:spPr>
            <a:xfrm>
              <a:off x="6795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7" name="Google Shape;577;p57"/>
            <p:cNvCxnSpPr/>
            <p:nvPr/>
          </p:nvCxnSpPr>
          <p:spPr>
            <a:xfrm>
              <a:off x="6966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8" name="Google Shape;578;p57"/>
            <p:cNvCxnSpPr/>
            <p:nvPr/>
          </p:nvCxnSpPr>
          <p:spPr>
            <a:xfrm>
              <a:off x="7137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79" name="Google Shape;579;p57"/>
            <p:cNvCxnSpPr/>
            <p:nvPr/>
          </p:nvCxnSpPr>
          <p:spPr>
            <a:xfrm>
              <a:off x="7308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0" name="Google Shape;580;p57"/>
            <p:cNvCxnSpPr/>
            <p:nvPr/>
          </p:nvCxnSpPr>
          <p:spPr>
            <a:xfrm>
              <a:off x="7479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1" name="Google Shape;581;p57"/>
            <p:cNvCxnSpPr/>
            <p:nvPr/>
          </p:nvCxnSpPr>
          <p:spPr>
            <a:xfrm>
              <a:off x="7650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2" name="Google Shape;582;p57"/>
            <p:cNvCxnSpPr/>
            <p:nvPr/>
          </p:nvCxnSpPr>
          <p:spPr>
            <a:xfrm>
              <a:off x="7821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3" name="Google Shape;583;p57"/>
            <p:cNvCxnSpPr/>
            <p:nvPr/>
          </p:nvCxnSpPr>
          <p:spPr>
            <a:xfrm>
              <a:off x="7992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4" name="Google Shape;584;p57"/>
            <p:cNvCxnSpPr/>
            <p:nvPr/>
          </p:nvCxnSpPr>
          <p:spPr>
            <a:xfrm>
              <a:off x="8163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5" name="Google Shape;585;p57"/>
            <p:cNvCxnSpPr/>
            <p:nvPr/>
          </p:nvCxnSpPr>
          <p:spPr>
            <a:xfrm>
              <a:off x="8334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586" name="Google Shape;586;p57"/>
            <p:cNvCxnSpPr/>
            <p:nvPr/>
          </p:nvCxnSpPr>
          <p:spPr>
            <a:xfrm>
              <a:off x="8505888" y="467100"/>
              <a:ext cx="0" cy="4194000"/>
            </a:xfrm>
            <a:prstGeom prst="straightConnector1">
              <a:avLst/>
            </a:prstGeom>
            <a:noFill/>
            <a:ln cap="flat" cmpd="sng" w="9525">
              <a:solidFill>
                <a:schemeClr val="lt2"/>
              </a:solidFill>
              <a:prstDash val="solid"/>
              <a:round/>
              <a:headEnd len="med" w="med" type="none"/>
              <a:tailEnd len="med" w="med" type="none"/>
            </a:ln>
          </p:spPr>
        </p:cxnSp>
      </p:grpSp>
      <p:sp>
        <p:nvSpPr>
          <p:cNvPr id="587" name="Google Shape;587;p57"/>
          <p:cNvSpPr/>
          <p:nvPr/>
        </p:nvSpPr>
        <p:spPr>
          <a:xfrm>
            <a:off x="2686325" y="1321025"/>
            <a:ext cx="876000" cy="876000"/>
          </a:xfrm>
          <a:prstGeom prst="ellipse">
            <a:avLst/>
          </a:prstGeom>
          <a:solidFill>
            <a:schemeClr val="lt2"/>
          </a:solidFill>
          <a:ln cap="flat" cmpd="sng" w="9525">
            <a:solidFill>
              <a:srgbClr val="00838A"/>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00838A"/>
                </a:solidFill>
              </a:rPr>
              <a:t>3</a:t>
            </a:r>
            <a:endParaRPr b="1" sz="3000">
              <a:solidFill>
                <a:srgbClr val="00838A"/>
              </a:solidFill>
            </a:endParaRPr>
          </a:p>
        </p:txBody>
      </p:sp>
      <p:sp>
        <p:nvSpPr>
          <p:cNvPr id="588" name="Google Shape;588;p57"/>
          <p:cNvSpPr/>
          <p:nvPr/>
        </p:nvSpPr>
        <p:spPr>
          <a:xfrm>
            <a:off x="5092400" y="1321025"/>
            <a:ext cx="876000" cy="876000"/>
          </a:xfrm>
          <a:prstGeom prst="ellipse">
            <a:avLst/>
          </a:prstGeom>
          <a:solidFill>
            <a:schemeClr val="lt2"/>
          </a:solidFill>
          <a:ln cap="flat" cmpd="sng" w="9525">
            <a:solidFill>
              <a:srgbClr val="00838A"/>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00838A"/>
                </a:solidFill>
              </a:rPr>
              <a:t>1</a:t>
            </a:r>
            <a:endParaRPr b="1" sz="3000">
              <a:solidFill>
                <a:srgbClr val="00838A"/>
              </a:solidFill>
            </a:endParaRPr>
          </a:p>
        </p:txBody>
      </p:sp>
      <p:sp>
        <p:nvSpPr>
          <p:cNvPr id="589" name="Google Shape;589;p57"/>
          <p:cNvSpPr/>
          <p:nvPr/>
        </p:nvSpPr>
        <p:spPr>
          <a:xfrm>
            <a:off x="6186475" y="2973975"/>
            <a:ext cx="876000" cy="876000"/>
          </a:xfrm>
          <a:prstGeom prst="ellipse">
            <a:avLst/>
          </a:prstGeom>
          <a:solidFill>
            <a:schemeClr val="lt2"/>
          </a:solidFill>
          <a:ln cap="flat" cmpd="sng" w="9525">
            <a:solidFill>
              <a:srgbClr val="00838A"/>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00838A"/>
                </a:solidFill>
              </a:rPr>
              <a:t>2</a:t>
            </a:r>
            <a:endParaRPr b="1" sz="3000">
              <a:solidFill>
                <a:srgbClr val="00838A"/>
              </a:solidFill>
            </a:endParaRPr>
          </a:p>
        </p:txBody>
      </p:sp>
      <p:sp>
        <p:nvSpPr>
          <p:cNvPr id="590" name="Google Shape;590;p57"/>
          <p:cNvSpPr/>
          <p:nvPr/>
        </p:nvSpPr>
        <p:spPr>
          <a:xfrm>
            <a:off x="967400" y="793500"/>
            <a:ext cx="876000" cy="876000"/>
          </a:xfrm>
          <a:prstGeom prst="ellipse">
            <a:avLst/>
          </a:prstGeom>
          <a:solidFill>
            <a:schemeClr val="lt2"/>
          </a:solidFill>
          <a:ln cap="flat" cmpd="sng" w="9525">
            <a:solidFill>
              <a:srgbClr val="00838A"/>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00838A"/>
                </a:solidFill>
              </a:rPr>
              <a:t>4</a:t>
            </a:r>
            <a:endParaRPr b="1" sz="3000">
              <a:solidFill>
                <a:srgbClr val="00838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94" name="Shape 594"/>
        <p:cNvGrpSpPr/>
        <p:nvPr/>
      </p:nvGrpSpPr>
      <p:grpSpPr>
        <a:xfrm>
          <a:off x="0" y="0"/>
          <a:ext cx="0" cy="0"/>
          <a:chOff x="0" y="0"/>
          <a:chExt cx="0" cy="0"/>
        </a:xfrm>
      </p:grpSpPr>
      <p:sp>
        <p:nvSpPr>
          <p:cNvPr id="595" name="Google Shape;595;p58"/>
          <p:cNvSpPr txBox="1"/>
          <p:nvPr>
            <p:ph idx="4294967295" type="title"/>
          </p:nvPr>
        </p:nvSpPr>
        <p:spPr>
          <a:xfrm>
            <a:off x="467100" y="0"/>
            <a:ext cx="8209800" cy="301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solidFill>
                  <a:schemeClr val="lt1"/>
                </a:solidFill>
                <a:latin typeface="Arial"/>
                <a:ea typeface="Arial"/>
                <a:cs typeface="Arial"/>
                <a:sym typeface="Arial"/>
              </a:rPr>
              <a:t>Decision Matrix</a:t>
            </a:r>
            <a:endParaRPr sz="1700">
              <a:solidFill>
                <a:schemeClr val="lt1"/>
              </a:solidFill>
              <a:latin typeface="Arial"/>
              <a:ea typeface="Arial"/>
              <a:cs typeface="Arial"/>
              <a:sym typeface="Arial"/>
            </a:endParaRPr>
          </a:p>
        </p:txBody>
      </p:sp>
      <p:sp>
        <p:nvSpPr>
          <p:cNvPr id="596" name="Google Shape;596;p58"/>
          <p:cNvSpPr/>
          <p:nvPr/>
        </p:nvSpPr>
        <p:spPr>
          <a:xfrm>
            <a:off x="467100" y="467100"/>
            <a:ext cx="8209800" cy="42090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7" name="Google Shape;597;p58"/>
          <p:cNvCxnSpPr/>
          <p:nvPr/>
        </p:nvCxnSpPr>
        <p:spPr>
          <a:xfrm>
            <a:off x="4572000" y="467100"/>
            <a:ext cx="0" cy="4209000"/>
          </a:xfrm>
          <a:prstGeom prst="straightConnector1">
            <a:avLst/>
          </a:prstGeom>
          <a:noFill/>
          <a:ln cap="flat" cmpd="sng" w="19050">
            <a:solidFill>
              <a:schemeClr val="dk2"/>
            </a:solidFill>
            <a:prstDash val="solid"/>
            <a:round/>
            <a:headEnd len="sm" w="sm" type="triangle"/>
            <a:tailEnd len="sm" w="sm" type="triangle"/>
          </a:ln>
        </p:spPr>
      </p:cxnSp>
      <p:cxnSp>
        <p:nvCxnSpPr>
          <p:cNvPr id="598" name="Google Shape;598;p58"/>
          <p:cNvCxnSpPr/>
          <p:nvPr/>
        </p:nvCxnSpPr>
        <p:spPr>
          <a:xfrm>
            <a:off x="467100" y="2571600"/>
            <a:ext cx="8209800" cy="0"/>
          </a:xfrm>
          <a:prstGeom prst="straightConnector1">
            <a:avLst/>
          </a:prstGeom>
          <a:noFill/>
          <a:ln cap="flat" cmpd="sng" w="19050">
            <a:solidFill>
              <a:schemeClr val="dk2"/>
            </a:solidFill>
            <a:prstDash val="solid"/>
            <a:round/>
            <a:headEnd len="sm" w="sm" type="triangle"/>
            <a:tailEnd len="sm" w="sm" type="triangle"/>
          </a:ln>
        </p:spPr>
      </p:cxnSp>
      <p:sp>
        <p:nvSpPr>
          <p:cNvPr id="599" name="Google Shape;599;p58"/>
          <p:cNvSpPr txBox="1"/>
          <p:nvPr/>
        </p:nvSpPr>
        <p:spPr>
          <a:xfrm rot="-5400000">
            <a:off x="-258750" y="248893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LOW IMPACT</a:t>
            </a:r>
            <a:endParaRPr sz="800">
              <a:solidFill>
                <a:schemeClr val="lt1"/>
              </a:solidFill>
              <a:latin typeface="Nunito Sans"/>
              <a:ea typeface="Nunito Sans"/>
              <a:cs typeface="Nunito Sans"/>
              <a:sym typeface="Nunito Sans"/>
            </a:endParaRPr>
          </a:p>
        </p:txBody>
      </p:sp>
      <p:sp>
        <p:nvSpPr>
          <p:cNvPr id="600" name="Google Shape;600;p58"/>
          <p:cNvSpPr txBox="1"/>
          <p:nvPr/>
        </p:nvSpPr>
        <p:spPr>
          <a:xfrm rot="5400000">
            <a:off x="8116400" y="2488925"/>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HIGH IMPACT</a:t>
            </a:r>
            <a:endParaRPr b="1" sz="800">
              <a:solidFill>
                <a:schemeClr val="dk1"/>
              </a:solidFill>
            </a:endParaRPr>
          </a:p>
        </p:txBody>
      </p:sp>
      <p:sp>
        <p:nvSpPr>
          <p:cNvPr id="601" name="Google Shape;601;p58"/>
          <p:cNvSpPr txBox="1"/>
          <p:nvPr/>
        </p:nvSpPr>
        <p:spPr>
          <a:xfrm>
            <a:off x="3928825" y="4676063"/>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LOW EFFORT</a:t>
            </a:r>
            <a:endParaRPr b="1" sz="800">
              <a:solidFill>
                <a:schemeClr val="dk1"/>
              </a:solidFill>
            </a:endParaRPr>
          </a:p>
        </p:txBody>
      </p:sp>
      <p:sp>
        <p:nvSpPr>
          <p:cNvPr id="602" name="Google Shape;602;p58"/>
          <p:cNvSpPr txBox="1"/>
          <p:nvPr/>
        </p:nvSpPr>
        <p:spPr>
          <a:xfrm>
            <a:off x="3928775" y="30178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dk1"/>
                </a:solidFill>
              </a:rPr>
              <a:t>HIGH EFFORT</a:t>
            </a:r>
            <a:endParaRPr b="1" sz="800">
              <a:solidFill>
                <a:schemeClr val="dk1"/>
              </a:solidFill>
            </a:endParaRPr>
          </a:p>
        </p:txBody>
      </p:sp>
      <p:grpSp>
        <p:nvGrpSpPr>
          <p:cNvPr id="603" name="Google Shape;603;p58"/>
          <p:cNvGrpSpPr/>
          <p:nvPr/>
        </p:nvGrpSpPr>
        <p:grpSpPr>
          <a:xfrm>
            <a:off x="467157" y="559823"/>
            <a:ext cx="8209755" cy="3858239"/>
            <a:chOff x="467088" y="642474"/>
            <a:chExt cx="4194000" cy="3858239"/>
          </a:xfrm>
        </p:grpSpPr>
        <p:cxnSp>
          <p:nvCxnSpPr>
            <p:cNvPr id="604" name="Google Shape;604;p58"/>
            <p:cNvCxnSpPr/>
            <p:nvPr/>
          </p:nvCxnSpPr>
          <p:spPr>
            <a:xfrm>
              <a:off x="2564088" y="-145452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5" name="Google Shape;605;p58"/>
            <p:cNvCxnSpPr/>
            <p:nvPr/>
          </p:nvCxnSpPr>
          <p:spPr>
            <a:xfrm>
              <a:off x="2564088" y="-127915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6" name="Google Shape;606;p58"/>
            <p:cNvCxnSpPr/>
            <p:nvPr/>
          </p:nvCxnSpPr>
          <p:spPr>
            <a:xfrm>
              <a:off x="2564088" y="-110377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7" name="Google Shape;607;p58"/>
            <p:cNvCxnSpPr/>
            <p:nvPr/>
          </p:nvCxnSpPr>
          <p:spPr>
            <a:xfrm>
              <a:off x="2564088" y="-92840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8" name="Google Shape;608;p58"/>
            <p:cNvCxnSpPr/>
            <p:nvPr/>
          </p:nvCxnSpPr>
          <p:spPr>
            <a:xfrm>
              <a:off x="2564088" y="-75302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09" name="Google Shape;609;p58"/>
            <p:cNvCxnSpPr/>
            <p:nvPr/>
          </p:nvCxnSpPr>
          <p:spPr>
            <a:xfrm>
              <a:off x="2564088" y="-57765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0" name="Google Shape;610;p58"/>
            <p:cNvCxnSpPr/>
            <p:nvPr/>
          </p:nvCxnSpPr>
          <p:spPr>
            <a:xfrm>
              <a:off x="2564088" y="-40227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1" name="Google Shape;611;p58"/>
            <p:cNvCxnSpPr/>
            <p:nvPr/>
          </p:nvCxnSpPr>
          <p:spPr>
            <a:xfrm>
              <a:off x="2564088" y="-22690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2" name="Google Shape;612;p58"/>
            <p:cNvCxnSpPr/>
            <p:nvPr/>
          </p:nvCxnSpPr>
          <p:spPr>
            <a:xfrm>
              <a:off x="2564088" y="-5153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3" name="Google Shape;613;p58"/>
            <p:cNvCxnSpPr/>
            <p:nvPr/>
          </p:nvCxnSpPr>
          <p:spPr>
            <a:xfrm>
              <a:off x="2564088" y="12384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4" name="Google Shape;614;p58"/>
            <p:cNvCxnSpPr/>
            <p:nvPr/>
          </p:nvCxnSpPr>
          <p:spPr>
            <a:xfrm>
              <a:off x="2564088" y="29921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5" name="Google Shape;615;p58"/>
            <p:cNvCxnSpPr/>
            <p:nvPr/>
          </p:nvCxnSpPr>
          <p:spPr>
            <a:xfrm>
              <a:off x="2564088" y="64996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6" name="Google Shape;616;p58"/>
            <p:cNvCxnSpPr/>
            <p:nvPr/>
          </p:nvCxnSpPr>
          <p:spPr>
            <a:xfrm>
              <a:off x="2564088" y="82534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7" name="Google Shape;617;p58"/>
            <p:cNvCxnSpPr/>
            <p:nvPr/>
          </p:nvCxnSpPr>
          <p:spPr>
            <a:xfrm>
              <a:off x="2564088" y="100071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8" name="Google Shape;618;p58"/>
            <p:cNvCxnSpPr/>
            <p:nvPr/>
          </p:nvCxnSpPr>
          <p:spPr>
            <a:xfrm>
              <a:off x="2564088" y="117609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19" name="Google Shape;619;p58"/>
            <p:cNvCxnSpPr/>
            <p:nvPr/>
          </p:nvCxnSpPr>
          <p:spPr>
            <a:xfrm>
              <a:off x="2564088" y="135146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0" name="Google Shape;620;p58"/>
            <p:cNvCxnSpPr/>
            <p:nvPr/>
          </p:nvCxnSpPr>
          <p:spPr>
            <a:xfrm>
              <a:off x="2564088" y="152684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1" name="Google Shape;621;p58"/>
            <p:cNvCxnSpPr/>
            <p:nvPr/>
          </p:nvCxnSpPr>
          <p:spPr>
            <a:xfrm>
              <a:off x="2564088" y="170221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2" name="Google Shape;622;p58"/>
            <p:cNvCxnSpPr/>
            <p:nvPr/>
          </p:nvCxnSpPr>
          <p:spPr>
            <a:xfrm>
              <a:off x="2564088" y="187759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3" name="Google Shape;623;p58"/>
            <p:cNvCxnSpPr/>
            <p:nvPr/>
          </p:nvCxnSpPr>
          <p:spPr>
            <a:xfrm>
              <a:off x="2564088" y="205296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4" name="Google Shape;624;p58"/>
            <p:cNvCxnSpPr/>
            <p:nvPr/>
          </p:nvCxnSpPr>
          <p:spPr>
            <a:xfrm>
              <a:off x="2564088" y="222833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5" name="Google Shape;625;p58"/>
            <p:cNvCxnSpPr/>
            <p:nvPr/>
          </p:nvCxnSpPr>
          <p:spPr>
            <a:xfrm>
              <a:off x="2564088" y="2403713"/>
              <a:ext cx="0" cy="4194000"/>
            </a:xfrm>
            <a:prstGeom prst="straightConnector1">
              <a:avLst/>
            </a:prstGeom>
            <a:noFill/>
            <a:ln cap="flat" cmpd="sng" w="9525">
              <a:solidFill>
                <a:schemeClr val="lt2"/>
              </a:solidFill>
              <a:prstDash val="solid"/>
              <a:round/>
              <a:headEnd len="med" w="med" type="none"/>
              <a:tailEnd len="med" w="med" type="none"/>
            </a:ln>
          </p:spPr>
        </p:cxnSp>
      </p:grpSp>
      <p:grpSp>
        <p:nvGrpSpPr>
          <p:cNvPr id="626" name="Google Shape;626;p58"/>
          <p:cNvGrpSpPr/>
          <p:nvPr/>
        </p:nvGrpSpPr>
        <p:grpSpPr>
          <a:xfrm>
            <a:off x="745075" y="467211"/>
            <a:ext cx="7867750" cy="4209098"/>
            <a:chOff x="638138" y="467100"/>
            <a:chExt cx="7867750" cy="4194000"/>
          </a:xfrm>
        </p:grpSpPr>
        <p:cxnSp>
          <p:nvCxnSpPr>
            <p:cNvPr id="627" name="Google Shape;627;p58"/>
            <p:cNvCxnSpPr/>
            <p:nvPr/>
          </p:nvCxnSpPr>
          <p:spPr>
            <a:xfrm>
              <a:off x="638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8" name="Google Shape;628;p58"/>
            <p:cNvCxnSpPr/>
            <p:nvPr/>
          </p:nvCxnSpPr>
          <p:spPr>
            <a:xfrm>
              <a:off x="809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29" name="Google Shape;629;p58"/>
            <p:cNvCxnSpPr/>
            <p:nvPr/>
          </p:nvCxnSpPr>
          <p:spPr>
            <a:xfrm>
              <a:off x="980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0" name="Google Shape;630;p58"/>
            <p:cNvCxnSpPr/>
            <p:nvPr/>
          </p:nvCxnSpPr>
          <p:spPr>
            <a:xfrm>
              <a:off x="1151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1" name="Google Shape;631;p58"/>
            <p:cNvCxnSpPr/>
            <p:nvPr/>
          </p:nvCxnSpPr>
          <p:spPr>
            <a:xfrm>
              <a:off x="1322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2" name="Google Shape;632;p58"/>
            <p:cNvCxnSpPr/>
            <p:nvPr/>
          </p:nvCxnSpPr>
          <p:spPr>
            <a:xfrm>
              <a:off x="1493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3" name="Google Shape;633;p58"/>
            <p:cNvCxnSpPr/>
            <p:nvPr/>
          </p:nvCxnSpPr>
          <p:spPr>
            <a:xfrm>
              <a:off x="1664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4" name="Google Shape;634;p58"/>
            <p:cNvCxnSpPr/>
            <p:nvPr/>
          </p:nvCxnSpPr>
          <p:spPr>
            <a:xfrm>
              <a:off x="1835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5" name="Google Shape;635;p58"/>
            <p:cNvCxnSpPr/>
            <p:nvPr/>
          </p:nvCxnSpPr>
          <p:spPr>
            <a:xfrm>
              <a:off x="2006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6" name="Google Shape;636;p58"/>
            <p:cNvCxnSpPr/>
            <p:nvPr/>
          </p:nvCxnSpPr>
          <p:spPr>
            <a:xfrm>
              <a:off x="2177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7" name="Google Shape;637;p58"/>
            <p:cNvCxnSpPr/>
            <p:nvPr/>
          </p:nvCxnSpPr>
          <p:spPr>
            <a:xfrm>
              <a:off x="2348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8" name="Google Shape;638;p58"/>
            <p:cNvCxnSpPr/>
            <p:nvPr/>
          </p:nvCxnSpPr>
          <p:spPr>
            <a:xfrm>
              <a:off x="2519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39" name="Google Shape;639;p58"/>
            <p:cNvCxnSpPr/>
            <p:nvPr/>
          </p:nvCxnSpPr>
          <p:spPr>
            <a:xfrm>
              <a:off x="2690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0" name="Google Shape;640;p58"/>
            <p:cNvCxnSpPr/>
            <p:nvPr/>
          </p:nvCxnSpPr>
          <p:spPr>
            <a:xfrm>
              <a:off x="2861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1" name="Google Shape;641;p58"/>
            <p:cNvCxnSpPr/>
            <p:nvPr/>
          </p:nvCxnSpPr>
          <p:spPr>
            <a:xfrm>
              <a:off x="3032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2" name="Google Shape;642;p58"/>
            <p:cNvCxnSpPr/>
            <p:nvPr/>
          </p:nvCxnSpPr>
          <p:spPr>
            <a:xfrm>
              <a:off x="3203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3" name="Google Shape;643;p58"/>
            <p:cNvCxnSpPr/>
            <p:nvPr/>
          </p:nvCxnSpPr>
          <p:spPr>
            <a:xfrm>
              <a:off x="3374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4" name="Google Shape;644;p58"/>
            <p:cNvCxnSpPr/>
            <p:nvPr/>
          </p:nvCxnSpPr>
          <p:spPr>
            <a:xfrm>
              <a:off x="3545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5" name="Google Shape;645;p58"/>
            <p:cNvCxnSpPr/>
            <p:nvPr/>
          </p:nvCxnSpPr>
          <p:spPr>
            <a:xfrm>
              <a:off x="3716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6" name="Google Shape;646;p58"/>
            <p:cNvCxnSpPr/>
            <p:nvPr/>
          </p:nvCxnSpPr>
          <p:spPr>
            <a:xfrm>
              <a:off x="3887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7" name="Google Shape;647;p58"/>
            <p:cNvCxnSpPr/>
            <p:nvPr/>
          </p:nvCxnSpPr>
          <p:spPr>
            <a:xfrm>
              <a:off x="40588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8" name="Google Shape;648;p58"/>
            <p:cNvCxnSpPr/>
            <p:nvPr/>
          </p:nvCxnSpPr>
          <p:spPr>
            <a:xfrm>
              <a:off x="42299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49" name="Google Shape;649;p58"/>
            <p:cNvCxnSpPr/>
            <p:nvPr/>
          </p:nvCxnSpPr>
          <p:spPr>
            <a:xfrm>
              <a:off x="44009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0" name="Google Shape;650;p58"/>
            <p:cNvCxnSpPr/>
            <p:nvPr/>
          </p:nvCxnSpPr>
          <p:spPr>
            <a:xfrm>
              <a:off x="47430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1" name="Google Shape;651;p58"/>
            <p:cNvCxnSpPr/>
            <p:nvPr/>
          </p:nvCxnSpPr>
          <p:spPr>
            <a:xfrm>
              <a:off x="49141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2" name="Google Shape;652;p58"/>
            <p:cNvCxnSpPr/>
            <p:nvPr/>
          </p:nvCxnSpPr>
          <p:spPr>
            <a:xfrm>
              <a:off x="5085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3" name="Google Shape;653;p58"/>
            <p:cNvCxnSpPr/>
            <p:nvPr/>
          </p:nvCxnSpPr>
          <p:spPr>
            <a:xfrm>
              <a:off x="5256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4" name="Google Shape;654;p58"/>
            <p:cNvCxnSpPr/>
            <p:nvPr/>
          </p:nvCxnSpPr>
          <p:spPr>
            <a:xfrm>
              <a:off x="5427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5" name="Google Shape;655;p58"/>
            <p:cNvCxnSpPr/>
            <p:nvPr/>
          </p:nvCxnSpPr>
          <p:spPr>
            <a:xfrm>
              <a:off x="5598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6" name="Google Shape;656;p58"/>
            <p:cNvCxnSpPr/>
            <p:nvPr/>
          </p:nvCxnSpPr>
          <p:spPr>
            <a:xfrm>
              <a:off x="5769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7" name="Google Shape;657;p58"/>
            <p:cNvCxnSpPr/>
            <p:nvPr/>
          </p:nvCxnSpPr>
          <p:spPr>
            <a:xfrm>
              <a:off x="5940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8" name="Google Shape;658;p58"/>
            <p:cNvCxnSpPr/>
            <p:nvPr/>
          </p:nvCxnSpPr>
          <p:spPr>
            <a:xfrm>
              <a:off x="6111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59" name="Google Shape;659;p58"/>
            <p:cNvCxnSpPr/>
            <p:nvPr/>
          </p:nvCxnSpPr>
          <p:spPr>
            <a:xfrm>
              <a:off x="6282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0" name="Google Shape;660;p58"/>
            <p:cNvCxnSpPr/>
            <p:nvPr/>
          </p:nvCxnSpPr>
          <p:spPr>
            <a:xfrm>
              <a:off x="6453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1" name="Google Shape;661;p58"/>
            <p:cNvCxnSpPr/>
            <p:nvPr/>
          </p:nvCxnSpPr>
          <p:spPr>
            <a:xfrm>
              <a:off x="6624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2" name="Google Shape;662;p58"/>
            <p:cNvCxnSpPr/>
            <p:nvPr/>
          </p:nvCxnSpPr>
          <p:spPr>
            <a:xfrm>
              <a:off x="6795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3" name="Google Shape;663;p58"/>
            <p:cNvCxnSpPr/>
            <p:nvPr/>
          </p:nvCxnSpPr>
          <p:spPr>
            <a:xfrm>
              <a:off x="6966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4" name="Google Shape;664;p58"/>
            <p:cNvCxnSpPr/>
            <p:nvPr/>
          </p:nvCxnSpPr>
          <p:spPr>
            <a:xfrm>
              <a:off x="7137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5" name="Google Shape;665;p58"/>
            <p:cNvCxnSpPr/>
            <p:nvPr/>
          </p:nvCxnSpPr>
          <p:spPr>
            <a:xfrm>
              <a:off x="7308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6" name="Google Shape;666;p58"/>
            <p:cNvCxnSpPr/>
            <p:nvPr/>
          </p:nvCxnSpPr>
          <p:spPr>
            <a:xfrm>
              <a:off x="7479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7" name="Google Shape;667;p58"/>
            <p:cNvCxnSpPr/>
            <p:nvPr/>
          </p:nvCxnSpPr>
          <p:spPr>
            <a:xfrm>
              <a:off x="7650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8" name="Google Shape;668;p58"/>
            <p:cNvCxnSpPr/>
            <p:nvPr/>
          </p:nvCxnSpPr>
          <p:spPr>
            <a:xfrm>
              <a:off x="7821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69" name="Google Shape;669;p58"/>
            <p:cNvCxnSpPr/>
            <p:nvPr/>
          </p:nvCxnSpPr>
          <p:spPr>
            <a:xfrm>
              <a:off x="7992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70" name="Google Shape;670;p58"/>
            <p:cNvCxnSpPr/>
            <p:nvPr/>
          </p:nvCxnSpPr>
          <p:spPr>
            <a:xfrm>
              <a:off x="8163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71" name="Google Shape;671;p58"/>
            <p:cNvCxnSpPr/>
            <p:nvPr/>
          </p:nvCxnSpPr>
          <p:spPr>
            <a:xfrm>
              <a:off x="8334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672" name="Google Shape;672;p58"/>
            <p:cNvCxnSpPr/>
            <p:nvPr/>
          </p:nvCxnSpPr>
          <p:spPr>
            <a:xfrm>
              <a:off x="8505888" y="467100"/>
              <a:ext cx="0" cy="4194000"/>
            </a:xfrm>
            <a:prstGeom prst="straightConnector1">
              <a:avLst/>
            </a:prstGeom>
            <a:noFill/>
            <a:ln cap="flat" cmpd="sng" w="9525">
              <a:solidFill>
                <a:schemeClr val="lt2"/>
              </a:solidFill>
              <a:prstDash val="solid"/>
              <a:round/>
              <a:headEnd len="med" w="med" type="none"/>
              <a:tailEnd len="med" w="med" type="none"/>
            </a:ln>
          </p:spPr>
        </p:cxnSp>
      </p:grpSp>
      <p:sp>
        <p:nvSpPr>
          <p:cNvPr id="673" name="Google Shape;673;p58"/>
          <p:cNvSpPr/>
          <p:nvPr/>
        </p:nvSpPr>
        <p:spPr>
          <a:xfrm>
            <a:off x="2686325" y="1321025"/>
            <a:ext cx="876000" cy="876000"/>
          </a:xfrm>
          <a:prstGeom prst="ellipse">
            <a:avLst/>
          </a:prstGeom>
          <a:solidFill>
            <a:srgbClr val="DD7E6B"/>
          </a:solidFill>
          <a:ln cap="flat" cmpd="sng" w="9525">
            <a:solidFill>
              <a:srgbClr val="5B0F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85200C"/>
                </a:solidFill>
              </a:rPr>
              <a:t>3</a:t>
            </a:r>
            <a:endParaRPr b="1" sz="3000">
              <a:solidFill>
                <a:srgbClr val="85200C"/>
              </a:solidFill>
            </a:endParaRPr>
          </a:p>
        </p:txBody>
      </p:sp>
      <p:sp>
        <p:nvSpPr>
          <p:cNvPr id="674" name="Google Shape;674;p58"/>
          <p:cNvSpPr/>
          <p:nvPr/>
        </p:nvSpPr>
        <p:spPr>
          <a:xfrm>
            <a:off x="5092400" y="1321025"/>
            <a:ext cx="876000" cy="876000"/>
          </a:xfrm>
          <a:prstGeom prst="ellipse">
            <a:avLst/>
          </a:prstGeom>
          <a:solidFill>
            <a:srgbClr val="DD7E6B"/>
          </a:solidFill>
          <a:ln cap="flat" cmpd="sng" w="9525">
            <a:solidFill>
              <a:srgbClr val="5B0F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85200C"/>
                </a:solidFill>
              </a:rPr>
              <a:t>1</a:t>
            </a:r>
            <a:endParaRPr b="1" sz="3000">
              <a:solidFill>
                <a:srgbClr val="85200C"/>
              </a:solidFill>
            </a:endParaRPr>
          </a:p>
        </p:txBody>
      </p:sp>
      <p:sp>
        <p:nvSpPr>
          <p:cNvPr id="675" name="Google Shape;675;p58"/>
          <p:cNvSpPr/>
          <p:nvPr/>
        </p:nvSpPr>
        <p:spPr>
          <a:xfrm>
            <a:off x="6186475" y="2973975"/>
            <a:ext cx="876000" cy="876000"/>
          </a:xfrm>
          <a:prstGeom prst="ellipse">
            <a:avLst/>
          </a:prstGeom>
          <a:solidFill>
            <a:srgbClr val="93C47D"/>
          </a:solidFill>
          <a:ln cap="flat" cmpd="sng" w="9525">
            <a:solidFill>
              <a:srgbClr val="274E13"/>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274E13"/>
                </a:solidFill>
              </a:rPr>
              <a:t>2</a:t>
            </a:r>
            <a:endParaRPr b="1" sz="3000">
              <a:solidFill>
                <a:srgbClr val="274E13"/>
              </a:solidFill>
            </a:endParaRPr>
          </a:p>
        </p:txBody>
      </p:sp>
      <p:sp>
        <p:nvSpPr>
          <p:cNvPr id="676" name="Google Shape;676;p58"/>
          <p:cNvSpPr/>
          <p:nvPr/>
        </p:nvSpPr>
        <p:spPr>
          <a:xfrm>
            <a:off x="1159800" y="793500"/>
            <a:ext cx="876000" cy="876000"/>
          </a:xfrm>
          <a:prstGeom prst="ellipse">
            <a:avLst/>
          </a:prstGeom>
          <a:solidFill>
            <a:srgbClr val="DD7E6B"/>
          </a:solidFill>
          <a:ln cap="flat" cmpd="sng" w="9525">
            <a:solidFill>
              <a:srgbClr val="5B0F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3000">
                <a:solidFill>
                  <a:srgbClr val="85200C"/>
                </a:solidFill>
              </a:rPr>
              <a:t>4</a:t>
            </a:r>
            <a:endParaRPr b="1" sz="3000">
              <a:solidFill>
                <a:srgbClr val="85200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9"/>
          <p:cNvSpPr txBox="1"/>
          <p:nvPr>
            <p:ph type="title"/>
          </p:nvPr>
        </p:nvSpPr>
        <p:spPr>
          <a:xfrm>
            <a:off x="688950" y="696400"/>
            <a:ext cx="5355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Selected Experiment- #2</a:t>
            </a:r>
            <a:endParaRPr/>
          </a:p>
        </p:txBody>
      </p:sp>
      <p:graphicFrame>
        <p:nvGraphicFramePr>
          <p:cNvPr id="682" name="Google Shape;682;p59"/>
          <p:cNvGraphicFramePr/>
          <p:nvPr/>
        </p:nvGraphicFramePr>
        <p:xfrm>
          <a:off x="616700" y="1214481"/>
          <a:ext cx="3000000" cy="3000000"/>
        </p:xfrm>
        <a:graphic>
          <a:graphicData uri="http://schemas.openxmlformats.org/drawingml/2006/table">
            <a:tbl>
              <a:tblPr>
                <a:noFill/>
                <a:tableStyleId>{F2A705B5-DBC9-4235-81DF-1B5CA1598663}</a:tableStyleId>
              </a:tblPr>
              <a:tblGrid>
                <a:gridCol w="1787825"/>
                <a:gridCol w="6086200"/>
              </a:tblGrid>
              <a:tr h="723400">
                <a:tc>
                  <a:txBody>
                    <a:bodyPr/>
                    <a:lstStyle/>
                    <a:p>
                      <a:pPr indent="0" lvl="0" marL="0" rtl="0" algn="l">
                        <a:spcBef>
                          <a:spcPts val="0"/>
                        </a:spcBef>
                        <a:spcAft>
                          <a:spcPts val="0"/>
                        </a:spcAft>
                        <a:buNone/>
                      </a:pPr>
                      <a:r>
                        <a:rPr b="1" lang="en" sz="1600">
                          <a:solidFill>
                            <a:srgbClr val="1B151B"/>
                          </a:solidFill>
                        </a:rPr>
                        <a:t>Hypothesis</a:t>
                      </a:r>
                      <a:endParaRPr b="1" sz="1600">
                        <a:solidFill>
                          <a:srgbClr val="1B151B"/>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38100">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Rewarding fast merchant prep times with greater marketing </a:t>
                      </a:r>
                      <a:r>
                        <a:rPr lang="en" sz="1300">
                          <a:solidFill>
                            <a:schemeClr val="dk1"/>
                          </a:solidFill>
                        </a:rPr>
                        <a:t>will incentivize merchants to expedite prep times and in turn, improve courier retention</a:t>
                      </a:r>
                      <a:endParaRPr sz="15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38100">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472075">
                <a:tc>
                  <a:txBody>
                    <a:bodyPr/>
                    <a:lstStyle/>
                    <a:p>
                      <a:pPr indent="0" lvl="0" marL="0" rtl="0" algn="l">
                        <a:spcBef>
                          <a:spcPts val="0"/>
                        </a:spcBef>
                        <a:spcAft>
                          <a:spcPts val="0"/>
                        </a:spcAft>
                        <a:buNone/>
                      </a:pPr>
                      <a:r>
                        <a:rPr b="1" lang="en" sz="1600">
                          <a:solidFill>
                            <a:srgbClr val="1B151B"/>
                          </a:solidFill>
                        </a:rPr>
                        <a:t>Goal</a:t>
                      </a:r>
                      <a:endParaRPr sz="13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300">
                          <a:solidFill>
                            <a:schemeClr val="dk1"/>
                          </a:solidFill>
                        </a:rPr>
                        <a:t>Decrease courier idle time at restaurants by </a:t>
                      </a:r>
                      <a:r>
                        <a:rPr lang="en" sz="1300">
                          <a:solidFill>
                            <a:schemeClr val="dk1"/>
                          </a:solidFill>
                        </a:rPr>
                        <a:t>~15%</a:t>
                      </a:r>
                      <a:r>
                        <a:rPr lang="en" sz="1300">
                          <a:solidFill>
                            <a:schemeClr val="dk1"/>
                          </a:solidFill>
                        </a:rPr>
                        <a:t> (down ~5 mins)</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r h="472075">
                <a:tc>
                  <a:txBody>
                    <a:bodyPr/>
                    <a:lstStyle/>
                    <a:p>
                      <a:pPr indent="0" lvl="0" marL="0" rtl="0" algn="l">
                        <a:spcBef>
                          <a:spcPts val="0"/>
                        </a:spcBef>
                        <a:spcAft>
                          <a:spcPts val="0"/>
                        </a:spcAft>
                        <a:buNone/>
                      </a:pPr>
                      <a:r>
                        <a:rPr b="1" lang="en" sz="1600">
                          <a:solidFill>
                            <a:srgbClr val="1B151B"/>
                          </a:solidFill>
                        </a:rPr>
                        <a:t>Tactics</a:t>
                      </a:r>
                      <a:endParaRPr sz="13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“Juniper’s Favourites” section created </a:t>
                      </a:r>
                      <a:r>
                        <a:rPr lang="en" sz="1300">
                          <a:solidFill>
                            <a:schemeClr val="dk1"/>
                          </a:solidFill>
                        </a:rPr>
                        <a:t>to highlight </a:t>
                      </a:r>
                      <a:r>
                        <a:rPr lang="en" sz="1300">
                          <a:solidFill>
                            <a:schemeClr val="dk1"/>
                          </a:solidFill>
                        </a:rPr>
                        <a:t>Merchants with improved prep-times, experiment sending test comm to proof idea before building out </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472075">
                <a:tc>
                  <a:txBody>
                    <a:bodyPr/>
                    <a:lstStyle/>
                    <a:p>
                      <a:pPr indent="0" lvl="0" marL="0" rtl="0" algn="l">
                        <a:spcBef>
                          <a:spcPts val="0"/>
                        </a:spcBef>
                        <a:spcAft>
                          <a:spcPts val="0"/>
                        </a:spcAft>
                        <a:buNone/>
                      </a:pPr>
                      <a:r>
                        <a:rPr b="1" lang="en" sz="1600">
                          <a:solidFill>
                            <a:srgbClr val="1B151B"/>
                          </a:solidFill>
                        </a:rPr>
                        <a:t>Targeting</a:t>
                      </a:r>
                      <a:r>
                        <a:rPr lang="en" sz="1300">
                          <a:solidFill>
                            <a:srgbClr val="00838A"/>
                          </a:solidFill>
                        </a:rPr>
                        <a:t> </a:t>
                      </a:r>
                      <a:endParaRPr sz="13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300">
                          <a:solidFill>
                            <a:schemeClr val="dk1"/>
                          </a:solidFill>
                        </a:rPr>
                        <a:t>SoHo- medium sized delivery area to test experiment before scaling to larger with ~100 merchants (10% of Juniper’s merchant base)</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r h="495100">
                <a:tc>
                  <a:txBody>
                    <a:bodyPr/>
                    <a:lstStyle/>
                    <a:p>
                      <a:pPr indent="0" lvl="0" marL="0" rtl="0" algn="l">
                        <a:spcBef>
                          <a:spcPts val="0"/>
                        </a:spcBef>
                        <a:spcAft>
                          <a:spcPts val="0"/>
                        </a:spcAft>
                        <a:buNone/>
                      </a:pPr>
                      <a:r>
                        <a:rPr b="1" lang="en" sz="1600">
                          <a:solidFill>
                            <a:srgbClr val="1B151B"/>
                          </a:solidFill>
                        </a:rPr>
                        <a:t>Control group </a:t>
                      </a:r>
                      <a:endParaRPr sz="16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 Restaurants in SoHo: qualify if prep time &lt;10 minutes or prep time is reduced by 15% for “Juniper’s Favorites” placement</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tcPr>
                </a:tc>
              </a:tr>
              <a:tr h="472075">
                <a:tc>
                  <a:txBody>
                    <a:bodyPr/>
                    <a:lstStyle/>
                    <a:p>
                      <a:pPr indent="0" lvl="0" marL="0" rtl="0" algn="l">
                        <a:spcBef>
                          <a:spcPts val="0"/>
                        </a:spcBef>
                        <a:spcAft>
                          <a:spcPts val="0"/>
                        </a:spcAft>
                        <a:buNone/>
                      </a:pPr>
                      <a:r>
                        <a:rPr b="1" lang="en" sz="1600">
                          <a:solidFill>
                            <a:srgbClr val="1B151B"/>
                          </a:solidFill>
                        </a:rPr>
                        <a:t>Impact </a:t>
                      </a:r>
                      <a:endParaRPr b="1" sz="1300">
                        <a:solidFill>
                          <a:srgbClr val="00838A"/>
                        </a:solidFill>
                      </a:endParaRPr>
                    </a:p>
                  </a:txBody>
                  <a:tcPr marT="68575" marB="68575" marR="91425" marL="91425" anchor="ctr">
                    <a:lnL cap="flat" cmpd="sng" w="38100">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300">
                          <a:solidFill>
                            <a:schemeClr val="dk1"/>
                          </a:solidFill>
                        </a:rPr>
                        <a:t>Couriers have to wait 18 minutes on average at pick-up locations due to a bottleneck in Merchant preparations. This is resulting in long delivery times, poor courier retention, and poor courier efficiency. Improving idle time will improve delivery time, retention, and efficiency.</a:t>
                      </a:r>
                      <a:endParaRPr sz="1300">
                        <a:solidFill>
                          <a:schemeClr val="dk1"/>
                        </a:solidFill>
                      </a:endParaRPr>
                    </a:p>
                  </a:txBody>
                  <a:tcPr marT="68575" marB="68575" marR="91425" marL="91425" anchor="ctr">
                    <a:lnL cap="flat" cmpd="sng" w="9525">
                      <a:solidFill>
                        <a:srgbClr val="00838A"/>
                      </a:solidFill>
                      <a:prstDash val="solid"/>
                      <a:round/>
                      <a:headEnd len="sm" w="sm" type="none"/>
                      <a:tailEnd len="sm" w="sm" type="none"/>
                    </a:lnL>
                    <a:lnR cap="flat" cmpd="sng" w="9525">
                      <a:solidFill>
                        <a:srgbClr val="00838A"/>
                      </a:solidFill>
                      <a:prstDash val="solid"/>
                      <a:round/>
                      <a:headEnd len="sm" w="sm" type="none"/>
                      <a:tailEnd len="sm" w="sm" type="none"/>
                    </a:lnR>
                    <a:lnT cap="flat" cmpd="sng" w="9525">
                      <a:solidFill>
                        <a:srgbClr val="00838A"/>
                      </a:solidFill>
                      <a:prstDash val="solid"/>
                      <a:round/>
                      <a:headEnd len="sm" w="sm" type="none"/>
                      <a:tailEnd len="sm" w="sm" type="none"/>
                    </a:lnT>
                    <a:lnB cap="flat" cmpd="sng" w="9525">
                      <a:solidFill>
                        <a:srgbClr val="00838A"/>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0"/>
          <p:cNvSpPr txBox="1"/>
          <p:nvPr>
            <p:ph type="title"/>
          </p:nvPr>
        </p:nvSpPr>
        <p:spPr>
          <a:xfrm>
            <a:off x="562525" y="422975"/>
            <a:ext cx="4090200" cy="43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Experiment Overview</a:t>
            </a:r>
            <a:endParaRPr sz="2400"/>
          </a:p>
        </p:txBody>
      </p:sp>
      <p:sp>
        <p:nvSpPr>
          <p:cNvPr id="688" name="Google Shape;688;p60"/>
          <p:cNvSpPr txBox="1"/>
          <p:nvPr>
            <p:ph type="title"/>
          </p:nvPr>
        </p:nvSpPr>
        <p:spPr>
          <a:xfrm>
            <a:off x="143500" y="1092575"/>
            <a:ext cx="3880500" cy="4429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sz="1300">
              <a:latin typeface="Arial"/>
              <a:ea typeface="Arial"/>
              <a:cs typeface="Arial"/>
              <a:sym typeface="Arial"/>
            </a:endParaRPr>
          </a:p>
          <a:p>
            <a:pPr indent="0" lvl="0" marL="0" rtl="0" algn="l">
              <a:lnSpc>
                <a:spcPct val="100000"/>
              </a:lnSpc>
              <a:spcBef>
                <a:spcPts val="0"/>
              </a:spcBef>
              <a:spcAft>
                <a:spcPts val="0"/>
              </a:spcAft>
              <a:buNone/>
            </a:pPr>
            <a:r>
              <a:rPr i="1" lang="en" sz="1600">
                <a:solidFill>
                  <a:srgbClr val="00838A"/>
                </a:solidFill>
              </a:rPr>
              <a:t>Comm sent to merchants with information about new highlight, based on tentative improvement–  will be built out in app</a:t>
            </a:r>
            <a:endParaRPr i="1" sz="1600">
              <a:solidFill>
                <a:srgbClr val="00838A"/>
              </a:solidFill>
            </a:endParaRPr>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400">
                <a:latin typeface="Arial"/>
                <a:ea typeface="Arial"/>
                <a:cs typeface="Arial"/>
                <a:sym typeface="Arial"/>
              </a:rPr>
              <a:t>Marketing: </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b="0" lang="en" sz="1400">
                <a:latin typeface="Arial"/>
                <a:ea typeface="Arial"/>
                <a:cs typeface="Arial"/>
                <a:sym typeface="Arial"/>
              </a:rPr>
              <a:t>Finalizing and sending Merchant Program via push notification </a:t>
            </a:r>
            <a:endParaRPr b="0"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Ops </a:t>
            </a:r>
            <a:r>
              <a:rPr b="0" lang="en" sz="1400"/>
              <a:t>:</a:t>
            </a:r>
            <a:endParaRPr b="0"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b="0" lang="en" sz="1400"/>
              <a:t>L</a:t>
            </a:r>
            <a:r>
              <a:rPr b="0" lang="en" sz="1400">
                <a:latin typeface="Arial"/>
                <a:ea typeface="Arial"/>
                <a:cs typeface="Arial"/>
                <a:sym typeface="Arial"/>
              </a:rPr>
              <a:t>ogic  “Juniper Favorites” qualification</a:t>
            </a:r>
            <a:endParaRPr b="0"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b="0" lang="en" sz="1400">
                <a:latin typeface="Arial"/>
                <a:ea typeface="Arial"/>
                <a:cs typeface="Arial"/>
                <a:sym typeface="Arial"/>
              </a:rPr>
              <a:t>Answer support questions to Merchants on program</a:t>
            </a:r>
            <a:endParaRPr b="0"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b="0" lang="en" sz="1400">
                <a:latin typeface="Arial"/>
                <a:ea typeface="Arial"/>
                <a:cs typeface="Arial"/>
                <a:sym typeface="Arial"/>
              </a:rPr>
              <a:t>Send FAQ pop up to Merchants on their app, wit</a:t>
            </a:r>
            <a:r>
              <a:rPr b="0" lang="en" sz="1400"/>
              <a:t>h program info </a:t>
            </a:r>
            <a:endParaRPr b="0" sz="1400">
              <a:latin typeface="Arial"/>
              <a:ea typeface="Arial"/>
              <a:cs typeface="Arial"/>
              <a:sym typeface="Arial"/>
            </a:endParaRPr>
          </a:p>
          <a:p>
            <a:pPr indent="0" lvl="0" marL="0" rtl="0" algn="l">
              <a:lnSpc>
                <a:spcPct val="100000"/>
              </a:lnSpc>
              <a:spcBef>
                <a:spcPts val="0"/>
              </a:spcBef>
              <a:spcAft>
                <a:spcPts val="0"/>
              </a:spcAft>
              <a:buNone/>
            </a:pPr>
            <a:r>
              <a:t/>
            </a:r>
            <a:endParaRPr b="0" sz="1300"/>
          </a:p>
          <a:p>
            <a:pPr indent="0" lvl="0" marL="0" rtl="0" algn="l">
              <a:lnSpc>
                <a:spcPct val="100000"/>
              </a:lnSpc>
              <a:spcBef>
                <a:spcPts val="0"/>
              </a:spcBef>
              <a:spcAft>
                <a:spcPts val="0"/>
              </a:spcAft>
              <a:buNone/>
            </a:pPr>
            <a:r>
              <a:t/>
            </a:r>
            <a:endParaRPr b="0" sz="1300">
              <a:latin typeface="Arial"/>
              <a:ea typeface="Arial"/>
              <a:cs typeface="Arial"/>
              <a:sym typeface="Arial"/>
            </a:endParaRPr>
          </a:p>
          <a:p>
            <a:pPr indent="0" lvl="0" marL="457200" rtl="0" algn="l">
              <a:lnSpc>
                <a:spcPct val="100000"/>
              </a:lnSpc>
              <a:spcBef>
                <a:spcPts val="0"/>
              </a:spcBef>
              <a:spcAft>
                <a:spcPts val="0"/>
              </a:spcAft>
              <a:buNone/>
            </a:pPr>
            <a:r>
              <a:t/>
            </a:r>
            <a:endParaRPr sz="1300"/>
          </a:p>
        </p:txBody>
      </p:sp>
      <p:pic>
        <p:nvPicPr>
          <p:cNvPr id="689" name="Google Shape;689;p60"/>
          <p:cNvPicPr preferRelativeResize="0"/>
          <p:nvPr/>
        </p:nvPicPr>
        <p:blipFill>
          <a:blip r:embed="rId3">
            <a:alphaModFix/>
          </a:blip>
          <a:stretch>
            <a:fillRect/>
          </a:stretch>
        </p:blipFill>
        <p:spPr>
          <a:xfrm>
            <a:off x="4572000" y="0"/>
            <a:ext cx="4571999" cy="5143500"/>
          </a:xfrm>
          <a:prstGeom prst="rect">
            <a:avLst/>
          </a:prstGeom>
          <a:noFill/>
          <a:ln>
            <a:noFill/>
          </a:ln>
        </p:spPr>
      </p:pic>
      <p:pic>
        <p:nvPicPr>
          <p:cNvPr id="690" name="Google Shape;690;p60"/>
          <p:cNvPicPr preferRelativeResize="0"/>
          <p:nvPr/>
        </p:nvPicPr>
        <p:blipFill>
          <a:blip r:embed="rId4">
            <a:alphaModFix/>
          </a:blip>
          <a:stretch>
            <a:fillRect/>
          </a:stretch>
        </p:blipFill>
        <p:spPr>
          <a:xfrm rot="5400000">
            <a:off x="6592950" y="378712"/>
            <a:ext cx="712399" cy="406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61"/>
          <p:cNvPicPr preferRelativeResize="0"/>
          <p:nvPr/>
        </p:nvPicPr>
        <p:blipFill>
          <a:blip r:embed="rId3">
            <a:alphaModFix/>
          </a:blip>
          <a:stretch>
            <a:fillRect/>
          </a:stretch>
        </p:blipFill>
        <p:spPr>
          <a:xfrm>
            <a:off x="3151625" y="0"/>
            <a:ext cx="2893225" cy="5143502"/>
          </a:xfrm>
          <a:prstGeom prst="rect">
            <a:avLst/>
          </a:prstGeom>
          <a:noFill/>
          <a:ln>
            <a:noFill/>
          </a:ln>
        </p:spPr>
      </p:pic>
      <p:sp>
        <p:nvSpPr>
          <p:cNvPr id="696" name="Google Shape;696;p61"/>
          <p:cNvSpPr txBox="1"/>
          <p:nvPr/>
        </p:nvSpPr>
        <p:spPr>
          <a:xfrm>
            <a:off x="411625" y="801675"/>
            <a:ext cx="2501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Example of FAQ page</a:t>
            </a:r>
            <a:r>
              <a:rPr lang="en" sz="3600"/>
              <a:t> </a:t>
            </a:r>
            <a:endParaRPr sz="3600"/>
          </a:p>
        </p:txBody>
      </p:sp>
      <p:sp>
        <p:nvSpPr>
          <p:cNvPr id="697" name="Google Shape;697;p61"/>
          <p:cNvSpPr/>
          <p:nvPr/>
        </p:nvSpPr>
        <p:spPr>
          <a:xfrm>
            <a:off x="519900" y="2551200"/>
            <a:ext cx="1331700" cy="41100"/>
          </a:xfrm>
          <a:prstGeom prst="rect">
            <a:avLst/>
          </a:prstGeom>
          <a:solidFill>
            <a:srgbClr val="5592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2"/>
          <p:cNvSpPr txBox="1"/>
          <p:nvPr>
            <p:ph type="title"/>
          </p:nvPr>
        </p:nvSpPr>
        <p:spPr>
          <a:xfrm>
            <a:off x="688950" y="696400"/>
            <a:ext cx="5355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Timeline- 2 weeks </a:t>
            </a:r>
            <a:endParaRPr/>
          </a:p>
        </p:txBody>
      </p:sp>
      <p:graphicFrame>
        <p:nvGraphicFramePr>
          <p:cNvPr id="703" name="Google Shape;703;p62"/>
          <p:cNvGraphicFramePr/>
          <p:nvPr/>
        </p:nvGraphicFramePr>
        <p:xfrm>
          <a:off x="375900" y="1147981"/>
          <a:ext cx="3000000" cy="3000000"/>
        </p:xfrm>
        <a:graphic>
          <a:graphicData uri="http://schemas.openxmlformats.org/drawingml/2006/table">
            <a:tbl>
              <a:tblPr>
                <a:noFill/>
                <a:tableStyleId>{F2A705B5-DBC9-4235-81DF-1B5CA1598663}</a:tableStyleId>
              </a:tblPr>
              <a:tblGrid>
                <a:gridCol w="1172750"/>
                <a:gridCol w="455625"/>
                <a:gridCol w="455625"/>
                <a:gridCol w="455625"/>
                <a:gridCol w="455625"/>
                <a:gridCol w="455625"/>
                <a:gridCol w="455625"/>
                <a:gridCol w="455625"/>
                <a:gridCol w="455625"/>
                <a:gridCol w="455625"/>
                <a:gridCol w="455625"/>
                <a:gridCol w="455625"/>
                <a:gridCol w="455625"/>
                <a:gridCol w="455625"/>
                <a:gridCol w="455625"/>
              </a:tblGrid>
              <a:tr h="346850">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7">
                  <a:txBody>
                    <a:bodyPr/>
                    <a:lstStyle/>
                    <a:p>
                      <a:pPr indent="0" lvl="0" marL="0" rtl="0" algn="ctr">
                        <a:spcBef>
                          <a:spcPts val="0"/>
                        </a:spcBef>
                        <a:spcAft>
                          <a:spcPts val="0"/>
                        </a:spcAft>
                        <a:buNone/>
                      </a:pPr>
                      <a:r>
                        <a:rPr b="1" lang="en" sz="1000">
                          <a:solidFill>
                            <a:schemeClr val="dk1"/>
                          </a:solidFill>
                        </a:rPr>
                        <a:t>Week 1</a:t>
                      </a:r>
                      <a:endParaRPr b="1" sz="10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c gridSpan="7">
                  <a:txBody>
                    <a:bodyPr/>
                    <a:lstStyle/>
                    <a:p>
                      <a:pPr indent="0" lvl="0" marL="0" rtl="0" algn="ctr">
                        <a:spcBef>
                          <a:spcPts val="0"/>
                        </a:spcBef>
                        <a:spcAft>
                          <a:spcPts val="0"/>
                        </a:spcAft>
                        <a:buNone/>
                      </a:pPr>
                      <a:r>
                        <a:rPr b="1" lang="en" sz="1000">
                          <a:solidFill>
                            <a:schemeClr val="dk1"/>
                          </a:solidFill>
                        </a:rPr>
                        <a:t>Week 2</a:t>
                      </a:r>
                      <a:endParaRPr b="1" sz="10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r>
              <a:tr h="346850">
                <a:tc>
                  <a:txBody>
                    <a:bodyPr/>
                    <a:lstStyle/>
                    <a:p>
                      <a:pPr indent="0" lvl="0" marL="0" rtl="0" algn="l">
                        <a:spcBef>
                          <a:spcPts val="0"/>
                        </a:spcBef>
                        <a:spcAft>
                          <a:spcPts val="0"/>
                        </a:spcAft>
                        <a:buNone/>
                      </a:pPr>
                      <a:r>
                        <a:rPr b="1" lang="en" sz="1000">
                          <a:solidFill>
                            <a:schemeClr val="dk1"/>
                          </a:solidFill>
                        </a:rPr>
                        <a:t>Team/Task </a:t>
                      </a:r>
                      <a:endParaRPr b="1" sz="1000">
                        <a:solidFill>
                          <a:schemeClr val="dk1"/>
                        </a:solidFill>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1"/>
                          </a:solidFill>
                        </a:rPr>
                        <a:t>1</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2</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3</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4</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5</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6</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7</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8</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9</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10</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11</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12</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13</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800">
                          <a:solidFill>
                            <a:schemeClr val="dk1"/>
                          </a:solidFill>
                        </a:rPr>
                        <a:t>14</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Marketing: Create  pop up and FAQ email to </a:t>
                      </a:r>
                      <a:r>
                        <a:rPr b="1" lang="en" sz="800">
                          <a:solidFill>
                            <a:schemeClr val="dk1"/>
                          </a:solidFill>
                        </a:rPr>
                        <a:t>Merchants</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rgbClr val="00838A"/>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rgbClr val="00838A"/>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Ops: Prepare  qualification logic</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alpha val="67260"/>
                      </a:srgbClr>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alpha val="67260"/>
                      </a:srgbClr>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alpha val="67260"/>
                      </a:srgbClr>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Ops: Send pop up and FAQ email to Merchants</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Support and Ops: Monitor for merchant inbounds</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A2C4C9"/>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Company: Launch test </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59295"/>
                    </a:solidFill>
                  </a:tcPr>
                </a:tc>
              </a:tr>
              <a:tr h="346850">
                <a:tc>
                  <a:txBody>
                    <a:bodyPr/>
                    <a:lstStyle/>
                    <a:p>
                      <a:pPr indent="0" lvl="0" marL="0" rtl="0" algn="r">
                        <a:spcBef>
                          <a:spcPts val="0"/>
                        </a:spcBef>
                        <a:spcAft>
                          <a:spcPts val="0"/>
                        </a:spcAft>
                        <a:buClr>
                          <a:schemeClr val="dk1"/>
                        </a:buClr>
                        <a:buSzPts val="1100"/>
                        <a:buFont typeface="Arial"/>
                        <a:buNone/>
                      </a:pPr>
                      <a:r>
                        <a:rPr b="1" lang="en" sz="800">
                          <a:solidFill>
                            <a:schemeClr val="dk1"/>
                          </a:solidFill>
                        </a:rPr>
                        <a:t>Company: Assess success</a:t>
                      </a:r>
                      <a:endParaRPr b="1"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solidFill>
                            <a:schemeClr val="dk1"/>
                          </a:solidFill>
                        </a:rPr>
                        <a:t>X</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A2C4C9"/>
                    </a:solidFill>
                  </a:tcPr>
                </a:tc>
                <a:tc>
                  <a:txBody>
                    <a:bodyPr/>
                    <a:lstStyle/>
                    <a:p>
                      <a:pPr indent="0" lvl="0" marL="0" marR="0" rtl="0" algn="ctr">
                        <a:lnSpc>
                          <a:spcPct val="100000"/>
                        </a:lnSpc>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t/>
                      </a:r>
                      <a:endParaRPr sz="800">
                        <a:solidFill>
                          <a:schemeClr val="dk1"/>
                        </a:solidFill>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rgbClr val="A2C4C9"/>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3"/>
          <p:cNvSpPr txBox="1"/>
          <p:nvPr>
            <p:ph type="title"/>
          </p:nvPr>
        </p:nvSpPr>
        <p:spPr>
          <a:xfrm>
            <a:off x="702900" y="622700"/>
            <a:ext cx="5129100" cy="4434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Measuring Success</a:t>
            </a:r>
            <a:r>
              <a:rPr b="0" lang="en" sz="2800">
                <a:solidFill>
                  <a:srgbClr val="000000"/>
                </a:solidFill>
                <a:latin typeface="Arial"/>
                <a:ea typeface="Arial"/>
                <a:cs typeface="Arial"/>
                <a:sym typeface="Arial"/>
              </a:rPr>
              <a:t> </a:t>
            </a:r>
            <a:endParaRPr/>
          </a:p>
        </p:txBody>
      </p:sp>
      <p:sp>
        <p:nvSpPr>
          <p:cNvPr id="709" name="Google Shape;709;p63"/>
          <p:cNvSpPr txBox="1"/>
          <p:nvPr>
            <p:ph idx="1" type="body"/>
          </p:nvPr>
        </p:nvSpPr>
        <p:spPr>
          <a:xfrm>
            <a:off x="1007700" y="1582550"/>
            <a:ext cx="2219100" cy="2951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1700">
                <a:latin typeface="Arial"/>
                <a:ea typeface="Arial"/>
                <a:cs typeface="Arial"/>
                <a:sym typeface="Arial"/>
              </a:rPr>
              <a:t>KPIS</a:t>
            </a:r>
            <a:endParaRPr b="1" sz="1700">
              <a:latin typeface="Arial"/>
              <a:ea typeface="Arial"/>
              <a:cs typeface="Arial"/>
              <a:sym typeface="Arial"/>
            </a:endParaRPr>
          </a:p>
          <a:p>
            <a:pPr indent="-311150" lvl="0" marL="457200" rtl="0" algn="l">
              <a:lnSpc>
                <a:spcPct val="100000"/>
              </a:lnSpc>
              <a:spcBef>
                <a:spcPts val="800"/>
              </a:spcBef>
              <a:spcAft>
                <a:spcPts val="0"/>
              </a:spcAft>
              <a:buClr>
                <a:schemeClr val="dk1"/>
              </a:buClr>
              <a:buSzPts val="1300"/>
              <a:buFont typeface="Arial"/>
              <a:buChar char="●"/>
            </a:pPr>
            <a:r>
              <a:rPr lang="en" sz="1300">
                <a:latin typeface="Arial"/>
                <a:ea typeface="Arial"/>
                <a:cs typeface="Arial"/>
                <a:sym typeface="Arial"/>
              </a:rPr>
              <a:t>15% improvement in Merchant Wait Times</a:t>
            </a:r>
            <a:endParaRPr sz="1300">
              <a:latin typeface="Arial"/>
              <a:ea typeface="Arial"/>
              <a:cs typeface="Arial"/>
              <a:sym typeface="Arial"/>
            </a:endParaRPr>
          </a:p>
          <a:p>
            <a:pPr indent="0" lvl="0" marL="457200" rtl="0" algn="l">
              <a:lnSpc>
                <a:spcPct val="100000"/>
              </a:lnSpc>
              <a:spcBef>
                <a:spcPts val="0"/>
              </a:spcBef>
              <a:spcAft>
                <a:spcPts val="0"/>
              </a:spcAft>
              <a:buNone/>
            </a:pPr>
            <a:r>
              <a:t/>
            </a:r>
            <a:endParaRPr sz="1300">
              <a:latin typeface="Arial"/>
              <a:ea typeface="Arial"/>
              <a:cs typeface="Arial"/>
              <a:sym typeface="Arial"/>
            </a:endParaRPr>
          </a:p>
          <a:p>
            <a:pPr indent="-311150" lvl="0" marL="457200" rtl="0" algn="l">
              <a:lnSpc>
                <a:spcPct val="100000"/>
              </a:lnSpc>
              <a:spcBef>
                <a:spcPts val="0"/>
              </a:spcBef>
              <a:spcAft>
                <a:spcPts val="0"/>
              </a:spcAft>
              <a:buClr>
                <a:schemeClr val="dk1"/>
              </a:buClr>
              <a:buSzPts val="1300"/>
              <a:buFont typeface="Arial"/>
              <a:buChar char="●"/>
            </a:pPr>
            <a:r>
              <a:rPr lang="en" sz="1300">
                <a:latin typeface="Arial"/>
                <a:ea typeface="Arial"/>
                <a:cs typeface="Arial"/>
                <a:sym typeface="Arial"/>
              </a:rPr>
              <a:t>Total Rating; from average of 3.0 to 4.0 </a:t>
            </a:r>
            <a:endParaRPr sz="1300">
              <a:latin typeface="Arial"/>
              <a:ea typeface="Arial"/>
              <a:cs typeface="Arial"/>
              <a:sym typeface="Arial"/>
            </a:endParaRPr>
          </a:p>
          <a:p>
            <a:pPr indent="0" lvl="0" marL="457200" rtl="0" algn="l">
              <a:lnSpc>
                <a:spcPct val="100000"/>
              </a:lnSpc>
              <a:spcBef>
                <a:spcPts val="0"/>
              </a:spcBef>
              <a:spcAft>
                <a:spcPts val="0"/>
              </a:spcAft>
              <a:buNone/>
            </a:pPr>
            <a:r>
              <a:t/>
            </a:r>
            <a:endParaRPr sz="1300">
              <a:latin typeface="Arial"/>
              <a:ea typeface="Arial"/>
              <a:cs typeface="Arial"/>
              <a:sym typeface="Arial"/>
            </a:endParaRPr>
          </a:p>
          <a:p>
            <a:pPr indent="-311150" lvl="0" marL="457200" rtl="0" algn="l">
              <a:lnSpc>
                <a:spcPct val="100000"/>
              </a:lnSpc>
              <a:spcBef>
                <a:spcPts val="0"/>
              </a:spcBef>
              <a:spcAft>
                <a:spcPts val="0"/>
              </a:spcAft>
              <a:buClr>
                <a:schemeClr val="dk1"/>
              </a:buClr>
              <a:buSzPts val="1300"/>
              <a:buFont typeface="Arial"/>
              <a:buChar char="●"/>
            </a:pPr>
            <a:r>
              <a:rPr lang="en" sz="1300">
                <a:latin typeface="Arial"/>
                <a:ea typeface="Arial"/>
                <a:cs typeface="Arial"/>
                <a:sym typeface="Arial"/>
              </a:rPr>
              <a:t> Courier Retention; from 55% to 65% </a:t>
            </a:r>
            <a:endParaRPr sz="1300">
              <a:latin typeface="Arial"/>
              <a:ea typeface="Arial"/>
              <a:cs typeface="Arial"/>
              <a:sym typeface="Arial"/>
            </a:endParaRPr>
          </a:p>
          <a:p>
            <a:pPr indent="0" lvl="0" marL="457200" rtl="0" algn="l">
              <a:lnSpc>
                <a:spcPct val="100000"/>
              </a:lnSpc>
              <a:spcBef>
                <a:spcPts val="0"/>
              </a:spcBef>
              <a:spcAft>
                <a:spcPts val="0"/>
              </a:spcAft>
              <a:buNone/>
            </a:pPr>
            <a:r>
              <a:t/>
            </a:r>
            <a:endParaRPr sz="1300">
              <a:latin typeface="Arial"/>
              <a:ea typeface="Arial"/>
              <a:cs typeface="Arial"/>
              <a:sym typeface="Arial"/>
            </a:endParaRPr>
          </a:p>
          <a:p>
            <a:pPr indent="0" lvl="0" marL="0" rtl="0" algn="l">
              <a:spcBef>
                <a:spcPts val="0"/>
              </a:spcBef>
              <a:spcAft>
                <a:spcPts val="1200"/>
              </a:spcAft>
              <a:buNone/>
            </a:pPr>
            <a:r>
              <a:rPr b="1" lang="en" sz="1300">
                <a:latin typeface="Arial"/>
                <a:ea typeface="Arial"/>
                <a:cs typeface="Arial"/>
                <a:sym typeface="Arial"/>
              </a:rPr>
              <a:t>Guardrail Metrics: </a:t>
            </a:r>
            <a:r>
              <a:rPr lang="en" sz="1300">
                <a:latin typeface="Arial"/>
                <a:ea typeface="Arial"/>
                <a:cs typeface="Arial"/>
                <a:sym typeface="Arial"/>
              </a:rPr>
              <a:t>Merchant Retention, Food Quality Rating, Merchant order cancellations</a:t>
            </a:r>
            <a:r>
              <a:rPr lang="en" sz="1800">
                <a:solidFill>
                  <a:srgbClr val="595959"/>
                </a:solidFill>
                <a:latin typeface="Arial"/>
                <a:ea typeface="Arial"/>
                <a:cs typeface="Arial"/>
                <a:sym typeface="Arial"/>
              </a:rPr>
              <a:t> </a:t>
            </a:r>
            <a:endParaRPr sz="1300">
              <a:latin typeface="Arial"/>
              <a:ea typeface="Arial"/>
              <a:cs typeface="Arial"/>
              <a:sym typeface="Arial"/>
            </a:endParaRPr>
          </a:p>
        </p:txBody>
      </p:sp>
      <p:sp>
        <p:nvSpPr>
          <p:cNvPr id="710" name="Google Shape;710;p63"/>
          <p:cNvSpPr txBox="1"/>
          <p:nvPr>
            <p:ph idx="2" type="body"/>
          </p:nvPr>
        </p:nvSpPr>
        <p:spPr>
          <a:xfrm>
            <a:off x="3459809" y="1582550"/>
            <a:ext cx="2219100" cy="2951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latin typeface="Arial"/>
                <a:ea typeface="Arial"/>
                <a:cs typeface="Arial"/>
                <a:sym typeface="Arial"/>
              </a:rPr>
              <a:t>Stakeholders</a:t>
            </a:r>
            <a:endParaRPr b="1">
              <a:latin typeface="Arial"/>
              <a:ea typeface="Arial"/>
              <a:cs typeface="Arial"/>
              <a:sym typeface="Arial"/>
            </a:endParaRPr>
          </a:p>
          <a:p>
            <a:pPr indent="0" lvl="0" marL="0" rtl="0" algn="l">
              <a:spcBef>
                <a:spcPts val="800"/>
              </a:spcBef>
              <a:spcAft>
                <a:spcPts val="0"/>
              </a:spcAft>
              <a:buNone/>
            </a:pPr>
            <a:r>
              <a:rPr b="1" lang="en" sz="1300">
                <a:latin typeface="Arial"/>
                <a:ea typeface="Arial"/>
                <a:cs typeface="Arial"/>
                <a:sym typeface="Arial"/>
              </a:rPr>
              <a:t>Sales: </a:t>
            </a:r>
            <a:r>
              <a:rPr lang="en" sz="1300">
                <a:latin typeface="Arial"/>
                <a:ea typeface="Arial"/>
                <a:cs typeface="Arial"/>
                <a:sym typeface="Arial"/>
              </a:rPr>
              <a:t>manage relationship with merchants </a:t>
            </a:r>
            <a:endParaRPr sz="1300">
              <a:latin typeface="Arial"/>
              <a:ea typeface="Arial"/>
              <a:cs typeface="Arial"/>
              <a:sym typeface="Arial"/>
            </a:endParaRPr>
          </a:p>
          <a:p>
            <a:pPr indent="0" lvl="0" marL="0" rtl="0" algn="l">
              <a:spcBef>
                <a:spcPts val="1200"/>
              </a:spcBef>
              <a:spcAft>
                <a:spcPts val="0"/>
              </a:spcAft>
              <a:buNone/>
            </a:pPr>
            <a:r>
              <a:rPr b="1" lang="en" sz="1300">
                <a:latin typeface="Arial"/>
                <a:ea typeface="Arial"/>
                <a:cs typeface="Arial"/>
                <a:sym typeface="Arial"/>
              </a:rPr>
              <a:t>Ops:</a:t>
            </a:r>
            <a:r>
              <a:rPr lang="en" sz="1300">
                <a:latin typeface="Arial"/>
                <a:ea typeface="Arial"/>
                <a:cs typeface="Arial"/>
                <a:sym typeface="Arial"/>
              </a:rPr>
              <a:t> Create and push FAQ and handle merchant inquiries</a:t>
            </a:r>
            <a:endParaRPr sz="1300">
              <a:latin typeface="Arial"/>
              <a:ea typeface="Arial"/>
              <a:cs typeface="Arial"/>
              <a:sym typeface="Arial"/>
            </a:endParaRPr>
          </a:p>
          <a:p>
            <a:pPr indent="0" lvl="0" marL="0" rtl="0" algn="l">
              <a:spcBef>
                <a:spcPts val="1200"/>
              </a:spcBef>
              <a:spcAft>
                <a:spcPts val="0"/>
              </a:spcAft>
              <a:buNone/>
            </a:pPr>
            <a:r>
              <a:rPr b="1" lang="en" sz="1300">
                <a:latin typeface="Arial"/>
                <a:ea typeface="Arial"/>
                <a:cs typeface="Arial"/>
                <a:sym typeface="Arial"/>
              </a:rPr>
              <a:t>Marketing:</a:t>
            </a:r>
            <a:r>
              <a:rPr lang="en" sz="1300">
                <a:latin typeface="Arial"/>
                <a:ea typeface="Arial"/>
                <a:cs typeface="Arial"/>
                <a:sym typeface="Arial"/>
              </a:rPr>
              <a:t> FAQ email and popup </a:t>
            </a:r>
            <a:endParaRPr sz="1300">
              <a:latin typeface="Arial"/>
              <a:ea typeface="Arial"/>
              <a:cs typeface="Arial"/>
              <a:sym typeface="Arial"/>
            </a:endParaRPr>
          </a:p>
          <a:p>
            <a:pPr indent="0" lvl="0" marL="0" rtl="0" algn="l">
              <a:spcBef>
                <a:spcPts val="1200"/>
              </a:spcBef>
              <a:spcAft>
                <a:spcPts val="0"/>
              </a:spcAft>
              <a:buNone/>
            </a:pPr>
            <a:r>
              <a:rPr b="1" lang="en" sz="1300">
                <a:latin typeface="Arial"/>
                <a:ea typeface="Arial"/>
                <a:cs typeface="Arial"/>
                <a:sym typeface="Arial"/>
              </a:rPr>
              <a:t>All hands: </a:t>
            </a:r>
            <a:r>
              <a:rPr lang="en" sz="1300">
                <a:latin typeface="Arial"/>
                <a:ea typeface="Arial"/>
                <a:cs typeface="Arial"/>
                <a:sym typeface="Arial"/>
              </a:rPr>
              <a:t> </a:t>
            </a:r>
            <a:r>
              <a:rPr i="1" lang="en" sz="1300" u="sng">
                <a:latin typeface="Arial"/>
                <a:ea typeface="Arial"/>
                <a:cs typeface="Arial"/>
                <a:sym typeface="Arial"/>
              </a:rPr>
              <a:t>Make priority 0, aid where necessary, assist in assessing launch </a:t>
            </a:r>
            <a:r>
              <a:rPr lang="en" sz="1300">
                <a:latin typeface="Arial"/>
                <a:ea typeface="Arial"/>
                <a:cs typeface="Arial"/>
                <a:sym typeface="Arial"/>
              </a:rPr>
              <a:t> </a:t>
            </a:r>
            <a:endParaRPr sz="1300">
              <a:latin typeface="Arial"/>
              <a:ea typeface="Arial"/>
              <a:cs typeface="Arial"/>
              <a:sym typeface="Arial"/>
            </a:endParaRPr>
          </a:p>
          <a:p>
            <a:pPr indent="0" lvl="0" marL="0" rtl="0" algn="l">
              <a:spcBef>
                <a:spcPts val="1200"/>
              </a:spcBef>
              <a:spcAft>
                <a:spcPts val="1200"/>
              </a:spcAft>
              <a:buNone/>
            </a:pPr>
            <a:r>
              <a:t/>
            </a:r>
            <a:endParaRPr sz="1300">
              <a:latin typeface="Arial"/>
              <a:ea typeface="Arial"/>
              <a:cs typeface="Arial"/>
              <a:sym typeface="Arial"/>
            </a:endParaRPr>
          </a:p>
        </p:txBody>
      </p:sp>
      <p:sp>
        <p:nvSpPr>
          <p:cNvPr id="711" name="Google Shape;711;p63"/>
          <p:cNvSpPr txBox="1"/>
          <p:nvPr>
            <p:ph idx="3" type="body"/>
          </p:nvPr>
        </p:nvSpPr>
        <p:spPr>
          <a:xfrm>
            <a:off x="5911918" y="1582550"/>
            <a:ext cx="2219100" cy="2951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latin typeface="Arial"/>
                <a:ea typeface="Arial"/>
                <a:cs typeface="Arial"/>
                <a:sym typeface="Arial"/>
              </a:rPr>
              <a:t>Risks &amp; Mitigation</a:t>
            </a:r>
            <a:endParaRPr b="1">
              <a:latin typeface="Arial"/>
              <a:ea typeface="Arial"/>
              <a:cs typeface="Arial"/>
              <a:sym typeface="Arial"/>
            </a:endParaRPr>
          </a:p>
          <a:p>
            <a:pPr indent="0" lvl="0" marL="0" rtl="0" algn="l">
              <a:lnSpc>
                <a:spcPct val="100000"/>
              </a:lnSpc>
              <a:spcBef>
                <a:spcPts val="800"/>
              </a:spcBef>
              <a:spcAft>
                <a:spcPts val="0"/>
              </a:spcAft>
              <a:buNone/>
            </a:pPr>
            <a:r>
              <a:rPr b="1" lang="en" sz="1300">
                <a:latin typeface="Arial"/>
                <a:ea typeface="Arial"/>
                <a:cs typeface="Arial"/>
                <a:sym typeface="Arial"/>
              </a:rPr>
              <a:t>Risk: </a:t>
            </a:r>
            <a:r>
              <a:rPr lang="en" sz="1300">
                <a:latin typeface="Arial"/>
                <a:ea typeface="Arial"/>
                <a:cs typeface="Arial"/>
                <a:sym typeface="Arial"/>
              </a:rPr>
              <a:t>Displacing in-app visibility from advertising or promotional revenue</a:t>
            </a:r>
            <a:endParaRPr sz="1300">
              <a:latin typeface="Arial"/>
              <a:ea typeface="Arial"/>
              <a:cs typeface="Arial"/>
              <a:sym typeface="Arial"/>
            </a:endParaRPr>
          </a:p>
          <a:p>
            <a:pPr indent="0" lvl="0" marL="0" rtl="0" algn="l">
              <a:lnSpc>
                <a:spcPct val="100000"/>
              </a:lnSpc>
              <a:spcBef>
                <a:spcPts val="0"/>
              </a:spcBef>
              <a:spcAft>
                <a:spcPts val="0"/>
              </a:spcAft>
              <a:buNone/>
            </a:pPr>
            <a:r>
              <a:t/>
            </a:r>
            <a:endParaRPr sz="1300">
              <a:latin typeface="Arial"/>
              <a:ea typeface="Arial"/>
              <a:cs typeface="Arial"/>
              <a:sym typeface="Arial"/>
            </a:endParaRPr>
          </a:p>
          <a:p>
            <a:pPr indent="0" lvl="0" marL="0" rtl="0" algn="l">
              <a:lnSpc>
                <a:spcPct val="100000"/>
              </a:lnSpc>
              <a:spcBef>
                <a:spcPts val="0"/>
              </a:spcBef>
              <a:spcAft>
                <a:spcPts val="0"/>
              </a:spcAft>
              <a:buNone/>
            </a:pPr>
            <a:r>
              <a:rPr b="1" lang="en" sz="1300">
                <a:latin typeface="Arial"/>
                <a:ea typeface="Arial"/>
                <a:cs typeface="Arial"/>
                <a:sym typeface="Arial"/>
              </a:rPr>
              <a:t>Mitigation:</a:t>
            </a:r>
            <a:r>
              <a:rPr lang="en" sz="1300">
                <a:latin typeface="Arial"/>
                <a:ea typeface="Arial"/>
                <a:cs typeface="Arial"/>
                <a:sym typeface="Arial"/>
              </a:rPr>
              <a:t>Create a different section to capture paid placements and prioritize based on tiers</a:t>
            </a:r>
            <a:endParaRPr sz="1300">
              <a:latin typeface="Arial"/>
              <a:ea typeface="Arial"/>
              <a:cs typeface="Arial"/>
              <a:sym typeface="Arial"/>
            </a:endParaRPr>
          </a:p>
          <a:p>
            <a:pPr indent="0" lvl="0" marL="0" rtl="0" algn="ctr">
              <a:spcBef>
                <a:spcPts val="0"/>
              </a:spcBef>
              <a:spcAft>
                <a:spcPts val="800"/>
              </a:spcAft>
              <a:buNone/>
            </a:pPr>
            <a:r>
              <a:t/>
            </a:r>
            <a:endParaRPr>
              <a:latin typeface="Arial"/>
              <a:ea typeface="Arial"/>
              <a:cs typeface="Arial"/>
              <a:sym typeface="Arial"/>
            </a:endParaRPr>
          </a:p>
        </p:txBody>
      </p:sp>
      <p:sp>
        <p:nvSpPr>
          <p:cNvPr id="712" name="Google Shape;712;p63"/>
          <p:cNvSpPr txBox="1"/>
          <p:nvPr>
            <p:ph idx="4294967295" type="sldNum"/>
          </p:nvPr>
        </p:nvSpPr>
        <p:spPr>
          <a:xfrm>
            <a:off x="8229600" y="4533850"/>
            <a:ext cx="609600" cy="609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13" name="Google Shape;713;p63"/>
          <p:cNvSpPr/>
          <p:nvPr/>
        </p:nvSpPr>
        <p:spPr>
          <a:xfrm>
            <a:off x="1083900" y="1557275"/>
            <a:ext cx="2066700" cy="361500"/>
          </a:xfrm>
          <a:prstGeom prst="roundRect">
            <a:avLst>
              <a:gd fmla="val 16667" name="adj"/>
            </a:avLst>
          </a:prstGeom>
          <a:solidFill>
            <a:srgbClr val="559295">
              <a:alpha val="6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3"/>
          <p:cNvSpPr/>
          <p:nvPr/>
        </p:nvSpPr>
        <p:spPr>
          <a:xfrm>
            <a:off x="3535988" y="1557275"/>
            <a:ext cx="2066700" cy="361500"/>
          </a:xfrm>
          <a:prstGeom prst="roundRect">
            <a:avLst>
              <a:gd fmla="val 16667" name="adj"/>
            </a:avLst>
          </a:prstGeom>
          <a:solidFill>
            <a:srgbClr val="559295">
              <a:alpha val="6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3"/>
          <p:cNvSpPr/>
          <p:nvPr/>
        </p:nvSpPr>
        <p:spPr>
          <a:xfrm>
            <a:off x="5911900" y="1557275"/>
            <a:ext cx="2066700" cy="361500"/>
          </a:xfrm>
          <a:prstGeom prst="roundRect">
            <a:avLst>
              <a:gd fmla="val 16667" name="adj"/>
            </a:avLst>
          </a:prstGeom>
          <a:solidFill>
            <a:srgbClr val="559295">
              <a:alpha val="6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4"/>
          <p:cNvSpPr txBox="1"/>
          <p:nvPr>
            <p:ph type="title"/>
          </p:nvPr>
        </p:nvSpPr>
        <p:spPr>
          <a:xfrm>
            <a:off x="676775" y="668600"/>
            <a:ext cx="5355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Scalability &amp; Feasibility</a:t>
            </a:r>
            <a:r>
              <a:rPr lang="en"/>
              <a:t>  </a:t>
            </a:r>
            <a:endParaRPr/>
          </a:p>
        </p:txBody>
      </p:sp>
      <p:sp>
        <p:nvSpPr>
          <p:cNvPr id="721" name="Google Shape;721;p64"/>
          <p:cNvSpPr/>
          <p:nvPr/>
        </p:nvSpPr>
        <p:spPr>
          <a:xfrm>
            <a:off x="7735208" y="2679750"/>
            <a:ext cx="822900" cy="393600"/>
          </a:xfrm>
          <a:prstGeom prst="homePlate">
            <a:avLst>
              <a:gd fmla="val 32030" name="adj"/>
            </a:avLst>
          </a:prstGeom>
          <a:solidFill>
            <a:srgbClr val="45818E"/>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2" name="Google Shape;722;p64"/>
          <p:cNvSpPr/>
          <p:nvPr/>
        </p:nvSpPr>
        <p:spPr>
          <a:xfrm>
            <a:off x="7075124" y="2679750"/>
            <a:ext cx="822900" cy="393600"/>
          </a:xfrm>
          <a:prstGeom prst="homePlate">
            <a:avLst>
              <a:gd fmla="val 32030" name="adj"/>
            </a:avLst>
          </a:prstGeom>
          <a:solidFill>
            <a:srgbClr val="45818E"/>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rPr>
              <a:t>END of week 4</a:t>
            </a:r>
            <a:endParaRPr sz="1000">
              <a:solidFill>
                <a:schemeClr val="lt1"/>
              </a:solidFill>
            </a:endParaRPr>
          </a:p>
        </p:txBody>
      </p:sp>
      <p:sp>
        <p:nvSpPr>
          <p:cNvPr id="723" name="Google Shape;723;p64"/>
          <p:cNvSpPr/>
          <p:nvPr/>
        </p:nvSpPr>
        <p:spPr>
          <a:xfrm>
            <a:off x="6415040" y="2679750"/>
            <a:ext cx="822900" cy="393600"/>
          </a:xfrm>
          <a:prstGeom prst="homePlate">
            <a:avLst>
              <a:gd fmla="val 32030" name="adj"/>
            </a:avLst>
          </a:prstGeom>
          <a:solidFill>
            <a:srgbClr val="45818E"/>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4" name="Google Shape;724;p64"/>
          <p:cNvSpPr/>
          <p:nvPr/>
        </p:nvSpPr>
        <p:spPr>
          <a:xfrm>
            <a:off x="5754956" y="2679750"/>
            <a:ext cx="822900" cy="393600"/>
          </a:xfrm>
          <a:prstGeom prst="homePlate">
            <a:avLst>
              <a:gd fmla="val 32030" name="adj"/>
            </a:avLst>
          </a:prstGeom>
          <a:solidFill>
            <a:srgbClr val="76A5AF"/>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5" name="Google Shape;725;p64"/>
          <p:cNvSpPr/>
          <p:nvPr/>
        </p:nvSpPr>
        <p:spPr>
          <a:xfrm>
            <a:off x="5094875" y="2679750"/>
            <a:ext cx="937800" cy="393600"/>
          </a:xfrm>
          <a:prstGeom prst="homePlate">
            <a:avLst>
              <a:gd fmla="val 32030" name="adj"/>
            </a:avLst>
          </a:prstGeom>
          <a:solidFill>
            <a:srgbClr val="76A5AF"/>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rPr>
              <a:t>START of week 4</a:t>
            </a:r>
            <a:endParaRPr sz="1000">
              <a:solidFill>
                <a:schemeClr val="lt1"/>
              </a:solidFill>
            </a:endParaRPr>
          </a:p>
        </p:txBody>
      </p:sp>
      <p:sp>
        <p:nvSpPr>
          <p:cNvPr id="726" name="Google Shape;726;p64"/>
          <p:cNvSpPr/>
          <p:nvPr/>
        </p:nvSpPr>
        <p:spPr>
          <a:xfrm>
            <a:off x="4434788" y="2679750"/>
            <a:ext cx="822900" cy="393600"/>
          </a:xfrm>
          <a:prstGeom prst="homePlate">
            <a:avLst>
              <a:gd fmla="val 32030" name="adj"/>
            </a:avLst>
          </a:prstGeom>
          <a:solidFill>
            <a:srgbClr val="76A5AF"/>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7" name="Google Shape;727;p64"/>
          <p:cNvSpPr/>
          <p:nvPr/>
        </p:nvSpPr>
        <p:spPr>
          <a:xfrm>
            <a:off x="3774704" y="2679750"/>
            <a:ext cx="822900" cy="393600"/>
          </a:xfrm>
          <a:prstGeom prst="homePlate">
            <a:avLst>
              <a:gd fmla="val 32030" name="adj"/>
            </a:avLst>
          </a:prstGeom>
          <a:solidFill>
            <a:srgbClr val="A2C4C9"/>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28" name="Google Shape;728;p64"/>
          <p:cNvSpPr/>
          <p:nvPr/>
        </p:nvSpPr>
        <p:spPr>
          <a:xfrm>
            <a:off x="3114626" y="2679750"/>
            <a:ext cx="937800" cy="393600"/>
          </a:xfrm>
          <a:prstGeom prst="homePlate">
            <a:avLst>
              <a:gd fmla="val 32030" name="adj"/>
            </a:avLst>
          </a:prstGeom>
          <a:solidFill>
            <a:srgbClr val="A2C4C9"/>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rgbClr val="595959"/>
                </a:solidFill>
              </a:rPr>
              <a:t>MIDDLE of week 3</a:t>
            </a:r>
            <a:endParaRPr sz="1000">
              <a:solidFill>
                <a:srgbClr val="595959"/>
              </a:solidFill>
            </a:endParaRPr>
          </a:p>
        </p:txBody>
      </p:sp>
      <p:sp>
        <p:nvSpPr>
          <p:cNvPr id="729" name="Google Shape;729;p64"/>
          <p:cNvSpPr/>
          <p:nvPr/>
        </p:nvSpPr>
        <p:spPr>
          <a:xfrm>
            <a:off x="2454535" y="2679750"/>
            <a:ext cx="822900" cy="393600"/>
          </a:xfrm>
          <a:prstGeom prst="homePlate">
            <a:avLst>
              <a:gd fmla="val 32030" name="adj"/>
            </a:avLst>
          </a:prstGeom>
          <a:solidFill>
            <a:srgbClr val="A2C4C9"/>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30" name="Google Shape;730;p64"/>
          <p:cNvSpPr/>
          <p:nvPr/>
        </p:nvSpPr>
        <p:spPr>
          <a:xfrm>
            <a:off x="1794451" y="2679750"/>
            <a:ext cx="822900" cy="393600"/>
          </a:xfrm>
          <a:prstGeom prst="homePlate">
            <a:avLst>
              <a:gd fmla="val 32030" name="adj"/>
            </a:avLst>
          </a:prstGeom>
          <a:solidFill>
            <a:srgbClr val="D0E0E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31" name="Google Shape;731;p64"/>
          <p:cNvSpPr/>
          <p:nvPr/>
        </p:nvSpPr>
        <p:spPr>
          <a:xfrm>
            <a:off x="1134375" y="2679750"/>
            <a:ext cx="1032000" cy="393600"/>
          </a:xfrm>
          <a:prstGeom prst="homePlate">
            <a:avLst>
              <a:gd fmla="val 32030" name="adj"/>
            </a:avLst>
          </a:prstGeom>
          <a:solidFill>
            <a:srgbClr val="D0E0E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rgbClr val="595959"/>
                </a:solidFill>
              </a:rPr>
              <a:t>START  of  week 3</a:t>
            </a:r>
            <a:endParaRPr sz="1000">
              <a:solidFill>
                <a:srgbClr val="595959"/>
              </a:solidFill>
            </a:endParaRPr>
          </a:p>
        </p:txBody>
      </p:sp>
      <p:sp>
        <p:nvSpPr>
          <p:cNvPr id="732" name="Google Shape;732;p64"/>
          <p:cNvSpPr/>
          <p:nvPr/>
        </p:nvSpPr>
        <p:spPr>
          <a:xfrm>
            <a:off x="474283" y="2679750"/>
            <a:ext cx="822900" cy="393600"/>
          </a:xfrm>
          <a:prstGeom prst="homePlate">
            <a:avLst>
              <a:gd fmla="val 32030" name="adj"/>
            </a:avLst>
          </a:prstGeom>
          <a:solidFill>
            <a:srgbClr val="D0E0E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Nunito Sans"/>
              <a:ea typeface="Nunito Sans"/>
              <a:cs typeface="Nunito Sans"/>
              <a:sym typeface="Nunito Sans"/>
            </a:endParaRPr>
          </a:p>
        </p:txBody>
      </p:sp>
      <p:sp>
        <p:nvSpPr>
          <p:cNvPr id="733" name="Google Shape;733;p64"/>
          <p:cNvSpPr/>
          <p:nvPr/>
        </p:nvSpPr>
        <p:spPr>
          <a:xfrm>
            <a:off x="0" y="2679750"/>
            <a:ext cx="6372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734" name="Google Shape;734;p64"/>
          <p:cNvCxnSpPr/>
          <p:nvPr/>
        </p:nvCxnSpPr>
        <p:spPr>
          <a:xfrm rot="10800000">
            <a:off x="3513318" y="2205731"/>
            <a:ext cx="0" cy="498600"/>
          </a:xfrm>
          <a:prstGeom prst="straightConnector1">
            <a:avLst/>
          </a:prstGeom>
          <a:noFill/>
          <a:ln cap="flat" cmpd="sng" w="9525">
            <a:solidFill>
              <a:schemeClr val="dk2"/>
            </a:solidFill>
            <a:prstDash val="solid"/>
            <a:round/>
            <a:headEnd len="med" w="med" type="oval"/>
            <a:tailEnd len="med" w="med" type="oval"/>
          </a:ln>
        </p:spPr>
      </p:cxnSp>
      <p:sp>
        <p:nvSpPr>
          <p:cNvPr id="735" name="Google Shape;735;p64"/>
          <p:cNvSpPr txBox="1"/>
          <p:nvPr/>
        </p:nvSpPr>
        <p:spPr>
          <a:xfrm>
            <a:off x="2900925" y="1685800"/>
            <a:ext cx="1825800" cy="4986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rPr>
              <a:t>Roll out to existing medium sized zones across NYC </a:t>
            </a:r>
            <a:r>
              <a:rPr lang="en" sz="1200">
                <a:solidFill>
                  <a:schemeClr val="dk1"/>
                </a:solidFill>
              </a:rPr>
              <a:t>(Kips Bay, Hudson Sq)</a:t>
            </a:r>
            <a:endParaRPr sz="1200">
              <a:solidFill>
                <a:schemeClr val="dk1"/>
              </a:solidFill>
            </a:endParaRPr>
          </a:p>
        </p:txBody>
      </p:sp>
      <p:cxnSp>
        <p:nvCxnSpPr>
          <p:cNvPr id="736" name="Google Shape;736;p64"/>
          <p:cNvCxnSpPr/>
          <p:nvPr/>
        </p:nvCxnSpPr>
        <p:spPr>
          <a:xfrm rot="10800000">
            <a:off x="7449248" y="2205731"/>
            <a:ext cx="0" cy="498600"/>
          </a:xfrm>
          <a:prstGeom prst="straightConnector1">
            <a:avLst/>
          </a:prstGeom>
          <a:noFill/>
          <a:ln cap="flat" cmpd="sng" w="9525">
            <a:solidFill>
              <a:schemeClr val="dk2"/>
            </a:solidFill>
            <a:prstDash val="solid"/>
            <a:round/>
            <a:headEnd len="med" w="med" type="oval"/>
            <a:tailEnd len="med" w="med" type="oval"/>
          </a:ln>
        </p:spPr>
      </p:cxnSp>
      <p:sp>
        <p:nvSpPr>
          <p:cNvPr id="737" name="Google Shape;737;p64"/>
          <p:cNvSpPr txBox="1"/>
          <p:nvPr/>
        </p:nvSpPr>
        <p:spPr>
          <a:xfrm>
            <a:off x="7341610" y="16510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rPr>
              <a:t>Finalized all NYC zone roll out plus in app launch  </a:t>
            </a:r>
            <a:endParaRPr sz="1500">
              <a:solidFill>
                <a:schemeClr val="dk1"/>
              </a:solidFill>
            </a:endParaRPr>
          </a:p>
        </p:txBody>
      </p:sp>
      <p:cxnSp>
        <p:nvCxnSpPr>
          <p:cNvPr id="738" name="Google Shape;738;p64"/>
          <p:cNvCxnSpPr/>
          <p:nvPr/>
        </p:nvCxnSpPr>
        <p:spPr>
          <a:xfrm rot="10800000">
            <a:off x="1631612" y="3048769"/>
            <a:ext cx="0" cy="498600"/>
          </a:xfrm>
          <a:prstGeom prst="straightConnector1">
            <a:avLst/>
          </a:prstGeom>
          <a:noFill/>
          <a:ln cap="flat" cmpd="sng" w="9525">
            <a:solidFill>
              <a:schemeClr val="dk2"/>
            </a:solidFill>
            <a:prstDash val="solid"/>
            <a:round/>
            <a:headEnd len="med" w="med" type="oval"/>
            <a:tailEnd len="med" w="med" type="oval"/>
          </a:ln>
        </p:spPr>
      </p:cxnSp>
      <p:sp>
        <p:nvSpPr>
          <p:cNvPr id="739" name="Google Shape;739;p64"/>
          <p:cNvSpPr txBox="1"/>
          <p:nvPr/>
        </p:nvSpPr>
        <p:spPr>
          <a:xfrm>
            <a:off x="732326" y="3571950"/>
            <a:ext cx="1886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rPr>
              <a:t>Roll out to existing smallest zones across NYC </a:t>
            </a:r>
            <a:r>
              <a:rPr lang="en" sz="1200">
                <a:solidFill>
                  <a:schemeClr val="dk1"/>
                </a:solidFill>
              </a:rPr>
              <a:t>(Chinatown, Bedford)</a:t>
            </a:r>
            <a:r>
              <a:rPr lang="en" sz="1500">
                <a:solidFill>
                  <a:schemeClr val="dk1"/>
                </a:solidFill>
              </a:rPr>
              <a:t> + ENG Implementing in app</a:t>
            </a:r>
            <a:r>
              <a:rPr lang="en" sz="1200">
                <a:solidFill>
                  <a:schemeClr val="dk1"/>
                </a:solidFill>
              </a:rPr>
              <a:t> </a:t>
            </a:r>
            <a:endParaRPr sz="1200">
              <a:solidFill>
                <a:schemeClr val="dk1"/>
              </a:solidFill>
            </a:endParaRPr>
          </a:p>
        </p:txBody>
      </p:sp>
      <p:cxnSp>
        <p:nvCxnSpPr>
          <p:cNvPr id="740" name="Google Shape;740;p64"/>
          <p:cNvCxnSpPr/>
          <p:nvPr/>
        </p:nvCxnSpPr>
        <p:spPr>
          <a:xfrm rot="10800000">
            <a:off x="5535442" y="3048769"/>
            <a:ext cx="0" cy="498600"/>
          </a:xfrm>
          <a:prstGeom prst="straightConnector1">
            <a:avLst/>
          </a:prstGeom>
          <a:noFill/>
          <a:ln cap="flat" cmpd="sng" w="9525">
            <a:solidFill>
              <a:schemeClr val="dk2"/>
            </a:solidFill>
            <a:prstDash val="solid"/>
            <a:round/>
            <a:headEnd len="med" w="med" type="oval"/>
            <a:tailEnd len="med" w="med" type="oval"/>
          </a:ln>
        </p:spPr>
      </p:cxnSp>
      <p:sp>
        <p:nvSpPr>
          <p:cNvPr id="741" name="Google Shape;741;p64"/>
          <p:cNvSpPr txBox="1"/>
          <p:nvPr/>
        </p:nvSpPr>
        <p:spPr>
          <a:xfrm>
            <a:off x="4726650" y="3547375"/>
            <a:ext cx="1617600" cy="1608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500">
                <a:solidFill>
                  <a:schemeClr val="dk1"/>
                </a:solidFill>
              </a:rPr>
              <a:t>Roll out to existing </a:t>
            </a:r>
            <a:r>
              <a:rPr lang="en" sz="1500">
                <a:solidFill>
                  <a:schemeClr val="dk1"/>
                </a:solidFill>
              </a:rPr>
              <a:t>largest</a:t>
            </a:r>
            <a:r>
              <a:rPr lang="en" sz="1500">
                <a:solidFill>
                  <a:schemeClr val="dk1"/>
                </a:solidFill>
              </a:rPr>
              <a:t> sized zoned in NYC </a:t>
            </a:r>
            <a:r>
              <a:rPr lang="en" sz="1200">
                <a:solidFill>
                  <a:schemeClr val="dk1"/>
                </a:solidFill>
              </a:rPr>
              <a:t>(East Village,TriBeCa) </a:t>
            </a:r>
            <a:r>
              <a:rPr lang="en" sz="1500">
                <a:solidFill>
                  <a:schemeClr val="dk1"/>
                </a:solidFill>
              </a:rPr>
              <a:t> </a:t>
            </a:r>
            <a:endParaRPr sz="15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5"/>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t>Appendix</a:t>
            </a:r>
            <a:endParaRPr/>
          </a:p>
        </p:txBody>
      </p:sp>
      <p:sp>
        <p:nvSpPr>
          <p:cNvPr id="747" name="Google Shape;747;p65"/>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Table of Contents</a:t>
            </a:r>
            <a:endParaRPr b="1" sz="2400"/>
          </a:p>
        </p:txBody>
      </p:sp>
      <p:sp>
        <p:nvSpPr>
          <p:cNvPr id="271" name="Google Shape;271;p39"/>
          <p:cNvSpPr txBox="1"/>
          <p:nvPr/>
        </p:nvSpPr>
        <p:spPr>
          <a:xfrm>
            <a:off x="713325" y="1017725"/>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1</a:t>
            </a:r>
            <a:endParaRPr b="1" sz="2000">
              <a:solidFill>
                <a:schemeClr val="lt1"/>
              </a:solidFill>
            </a:endParaRPr>
          </a:p>
        </p:txBody>
      </p:sp>
      <p:sp>
        <p:nvSpPr>
          <p:cNvPr id="272" name="Google Shape;272;p39"/>
          <p:cNvSpPr txBox="1"/>
          <p:nvPr/>
        </p:nvSpPr>
        <p:spPr>
          <a:xfrm>
            <a:off x="713325" y="1772239"/>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2</a:t>
            </a:r>
            <a:endParaRPr b="1" sz="2000">
              <a:solidFill>
                <a:schemeClr val="lt1"/>
              </a:solidFill>
            </a:endParaRPr>
          </a:p>
        </p:txBody>
      </p:sp>
      <p:sp>
        <p:nvSpPr>
          <p:cNvPr id="273" name="Google Shape;273;p39"/>
          <p:cNvSpPr txBox="1"/>
          <p:nvPr/>
        </p:nvSpPr>
        <p:spPr>
          <a:xfrm>
            <a:off x="713325" y="2526754"/>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3</a:t>
            </a:r>
            <a:endParaRPr b="1" sz="2000">
              <a:solidFill>
                <a:schemeClr val="lt1"/>
              </a:solidFill>
            </a:endParaRPr>
          </a:p>
        </p:txBody>
      </p:sp>
      <p:sp>
        <p:nvSpPr>
          <p:cNvPr id="274" name="Google Shape;274;p39"/>
          <p:cNvSpPr txBox="1"/>
          <p:nvPr/>
        </p:nvSpPr>
        <p:spPr>
          <a:xfrm>
            <a:off x="713325" y="3281268"/>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4</a:t>
            </a:r>
            <a:endParaRPr b="1" sz="2000">
              <a:solidFill>
                <a:schemeClr val="lt1"/>
              </a:solidFill>
            </a:endParaRPr>
          </a:p>
        </p:txBody>
      </p:sp>
      <p:sp>
        <p:nvSpPr>
          <p:cNvPr id="275" name="Google Shape;275;p39"/>
          <p:cNvSpPr txBox="1"/>
          <p:nvPr/>
        </p:nvSpPr>
        <p:spPr>
          <a:xfrm>
            <a:off x="713325" y="4035782"/>
            <a:ext cx="568200" cy="446400"/>
          </a:xfrm>
          <a:prstGeom prst="rect">
            <a:avLst/>
          </a:prstGeom>
          <a:solidFill>
            <a:srgbClr val="00838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rPr>
              <a:t>5</a:t>
            </a:r>
            <a:endParaRPr b="1" sz="2000">
              <a:solidFill>
                <a:schemeClr val="lt1"/>
              </a:solidFill>
            </a:endParaRPr>
          </a:p>
        </p:txBody>
      </p:sp>
      <p:sp>
        <p:nvSpPr>
          <p:cNvPr id="276" name="Google Shape;276;p39"/>
          <p:cNvSpPr txBox="1"/>
          <p:nvPr/>
        </p:nvSpPr>
        <p:spPr>
          <a:xfrm>
            <a:off x="1380357" y="1017725"/>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Launch Summary</a:t>
            </a:r>
            <a:endParaRPr sz="1900">
              <a:solidFill>
                <a:schemeClr val="dk1"/>
              </a:solidFill>
            </a:endParaRPr>
          </a:p>
        </p:txBody>
      </p:sp>
      <p:sp>
        <p:nvSpPr>
          <p:cNvPr id="277" name="Google Shape;277;p39"/>
          <p:cNvSpPr txBox="1"/>
          <p:nvPr/>
        </p:nvSpPr>
        <p:spPr>
          <a:xfrm>
            <a:off x="1380357" y="1772239"/>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Problem Statement</a:t>
            </a:r>
            <a:endParaRPr sz="1600">
              <a:solidFill>
                <a:schemeClr val="dk1"/>
              </a:solidFill>
            </a:endParaRPr>
          </a:p>
        </p:txBody>
      </p:sp>
      <p:sp>
        <p:nvSpPr>
          <p:cNvPr id="278" name="Google Shape;278;p39"/>
          <p:cNvSpPr txBox="1"/>
          <p:nvPr/>
        </p:nvSpPr>
        <p:spPr>
          <a:xfrm>
            <a:off x="1380357" y="2526754"/>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Courier Key Metrics</a:t>
            </a:r>
            <a:endParaRPr sz="19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279" name="Google Shape;279;p39"/>
          <p:cNvSpPr txBox="1"/>
          <p:nvPr/>
        </p:nvSpPr>
        <p:spPr>
          <a:xfrm>
            <a:off x="1380357" y="3281268"/>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Proposal</a:t>
            </a:r>
            <a:endParaRPr sz="1900">
              <a:solidFill>
                <a:schemeClr val="dk1"/>
              </a:solidFill>
            </a:endParaRPr>
          </a:p>
        </p:txBody>
      </p:sp>
      <p:sp>
        <p:nvSpPr>
          <p:cNvPr id="280" name="Google Shape;280;p39"/>
          <p:cNvSpPr txBox="1"/>
          <p:nvPr/>
        </p:nvSpPr>
        <p:spPr>
          <a:xfrm>
            <a:off x="1380357" y="4035782"/>
            <a:ext cx="4129200" cy="600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Appendix</a:t>
            </a:r>
            <a:endParaRPr sz="1900">
              <a:solidFill>
                <a:schemeClr val="dk1"/>
              </a:solidFill>
            </a:endParaRPr>
          </a:p>
        </p:txBody>
      </p:sp>
      <p:pic>
        <p:nvPicPr>
          <p:cNvPr id="281" name="Google Shape;281;p39"/>
          <p:cNvPicPr preferRelativeResize="0"/>
          <p:nvPr/>
        </p:nvPicPr>
        <p:blipFill rotWithShape="1">
          <a:blip r:embed="rId3">
            <a:alphaModFix/>
          </a:blip>
          <a:srcRect b="0" l="11364" r="31814" t="0"/>
          <a:stretch/>
        </p:blipFill>
        <p:spPr>
          <a:xfrm>
            <a:off x="6566850" y="157363"/>
            <a:ext cx="2577150" cy="5056824"/>
          </a:xfrm>
          <a:prstGeom prst="rect">
            <a:avLst/>
          </a:prstGeom>
          <a:noFill/>
          <a:ln cap="flat" cmpd="sng" w="9525">
            <a:solidFill>
              <a:srgbClr val="FFFFFF"/>
            </a:solidFill>
            <a:prstDash val="solid"/>
            <a:miter lim="8000"/>
            <a:headEnd len="sm" w="sm" type="none"/>
            <a:tailEnd len="sm" w="sm" type="none"/>
          </a:ln>
        </p:spPr>
      </p:pic>
      <p:sp>
        <p:nvSpPr>
          <p:cNvPr id="282" name="Google Shape;282;p39"/>
          <p:cNvSpPr txBox="1"/>
          <p:nvPr/>
        </p:nvSpPr>
        <p:spPr>
          <a:xfrm>
            <a:off x="5952225" y="0"/>
            <a:ext cx="3332100" cy="400200"/>
          </a:xfrm>
          <a:prstGeom prst="rect">
            <a:avLst/>
          </a:prstGeom>
          <a:solidFill>
            <a:srgbClr val="00838A"/>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83" name="Google Shape;283;p39"/>
          <p:cNvGrpSpPr/>
          <p:nvPr/>
        </p:nvGrpSpPr>
        <p:grpSpPr>
          <a:xfrm>
            <a:off x="6372617" y="157363"/>
            <a:ext cx="388309" cy="446416"/>
            <a:chOff x="3918650" y="293075"/>
            <a:chExt cx="488500" cy="412775"/>
          </a:xfrm>
        </p:grpSpPr>
        <p:sp>
          <p:nvSpPr>
            <p:cNvPr id="284" name="Google Shape;284;p39"/>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285" name="Google Shape;285;p39"/>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286" name="Google Shape;286;p39"/>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Daily new users steadily declined during the launch</a:t>
            </a:r>
            <a:endParaRPr/>
          </a:p>
        </p:txBody>
      </p:sp>
      <p:pic>
        <p:nvPicPr>
          <p:cNvPr id="753" name="Google Shape;753;p66"/>
          <p:cNvPicPr preferRelativeResize="0"/>
          <p:nvPr/>
        </p:nvPicPr>
        <p:blipFill>
          <a:blip r:embed="rId3">
            <a:alphaModFix/>
          </a:blip>
          <a:stretch>
            <a:fillRect/>
          </a:stretch>
        </p:blipFill>
        <p:spPr>
          <a:xfrm>
            <a:off x="444624" y="1408525"/>
            <a:ext cx="6760125" cy="3467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Daily new couriers declined since launch</a:t>
            </a:r>
            <a:endParaRPr/>
          </a:p>
        </p:txBody>
      </p:sp>
      <p:pic>
        <p:nvPicPr>
          <p:cNvPr id="759" name="Google Shape;759;p67" title="Chart"/>
          <p:cNvPicPr preferRelativeResize="0"/>
          <p:nvPr/>
        </p:nvPicPr>
        <p:blipFill>
          <a:blip r:embed="rId3">
            <a:alphaModFix/>
          </a:blip>
          <a:stretch>
            <a:fillRect/>
          </a:stretch>
        </p:blipFill>
        <p:spPr>
          <a:xfrm>
            <a:off x="644050" y="1017725"/>
            <a:ext cx="6179475"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Customer Cohort Analysis</a:t>
            </a:r>
            <a:endParaRPr/>
          </a:p>
        </p:txBody>
      </p:sp>
      <p:graphicFrame>
        <p:nvGraphicFramePr>
          <p:cNvPr id="765" name="Google Shape;765;p68"/>
          <p:cNvGraphicFramePr/>
          <p:nvPr/>
        </p:nvGraphicFramePr>
        <p:xfrm>
          <a:off x="675875" y="1023950"/>
          <a:ext cx="3000000" cy="3000000"/>
        </p:xfrm>
        <a:graphic>
          <a:graphicData uri="http://schemas.openxmlformats.org/drawingml/2006/table">
            <a:tbl>
              <a:tblPr>
                <a:noFill/>
                <a:tableStyleId>{4EBAD886-2F42-4E9F-9641-1FD659605767}</a:tableStyleId>
              </a:tblPr>
              <a:tblGrid>
                <a:gridCol w="961700"/>
                <a:gridCol w="952500"/>
                <a:gridCol w="952500"/>
                <a:gridCol w="952500"/>
                <a:gridCol w="952500"/>
                <a:gridCol w="952500"/>
              </a:tblGrid>
              <a:tr h="200025">
                <a:tc>
                  <a:txBody>
                    <a:bodyPr/>
                    <a:lstStyle/>
                    <a:p>
                      <a:pPr indent="0" lvl="0" marL="0" rtl="0" algn="r">
                        <a:lnSpc>
                          <a:spcPct val="115000"/>
                        </a:lnSpc>
                        <a:spcBef>
                          <a:spcPts val="0"/>
                        </a:spcBef>
                        <a:spcAft>
                          <a:spcPts val="0"/>
                        </a:spcAft>
                        <a:buNone/>
                      </a:pPr>
                      <a:r>
                        <a:rPr b="1" lang="en" sz="1000"/>
                        <a:t>Cohort Week</a:t>
                      </a:r>
                      <a:endParaRPr b="1" sz="1000"/>
                    </a:p>
                  </a:txBody>
                  <a:tcPr marT="19050" marB="19050" marR="28575" marL="2857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1</a:t>
                      </a:r>
                      <a:endParaRPr b="1" sz="1000"/>
                    </a:p>
                  </a:txBody>
                  <a:tcPr marT="19050" marB="19050" marR="28575" marL="2857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2</a:t>
                      </a:r>
                      <a:endParaRPr b="1" sz="1000"/>
                    </a:p>
                  </a:txBody>
                  <a:tcPr marT="19050" marB="19050" marR="28575" marL="2857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3</a:t>
                      </a:r>
                      <a:endParaRPr b="1" sz="1000"/>
                    </a:p>
                  </a:txBody>
                  <a:tcPr marT="19050" marB="19050" marR="28575" marL="2857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4</a:t>
                      </a:r>
                      <a:endParaRPr b="1" sz="1000"/>
                    </a:p>
                  </a:txBody>
                  <a:tcPr marT="19050" marB="19050" marR="28575" marL="28575"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t>Week 5</a:t>
                      </a:r>
                      <a:endParaRPr b="1" sz="1000"/>
                    </a:p>
                  </a:txBody>
                  <a:tcPr marT="19050" marB="19050" marR="28575" marL="2857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200025">
                <a:tc>
                  <a:txBody>
                    <a:bodyPr/>
                    <a:lstStyle/>
                    <a:p>
                      <a:pPr indent="0" lvl="0" marL="0" rtl="0" algn="r">
                        <a:lnSpc>
                          <a:spcPct val="115000"/>
                        </a:lnSpc>
                        <a:spcBef>
                          <a:spcPts val="0"/>
                        </a:spcBef>
                        <a:spcAft>
                          <a:spcPts val="0"/>
                        </a:spcAft>
                        <a:buNone/>
                      </a:pPr>
                      <a:r>
                        <a:rPr lang="en" sz="1000"/>
                        <a:t>10/25/2020</a:t>
                      </a:r>
                      <a:endParaRPr sz="1000"/>
                    </a:p>
                  </a:txBody>
                  <a:tcPr marT="19050" marB="19050" marR="28575" marL="28575" anchor="b">
                    <a:lnT cap="flat" cmpd="sng" w="9525">
                      <a:solidFill>
                        <a:srgbClr val="000000"/>
                      </a:solidFill>
                      <a:prstDash val="solid"/>
                      <a:round/>
                      <a:headEnd len="sm" w="sm" type="none"/>
                      <a:tailEnd len="sm" w="sm" type="none"/>
                    </a:lnT>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tcPr>
                </a:tc>
              </a:tr>
              <a:tr h="200025">
                <a:tc>
                  <a:txBody>
                    <a:bodyPr/>
                    <a:lstStyle/>
                    <a:p>
                      <a:pPr indent="0" lvl="0" marL="0" rtl="0" algn="r">
                        <a:lnSpc>
                          <a:spcPct val="115000"/>
                        </a:lnSpc>
                        <a:spcBef>
                          <a:spcPts val="0"/>
                        </a:spcBef>
                        <a:spcAft>
                          <a:spcPts val="0"/>
                        </a:spcAft>
                        <a:buNone/>
                      </a:pPr>
                      <a:r>
                        <a:rPr lang="en" sz="1000"/>
                        <a:t>10/18/2020</a:t>
                      </a:r>
                      <a:endParaRPr sz="1000"/>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13.4%</a:t>
                      </a:r>
                      <a:endParaRPr sz="1000"/>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r">
                        <a:lnSpc>
                          <a:spcPct val="115000"/>
                        </a:lnSpc>
                        <a:spcBef>
                          <a:spcPts val="0"/>
                        </a:spcBef>
                        <a:spcAft>
                          <a:spcPts val="0"/>
                        </a:spcAft>
                        <a:buNone/>
                      </a:pPr>
                      <a:r>
                        <a:rPr lang="en" sz="1000"/>
                        <a:t>10/11/2020</a:t>
                      </a:r>
                      <a:endParaRPr sz="1000"/>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17.5%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13.1%</a:t>
                      </a:r>
                      <a:endParaRPr sz="1000"/>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r">
                        <a:lnSpc>
                          <a:spcPct val="115000"/>
                        </a:lnSpc>
                        <a:spcBef>
                          <a:spcPts val="0"/>
                        </a:spcBef>
                        <a:spcAft>
                          <a:spcPts val="0"/>
                        </a:spcAft>
                        <a:buNone/>
                      </a:pPr>
                      <a:r>
                        <a:rPr lang="en" sz="1000"/>
                        <a:t>10/4/2020</a:t>
                      </a:r>
                      <a:endParaRPr sz="1000"/>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19.1%</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18.8%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16.1%</a:t>
                      </a:r>
                      <a:endParaRPr sz="1000"/>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r">
                        <a:lnSpc>
                          <a:spcPct val="115000"/>
                        </a:lnSpc>
                        <a:spcBef>
                          <a:spcPts val="0"/>
                        </a:spcBef>
                        <a:spcAft>
                          <a:spcPts val="0"/>
                        </a:spcAft>
                        <a:buNone/>
                      </a:pPr>
                      <a:r>
                        <a:rPr lang="en" sz="1000"/>
                        <a:t>9/27/2020</a:t>
                      </a:r>
                      <a:endParaRPr sz="1000"/>
                    </a:p>
                  </a:txBody>
                  <a:tcPr marT="19050" marB="19050" marR="28575" marL="28575" anchor="b">
                    <a:solidFill>
                      <a:srgbClr val="F3F3F3"/>
                    </a:solidFill>
                  </a:tcPr>
                </a:tc>
                <a:tc>
                  <a:txBody>
                    <a:bodyPr/>
                    <a:lstStyle/>
                    <a:p>
                      <a:pPr indent="0" lvl="0" marL="0" rtl="0" algn="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26.5%</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25.8%</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26.9%</a:t>
                      </a:r>
                      <a:endParaRPr sz="1000"/>
                    </a:p>
                  </a:txBody>
                  <a:tcPr marT="19050" marB="19050" marR="28575" marL="28575" anchor="b"/>
                </a:tc>
                <a:tc>
                  <a:txBody>
                    <a:bodyPr/>
                    <a:lstStyle/>
                    <a:p>
                      <a:pPr indent="0" lvl="0" marL="0" rtl="0" algn="r">
                        <a:lnSpc>
                          <a:spcPct val="115000"/>
                        </a:lnSpc>
                        <a:spcBef>
                          <a:spcPts val="0"/>
                        </a:spcBef>
                        <a:spcAft>
                          <a:spcPts val="0"/>
                        </a:spcAft>
                        <a:buNone/>
                      </a:pPr>
                      <a:r>
                        <a:rPr lang="en" sz="1000"/>
                        <a:t>23.3%</a:t>
                      </a:r>
                      <a:endParaRPr sz="1000"/>
                    </a:p>
                  </a:txBody>
                  <a:tcPr marT="19050" marB="19050" marR="28575" marL="28575" anchor="b"/>
                </a:tc>
              </a:tr>
            </a:tbl>
          </a:graphicData>
        </a:graphic>
      </p:graphicFrame>
      <p:sp>
        <p:nvSpPr>
          <p:cNvPr id="766" name="Google Shape;766;p68"/>
          <p:cNvSpPr txBox="1"/>
          <p:nvPr>
            <p:ph type="title"/>
          </p:nvPr>
        </p:nvSpPr>
        <p:spPr>
          <a:xfrm>
            <a:off x="540850" y="2620575"/>
            <a:ext cx="709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1118" u="sng"/>
              <a:t>Key Insights: </a:t>
            </a:r>
            <a:endParaRPr b="1" sz="1118" u="sng"/>
          </a:p>
          <a:p>
            <a:pPr indent="-299593" lvl="0" marL="457200" rtl="0" algn="l">
              <a:spcBef>
                <a:spcPts val="0"/>
              </a:spcBef>
              <a:spcAft>
                <a:spcPts val="0"/>
              </a:spcAft>
              <a:buSzPts val="1118"/>
              <a:buChar char="●"/>
            </a:pPr>
            <a:r>
              <a:rPr b="1" lang="en" sz="1118"/>
              <a:t>Our ability to retain customers in Week 2 is declining: </a:t>
            </a:r>
            <a:r>
              <a:rPr lang="en" sz="1118"/>
              <a:t>Week 2 retention has declined from 27% to 13% in L4W</a:t>
            </a:r>
            <a:endParaRPr sz="1118"/>
          </a:p>
          <a:p>
            <a:pPr indent="-299593" lvl="0" marL="457200" rtl="0" algn="l">
              <a:spcBef>
                <a:spcPts val="0"/>
              </a:spcBef>
              <a:spcAft>
                <a:spcPts val="0"/>
              </a:spcAft>
              <a:buSzPts val="1118"/>
              <a:buChar char="●"/>
            </a:pPr>
            <a:r>
              <a:rPr b="1" lang="en" sz="1118"/>
              <a:t>We see the largest decline in WoW retention from Weeks 1 to Weeks 2: </a:t>
            </a:r>
            <a:r>
              <a:rPr lang="en" sz="1118"/>
              <a:t>On average, 80% of our starting cohort churns between Week 1 and Week 2</a:t>
            </a:r>
            <a:endParaRPr sz="1118"/>
          </a:p>
          <a:p>
            <a:pPr indent="-299593" lvl="0" marL="457200" rtl="0" algn="l">
              <a:spcBef>
                <a:spcPts val="0"/>
              </a:spcBef>
              <a:spcAft>
                <a:spcPts val="0"/>
              </a:spcAft>
              <a:buSzPts val="1118"/>
              <a:buChar char="●"/>
            </a:pPr>
            <a:r>
              <a:rPr b="1" lang="en" sz="1118"/>
              <a:t>Retention week over week is declining: </a:t>
            </a:r>
            <a:r>
              <a:rPr lang="en" sz="1118"/>
              <a:t>After Week 2, we lose ~2% of our cohort each week</a:t>
            </a:r>
            <a:endParaRPr sz="1118"/>
          </a:p>
        </p:txBody>
      </p:sp>
      <p:sp>
        <p:nvSpPr>
          <p:cNvPr id="767" name="Google Shape;767;p68"/>
          <p:cNvSpPr txBox="1"/>
          <p:nvPr>
            <p:ph type="title"/>
          </p:nvPr>
        </p:nvSpPr>
        <p:spPr>
          <a:xfrm>
            <a:off x="540850" y="3732175"/>
            <a:ext cx="709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1118" u="sng"/>
              <a:t>What we know (</a:t>
            </a:r>
            <a:r>
              <a:rPr b="1" lang="en" sz="1118" u="sng">
                <a:solidFill>
                  <a:schemeClr val="hlink"/>
                </a:solidFill>
                <a:hlinkClick r:id="rId3"/>
              </a:rPr>
              <a:t>link</a:t>
            </a:r>
            <a:r>
              <a:rPr b="1" lang="en" sz="1118" u="sng"/>
              <a:t>)</a:t>
            </a:r>
            <a:r>
              <a:rPr b="1" lang="en" sz="1118" u="sng"/>
              <a:t>: </a:t>
            </a:r>
            <a:endParaRPr b="1" sz="1118" u="sng"/>
          </a:p>
          <a:p>
            <a:pPr indent="-299593" lvl="0" marL="457200" rtl="0" algn="l">
              <a:spcBef>
                <a:spcPts val="0"/>
              </a:spcBef>
              <a:spcAft>
                <a:spcPts val="0"/>
              </a:spcAft>
              <a:buSzPts val="1118"/>
              <a:buChar char="●"/>
            </a:pPr>
            <a:r>
              <a:rPr lang="en" sz="1118"/>
              <a:t>Correlation between Total Rating and Customer Retention -&gt; on average, if the customer’s first order is ratings 4 or 5, they have ~5% better WoW retention vs. ratings 1,2 and 3. </a:t>
            </a:r>
            <a:endParaRPr sz="1118"/>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L7D </a:t>
            </a:r>
            <a:r>
              <a:rPr lang="en"/>
              <a:t>Total Revenue</a:t>
            </a:r>
            <a:endParaRPr/>
          </a:p>
        </p:txBody>
      </p:sp>
      <p:pic>
        <p:nvPicPr>
          <p:cNvPr id="773" name="Google Shape;773;p69" title="Chart"/>
          <p:cNvPicPr preferRelativeResize="0"/>
          <p:nvPr/>
        </p:nvPicPr>
        <p:blipFill>
          <a:blip r:embed="rId3">
            <a:alphaModFix/>
          </a:blip>
          <a:stretch>
            <a:fillRect/>
          </a:stretch>
        </p:blipFill>
        <p:spPr>
          <a:xfrm>
            <a:off x="311696" y="1152475"/>
            <a:ext cx="5754699" cy="3558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solidFill>
                  <a:schemeClr val="lt1"/>
                </a:solidFill>
              </a:rPr>
              <a:t>Launch Summary</a:t>
            </a:r>
            <a:endParaRPr/>
          </a:p>
        </p:txBody>
      </p:sp>
      <p:sp>
        <p:nvSpPr>
          <p:cNvPr id="292" name="Google Shape;292;p40"/>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Since NYC launch 5 weeks ago, Juniper has had…</a:t>
            </a:r>
            <a:endParaRPr b="1" sz="2400"/>
          </a:p>
        </p:txBody>
      </p:sp>
      <p:sp>
        <p:nvSpPr>
          <p:cNvPr id="298" name="Google Shape;298;p41"/>
          <p:cNvSpPr txBox="1"/>
          <p:nvPr/>
        </p:nvSpPr>
        <p:spPr>
          <a:xfrm>
            <a:off x="7685399" y="2844275"/>
            <a:ext cx="108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600">
              <a:solidFill>
                <a:srgbClr val="E06666"/>
              </a:solidFill>
            </a:endParaRPr>
          </a:p>
        </p:txBody>
      </p:sp>
      <p:pic>
        <p:nvPicPr>
          <p:cNvPr id="299" name="Google Shape;299;p41"/>
          <p:cNvPicPr preferRelativeResize="0"/>
          <p:nvPr/>
        </p:nvPicPr>
        <p:blipFill>
          <a:blip r:embed="rId3">
            <a:alphaModFix/>
          </a:blip>
          <a:stretch>
            <a:fillRect/>
          </a:stretch>
        </p:blipFill>
        <p:spPr>
          <a:xfrm>
            <a:off x="606375" y="1526650"/>
            <a:ext cx="717450" cy="687096"/>
          </a:xfrm>
          <a:prstGeom prst="rect">
            <a:avLst/>
          </a:prstGeom>
          <a:noFill/>
          <a:ln>
            <a:noFill/>
          </a:ln>
        </p:spPr>
      </p:pic>
      <p:sp>
        <p:nvSpPr>
          <p:cNvPr id="300" name="Google Shape;300;p41"/>
          <p:cNvSpPr txBox="1"/>
          <p:nvPr/>
        </p:nvSpPr>
        <p:spPr>
          <a:xfrm>
            <a:off x="1323374" y="1342850"/>
            <a:ext cx="3820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E69138"/>
                </a:solidFill>
              </a:rPr>
              <a:t>5214</a:t>
            </a:r>
            <a:r>
              <a:rPr b="1" lang="en" sz="2900">
                <a:solidFill>
                  <a:srgbClr val="E69138"/>
                </a:solidFill>
              </a:rPr>
              <a:t> </a:t>
            </a:r>
            <a:r>
              <a:rPr b="1" lang="en" sz="2400">
                <a:solidFill>
                  <a:srgbClr val="E69138"/>
                </a:solidFill>
              </a:rPr>
              <a:t>Orders Delivered </a:t>
            </a:r>
            <a:endParaRPr b="1" sz="2400">
              <a:solidFill>
                <a:srgbClr val="E69138"/>
              </a:solidFill>
            </a:endParaRPr>
          </a:p>
        </p:txBody>
      </p:sp>
      <p:pic>
        <p:nvPicPr>
          <p:cNvPr id="301" name="Google Shape;301;p41"/>
          <p:cNvPicPr preferRelativeResize="0"/>
          <p:nvPr/>
        </p:nvPicPr>
        <p:blipFill>
          <a:blip r:embed="rId4">
            <a:alphaModFix/>
          </a:blip>
          <a:stretch>
            <a:fillRect/>
          </a:stretch>
        </p:blipFill>
        <p:spPr>
          <a:xfrm>
            <a:off x="606363" y="3159866"/>
            <a:ext cx="717475" cy="687125"/>
          </a:xfrm>
          <a:prstGeom prst="rect">
            <a:avLst/>
          </a:prstGeom>
          <a:noFill/>
          <a:ln>
            <a:noFill/>
          </a:ln>
        </p:spPr>
      </p:pic>
      <p:sp>
        <p:nvSpPr>
          <p:cNvPr id="302" name="Google Shape;302;p41"/>
          <p:cNvSpPr txBox="1"/>
          <p:nvPr/>
        </p:nvSpPr>
        <p:spPr>
          <a:xfrm>
            <a:off x="1438475" y="3159875"/>
            <a:ext cx="43104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DD7E6B"/>
                </a:solidFill>
              </a:rPr>
              <a:t>3192 Total Customers </a:t>
            </a:r>
            <a:endParaRPr b="1" sz="2400">
              <a:solidFill>
                <a:srgbClr val="DD7E6B"/>
              </a:solidFill>
            </a:endParaRPr>
          </a:p>
          <a:p>
            <a:pPr indent="0" lvl="0" marL="0" rtl="0" algn="l">
              <a:spcBef>
                <a:spcPts val="0"/>
              </a:spcBef>
              <a:spcAft>
                <a:spcPts val="0"/>
              </a:spcAft>
              <a:buNone/>
            </a:pPr>
            <a:r>
              <a:rPr b="1" lang="en" sz="1300">
                <a:solidFill>
                  <a:srgbClr val="85200C"/>
                </a:solidFill>
              </a:rPr>
              <a:t>(-50% daily new users since launch)</a:t>
            </a:r>
            <a:endParaRPr b="1" sz="1300">
              <a:solidFill>
                <a:srgbClr val="85200C"/>
              </a:solidFill>
            </a:endParaRPr>
          </a:p>
        </p:txBody>
      </p:sp>
      <p:sp>
        <p:nvSpPr>
          <p:cNvPr id="303" name="Google Shape;303;p41"/>
          <p:cNvSpPr/>
          <p:nvPr/>
        </p:nvSpPr>
        <p:spPr>
          <a:xfrm>
            <a:off x="444075" y="1149750"/>
            <a:ext cx="4699500" cy="1422000"/>
          </a:xfrm>
          <a:prstGeom prst="rect">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1"/>
          <p:cNvSpPr/>
          <p:nvPr/>
        </p:nvSpPr>
        <p:spPr>
          <a:xfrm>
            <a:off x="444075" y="2703775"/>
            <a:ext cx="4699500" cy="15429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
          <p:cNvSpPr txBox="1"/>
          <p:nvPr/>
        </p:nvSpPr>
        <p:spPr>
          <a:xfrm>
            <a:off x="1438475" y="17728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B45F06"/>
                </a:solidFill>
              </a:rPr>
              <a:t>(+5% average WoW change)</a:t>
            </a:r>
            <a:endParaRPr>
              <a:solidFill>
                <a:srgbClr val="B45F06"/>
              </a:solidFill>
            </a:endParaRPr>
          </a:p>
        </p:txBody>
      </p:sp>
      <p:sp>
        <p:nvSpPr>
          <p:cNvPr id="306" name="Google Shape;306;p41"/>
          <p:cNvSpPr/>
          <p:nvPr/>
        </p:nvSpPr>
        <p:spPr>
          <a:xfrm>
            <a:off x="5271675" y="1149750"/>
            <a:ext cx="3496500" cy="1422000"/>
          </a:xfrm>
          <a:prstGeom prst="rect">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41"/>
          <p:cNvPicPr preferRelativeResize="0"/>
          <p:nvPr/>
        </p:nvPicPr>
        <p:blipFill>
          <a:blip r:embed="rId5">
            <a:alphaModFix/>
          </a:blip>
          <a:stretch>
            <a:fillRect/>
          </a:stretch>
        </p:blipFill>
        <p:spPr>
          <a:xfrm>
            <a:off x="5459674" y="1371639"/>
            <a:ext cx="598002" cy="572700"/>
          </a:xfrm>
          <a:prstGeom prst="rect">
            <a:avLst/>
          </a:prstGeom>
          <a:noFill/>
          <a:ln>
            <a:noFill/>
          </a:ln>
        </p:spPr>
      </p:pic>
      <p:sp>
        <p:nvSpPr>
          <p:cNvPr id="308" name="Google Shape;308;p41"/>
          <p:cNvSpPr txBox="1"/>
          <p:nvPr/>
        </p:nvSpPr>
        <p:spPr>
          <a:xfrm>
            <a:off x="6183177" y="1207000"/>
            <a:ext cx="2298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E69138"/>
                </a:solidFill>
              </a:rPr>
              <a:t>898 Partnered Merchants</a:t>
            </a:r>
            <a:endParaRPr b="1" sz="2400">
              <a:solidFill>
                <a:srgbClr val="E69138"/>
              </a:solidFill>
            </a:endParaRPr>
          </a:p>
        </p:txBody>
      </p:sp>
      <p:sp>
        <p:nvSpPr>
          <p:cNvPr id="309" name="Google Shape;309;p41"/>
          <p:cNvSpPr txBox="1"/>
          <p:nvPr/>
        </p:nvSpPr>
        <p:spPr>
          <a:xfrm>
            <a:off x="6144000" y="19740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B45F06"/>
                </a:solidFill>
              </a:rPr>
              <a:t>(+3% average WoW change)</a:t>
            </a:r>
            <a:endParaRPr>
              <a:solidFill>
                <a:srgbClr val="B45F06"/>
              </a:solidFill>
            </a:endParaRPr>
          </a:p>
        </p:txBody>
      </p:sp>
      <p:sp>
        <p:nvSpPr>
          <p:cNvPr id="310" name="Google Shape;310;p41"/>
          <p:cNvSpPr/>
          <p:nvPr/>
        </p:nvSpPr>
        <p:spPr>
          <a:xfrm>
            <a:off x="5271675" y="2703775"/>
            <a:ext cx="3496500" cy="15429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txBox="1"/>
          <p:nvPr/>
        </p:nvSpPr>
        <p:spPr>
          <a:xfrm>
            <a:off x="6183177" y="2981675"/>
            <a:ext cx="229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DD7E6B"/>
                </a:solidFill>
              </a:rPr>
              <a:t>578</a:t>
            </a:r>
            <a:r>
              <a:rPr b="1" lang="en" sz="2400">
                <a:solidFill>
                  <a:srgbClr val="DD7E6B"/>
                </a:solidFill>
              </a:rPr>
              <a:t> Couriers</a:t>
            </a:r>
            <a:endParaRPr b="1" sz="2400">
              <a:solidFill>
                <a:srgbClr val="DD7E6B"/>
              </a:solidFill>
            </a:endParaRPr>
          </a:p>
        </p:txBody>
      </p:sp>
      <p:sp>
        <p:nvSpPr>
          <p:cNvPr id="312" name="Google Shape;312;p41"/>
          <p:cNvSpPr txBox="1"/>
          <p:nvPr/>
        </p:nvSpPr>
        <p:spPr>
          <a:xfrm>
            <a:off x="6183175" y="3385975"/>
            <a:ext cx="2411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85200C"/>
                </a:solidFill>
              </a:rPr>
              <a:t>(-76% daily new couriers since launch)</a:t>
            </a:r>
            <a:endParaRPr b="1" sz="1300">
              <a:solidFill>
                <a:srgbClr val="85200C"/>
              </a:solidFill>
            </a:endParaRPr>
          </a:p>
        </p:txBody>
      </p:sp>
      <p:pic>
        <p:nvPicPr>
          <p:cNvPr id="313" name="Google Shape;313;p41"/>
          <p:cNvPicPr preferRelativeResize="0"/>
          <p:nvPr/>
        </p:nvPicPr>
        <p:blipFill>
          <a:blip r:embed="rId6">
            <a:alphaModFix/>
          </a:blip>
          <a:stretch>
            <a:fillRect/>
          </a:stretch>
        </p:blipFill>
        <p:spPr>
          <a:xfrm flipH="1">
            <a:off x="5415122" y="3061208"/>
            <a:ext cx="687125" cy="68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t>Problem Statement</a:t>
            </a:r>
            <a:endParaRPr/>
          </a:p>
        </p:txBody>
      </p:sp>
      <p:sp>
        <p:nvSpPr>
          <p:cNvPr id="319" name="Google Shape;319;p42"/>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Juniper is struggling with adequately supporting the market’s supply and demand</a:t>
            </a:r>
            <a:endParaRPr b="1" sz="2400"/>
          </a:p>
        </p:txBody>
      </p:sp>
      <p:sp>
        <p:nvSpPr>
          <p:cNvPr id="325" name="Google Shape;325;p43"/>
          <p:cNvSpPr txBox="1"/>
          <p:nvPr>
            <p:ph idx="1" type="body"/>
          </p:nvPr>
        </p:nvSpPr>
        <p:spPr>
          <a:xfrm>
            <a:off x="973000" y="3925500"/>
            <a:ext cx="78594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i="1" lang="en" sz="1600">
                <a:solidFill>
                  <a:srgbClr val="00838A"/>
                </a:solidFill>
              </a:rPr>
              <a:t>Our Focus: </a:t>
            </a:r>
            <a:r>
              <a:rPr i="1" lang="en" sz="1600">
                <a:solidFill>
                  <a:srgbClr val="00838A"/>
                </a:solidFill>
              </a:rPr>
              <a:t>Understanding </a:t>
            </a:r>
            <a:r>
              <a:rPr i="1" lang="en" sz="1600" u="sng">
                <a:solidFill>
                  <a:srgbClr val="00838A"/>
                </a:solidFill>
              </a:rPr>
              <a:t>key courier metrics </a:t>
            </a:r>
            <a:r>
              <a:rPr i="1" lang="en" sz="1600">
                <a:solidFill>
                  <a:srgbClr val="00838A"/>
                </a:solidFill>
              </a:rPr>
              <a:t>to improve </a:t>
            </a:r>
            <a:r>
              <a:rPr i="1" lang="en" sz="1600" u="sng">
                <a:solidFill>
                  <a:srgbClr val="00838A"/>
                </a:solidFill>
              </a:rPr>
              <a:t>courier satisfaction</a:t>
            </a:r>
            <a:endParaRPr i="1" sz="1600" u="sng">
              <a:solidFill>
                <a:srgbClr val="00838A"/>
              </a:solidFill>
            </a:endParaRPr>
          </a:p>
        </p:txBody>
      </p:sp>
      <p:sp>
        <p:nvSpPr>
          <p:cNvPr id="326" name="Google Shape;326;p43"/>
          <p:cNvSpPr/>
          <p:nvPr/>
        </p:nvSpPr>
        <p:spPr>
          <a:xfrm>
            <a:off x="808450" y="1384275"/>
            <a:ext cx="8023800" cy="514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2"/>
                </a:solidFill>
              </a:rPr>
              <a:t>   </a:t>
            </a:r>
            <a:r>
              <a:rPr b="1" lang="en" sz="1600">
                <a:solidFill>
                  <a:schemeClr val="dk2"/>
                </a:solidFill>
              </a:rPr>
              <a:t>Customer Retention </a:t>
            </a:r>
            <a:r>
              <a:rPr b="1" lang="en" sz="1600">
                <a:solidFill>
                  <a:srgbClr val="FF0000"/>
                </a:solidFill>
              </a:rPr>
              <a:t>declines to ~60%</a:t>
            </a:r>
            <a:r>
              <a:rPr lang="en" sz="1600">
                <a:solidFill>
                  <a:schemeClr val="dk2"/>
                </a:solidFill>
              </a:rPr>
              <a:t> after the second week</a:t>
            </a:r>
            <a:endParaRPr sz="1600">
              <a:solidFill>
                <a:schemeClr val="dk2"/>
              </a:solidFill>
            </a:endParaRPr>
          </a:p>
        </p:txBody>
      </p:sp>
      <p:sp>
        <p:nvSpPr>
          <p:cNvPr id="327" name="Google Shape;327;p43"/>
          <p:cNvSpPr/>
          <p:nvPr/>
        </p:nvSpPr>
        <p:spPr>
          <a:xfrm rot="-5400000">
            <a:off x="385188" y="1310811"/>
            <a:ext cx="514325" cy="661300"/>
          </a:xfrm>
          <a:prstGeom prst="flowChartOffpageConnector">
            <a:avLst/>
          </a:prstGeom>
          <a:solidFill>
            <a:srgbClr val="0083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 name="Google Shape;328;p43"/>
          <p:cNvSpPr/>
          <p:nvPr/>
        </p:nvSpPr>
        <p:spPr>
          <a:xfrm>
            <a:off x="808450" y="1934688"/>
            <a:ext cx="8023800" cy="514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2"/>
                </a:solidFill>
              </a:rPr>
              <a:t>   </a:t>
            </a:r>
            <a:r>
              <a:rPr b="1" lang="en" sz="1600">
                <a:solidFill>
                  <a:schemeClr val="dk2"/>
                </a:solidFill>
              </a:rPr>
              <a:t>Daily New Users </a:t>
            </a:r>
            <a:r>
              <a:rPr b="1" lang="en" sz="1600">
                <a:solidFill>
                  <a:srgbClr val="FF0000"/>
                </a:solidFill>
              </a:rPr>
              <a:t>down 50%</a:t>
            </a:r>
            <a:r>
              <a:rPr lang="en" sz="1600">
                <a:solidFill>
                  <a:schemeClr val="dk2"/>
                </a:solidFill>
              </a:rPr>
              <a:t> since launch</a:t>
            </a:r>
            <a:endParaRPr sz="1600"/>
          </a:p>
        </p:txBody>
      </p:sp>
      <p:sp>
        <p:nvSpPr>
          <p:cNvPr id="329" name="Google Shape;329;p43"/>
          <p:cNvSpPr/>
          <p:nvPr/>
        </p:nvSpPr>
        <p:spPr>
          <a:xfrm>
            <a:off x="808450" y="2485100"/>
            <a:ext cx="8023800" cy="514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2"/>
                </a:solidFill>
              </a:rPr>
              <a:t>   </a:t>
            </a:r>
            <a:r>
              <a:rPr b="1" lang="en" sz="1600">
                <a:solidFill>
                  <a:schemeClr val="dk2"/>
                </a:solidFill>
              </a:rPr>
              <a:t>Worsening Courier Retention and Engagement </a:t>
            </a:r>
            <a:endParaRPr sz="1600">
              <a:solidFill>
                <a:schemeClr val="dk2"/>
              </a:solidFill>
            </a:endParaRPr>
          </a:p>
        </p:txBody>
      </p:sp>
      <p:sp>
        <p:nvSpPr>
          <p:cNvPr id="330" name="Google Shape;330;p43"/>
          <p:cNvSpPr/>
          <p:nvPr/>
        </p:nvSpPr>
        <p:spPr>
          <a:xfrm>
            <a:off x="808450" y="3035613"/>
            <a:ext cx="8023800" cy="514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2"/>
                </a:solidFill>
              </a:rPr>
              <a:t>   </a:t>
            </a:r>
            <a:r>
              <a:rPr b="1" lang="en" sz="1600">
                <a:solidFill>
                  <a:schemeClr val="dk2"/>
                </a:solidFill>
              </a:rPr>
              <a:t>Revenue </a:t>
            </a:r>
            <a:r>
              <a:rPr b="1" lang="en" sz="1600">
                <a:solidFill>
                  <a:srgbClr val="FF0000"/>
                </a:solidFill>
              </a:rPr>
              <a:t>declining ~13%</a:t>
            </a:r>
            <a:r>
              <a:rPr lang="en" sz="1600">
                <a:solidFill>
                  <a:schemeClr val="dk2"/>
                </a:solidFill>
              </a:rPr>
              <a:t> WoW for last two weeks</a:t>
            </a:r>
            <a:endParaRPr sz="1600"/>
          </a:p>
        </p:txBody>
      </p:sp>
      <p:sp>
        <p:nvSpPr>
          <p:cNvPr id="331" name="Google Shape;331;p43"/>
          <p:cNvSpPr/>
          <p:nvPr/>
        </p:nvSpPr>
        <p:spPr>
          <a:xfrm rot="-5400000">
            <a:off x="385188" y="1861224"/>
            <a:ext cx="514325" cy="661300"/>
          </a:xfrm>
          <a:prstGeom prst="flowChartOffpageConnector">
            <a:avLst/>
          </a:prstGeom>
          <a:solidFill>
            <a:srgbClr val="0083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 name="Google Shape;332;p43"/>
          <p:cNvSpPr/>
          <p:nvPr/>
        </p:nvSpPr>
        <p:spPr>
          <a:xfrm rot="-5400000">
            <a:off x="385188" y="2411636"/>
            <a:ext cx="514325" cy="661300"/>
          </a:xfrm>
          <a:prstGeom prst="flowChartOffpageConnector">
            <a:avLst/>
          </a:prstGeom>
          <a:solidFill>
            <a:srgbClr val="0083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 name="Google Shape;333;p43"/>
          <p:cNvSpPr/>
          <p:nvPr/>
        </p:nvSpPr>
        <p:spPr>
          <a:xfrm rot="-5400000">
            <a:off x="385188" y="2962061"/>
            <a:ext cx="514325" cy="661300"/>
          </a:xfrm>
          <a:prstGeom prst="flowChartOffpageConnector">
            <a:avLst/>
          </a:prstGeom>
          <a:solidFill>
            <a:srgbClr val="0083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 name="Google Shape;334;p43"/>
          <p:cNvSpPr txBox="1"/>
          <p:nvPr/>
        </p:nvSpPr>
        <p:spPr>
          <a:xfrm>
            <a:off x="311700" y="1377375"/>
            <a:ext cx="411000" cy="5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1</a:t>
            </a:r>
            <a:endParaRPr b="1" sz="1600">
              <a:solidFill>
                <a:schemeClr val="lt1"/>
              </a:solidFill>
            </a:endParaRPr>
          </a:p>
        </p:txBody>
      </p:sp>
      <p:sp>
        <p:nvSpPr>
          <p:cNvPr id="335" name="Google Shape;335;p43"/>
          <p:cNvSpPr txBox="1"/>
          <p:nvPr/>
        </p:nvSpPr>
        <p:spPr>
          <a:xfrm>
            <a:off x="311700" y="1931250"/>
            <a:ext cx="411000" cy="5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2</a:t>
            </a:r>
            <a:endParaRPr b="1" sz="1600">
              <a:solidFill>
                <a:schemeClr val="lt1"/>
              </a:solidFill>
            </a:endParaRPr>
          </a:p>
        </p:txBody>
      </p:sp>
      <p:sp>
        <p:nvSpPr>
          <p:cNvPr id="336" name="Google Shape;336;p43"/>
          <p:cNvSpPr txBox="1"/>
          <p:nvPr/>
        </p:nvSpPr>
        <p:spPr>
          <a:xfrm>
            <a:off x="311700" y="2483400"/>
            <a:ext cx="411000" cy="5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3</a:t>
            </a:r>
            <a:endParaRPr b="1" sz="1600">
              <a:solidFill>
                <a:schemeClr val="lt1"/>
              </a:solidFill>
            </a:endParaRPr>
          </a:p>
        </p:txBody>
      </p:sp>
      <p:sp>
        <p:nvSpPr>
          <p:cNvPr id="337" name="Google Shape;337;p43"/>
          <p:cNvSpPr txBox="1"/>
          <p:nvPr/>
        </p:nvSpPr>
        <p:spPr>
          <a:xfrm>
            <a:off x="311700" y="3035613"/>
            <a:ext cx="411000" cy="5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4</a:t>
            </a:r>
            <a:endParaRPr b="1" sz="1600">
              <a:solidFill>
                <a:schemeClr val="lt1"/>
              </a:solidFill>
            </a:endParaRPr>
          </a:p>
        </p:txBody>
      </p:sp>
      <p:pic>
        <p:nvPicPr>
          <p:cNvPr id="338" name="Google Shape;338;p43"/>
          <p:cNvPicPr preferRelativeResize="0"/>
          <p:nvPr/>
        </p:nvPicPr>
        <p:blipFill>
          <a:blip r:embed="rId3">
            <a:alphaModFix/>
          </a:blip>
          <a:stretch>
            <a:fillRect/>
          </a:stretch>
        </p:blipFill>
        <p:spPr>
          <a:xfrm>
            <a:off x="311700" y="3818150"/>
            <a:ext cx="661300" cy="6458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ctrTitle"/>
          </p:nvPr>
        </p:nvSpPr>
        <p:spPr>
          <a:xfrm>
            <a:off x="1612525" y="1113497"/>
            <a:ext cx="2788800" cy="2985600"/>
          </a:xfrm>
          <a:prstGeom prst="rect">
            <a:avLst/>
          </a:prstGeom>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4080"/>
              <a:t>Courier</a:t>
            </a:r>
            <a:endParaRPr b="1" sz="4080"/>
          </a:p>
          <a:p>
            <a:pPr indent="0" lvl="0" marL="0" rtl="0" algn="ctr">
              <a:lnSpc>
                <a:spcPct val="100000"/>
              </a:lnSpc>
              <a:spcBef>
                <a:spcPts val="0"/>
              </a:spcBef>
              <a:spcAft>
                <a:spcPts val="0"/>
              </a:spcAft>
              <a:buNone/>
            </a:pPr>
            <a:r>
              <a:rPr b="1" lang="en" sz="4080"/>
              <a:t>Key Metrics</a:t>
            </a:r>
            <a:endParaRPr/>
          </a:p>
        </p:txBody>
      </p:sp>
      <p:sp>
        <p:nvSpPr>
          <p:cNvPr id="344" name="Google Shape;344;p44"/>
          <p:cNvSpPr txBox="1"/>
          <p:nvPr/>
        </p:nvSpPr>
        <p:spPr>
          <a:xfrm>
            <a:off x="309375" y="309375"/>
            <a:ext cx="1042800" cy="1352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lt1"/>
              </a:solidFill>
              <a:latin typeface="Lexend Deca"/>
              <a:ea typeface="Lexend Deca"/>
              <a:cs typeface="Lexend Deca"/>
              <a:sym typeface="Lexend De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idx="4294967295" type="ctrTitle"/>
          </p:nvPr>
        </p:nvSpPr>
        <p:spPr>
          <a:xfrm>
            <a:off x="855300" y="495600"/>
            <a:ext cx="7433400" cy="89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700">
                <a:solidFill>
                  <a:srgbClr val="00838A"/>
                </a:solidFill>
                <a:latin typeface="Arial"/>
                <a:ea typeface="Arial"/>
                <a:cs typeface="Arial"/>
                <a:sym typeface="Arial"/>
              </a:rPr>
              <a:t>Courier Key Metrics</a:t>
            </a:r>
            <a:endParaRPr sz="3700">
              <a:solidFill>
                <a:srgbClr val="00838A"/>
              </a:solidFill>
              <a:latin typeface="Arial"/>
              <a:ea typeface="Arial"/>
              <a:cs typeface="Arial"/>
              <a:sym typeface="Arial"/>
            </a:endParaRPr>
          </a:p>
        </p:txBody>
      </p:sp>
      <p:sp>
        <p:nvSpPr>
          <p:cNvPr id="350" name="Google Shape;350;p45"/>
          <p:cNvSpPr txBox="1"/>
          <p:nvPr>
            <p:ph idx="4294967295" type="subTitle"/>
          </p:nvPr>
        </p:nvSpPr>
        <p:spPr>
          <a:xfrm>
            <a:off x="855300" y="1757625"/>
            <a:ext cx="7433400" cy="2868000"/>
          </a:xfrm>
          <a:prstGeom prst="rect">
            <a:avLst/>
          </a:prstGeom>
        </p:spPr>
        <p:txBody>
          <a:bodyPr anchorCtr="0" anchor="t" bIns="0" lIns="0" spcFirstLastPara="1" rIns="0" wrap="square" tIns="0">
            <a:noAutofit/>
          </a:bodyPr>
          <a:lstStyle/>
          <a:p>
            <a:pPr indent="457200" lvl="0" marL="457200" rtl="0" algn="l">
              <a:spcBef>
                <a:spcPts val="0"/>
              </a:spcBef>
              <a:spcAft>
                <a:spcPts val="0"/>
              </a:spcAft>
              <a:buNone/>
            </a:pPr>
            <a:r>
              <a:rPr lang="en" sz="2200">
                <a:solidFill>
                  <a:srgbClr val="595959"/>
                </a:solidFill>
                <a:latin typeface="Arial"/>
                <a:ea typeface="Arial"/>
                <a:cs typeface="Arial"/>
                <a:sym typeface="Arial"/>
              </a:rPr>
              <a:t>Courier Retention</a:t>
            </a:r>
            <a:endParaRPr sz="2200">
              <a:solidFill>
                <a:srgbClr val="595959"/>
              </a:solidFill>
              <a:latin typeface="Arial"/>
              <a:ea typeface="Arial"/>
              <a:cs typeface="Arial"/>
              <a:sym typeface="Arial"/>
            </a:endParaRPr>
          </a:p>
          <a:p>
            <a:pPr indent="0" lvl="0" marL="457200" rtl="0" algn="l">
              <a:spcBef>
                <a:spcPts val="1200"/>
              </a:spcBef>
              <a:spcAft>
                <a:spcPts val="0"/>
              </a:spcAft>
              <a:buNone/>
            </a:pPr>
            <a:r>
              <a:t/>
            </a:r>
            <a:endParaRPr sz="2200">
              <a:solidFill>
                <a:srgbClr val="595959"/>
              </a:solidFill>
              <a:latin typeface="Arial"/>
              <a:ea typeface="Arial"/>
              <a:cs typeface="Arial"/>
              <a:sym typeface="Arial"/>
            </a:endParaRPr>
          </a:p>
          <a:p>
            <a:pPr indent="457200" lvl="0" marL="457200" rtl="0" algn="l">
              <a:spcBef>
                <a:spcPts val="1200"/>
              </a:spcBef>
              <a:spcAft>
                <a:spcPts val="0"/>
              </a:spcAft>
              <a:buNone/>
            </a:pPr>
            <a:r>
              <a:rPr lang="en" sz="2200">
                <a:solidFill>
                  <a:srgbClr val="595959"/>
                </a:solidFill>
                <a:latin typeface="Arial"/>
                <a:ea typeface="Arial"/>
                <a:cs typeface="Arial"/>
                <a:sym typeface="Arial"/>
              </a:rPr>
              <a:t>Courier Engagement</a:t>
            </a:r>
            <a:endParaRPr sz="2200">
              <a:solidFill>
                <a:srgbClr val="595959"/>
              </a:solidFill>
              <a:latin typeface="Arial"/>
              <a:ea typeface="Arial"/>
              <a:cs typeface="Arial"/>
              <a:sym typeface="Arial"/>
            </a:endParaRPr>
          </a:p>
          <a:p>
            <a:pPr indent="0" lvl="0" marL="457200" rtl="0" algn="l">
              <a:spcBef>
                <a:spcPts val="1200"/>
              </a:spcBef>
              <a:spcAft>
                <a:spcPts val="0"/>
              </a:spcAft>
              <a:buNone/>
            </a:pPr>
            <a:r>
              <a:t/>
            </a:r>
            <a:endParaRPr sz="2200">
              <a:solidFill>
                <a:srgbClr val="595959"/>
              </a:solidFill>
              <a:latin typeface="Arial"/>
              <a:ea typeface="Arial"/>
              <a:cs typeface="Arial"/>
              <a:sym typeface="Arial"/>
            </a:endParaRPr>
          </a:p>
          <a:p>
            <a:pPr indent="457200" lvl="0" marL="457200" rtl="0" algn="l">
              <a:spcBef>
                <a:spcPts val="1200"/>
              </a:spcBef>
              <a:spcAft>
                <a:spcPts val="1200"/>
              </a:spcAft>
              <a:buNone/>
            </a:pPr>
            <a:r>
              <a:rPr lang="en" sz="2200">
                <a:solidFill>
                  <a:srgbClr val="595959"/>
                </a:solidFill>
                <a:latin typeface="Arial"/>
                <a:ea typeface="Arial"/>
                <a:cs typeface="Arial"/>
                <a:sym typeface="Arial"/>
              </a:rPr>
              <a:t>Courier Efficiency</a:t>
            </a:r>
            <a:endParaRPr sz="2800"/>
          </a:p>
        </p:txBody>
      </p:sp>
      <p:grpSp>
        <p:nvGrpSpPr>
          <p:cNvPr id="351" name="Google Shape;351;p45"/>
          <p:cNvGrpSpPr/>
          <p:nvPr/>
        </p:nvGrpSpPr>
        <p:grpSpPr>
          <a:xfrm>
            <a:off x="1393767" y="1757626"/>
            <a:ext cx="337562" cy="359671"/>
            <a:chOff x="5970800" y="1619250"/>
            <a:chExt cx="428650" cy="456725"/>
          </a:xfrm>
        </p:grpSpPr>
        <p:sp>
          <p:nvSpPr>
            <p:cNvPr id="352" name="Google Shape;352;p45"/>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3" name="Google Shape;353;p45"/>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4" name="Google Shape;354;p45"/>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5" name="Google Shape;355;p45"/>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6" name="Google Shape;356;p45"/>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grpSp>
        <p:nvGrpSpPr>
          <p:cNvPr id="357" name="Google Shape;357;p45"/>
          <p:cNvGrpSpPr/>
          <p:nvPr/>
        </p:nvGrpSpPr>
        <p:grpSpPr>
          <a:xfrm>
            <a:off x="1393767" y="2815801"/>
            <a:ext cx="337562" cy="359671"/>
            <a:chOff x="5970800" y="1619250"/>
            <a:chExt cx="428650" cy="456725"/>
          </a:xfrm>
        </p:grpSpPr>
        <p:sp>
          <p:nvSpPr>
            <p:cNvPr id="358" name="Google Shape;358;p45"/>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59" name="Google Shape;359;p45"/>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0" name="Google Shape;360;p45"/>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1" name="Google Shape;361;p45"/>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2" name="Google Shape;362;p45"/>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grpSp>
        <p:nvGrpSpPr>
          <p:cNvPr id="363" name="Google Shape;363;p45"/>
          <p:cNvGrpSpPr/>
          <p:nvPr/>
        </p:nvGrpSpPr>
        <p:grpSpPr>
          <a:xfrm>
            <a:off x="1393767" y="3873976"/>
            <a:ext cx="337562" cy="359671"/>
            <a:chOff x="5970800" y="1619250"/>
            <a:chExt cx="428650" cy="456725"/>
          </a:xfrm>
        </p:grpSpPr>
        <p:sp>
          <p:nvSpPr>
            <p:cNvPr id="364" name="Google Shape;364;p45"/>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5" name="Google Shape;365;p45"/>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6" name="Google Shape;366;p45"/>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7" name="Google Shape;367;p45"/>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sp>
          <p:nvSpPr>
            <p:cNvPr id="368" name="Google Shape;368;p45"/>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1B1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B151B"/>
                </a:solidFill>
              </a:endParaRPr>
            </a:p>
          </p:txBody>
        </p:sp>
      </p:grpSp>
      <p:sp>
        <p:nvSpPr>
          <p:cNvPr id="369" name="Google Shape;369;p45"/>
          <p:cNvSpPr txBox="1"/>
          <p:nvPr/>
        </p:nvSpPr>
        <p:spPr>
          <a:xfrm>
            <a:off x="5251325" y="2512450"/>
            <a:ext cx="3892800" cy="263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800">
                <a:solidFill>
                  <a:srgbClr val="595959"/>
                </a:solidFill>
              </a:rPr>
              <a:t>L</a:t>
            </a:r>
            <a:r>
              <a:rPr b="1" lang="en" sz="1800">
                <a:solidFill>
                  <a:srgbClr val="595959"/>
                </a:solidFill>
              </a:rPr>
              <a:t>ong idle times at merchants</a:t>
            </a:r>
            <a:r>
              <a:rPr lang="en" sz="1800">
                <a:solidFill>
                  <a:srgbClr val="595959"/>
                </a:solidFill>
              </a:rPr>
              <a:t> is the key driver for worsening courier metrics</a:t>
            </a:r>
            <a:endParaRPr sz="1900">
              <a:solidFill>
                <a:schemeClr val="dk1"/>
              </a:solidFill>
            </a:endParaRPr>
          </a:p>
        </p:txBody>
      </p:sp>
      <p:pic>
        <p:nvPicPr>
          <p:cNvPr id="370" name="Google Shape;370;p45"/>
          <p:cNvPicPr preferRelativeResize="0"/>
          <p:nvPr/>
        </p:nvPicPr>
        <p:blipFill>
          <a:blip r:embed="rId3">
            <a:alphaModFix/>
          </a:blip>
          <a:stretch>
            <a:fillRect/>
          </a:stretch>
        </p:blipFill>
        <p:spPr>
          <a:xfrm rot="5400000">
            <a:off x="8699487" y="4728887"/>
            <a:ext cx="480200" cy="27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