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5" r:id="rId8"/>
    <p:sldId id="266" r:id="rId9"/>
    <p:sldId id="261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62" r:id="rId18"/>
    <p:sldId id="274" r:id="rId19"/>
    <p:sldId id="275" r:id="rId20"/>
    <p:sldId id="277" r:id="rId21"/>
    <p:sldId id="278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6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7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84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16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69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7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1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7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7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4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2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D766C-25A4-460D-AFCA-4471E92D5168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002803-2B17-404D-87D2-AA022199F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58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loud.google.com/storage/docs/object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21A4-6F28-E8AD-C84F-A8942CF00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404630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93FDC-8A24-E7D0-9146-C8EAB2C1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1" y="670044"/>
            <a:ext cx="9550777" cy="346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A819B-BAF2-3B74-80FA-438667DB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04" y="4501918"/>
            <a:ext cx="10768564" cy="16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7A8801-05E0-E9AE-0F46-DB078DBBA1DE}"/>
              </a:ext>
            </a:extLst>
          </p:cNvPr>
          <p:cNvSpPr txBox="1"/>
          <p:nvPr/>
        </p:nvSpPr>
        <p:spPr>
          <a:xfrm>
            <a:off x="234870" y="887576"/>
            <a:ext cx="115481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is a Google Cloud service that provides unified stream and batch data processing at scale.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Use Dataflow to create data pipelines that read from one or more sources, transform the data, and write the data to a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Managed :</a:t>
            </a:r>
          </a:p>
          <a:p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That means Google manages all of the resources needed to run Dataflow. When you run a Dataflow job, the Dataflow service allocates a pool of worker VMs to execute the pipeline. 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0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B5EDD-7B71-50F6-2F3B-2AD9C594AADB}"/>
              </a:ext>
            </a:extLst>
          </p:cNvPr>
          <p:cNvSpPr txBox="1"/>
          <p:nvPr/>
        </p:nvSpPr>
        <p:spPr>
          <a:xfrm>
            <a:off x="518449" y="760654"/>
            <a:ext cx="111551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Scalable</a:t>
            </a:r>
          </a:p>
          <a:p>
            <a:pPr algn="l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is designed to support batch and streaming pipelines at large scale. Data is processed in parallel, so the work is distributed across multiple VMs.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can auto scale by provisioning extra worker VMs, or by shutting down some worker VMs if fewer are needed.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Portable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executes </a:t>
            </a: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Apache Beam 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pipelines. If you decide later to run your pipeline on a different platform, such as Apache </a:t>
            </a:r>
            <a:r>
              <a:rPr lang="en-US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Flink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or Apache Spark, you can do so without rewriting the pipeline code.</a:t>
            </a:r>
          </a:p>
        </p:txBody>
      </p:sp>
    </p:spTree>
    <p:extLst>
      <p:ext uri="{BB962C8B-B14F-4D97-AF65-F5344CB8AC3E}">
        <p14:creationId xmlns:p14="http://schemas.microsoft.com/office/powerpoint/2010/main" val="44035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09A1F6-C24F-384D-B2FB-F599F4EF642C}"/>
              </a:ext>
            </a:extLst>
          </p:cNvPr>
          <p:cNvSpPr txBox="1"/>
          <p:nvPr/>
        </p:nvSpPr>
        <p:spPr>
          <a:xfrm>
            <a:off x="358815" y="543909"/>
            <a:ext cx="115399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To run an Apache Beam pipeline using Dataflow, perform the following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Use the Apache Beam SDK to define and build the pipeline. Alternatively, you can deploy a prebuilt pipeline by using a Dataflow template.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Use Dataflow to run the pipeline. Dataflow allocates a pool of VMs to run the job, deploys the code to the VMs, and orchestrates running the job.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Dataflow performs optimizations on the backend to make your pipeline run efficiently and take advantage of parallelization.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While a job is running and after it completes, use Dataflow management capabilities to monitor progress and troubleshoot.</a:t>
            </a:r>
          </a:p>
        </p:txBody>
      </p:sp>
    </p:spTree>
    <p:extLst>
      <p:ext uri="{BB962C8B-B14F-4D97-AF65-F5344CB8AC3E}">
        <p14:creationId xmlns:p14="http://schemas.microsoft.com/office/powerpoint/2010/main" val="246710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1E436-7FE5-65F5-5A3B-E5DED2E95943}"/>
              </a:ext>
            </a:extLst>
          </p:cNvPr>
          <p:cNvSpPr txBox="1"/>
          <p:nvPr/>
        </p:nvSpPr>
        <p:spPr>
          <a:xfrm>
            <a:off x="627926" y="550723"/>
            <a:ext cx="902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https://cloud.google.com/dataflow/docs/guides/interactive-pipeline-development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59AEF-299C-C7AA-D992-23F37BF545BA}"/>
              </a:ext>
            </a:extLst>
          </p:cNvPr>
          <p:cNvSpPr txBox="1"/>
          <p:nvPr/>
        </p:nvSpPr>
        <p:spPr>
          <a:xfrm>
            <a:off x="787078" y="1261641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Apache Beam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4F0F7-58F7-6139-4CAD-2FF748AB880E}"/>
              </a:ext>
            </a:extLst>
          </p:cNvPr>
          <p:cNvSpPr txBox="1"/>
          <p:nvPr/>
        </p:nvSpPr>
        <p:spPr>
          <a:xfrm>
            <a:off x="787079" y="2126447"/>
            <a:ext cx="10590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The Apache Beam programming model simplifies the mechanics of large-scale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Using one of the Apache Beam SDKs, you build a program that defines the pipeline.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Then, you execute the pipeline on a specific platform such as Dataflow. 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This model lets you concentrate on the logical composition of your data processing job, rather than managing the orchestration of parallel processing. 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C7146-D2F6-0F90-89A8-E3FE7D97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8" y="4724423"/>
            <a:ext cx="11601444" cy="17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9FFB1-38A7-A050-30BE-F953EC315F78}"/>
              </a:ext>
            </a:extLst>
          </p:cNvPr>
          <p:cNvSpPr txBox="1"/>
          <p:nvPr/>
        </p:nvSpPr>
        <p:spPr>
          <a:xfrm>
            <a:off x="682906" y="555584"/>
            <a:ext cx="479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Basic Concepts in Apache Beam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07DCD-21FF-B626-F896-2F713CF5CF08}"/>
              </a:ext>
            </a:extLst>
          </p:cNvPr>
          <p:cNvSpPr txBox="1"/>
          <p:nvPr/>
        </p:nvSpPr>
        <p:spPr>
          <a:xfrm>
            <a:off x="821803" y="1400537"/>
            <a:ext cx="845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Pcollection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ParDo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Pipeline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User 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Runner – dataflow, spark, direct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Text IO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107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BE1B1-8B37-1651-68FD-E41D6A3A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4" y="493853"/>
            <a:ext cx="10174146" cy="514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F2D148-B930-BCBC-E269-3A16271007E6}"/>
              </a:ext>
            </a:extLst>
          </p:cNvPr>
          <p:cNvSpPr txBox="1"/>
          <p:nvPr/>
        </p:nvSpPr>
        <p:spPr>
          <a:xfrm>
            <a:off x="856527" y="5995686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https://beam.apache.org/documentation/io/connectors/</a:t>
            </a:r>
          </a:p>
        </p:txBody>
      </p:sp>
    </p:spTree>
    <p:extLst>
      <p:ext uri="{BB962C8B-B14F-4D97-AF65-F5344CB8AC3E}">
        <p14:creationId xmlns:p14="http://schemas.microsoft.com/office/powerpoint/2010/main" val="356100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/>
              <a:t>Cloud Composer</a:t>
            </a:r>
          </a:p>
        </p:txBody>
      </p:sp>
    </p:spTree>
    <p:extLst>
      <p:ext uri="{BB962C8B-B14F-4D97-AF65-F5344CB8AC3E}">
        <p14:creationId xmlns:p14="http://schemas.microsoft.com/office/powerpoint/2010/main" val="408598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5CAD6-512B-861F-400F-F355845DE113}"/>
              </a:ext>
            </a:extLst>
          </p:cNvPr>
          <p:cNvSpPr txBox="1"/>
          <p:nvPr/>
        </p:nvSpPr>
        <p:spPr>
          <a:xfrm>
            <a:off x="753035" y="641449"/>
            <a:ext cx="103721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20B0502040204020203" pitchFamily="2" charset="0"/>
              </a:rPr>
              <a:t>Google Cloud Composer is a fully managed workflow orchestration service built on Apache Airflow.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20B0502040204020203" pitchFamily="2" charset="0"/>
              </a:rPr>
              <a:t>It helps you author, schedule, and monitor pipelines that span across multiple tasks.</a:t>
            </a:r>
          </a:p>
        </p:txBody>
      </p:sp>
    </p:spTree>
    <p:extLst>
      <p:ext uri="{BB962C8B-B14F-4D97-AF65-F5344CB8AC3E}">
        <p14:creationId xmlns:p14="http://schemas.microsoft.com/office/powerpoint/2010/main" val="118568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58830F-3B25-413C-C95A-209CE1BA949E}"/>
              </a:ext>
            </a:extLst>
          </p:cNvPr>
          <p:cNvSpPr txBox="1"/>
          <p:nvPr/>
        </p:nvSpPr>
        <p:spPr>
          <a:xfrm>
            <a:off x="761999" y="1575591"/>
            <a:ext cx="109548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Poppins" panose="00000500000000000000" pitchFamily="2" charset="0"/>
              </a:rPr>
              <a:t>Scalability: Easily scale your workflows based on demand.</a:t>
            </a:r>
          </a:p>
          <a:p>
            <a:pPr algn="l" fontAlgn="base"/>
            <a:endParaRPr lang="en-US" sz="2800" b="0" i="0" dirty="0">
              <a:effectLst/>
              <a:latin typeface="Poppins" panose="00000500000000000000" pitchFamily="2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Poppins" panose="00000500000000000000" pitchFamily="2" charset="0"/>
              </a:rPr>
              <a:t>Monitoring: Monitor and track workflow status in real-time.</a:t>
            </a:r>
          </a:p>
          <a:p>
            <a:pPr algn="l" fontAlgn="base"/>
            <a:endParaRPr lang="en-US" sz="2800" b="0" i="0" dirty="0">
              <a:effectLst/>
              <a:latin typeface="Poppins" panose="00000500000000000000" pitchFamily="2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Poppins" panose="00000500000000000000" pitchFamily="2" charset="0"/>
              </a:rPr>
              <a:t>Customization: Create custom plugins and integrate with other GCP services.</a:t>
            </a:r>
          </a:p>
          <a:p>
            <a:pPr algn="l" fontAlgn="base"/>
            <a:endParaRPr lang="en-US" sz="2800" b="0" i="0" dirty="0">
              <a:effectLst/>
              <a:latin typeface="Poppins" panose="00000500000000000000" pitchFamily="2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Poppins" panose="00000500000000000000" pitchFamily="2" charset="0"/>
              </a:rPr>
              <a:t>Security: Built-in security features to protect your data.</a:t>
            </a:r>
          </a:p>
        </p:txBody>
      </p:sp>
    </p:spTree>
    <p:extLst>
      <p:ext uri="{BB962C8B-B14F-4D97-AF65-F5344CB8AC3E}">
        <p14:creationId xmlns:p14="http://schemas.microsoft.com/office/powerpoint/2010/main" val="317927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182C0-B144-1C16-8529-F65359428A2B}"/>
              </a:ext>
            </a:extLst>
          </p:cNvPr>
          <p:cNvSpPr txBox="1"/>
          <p:nvPr/>
        </p:nvSpPr>
        <p:spPr>
          <a:xfrm>
            <a:off x="1201270" y="941295"/>
            <a:ext cx="1045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 err="1"/>
              <a:t>Bigquery</a:t>
            </a:r>
            <a:endParaRPr lang="en-IN" sz="3600" dirty="0"/>
          </a:p>
          <a:p>
            <a:pPr marL="342900" indent="-342900">
              <a:buAutoNum type="arabicPeriod"/>
            </a:pPr>
            <a:endParaRPr lang="en-IN" sz="3600" dirty="0"/>
          </a:p>
          <a:p>
            <a:pPr marL="342900" indent="-342900">
              <a:buAutoNum type="arabicPeriod"/>
            </a:pPr>
            <a:r>
              <a:rPr lang="en-IN" sz="3600" dirty="0"/>
              <a:t>Google Cloud Storage Buckets (GCS)</a:t>
            </a:r>
          </a:p>
          <a:p>
            <a:pPr marL="342900" indent="-342900">
              <a:buAutoNum type="arabicPeriod"/>
            </a:pPr>
            <a:endParaRPr lang="en-IN" sz="3600" dirty="0"/>
          </a:p>
          <a:p>
            <a:pPr marL="342900" indent="-342900">
              <a:buAutoNum type="arabicPeriod"/>
            </a:pPr>
            <a:r>
              <a:rPr lang="en-IN" sz="3600" dirty="0"/>
              <a:t>Google Cloud Dataflow</a:t>
            </a:r>
          </a:p>
          <a:p>
            <a:pPr marL="342900" indent="-342900">
              <a:buAutoNum type="arabicPeriod"/>
            </a:pPr>
            <a:endParaRPr lang="en-IN" sz="3600" dirty="0"/>
          </a:p>
          <a:p>
            <a:pPr marL="342900" indent="-342900">
              <a:buAutoNum type="arabicPeriod"/>
            </a:pPr>
            <a:r>
              <a:rPr lang="en-IN" sz="3600" dirty="0"/>
              <a:t>Google Cloud Composer</a:t>
            </a:r>
          </a:p>
        </p:txBody>
      </p:sp>
    </p:spTree>
    <p:extLst>
      <p:ext uri="{BB962C8B-B14F-4D97-AF65-F5344CB8AC3E}">
        <p14:creationId xmlns:p14="http://schemas.microsoft.com/office/powerpoint/2010/main" val="316048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A9AFF-5331-6531-1A0B-CDA931A2BFC8}"/>
              </a:ext>
            </a:extLst>
          </p:cNvPr>
          <p:cNvSpPr txBox="1"/>
          <p:nvPr/>
        </p:nvSpPr>
        <p:spPr>
          <a:xfrm>
            <a:off x="708212" y="2305615"/>
            <a:ext cx="99687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Poppins" panose="00000500000000000000" pitchFamily="2" charset="0"/>
              </a:rPr>
              <a:t>Apache Airflow is an open-source tool for orchestrating complex computational workflows.</a:t>
            </a:r>
          </a:p>
          <a:p>
            <a:pPr algn="l" fontAlgn="base"/>
            <a:endParaRPr lang="en-US" sz="2800" b="0" i="0" dirty="0">
              <a:effectLst/>
              <a:latin typeface="Poppins" panose="00000500000000000000" pitchFamily="2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Poppins" panose="00000500000000000000" pitchFamily="2" charset="0"/>
              </a:rPr>
              <a:t>It allows you to define workflows as Directed Acyclic Graphs (DAGs) in Python.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1FE49-D3B8-75CE-70AA-B25B3263EC22}"/>
              </a:ext>
            </a:extLst>
          </p:cNvPr>
          <p:cNvSpPr txBox="1"/>
          <p:nvPr/>
        </p:nvSpPr>
        <p:spPr>
          <a:xfrm>
            <a:off x="3442447" y="582705"/>
            <a:ext cx="3678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Apache Airflow</a:t>
            </a:r>
          </a:p>
        </p:txBody>
      </p:sp>
    </p:spTree>
    <p:extLst>
      <p:ext uri="{BB962C8B-B14F-4D97-AF65-F5344CB8AC3E}">
        <p14:creationId xmlns:p14="http://schemas.microsoft.com/office/powerpoint/2010/main" val="362481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25F308-0DD3-9D9E-F3B4-F19E2F9DD6C8}"/>
              </a:ext>
            </a:extLst>
          </p:cNvPr>
          <p:cNvSpPr txBox="1"/>
          <p:nvPr/>
        </p:nvSpPr>
        <p:spPr>
          <a:xfrm>
            <a:off x="645458" y="1772815"/>
            <a:ext cx="104259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Poppins" panose="00000500000000000000" pitchFamily="2" charset="0"/>
              </a:rPr>
              <a:t>Benefits of Using Airflow with Google Cloud Composer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Poppins" panose="00000500000000000000" pitchFamily="2" charset="0"/>
              </a:rPr>
              <a:t>Seamless Integration: Airflow seamlessly integrates with various GCP services.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Poppins" panose="00000500000000000000" pitchFamily="2" charset="0"/>
              </a:rPr>
              <a:t>Flexibility: Define workflows using Python and customize as needed.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Poppins" panose="00000500000000000000" pitchFamily="2" charset="0"/>
              </a:rPr>
              <a:t>Automation: Automate tasks and streamline data pipelines.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C8BB9-54C9-A7A1-5D0C-2747BCC8AB90}"/>
              </a:ext>
            </a:extLst>
          </p:cNvPr>
          <p:cNvSpPr txBox="1"/>
          <p:nvPr/>
        </p:nvSpPr>
        <p:spPr>
          <a:xfrm>
            <a:off x="448235" y="573741"/>
            <a:ext cx="10128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Benefits of Airflow with Cloud Composer in GCP</a:t>
            </a:r>
          </a:p>
        </p:txBody>
      </p:sp>
    </p:spTree>
    <p:extLst>
      <p:ext uri="{BB962C8B-B14F-4D97-AF65-F5344CB8AC3E}">
        <p14:creationId xmlns:p14="http://schemas.microsoft.com/office/powerpoint/2010/main" val="249734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CC6FE-081F-4CE1-E9C1-D466A695B962}"/>
              </a:ext>
            </a:extLst>
          </p:cNvPr>
          <p:cNvSpPr txBox="1"/>
          <p:nvPr/>
        </p:nvSpPr>
        <p:spPr>
          <a:xfrm>
            <a:off x="1497106" y="940510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HttpOperator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MySqlOperator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PostgresOperator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MsSqlOperator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OracleOperator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JdbcOperator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DockerOperator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HiveOperator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S3FileTransformOperator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PrestoToMySqlOperator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SlackAPIOperator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F8ED1-0109-E3B1-7C39-083108F16808}"/>
              </a:ext>
            </a:extLst>
          </p:cNvPr>
          <p:cNvSpPr txBox="1"/>
          <p:nvPr/>
        </p:nvSpPr>
        <p:spPr>
          <a:xfrm>
            <a:off x="1317812" y="303374"/>
            <a:ext cx="60960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https://airflow.apache.org/docs/</a:t>
            </a:r>
          </a:p>
        </p:txBody>
      </p:sp>
    </p:spTree>
    <p:extLst>
      <p:ext uri="{BB962C8B-B14F-4D97-AF65-F5344CB8AC3E}">
        <p14:creationId xmlns:p14="http://schemas.microsoft.com/office/powerpoint/2010/main" val="219321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EC5005-1E8C-7925-25E3-3BF91E5043E4}"/>
              </a:ext>
            </a:extLst>
          </p:cNvPr>
          <p:cNvSpPr txBox="1"/>
          <p:nvPr/>
        </p:nvSpPr>
        <p:spPr>
          <a:xfrm>
            <a:off x="654423" y="739153"/>
            <a:ext cx="954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https://airflow.apache.org/docs/apache-airflow-providers-google/stable/operators/cloud/index.html</a:t>
            </a:r>
          </a:p>
        </p:txBody>
      </p:sp>
    </p:spTree>
    <p:extLst>
      <p:ext uri="{BB962C8B-B14F-4D97-AF65-F5344CB8AC3E}">
        <p14:creationId xmlns:p14="http://schemas.microsoft.com/office/powerpoint/2010/main" val="256374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 err="1"/>
              <a:t>BigQuery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3211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A75210-6EF1-C593-2D8F-F1C129B58E72}"/>
              </a:ext>
            </a:extLst>
          </p:cNvPr>
          <p:cNvSpPr txBox="1"/>
          <p:nvPr/>
        </p:nvSpPr>
        <p:spPr>
          <a:xfrm>
            <a:off x="619922" y="797510"/>
            <a:ext cx="101877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is a fully managed enterprise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BigQuery's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scalable, distributed analysis engine lets you query terabytes in seconds and petabytes in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stores data using a columnar storage format that is optimized for analytical queries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storage is automatically replicated across multiple locations to provide high availability.</a:t>
            </a:r>
          </a:p>
          <a:p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Roboto" panose="02000000000000000000" pitchFamily="2" charset="0"/>
              </a:rPr>
              <a:t>Two Layers:</a:t>
            </a:r>
          </a:p>
          <a:p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storage layer that ingests, stores, and optimizes data</a:t>
            </a:r>
            <a:endParaRPr lang="en-US" sz="2800" dirty="0">
              <a:solidFill>
                <a:schemeClr val="tx1">
                  <a:lumMod val="95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compute layer that provides analytics capabilities.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2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4177E-6FCD-0C77-A784-A10D55AC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36" y="1209963"/>
            <a:ext cx="10750978" cy="46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/>
              <a:t>GCS Buckets</a:t>
            </a:r>
          </a:p>
        </p:txBody>
      </p:sp>
    </p:spTree>
    <p:extLst>
      <p:ext uri="{BB962C8B-B14F-4D97-AF65-F5344CB8AC3E}">
        <p14:creationId xmlns:p14="http://schemas.microsoft.com/office/powerpoint/2010/main" val="317523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38F04-2DAE-281F-A10F-CAF3CF98B374}"/>
              </a:ext>
            </a:extLst>
          </p:cNvPr>
          <p:cNvSpPr txBox="1"/>
          <p:nvPr/>
        </p:nvSpPr>
        <p:spPr>
          <a:xfrm>
            <a:off x="555811" y="672353"/>
            <a:ext cx="10757647" cy="185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Cloud Storage is a service for storing your </a:t>
            </a:r>
            <a:r>
              <a:rPr lang="en-US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objects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in Google Cloud. </a:t>
            </a:r>
            <a:endParaRPr lang="en-IN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Google Cloud Storage uses a global namespace for bucket names, so all bucket names </a:t>
            </a:r>
            <a:r>
              <a:rPr lang="en-IN" sz="2800" b="0" i="0" u="none" strike="noStrike" baseline="0" dirty="0">
                <a:latin typeface="SabonLTStd-Roman"/>
              </a:rPr>
              <a:t>must have unique names.</a:t>
            </a:r>
            <a:endParaRPr lang="en-US" sz="28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45301-3209-75BB-B9EE-36970F05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3" y="2599765"/>
            <a:ext cx="10506634" cy="38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2732A-23CA-5142-B897-93B31DC24F56}"/>
              </a:ext>
            </a:extLst>
          </p:cNvPr>
          <p:cNvSpPr txBox="1"/>
          <p:nvPr/>
        </p:nvSpPr>
        <p:spPr>
          <a:xfrm>
            <a:off x="223096" y="773008"/>
            <a:ext cx="11968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Usage:</a:t>
            </a:r>
          </a:p>
          <a:p>
            <a:endParaRPr lang="en-IN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log files may be stored in Cloud Storage.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Backup and archival storage, such as persistent disk snapshots, backups of on-premises systems.</a:t>
            </a:r>
            <a:endParaRPr lang="en-US" sz="2800" dirty="0">
              <a:latin typeface="SabonLTStd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data kept for audit and compliance requirements but not likely to be </a:t>
            </a:r>
            <a:r>
              <a:rPr lang="en-IN" sz="2800" b="0" i="0" u="none" strike="noStrike" baseline="0" dirty="0">
                <a:latin typeface="SabonLTStd-Roman"/>
              </a:rPr>
              <a:t>accessed.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As a staging area for loading data to BQ Analytics layer.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SabonLTStd-Roman"/>
              </a:rPr>
              <a:t>Staging are for uploading files. For example, a mobile app may allow users to upload images to a Cloud Storage bucket. When the file is created, a Cloud Function could trigger to initiate the next steps of processing.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2587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3651A4-8CFE-874E-95C9-A1F9F5CF0FB3}"/>
              </a:ext>
            </a:extLst>
          </p:cNvPr>
          <p:cNvSpPr txBox="1">
            <a:spLocks/>
          </p:cNvSpPr>
          <p:nvPr/>
        </p:nvSpPr>
        <p:spPr>
          <a:xfrm>
            <a:off x="1595717" y="2709115"/>
            <a:ext cx="9144000" cy="908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/>
              <a:t>Dataflow</a:t>
            </a:r>
          </a:p>
        </p:txBody>
      </p:sp>
    </p:spTree>
    <p:extLst>
      <p:ext uri="{BB962C8B-B14F-4D97-AF65-F5344CB8AC3E}">
        <p14:creationId xmlns:p14="http://schemas.microsoft.com/office/powerpoint/2010/main" val="257367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1782</TotalTime>
  <Words>823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Poppins</vt:lpstr>
      <vt:lpstr>Roboto</vt:lpstr>
      <vt:lpstr>SabonLTStd-Roman</vt:lpstr>
      <vt:lpstr>Celestial</vt:lpstr>
      <vt:lpstr>Google Cloud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</dc:title>
  <dc:creator>Vinod Kumar</dc:creator>
  <cp:lastModifiedBy>Vinod Kumar</cp:lastModifiedBy>
  <cp:revision>45</cp:revision>
  <dcterms:created xsi:type="dcterms:W3CDTF">2024-03-17T10:04:55Z</dcterms:created>
  <dcterms:modified xsi:type="dcterms:W3CDTF">2024-03-21T16:46:02Z</dcterms:modified>
</cp:coreProperties>
</file>