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7" r:id="rId9"/>
    <p:sldId id="265" r:id="rId10"/>
    <p:sldId id="266" r:id="rId11"/>
    <p:sldId id="267" r:id="rId12"/>
    <p:sldId id="278" r:id="rId13"/>
    <p:sldId id="269" r:id="rId14"/>
    <p:sldId id="274" r:id="rId15"/>
    <p:sldId id="276" r:id="rId16"/>
    <p:sldId id="268" r:id="rId17"/>
    <p:sldId id="271" r:id="rId18"/>
    <p:sldId id="275" r:id="rId19"/>
    <p:sldId id="272" r:id="rId20"/>
    <p:sldId id="279" r:id="rId21"/>
    <p:sldId id="280" r:id="rId22"/>
    <p:sldId id="27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myon Volokh" initials="SV" lastIdx="1" clrIdx="0">
    <p:extLst>
      <p:ext uri="{19B8F6BF-5375-455C-9EA6-DF929625EA0E}">
        <p15:presenceInfo xmlns:p15="http://schemas.microsoft.com/office/powerpoint/2012/main" userId="c20f6625fd5bb8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FC3C1-49E7-48D9-9EAE-53A97298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1CB48D-1E79-4E80-8F47-3A9ED78AB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CD8C3-250C-41B4-8ED7-63EA53BA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76F117-AC71-4A44-ACB7-331DF734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E1EC3-A6D1-468C-B167-A3F399CA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60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9B78F-F1E3-4E8C-978D-3A8876EE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F7810D-C305-4BB1-AE24-E3B8E8FA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911A5-F722-4F38-96A2-87B0883F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5CE9C-6F13-4422-BD02-E7AF80CF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62552-3071-466F-AA5E-2C5A9433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351491-A052-4EFF-AE6D-38263D0F7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16C529-B2A9-46AE-9538-A8E22D24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1ABA56-299E-47D9-B93A-830862D4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6B028F-9E4B-4044-9565-64FC20D6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F495C4-85D8-4FC6-8F5E-CE0EC6CB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62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F7A5A-910B-4113-BC29-15577812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80430-8102-4123-9864-0512385C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FF8D9E-3B88-471A-B74F-09CB3731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792CB8-9439-4009-8EBF-8A967C64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18F86-D626-43E5-A8B2-1B4859E7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1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4DC57-C0CC-4D4D-902B-6EDCB3EF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BC0A7-B1DA-47F4-92BC-97A9CAC6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117EA-2BFC-4798-AC3B-596F9587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30B607-975C-4CE7-8FB5-8F219436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41668-3FD8-430C-A4F7-F6A330C7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1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D42D1-AB2D-4C4E-AA38-9CAAE12B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21FA1-99E5-431D-ADD3-92413A2E6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175317-EECB-4CD6-84F0-7B8A06C9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0530B8-C2F3-4B67-96BA-F2FDD31E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0E566-0F41-4C49-89D9-B3EE955D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59844-838E-4E72-8368-C5C8E84F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66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6F6A0-C9E5-43D3-9B85-F89AC0D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A51948-1BED-4C40-8B25-39E308BE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D7A81-ADC4-4315-8108-09F9A5C54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9BC502-C285-4A36-81FE-D7651597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81B547-47F9-4AF0-88FE-3C67920A2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F227C1-E5EF-48C8-B23A-B57323AC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18B1C1-779E-4C2D-93CE-8C17161B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76BEFE-1811-4605-A1E7-65678D5C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21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CB873-C9B3-4FA8-8C2A-287CE946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3D2CDA-BA6A-4D0E-8033-26CCA9F0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BF43D2-4FE8-410C-97E9-6D0A6475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F97B27-3575-4AE2-BC8F-082059D9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65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222413-5B3A-4522-B368-31A8314E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9B9272-C2AC-41C5-898C-A6A2FD78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378D42-9520-4BF6-A125-CBCD42D5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CDF3F-4E6E-41C4-B984-BB254D94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9D6CF-215F-48BC-A668-F408D424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DCBB66-D040-48E8-A6CA-B6396CDF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82C3C8-F262-4859-9A2B-892AEB64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3ED130-B76D-4CD3-8190-7E88E6F0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D9610F-0AF9-4FD6-B1DB-BDFBD433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7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CD5E-578B-4D07-A6BF-0F33AAAF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B7DC1B-1526-45BB-B3A5-342D9FBA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041D4A-ADD5-4A7E-BC41-B2352EEB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AFFC38-082B-4361-A4F6-0776C6AC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1AC369-B700-404E-B22C-453C965B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094AA-949A-45FF-8439-9E4C3F12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0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21FA4-01A2-4C84-BFE6-5ED89ED6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4F1EA-B22B-4E4B-ABF4-8297D943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EFF30-D4CD-420D-99D6-3F06F3D57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867D-BF68-48EB-AB81-3D9BA4C6753B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4F73C-3D7B-4A76-8F57-B183B1E4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BA7D2-548D-491D-A3F8-85B0B6759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23C1-4CEF-459D-9B0D-813B8B084D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26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norama.pu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A0F1A-F3FD-4B37-A62D-880D7691C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75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 в задачах обработки естественного языка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16533-ACA2-4932-9B76-EE98426F7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346" y="4872301"/>
            <a:ext cx="4603423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 проектом работали:</a:t>
            </a:r>
          </a:p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Волох Семен Михайлович</a:t>
            </a:r>
          </a:p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Моисеев Артём Александрович</a:t>
            </a:r>
          </a:p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Цыплаков Павел Максимович</a:t>
            </a:r>
          </a:p>
        </p:txBody>
      </p:sp>
    </p:spTree>
    <p:extLst>
      <p:ext uri="{BB962C8B-B14F-4D97-AF65-F5344CB8AC3E}">
        <p14:creationId xmlns:p14="http://schemas.microsoft.com/office/powerpoint/2010/main" val="298452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статей.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6CBE66-B376-4946-911A-4051DAFC0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54" y="1690688"/>
            <a:ext cx="7270451" cy="4645621"/>
          </a:xfrm>
        </p:spPr>
      </p:pic>
    </p:spTree>
    <p:extLst>
      <p:ext uri="{BB962C8B-B14F-4D97-AF65-F5344CB8AC3E}">
        <p14:creationId xmlns:p14="http://schemas.microsoft.com/office/powerpoint/2010/main" val="315317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365125"/>
            <a:ext cx="1111082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статей.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SentenceBERT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8CAC6C-82BC-4F6B-9D13-66A0DF03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33" y="1893499"/>
            <a:ext cx="6899133" cy="44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365125"/>
            <a:ext cx="1111082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Тематическое моделирование.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E31F2A-AA8E-4CAF-8729-A5FD0825F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99" y="1690688"/>
            <a:ext cx="7090913" cy="45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9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365125"/>
            <a:ext cx="1111082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Тематическое моделирование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LDA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9325E6-C7DA-42AE-9422-9FE42D5D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81" y="1556869"/>
            <a:ext cx="10120136" cy="22429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827956-6FE5-4B0C-8BA1-2C45447D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7" y="4032779"/>
            <a:ext cx="4839419" cy="25367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7E5B0D-9FF9-49EB-AE50-48FB4B04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746" y="4038518"/>
            <a:ext cx="4646759" cy="253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8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365125"/>
            <a:ext cx="1111082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Тематическое моделирование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LSA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 descr="Изображение выглядит как текст, кроссворд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99AC0AD-9DB9-4925-BFC0-48E0256D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4046" r="1597" b="18714"/>
          <a:stretch/>
        </p:blipFill>
        <p:spPr>
          <a:xfrm>
            <a:off x="1480158" y="2674897"/>
            <a:ext cx="9220181" cy="28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9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365125"/>
            <a:ext cx="1111082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Тематическое моделирование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LSA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4F9993-367B-493A-83AF-3DC6C0B6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" y="2247157"/>
            <a:ext cx="5356498" cy="30240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3C2E96-F866-44CA-9393-233E2F59D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08" y="2247156"/>
            <a:ext cx="5284362" cy="302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3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365125"/>
            <a:ext cx="1111082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B9A3E3-EE4E-45C6-9323-31B629EB3D32}"/>
              </a:ext>
            </a:extLst>
          </p:cNvPr>
          <p:cNvSpPr/>
          <p:nvPr/>
        </p:nvSpPr>
        <p:spPr>
          <a:xfrm>
            <a:off x="822385" y="178408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0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9" y="436245"/>
            <a:ext cx="1111082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классификаторов. Обучение нейронной сети.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0E38162-8950-4C1B-8A5A-7567721C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1761808"/>
            <a:ext cx="3964940" cy="486606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5350632-161E-41AE-B09E-5A341D96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45" y="1761808"/>
            <a:ext cx="4417873" cy="48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9" y="436245"/>
            <a:ext cx="1111082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классификаторов. Обучение нейронной сети.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F2878-D7BC-4663-9928-0C55533C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2546190"/>
            <a:ext cx="5284723" cy="31276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CF3CC7-9E4C-488B-AD54-666B39F4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3608"/>
            <a:ext cx="5364480" cy="31302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BD8000-3E7B-40B2-9C58-3A57468F95C0}"/>
              </a:ext>
            </a:extLst>
          </p:cNvPr>
          <p:cNvSpPr/>
          <p:nvPr/>
        </p:nvSpPr>
        <p:spPr>
          <a:xfrm>
            <a:off x="540589" y="5932463"/>
            <a:ext cx="10919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обучающем наборе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.733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09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9" y="436245"/>
            <a:ext cx="1111082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классификаторов. Обучение нейронной сети.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AEE160-2D42-45CB-B1D2-46CCC0B1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1" y="1997392"/>
            <a:ext cx="9240577" cy="3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8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7DCCD-E860-4AFA-B6F4-A79B59FC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193"/>
            <a:ext cx="11070771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статей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статей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Тематическое моделирование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классификаторов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и выбор лучшей модели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90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9" y="436245"/>
            <a:ext cx="1111082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классификаторов. Обучение нейронной сети.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2A83AB-B862-4FA6-9129-A071764E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77" y="2068830"/>
            <a:ext cx="27527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9" y="436245"/>
            <a:ext cx="1111082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классификаторов. Обучение нейронной сети.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614034-3A28-44E1-BE90-B2E003E72D1A}"/>
              </a:ext>
            </a:extLst>
          </p:cNvPr>
          <p:cNvSpPr/>
          <p:nvPr/>
        </p:nvSpPr>
        <p:spPr>
          <a:xfrm>
            <a:off x="3047999" y="616014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тестовой выборке – 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,703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F327B3-23CA-4BAE-BA5C-C9B461BA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1" y="2359802"/>
            <a:ext cx="5095109" cy="30844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C7D49E-295A-4A67-98B9-D648B854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0" y="2368599"/>
            <a:ext cx="5026681" cy="30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7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38" y="365125"/>
            <a:ext cx="11110822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565A54A-9D86-4FBA-B91F-66E5846F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11777"/>
              </p:ext>
            </p:extLst>
          </p:nvPr>
        </p:nvGraphicFramePr>
        <p:xfrm>
          <a:off x="2109638" y="1690688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82">
                  <a:extLst>
                    <a:ext uri="{9D8B030D-6E8A-4147-A177-3AD203B41FA5}">
                      <a16:colId xmlns:a16="http://schemas.microsoft.com/office/drawing/2014/main" val="4219518460"/>
                    </a:ext>
                  </a:extLst>
                </a:gridCol>
                <a:gridCol w="1530518">
                  <a:extLst>
                    <a:ext uri="{9D8B030D-6E8A-4147-A177-3AD203B41FA5}">
                      <a16:colId xmlns:a16="http://schemas.microsoft.com/office/drawing/2014/main" val="2551666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4426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30621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9772457"/>
                    </a:ext>
                  </a:extLst>
                </a:gridCol>
              </a:tblGrid>
              <a:tr h="364135">
                <a:tc>
                  <a:txBody>
                    <a:bodyPr/>
                    <a:lstStyle/>
                    <a:p>
                      <a:r>
                        <a:rPr lang="ru-RU" dirty="0"/>
                        <a:t>Векторизация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0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8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Doc2Vec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1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TFIDF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42289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2249A91-DC4A-41DA-8373-60E80BF10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9991"/>
              </p:ext>
            </p:extLst>
          </p:nvPr>
        </p:nvGraphicFramePr>
        <p:xfrm>
          <a:off x="2109638" y="442563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64329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910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.733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2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5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7DCCD-E860-4AFA-B6F4-A79B59FC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11" y="6042166"/>
            <a:ext cx="11070771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panorama.pub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13B8A1-3BF1-4E51-AE5B-99BA3225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8" y="1759789"/>
            <a:ext cx="6240632" cy="40666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2C1D0D-08CD-4A2F-B20E-6B1CD9817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970" y="1728745"/>
            <a:ext cx="4400142" cy="409444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E5B2FD-BE1A-44D2-8E1D-9DFABF84C0AE}"/>
              </a:ext>
            </a:extLst>
          </p:cNvPr>
          <p:cNvSpPr/>
          <p:nvPr/>
        </p:nvSpPr>
        <p:spPr>
          <a:xfrm>
            <a:off x="8122418" y="60389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1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E044B0-96B9-41E7-AEBC-3134659B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39" y="1426865"/>
            <a:ext cx="6878988" cy="54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Препроцессинг.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903FD-B2C3-40CE-A6D8-6A62AFAA9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" y="1676282"/>
            <a:ext cx="12192000" cy="48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статей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7DCCD-E860-4AFA-B6F4-A79B59FC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14" y="1825625"/>
            <a:ext cx="11070771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Doc2Vec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Sentence Encoder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SentenceBERT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8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статей.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58766B3-3421-4511-B101-75C18DB4D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82" y="1690688"/>
            <a:ext cx="8015622" cy="4351338"/>
          </a:xfrm>
        </p:spPr>
      </p:pic>
    </p:spTree>
    <p:extLst>
      <p:ext uri="{BB962C8B-B14F-4D97-AF65-F5344CB8AC3E}">
        <p14:creationId xmlns:p14="http://schemas.microsoft.com/office/powerpoint/2010/main" val="257486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статей.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4EF9F6-C563-4F8A-8585-26235C57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6" y="1690688"/>
            <a:ext cx="3067050" cy="9906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06D3EA-DBD8-4199-B8FB-1D76F93E7C2C}"/>
              </a:ext>
            </a:extLst>
          </p:cNvPr>
          <p:cNvSpPr/>
          <p:nvPr/>
        </p:nvSpPr>
        <p:spPr>
          <a:xfrm>
            <a:off x="3816292" y="2001322"/>
            <a:ext cx="591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– </a:t>
            </a:r>
            <a:r>
              <a:rPr lang="ru-RU" dirty="0"/>
              <a:t>кол-во слов </a:t>
            </a:r>
            <a:r>
              <a:rPr lang="en-US" dirty="0"/>
              <a:t>t </a:t>
            </a:r>
            <a:r>
              <a:rPr lang="ru-RU" dirty="0"/>
              <a:t>в документе, сумма – общее кол-во слов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39ECA0-54CF-4E9A-B88A-9810F773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86" y="3429000"/>
            <a:ext cx="3867150" cy="9048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BA8536-89EF-4210-93EA-049CDD4EF50D}"/>
              </a:ext>
            </a:extLst>
          </p:cNvPr>
          <p:cNvSpPr/>
          <p:nvPr/>
        </p:nvSpPr>
        <p:spPr>
          <a:xfrm>
            <a:off x="4544083" y="3558749"/>
            <a:ext cx="5807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|D| - </a:t>
            </a:r>
            <a:r>
              <a:rPr lang="ru-RU" dirty="0"/>
              <a:t>кол-во документов, знаменатель – кол-во документов из </a:t>
            </a:r>
            <a:r>
              <a:rPr lang="en-US" dirty="0"/>
              <a:t>D</a:t>
            </a:r>
            <a:r>
              <a:rPr lang="ru-RU" dirty="0"/>
              <a:t>, в которых встречается слово </a:t>
            </a:r>
            <a:r>
              <a:rPr lang="en-US" dirty="0"/>
              <a:t>t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897225-2BDC-4DC6-AFBA-D4FE4625F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87" y="5344776"/>
            <a:ext cx="3867150" cy="4381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A831C5-62D6-4F52-96FA-0119F0FFE0FD}"/>
              </a:ext>
            </a:extLst>
          </p:cNvPr>
          <p:cNvSpPr/>
          <p:nvPr/>
        </p:nvSpPr>
        <p:spPr>
          <a:xfrm>
            <a:off x="4544082" y="4798325"/>
            <a:ext cx="7213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Пусть док-т</a:t>
            </a:r>
            <a:r>
              <a:rPr lang="en-US" dirty="0"/>
              <a:t> d</a:t>
            </a:r>
            <a:r>
              <a:rPr lang="ru-RU" dirty="0"/>
              <a:t> содержит 1000 слов. Слово «арбуз» содержится в 6 словах. </a:t>
            </a:r>
          </a:p>
          <a:p>
            <a:r>
              <a:rPr lang="en-US" dirty="0" err="1"/>
              <a:t>tf</a:t>
            </a:r>
            <a:r>
              <a:rPr lang="en-US" dirty="0"/>
              <a:t>(</a:t>
            </a:r>
            <a:r>
              <a:rPr lang="ru-RU" dirty="0"/>
              <a:t>«арбуз», </a:t>
            </a:r>
            <a:r>
              <a:rPr lang="en-US" dirty="0"/>
              <a:t>d) = </a:t>
            </a:r>
            <a:r>
              <a:rPr lang="ru-RU" dirty="0"/>
              <a:t>0.006</a:t>
            </a:r>
          </a:p>
          <a:p>
            <a:r>
              <a:rPr lang="ru-RU" dirty="0"/>
              <a:t>Пусть данное слово содержится в 100 документах из 10000. </a:t>
            </a:r>
          </a:p>
          <a:p>
            <a:r>
              <a:rPr lang="en-US" dirty="0" err="1"/>
              <a:t>idf</a:t>
            </a:r>
            <a:r>
              <a:rPr lang="en-US" dirty="0"/>
              <a:t>(</a:t>
            </a:r>
            <a:r>
              <a:rPr lang="ru-RU" dirty="0"/>
              <a:t>«арбуз»</a:t>
            </a:r>
            <a:r>
              <a:rPr lang="en-US" dirty="0"/>
              <a:t>, D) = log (100) = 2</a:t>
            </a:r>
          </a:p>
          <a:p>
            <a:r>
              <a:rPr lang="en-US" dirty="0" err="1"/>
              <a:t>tf-idf</a:t>
            </a:r>
            <a:r>
              <a:rPr lang="en-US" dirty="0"/>
              <a:t>(</a:t>
            </a:r>
            <a:r>
              <a:rPr lang="ru-RU" dirty="0"/>
              <a:t>«арбуз», </a:t>
            </a:r>
            <a:r>
              <a:rPr lang="en-US" dirty="0"/>
              <a:t>d, D) = 0.012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54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AC4E8-0AEA-4A42-BE3E-FD5D88D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Векторизация статей.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Doc2Vec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23AA10-2586-4FC3-AA91-072C6808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3" y="1794205"/>
            <a:ext cx="7258053" cy="42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58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290</Words>
  <Application>Microsoft Office PowerPoint</Application>
  <PresentationFormat>Широкоэкранный</PresentationFormat>
  <Paragraphs>87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Машинное обучение в задачах обработки естественного языка</vt:lpstr>
      <vt:lpstr>План</vt:lpstr>
      <vt:lpstr>Парсинг статей</vt:lpstr>
      <vt:lpstr>Препроцессинг</vt:lpstr>
      <vt:lpstr>Препроцессинг. Пример</vt:lpstr>
      <vt:lpstr>Векторизация статей</vt:lpstr>
      <vt:lpstr>Векторизация статей. Bag of Words</vt:lpstr>
      <vt:lpstr>Векторизация статей. TFIDF</vt:lpstr>
      <vt:lpstr>Векторизация статей. Doc2Vec</vt:lpstr>
      <vt:lpstr>Векторизация статей. USE</vt:lpstr>
      <vt:lpstr>Векторизация статей. SentenceBERT</vt:lpstr>
      <vt:lpstr>Тематическое моделирование. LDA</vt:lpstr>
      <vt:lpstr>Тематическое моделирование. LDA</vt:lpstr>
      <vt:lpstr>Тематическое моделирование. LSA</vt:lpstr>
      <vt:lpstr>Тематическое моделирование. LSA</vt:lpstr>
      <vt:lpstr>Построение классификаторов</vt:lpstr>
      <vt:lpstr>Построение классификаторов. Обучение нейронной сети. CNN</vt:lpstr>
      <vt:lpstr>Построение классификаторов. Обучение нейронной сети. CNN</vt:lpstr>
      <vt:lpstr>Построение классификаторов. Обучение нейронной сети. LSTM</vt:lpstr>
      <vt:lpstr>Построение классификаторов. Обучение нейронной сети. LSTM</vt:lpstr>
      <vt:lpstr>Построение классификаторов. Обучение нейронной сети. LSTM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в задачах обработки естественного языка</dc:title>
  <dc:creator>Semyon Volokh</dc:creator>
  <cp:lastModifiedBy>Artem Moiseev</cp:lastModifiedBy>
  <cp:revision>30</cp:revision>
  <dcterms:created xsi:type="dcterms:W3CDTF">2021-03-17T11:59:03Z</dcterms:created>
  <dcterms:modified xsi:type="dcterms:W3CDTF">2021-03-31T17:31:04Z</dcterms:modified>
</cp:coreProperties>
</file>