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89" r:id="rId4"/>
    <p:sldMasterId id="2147483707" r:id="rId5"/>
  </p:sldMasterIdLst>
  <p:notesMasterIdLst>
    <p:notesMasterId r:id="rId24"/>
  </p:notesMasterIdLst>
  <p:handoutMasterIdLst>
    <p:handoutMasterId r:id="rId25"/>
  </p:handoutMasterIdLst>
  <p:sldIdLst>
    <p:sldId id="973" r:id="rId6"/>
    <p:sldId id="418" r:id="rId7"/>
    <p:sldId id="984" r:id="rId8"/>
    <p:sldId id="986" r:id="rId9"/>
    <p:sldId id="985" r:id="rId10"/>
    <p:sldId id="995" r:id="rId11"/>
    <p:sldId id="423" r:id="rId12"/>
    <p:sldId id="987" r:id="rId13"/>
    <p:sldId id="988" r:id="rId14"/>
    <p:sldId id="989" r:id="rId15"/>
    <p:sldId id="992" r:id="rId16"/>
    <p:sldId id="977" r:id="rId17"/>
    <p:sldId id="993" r:id="rId18"/>
    <p:sldId id="994" r:id="rId19"/>
    <p:sldId id="261" r:id="rId20"/>
    <p:sldId id="991" r:id="rId21"/>
    <p:sldId id="990" r:id="rId22"/>
    <p:sldId id="996" r:id="rId23"/>
  </p:sldIdLst>
  <p:sldSz cx="12192000" cy="6858000"/>
  <p:notesSz cx="6797675" cy="9926638"/>
  <p:custDataLst>
    <p:tags r:id="rId2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1pPr>
    <a:lvl2pPr marL="457116" algn="ctr" rtl="0" fontAlgn="base">
      <a:spcBef>
        <a:spcPct val="0"/>
      </a:spcBef>
      <a:spcAft>
        <a:spcPct val="0"/>
      </a:spcAft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2pPr>
    <a:lvl3pPr marL="914229" algn="ctr" rtl="0" fontAlgn="base">
      <a:spcBef>
        <a:spcPct val="0"/>
      </a:spcBef>
      <a:spcAft>
        <a:spcPct val="0"/>
      </a:spcAft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3pPr>
    <a:lvl4pPr marL="1371344" algn="ctr" rtl="0" fontAlgn="base">
      <a:spcBef>
        <a:spcPct val="0"/>
      </a:spcBef>
      <a:spcAft>
        <a:spcPct val="0"/>
      </a:spcAft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4pPr>
    <a:lvl5pPr marL="1828459" algn="ctr" rtl="0" fontAlgn="base">
      <a:spcBef>
        <a:spcPct val="0"/>
      </a:spcBef>
      <a:spcAft>
        <a:spcPct val="0"/>
      </a:spcAft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5pPr>
    <a:lvl6pPr marL="2285574" algn="l" defTabSz="914229" rtl="0" eaLnBrk="1" latinLnBrk="1" hangingPunct="1"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6pPr>
    <a:lvl7pPr marL="2742689" algn="l" defTabSz="914229" rtl="0" eaLnBrk="1" latinLnBrk="1" hangingPunct="1"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7pPr>
    <a:lvl8pPr marL="3199804" algn="l" defTabSz="914229" rtl="0" eaLnBrk="1" latinLnBrk="1" hangingPunct="1"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8pPr>
    <a:lvl9pPr marL="3656918" algn="l" defTabSz="914229" rtl="0" eaLnBrk="1" latinLnBrk="1" hangingPunct="1">
      <a:defRPr sz="1300" b="1" i="1" kern="1200">
        <a:solidFill>
          <a:srgbClr val="CC0000"/>
        </a:solidFill>
        <a:latin typeface="Arial" charset="0"/>
        <a:ea typeface="윤고딕130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1277" userDrawn="1">
          <p15:clr>
            <a:srgbClr val="A4A3A4"/>
          </p15:clr>
        </p15:guide>
        <p15:guide id="3" orient="horz" pos="1139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pos="30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명길(Giry02) 수석 유컴패니온" initials="정수유" lastIdx="9" clrIdx="0">
    <p:extLst>
      <p:ext uri="{19B8F6BF-5375-455C-9EA6-DF929625EA0E}">
        <p15:presenceInfo xmlns:p15="http://schemas.microsoft.com/office/powerpoint/2012/main" userId="S::giry02@doosan.com::97e9995e-0399-4e86-831f-4e89000684d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ED7D31"/>
    <a:srgbClr val="000000"/>
    <a:srgbClr val="EEEEEE"/>
    <a:srgbClr val="F2F2F2"/>
    <a:srgbClr val="47BA47"/>
    <a:srgbClr val="5B9BD5"/>
    <a:srgbClr val="EFFAFF"/>
    <a:srgbClr val="66CC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6391" autoAdjust="0"/>
  </p:normalViewPr>
  <p:slideViewPr>
    <p:cSldViewPr snapToGrid="0">
      <p:cViewPr varScale="1">
        <p:scale>
          <a:sx n="114" d="100"/>
          <a:sy n="114" d="100"/>
        </p:scale>
        <p:origin x="858" y="102"/>
      </p:cViewPr>
      <p:guideLst>
        <p:guide orient="horz" pos="1117"/>
        <p:guide pos="1277"/>
        <p:guide orient="horz" pos="1139"/>
        <p:guide orient="horz" pos="1094"/>
        <p:guide pos="306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6C52A31-67C6-47DB-9B56-0ECDA3264F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A628D-D134-4EFA-8FD2-ECCC794587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BAE89-90B9-4559-BC41-6897E1D93807}" type="datetimeFigureOut">
              <a:rPr lang="ko-KR" altLang="en-US" smtClean="0">
                <a:ea typeface="맑은 고딕" panose="020B0503020000020004" pitchFamily="50" charset="-127"/>
              </a:rPr>
              <a:t>2025-06-16</a:t>
            </a:fld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57E86E-187F-43FF-AD49-F92749F712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81788-1DB4-44AD-94E3-93734B24D7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A2343-2BA6-49B6-A0E8-64154FE56E9D}" type="slidenum">
              <a:rPr lang="ko-KR" altLang="en-US" smtClean="0">
                <a:ea typeface="맑은 고딕" panose="020B0503020000020004" pitchFamily="50" charset="-127"/>
              </a:rPr>
              <a:t>‹#›</a:t>
            </a:fld>
            <a:endParaRPr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38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643" y="1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19411506-B669-4AD5-95CA-D0EA5826DD60}" type="datetimeFigureOut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85" y="4777027"/>
            <a:ext cx="5437506" cy="3908187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643" y="9428800"/>
            <a:ext cx="2945448" cy="497838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>
                <a:ea typeface="맑은 고딕" panose="020B0503020000020004" pitchFamily="50" charset="-127"/>
              </a:defRPr>
            </a:lvl1pPr>
          </a:lstStyle>
          <a:p>
            <a:fld id="{EDAD0F0B-10A6-40D1-91EB-E165CE08EB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0247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 3">
    <p:bg>
      <p:bgPr>
        <a:solidFill>
          <a:srgbClr val="005E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4">
            <a:extLst>
              <a:ext uri="{FF2B5EF4-FFF2-40B4-BE49-F238E27FC236}">
                <a16:creationId xmlns:a16="http://schemas.microsoft.com/office/drawing/2014/main" id="{3584A7CC-EF11-42AA-BA5C-6DB264702547}"/>
              </a:ext>
            </a:extLst>
          </p:cNvPr>
          <p:cNvSpPr/>
          <p:nvPr userDrawn="1"/>
        </p:nvSpPr>
        <p:spPr>
          <a:xfrm rot="10800000">
            <a:off x="0" y="4183116"/>
            <a:ext cx="12192000" cy="2674883"/>
          </a:xfrm>
          <a:custGeom>
            <a:avLst/>
            <a:gdLst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4799 w 13004799"/>
              <a:gd name="connsiteY2" fmla="*/ 4172372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64601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75847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53355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75847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64601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91183"/>
              <a:gd name="connsiteY0" fmla="*/ 0 h 4172372"/>
              <a:gd name="connsiteX1" fmla="*/ 13004799 w 13091183"/>
              <a:gd name="connsiteY1" fmla="*/ 0 h 4172372"/>
              <a:gd name="connsiteX2" fmla="*/ 13091183 w 13091183"/>
              <a:gd name="connsiteY2" fmla="*/ 1943325 h 4172372"/>
              <a:gd name="connsiteX3" fmla="*/ 0 w 13091183"/>
              <a:gd name="connsiteY3" fmla="*/ 4172372 h 4172372"/>
              <a:gd name="connsiteX4" fmla="*/ 0 w 13091183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783522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4799" h="4172372">
                <a:moveTo>
                  <a:pt x="0" y="0"/>
                </a:moveTo>
                <a:lnTo>
                  <a:pt x="13004799" y="0"/>
                </a:lnTo>
                <a:lnTo>
                  <a:pt x="13001496" y="783522"/>
                </a:lnTo>
                <a:lnTo>
                  <a:pt x="0" y="4172372"/>
                </a:lnTo>
                <a:lnTo>
                  <a:pt x="0" y="0"/>
                </a:lnTo>
                <a:close/>
              </a:path>
            </a:pathLst>
          </a:custGeom>
          <a:solidFill>
            <a:srgbClr val="6B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CD1A69D9-E299-4E0B-8C84-2CF30D155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5683" y="779982"/>
            <a:ext cx="1978724" cy="27755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03850F3-FE74-6244-B739-B640C582B4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91250" y="5963822"/>
            <a:ext cx="7393697" cy="338554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buNone/>
              <a:defRPr kumimoji="1" lang="ko-KR" altLang="en-US" sz="1600" b="0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BA3AFE5-EA86-AC40-8EFA-1C34994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15" y="382263"/>
            <a:ext cx="11467506" cy="1169551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3500" b="1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00F67FF-7BEB-8B49-8747-A78B4D26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35" y="1694101"/>
            <a:ext cx="11470085" cy="4616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kumimoji="1" lang="ko-Kore-KR" altLang="en-US" sz="2300" b="0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3531450-DDAD-8D44-AF2C-8D19EEC81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0923" y="5673066"/>
            <a:ext cx="7393697" cy="338554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buNone/>
              <a:defRPr kumimoji="1" lang="ko-KR" altLang="en-US" sz="1600" b="0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12/21/21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13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 (이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53122721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20770" y="388580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이전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▲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78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61A080D-F06F-6143-8FF5-47360C15CC3D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5E747ED-861A-A643-CAF2-774566CAC167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F614B5-204D-BF76-03A2-574DB0CBF329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D927BA71-31ED-6946-664F-76984BF61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DA6DE7F-952B-B914-9642-4ED4B22903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177"/>
          <a:stretch/>
        </p:blipFill>
        <p:spPr>
          <a:xfrm>
            <a:off x="201934" y="1431798"/>
            <a:ext cx="1367786" cy="394230"/>
          </a:xfrm>
          <a:prstGeom prst="rect">
            <a:avLst/>
          </a:prstGeom>
        </p:spPr>
      </p:pic>
      <p:graphicFrame>
        <p:nvGraphicFramePr>
          <p:cNvPr id="20" name="Google Shape;764;p13">
            <a:extLst>
              <a:ext uri="{FF2B5EF4-FFF2-40B4-BE49-F238E27FC236}">
                <a16:creationId xmlns:a16="http://schemas.microsoft.com/office/drawing/2014/main" id="{15FB001E-9C9F-93F4-85F2-5293B821338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714118696"/>
              </p:ext>
            </p:extLst>
          </p:nvPr>
        </p:nvGraphicFramePr>
        <p:xfrm>
          <a:off x="240806" y="2124978"/>
          <a:ext cx="1309925" cy="172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dirty="0"/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sz="800" b="0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dirty="0"/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765;p13">
            <a:extLst>
              <a:ext uri="{FF2B5EF4-FFF2-40B4-BE49-F238E27FC236}">
                <a16:creationId xmlns:a16="http://schemas.microsoft.com/office/drawing/2014/main" id="{D79EA532-B699-5B5C-35BE-47257C513633}"/>
              </a:ext>
            </a:extLst>
          </p:cNvPr>
          <p:cNvSpPr/>
          <p:nvPr userDrawn="1"/>
        </p:nvSpPr>
        <p:spPr>
          <a:xfrm>
            <a:off x="305340" y="2168511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66;p13">
            <a:extLst>
              <a:ext uri="{FF2B5EF4-FFF2-40B4-BE49-F238E27FC236}">
                <a16:creationId xmlns:a16="http://schemas.microsoft.com/office/drawing/2014/main" id="{2EAADCB9-E4DA-C014-C5DC-201A4ED36EC3}"/>
              </a:ext>
            </a:extLst>
          </p:cNvPr>
          <p:cNvSpPr/>
          <p:nvPr userDrawn="1"/>
        </p:nvSpPr>
        <p:spPr>
          <a:xfrm>
            <a:off x="305340" y="3026008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767;p13">
            <a:extLst>
              <a:ext uri="{FF2B5EF4-FFF2-40B4-BE49-F238E27FC236}">
                <a16:creationId xmlns:a16="http://schemas.microsoft.com/office/drawing/2014/main" id="{F725A60F-0224-2958-31A6-F0907C375839}"/>
              </a:ext>
            </a:extLst>
          </p:cNvPr>
          <p:cNvSpPr/>
          <p:nvPr userDrawn="1"/>
        </p:nvSpPr>
        <p:spPr>
          <a:xfrm>
            <a:off x="305340" y="3314868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68;p13">
            <a:extLst>
              <a:ext uri="{FF2B5EF4-FFF2-40B4-BE49-F238E27FC236}">
                <a16:creationId xmlns:a16="http://schemas.microsoft.com/office/drawing/2014/main" id="{A6FF18DD-2699-A92A-5B04-F04C7C39A1F0}"/>
              </a:ext>
            </a:extLst>
          </p:cNvPr>
          <p:cNvSpPr/>
          <p:nvPr userDrawn="1"/>
        </p:nvSpPr>
        <p:spPr>
          <a:xfrm>
            <a:off x="240806" y="1878916"/>
            <a:ext cx="1309932" cy="2460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i="0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업체명별</a:t>
            </a:r>
            <a:endParaRPr dirty="0">
              <a:ea typeface="맑은 고딕" panose="020B0503020000020004" pitchFamily="50" charset="-127"/>
            </a:endParaRPr>
          </a:p>
        </p:txBody>
      </p:sp>
      <p:grpSp>
        <p:nvGrpSpPr>
          <p:cNvPr id="27" name="Google Shape;778;p13">
            <a:extLst>
              <a:ext uri="{FF2B5EF4-FFF2-40B4-BE49-F238E27FC236}">
                <a16:creationId xmlns:a16="http://schemas.microsoft.com/office/drawing/2014/main" id="{560B5CF6-AE3B-E884-BE99-97506F57EDB6}"/>
              </a:ext>
            </a:extLst>
          </p:cNvPr>
          <p:cNvGrpSpPr/>
          <p:nvPr userDrawn="1"/>
        </p:nvGrpSpPr>
        <p:grpSpPr>
          <a:xfrm>
            <a:off x="1343025" y="1937633"/>
            <a:ext cx="168275" cy="132859"/>
            <a:chOff x="1343025" y="1806575"/>
            <a:chExt cx="168275" cy="132859"/>
          </a:xfrm>
        </p:grpSpPr>
        <p:sp>
          <p:nvSpPr>
            <p:cNvPr id="28" name="Google Shape;779;p13">
              <a:extLst>
                <a:ext uri="{FF2B5EF4-FFF2-40B4-BE49-F238E27FC236}">
                  <a16:creationId xmlns:a16="http://schemas.microsoft.com/office/drawing/2014/main" id="{DDAB61E3-8861-4C27-9410-A80891614E07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780;p13">
              <a:extLst>
                <a:ext uri="{FF2B5EF4-FFF2-40B4-BE49-F238E27FC236}">
                  <a16:creationId xmlns:a16="http://schemas.microsoft.com/office/drawing/2014/main" id="{4B6C84C0-5676-52E0-AC15-0F3276258FA6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2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B6CCAEC-2FE4-238A-F25E-5CF915DD286A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2D6E12A-C7B0-A610-1FED-CB74D6032916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4748453-CBE3-7B2B-5831-325F70DFB0E6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C75EE6E4-5D95-CC94-691B-0BC56FB21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</p:spTree>
    <p:extLst>
      <p:ext uri="{BB962C8B-B14F-4D97-AF65-F5344CB8AC3E}">
        <p14:creationId xmlns:p14="http://schemas.microsoft.com/office/powerpoint/2010/main" val="2977569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19DB6C5-103B-E629-16A8-5EE01751A294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F89A5E-8F6D-A9FB-5032-919DC9097251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C944E4-D3BB-E141-07D4-DCC8B1D3D248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DD88AF4B-0DA8-9E39-8E83-AF6D5C536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서비스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</p:spTree>
    <p:extLst>
      <p:ext uri="{BB962C8B-B14F-4D97-AF65-F5344CB8AC3E}">
        <p14:creationId xmlns:p14="http://schemas.microsoft.com/office/powerpoint/2010/main" val="4003448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3F67E2-94AB-C094-F4F1-2BF5908CA1CC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24B79E5-BEE9-0083-817C-5F35E2CA8F7D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2F03CE-C8A0-4683-AC7D-AA11ED1CA9E3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B4B119BB-126A-FA46-E690-F37C0BED40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  <a:endParaRPr kumimoji="1" lang="ko-KR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24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09CB16-3FCA-65B1-A5FB-321A231B8359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7C7826-4444-0F2F-7A6A-8736D7A994F5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6D25EE-4538-852E-0244-E9386973147F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1" name="그래픽 20">
            <a:extLst>
              <a:ext uri="{FF2B5EF4-FFF2-40B4-BE49-F238E27FC236}">
                <a16:creationId xmlns:a16="http://schemas.microsoft.com/office/drawing/2014/main" id="{901B0B82-6DD5-40EE-595F-D58CEFF6E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</p:spTree>
    <p:extLst>
      <p:ext uri="{BB962C8B-B14F-4D97-AF65-F5344CB8AC3E}">
        <p14:creationId xmlns:p14="http://schemas.microsoft.com/office/powerpoint/2010/main" val="20848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965BE9A-0741-4428-CB00-2D3226DC4D37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1CD054F-ABDF-E7C5-3382-188BCC0E034C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대표운영자</a:t>
              </a:r>
              <a:r>
                <a:rPr kumimoji="1" lang="en-US" altLang="ko-KR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(admin)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님</a:t>
              </a:r>
              <a:r>
                <a:rPr kumimoji="1" lang="ko-KR" altLang="en-US" sz="7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로그아웃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94246D-9093-092D-B031-AFAC3C25E3FF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" name="그래픽 1">
            <a:extLst>
              <a:ext uri="{FF2B5EF4-FFF2-40B4-BE49-F238E27FC236}">
                <a16:creationId xmlns:a16="http://schemas.microsoft.com/office/drawing/2014/main" id="{51091239-D746-1502-F96B-C531C277C9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  <p:graphicFrame>
        <p:nvGraphicFramePr>
          <p:cNvPr id="26" name="Google Shape;764;p13">
            <a:extLst>
              <a:ext uri="{FF2B5EF4-FFF2-40B4-BE49-F238E27FC236}">
                <a16:creationId xmlns:a16="http://schemas.microsoft.com/office/drawing/2014/main" id="{15FB001E-9C9F-93F4-85F2-5293B821338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841300907"/>
              </p:ext>
            </p:extLst>
          </p:nvPr>
        </p:nvGraphicFramePr>
        <p:xfrm>
          <a:off x="240806" y="1699786"/>
          <a:ext cx="1309925" cy="1726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lang="en-US" altLang="ko-KR" sz="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08616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lang="en-US" altLang="ko-KR" sz="800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526618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업체명</a:t>
                      </a:r>
                      <a:r>
                        <a:rPr lang="en-US" altLang="ko-KR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FBA11-024433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(B15,20T-7)</a:t>
                      </a:r>
                      <a:endParaRPr dirty="0"/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Google Shape;765;p13">
            <a:extLst>
              <a:ext uri="{FF2B5EF4-FFF2-40B4-BE49-F238E27FC236}">
                <a16:creationId xmlns:a16="http://schemas.microsoft.com/office/drawing/2014/main" id="{D79EA532-B699-5B5C-35BE-47257C513633}"/>
              </a:ext>
            </a:extLst>
          </p:cNvPr>
          <p:cNvSpPr/>
          <p:nvPr userDrawn="1"/>
        </p:nvSpPr>
        <p:spPr>
          <a:xfrm>
            <a:off x="305340" y="1743319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766;p13">
            <a:extLst>
              <a:ext uri="{FF2B5EF4-FFF2-40B4-BE49-F238E27FC236}">
                <a16:creationId xmlns:a16="http://schemas.microsoft.com/office/drawing/2014/main" id="{2EAADCB9-E4DA-C014-C5DC-201A4ED36EC3}"/>
              </a:ext>
            </a:extLst>
          </p:cNvPr>
          <p:cNvSpPr/>
          <p:nvPr userDrawn="1"/>
        </p:nvSpPr>
        <p:spPr>
          <a:xfrm>
            <a:off x="305340" y="2627763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67;p13">
            <a:extLst>
              <a:ext uri="{FF2B5EF4-FFF2-40B4-BE49-F238E27FC236}">
                <a16:creationId xmlns:a16="http://schemas.microsoft.com/office/drawing/2014/main" id="{F725A60F-0224-2958-31A6-F0907C375839}"/>
              </a:ext>
            </a:extLst>
          </p:cNvPr>
          <p:cNvSpPr/>
          <p:nvPr userDrawn="1"/>
        </p:nvSpPr>
        <p:spPr>
          <a:xfrm>
            <a:off x="305340" y="2916623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68;p13">
            <a:extLst>
              <a:ext uri="{FF2B5EF4-FFF2-40B4-BE49-F238E27FC236}">
                <a16:creationId xmlns:a16="http://schemas.microsoft.com/office/drawing/2014/main" id="{A6FF18DD-2699-A92A-5B04-F04C7C39A1F0}"/>
              </a:ext>
            </a:extLst>
          </p:cNvPr>
          <p:cNvSpPr/>
          <p:nvPr userDrawn="1"/>
        </p:nvSpPr>
        <p:spPr>
          <a:xfrm>
            <a:off x="240806" y="1453724"/>
            <a:ext cx="1309932" cy="2460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b="1" i="0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업체별</a:t>
            </a:r>
            <a:endParaRPr dirty="0">
              <a:ea typeface="맑은 고딕" panose="020B0503020000020004" pitchFamily="50" charset="-127"/>
            </a:endParaRPr>
          </a:p>
        </p:txBody>
      </p:sp>
      <p:grpSp>
        <p:nvGrpSpPr>
          <p:cNvPr id="31" name="Google Shape;778;p13">
            <a:extLst>
              <a:ext uri="{FF2B5EF4-FFF2-40B4-BE49-F238E27FC236}">
                <a16:creationId xmlns:a16="http://schemas.microsoft.com/office/drawing/2014/main" id="{560B5CF6-AE3B-E884-BE99-97506F57EDB6}"/>
              </a:ext>
            </a:extLst>
          </p:cNvPr>
          <p:cNvGrpSpPr/>
          <p:nvPr userDrawn="1"/>
        </p:nvGrpSpPr>
        <p:grpSpPr>
          <a:xfrm>
            <a:off x="1343025" y="1512441"/>
            <a:ext cx="168275" cy="132859"/>
            <a:chOff x="1343025" y="1806575"/>
            <a:chExt cx="168275" cy="132859"/>
          </a:xfrm>
        </p:grpSpPr>
        <p:sp>
          <p:nvSpPr>
            <p:cNvPr id="32" name="Google Shape;779;p13">
              <a:extLst>
                <a:ext uri="{FF2B5EF4-FFF2-40B4-BE49-F238E27FC236}">
                  <a16:creationId xmlns:a16="http://schemas.microsoft.com/office/drawing/2014/main" id="{DDAB61E3-8861-4C27-9410-A80891614E07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780;p13">
              <a:extLst>
                <a:ext uri="{FF2B5EF4-FFF2-40B4-BE49-F238E27FC236}">
                  <a16:creationId xmlns:a16="http://schemas.microsoft.com/office/drawing/2014/main" id="{4B6C84C0-5676-52E0-AC15-0F3276258FA6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783;p13">
            <a:extLst>
              <a:ext uri="{FF2B5EF4-FFF2-40B4-BE49-F238E27FC236}">
                <a16:creationId xmlns:a16="http://schemas.microsoft.com/office/drawing/2014/main" id="{EB7AB310-4CB4-3475-1EA0-224C666C14BE}"/>
              </a:ext>
            </a:extLst>
          </p:cNvPr>
          <p:cNvSpPr/>
          <p:nvPr userDrawn="1"/>
        </p:nvSpPr>
        <p:spPr>
          <a:xfrm>
            <a:off x="224288" y="3522742"/>
            <a:ext cx="1309800" cy="24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차종별</a:t>
            </a:r>
            <a:endParaRPr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Google Shape;784;p13">
            <a:extLst>
              <a:ext uri="{FF2B5EF4-FFF2-40B4-BE49-F238E27FC236}">
                <a16:creationId xmlns:a16="http://schemas.microsoft.com/office/drawing/2014/main" id="{729AC9EA-8B75-8513-187C-B2E08F2BEA3A}"/>
              </a:ext>
            </a:extLst>
          </p:cNvPr>
          <p:cNvGrpSpPr/>
          <p:nvPr userDrawn="1"/>
        </p:nvGrpSpPr>
        <p:grpSpPr>
          <a:xfrm rot="10800000">
            <a:off x="1326507" y="3581459"/>
            <a:ext cx="168275" cy="132859"/>
            <a:chOff x="1343025" y="1806575"/>
            <a:chExt cx="168275" cy="132859"/>
          </a:xfrm>
        </p:grpSpPr>
        <p:sp>
          <p:nvSpPr>
            <p:cNvPr id="37" name="Google Shape;785;p13">
              <a:extLst>
                <a:ext uri="{FF2B5EF4-FFF2-40B4-BE49-F238E27FC236}">
                  <a16:creationId xmlns:a16="http://schemas.microsoft.com/office/drawing/2014/main" id="{3BAC3198-EFBC-AEA7-5A8B-C72D40ACF05E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786;p13">
              <a:extLst>
                <a:ext uri="{FF2B5EF4-FFF2-40B4-BE49-F238E27FC236}">
                  <a16:creationId xmlns:a16="http://schemas.microsoft.com/office/drawing/2014/main" id="{DC3F6138-F6C8-FF88-C1C7-BFFA4C2DC2B1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798;p13">
            <a:extLst>
              <a:ext uri="{FF2B5EF4-FFF2-40B4-BE49-F238E27FC236}">
                <a16:creationId xmlns:a16="http://schemas.microsoft.com/office/drawing/2014/main" id="{442C0186-EDB4-5F6E-07E6-52EA2CD99018}"/>
              </a:ext>
            </a:extLst>
          </p:cNvPr>
          <p:cNvSpPr/>
          <p:nvPr userDrawn="1"/>
        </p:nvSpPr>
        <p:spPr>
          <a:xfrm>
            <a:off x="224288" y="3807307"/>
            <a:ext cx="1309800" cy="24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dirty="0" err="1">
                <a:solidFill>
                  <a:srgbClr val="26262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엔진별</a:t>
            </a:r>
            <a:endParaRPr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Google Shape;799;p13">
            <a:extLst>
              <a:ext uri="{FF2B5EF4-FFF2-40B4-BE49-F238E27FC236}">
                <a16:creationId xmlns:a16="http://schemas.microsoft.com/office/drawing/2014/main" id="{5FEF6AD0-4FC4-D05D-7A74-23C42132F508}"/>
              </a:ext>
            </a:extLst>
          </p:cNvPr>
          <p:cNvSpPr/>
          <p:nvPr userDrawn="1"/>
        </p:nvSpPr>
        <p:spPr>
          <a:xfrm>
            <a:off x="224288" y="4093057"/>
            <a:ext cx="1309800" cy="24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i="0" dirty="0" err="1">
                <a:solidFill>
                  <a:srgbClr val="262626"/>
                </a:solidFill>
                <a:latin typeface="+mn-ea"/>
                <a:ea typeface="+mn-ea"/>
              </a:rPr>
              <a:t>연식별</a:t>
            </a:r>
            <a:endParaRPr i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1" name="Google Shape;784;p13">
            <a:extLst>
              <a:ext uri="{FF2B5EF4-FFF2-40B4-BE49-F238E27FC236}">
                <a16:creationId xmlns:a16="http://schemas.microsoft.com/office/drawing/2014/main" id="{487854DE-48F7-E256-BA95-9E4A41BF902D}"/>
              </a:ext>
            </a:extLst>
          </p:cNvPr>
          <p:cNvGrpSpPr/>
          <p:nvPr userDrawn="1"/>
        </p:nvGrpSpPr>
        <p:grpSpPr>
          <a:xfrm rot="10800000">
            <a:off x="1326507" y="3863877"/>
            <a:ext cx="168275" cy="132859"/>
            <a:chOff x="1343025" y="1806575"/>
            <a:chExt cx="168275" cy="132859"/>
          </a:xfrm>
        </p:grpSpPr>
        <p:sp>
          <p:nvSpPr>
            <p:cNvPr id="42" name="Google Shape;785;p13">
              <a:extLst>
                <a:ext uri="{FF2B5EF4-FFF2-40B4-BE49-F238E27FC236}">
                  <a16:creationId xmlns:a16="http://schemas.microsoft.com/office/drawing/2014/main" id="{F9181EE2-C9B2-DFAF-1BA4-F0B6117BA0D7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786;p13">
              <a:extLst>
                <a:ext uri="{FF2B5EF4-FFF2-40B4-BE49-F238E27FC236}">
                  <a16:creationId xmlns:a16="http://schemas.microsoft.com/office/drawing/2014/main" id="{82F262F1-F63A-E2A0-6672-39E43E2563D2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784;p13">
            <a:extLst>
              <a:ext uri="{FF2B5EF4-FFF2-40B4-BE49-F238E27FC236}">
                <a16:creationId xmlns:a16="http://schemas.microsoft.com/office/drawing/2014/main" id="{15E07EA2-9030-6385-3ACF-A8065317AAC4}"/>
              </a:ext>
            </a:extLst>
          </p:cNvPr>
          <p:cNvGrpSpPr/>
          <p:nvPr userDrawn="1"/>
        </p:nvGrpSpPr>
        <p:grpSpPr>
          <a:xfrm rot="10800000">
            <a:off x="1326507" y="4138162"/>
            <a:ext cx="168275" cy="132859"/>
            <a:chOff x="1343025" y="1806575"/>
            <a:chExt cx="168275" cy="132859"/>
          </a:xfrm>
        </p:grpSpPr>
        <p:sp>
          <p:nvSpPr>
            <p:cNvPr id="45" name="Google Shape;785;p13">
              <a:extLst>
                <a:ext uri="{FF2B5EF4-FFF2-40B4-BE49-F238E27FC236}">
                  <a16:creationId xmlns:a16="http://schemas.microsoft.com/office/drawing/2014/main" id="{DC3F92A0-54D7-55DE-328A-2DB76D9937E0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86;p13">
              <a:extLst>
                <a:ext uri="{FF2B5EF4-FFF2-40B4-BE49-F238E27FC236}">
                  <a16:creationId xmlns:a16="http://schemas.microsoft.com/office/drawing/2014/main" id="{CBECDF4E-48B7-D893-716A-2C816D82EC46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799;p13">
            <a:extLst>
              <a:ext uri="{FF2B5EF4-FFF2-40B4-BE49-F238E27FC236}">
                <a16:creationId xmlns:a16="http://schemas.microsoft.com/office/drawing/2014/main" id="{4875A65D-0E78-4C60-0480-E0A75A0BAE16}"/>
              </a:ext>
            </a:extLst>
          </p:cNvPr>
          <p:cNvSpPr/>
          <p:nvPr userDrawn="1"/>
        </p:nvSpPr>
        <p:spPr>
          <a:xfrm>
            <a:off x="224288" y="4378807"/>
            <a:ext cx="1309800" cy="246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ko-KR" altLang="en-US" sz="900" b="1" i="0" dirty="0">
                <a:solidFill>
                  <a:srgbClr val="262626"/>
                </a:solidFill>
                <a:latin typeface="+mn-ea"/>
                <a:ea typeface="+mn-ea"/>
              </a:rPr>
              <a:t>계약기간별</a:t>
            </a:r>
            <a:endParaRPr lang="ko-KR" altLang="en-US" sz="900" i="0" dirty="0">
              <a:latin typeface="+mn-ea"/>
              <a:ea typeface="+mn-ea"/>
            </a:endParaRPr>
          </a:p>
        </p:txBody>
      </p:sp>
      <p:graphicFrame>
        <p:nvGraphicFramePr>
          <p:cNvPr id="48" name="Google Shape;764;p13">
            <a:extLst>
              <a:ext uri="{FF2B5EF4-FFF2-40B4-BE49-F238E27FC236}">
                <a16:creationId xmlns:a16="http://schemas.microsoft.com/office/drawing/2014/main" id="{16022DEB-08E9-2D58-A6AB-24B9710E92F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43370252"/>
              </p:ext>
            </p:extLst>
          </p:nvPr>
        </p:nvGraphicFramePr>
        <p:xfrm>
          <a:off x="224288" y="4632802"/>
          <a:ext cx="1309925" cy="834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1</a:t>
                      </a:r>
                      <a:r>
                        <a:rPr lang="ko-KR" alt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이하 만료</a:t>
                      </a:r>
                      <a:endParaRPr sz="800" b="1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Tx/>
                        <a:buChar char="-"/>
                      </a:pPr>
                      <a:r>
                        <a:rPr 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r>
                        <a:rPr lang="ko-KR" alt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개월 이하 만료</a:t>
                      </a:r>
                      <a:endParaRPr b="0" dirty="0"/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50"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800" b="0" u="none" strike="noStrike" cap="none" dirty="0">
                          <a:solidFill>
                            <a:srgbClr val="33333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이하 만료</a:t>
                      </a:r>
                      <a:endParaRPr sz="800" b="0" u="none" strike="noStrike" cap="none" dirty="0">
                        <a:solidFill>
                          <a:srgbClr val="33333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7D7D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Google Shape;765;p13">
            <a:extLst>
              <a:ext uri="{FF2B5EF4-FFF2-40B4-BE49-F238E27FC236}">
                <a16:creationId xmlns:a16="http://schemas.microsoft.com/office/drawing/2014/main" id="{61F9812E-E2EC-B498-DC5D-242C4F61D392}"/>
              </a:ext>
            </a:extLst>
          </p:cNvPr>
          <p:cNvSpPr/>
          <p:nvPr userDrawn="1"/>
        </p:nvSpPr>
        <p:spPr>
          <a:xfrm>
            <a:off x="288822" y="4676335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765;p13">
            <a:extLst>
              <a:ext uri="{FF2B5EF4-FFF2-40B4-BE49-F238E27FC236}">
                <a16:creationId xmlns:a16="http://schemas.microsoft.com/office/drawing/2014/main" id="{75DC4492-2F42-5DEE-72BC-FD0CBFAC91C4}"/>
              </a:ext>
            </a:extLst>
          </p:cNvPr>
          <p:cNvSpPr/>
          <p:nvPr userDrawn="1"/>
        </p:nvSpPr>
        <p:spPr>
          <a:xfrm>
            <a:off x="288822" y="4960509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65;p13">
            <a:extLst>
              <a:ext uri="{FF2B5EF4-FFF2-40B4-BE49-F238E27FC236}">
                <a16:creationId xmlns:a16="http://schemas.microsoft.com/office/drawing/2014/main" id="{005F55F0-21E6-BAAA-37ED-2333B3BED9D3}"/>
              </a:ext>
            </a:extLst>
          </p:cNvPr>
          <p:cNvSpPr/>
          <p:nvPr userDrawn="1"/>
        </p:nvSpPr>
        <p:spPr>
          <a:xfrm>
            <a:off x="288822" y="5259858"/>
            <a:ext cx="144574" cy="144574"/>
          </a:xfrm>
          <a:prstGeom prst="roundRect">
            <a:avLst>
              <a:gd name="adj" fmla="val 16667"/>
            </a:avLst>
          </a:prstGeom>
          <a:solidFill>
            <a:srgbClr val="0091D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1000" b="0" i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778;p13">
            <a:extLst>
              <a:ext uri="{FF2B5EF4-FFF2-40B4-BE49-F238E27FC236}">
                <a16:creationId xmlns:a16="http://schemas.microsoft.com/office/drawing/2014/main" id="{FA1BE3A3-868B-401B-8A04-AAA0E6E1BA43}"/>
              </a:ext>
            </a:extLst>
          </p:cNvPr>
          <p:cNvGrpSpPr/>
          <p:nvPr userDrawn="1"/>
        </p:nvGrpSpPr>
        <p:grpSpPr>
          <a:xfrm>
            <a:off x="1323669" y="4443372"/>
            <a:ext cx="168275" cy="132859"/>
            <a:chOff x="1343025" y="1806575"/>
            <a:chExt cx="168275" cy="132859"/>
          </a:xfrm>
        </p:grpSpPr>
        <p:sp>
          <p:nvSpPr>
            <p:cNvPr id="53" name="Google Shape;779;p13">
              <a:extLst>
                <a:ext uri="{FF2B5EF4-FFF2-40B4-BE49-F238E27FC236}">
                  <a16:creationId xmlns:a16="http://schemas.microsoft.com/office/drawing/2014/main" id="{93BC3B20-71D7-435B-B17F-F6C9A4DF684F}"/>
                </a:ext>
              </a:extLst>
            </p:cNvPr>
            <p:cNvSpPr/>
            <p:nvPr/>
          </p:nvSpPr>
          <p:spPr>
            <a:xfrm>
              <a:off x="1343025" y="1806575"/>
              <a:ext cx="168275" cy="13285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780;p13">
              <a:extLst>
                <a:ext uri="{FF2B5EF4-FFF2-40B4-BE49-F238E27FC236}">
                  <a16:creationId xmlns:a16="http://schemas.microsoft.com/office/drawing/2014/main" id="{AC136319-2AA4-459E-AE02-6ED9C5D43DCF}"/>
                </a:ext>
              </a:extLst>
            </p:cNvPr>
            <p:cNvSpPr/>
            <p:nvPr/>
          </p:nvSpPr>
          <p:spPr>
            <a:xfrm>
              <a:off x="1378862" y="1826429"/>
              <a:ext cx="102275" cy="8816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84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콘텐츠 1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solidFill>
                  <a:schemeClr val="tx1"/>
                </a:solidFill>
                <a:ea typeface="맑은 고딕" panose="020B0503020000020004" pitchFamily="50" charset="-127"/>
              </a:rPr>
              <a:pPr/>
              <a:t>‹#›</a:t>
            </a:fld>
            <a:endParaRPr lang="ko-KR" altLang="en-US" sz="1000" dirty="0">
              <a:solidFill>
                <a:schemeClr val="tx1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F7895D-D3F9-AD26-89EF-5EE52E37F230}"/>
              </a:ext>
            </a:extLst>
          </p:cNvPr>
          <p:cNvGrpSpPr/>
          <p:nvPr userDrawn="1"/>
        </p:nvGrpSpPr>
        <p:grpSpPr>
          <a:xfrm>
            <a:off x="222523" y="614998"/>
            <a:ext cx="9108519" cy="262096"/>
            <a:chOff x="128464" y="5557550"/>
            <a:chExt cx="7330665" cy="26209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312A639-C46D-8CD7-958A-9D42522D0A97}"/>
                </a:ext>
              </a:extLst>
            </p:cNvPr>
            <p:cNvSpPr/>
            <p:nvPr/>
          </p:nvSpPr>
          <p:spPr bwMode="auto">
            <a:xfrm>
              <a:off x="128464" y="5557550"/>
              <a:ext cx="7330665" cy="262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14400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457200" marR="0" indent="-45720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700" b="1" i="0" u="sng" strike="noStrike" cap="none" normalizeH="0" baseline="0" dirty="0">
                  <a:ln>
                    <a:noFill/>
                  </a:ln>
                  <a:solidFill>
                    <a:srgbClr val="00B0F0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로그인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9F5169-8F55-6D23-8F04-757B67D88C4D}"/>
                </a:ext>
              </a:extLst>
            </p:cNvPr>
            <p:cNvSpPr txBox="1"/>
            <p:nvPr/>
          </p:nvSpPr>
          <p:spPr>
            <a:xfrm>
              <a:off x="920887" y="5575055"/>
              <a:ext cx="7776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Lin-Q </a:t>
              </a:r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DCD1F803-40EB-60DA-D9F3-2B87B27430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318" y="693428"/>
            <a:ext cx="989359" cy="1387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A7D84-D3B2-9EAF-EFA8-1C8B4BAEF07F}"/>
              </a:ext>
            </a:extLst>
          </p:cNvPr>
          <p:cNvSpPr/>
          <p:nvPr userDrawn="1"/>
        </p:nvSpPr>
        <p:spPr bwMode="auto">
          <a:xfrm>
            <a:off x="628277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운영이력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B7EEF3-CECE-0A25-63E9-F6BA6D74C137}"/>
              </a:ext>
            </a:extLst>
          </p:cNvPr>
          <p:cNvSpPr/>
          <p:nvPr userDrawn="1"/>
        </p:nvSpPr>
        <p:spPr bwMode="auto">
          <a:xfrm>
            <a:off x="7803385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1" lang="ko-KR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0C71DE-A74D-68EA-E470-3414B5562D33}"/>
              </a:ext>
            </a:extLst>
          </p:cNvPr>
          <p:cNvSpPr/>
          <p:nvPr userDrawn="1"/>
        </p:nvSpPr>
        <p:spPr bwMode="auto">
          <a:xfrm>
            <a:off x="1743811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순익 관리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896CA8-4BDF-7DAB-C6D5-82B202326156}"/>
              </a:ext>
            </a:extLst>
          </p:cNvPr>
          <p:cNvSpPr/>
          <p:nvPr userDrawn="1"/>
        </p:nvSpPr>
        <p:spPr bwMode="auto">
          <a:xfrm>
            <a:off x="3265343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지도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79EAC3-350E-0735-2438-7EEE845800D6}"/>
              </a:ext>
            </a:extLst>
          </p:cNvPr>
          <p:cNvSpPr/>
          <p:nvPr userDrawn="1"/>
        </p:nvSpPr>
        <p:spPr bwMode="auto">
          <a:xfrm>
            <a:off x="224432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관리기능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2BFB8A-B06B-7442-B4DD-8371A3C5DDA7}"/>
              </a:ext>
            </a:extLst>
          </p:cNvPr>
          <p:cNvSpPr/>
          <p:nvPr userDrawn="1"/>
        </p:nvSpPr>
        <p:spPr bwMode="auto">
          <a:xfrm>
            <a:off x="4785956" y="877094"/>
            <a:ext cx="1520613" cy="456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45720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1" lang="ko-KR" altLang="en-US" sz="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차량정보</a:t>
            </a:r>
          </a:p>
        </p:txBody>
      </p:sp>
    </p:spTree>
    <p:extLst>
      <p:ext uri="{BB962C8B-B14F-4D97-AF65-F5344CB8AC3E}">
        <p14:creationId xmlns:p14="http://schemas.microsoft.com/office/powerpoint/2010/main" val="373435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 (이전, 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120770" y="6501048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다음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▼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120770" y="388580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이전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▲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086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4704035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36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4">
            <a:extLst>
              <a:ext uri="{FF2B5EF4-FFF2-40B4-BE49-F238E27FC236}">
                <a16:creationId xmlns:a16="http://schemas.microsoft.com/office/drawing/2014/main" id="{CACF44DF-26FB-4135-8DFE-250E799E2E5B}"/>
              </a:ext>
            </a:extLst>
          </p:cNvPr>
          <p:cNvSpPr/>
          <p:nvPr userDrawn="1"/>
        </p:nvSpPr>
        <p:spPr>
          <a:xfrm rot="10800000">
            <a:off x="0" y="4183116"/>
            <a:ext cx="12192000" cy="2674883"/>
          </a:xfrm>
          <a:custGeom>
            <a:avLst/>
            <a:gdLst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4799 w 13004799"/>
              <a:gd name="connsiteY2" fmla="*/ 4172372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64601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75847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53355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75847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64601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91183"/>
              <a:gd name="connsiteY0" fmla="*/ 0 h 4172372"/>
              <a:gd name="connsiteX1" fmla="*/ 13004799 w 13091183"/>
              <a:gd name="connsiteY1" fmla="*/ 0 h 4172372"/>
              <a:gd name="connsiteX2" fmla="*/ 13091183 w 13091183"/>
              <a:gd name="connsiteY2" fmla="*/ 1943325 h 4172372"/>
              <a:gd name="connsiteX3" fmla="*/ 0 w 13091183"/>
              <a:gd name="connsiteY3" fmla="*/ 4172372 h 4172372"/>
              <a:gd name="connsiteX4" fmla="*/ 0 w 13091183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79073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1909586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2990284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1898340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  <a:gd name="connsiteX0" fmla="*/ 0 w 13004799"/>
              <a:gd name="connsiteY0" fmla="*/ 0 h 4172372"/>
              <a:gd name="connsiteX1" fmla="*/ 13004799 w 13004799"/>
              <a:gd name="connsiteY1" fmla="*/ 0 h 4172372"/>
              <a:gd name="connsiteX2" fmla="*/ 13001496 w 13004799"/>
              <a:gd name="connsiteY2" fmla="*/ 783522 h 4172372"/>
              <a:gd name="connsiteX3" fmla="*/ 0 w 13004799"/>
              <a:gd name="connsiteY3" fmla="*/ 4172372 h 4172372"/>
              <a:gd name="connsiteX4" fmla="*/ 0 w 13004799"/>
              <a:gd name="connsiteY4" fmla="*/ 0 h 4172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04799" h="4172372">
                <a:moveTo>
                  <a:pt x="0" y="0"/>
                </a:moveTo>
                <a:lnTo>
                  <a:pt x="13004799" y="0"/>
                </a:lnTo>
                <a:lnTo>
                  <a:pt x="13001496" y="783522"/>
                </a:lnTo>
                <a:lnTo>
                  <a:pt x="0" y="4172372"/>
                </a:lnTo>
                <a:lnTo>
                  <a:pt x="0" y="0"/>
                </a:lnTo>
                <a:close/>
              </a:path>
            </a:pathLst>
          </a:custGeom>
          <a:solidFill>
            <a:srgbClr val="086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03850F3-FE74-6244-B739-B640C582B4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91250" y="5963822"/>
            <a:ext cx="7393697" cy="338554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buNone/>
              <a:defRPr kumimoji="1" lang="ko-KR" altLang="en-US" sz="1600" b="0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4BA3AFE5-EA86-AC40-8EFA-1C34994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15" y="901381"/>
            <a:ext cx="11467506" cy="1169551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3500" b="1" i="0" kern="1200" dirty="0">
                <a:solidFill>
                  <a:srgbClr val="0860B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00F67FF-7BEB-8B49-8747-A78B4D26B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35" y="2213219"/>
            <a:ext cx="11470085" cy="46166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kumimoji="1" lang="ko-Kore-KR" altLang="en-US" sz="2300" b="0" i="0" kern="1200" dirty="0">
                <a:solidFill>
                  <a:srgbClr val="0860B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73531450-DDAD-8D44-AF2C-8D19EEC81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0923" y="5673066"/>
            <a:ext cx="7393697" cy="338554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buNone/>
              <a:defRPr kumimoji="1" lang="ko-KR" altLang="en-US" sz="1600" b="0" i="0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12/21/21</a:t>
            </a:r>
            <a:endParaRPr lang="ko-KR" altLang="en-US" dirty="0"/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5748793F-478E-450D-B82D-8F0038938B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35" y="413899"/>
            <a:ext cx="1978724" cy="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3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 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253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이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13796717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52" name="직사각형 51"/>
          <p:cNvSpPr/>
          <p:nvPr userDrawn="1"/>
        </p:nvSpPr>
        <p:spPr>
          <a:xfrm>
            <a:off x="120770" y="388580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이전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▲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881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76477801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52" name="직사각형 51"/>
          <p:cNvSpPr/>
          <p:nvPr userDrawn="1"/>
        </p:nvSpPr>
        <p:spPr>
          <a:xfrm>
            <a:off x="120770" y="6501048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다음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▼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827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 (이전, 다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69261285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52" name="직사각형 51"/>
          <p:cNvSpPr/>
          <p:nvPr userDrawn="1"/>
        </p:nvSpPr>
        <p:spPr>
          <a:xfrm>
            <a:off x="120770" y="388580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이전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▲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 userDrawn="1"/>
        </p:nvSpPr>
        <p:spPr>
          <a:xfrm>
            <a:off x="120770" y="6501048"/>
            <a:ext cx="9609826" cy="2353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다음 슬라이드</a:t>
            </a:r>
            <a:r>
              <a:rPr lang="ko-KR" altLang="en-US" sz="1200" baseline="0">
                <a:latin typeface="맑은 고딕" panose="020B0503020000020004" pitchFamily="50" charset="-127"/>
                <a:ea typeface="맑은 고딕" panose="020B0503020000020004" pitchFamily="50" charset="-127"/>
              </a:rPr>
              <a:t> 연결 ▼</a:t>
            </a:r>
            <a:endParaRPr lang="ko-KR" altLang="en-US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08904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D904D53-E90E-1B21-B439-EE948C931C7E}"/>
              </a:ext>
            </a:extLst>
          </p:cNvPr>
          <p:cNvSpPr/>
          <p:nvPr userDrawn="1"/>
        </p:nvSpPr>
        <p:spPr>
          <a:xfrm>
            <a:off x="335902" y="3541434"/>
            <a:ext cx="11523589" cy="45719"/>
          </a:xfrm>
          <a:prstGeom prst="rect">
            <a:avLst/>
          </a:prstGeom>
          <a:solidFill>
            <a:srgbClr val="1268AA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EE6390C8-9FF4-3080-AAF8-E2F467548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5735" y="467239"/>
            <a:ext cx="1978724" cy="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649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E5DD-D636-4687-813F-F5974D0B5168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918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E5DD-D636-4687-813F-F5974D0B5168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35902" y="3433669"/>
            <a:ext cx="5617029" cy="0"/>
          </a:xfrm>
          <a:prstGeom prst="line">
            <a:avLst/>
          </a:prstGeom>
          <a:ln w="41275" cmpd="sng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232484" y="2836669"/>
            <a:ext cx="4872038" cy="522287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 1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F9551-790E-4CA7-B771-D7C637C8B453}"/>
              </a:ext>
            </a:extLst>
          </p:cNvPr>
          <p:cNvCxnSpPr>
            <a:cxnSpLocks/>
          </p:cNvCxnSpPr>
          <p:nvPr userDrawn="1"/>
        </p:nvCxnSpPr>
        <p:spPr>
          <a:xfrm>
            <a:off x="0" y="684000"/>
            <a:ext cx="12192000" cy="0"/>
          </a:xfrm>
          <a:prstGeom prst="line">
            <a:avLst/>
          </a:prstGeom>
          <a:ln w="1905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7">
            <a:extLst>
              <a:ext uri="{FF2B5EF4-FFF2-40B4-BE49-F238E27FC236}">
                <a16:creationId xmlns:a16="http://schemas.microsoft.com/office/drawing/2014/main" id="{7AFCE21E-DC22-B34D-8209-B523DF0804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915" y="936626"/>
            <a:ext cx="11356517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kumimoji="1" lang="ko-KR" altLang="en-US" sz="1600" b="0" i="0" kern="1200" dirty="0">
                <a:solidFill>
                  <a:srgbClr val="0860B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EA81CE-FA4A-4149-BCA1-DBE0C2763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915" y="111167"/>
            <a:ext cx="11356517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defRPr kumimoji="1" lang="ko-Kore-KR" altLang="en-US" sz="1700" b="1" i="0" kern="1200" dirty="0">
                <a:solidFill>
                  <a:srgbClr val="005EB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2B25A-D293-4DE4-A8A2-F4AB4D8186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BBCFB0-9B3C-40F5-92D4-A63F3F3EECB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A39ABCFB-D35E-B2D4-3033-D2D01EA15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9586" y="231129"/>
            <a:ext cx="1563366" cy="21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1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53EACF-FF7B-4AC9-8FA5-0DA8B287B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BCFB0-9B3C-40F5-92D4-A63F3F3EE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0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1246556" y="5000625"/>
            <a:ext cx="10539046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300" dirty="0">
              <a:latin typeface="맑은 고딕" panose="020B0503020000020004" pitchFamily="50" charset="-127"/>
              <a:ea typeface="ＭＳ Ｐゴシック" charset="-128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0914185" y="2352675"/>
            <a:ext cx="1279770" cy="3532188"/>
            <a:chOff x="5586" y="1482"/>
            <a:chExt cx="655" cy="2225"/>
          </a:xfrm>
        </p:grpSpPr>
        <p:sp>
          <p:nvSpPr>
            <p:cNvPr id="6" name="Freeform 17"/>
            <p:cNvSpPr>
              <a:spLocks/>
            </p:cNvSpPr>
            <p:nvPr/>
          </p:nvSpPr>
          <p:spPr bwMode="auto">
            <a:xfrm>
              <a:off x="5586" y="1482"/>
              <a:ext cx="655" cy="2225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chemeClr val="bg1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300" dirty="0">
                <a:ea typeface="맑은 고딕" panose="020B0503020000020004" pitchFamily="50" charset="-127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5612" y="1531"/>
              <a:ext cx="628" cy="2150"/>
            </a:xfrm>
            <a:custGeom>
              <a:avLst/>
              <a:gdLst/>
              <a:ahLst/>
              <a:cxnLst>
                <a:cxn ang="0">
                  <a:pos x="661" y="0"/>
                </a:cxn>
                <a:cxn ang="0">
                  <a:pos x="0" y="2032"/>
                </a:cxn>
                <a:cxn ang="0">
                  <a:pos x="661" y="224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chemeClr val="hlink"/>
            </a:solidFill>
            <a:ln w="28575" cmpd="sng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sz="1300" dirty="0">
                <a:ea typeface="맑은 고딕" panose="020B0503020000020004" pitchFamily="50" charset="-127"/>
              </a:endParaRPr>
            </a:p>
          </p:txBody>
        </p:sp>
      </p:grpSp>
      <p:sp>
        <p:nvSpPr>
          <p:cNvPr id="9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1141047" y="5394326"/>
            <a:ext cx="5375031" cy="59449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0088CE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2021.00</a:t>
            </a:r>
            <a:br>
              <a:rPr lang="en-US" altLang="ko-KR" dirty="0"/>
            </a:br>
            <a:r>
              <a:rPr lang="ko-KR" altLang="en-US" dirty="0"/>
              <a:t>㈜두산 디지털이노베이션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8508" y="2824163"/>
            <a:ext cx="9065846" cy="366712"/>
          </a:xfrm>
          <a:prstGeom prst="rect">
            <a:avLst/>
          </a:prstGeom>
          <a:ln/>
        </p:spPr>
        <p:txBody>
          <a:bodyPr lIns="0" tIns="0" rIns="0" bIns="0" anchor="ctr" anchorCtr="0"/>
          <a:lstStyle>
            <a:lvl1pPr>
              <a:defRPr sz="2400" b="1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48508" y="3419475"/>
            <a:ext cx="8534400" cy="441325"/>
          </a:xfrm>
          <a:prstGeom prst="rect">
            <a:avLst/>
          </a:prstGeom>
          <a:ln algn="ctr"/>
        </p:spPr>
        <p:txBody>
          <a:bodyPr lIns="0" tIns="0" rIns="0" bIns="0" anchor="ctr">
            <a:normAutofit/>
          </a:bodyPr>
          <a:lstStyle>
            <a:lvl1pPr marL="0" indent="0">
              <a:spcBef>
                <a:spcPct val="0"/>
              </a:spcBef>
              <a:buFontTx/>
              <a:buNone/>
              <a:defRPr sz="1800">
                <a:solidFill>
                  <a:srgbClr val="0033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  <a:endParaRPr lang="en-US" altLang="ko-KR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500E8AC5-6CFB-17DD-4E96-754C332D6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175" y="591623"/>
            <a:ext cx="1978724" cy="2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fld id="{2DACE5DD-D636-4687-813F-F5974D0B5168}" type="datetimeFigureOut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192695"/>
            <a:ext cx="12192000" cy="17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2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콘텐츠 1개 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/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0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CE5DD-D636-4687-813F-F5974D0B5168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2192695"/>
            <a:ext cx="12192000" cy="17914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3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1개 (기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7EF06-1DE0-4EFC-AA57-45F37E6B005F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7742680"/>
              </p:ext>
            </p:extLst>
          </p:nvPr>
        </p:nvGraphicFramePr>
        <p:xfrm>
          <a:off x="121296" y="68361"/>
          <a:ext cx="11772000" cy="6683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62689752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6138712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16917639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2328939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67817963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406269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40612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Case ID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Paging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372000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하나 CM" panose="02020603020101020101" pitchFamily="18" charset="-127"/>
                        <a:ea typeface="하나 CM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555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180515" y="96354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5337EF06-1DE0-4EFC-AA57-45F37E6B005F}" type="slidenum">
              <a:rPr lang="ko-KR" altLang="en-US" sz="1000" smtClean="0">
                <a:ea typeface="맑은 고딕" panose="020B0503020000020004" pitchFamily="50" charset="-127"/>
              </a:rPr>
              <a:pPr/>
              <a:t>‹#›</a:t>
            </a:fld>
            <a:endParaRPr lang="ko-KR" altLang="en-US" sz="1000"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1250949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4313327" y="96838"/>
            <a:ext cx="179417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7375705" y="96838"/>
            <a:ext cx="2225495" cy="246062"/>
          </a:xfrm>
        </p:spPr>
        <p:txBody>
          <a:bodyPr anchor="ctr">
            <a:noAutofit/>
          </a:bodyPr>
          <a:lstStyle>
            <a:lvl1pPr marL="0" indent="0"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2pPr>
            <a:lvl3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3pPr>
            <a:lvl4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4pPr>
            <a:lvl5pPr>
              <a:defRPr sz="1000">
                <a:latin typeface="하나 CM" panose="02020603020101020101" pitchFamily="18" charset="-127"/>
                <a:ea typeface="하나 CM" panose="02020603020101020101" pitchFamily="18" charset="-127"/>
              </a:defRPr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86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955013-85EF-45A2-811E-E2BAE8242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5660" y="6422548"/>
            <a:ext cx="4945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7BBCFB0-9B3C-40F5-92D4-A63F3F3EEC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79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1" r:id="rId2"/>
    <p:sldLayoutId id="2147483695" r:id="rId3"/>
    <p:sldLayoutId id="2147483700" r:id="rId4"/>
    <p:sldLayoutId id="2147483701" r:id="rId5"/>
    <p:sldLayoutId id="2147483705" r:id="rId6"/>
    <p:sldLayoutId id="214748373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2DACE5DD-D636-4687-813F-F5974D0B5168}" type="datetimeFigureOut">
              <a:rPr lang="ko-KR" altLang="en-US" smtClean="0"/>
              <a:pPr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맑은 고딕" panose="020B0503020000020004" pitchFamily="50" charset="-127"/>
              </a:defRPr>
            </a:lvl1pPr>
          </a:lstStyle>
          <a:p>
            <a:fld id="{5337EF06-1DE0-4EFC-AA57-45F37E6B00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6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E4BABEA-D5BA-4691-91B5-D80C7057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15" y="1880159"/>
            <a:ext cx="11467506" cy="1169551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화면정의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586D90A-2652-214F-F88C-0B9635D1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58814"/>
              </p:ext>
            </p:extLst>
          </p:nvPr>
        </p:nvGraphicFramePr>
        <p:xfrm>
          <a:off x="7877324" y="5302838"/>
          <a:ext cx="3960000" cy="933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580115227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   전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V1.0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박경민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2074"/>
                  </a:ext>
                </a:extLst>
              </a:tr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2025.05.26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89851"/>
                  </a:ext>
                </a:extLst>
              </a:tr>
            </a:tbl>
          </a:graphicData>
        </a:graphic>
      </p:graphicFrame>
      <p:sp>
        <p:nvSpPr>
          <p:cNvPr id="17" name="모서리가 둥근 사각형 설명선 10">
            <a:extLst>
              <a:ext uri="{FF2B5EF4-FFF2-40B4-BE49-F238E27FC236}">
                <a16:creationId xmlns:a16="http://schemas.microsoft.com/office/drawing/2014/main" id="{20FEF1AE-5CC6-6308-C77B-E5AFA1D332C7}"/>
              </a:ext>
            </a:extLst>
          </p:cNvPr>
          <p:cNvSpPr/>
          <p:nvPr/>
        </p:nvSpPr>
        <p:spPr>
          <a:xfrm>
            <a:off x="6679701" y="5860050"/>
            <a:ext cx="1080653" cy="370500"/>
          </a:xfrm>
          <a:prstGeom prst="wedgeRoundRectCallout">
            <a:avLst>
              <a:gd name="adj1" fmla="val 64273"/>
              <a:gd name="adj2" fmla="val 6618"/>
              <a:gd name="adj3" fmla="val 16667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완료시점으로 마지막에 날짜 입력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62454D5-76AB-0FD5-1A3D-4D770CE75E83}"/>
              </a:ext>
            </a:extLst>
          </p:cNvPr>
          <p:cNvGraphicFramePr>
            <a:graphicFrameLocks noGrp="1"/>
          </p:cNvGraphicFramePr>
          <p:nvPr/>
        </p:nvGraphicFramePr>
        <p:xfrm>
          <a:off x="7877324" y="307910"/>
          <a:ext cx="3960000" cy="959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000">
                  <a:extLst>
                    <a:ext uri="{9D8B030D-6E8A-4147-A177-3AD203B41FA5}">
                      <a16:colId xmlns:a16="http://schemas.microsoft.com/office/drawing/2014/main" val="3947265209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1580115227"/>
                    </a:ext>
                  </a:extLst>
                </a:gridCol>
                <a:gridCol w="1320000">
                  <a:extLst>
                    <a:ext uri="{9D8B030D-6E8A-4147-A177-3AD203B41FA5}">
                      <a16:colId xmlns:a16="http://schemas.microsoft.com/office/drawing/2014/main" val="1266764389"/>
                    </a:ext>
                  </a:extLst>
                </a:gridCol>
              </a:tblGrid>
              <a:tr h="311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확인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TFT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TFT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최종확인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912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1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1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지도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94956"/>
              </p:ext>
            </p:extLst>
          </p:nvPr>
        </p:nvGraphicFramePr>
        <p:xfrm>
          <a:off x="9737983" y="389036"/>
          <a:ext cx="2146042" cy="2577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선택</a:t>
                      </a:r>
                      <a:b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위치보는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기능 제공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(WEB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동일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175" t="28653" r="1951" b="35575"/>
          <a:stretch/>
        </p:blipFill>
        <p:spPr>
          <a:xfrm>
            <a:off x="521975" y="1308305"/>
            <a:ext cx="3619835" cy="65780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00204" y="2310189"/>
            <a:ext cx="1140193" cy="238368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900" dirty="0">
                <a:solidFill>
                  <a:schemeClr val="tx1"/>
                </a:solidFill>
              </a:rPr>
              <a:t>01.</a:t>
            </a:r>
            <a:r>
              <a:rPr lang="ko-KR" altLang="en-US" sz="900" dirty="0">
                <a:solidFill>
                  <a:schemeClr val="tx1"/>
                </a:solidFill>
              </a:rPr>
              <a:t>리튬 두산</a:t>
            </a: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1316565" y="2393008"/>
            <a:ext cx="130629" cy="9111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2133" t="27735" b="55168"/>
          <a:stretch/>
        </p:blipFill>
        <p:spPr>
          <a:xfrm>
            <a:off x="285474" y="686979"/>
            <a:ext cx="4092835" cy="5505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0" y="2631376"/>
            <a:ext cx="3886701" cy="29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83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FD559E-2C6C-023D-ACD4-AFBB3A1BB1E7}"/>
              </a:ext>
            </a:extLst>
          </p:cNvPr>
          <p:cNvSpPr/>
          <p:nvPr/>
        </p:nvSpPr>
        <p:spPr>
          <a:xfrm>
            <a:off x="0" y="2190750"/>
            <a:ext cx="12191999" cy="1781175"/>
          </a:xfrm>
          <a:prstGeom prst="rect">
            <a:avLst/>
          </a:prstGeom>
          <a:solidFill>
            <a:srgbClr val="1268AA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5FB-D6D6-0669-0DCF-CDC1BFC7EC61}"/>
              </a:ext>
            </a:extLst>
          </p:cNvPr>
          <p:cNvSpPr txBox="1"/>
          <p:nvPr/>
        </p:nvSpPr>
        <p:spPr>
          <a:xfrm>
            <a:off x="4831247" y="2629198"/>
            <a:ext cx="17684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Fleet</a:t>
            </a:r>
            <a:endParaRPr lang="ko-KR" altLang="en-US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22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플릿</a:t>
            </a:r>
            <a:r>
              <a:rPr lang="ko-KR" altLang="en-US" dirty="0"/>
              <a:t> 대시보드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985059"/>
              </p:ext>
            </p:extLst>
          </p:nvPr>
        </p:nvGraphicFramePr>
        <p:xfrm>
          <a:off x="9737983" y="389036"/>
          <a:ext cx="2146042" cy="258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939" y="2804661"/>
            <a:ext cx="2566116" cy="13836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57" y="4094968"/>
            <a:ext cx="2647479" cy="1224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4"/>
          <a:srcRect l="2175" t="28653" r="1951" b="35575"/>
          <a:stretch/>
        </p:blipFill>
        <p:spPr>
          <a:xfrm>
            <a:off x="380541" y="913175"/>
            <a:ext cx="2464584" cy="44787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l="2775" t="13" b="81731"/>
          <a:stretch/>
        </p:blipFill>
        <p:spPr>
          <a:xfrm>
            <a:off x="380541" y="568067"/>
            <a:ext cx="2566116" cy="34510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6"/>
          <a:srcRect r="66479"/>
          <a:stretch/>
        </p:blipFill>
        <p:spPr>
          <a:xfrm>
            <a:off x="380541" y="1771106"/>
            <a:ext cx="2566116" cy="153885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rcRect l="31366" t="19591"/>
          <a:stretch/>
        </p:blipFill>
        <p:spPr>
          <a:xfrm>
            <a:off x="380541" y="3307993"/>
            <a:ext cx="2566116" cy="1468056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6"/>
          <a:srcRect l="64043" b="77647"/>
          <a:stretch/>
        </p:blipFill>
        <p:spPr>
          <a:xfrm>
            <a:off x="380541" y="1361045"/>
            <a:ext cx="2566116" cy="41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l="2175" t="28653" r="1951" b="35575"/>
          <a:stretch/>
        </p:blipFill>
        <p:spPr>
          <a:xfrm>
            <a:off x="4368621" y="913175"/>
            <a:ext cx="2464584" cy="44787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2775" t="13" b="81731"/>
          <a:stretch/>
        </p:blipFill>
        <p:spPr>
          <a:xfrm>
            <a:off x="4368621" y="568067"/>
            <a:ext cx="2464584" cy="34510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6"/>
          <a:srcRect l="31366" t="19591"/>
          <a:stretch/>
        </p:blipFill>
        <p:spPr>
          <a:xfrm>
            <a:off x="4327939" y="1361045"/>
            <a:ext cx="2566116" cy="146805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57" y="5319314"/>
            <a:ext cx="2647479" cy="12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0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FD559E-2C6C-023D-ACD4-AFBB3A1BB1E7}"/>
              </a:ext>
            </a:extLst>
          </p:cNvPr>
          <p:cNvSpPr/>
          <p:nvPr/>
        </p:nvSpPr>
        <p:spPr>
          <a:xfrm>
            <a:off x="0" y="2190750"/>
            <a:ext cx="12191999" cy="1781175"/>
          </a:xfrm>
          <a:prstGeom prst="rect">
            <a:avLst/>
          </a:prstGeom>
          <a:solidFill>
            <a:srgbClr val="1268AA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5FB-D6D6-0669-0DCF-CDC1BFC7EC61}"/>
              </a:ext>
            </a:extLst>
          </p:cNvPr>
          <p:cNvSpPr txBox="1"/>
          <p:nvPr/>
        </p:nvSpPr>
        <p:spPr>
          <a:xfrm>
            <a:off x="4588233" y="2629198"/>
            <a:ext cx="225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Rental</a:t>
            </a:r>
          </a:p>
        </p:txBody>
      </p:sp>
    </p:spTree>
    <p:extLst>
      <p:ext uri="{BB962C8B-B14F-4D97-AF65-F5344CB8AC3E}">
        <p14:creationId xmlns:p14="http://schemas.microsoft.com/office/powerpoint/2010/main" val="429148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렌탈</a:t>
            </a:r>
            <a:r>
              <a:rPr lang="ko-KR" altLang="en-US" dirty="0"/>
              <a:t> 대시보드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/>
        </p:nvGraphicFramePr>
        <p:xfrm>
          <a:off x="9737983" y="389036"/>
          <a:ext cx="2146042" cy="258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대시보드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26" y="3766838"/>
            <a:ext cx="2647479" cy="122434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2175" t="28653" r="1951" b="35575"/>
          <a:stretch/>
        </p:blipFill>
        <p:spPr>
          <a:xfrm>
            <a:off x="380541" y="913175"/>
            <a:ext cx="2464584" cy="44787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l="2775" t="13" b="81731"/>
          <a:stretch/>
        </p:blipFill>
        <p:spPr>
          <a:xfrm>
            <a:off x="380541" y="568067"/>
            <a:ext cx="2566116" cy="34510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5"/>
          <a:srcRect l="64043" b="77647"/>
          <a:stretch/>
        </p:blipFill>
        <p:spPr>
          <a:xfrm>
            <a:off x="380541" y="1361045"/>
            <a:ext cx="2566116" cy="41987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l="2175" t="28653" r="1951" b="35575"/>
          <a:stretch/>
        </p:blipFill>
        <p:spPr>
          <a:xfrm>
            <a:off x="4368621" y="913175"/>
            <a:ext cx="2464584" cy="44787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2775" t="13" b="81731"/>
          <a:stretch/>
        </p:blipFill>
        <p:spPr>
          <a:xfrm>
            <a:off x="4368621" y="568067"/>
            <a:ext cx="2464584" cy="3451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26" y="4991184"/>
            <a:ext cx="2647479" cy="12243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200" y="1780922"/>
            <a:ext cx="2345265" cy="12493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00" y="3137228"/>
            <a:ext cx="2406269" cy="8096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200" y="4053808"/>
            <a:ext cx="2393295" cy="950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367" y="5191277"/>
            <a:ext cx="2322337" cy="90161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9744" y="1567246"/>
            <a:ext cx="2322337" cy="9016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3328" y="2748693"/>
            <a:ext cx="2519878" cy="89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4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7570" y="2277352"/>
            <a:ext cx="590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0" i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Bobcat LINQ LI BATTERY MONITORING WEB/APP </a:t>
            </a:r>
            <a:r>
              <a:rPr lang="ko-KR" altLang="en-US" sz="1800" b="0" i="0" dirty="0">
                <a:solidFill>
                  <a:prstClr val="black">
                    <a:lumMod val="50000"/>
                    <a:lumOff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7192" y="2709758"/>
            <a:ext cx="3880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End of Document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932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FD559E-2C6C-023D-ACD4-AFBB3A1BB1E7}"/>
              </a:ext>
            </a:extLst>
          </p:cNvPr>
          <p:cNvSpPr/>
          <p:nvPr/>
        </p:nvSpPr>
        <p:spPr>
          <a:xfrm>
            <a:off x="0" y="2190750"/>
            <a:ext cx="12191999" cy="1781175"/>
          </a:xfrm>
          <a:prstGeom prst="rect">
            <a:avLst/>
          </a:prstGeom>
          <a:solidFill>
            <a:srgbClr val="FF0000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5FB-D6D6-0669-0DCF-CDC1BFC7EC61}"/>
              </a:ext>
            </a:extLst>
          </p:cNvPr>
          <p:cNvSpPr txBox="1"/>
          <p:nvPr/>
        </p:nvSpPr>
        <p:spPr>
          <a:xfrm>
            <a:off x="3077564" y="2629198"/>
            <a:ext cx="5275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 </a:t>
            </a:r>
            <a:r>
              <a:rPr lang="ko-KR" altLang="en-US" sz="54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작업용파일</a:t>
            </a:r>
            <a:endParaRPr lang="ko-KR" altLang="en-US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2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차량 관리 용어정리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/>
        </p:nvGraphicFramePr>
        <p:xfrm>
          <a:off x="9737983" y="389036"/>
          <a:ext cx="2146042" cy="3107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총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+mn-ea"/>
                        </a:rPr>
                        <a:t>KeyON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시간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+mn-ea"/>
                        </a:rPr>
                        <a:t>일조업차량댓수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총</a:t>
                      </a:r>
                      <a:r>
                        <a:rPr lang="en-US" altLang="ko-KR" sz="900" dirty="0" err="1">
                          <a:latin typeface="맑은 고딕" panose="020B0503020000020004" pitchFamily="50" charset="-127"/>
                          <a:ea typeface="+mn-ea"/>
                        </a:rPr>
                        <a:t>KeyON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시간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</a:p>
                    <a:p>
                      <a:pPr latinLnBrk="1"/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+mn-ea"/>
                        </a:rPr>
                        <a:t>조업시간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(OPER_OPERATING_TIME)</a:t>
                      </a:r>
                    </a:p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+mn-ea"/>
                        </a:rPr>
                        <a:t>식사및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 휴식시간 제외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60" y="718038"/>
            <a:ext cx="4182059" cy="32198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775" t="13" b="81731"/>
          <a:stretch/>
        </p:blipFill>
        <p:spPr>
          <a:xfrm>
            <a:off x="5131837" y="718457"/>
            <a:ext cx="4066009" cy="5878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133" t="27735" b="55168"/>
          <a:stretch/>
        </p:blipFill>
        <p:spPr>
          <a:xfrm>
            <a:off x="5131837" y="1443314"/>
            <a:ext cx="4092835" cy="5505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552" t="54009" b="29184"/>
          <a:stretch/>
        </p:blipFill>
        <p:spPr>
          <a:xfrm>
            <a:off x="5122506" y="2202024"/>
            <a:ext cx="4075340" cy="5411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2329" t="80379" r="224" b="2814"/>
          <a:stretch/>
        </p:blipFill>
        <p:spPr>
          <a:xfrm>
            <a:off x="5122506" y="2889558"/>
            <a:ext cx="4075340" cy="5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2B96F3D-33A2-47F8-9FE3-4196148E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72631" y="920660"/>
            <a:ext cx="10427406" cy="138499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b="0" i="0" dirty="0">
                <a:solidFill>
                  <a:schemeClr val="tx1"/>
                </a:solidFill>
              </a:rPr>
              <a:t>APP </a:t>
            </a:r>
            <a:r>
              <a:rPr lang="ko-KR" altLang="en-US" sz="1200" b="0" i="0" dirty="0" err="1">
                <a:solidFill>
                  <a:schemeClr val="tx1"/>
                </a:solidFill>
              </a:rPr>
              <a:t>신규화면</a:t>
            </a:r>
            <a:r>
              <a:rPr lang="ko-KR" altLang="en-US" sz="1200" b="0" i="0" dirty="0">
                <a:solidFill>
                  <a:schemeClr val="tx1"/>
                </a:solidFill>
              </a:rPr>
              <a:t> 정의서 </a:t>
            </a:r>
            <a:r>
              <a:rPr lang="en-US" altLang="ko-KR" sz="1200" b="0" i="0" dirty="0">
                <a:solidFill>
                  <a:schemeClr val="tx1"/>
                </a:solidFill>
              </a:rPr>
              <a:t>v.1.1 </a:t>
            </a:r>
            <a:r>
              <a:rPr lang="ko-KR" altLang="en-US" sz="1200" b="0" i="0" dirty="0">
                <a:solidFill>
                  <a:schemeClr val="tx1"/>
                </a:solidFill>
              </a:rPr>
              <a:t>리뷰 </a:t>
            </a:r>
            <a:r>
              <a:rPr lang="en-US" altLang="ko-KR" sz="1200" b="0" i="0" dirty="0">
                <a:solidFill>
                  <a:schemeClr val="tx1"/>
                </a:solidFill>
              </a:rPr>
              <a:t>(NEXT)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</a:rPr>
              <a:t>5page, </a:t>
            </a:r>
            <a:r>
              <a:rPr lang="ko-KR" altLang="en-US" sz="1200" b="0" i="0" dirty="0">
                <a:solidFill>
                  <a:schemeClr val="tx1"/>
                </a:solidFill>
              </a:rPr>
              <a:t>리스트 디자인 재검토</a:t>
            </a:r>
            <a:r>
              <a:rPr lang="en-US" altLang="ko-KR" sz="1200" b="0" i="0" dirty="0">
                <a:solidFill>
                  <a:schemeClr val="tx1"/>
                </a:solidFill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</a:rPr>
              <a:t>원 형태처럼 차종</a:t>
            </a:r>
            <a:r>
              <a:rPr lang="en-US" altLang="ko-KR" sz="1200" b="0" i="0" dirty="0">
                <a:solidFill>
                  <a:schemeClr val="tx1"/>
                </a:solidFill>
              </a:rPr>
              <a:t>/</a:t>
            </a:r>
            <a:r>
              <a:rPr lang="ko-KR" altLang="en-US" sz="1200" b="0" i="0" dirty="0">
                <a:solidFill>
                  <a:schemeClr val="tx1"/>
                </a:solidFill>
              </a:rPr>
              <a:t>분류</a:t>
            </a:r>
            <a:r>
              <a:rPr lang="en-US" altLang="ko-KR" sz="1200" b="0" i="0" dirty="0">
                <a:solidFill>
                  <a:schemeClr val="tx1"/>
                </a:solidFill>
              </a:rPr>
              <a:t>/</a:t>
            </a:r>
            <a:r>
              <a:rPr lang="ko-KR" altLang="en-US" sz="1200" b="0" i="0" dirty="0">
                <a:solidFill>
                  <a:schemeClr val="tx1"/>
                </a:solidFill>
              </a:rPr>
              <a:t>연식에 대한 </a:t>
            </a:r>
            <a:r>
              <a:rPr lang="en-US" altLang="ko-KR" sz="1200" b="0" i="0" dirty="0">
                <a:solidFill>
                  <a:schemeClr val="tx1"/>
                </a:solidFill>
              </a:rPr>
              <a:t>2x2 </a:t>
            </a:r>
            <a:r>
              <a:rPr lang="ko-KR" altLang="en-US" sz="1200" b="0" i="0" dirty="0">
                <a:solidFill>
                  <a:schemeClr val="tx1"/>
                </a:solidFill>
              </a:rPr>
              <a:t>표로 제시하고 각 항목을 </a:t>
            </a:r>
            <a:r>
              <a:rPr lang="ko-KR" altLang="en-US" sz="1200" b="0" i="0" dirty="0" err="1">
                <a:solidFill>
                  <a:schemeClr val="tx1"/>
                </a:solidFill>
              </a:rPr>
              <a:t>음영처리로</a:t>
            </a:r>
            <a:r>
              <a:rPr lang="ko-KR" altLang="en-US" sz="1200" b="0" i="0" dirty="0">
                <a:solidFill>
                  <a:schemeClr val="tx1"/>
                </a:solidFill>
              </a:rPr>
              <a:t> 표시해도 괜찮을 것 같음</a:t>
            </a:r>
            <a:r>
              <a:rPr lang="en-US" altLang="ko-KR" sz="1200" b="0" i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</a:rPr>
              <a:t>7page, </a:t>
            </a:r>
            <a:r>
              <a:rPr lang="ko-KR" altLang="en-US" sz="1200" b="0" i="0" dirty="0">
                <a:solidFill>
                  <a:schemeClr val="tx1"/>
                </a:solidFill>
              </a:rPr>
              <a:t>표시 형식 재검토</a:t>
            </a:r>
            <a:r>
              <a:rPr lang="en-US" altLang="ko-KR" sz="1200" b="0" i="0" dirty="0">
                <a:solidFill>
                  <a:schemeClr val="tx1"/>
                </a:solidFill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</a:rPr>
              <a:t>너무 단순 텍스트의 나열로 느껴짐</a:t>
            </a:r>
            <a:r>
              <a:rPr lang="en-US" altLang="ko-KR" sz="1200" b="0" i="0" dirty="0">
                <a:solidFill>
                  <a:schemeClr val="tx1"/>
                </a:solidFill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</a:rPr>
              <a:t>텍스트의 나열이더라도 디자인에 대한 검토가 있었으면 좋겠음</a:t>
            </a:r>
            <a:r>
              <a:rPr lang="en-US" altLang="ko-KR" sz="1200" b="0" i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</a:rPr>
              <a:t>9page, </a:t>
            </a:r>
            <a:r>
              <a:rPr lang="ko-KR" altLang="en-US" sz="1200" b="0" i="0" dirty="0">
                <a:solidFill>
                  <a:schemeClr val="tx1"/>
                </a:solidFill>
              </a:rPr>
              <a:t>각 그룹 선택 시 차량 범위 </a:t>
            </a:r>
            <a:r>
              <a:rPr lang="en-US" altLang="ko-KR" sz="1200" b="0" i="0" dirty="0">
                <a:solidFill>
                  <a:schemeClr val="tx1"/>
                </a:solidFill>
              </a:rPr>
              <a:t>Auto-lock in </a:t>
            </a:r>
            <a:r>
              <a:rPr lang="ko-KR" altLang="en-US" sz="1200" b="0" i="0" dirty="0">
                <a:solidFill>
                  <a:schemeClr val="tx1"/>
                </a:solidFill>
              </a:rPr>
              <a:t>될 수 있도록 개발 시 고려해주었으면 좋겠음</a:t>
            </a:r>
            <a:r>
              <a:rPr lang="en-US" altLang="ko-KR" sz="1200" b="0" i="0" dirty="0">
                <a:solidFill>
                  <a:schemeClr val="tx1"/>
                </a:solidFill>
              </a:rPr>
              <a:t>. </a:t>
            </a:r>
            <a:r>
              <a:rPr lang="ko-KR" altLang="en-US" sz="1200" b="0" i="0" dirty="0">
                <a:solidFill>
                  <a:schemeClr val="tx1"/>
                </a:solidFill>
              </a:rPr>
              <a:t>손가락 터치로 줌인</a:t>
            </a:r>
            <a:r>
              <a:rPr lang="en-US" altLang="ko-KR" sz="1200" b="0" i="0" dirty="0">
                <a:solidFill>
                  <a:schemeClr val="tx1"/>
                </a:solidFill>
              </a:rPr>
              <a:t>- </a:t>
            </a:r>
            <a:r>
              <a:rPr lang="ko-KR" altLang="en-US" sz="1200" b="0" i="0" dirty="0" err="1">
                <a:solidFill>
                  <a:schemeClr val="tx1"/>
                </a:solidFill>
              </a:rPr>
              <a:t>줌아웃에</a:t>
            </a:r>
            <a:r>
              <a:rPr lang="ko-KR" altLang="en-US" sz="1200" b="0" i="0" dirty="0">
                <a:solidFill>
                  <a:schemeClr val="tx1"/>
                </a:solidFill>
              </a:rPr>
              <a:t> 대한 기능도 같이 고려 요청</a:t>
            </a:r>
            <a:r>
              <a:rPr lang="en-US" altLang="ko-KR" sz="1200" b="0" i="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en-US" altLang="ko-KR" sz="1200" b="0" i="0" dirty="0">
                <a:solidFill>
                  <a:schemeClr val="tx1"/>
                </a:solidFill>
              </a:rPr>
              <a:t>APP</a:t>
            </a:r>
            <a:r>
              <a:rPr lang="ko-KR" altLang="en-US" sz="1200" b="0" i="0" dirty="0">
                <a:solidFill>
                  <a:schemeClr val="tx1"/>
                </a:solidFill>
              </a:rPr>
              <a:t>에서도 개인정보 </a:t>
            </a:r>
            <a:r>
              <a:rPr lang="ko-KR" altLang="en-US" sz="1200" b="0" i="0" dirty="0" err="1">
                <a:solidFill>
                  <a:schemeClr val="tx1"/>
                </a:solidFill>
              </a:rPr>
              <a:t>처리방침에</a:t>
            </a:r>
            <a:r>
              <a:rPr lang="ko-KR" altLang="en-US" sz="1200" b="0" i="0" dirty="0">
                <a:solidFill>
                  <a:schemeClr val="tx1"/>
                </a:solidFill>
              </a:rPr>
              <a:t> 대한 안내문 링크 있었으면 좋겠음</a:t>
            </a:r>
          </a:p>
          <a:p>
            <a:pPr algn="l"/>
            <a:r>
              <a:rPr lang="ko-KR" altLang="en-US" sz="1200" b="0" i="0" dirty="0">
                <a:solidFill>
                  <a:schemeClr val="tx1"/>
                </a:solidFill>
              </a:rPr>
              <a:t>한국어 이외의 </a:t>
            </a:r>
            <a:r>
              <a:rPr lang="ko-KR" altLang="en-US" sz="1200" b="0" i="0" dirty="0" err="1">
                <a:solidFill>
                  <a:schemeClr val="tx1"/>
                </a:solidFill>
              </a:rPr>
              <a:t>언어팩</a:t>
            </a:r>
            <a:r>
              <a:rPr lang="ko-KR" altLang="en-US" sz="1200" b="0" i="0" dirty="0">
                <a:solidFill>
                  <a:schemeClr val="tx1"/>
                </a:solidFill>
              </a:rPr>
              <a:t> 동시 적용 요청</a:t>
            </a:r>
          </a:p>
          <a:p>
            <a:pPr algn="l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39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2B96F3D-33A2-47F8-9FE3-4196148E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1800"/>
              <a:t>개정이력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BA88D3-E69B-12EF-E58E-65A6B598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20863"/>
              </p:ext>
            </p:extLst>
          </p:nvPr>
        </p:nvGraphicFramePr>
        <p:xfrm>
          <a:off x="246432" y="772909"/>
          <a:ext cx="11592000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4595430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938209053"/>
                    </a:ext>
                  </a:extLst>
                </a:gridCol>
                <a:gridCol w="5652000">
                  <a:extLst>
                    <a:ext uri="{9D8B030D-6E8A-4147-A177-3AD203B41FA5}">
                      <a16:colId xmlns:a16="http://schemas.microsoft.com/office/drawing/2014/main" val="42753593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9289204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524620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3971112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60882902"/>
                    </a:ext>
                  </a:extLst>
                </a:gridCol>
              </a:tblGrid>
              <a:tr h="126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010093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1.0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 Page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 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Fleet/Rental</a:t>
                      </a: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</a:t>
                      </a:r>
                      <a:r>
                        <a:rPr lang="en-US" altLang="ko-KR" sz="10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박경민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25-06-11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44663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60963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102255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539155"/>
                  </a:ext>
                </a:extLst>
              </a:tr>
              <a:tr h="2056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30474"/>
                  </a:ext>
                </a:extLst>
              </a:tr>
              <a:tr h="205694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99962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19585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90552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150919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14639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44203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252097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1693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97274"/>
                  </a:ext>
                </a:extLst>
              </a:tr>
              <a:tr h="18768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705587"/>
                  </a:ext>
                </a:extLst>
              </a:tr>
              <a:tr h="12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01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8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FD559E-2C6C-023D-ACD4-AFBB3A1BB1E7}"/>
              </a:ext>
            </a:extLst>
          </p:cNvPr>
          <p:cNvSpPr/>
          <p:nvPr/>
        </p:nvSpPr>
        <p:spPr>
          <a:xfrm>
            <a:off x="0" y="2190750"/>
            <a:ext cx="12191999" cy="1781175"/>
          </a:xfrm>
          <a:prstGeom prst="rect">
            <a:avLst/>
          </a:prstGeom>
          <a:solidFill>
            <a:srgbClr val="1268AA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5FB-D6D6-0669-0DCF-CDC1BFC7EC61}"/>
              </a:ext>
            </a:extLst>
          </p:cNvPr>
          <p:cNvSpPr txBox="1"/>
          <p:nvPr/>
        </p:nvSpPr>
        <p:spPr>
          <a:xfrm>
            <a:off x="4130730" y="2629198"/>
            <a:ext cx="3169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 </a:t>
            </a:r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endParaRPr lang="en-US" altLang="ko-KR" sz="5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08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29269"/>
              </p:ext>
            </p:extLst>
          </p:nvPr>
        </p:nvGraphicFramePr>
        <p:xfrm>
          <a:off x="9737983" y="389036"/>
          <a:ext cx="2146042" cy="2943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</a:t>
                      </a: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메인메뉴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 기능은 차량을 선택하여 들어가는 메뉴이므로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메뉴설정으로 변경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기존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+mn-ea"/>
                        </a:rPr>
                        <a:t> 기능인 </a:t>
                      </a:r>
                      <a:r>
                        <a:rPr lang="ko-KR" altLang="en-US" sz="900" baseline="0" dirty="0" err="1">
                          <a:latin typeface="맑은 고딕" panose="020B0503020000020004" pitchFamily="50" charset="-127"/>
                          <a:ea typeface="+mn-ea"/>
                        </a:rPr>
                        <a:t>장비목록은</a:t>
                      </a:r>
                      <a:r>
                        <a:rPr lang="ko-KR" altLang="en-US" sz="900" baseline="0" dirty="0">
                          <a:latin typeface="맑은 고딕" panose="020B0503020000020004" pitchFamily="50" charset="-127"/>
                          <a:ea typeface="+mn-ea"/>
                        </a:rPr>
                        <a:t> 기본으로 사용가능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1" y="796953"/>
            <a:ext cx="2134218" cy="55279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1664" r="2343"/>
          <a:stretch/>
        </p:blipFill>
        <p:spPr>
          <a:xfrm>
            <a:off x="5152024" y="3767056"/>
            <a:ext cx="2387110" cy="18205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l="2175" t="3317" r="1951" b="3905"/>
          <a:stretch/>
        </p:blipFill>
        <p:spPr>
          <a:xfrm>
            <a:off x="5152024" y="2605494"/>
            <a:ext cx="2387110" cy="116156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1215" y="3387410"/>
            <a:ext cx="2266042" cy="1791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873006" y="2187321"/>
            <a:ext cx="701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</a:t>
            </a:r>
            <a:endParaRPr lang="ko-KR" altLang="en-US" dirty="0"/>
          </a:p>
        </p:txBody>
      </p:sp>
      <p:cxnSp>
        <p:nvCxnSpPr>
          <p:cNvPr id="14" name="직선 화살표 연결선 13"/>
          <p:cNvCxnSpPr>
            <a:stCxn id="11" idx="3"/>
            <a:endCxn id="17" idx="1"/>
          </p:cNvCxnSpPr>
          <p:nvPr/>
        </p:nvCxnSpPr>
        <p:spPr>
          <a:xfrm flipV="1">
            <a:off x="2547257" y="4282009"/>
            <a:ext cx="2528839" cy="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076096" y="2543042"/>
            <a:ext cx="2463038" cy="34779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5171265" y="4299337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i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타원 21"/>
          <p:cNvSpPr>
            <a:spLocks noChangeAspect="1"/>
          </p:cNvSpPr>
          <p:nvPr/>
        </p:nvSpPr>
        <p:spPr>
          <a:xfrm>
            <a:off x="5852656" y="3767056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i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3" name="타원 22"/>
          <p:cNvSpPr>
            <a:spLocks noChangeAspect="1"/>
          </p:cNvSpPr>
          <p:nvPr/>
        </p:nvSpPr>
        <p:spPr>
          <a:xfrm>
            <a:off x="5726656" y="2621473"/>
            <a:ext cx="252000" cy="25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i="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88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헤더 </a:t>
            </a:r>
            <a:r>
              <a:rPr lang="en-US" altLang="ko-KR" dirty="0"/>
              <a:t>(</a:t>
            </a:r>
            <a:r>
              <a:rPr lang="ko-KR" altLang="en-US" dirty="0" err="1"/>
              <a:t>메인메뉴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검색도구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41877"/>
              </p:ext>
            </p:extLst>
          </p:nvPr>
        </p:nvGraphicFramePr>
        <p:xfrm>
          <a:off x="9737983" y="389036"/>
          <a:ext cx="2146042" cy="258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상단에 메뉴 네비게이션 추가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02" y="516360"/>
            <a:ext cx="1740485" cy="37010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1590" y="453305"/>
            <a:ext cx="169488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  Slide Down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860038" y="1178530"/>
            <a:ext cx="2546706" cy="105085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2848609" y="856227"/>
            <a:ext cx="2570196" cy="773243"/>
            <a:chOff x="5486861" y="589027"/>
            <a:chExt cx="2570196" cy="773243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3"/>
            <a:srcRect l="2175" t="28653" r="1951" b="35575"/>
            <a:stretch/>
          </p:blipFill>
          <p:spPr>
            <a:xfrm>
              <a:off x="5510351" y="914400"/>
              <a:ext cx="2387110" cy="447870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47"/>
            <a:stretch/>
          </p:blipFill>
          <p:spPr>
            <a:xfrm>
              <a:off x="5486861" y="589027"/>
              <a:ext cx="2570196" cy="325373"/>
            </a:xfrm>
            <a:prstGeom prst="rect">
              <a:avLst/>
            </a:prstGeom>
          </p:spPr>
        </p:pic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47"/>
          <a:stretch/>
        </p:blipFill>
        <p:spPr>
          <a:xfrm>
            <a:off x="6107502" y="843089"/>
            <a:ext cx="2570196" cy="325373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6107502" y="1178530"/>
            <a:ext cx="2560349" cy="1875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2025-06-11 ~ 2025-06-17 / </a:t>
            </a:r>
            <a:r>
              <a:rPr lang="ko-KR" altLang="en-US" sz="700" dirty="0" err="1">
                <a:solidFill>
                  <a:schemeClr val="tx1"/>
                </a:solidFill>
              </a:rPr>
              <a:t>리튬신규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rcRect r="73154" b="3937"/>
          <a:stretch/>
        </p:blipFill>
        <p:spPr>
          <a:xfrm>
            <a:off x="4579543" y="1606903"/>
            <a:ext cx="823138" cy="26878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rcRect r="22658" b="9498"/>
          <a:stretch/>
        </p:blipFill>
        <p:spPr>
          <a:xfrm>
            <a:off x="2865916" y="1627556"/>
            <a:ext cx="1690963" cy="25292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099" y="1931150"/>
            <a:ext cx="976531" cy="22702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799633" y="2138853"/>
            <a:ext cx="389555" cy="20106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5270" y="1305037"/>
            <a:ext cx="389555" cy="20106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568743" y="465691"/>
            <a:ext cx="14624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  Slide Up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79327" y="2441361"/>
            <a:ext cx="10839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Date </a:t>
            </a:r>
            <a:r>
              <a:rPr lang="ko-KR" altLang="en-US" dirty="0" err="1"/>
              <a:t>없을시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83528" y="3166587"/>
            <a:ext cx="2546706" cy="7254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2872099" y="2844283"/>
            <a:ext cx="2570196" cy="773243"/>
            <a:chOff x="5486861" y="589027"/>
            <a:chExt cx="2570196" cy="773243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3"/>
            <a:srcRect l="2175" t="28653" r="1951" b="35575"/>
            <a:stretch/>
          </p:blipFill>
          <p:spPr>
            <a:xfrm>
              <a:off x="5510351" y="914400"/>
              <a:ext cx="2387110" cy="447870"/>
            </a:xfrm>
            <a:prstGeom prst="rect">
              <a:avLst/>
            </a:prstGeom>
          </p:spPr>
        </p:pic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47"/>
            <a:stretch/>
          </p:blipFill>
          <p:spPr>
            <a:xfrm>
              <a:off x="5486861" y="589027"/>
              <a:ext cx="2570196" cy="325373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47"/>
          <a:stretch/>
        </p:blipFill>
        <p:spPr>
          <a:xfrm>
            <a:off x="6130992" y="2831145"/>
            <a:ext cx="2570196" cy="325373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6130992" y="3166586"/>
            <a:ext cx="2560349" cy="1875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>
                <a:solidFill>
                  <a:schemeClr val="tx1"/>
                </a:solidFill>
              </a:rPr>
              <a:t>리튬신규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589" y="3629957"/>
            <a:ext cx="976531" cy="22702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3823123" y="3837660"/>
            <a:ext cx="389555" cy="20106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760" y="3293093"/>
            <a:ext cx="389555" cy="20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차량목록</a:t>
            </a:r>
            <a:r>
              <a:rPr lang="ko-KR" altLang="en-US" dirty="0"/>
              <a:t> 변경 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17396"/>
              </p:ext>
            </p:extLst>
          </p:nvPr>
        </p:nvGraphicFramePr>
        <p:xfrm>
          <a:off x="9737983" y="389036"/>
          <a:ext cx="2146042" cy="2585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73" y="812962"/>
            <a:ext cx="2570196" cy="54654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72871" y="465963"/>
            <a:ext cx="7010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203225" y="465963"/>
            <a:ext cx="146245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  Slide Up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384381" y="1148404"/>
            <a:ext cx="2546706" cy="48626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372952" y="826100"/>
            <a:ext cx="2570196" cy="773243"/>
            <a:chOff x="5486861" y="589027"/>
            <a:chExt cx="2570196" cy="773243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3"/>
            <a:srcRect l="2175" t="28653" r="1951" b="35575"/>
            <a:stretch/>
          </p:blipFill>
          <p:spPr>
            <a:xfrm>
              <a:off x="5510351" y="914400"/>
              <a:ext cx="2387110" cy="447870"/>
            </a:xfrm>
            <a:prstGeom prst="rect">
              <a:avLst/>
            </a:prstGeom>
          </p:spPr>
        </p:pic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47"/>
            <a:stretch/>
          </p:blipFill>
          <p:spPr>
            <a:xfrm>
              <a:off x="5486861" y="589027"/>
              <a:ext cx="2570196" cy="325373"/>
            </a:xfrm>
            <a:prstGeom prst="rect">
              <a:avLst/>
            </a:prstGeom>
          </p:spPr>
        </p:pic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047"/>
          <a:stretch/>
        </p:blipFill>
        <p:spPr>
          <a:xfrm>
            <a:off x="6631845" y="812962"/>
            <a:ext cx="2570196" cy="32537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348426" y="1551808"/>
            <a:ext cx="389555" cy="20106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539" y="1132812"/>
            <a:ext cx="389555" cy="20106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5"/>
          <a:srcRect b="3565"/>
          <a:stretch/>
        </p:blipFill>
        <p:spPr>
          <a:xfrm>
            <a:off x="6616095" y="1475972"/>
            <a:ext cx="2571476" cy="502746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/>
          <a:srcRect b="11382"/>
          <a:stretch/>
        </p:blipFill>
        <p:spPr>
          <a:xfrm>
            <a:off x="3371996" y="1752869"/>
            <a:ext cx="2571476" cy="46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0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CFD559E-2C6C-023D-ACD4-AFBB3A1BB1E7}"/>
              </a:ext>
            </a:extLst>
          </p:cNvPr>
          <p:cNvSpPr/>
          <p:nvPr/>
        </p:nvSpPr>
        <p:spPr>
          <a:xfrm>
            <a:off x="0" y="2190750"/>
            <a:ext cx="12191999" cy="1781175"/>
          </a:xfrm>
          <a:prstGeom prst="rect">
            <a:avLst/>
          </a:prstGeom>
          <a:solidFill>
            <a:srgbClr val="1268AA"/>
          </a:solidFill>
          <a:ln w="3175">
            <a:solidFill>
              <a:srgbClr val="5981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095FB-D6D6-0669-0DCF-CDC1BFC7EC61}"/>
              </a:ext>
            </a:extLst>
          </p:cNvPr>
          <p:cNvSpPr txBox="1"/>
          <p:nvPr/>
        </p:nvSpPr>
        <p:spPr>
          <a:xfrm>
            <a:off x="2015412" y="2629198"/>
            <a:ext cx="7400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Fleet/Rental </a:t>
            </a:r>
            <a:r>
              <a:rPr lang="ko-KR" altLang="en-US" sz="5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</a:p>
        </p:txBody>
      </p:sp>
    </p:spTree>
    <p:extLst>
      <p:ext uri="{BB962C8B-B14F-4D97-AF65-F5344CB8AC3E}">
        <p14:creationId xmlns:p14="http://schemas.microsoft.com/office/powerpoint/2010/main" val="178336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운행이력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33574"/>
              </p:ext>
            </p:extLst>
          </p:nvPr>
        </p:nvGraphicFramePr>
        <p:xfrm>
          <a:off x="9737983" y="389036"/>
          <a:ext cx="2146042" cy="269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요약정보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그룹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  <a:t>&amp;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기간 선택</a:t>
                      </a:r>
                      <a:br>
                        <a:rPr lang="en-US" altLang="ko-KR" sz="900" dirty="0"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+mn-ea"/>
                        </a:rPr>
                        <a:t>운행이력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요약정보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l="2329" t="80379" r="224" b="2814"/>
          <a:stretch/>
        </p:blipFill>
        <p:spPr>
          <a:xfrm>
            <a:off x="391886" y="575566"/>
            <a:ext cx="3024410" cy="401619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91886" y="971428"/>
            <a:ext cx="3024409" cy="1391512"/>
            <a:chOff x="3624880" y="1053550"/>
            <a:chExt cx="2546706" cy="1161384"/>
          </a:xfrm>
        </p:grpSpPr>
        <p:sp>
          <p:nvSpPr>
            <p:cNvPr id="39" name="직사각형 38"/>
            <p:cNvSpPr/>
            <p:nvPr/>
          </p:nvSpPr>
          <p:spPr>
            <a:xfrm>
              <a:off x="3624880" y="1053550"/>
              <a:ext cx="2546706" cy="10508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/>
            <a:srcRect r="73154" b="3937"/>
            <a:stretch/>
          </p:blipFill>
          <p:spPr>
            <a:xfrm>
              <a:off x="5344385" y="1481923"/>
              <a:ext cx="823138" cy="268782"/>
            </a:xfrm>
            <a:prstGeom prst="rect">
              <a:avLst/>
            </a:prstGeom>
          </p:spPr>
        </p:pic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4"/>
            <a:srcRect r="22658" b="9498"/>
            <a:stretch/>
          </p:blipFill>
          <p:spPr>
            <a:xfrm>
              <a:off x="3630758" y="1502576"/>
              <a:ext cx="1690963" cy="252921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6941" y="1806170"/>
              <a:ext cx="976531" cy="2270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4564475" y="2013873"/>
              <a:ext cx="389555" cy="201061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 rotWithShape="1">
            <a:blip r:embed="rId7"/>
            <a:srcRect l="2175" t="28653" r="1951" b="35575"/>
            <a:stretch/>
          </p:blipFill>
          <p:spPr>
            <a:xfrm>
              <a:off x="3688769" y="1064655"/>
              <a:ext cx="2387110" cy="447870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370882" y="3542443"/>
            <a:ext cx="3040588" cy="788578"/>
            <a:chOff x="370882" y="2469419"/>
            <a:chExt cx="3040588" cy="788578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8"/>
            <a:srcRect l="1172" b="63567"/>
            <a:stretch/>
          </p:blipFill>
          <p:spPr>
            <a:xfrm>
              <a:off x="370882" y="2469419"/>
              <a:ext cx="2127172" cy="199136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 rotWithShape="1">
            <a:blip r:embed="rId8"/>
            <a:srcRect l="1171" t="32918" r="14255" b="9664"/>
            <a:stretch/>
          </p:blipFill>
          <p:spPr>
            <a:xfrm>
              <a:off x="467759" y="2750500"/>
              <a:ext cx="2943711" cy="507497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021915" y="2498567"/>
              <a:ext cx="389555" cy="201061"/>
            </a:xfrm>
            <a:prstGeom prst="rect">
              <a:avLst/>
            </a:prstGeom>
          </p:spPr>
        </p:pic>
      </p:grpSp>
      <p:sp>
        <p:nvSpPr>
          <p:cNvPr id="63" name="직사각형 62"/>
          <p:cNvSpPr/>
          <p:nvPr/>
        </p:nvSpPr>
        <p:spPr>
          <a:xfrm>
            <a:off x="370882" y="3542443"/>
            <a:ext cx="3040588" cy="9144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/>
          <p:cNvGrpSpPr/>
          <p:nvPr/>
        </p:nvGrpSpPr>
        <p:grpSpPr>
          <a:xfrm>
            <a:off x="370882" y="4508334"/>
            <a:ext cx="3040588" cy="230209"/>
            <a:chOff x="370882" y="2469419"/>
            <a:chExt cx="3040588" cy="230209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8"/>
            <a:srcRect l="1172" b="63567"/>
            <a:stretch/>
          </p:blipFill>
          <p:spPr>
            <a:xfrm>
              <a:off x="370882" y="2469419"/>
              <a:ext cx="2127172" cy="199136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1915" y="2498567"/>
              <a:ext cx="389555" cy="201061"/>
            </a:xfrm>
            <a:prstGeom prst="rect">
              <a:avLst/>
            </a:prstGeom>
          </p:spPr>
        </p:pic>
      </p:grpSp>
      <p:sp>
        <p:nvSpPr>
          <p:cNvPr id="68" name="직사각형 67"/>
          <p:cNvSpPr/>
          <p:nvPr/>
        </p:nvSpPr>
        <p:spPr>
          <a:xfrm>
            <a:off x="370882" y="4508334"/>
            <a:ext cx="3040588" cy="2694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370882" y="4859386"/>
            <a:ext cx="3040588" cy="230209"/>
            <a:chOff x="370882" y="2469419"/>
            <a:chExt cx="3040588" cy="230209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 rotWithShape="1">
            <a:blip r:embed="rId8"/>
            <a:srcRect l="1172" b="63567"/>
            <a:stretch/>
          </p:blipFill>
          <p:spPr>
            <a:xfrm>
              <a:off x="370882" y="2469419"/>
              <a:ext cx="2127172" cy="199136"/>
            </a:xfrm>
            <a:prstGeom prst="rect">
              <a:avLst/>
            </a:prstGeom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1915" y="2498567"/>
              <a:ext cx="389555" cy="201061"/>
            </a:xfrm>
            <a:prstGeom prst="rect">
              <a:avLst/>
            </a:prstGeom>
          </p:spPr>
        </p:pic>
      </p:grpSp>
      <p:sp>
        <p:nvSpPr>
          <p:cNvPr id="72" name="직사각형 71"/>
          <p:cNvSpPr/>
          <p:nvPr/>
        </p:nvSpPr>
        <p:spPr>
          <a:xfrm>
            <a:off x="370882" y="4859386"/>
            <a:ext cx="3040588" cy="2694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70882" y="5205585"/>
            <a:ext cx="3040588" cy="230209"/>
            <a:chOff x="370882" y="2469419"/>
            <a:chExt cx="3040588" cy="230209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8"/>
            <a:srcRect l="1172" b="63567"/>
            <a:stretch/>
          </p:blipFill>
          <p:spPr>
            <a:xfrm>
              <a:off x="370882" y="2469419"/>
              <a:ext cx="2127172" cy="199136"/>
            </a:xfrm>
            <a:prstGeom prst="rect">
              <a:avLst/>
            </a:prstGeom>
          </p:spPr>
        </p:pic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1915" y="2498567"/>
              <a:ext cx="389555" cy="201061"/>
            </a:xfrm>
            <a:prstGeom prst="rect">
              <a:avLst/>
            </a:prstGeom>
          </p:spPr>
        </p:pic>
      </p:grpSp>
      <p:sp>
        <p:nvSpPr>
          <p:cNvPr id="76" name="직사각형 75"/>
          <p:cNvSpPr/>
          <p:nvPr/>
        </p:nvSpPr>
        <p:spPr>
          <a:xfrm>
            <a:off x="370882" y="5205585"/>
            <a:ext cx="3040588" cy="2694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3015936" y="2455420"/>
            <a:ext cx="389555" cy="201061"/>
          </a:xfrm>
          <a:prstGeom prst="rect">
            <a:avLst/>
          </a:prstGeom>
        </p:spPr>
      </p:pic>
      <p:cxnSp>
        <p:nvCxnSpPr>
          <p:cNvPr id="82" name="직선 연결선 81"/>
          <p:cNvCxnSpPr/>
          <p:nvPr/>
        </p:nvCxnSpPr>
        <p:spPr>
          <a:xfrm>
            <a:off x="345647" y="3337998"/>
            <a:ext cx="3070648" cy="5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647" y="2471931"/>
            <a:ext cx="2026975" cy="168039"/>
          </a:xfrm>
          <a:prstGeom prst="rect">
            <a:avLst/>
          </a:prstGeom>
        </p:spPr>
      </p:pic>
      <p:grpSp>
        <p:nvGrpSpPr>
          <p:cNvPr id="93" name="그룹 92"/>
          <p:cNvGrpSpPr/>
          <p:nvPr/>
        </p:nvGrpSpPr>
        <p:grpSpPr>
          <a:xfrm>
            <a:off x="644872" y="2660403"/>
            <a:ext cx="2472198" cy="633615"/>
            <a:chOff x="4488808" y="3237579"/>
            <a:chExt cx="4953691" cy="1203793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17806" y="3237579"/>
              <a:ext cx="3334215" cy="390580"/>
            </a:xfrm>
            <a:prstGeom prst="rect">
              <a:avLst/>
            </a:prstGeom>
          </p:spPr>
        </p:pic>
        <p:pic>
          <p:nvPicPr>
            <p:cNvPr id="91" name="그림 9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488808" y="3628159"/>
              <a:ext cx="4953691" cy="409632"/>
            </a:xfrm>
            <a:prstGeom prst="rect">
              <a:avLst/>
            </a:prstGeom>
          </p:spPr>
        </p:pic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17806" y="4060319"/>
              <a:ext cx="2857899" cy="381053"/>
            </a:xfrm>
            <a:prstGeom prst="rect">
              <a:avLst/>
            </a:prstGeom>
          </p:spPr>
        </p:pic>
      </p:grpSp>
      <p:grpSp>
        <p:nvGrpSpPr>
          <p:cNvPr id="94" name="그룹 93"/>
          <p:cNvGrpSpPr/>
          <p:nvPr/>
        </p:nvGrpSpPr>
        <p:grpSpPr>
          <a:xfrm>
            <a:off x="375707" y="5551784"/>
            <a:ext cx="3040588" cy="230209"/>
            <a:chOff x="370882" y="2469419"/>
            <a:chExt cx="3040588" cy="230209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8"/>
            <a:srcRect l="1172" b="63567"/>
            <a:stretch/>
          </p:blipFill>
          <p:spPr>
            <a:xfrm>
              <a:off x="370882" y="2469419"/>
              <a:ext cx="2127172" cy="199136"/>
            </a:xfrm>
            <a:prstGeom prst="rect">
              <a:avLst/>
            </a:prstGeom>
          </p:spPr>
        </p:pic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21915" y="2498567"/>
              <a:ext cx="389555" cy="201061"/>
            </a:xfrm>
            <a:prstGeom prst="rect">
              <a:avLst/>
            </a:prstGeom>
          </p:spPr>
        </p:pic>
      </p:grpSp>
      <p:sp>
        <p:nvSpPr>
          <p:cNvPr id="97" name="직사각형 96"/>
          <p:cNvSpPr/>
          <p:nvPr/>
        </p:nvSpPr>
        <p:spPr>
          <a:xfrm>
            <a:off x="375707" y="5551784"/>
            <a:ext cx="3040588" cy="26946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917659" y="660553"/>
            <a:ext cx="4634737" cy="1794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너무 텍스트</a:t>
            </a:r>
            <a:br>
              <a:rPr lang="en-US" altLang="ko-KR" dirty="0"/>
            </a:br>
            <a:r>
              <a:rPr lang="ko-KR" altLang="en-US" sz="1400" b="0" i="0" dirty="0">
                <a:solidFill>
                  <a:schemeClr val="tx1"/>
                </a:solidFill>
              </a:rPr>
              <a:t>텍스트의 나열이더라도 디자인에 대한 검토가 있었으면 좋겠음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64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서비스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4F328A7-4B6B-DABD-D935-FED47B67C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44277"/>
              </p:ext>
            </p:extLst>
          </p:nvPr>
        </p:nvGraphicFramePr>
        <p:xfrm>
          <a:off x="9737983" y="389036"/>
          <a:ext cx="2146042" cy="2695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412">
                  <a:extLst>
                    <a:ext uri="{9D8B030D-6E8A-4147-A177-3AD203B41FA5}">
                      <a16:colId xmlns:a16="http://schemas.microsoft.com/office/drawing/2014/main" val="2453237727"/>
                    </a:ext>
                  </a:extLst>
                </a:gridCol>
                <a:gridCol w="1892630">
                  <a:extLst>
                    <a:ext uri="{9D8B030D-6E8A-4147-A177-3AD203B41FA5}">
                      <a16:colId xmlns:a16="http://schemas.microsoft.com/office/drawing/2014/main" val="2653909632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하나 L" panose="02020603020101020101" pitchFamily="18" charset="-127"/>
                        <a:ea typeface="하나 L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54058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 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조회 기능</a:t>
                      </a:r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9826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 </a:t>
                      </a:r>
                      <a: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선택</a:t>
                      </a:r>
                      <a:br>
                        <a:rPr lang="en-US" altLang="ko-KR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9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서비스내역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96215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608783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0719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186457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405954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4849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58150"/>
                  </a:ext>
                </a:extLst>
              </a:tr>
              <a:tr h="255274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491013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552" t="54009" b="29184"/>
          <a:stretch/>
        </p:blipFill>
        <p:spPr>
          <a:xfrm>
            <a:off x="276383" y="779868"/>
            <a:ext cx="3097764" cy="41136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5" y="2594824"/>
            <a:ext cx="2930643" cy="32642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354563" y="1203649"/>
            <a:ext cx="3024409" cy="1391512"/>
            <a:chOff x="3624880" y="1053550"/>
            <a:chExt cx="2546706" cy="1161384"/>
          </a:xfrm>
        </p:grpSpPr>
        <p:sp>
          <p:nvSpPr>
            <p:cNvPr id="14" name="직사각형 13"/>
            <p:cNvSpPr/>
            <p:nvPr/>
          </p:nvSpPr>
          <p:spPr>
            <a:xfrm>
              <a:off x="3624880" y="1053550"/>
              <a:ext cx="2546706" cy="105085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 r="73154" b="3937"/>
            <a:stretch/>
          </p:blipFill>
          <p:spPr>
            <a:xfrm>
              <a:off x="5344385" y="1481923"/>
              <a:ext cx="823138" cy="26878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5"/>
            <a:srcRect r="22658" b="9498"/>
            <a:stretch/>
          </p:blipFill>
          <p:spPr>
            <a:xfrm>
              <a:off x="3630758" y="1502576"/>
              <a:ext cx="1690963" cy="25292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6941" y="1806170"/>
              <a:ext cx="976531" cy="227027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4564475" y="2013873"/>
              <a:ext cx="389555" cy="20106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8"/>
            <a:srcRect l="2175" t="28653" r="1951" b="35575"/>
            <a:stretch/>
          </p:blipFill>
          <p:spPr>
            <a:xfrm>
              <a:off x="3688769" y="1064655"/>
              <a:ext cx="2387110" cy="447870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319485" y="2901291"/>
            <a:ext cx="3012603" cy="2111063"/>
            <a:chOff x="361544" y="2948569"/>
            <a:chExt cx="2402184" cy="1680528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9"/>
            <a:srcRect r="69405"/>
            <a:stretch/>
          </p:blipFill>
          <p:spPr>
            <a:xfrm>
              <a:off x="361544" y="2950628"/>
              <a:ext cx="1306286" cy="1678469"/>
            </a:xfrm>
            <a:prstGeom prst="rect">
              <a:avLst/>
            </a:prstGeom>
          </p:spPr>
        </p:pic>
        <p:grpSp>
          <p:nvGrpSpPr>
            <p:cNvPr id="26" name="그룹 25"/>
            <p:cNvGrpSpPr/>
            <p:nvPr/>
          </p:nvGrpSpPr>
          <p:grpSpPr>
            <a:xfrm>
              <a:off x="1667830" y="2948569"/>
              <a:ext cx="1095898" cy="1680528"/>
              <a:chOff x="3938217" y="1815670"/>
              <a:chExt cx="1095898" cy="1680528"/>
            </a:xfrm>
          </p:grpSpPr>
          <p:pic>
            <p:nvPicPr>
              <p:cNvPr id="22" name="그림 21"/>
              <p:cNvPicPr>
                <a:picLocks noChangeAspect="1"/>
              </p:cNvPicPr>
              <p:nvPr/>
            </p:nvPicPr>
            <p:blipFill rotWithShape="1">
              <a:blip r:embed="rId9"/>
              <a:srcRect l="35940" r="60126"/>
              <a:stretch/>
            </p:blipFill>
            <p:spPr>
              <a:xfrm>
                <a:off x="3938217" y="1817729"/>
                <a:ext cx="167951" cy="1678469"/>
              </a:xfrm>
              <a:prstGeom prst="rect">
                <a:avLst/>
              </a:prstGeom>
            </p:spPr>
          </p:pic>
          <p:pic>
            <p:nvPicPr>
              <p:cNvPr id="23" name="그림 22"/>
              <p:cNvPicPr>
                <a:picLocks noChangeAspect="1"/>
              </p:cNvPicPr>
              <p:nvPr/>
            </p:nvPicPr>
            <p:blipFill rotWithShape="1">
              <a:blip r:embed="rId9"/>
              <a:srcRect l="49385" r="43840"/>
              <a:stretch/>
            </p:blipFill>
            <p:spPr>
              <a:xfrm>
                <a:off x="4111597" y="1815670"/>
                <a:ext cx="289249" cy="1678469"/>
              </a:xfrm>
              <a:prstGeom prst="rect">
                <a:avLst/>
              </a:prstGeom>
            </p:spPr>
          </p:pic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9"/>
              <a:srcRect l="79032" r="13319"/>
              <a:stretch/>
            </p:blipFill>
            <p:spPr>
              <a:xfrm>
                <a:off x="4707544" y="1815670"/>
                <a:ext cx="326571" cy="1678469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9"/>
              <a:srcRect l="63457" r="28894"/>
              <a:stretch/>
            </p:blipFill>
            <p:spPr>
              <a:xfrm>
                <a:off x="4395460" y="1815671"/>
                <a:ext cx="326572" cy="16784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23938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44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6&quot;&gt;&lt;elem m_fUsage=&quot;2.85157470609000052164E+00&quot;&gt;&lt;m_msothmcolidx val=&quot;0&quot;/&gt;&lt;m_rgb r=&quot;00&quot; g=&quot;87&quot; b=&quot;CE&quot;/&gt;&lt;m_nBrightness endver=&quot;26206&quot; val=&quot;0&quot;/&gt;&lt;/elem&gt;&lt;elem m_fUsage=&quot;1.81000000000000005329E+00&quot;&gt;&lt;m_msothmcolidx val=&quot;0&quot;/&gt;&lt;m_rgb r=&quot;00&quot; g=&quot;AC&quot; b=&quot;83&quot;/&gt;&lt;m_nBrightness endver=&quot;26206&quot; val=&quot;0&quot;/&gt;&lt;/elem&gt;&lt;elem m_fUsage=&quot;1.53621944010000022196E+00&quot;&gt;&lt;m_msothmcolidx val=&quot;0&quot;/&gt;&lt;m_rgb r=&quot;44&quot; g=&quot;C4&quot; b=&quot;1A&quot;/&gt;&lt;m_nBrightness endver=&quot;26206&quot; val=&quot;0&quot;/&gt;&lt;/elem&gt;&lt;elem m_fUsage=&quot;9.77910489000000326953E-01&quot;&gt;&lt;m_msothmcolidx val=&quot;0&quot;/&gt;&lt;m_rgb r=&quot;00&quot; g=&quot;10&quot; b=&quot;A5&quot;/&gt;&lt;m_nBrightness endver=&quot;26206&quot; val=&quot;0&quot;/&gt;&lt;/elem&gt;&lt;elem m_fUsage=&quot;7.65384043863510110661E-01&quot;&gt;&lt;m_msothmcolidx val=&quot;0&quot;/&gt;&lt;m_rgb r=&quot;FF&quot; g=&quot;0F&quot; b=&quot;0F&quot;/&gt;&lt;m_nBrightness endver=&quot;26206&quot; val=&quot;0&quot;/&gt;&lt;/elem&gt;&lt;elem m_fUsage=&quot;2.05891132094649098594E-01&quot;&gt;&lt;m_msothmcolidx val=&quot;0&quot;/&gt;&lt;m_rgb r=&quot;FF&quot; g=&quot;84&quot; b=&quot;84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DOOS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Korean">
      <a:majorFont>
        <a:latin typeface="Noto Sans Korean Light"/>
        <a:ea typeface="Noto Sans Korean Light"/>
        <a:cs typeface=""/>
      </a:majorFont>
      <a:minorFont>
        <a:latin typeface="Noto Sans Korean Regular"/>
        <a:ea typeface="Noto Sans Korea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FB7B5ADDE6093478B2386AEC75CA16D" ma:contentTypeVersion="15" ma:contentTypeDescription="새 문서를 만듭니다." ma:contentTypeScope="" ma:versionID="dcc4aa21dfb45b89b717e4c688593739">
  <xsd:schema xmlns:xsd="http://www.w3.org/2001/XMLSchema" xmlns:xs="http://www.w3.org/2001/XMLSchema" xmlns:p="http://schemas.microsoft.com/office/2006/metadata/properties" xmlns:ns2="f5afa38f-2144-4afc-ad95-33176b7e91e4" xmlns:ns3="db616769-45ed-43a5-a6ca-1cde0533f4e4" targetNamespace="http://schemas.microsoft.com/office/2006/metadata/properties" ma:root="true" ma:fieldsID="04d3af8b66f1a04accfc150039c80a68" ns2:_="" ns3:_="">
    <xsd:import namespace="f5afa38f-2144-4afc-ad95-33176b7e91e4"/>
    <xsd:import namespace="db616769-45ed-43a5-a6ca-1cde0533f4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afa38f-2144-4afc-ad95-33176b7e91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c8a7d0b2-06ec-47a5-9bd5-a2ea2905d2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616769-45ed-43a5-a6ca-1cde0533f4e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5601e1f-7a24-4894-a174-c6ab011a119d}" ma:internalName="TaxCatchAll" ma:showField="CatchAllData" ma:web="db616769-45ed-43a5-a6ca-1cde0533f4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5afa38f-2144-4afc-ad95-33176b7e91e4">
      <Terms xmlns="http://schemas.microsoft.com/office/infopath/2007/PartnerControls"/>
    </lcf76f155ced4ddcb4097134ff3c332f>
    <TaxCatchAll xmlns="db616769-45ed-43a5-a6ca-1cde0533f4e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EC536-CF91-4AF6-A613-BCA5892EB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afa38f-2144-4afc-ad95-33176b7e91e4"/>
    <ds:schemaRef ds:uri="db616769-45ed-43a5-a6ca-1cde0533f4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7C953-FDFD-4597-9A3F-347C30A2E94B}">
  <ds:schemaRefs>
    <ds:schemaRef ds:uri="http://schemas.microsoft.com/office/2006/metadata/properties"/>
    <ds:schemaRef ds:uri="f5afa38f-2144-4afc-ad95-33176b7e91e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db616769-45ed-43a5-a6ca-1cde0533f4e4"/>
  </ds:schemaRefs>
</ds:datastoreItem>
</file>

<file path=customXml/itemProps3.xml><?xml version="1.0" encoding="utf-8"?>
<ds:datastoreItem xmlns:ds="http://schemas.openxmlformats.org/officeDocument/2006/customXml" ds:itemID="{8A955D10-471D-4C11-A5DE-804DAE8D24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8213</TotalTime>
  <Words>324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DOOSAN</vt:lpstr>
      <vt:lpstr>Office 테마</vt:lpstr>
      <vt:lpstr>App 페이지 화면정의</vt:lpstr>
      <vt:lpstr>개정이력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두산중공업 웹사이트 리뉴얼 프로젝트</dc:title>
  <dc:creator>윤은하(Eunha Yoon) 부장 (주)두산 디지털이노베이션</dc:creator>
  <cp:lastModifiedBy>박경민(Qkrrudals147) 수석 위피아</cp:lastModifiedBy>
  <cp:revision>342</cp:revision>
  <cp:lastPrinted>2020-12-11T05:51:58Z</cp:lastPrinted>
  <dcterms:created xsi:type="dcterms:W3CDTF">2020-11-26T07:13:56Z</dcterms:created>
  <dcterms:modified xsi:type="dcterms:W3CDTF">2025-06-17T02:05:42Z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0x010100EFB7B5ADDE6093478B2386AEC75CA16D</vt:lpwstr>
  </property>
  <property fmtid="{D5CDD505-2E9C-101B-9397-08002B2CF9AE}" pid="3" name="MediaServiceImageTags">
    <vt:lpwstr/>
  </property>
</Properties>
</file>