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6" r:id="rId7"/>
    <p:sldId id="262" r:id="rId8"/>
    <p:sldId id="260" r:id="rId9"/>
    <p:sldId id="269" r:id="rId10"/>
    <p:sldId id="271" r:id="rId11"/>
    <p:sldId id="258" r:id="rId12"/>
    <p:sldId id="272" r:id="rId13"/>
    <p:sldId id="270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EFB20A-754A-4FF5-BF7B-4E56281A51CD}" v="245" dt="2020-08-08T14:40:27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92824" autoAdjust="0"/>
  </p:normalViewPr>
  <p:slideViewPr>
    <p:cSldViewPr>
      <p:cViewPr varScale="1">
        <p:scale>
          <a:sx n="53" d="100"/>
          <a:sy n="53" d="100"/>
        </p:scale>
        <p:origin x="127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image" Target="../media/image30.png"/><Relationship Id="rId4" Type="http://schemas.openxmlformats.org/officeDocument/2006/relationships/image" Target="../media/image33.jp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ontent Placeholder 4" descr="A screenshot of text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21E6B4D6-D472-4F66-BD47-9163DEEF869B}"/>
            </a:ext>
          </a:extLst>
        </cdr:cNvPr>
        <cdr:cNvPicPr>
          <a:picLocks xmlns:a="http://schemas.openxmlformats.org/drawingml/2006/main" noGrp="1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574800" y="1651000"/>
          <a:ext cx="4953000" cy="4953000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1.59299E-7</cdr:x>
      <cdr:y>2.19938E-7</cdr:y>
    </cdr:from>
    <cdr:to>
      <cdr:x>0.50309</cdr:x>
      <cdr:y>0.27984</cdr:y>
    </cdr:to>
    <cdr:pic>
      <cdr:nvPicPr>
        <cdr:cNvPr id="4" name="Picture 3" descr="A drawing of a cartoon character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35602EC8-D798-44E6-8870-4F828B10F99D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" y="1"/>
          <a:ext cx="3158128" cy="1272382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0.54963</cdr:x>
      <cdr:y>0.10549</cdr:y>
    </cdr:from>
    <cdr:to>
      <cdr:x>0.94055</cdr:x>
      <cdr:y>0.48918</cdr:y>
    </cdr:to>
    <cdr:pic>
      <cdr:nvPicPr>
        <cdr:cNvPr id="6" name="Picture 5" descr="A close up of a logo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BAF15CE1-6833-4EF0-A093-EDF0F7AF4033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3450300" y="582177"/>
          <a:ext cx="2453990" cy="2117507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0.4659</cdr:x>
      <cdr:y>0.60303</cdr:y>
    </cdr:from>
    <cdr:to>
      <cdr:x>0.7982</cdr:x>
      <cdr:y>1</cdr:y>
    </cdr:to>
    <cdr:pic>
      <cdr:nvPicPr>
        <cdr:cNvPr id="8" name="Picture 7" descr="A close up of a device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C08E57E5-1A76-4A5D-8DA0-670AAFAB3527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3"/>
        <a:stretch xmlns:a="http://schemas.openxmlformats.org/drawingml/2006/main">
          <a:fillRect/>
        </a:stretch>
      </cdr:blipFill>
      <cdr:spPr>
        <a:xfrm xmlns:a="http://schemas.openxmlformats.org/drawingml/2006/main">
          <a:off x="2924696" y="3327994"/>
          <a:ext cx="2086011" cy="2190793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0.00615</cdr:x>
      <cdr:y>0.41005</cdr:y>
    </cdr:from>
    <cdr:to>
      <cdr:x>0.42342</cdr:x>
      <cdr:y>0.72589</cdr:y>
    </cdr:to>
    <cdr:pic>
      <cdr:nvPicPr>
        <cdr:cNvPr id="10" name="Picture 9" descr="A picture containing text, map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85762EE8-273B-4012-9354-22FA51CA9E6D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4"/>
        <a:stretch xmlns:a="http://schemas.openxmlformats.org/drawingml/2006/main">
          <a:fillRect/>
        </a:stretch>
      </cdr:blipFill>
      <cdr:spPr>
        <a:xfrm xmlns:a="http://schemas.openxmlformats.org/drawingml/2006/main">
          <a:off x="38621" y="2262982"/>
          <a:ext cx="2619375" cy="1743075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8/8/2020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23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52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3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2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8/8/2020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tibikenyc.com/system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036536" y="1126375"/>
            <a:ext cx="8070056" cy="1425577"/>
          </a:xfrm>
        </p:spPr>
        <p:txBody>
          <a:bodyPr/>
          <a:lstStyle/>
          <a:p>
            <a:r>
              <a:rPr lang="en-US" sz="4000" dirty="0"/>
              <a:t>Data Analytics and Visualization</a:t>
            </a:r>
            <a:br>
              <a:rPr lang="en-US" dirty="0"/>
            </a:br>
            <a:r>
              <a:rPr lang="en-US" sz="3600" dirty="0"/>
              <a:t>Final Project</a:t>
            </a:r>
            <a:endParaRPr lang="en-US" sz="3600" b="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503136" y="3886200"/>
            <a:ext cx="8603456" cy="1828800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NY </a:t>
            </a:r>
            <a:r>
              <a:rPr lang="en-US" b="1" dirty="0" err="1"/>
              <a:t>citiBike</a:t>
            </a:r>
            <a:r>
              <a:rPr lang="en-US" b="1" dirty="0"/>
              <a:t> Program: Bike Availability Predictor</a:t>
            </a:r>
          </a:p>
          <a:p>
            <a:pPr algn="r"/>
            <a:r>
              <a:rPr lang="en-US" b="1" dirty="0"/>
              <a:t>Sarah Mwanzi</a:t>
            </a:r>
          </a:p>
          <a:p>
            <a:pPr algn="r"/>
            <a:r>
              <a:rPr lang="en-US" b="1" dirty="0"/>
              <a:t>Soumya Patil</a:t>
            </a:r>
          </a:p>
          <a:p>
            <a:pPr algn="r"/>
            <a:endParaRPr lang="en-US" dirty="0"/>
          </a:p>
          <a:p>
            <a:pPr algn="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projects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30EB0D-E8C9-4BB5-A4B7-8990477B2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104" y="1676401"/>
            <a:ext cx="8715896" cy="3276600"/>
          </a:xfrm>
        </p:spPr>
        <p:txBody>
          <a:bodyPr>
            <a:noAutofit/>
          </a:bodyPr>
          <a:lstStyle/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800" b="1" dirty="0">
                <a:solidFill>
                  <a:srgbClr val="C94C25"/>
                </a:solidFill>
              </a:rPr>
              <a:t>HEADLINE TEXT</a:t>
            </a:r>
            <a:endParaRPr lang="en-US" sz="1600" b="1" dirty="0">
              <a:solidFill>
                <a:srgbClr val="C94C25"/>
              </a:solidFill>
            </a:endParaRPr>
          </a:p>
          <a:p>
            <a:pPr marL="64008" indent="0">
              <a:buNone/>
            </a:pPr>
            <a:r>
              <a:rPr lang="en-US" sz="1800" dirty="0"/>
              <a:t>This dataset holds rich potential for further feature engineering, including</a:t>
            </a:r>
            <a:r>
              <a:rPr lang="en-US" dirty="0"/>
              <a:t>:</a:t>
            </a:r>
          </a:p>
          <a:p>
            <a:r>
              <a:rPr lang="en-US" sz="1800" dirty="0"/>
              <a:t>Adding weather features and Mapping zip-level daily weather data with each station</a:t>
            </a:r>
          </a:p>
          <a:p>
            <a:r>
              <a:rPr lang="en-US" sz="1800" dirty="0"/>
              <a:t>Using data over a longer period.</a:t>
            </a:r>
          </a:p>
          <a:p>
            <a:r>
              <a:rPr lang="en-US" sz="1800" dirty="0"/>
              <a:t>Creating a citibike availability predictor application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487EB96-90B4-4952-A952-F5C67F19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3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973C09-F636-4499-99F3-ECA4BD64B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SUMMARIZE PROJECT RESOURCES</a:t>
            </a:r>
          </a:p>
          <a:p>
            <a:pPr lvl="1"/>
            <a:r>
              <a:rPr lang="en-US" sz="1600" dirty="0"/>
              <a:t>Dedicated (full-time) resources</a:t>
            </a:r>
          </a:p>
          <a:p>
            <a:pPr lvl="1"/>
            <a:r>
              <a:rPr lang="en-US" sz="1600" dirty="0"/>
              <a:t>Part-time resources</a:t>
            </a:r>
          </a:p>
          <a:p>
            <a:pPr lvl="1"/>
            <a:r>
              <a:rPr lang="en-US" sz="1600" dirty="0"/>
              <a:t>If project is constrained by lack of resources, suggest alternatives</a:t>
            </a:r>
          </a:p>
          <a:p>
            <a:pPr marL="64008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UNDERSTAND WHAT CUSTOMERS WANT</a:t>
            </a:r>
            <a:endParaRPr lang="en-US" sz="1600" dirty="0"/>
          </a:p>
          <a:p>
            <a:pPr marL="537210" lvl="1" indent="0">
              <a:buNone/>
            </a:pPr>
            <a:r>
              <a:rPr lang="en-US" sz="1600" dirty="0"/>
              <a:t>Customers may want to be assured that all possible resources are being used, but in such a way that costs will be properly managed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BC5789F-7017-44D1-94D9-F925BFFC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1CB7FE-4BC2-4768-8C6C-F2EDE3AA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52400" y="99933"/>
            <a:ext cx="4876800" cy="799306"/>
          </a:xfrm>
        </p:spPr>
        <p:txBody>
          <a:bodyPr/>
          <a:lstStyle/>
          <a:p>
            <a:r>
              <a:rPr lang="en-US" b="0" dirty="0"/>
              <a:t>Project Overview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9" name="Callout: Up Arrow 16">
            <a:extLst>
              <a:ext uri="{FF2B5EF4-FFF2-40B4-BE49-F238E27FC236}">
                <a16:creationId xmlns:a16="http://schemas.microsoft.com/office/drawing/2014/main" id="{5B0AFAEF-42AD-47C8-9B67-16166ACDF8E5}"/>
              </a:ext>
            </a:extLst>
          </p:cNvPr>
          <p:cNvSpPr txBox="1"/>
          <p:nvPr/>
        </p:nvSpPr>
        <p:spPr>
          <a:xfrm>
            <a:off x="1640378" y="1182637"/>
            <a:ext cx="5615940" cy="1275288"/>
          </a:xfrm>
          <a:prstGeom prst="rect">
            <a:avLst/>
          </a:prstGeom>
          <a:solidFill>
            <a:schemeClr val="accent4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dirty="0">
                <a:solidFill>
                  <a:schemeClr val="tx1"/>
                </a:solidFill>
              </a:rPr>
              <a:t>NYC </a:t>
            </a:r>
            <a:r>
              <a:rPr lang="en-US" sz="2000" b="1" dirty="0" err="1">
                <a:solidFill>
                  <a:schemeClr val="tx1"/>
                </a:solidFill>
              </a:rPr>
              <a:t>citiBike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pPr marL="0" lvl="0" indent="0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>
                <a:solidFill>
                  <a:schemeClr val="tx1"/>
                </a:solidFill>
              </a:rPr>
              <a:t>A bike share program with stations throughout NYC that a rider can pick up and return a bike to</a:t>
            </a:r>
            <a:r>
              <a:rPr lang="en-US" sz="1500" kern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" name="Callout: Up Arrow 12">
            <a:extLst>
              <a:ext uri="{FF2B5EF4-FFF2-40B4-BE49-F238E27FC236}">
                <a16:creationId xmlns:a16="http://schemas.microsoft.com/office/drawing/2014/main" id="{1DA29D9A-DD96-43EF-B182-868A71CA63FC}"/>
              </a:ext>
            </a:extLst>
          </p:cNvPr>
          <p:cNvSpPr txBox="1"/>
          <p:nvPr/>
        </p:nvSpPr>
        <p:spPr>
          <a:xfrm>
            <a:off x="1671724" y="2806390"/>
            <a:ext cx="5715000" cy="93213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kern="1200" dirty="0">
                <a:solidFill>
                  <a:schemeClr val="tx1"/>
                </a:solidFill>
                <a:ea typeface="+mn-ea"/>
                <a:cs typeface="+mn-cs"/>
              </a:rPr>
              <a:t>Previous Project:</a:t>
            </a:r>
          </a:p>
          <a:p>
            <a:pPr marL="0" lvl="0" indent="0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>
                <a:solidFill>
                  <a:schemeClr val="tx1"/>
                </a:solidFill>
              </a:rPr>
              <a:t>Analysis of usage and popular stations/trips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D052D3-5943-4CCA-A968-24C63DF30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40378" y="4086991"/>
            <a:ext cx="5715000" cy="9321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</a:rPr>
              <a:t>Problem:</a:t>
            </a:r>
          </a:p>
          <a:p>
            <a:r>
              <a:rPr lang="en-US" b="1" dirty="0">
                <a:solidFill>
                  <a:schemeClr val="tx1"/>
                </a:solidFill>
              </a:rPr>
              <a:t>No available bikes at popular stations during popular times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2B4A79-CC1B-4BA9-A198-C9A3D2EFC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40378" y="5367592"/>
            <a:ext cx="5629448" cy="1280601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dirty="0"/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Given a start station and time of day/ day of week for a trip start, predict the availability of a bike at the start stations using Machine Learning Models.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AB37-7DC1-4A72-90D2-FEE8865A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E1BB-73EE-44DB-9CD6-B924C12AB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9758" indent="-285750"/>
            <a:r>
              <a:rPr lang="en-US" sz="2400" dirty="0"/>
              <a:t>Real –Time Data was scraped from </a:t>
            </a:r>
            <a:r>
              <a:rPr lang="en-US" sz="2400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https://www.citibikenyc.com/system-data</a:t>
            </a:r>
            <a:r>
              <a:rPr lang="en-US" sz="2400" u="sng" dirty="0">
                <a:solidFill>
                  <a:srgbClr val="0070C0"/>
                </a:solidFill>
              </a:rPr>
              <a:t> .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pPr marL="349758" indent="-285750"/>
            <a:r>
              <a:rPr lang="en-US" sz="2400" dirty="0">
                <a:solidFill>
                  <a:schemeClr val="bg1"/>
                </a:solidFill>
              </a:rPr>
              <a:t>Scraped using python script/ SQLAchemy and stored in Postgres / uploaded to AWS 3</a:t>
            </a:r>
            <a:endParaRPr lang="en-US" sz="2400" u="sng" dirty="0">
              <a:solidFill>
                <a:srgbClr val="0070C0"/>
              </a:solidFill>
            </a:endParaRPr>
          </a:p>
          <a:p>
            <a:pPr marL="349758" indent="-285750"/>
            <a:r>
              <a:rPr lang="en-US" sz="2400" dirty="0">
                <a:solidFill>
                  <a:schemeClr val="bg1"/>
                </a:solidFill>
              </a:rPr>
              <a:t>minute-by-minute update of the number of bikes and number of docks available</a:t>
            </a:r>
          </a:p>
          <a:p>
            <a:pPr marL="349758" indent="-285750"/>
            <a:r>
              <a:rPr lang="en-US" sz="2400" dirty="0">
                <a:solidFill>
                  <a:schemeClr val="bg1"/>
                </a:solidFill>
              </a:rPr>
              <a:t> trips: trip-level records, includes date, start/end time, start/end station ID, start/end station name, bike ID, rider subscription type, and trip duration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8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51015" y="173195"/>
            <a:ext cx="4876800" cy="799306"/>
          </a:xfrm>
        </p:spPr>
        <p:txBody>
          <a:bodyPr/>
          <a:lstStyle/>
          <a:p>
            <a:r>
              <a:rPr lang="en-US" sz="3200" b="0" dirty="0"/>
              <a:t>Project Requirements:</a:t>
            </a:r>
            <a:endParaRPr lang="en-US" sz="32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199" y="1027793"/>
            <a:ext cx="4114801" cy="5327903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3200" b="1" dirty="0">
                <a:solidFill>
                  <a:schemeClr val="accent1"/>
                </a:solidFill>
                <a:latin typeface="+mj-lt"/>
              </a:rPr>
              <a:t>Technologies used:</a:t>
            </a:r>
          </a:p>
          <a:p>
            <a:r>
              <a:rPr lang="en-US" sz="1800" dirty="0"/>
              <a:t>Scikit-Learn</a:t>
            </a:r>
          </a:p>
          <a:p>
            <a:r>
              <a:rPr lang="en-US" sz="1800" dirty="0"/>
              <a:t>Python Pandas</a:t>
            </a:r>
          </a:p>
          <a:p>
            <a:r>
              <a:rPr lang="en-US" sz="1800" dirty="0"/>
              <a:t>Python</a:t>
            </a:r>
          </a:p>
          <a:p>
            <a:r>
              <a:rPr lang="en-US" sz="1800" dirty="0"/>
              <a:t>Matplotlib/Seaborn</a:t>
            </a:r>
          </a:p>
          <a:p>
            <a:r>
              <a:rPr lang="en-US" sz="1800" dirty="0"/>
              <a:t>PostgreSQL</a:t>
            </a:r>
          </a:p>
          <a:p>
            <a:r>
              <a:rPr lang="en-US" sz="1800" dirty="0"/>
              <a:t>Amazon AWS</a:t>
            </a:r>
          </a:p>
          <a:p>
            <a:r>
              <a:rPr lang="en-US" sz="1800" dirty="0"/>
              <a:t>Numpy</a:t>
            </a:r>
          </a:p>
          <a:p>
            <a:r>
              <a:rPr lang="en-US" sz="1800" dirty="0"/>
              <a:t>SQLAlchemy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9525768-A9EF-4600-90B9-B189D1263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80" y="1174819"/>
            <a:ext cx="1295400" cy="1441361"/>
          </a:xfrm>
          <a:prstGeom prst="rect">
            <a:avLst/>
          </a:prstGeom>
        </p:spPr>
      </p:pic>
      <p:pic>
        <p:nvPicPr>
          <p:cNvPr id="11" name="Picture 10" descr="A picture containing indoor, sitting&#10;&#10;Description automatically generated">
            <a:extLst>
              <a:ext uri="{FF2B5EF4-FFF2-40B4-BE49-F238E27FC236}">
                <a16:creationId xmlns:a16="http://schemas.microsoft.com/office/drawing/2014/main" id="{EB289F21-BB30-4BF3-AE05-9FCFC6D3B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964" y="1174819"/>
            <a:ext cx="1295400" cy="1278205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F8CE9F9F-B284-4C7E-A0C2-3D078339D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1301" y="2999558"/>
            <a:ext cx="1774470" cy="605353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A409E67-706F-4793-B085-DE80A970AB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6698" y="3749619"/>
            <a:ext cx="1614363" cy="1209214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D08B6117-47CB-435D-8EA0-7CF579D6A5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7914" y="4404977"/>
            <a:ext cx="2430086" cy="1360848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065D189-340C-4F37-8B16-716BD96B17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3375" y="1867994"/>
            <a:ext cx="798625" cy="798625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154BC14-99A9-4C5D-AD16-E6F59AEC4A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9717" y="2901322"/>
            <a:ext cx="1884565" cy="10553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Exploratory Data Analysis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30EB0D-E8C9-4BB5-A4B7-8990477B2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0" y="1186801"/>
            <a:ext cx="3657600" cy="2699400"/>
          </a:xfrm>
        </p:spPr>
        <p:txBody>
          <a:bodyPr>
            <a:noAutofit/>
          </a:bodyPr>
          <a:lstStyle/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800" b="1" dirty="0">
                <a:solidFill>
                  <a:srgbClr val="C94C25"/>
                </a:solidFill>
              </a:rPr>
              <a:t>Paired Scatter Plot</a:t>
            </a:r>
            <a:endParaRPr lang="en-US" sz="1600" b="1" dirty="0">
              <a:solidFill>
                <a:srgbClr val="C94C25"/>
              </a:solidFill>
            </a:endParaRPr>
          </a:p>
          <a:p>
            <a:r>
              <a:rPr lang="en-US" sz="1800" dirty="0"/>
              <a:t>No clear correlation between the variables.</a:t>
            </a:r>
          </a:p>
          <a:p>
            <a:r>
              <a:rPr lang="en-US" sz="1800" dirty="0"/>
              <a:t>The data set meets the requirements of a classification model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3" name="Content Placeholder 12" descr="chart design">
            <a:extLst>
              <a:ext uri="{FF2B5EF4-FFF2-40B4-BE49-F238E27FC236}">
                <a16:creationId xmlns:a16="http://schemas.microsoft.com/office/drawing/2014/main" id="{9234606B-C944-4DFF-8B2C-FF5B22ADDF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33317514"/>
              </p:ext>
            </p:extLst>
          </p:nvPr>
        </p:nvGraphicFramePr>
        <p:xfrm>
          <a:off x="428104" y="1166018"/>
          <a:ext cx="4829696" cy="4546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49395" y="173195"/>
            <a:ext cx="4638674" cy="675926"/>
          </a:xfrm>
        </p:spPr>
        <p:txBody>
          <a:bodyPr/>
          <a:lstStyle/>
          <a:p>
            <a:r>
              <a:rPr lang="en-US" sz="2800" dirty="0"/>
              <a:t>Exploratory Data Analysis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30EB0D-E8C9-4BB5-A4B7-8990477B2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0" y="1186800"/>
            <a:ext cx="3657600" cy="2236657"/>
          </a:xfrm>
        </p:spPr>
        <p:txBody>
          <a:bodyPr>
            <a:noAutofit/>
          </a:bodyPr>
          <a:lstStyle/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800" b="1" dirty="0">
                <a:solidFill>
                  <a:srgbClr val="C94C25"/>
                </a:solidFill>
              </a:rPr>
              <a:t>Ridership Trends</a:t>
            </a:r>
            <a:endParaRPr lang="en-US" sz="1600" b="1" dirty="0">
              <a:solidFill>
                <a:srgbClr val="C94C25"/>
              </a:solidFill>
            </a:endParaRPr>
          </a:p>
          <a:p>
            <a:r>
              <a:rPr lang="en-US" sz="1800" dirty="0"/>
              <a:t>Ridership peaks early to late evenings</a:t>
            </a:r>
          </a:p>
          <a:p>
            <a:r>
              <a:rPr lang="en-US" sz="1800" dirty="0"/>
              <a:t>Mondays and Weekends see the most riders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487EB96-90B4-4952-A952-F5C67F19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C9117BF4-F159-42D2-867F-2A0B5A215D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9664" y="757382"/>
            <a:ext cx="5178136" cy="2692399"/>
          </a:xfr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C6BA1708-4CAE-453D-869C-2AB327B6C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3423457"/>
            <a:ext cx="7315200" cy="314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Machine Learning Models: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30EB0D-E8C9-4BB5-A4B7-8990477B2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9" y="1057125"/>
            <a:ext cx="2754067" cy="2676676"/>
          </a:xfrm>
        </p:spPr>
        <p:txBody>
          <a:bodyPr>
            <a:noAutofit/>
          </a:bodyPr>
          <a:lstStyle/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800" b="1" dirty="0">
                <a:solidFill>
                  <a:srgbClr val="C94C25"/>
                </a:solidFill>
              </a:rPr>
              <a:t>Classifiers</a:t>
            </a:r>
            <a:endParaRPr lang="en-US" sz="1600" b="1" dirty="0">
              <a:solidFill>
                <a:srgbClr val="C94C25"/>
              </a:solidFill>
            </a:endParaRPr>
          </a:p>
          <a:p>
            <a:r>
              <a:rPr lang="en-US" sz="1800" dirty="0"/>
              <a:t>Logistic Regression</a:t>
            </a:r>
          </a:p>
          <a:p>
            <a:r>
              <a:rPr lang="en-US" sz="1800" dirty="0"/>
              <a:t>Random Forest</a:t>
            </a:r>
          </a:p>
          <a:p>
            <a:r>
              <a:rPr lang="en-US" sz="1800" dirty="0"/>
              <a:t>SVC</a:t>
            </a:r>
          </a:p>
          <a:p>
            <a:r>
              <a:rPr lang="en-US" sz="1800" dirty="0"/>
              <a:t>K-Neighbors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3" name="Content Placeholder 12" descr="chart design">
            <a:extLst>
              <a:ext uri="{FF2B5EF4-FFF2-40B4-BE49-F238E27FC236}">
                <a16:creationId xmlns:a16="http://schemas.microsoft.com/office/drawing/2014/main" id="{9234606B-C944-4DFF-8B2C-FF5B22ADDF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83637172"/>
              </p:ext>
            </p:extLst>
          </p:nvPr>
        </p:nvGraphicFramePr>
        <p:xfrm>
          <a:off x="428104" y="1166018"/>
          <a:ext cx="6277496" cy="5518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675BCB-39BE-4B81-97A7-95A54E009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996" y="4288547"/>
            <a:ext cx="26289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0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425654"/>
            <a:ext cx="8458200" cy="571500"/>
          </a:xfrm>
        </p:spPr>
        <p:txBody>
          <a:bodyPr>
            <a:noAutofit/>
          </a:bodyPr>
          <a:lstStyle/>
          <a:p>
            <a:endParaRPr lang="en-US" dirty="0">
              <a:solidFill>
                <a:srgbClr val="0070C0"/>
              </a:solidFill>
            </a:endParaRP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53568" y="1300455"/>
            <a:ext cx="7895962" cy="571500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4038600" y="3466783"/>
            <a:ext cx="1828801" cy="42373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876300" y="2286000"/>
            <a:ext cx="7391400" cy="3930754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Binary logistic regression - the dependent variable is binary.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endParaRPr lang="en-US" sz="20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The factor level 1 of the dependent variable represents the desired outcome.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endParaRPr lang="en-US" sz="20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Only meaningful variables should be included.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endParaRPr lang="en-US" sz="20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The independent variables are independent of each other, the model should have little or no multicollinearity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Challenges/limitations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425654"/>
            <a:ext cx="8458200" cy="571500"/>
          </a:xfrm>
        </p:spPr>
        <p:txBody>
          <a:bodyPr>
            <a:noAutofit/>
          </a:bodyPr>
          <a:lstStyle/>
          <a:p>
            <a:endParaRPr lang="en-US" dirty="0">
              <a:solidFill>
                <a:srgbClr val="0070C0"/>
              </a:solidFill>
            </a:endParaRP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53568" y="1300455"/>
            <a:ext cx="7895962" cy="571500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4038600" y="3466783"/>
            <a:ext cx="1828801" cy="42373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876300" y="2286000"/>
            <a:ext cx="7391400" cy="19812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Setting up the data scraping scheduler.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Needed at least a 2 weeks of data 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Data processing –  dates and timestamps conversions.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Time constraints.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17131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0</TotalTime>
  <Words>454</Words>
  <Application>Microsoft Office PowerPoint</Application>
  <PresentationFormat>On-screen Show (4:3)</PresentationFormat>
  <Paragraphs>95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Wingdings 2</vt:lpstr>
      <vt:lpstr>Verve</vt:lpstr>
      <vt:lpstr>Data Analytics and Visualization Final Project</vt:lpstr>
      <vt:lpstr>Project Overview</vt:lpstr>
      <vt:lpstr>Data Overview</vt:lpstr>
      <vt:lpstr>Project Requirements:</vt:lpstr>
      <vt:lpstr>Exploratory Data Analysis</vt:lpstr>
      <vt:lpstr>Exploratory Data Analysis</vt:lpstr>
      <vt:lpstr>Machine Learning Models:</vt:lpstr>
      <vt:lpstr>Assumptions</vt:lpstr>
      <vt:lpstr>Challenges/limitations</vt:lpstr>
      <vt:lpstr>Future projects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2020-08-08T01:53:18Z</dcterms:created>
  <dcterms:modified xsi:type="dcterms:W3CDTF">2020-08-08T15:11:17Z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