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notesMasterIdLst>
    <p:notesMasterId r:id="rId21"/>
  </p:notesMasterIdLst>
  <p:sldIdLst>
    <p:sldId id="256" r:id="rId2"/>
    <p:sldId id="257" r:id="rId3"/>
    <p:sldId id="275" r:id="rId4"/>
    <p:sldId id="258" r:id="rId5"/>
    <p:sldId id="259" r:id="rId6"/>
    <p:sldId id="274" r:id="rId7"/>
    <p:sldId id="270" r:id="rId8"/>
    <p:sldId id="260" r:id="rId9"/>
    <p:sldId id="271" r:id="rId10"/>
    <p:sldId id="272" r:id="rId11"/>
    <p:sldId id="273" r:id="rId12"/>
    <p:sldId id="261" r:id="rId13"/>
    <p:sldId id="264" r:id="rId14"/>
    <p:sldId id="262" r:id="rId15"/>
    <p:sldId id="266" r:id="rId16"/>
    <p:sldId id="267" r:id="rId17"/>
    <p:sldId id="268" r:id="rId18"/>
    <p:sldId id="269"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7"/>
    <p:restoredTop sz="68671"/>
  </p:normalViewPr>
  <p:slideViewPr>
    <p:cSldViewPr snapToGrid="0">
      <p:cViewPr>
        <p:scale>
          <a:sx n="87" d="100"/>
          <a:sy n="87" d="100"/>
        </p:scale>
        <p:origin x="56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00501-F344-3D44-95BA-77E20842F8C7}" type="datetimeFigureOut">
              <a:rPr lang="en-US" smtClean="0"/>
              <a:t>12/12/24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6E2DD-E38B-7542-BB09-5D6DF8AECCE0}" type="slidenum">
              <a:rPr lang="en-US" smtClean="0"/>
              <a:t>‹#›</a:t>
            </a:fld>
            <a:endParaRPr lang="en-US"/>
          </a:p>
        </p:txBody>
      </p:sp>
    </p:spTree>
    <p:extLst>
      <p:ext uri="{BB962C8B-B14F-4D97-AF65-F5344CB8AC3E}">
        <p14:creationId xmlns:p14="http://schemas.microsoft.com/office/powerpoint/2010/main" val="37792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Sophie</a:t>
            </a:r>
          </a:p>
        </p:txBody>
      </p:sp>
      <p:sp>
        <p:nvSpPr>
          <p:cNvPr id="4" name="Slide Number Placeholder 3"/>
          <p:cNvSpPr>
            <a:spLocks noGrp="1"/>
          </p:cNvSpPr>
          <p:nvPr>
            <p:ph type="sldNum" sz="quarter" idx="5"/>
          </p:nvPr>
        </p:nvSpPr>
        <p:spPr/>
        <p:txBody>
          <a:bodyPr/>
          <a:lstStyle/>
          <a:p>
            <a:fld id="{AF96E2DD-E38B-7542-BB09-5D6DF8AECCE0}" type="slidenum">
              <a:rPr lang="en-US" smtClean="0"/>
              <a:t>1</a:t>
            </a:fld>
            <a:endParaRPr lang="en-US"/>
          </a:p>
        </p:txBody>
      </p:sp>
    </p:spTree>
    <p:extLst>
      <p:ext uri="{BB962C8B-B14F-4D97-AF65-F5344CB8AC3E}">
        <p14:creationId xmlns:p14="http://schemas.microsoft.com/office/powerpoint/2010/main" val="1201514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AF96E2DD-E38B-7542-BB09-5D6DF8AECCE0}" type="slidenum">
              <a:rPr lang="en-US" smtClean="0"/>
              <a:t>10</a:t>
            </a:fld>
            <a:endParaRPr lang="en-US"/>
          </a:p>
        </p:txBody>
      </p:sp>
    </p:spTree>
    <p:extLst>
      <p:ext uri="{BB962C8B-B14F-4D97-AF65-F5344CB8AC3E}">
        <p14:creationId xmlns:p14="http://schemas.microsoft.com/office/powerpoint/2010/main" val="3546787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AF96E2DD-E38B-7542-BB09-5D6DF8AECCE0}" type="slidenum">
              <a:rPr lang="en-US" smtClean="0"/>
              <a:t>11</a:t>
            </a:fld>
            <a:endParaRPr lang="en-US"/>
          </a:p>
        </p:txBody>
      </p:sp>
    </p:spTree>
    <p:extLst>
      <p:ext uri="{BB962C8B-B14F-4D97-AF65-F5344CB8AC3E}">
        <p14:creationId xmlns:p14="http://schemas.microsoft.com/office/powerpoint/2010/main" val="180832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t>
            </a:r>
          </a:p>
        </p:txBody>
      </p:sp>
      <p:sp>
        <p:nvSpPr>
          <p:cNvPr id="4" name="Slide Number Placeholder 3"/>
          <p:cNvSpPr>
            <a:spLocks noGrp="1"/>
          </p:cNvSpPr>
          <p:nvPr>
            <p:ph type="sldNum" sz="quarter" idx="5"/>
          </p:nvPr>
        </p:nvSpPr>
        <p:spPr/>
        <p:txBody>
          <a:bodyPr/>
          <a:lstStyle/>
          <a:p>
            <a:fld id="{AF96E2DD-E38B-7542-BB09-5D6DF8AECCE0}" type="slidenum">
              <a:rPr lang="en-US" smtClean="0"/>
              <a:t>12</a:t>
            </a:fld>
            <a:endParaRPr lang="en-US"/>
          </a:p>
        </p:txBody>
      </p:sp>
    </p:spTree>
    <p:extLst>
      <p:ext uri="{BB962C8B-B14F-4D97-AF65-F5344CB8AC3E}">
        <p14:creationId xmlns:p14="http://schemas.microsoft.com/office/powerpoint/2010/main" val="1876373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t>
            </a:r>
          </a:p>
          <a:p>
            <a:endParaRPr lang="en-US" dirty="0"/>
          </a:p>
          <a:p>
            <a:pPr marL="171450" indent="-171450">
              <a:buFontTx/>
              <a:buChar char="-"/>
            </a:pPr>
            <a:r>
              <a:rPr lang="en-US" dirty="0"/>
              <a:t>Our results show there are differences in reductions and increases in TB mortality by region and age group </a:t>
            </a:r>
          </a:p>
          <a:p>
            <a:pPr marL="171450" indent="-171450">
              <a:buFontTx/>
              <a:buChar char="-"/>
            </a:pPr>
            <a:r>
              <a:rPr lang="en-US" dirty="0"/>
              <a:t>This figure shows visualization of region based on decreases in mortality by age group </a:t>
            </a:r>
          </a:p>
          <a:p>
            <a:pPr marL="171450" indent="-171450">
              <a:buFontTx/>
              <a:buChar char="-"/>
            </a:pPr>
            <a:r>
              <a:rPr lang="en-US" dirty="0"/>
              <a:t>Eastern Europe, central Europe and central </a:t>
            </a:r>
            <a:r>
              <a:rPr lang="en-US" dirty="0" err="1"/>
              <a:t>asia</a:t>
            </a:r>
            <a:r>
              <a:rPr lang="en-US" dirty="0"/>
              <a:t> have seen the biggest reduction in mortality from 2015 – 2020 </a:t>
            </a:r>
          </a:p>
          <a:p>
            <a:pPr marL="628650" lvl="1" indent="-171450">
              <a:buFontTx/>
              <a:buChar char="-"/>
            </a:pPr>
            <a:r>
              <a:rPr lang="en-US" dirty="0"/>
              <a:t>These are likely areas where health interventions, improvements in </a:t>
            </a:r>
            <a:r>
              <a:rPr lang="en-US" dirty="0" err="1"/>
              <a:t>healthcase</a:t>
            </a:r>
            <a:r>
              <a:rPr lang="en-US" dirty="0"/>
              <a:t> and other factors have led to a reduction in deaths due to TB</a:t>
            </a:r>
          </a:p>
          <a:p>
            <a:pPr marL="171450" lvl="0" indent="-171450">
              <a:buFontTx/>
              <a:buChar char="-"/>
            </a:pPr>
            <a:r>
              <a:rPr lang="en-US" dirty="0"/>
              <a:t>On the other hand, regions such as high income north America, </a:t>
            </a:r>
            <a:r>
              <a:rPr lang="en-US" dirty="0" err="1"/>
              <a:t>oceania</a:t>
            </a:r>
            <a:r>
              <a:rPr lang="en-US" dirty="0"/>
              <a:t> and central </a:t>
            </a:r>
            <a:r>
              <a:rPr lang="en-US" dirty="0" err="1"/>
              <a:t>latin</a:t>
            </a:r>
            <a:r>
              <a:rPr lang="en-US" dirty="0"/>
              <a:t> America have shown highest increases in mortality which is a bit surprising </a:t>
            </a:r>
          </a:p>
          <a:p>
            <a:pPr marL="628650" lvl="1" indent="-171450">
              <a:buFontTx/>
              <a:buChar char="-"/>
            </a:pPr>
            <a:r>
              <a:rPr lang="en-US" dirty="0"/>
              <a:t>This could be due to weaknesses in the data such as some countries having a weak </a:t>
            </a:r>
            <a:r>
              <a:rPr lang="en-US" dirty="0" err="1"/>
              <a:t>survelliance</a:t>
            </a:r>
            <a:r>
              <a:rPr lang="en-US" dirty="0"/>
              <a:t> system with under diagnosis / under-reporting as well as lack of bacteriological confirmation either over-diagnosis or over-reporting </a:t>
            </a:r>
          </a:p>
          <a:p>
            <a:pPr marL="171450" lvl="0" indent="-171450">
              <a:buFontTx/>
              <a:buChar char="-"/>
            </a:pPr>
            <a:r>
              <a:rPr lang="en-US" dirty="0"/>
              <a:t>However, the data is consistent where it shows that older age groups also report higher mean mortality change from 2015 – 2020 and therefore regional and age group interventions are important to consider </a:t>
            </a:r>
          </a:p>
        </p:txBody>
      </p:sp>
      <p:sp>
        <p:nvSpPr>
          <p:cNvPr id="4" name="Slide Number Placeholder 3"/>
          <p:cNvSpPr>
            <a:spLocks noGrp="1"/>
          </p:cNvSpPr>
          <p:nvPr>
            <p:ph type="sldNum" sz="quarter" idx="5"/>
          </p:nvPr>
        </p:nvSpPr>
        <p:spPr/>
        <p:txBody>
          <a:bodyPr/>
          <a:lstStyle/>
          <a:p>
            <a:fld id="{AF96E2DD-E38B-7542-BB09-5D6DF8AECCE0}" type="slidenum">
              <a:rPr lang="en-US" smtClean="0"/>
              <a:t>14</a:t>
            </a:fld>
            <a:endParaRPr lang="en-US"/>
          </a:p>
        </p:txBody>
      </p:sp>
    </p:spTree>
    <p:extLst>
      <p:ext uri="{BB962C8B-B14F-4D97-AF65-F5344CB8AC3E}">
        <p14:creationId xmlns:p14="http://schemas.microsoft.com/office/powerpoint/2010/main" val="660698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t>
            </a:r>
          </a:p>
          <a:p>
            <a:endParaRPr lang="en-US" dirty="0"/>
          </a:p>
          <a:p>
            <a:pPr marL="171450" indent="-171450">
              <a:buFontTx/>
              <a:buChar char="-"/>
            </a:pPr>
            <a:r>
              <a:rPr lang="en-US" dirty="0"/>
              <a:t>This figure provides insight into relative contribution of different risk factors such as alcohol, smoking and diabetes to mortality by different age group </a:t>
            </a:r>
          </a:p>
          <a:p>
            <a:pPr marL="171450" indent="-171450">
              <a:buFontTx/>
              <a:buChar char="-"/>
            </a:pPr>
            <a:r>
              <a:rPr lang="en-US" dirty="0"/>
              <a:t>In figure 2, we can see differences by age group based on what risk factor has the highest mortality.</a:t>
            </a:r>
          </a:p>
          <a:p>
            <a:pPr marL="171450" indent="-171450">
              <a:buFontTx/>
              <a:buChar char="-"/>
            </a:pPr>
            <a:r>
              <a:rPr lang="en-US" dirty="0"/>
              <a:t> This allows us to be able to plan different intervention strategies based on age group and risk factor </a:t>
            </a:r>
          </a:p>
          <a:p>
            <a:pPr marL="171450" indent="-171450">
              <a:buFontTx/>
              <a:buChar char="-"/>
            </a:pPr>
            <a:endParaRPr lang="en-US" dirty="0"/>
          </a:p>
          <a:p>
            <a:pPr marL="171450" indent="-171450">
              <a:buFontTx/>
              <a:buChar char="-"/>
            </a:pPr>
            <a:r>
              <a:rPr lang="en-US" dirty="0"/>
              <a:t>For example, </a:t>
            </a:r>
            <a:r>
              <a:rPr lang="en-US" dirty="0">
                <a:effectLst/>
                <a:latin typeface="Helvetica" pitchFamily="2" charset="0"/>
              </a:rPr>
              <a:t>in ages 15-49 with diabetes being the highest contribute there could be a need for early screening and prevention programs for diabetes and promoting lifestyle modifications among younger populations.</a:t>
            </a:r>
          </a:p>
          <a:p>
            <a:pPr marL="171450" indent="-171450">
              <a:buFontTx/>
              <a:buChar char="-"/>
            </a:pPr>
            <a:endParaRPr lang="en-US" dirty="0">
              <a:effectLst/>
              <a:latin typeface="Helvetica" pitchFamily="2" charset="0"/>
            </a:endParaRPr>
          </a:p>
          <a:p>
            <a:pPr marL="171450" indent="-171450">
              <a:buFontTx/>
              <a:buChar char="-"/>
            </a:pPr>
            <a:r>
              <a:rPr lang="en-US" dirty="0">
                <a:effectLst/>
                <a:latin typeface="Helvetica" pitchFamily="2" charset="0"/>
              </a:rPr>
              <a:t>For ages 50-69 with alcohol being the leading risk factor in this age group interventions could include strengthening alcohol education and harm reduction initiatives as well as enhancing access to treatment for alcohol dependency</a:t>
            </a:r>
          </a:p>
          <a:p>
            <a:pPr marL="171450" indent="-171450">
              <a:buFontTx/>
              <a:buChar char="-"/>
            </a:pPr>
            <a:endParaRPr lang="en-US" dirty="0">
              <a:effectLst/>
              <a:latin typeface="Helvetica" pitchFamily="2" charset="0"/>
            </a:endParaRPr>
          </a:p>
          <a:p>
            <a:pPr marL="171450" indent="-171450">
              <a:buFontTx/>
              <a:buChar char="-"/>
            </a:pPr>
            <a:r>
              <a:rPr lang="en-US" dirty="0">
                <a:effectLst/>
                <a:latin typeface="Helvetica" pitchFamily="2" charset="0"/>
              </a:rPr>
              <a:t> For ages 70+ alcohol remains the highest contributor which suggests long-term impact</a:t>
            </a:r>
          </a:p>
          <a:p>
            <a:r>
              <a:rPr lang="en-US" dirty="0">
                <a:effectLst/>
                <a:latin typeface="Helvetica" pitchFamily="2" charset="0"/>
              </a:rPr>
              <a:t>of alcohol use or age related vulnerabilities but smoking is the second highest so interventions could include the need for lifelong smoking cessation programs and addressing comorbidities related to alcohol and smoking in older adults.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F96E2DD-E38B-7542-BB09-5D6DF8AECCE0}" type="slidenum">
              <a:rPr lang="en-US" smtClean="0"/>
              <a:t>15</a:t>
            </a:fld>
            <a:endParaRPr lang="en-US"/>
          </a:p>
        </p:txBody>
      </p:sp>
    </p:spTree>
    <p:extLst>
      <p:ext uri="{BB962C8B-B14F-4D97-AF65-F5344CB8AC3E}">
        <p14:creationId xmlns:p14="http://schemas.microsoft.com/office/powerpoint/2010/main" val="3493703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effectLst/>
                <a:latin typeface="Helvetica" pitchFamily="2" charset="0"/>
              </a:rPr>
              <a:t>Sophie</a:t>
            </a:r>
          </a:p>
          <a:p>
            <a:pPr marL="171450" indent="-171450">
              <a:buFontTx/>
              <a:buChar char="-"/>
            </a:pPr>
            <a:endParaRPr lang="en-US" dirty="0">
              <a:effectLst/>
              <a:latin typeface="Helvetica" pitchFamily="2" charset="0"/>
            </a:endParaRPr>
          </a:p>
          <a:p>
            <a:pPr marL="171450" indent="-171450">
              <a:buFontTx/>
              <a:buChar char="-"/>
            </a:pPr>
            <a:r>
              <a:rPr lang="en-US" dirty="0">
                <a:effectLst/>
                <a:latin typeface="Helvetica" pitchFamily="2" charset="0"/>
              </a:rPr>
              <a:t>Figure 3 shows the attributable mortality risk by region to see which regions have the highest morbidity due to different risk factors. From this figure we can see that regions with highest risk factor attributable deaths are Sub-Saharan Africa, South Asia and Eastern Sub-Saharan Africa. </a:t>
            </a:r>
          </a:p>
          <a:p>
            <a:pPr marL="171450" indent="-171450">
              <a:buFontTx/>
              <a:buChar char="-"/>
            </a:pPr>
            <a:r>
              <a:rPr lang="en-US" dirty="0">
                <a:effectLst/>
                <a:latin typeface="Helvetica" pitchFamily="2" charset="0"/>
              </a:rPr>
              <a:t>These likely reflect broader challenges such as limited access to healthcare and preventative services, socioeconomic inequalities that exacerbate exposure to risk factors and insufficient infrastructure for managing chronic diseases and addiction. In order to reduce these risk factors, public health policy and intervention priorities should be placed on these regions.</a:t>
            </a:r>
          </a:p>
          <a:p>
            <a:endParaRPr lang="en-US" dirty="0"/>
          </a:p>
        </p:txBody>
      </p:sp>
      <p:sp>
        <p:nvSpPr>
          <p:cNvPr id="4" name="Slide Number Placeholder 3"/>
          <p:cNvSpPr>
            <a:spLocks noGrp="1"/>
          </p:cNvSpPr>
          <p:nvPr>
            <p:ph type="sldNum" sz="quarter" idx="5"/>
          </p:nvPr>
        </p:nvSpPr>
        <p:spPr/>
        <p:txBody>
          <a:bodyPr/>
          <a:lstStyle/>
          <a:p>
            <a:fld id="{AF96E2DD-E38B-7542-BB09-5D6DF8AECCE0}" type="slidenum">
              <a:rPr lang="en-US" smtClean="0"/>
              <a:t>16</a:t>
            </a:fld>
            <a:endParaRPr lang="en-US"/>
          </a:p>
        </p:txBody>
      </p:sp>
    </p:spTree>
    <p:extLst>
      <p:ext uri="{BB962C8B-B14F-4D97-AF65-F5344CB8AC3E}">
        <p14:creationId xmlns:p14="http://schemas.microsoft.com/office/powerpoint/2010/main" val="2297363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Sophie</a:t>
            </a:r>
          </a:p>
          <a:p>
            <a:pPr marL="171450" indent="-171450">
              <a:buFontTx/>
              <a:buChar char="-"/>
            </a:pPr>
            <a:endParaRPr lang="en-US" dirty="0"/>
          </a:p>
          <a:p>
            <a:pPr marL="171450" indent="-171450">
              <a:buFontTx/>
              <a:buChar char="-"/>
            </a:pPr>
            <a:r>
              <a:rPr lang="en-US" dirty="0"/>
              <a:t>Finally our last question wanted to see if regions or ages groups with higher mortality reductions also showed lower risk factor contributions? </a:t>
            </a:r>
          </a:p>
          <a:p>
            <a:pPr marL="171450" indent="-171450">
              <a:buFontTx/>
              <a:buChar char="-"/>
            </a:pPr>
            <a:endParaRPr lang="en-US" dirty="0"/>
          </a:p>
          <a:p>
            <a:pPr marL="171450" indent="-171450">
              <a:buFontTx/>
              <a:buChar char="-"/>
            </a:pPr>
            <a:r>
              <a:rPr lang="en-US" dirty="0"/>
              <a:t>We calculated the mortality reduction rate and then ran a linear regression model to provide insights about the relationship between mortality reduction and average risk factor contribution. </a:t>
            </a:r>
          </a:p>
          <a:p>
            <a:pPr marL="171450" indent="-171450">
              <a:buFontTx/>
              <a:buChar char="-"/>
            </a:pPr>
            <a:endParaRPr lang="en-US" dirty="0"/>
          </a:p>
          <a:p>
            <a:pPr marL="171450" indent="-171450">
              <a:buFontTx/>
              <a:buChar char="-"/>
            </a:pPr>
            <a:r>
              <a:rPr lang="en-US" dirty="0"/>
              <a:t>The slope B1 was at -29.23 which indicates a very slight and non-significant decrease in average risk factor contribution for each 1% increase in mortality reduction rate. </a:t>
            </a:r>
          </a:p>
          <a:p>
            <a:pPr marL="171450" indent="-171450">
              <a:buFontTx/>
              <a:buChar char="-"/>
            </a:pPr>
            <a:endParaRPr lang="en-US" dirty="0"/>
          </a:p>
          <a:p>
            <a:pPr marL="171450" indent="-171450">
              <a:buFontTx/>
              <a:buChar char="-"/>
            </a:pPr>
            <a:r>
              <a:rPr lang="en-US" dirty="0"/>
              <a:t>The p-value for the slop was 0.80 which indicates that there is no statistically significant relationship between mortality reduction and risk factor contribution. </a:t>
            </a:r>
          </a:p>
          <a:p>
            <a:pPr marL="171450" indent="-171450">
              <a:buFontTx/>
              <a:buChar char="-"/>
            </a:pPr>
            <a:endParaRPr lang="en-US" dirty="0"/>
          </a:p>
          <a:p>
            <a:pPr marL="171450" indent="-171450">
              <a:buFontTx/>
              <a:buChar char="-"/>
            </a:pPr>
            <a:r>
              <a:rPr lang="en-US" dirty="0"/>
              <a:t>In addition the R^2 value was at 6.513 X 10^-5 which indicates that the reduction rate explains virtually none of the variation in the average risk factor contribution. </a:t>
            </a:r>
          </a:p>
          <a:p>
            <a:pPr marL="171450" indent="-171450">
              <a:buFontTx/>
              <a:buChar char="-"/>
            </a:pPr>
            <a:endParaRPr lang="en-US" dirty="0"/>
          </a:p>
          <a:p>
            <a:pPr marL="171450" indent="-171450">
              <a:buFontTx/>
              <a:buChar char="-"/>
            </a:pPr>
            <a:r>
              <a:rPr lang="en-US" dirty="0"/>
              <a:t>The residuals also range quite widely to show that the data points are spread out and the model does not capture much variation.</a:t>
            </a:r>
          </a:p>
        </p:txBody>
      </p:sp>
      <p:sp>
        <p:nvSpPr>
          <p:cNvPr id="4" name="Slide Number Placeholder 3"/>
          <p:cNvSpPr>
            <a:spLocks noGrp="1"/>
          </p:cNvSpPr>
          <p:nvPr>
            <p:ph type="sldNum" sz="quarter" idx="5"/>
          </p:nvPr>
        </p:nvSpPr>
        <p:spPr/>
        <p:txBody>
          <a:bodyPr/>
          <a:lstStyle/>
          <a:p>
            <a:fld id="{AF96E2DD-E38B-7542-BB09-5D6DF8AECCE0}" type="slidenum">
              <a:rPr lang="en-US" smtClean="0"/>
              <a:t>17</a:t>
            </a:fld>
            <a:endParaRPr lang="en-US"/>
          </a:p>
        </p:txBody>
      </p:sp>
    </p:spTree>
    <p:extLst>
      <p:ext uri="{BB962C8B-B14F-4D97-AF65-F5344CB8AC3E}">
        <p14:creationId xmlns:p14="http://schemas.microsoft.com/office/powerpoint/2010/main" val="3308142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Sophie</a:t>
            </a:r>
          </a:p>
          <a:p>
            <a:pPr marL="171450" indent="-171450">
              <a:buFontTx/>
              <a:buChar char="-"/>
            </a:pPr>
            <a:endParaRPr lang="en-US" dirty="0"/>
          </a:p>
          <a:p>
            <a:pPr marL="171450" indent="-171450">
              <a:buFontTx/>
              <a:buChar char="-"/>
            </a:pPr>
            <a:r>
              <a:rPr lang="en-US" dirty="0"/>
              <a:t>In **Figure 4.** we visualized the results of our linear regression model and you can clearly see that there is no correlation. </a:t>
            </a:r>
          </a:p>
          <a:p>
            <a:pPr marL="171450" indent="-171450">
              <a:buFontTx/>
              <a:buChar char="-"/>
            </a:pPr>
            <a:endParaRPr lang="en-US" dirty="0"/>
          </a:p>
          <a:p>
            <a:pPr marL="171450" indent="-171450">
              <a:buFontTx/>
              <a:buChar char="-"/>
            </a:pPr>
            <a:r>
              <a:rPr lang="en-US" dirty="0"/>
              <a:t>Because there is no significant relationship it is most likely that mortality reductions may be driven by other factors such as improvements in healthcare systems or better access to treatments rather than direct reductions in risk factor contributions. </a:t>
            </a:r>
          </a:p>
          <a:p>
            <a:pPr marL="171450" indent="-171450">
              <a:buFontTx/>
              <a:buChar char="-"/>
            </a:pPr>
            <a:endParaRPr lang="en-US" dirty="0"/>
          </a:p>
          <a:p>
            <a:pPr marL="171450" indent="-171450">
              <a:buFontTx/>
              <a:buChar char="-"/>
            </a:pPr>
            <a:r>
              <a:rPr lang="en-US" dirty="0"/>
              <a:t>This highlights the need for broader exploration of mortality determinants beyond the examined risk factors. </a:t>
            </a:r>
          </a:p>
        </p:txBody>
      </p:sp>
      <p:sp>
        <p:nvSpPr>
          <p:cNvPr id="4" name="Slide Number Placeholder 3"/>
          <p:cNvSpPr>
            <a:spLocks noGrp="1"/>
          </p:cNvSpPr>
          <p:nvPr>
            <p:ph type="sldNum" sz="quarter" idx="5"/>
          </p:nvPr>
        </p:nvSpPr>
        <p:spPr/>
        <p:txBody>
          <a:bodyPr/>
          <a:lstStyle/>
          <a:p>
            <a:fld id="{AF96E2DD-E38B-7542-BB09-5D6DF8AECCE0}" type="slidenum">
              <a:rPr lang="en-US" smtClean="0"/>
              <a:t>18</a:t>
            </a:fld>
            <a:endParaRPr lang="en-US"/>
          </a:p>
        </p:txBody>
      </p:sp>
    </p:spTree>
    <p:extLst>
      <p:ext uri="{BB962C8B-B14F-4D97-AF65-F5344CB8AC3E}">
        <p14:creationId xmlns:p14="http://schemas.microsoft.com/office/powerpoint/2010/main" val="128231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 </a:t>
            </a:r>
          </a:p>
        </p:txBody>
      </p:sp>
      <p:sp>
        <p:nvSpPr>
          <p:cNvPr id="4" name="Slide Number Placeholder 3"/>
          <p:cNvSpPr>
            <a:spLocks noGrp="1"/>
          </p:cNvSpPr>
          <p:nvPr>
            <p:ph type="sldNum" sz="quarter" idx="5"/>
          </p:nvPr>
        </p:nvSpPr>
        <p:spPr/>
        <p:txBody>
          <a:bodyPr/>
          <a:lstStyle/>
          <a:p>
            <a:fld id="{AF96E2DD-E38B-7542-BB09-5D6DF8AECCE0}" type="slidenum">
              <a:rPr lang="en-US" smtClean="0"/>
              <a:t>19</a:t>
            </a:fld>
            <a:endParaRPr lang="en-US"/>
          </a:p>
        </p:txBody>
      </p:sp>
    </p:spTree>
    <p:extLst>
      <p:ext uri="{BB962C8B-B14F-4D97-AF65-F5344CB8AC3E}">
        <p14:creationId xmlns:p14="http://schemas.microsoft.com/office/powerpoint/2010/main" val="310240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Sohpie</a:t>
            </a:r>
            <a:endParaRPr lang="en-US" dirty="0"/>
          </a:p>
        </p:txBody>
      </p:sp>
      <p:sp>
        <p:nvSpPr>
          <p:cNvPr id="4" name="Slide Number Placeholder 3"/>
          <p:cNvSpPr>
            <a:spLocks noGrp="1"/>
          </p:cNvSpPr>
          <p:nvPr>
            <p:ph type="sldNum" sz="quarter" idx="5"/>
          </p:nvPr>
        </p:nvSpPr>
        <p:spPr/>
        <p:txBody>
          <a:bodyPr/>
          <a:lstStyle/>
          <a:p>
            <a:fld id="{AF96E2DD-E38B-7542-BB09-5D6DF8AECCE0}" type="slidenum">
              <a:rPr lang="en-US" smtClean="0"/>
              <a:t>2</a:t>
            </a:fld>
            <a:endParaRPr lang="en-US"/>
          </a:p>
        </p:txBody>
      </p:sp>
    </p:spTree>
    <p:extLst>
      <p:ext uri="{BB962C8B-B14F-4D97-AF65-F5344CB8AC3E}">
        <p14:creationId xmlns:p14="http://schemas.microsoft.com/office/powerpoint/2010/main" val="3162600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t>
            </a:r>
          </a:p>
        </p:txBody>
      </p:sp>
      <p:sp>
        <p:nvSpPr>
          <p:cNvPr id="4" name="Slide Number Placeholder 3"/>
          <p:cNvSpPr>
            <a:spLocks noGrp="1"/>
          </p:cNvSpPr>
          <p:nvPr>
            <p:ph type="sldNum" sz="quarter" idx="5"/>
          </p:nvPr>
        </p:nvSpPr>
        <p:spPr/>
        <p:txBody>
          <a:bodyPr/>
          <a:lstStyle/>
          <a:p>
            <a:fld id="{AF96E2DD-E38B-7542-BB09-5D6DF8AECCE0}" type="slidenum">
              <a:rPr lang="en-US" smtClean="0"/>
              <a:t>3</a:t>
            </a:fld>
            <a:endParaRPr lang="en-US"/>
          </a:p>
        </p:txBody>
      </p:sp>
    </p:spTree>
    <p:extLst>
      <p:ext uri="{BB962C8B-B14F-4D97-AF65-F5344CB8AC3E}">
        <p14:creationId xmlns:p14="http://schemas.microsoft.com/office/powerpoint/2010/main" val="1553109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t>
            </a:r>
          </a:p>
        </p:txBody>
      </p:sp>
      <p:sp>
        <p:nvSpPr>
          <p:cNvPr id="4" name="Slide Number Placeholder 3"/>
          <p:cNvSpPr>
            <a:spLocks noGrp="1"/>
          </p:cNvSpPr>
          <p:nvPr>
            <p:ph type="sldNum" sz="quarter" idx="5"/>
          </p:nvPr>
        </p:nvSpPr>
        <p:spPr/>
        <p:txBody>
          <a:bodyPr/>
          <a:lstStyle/>
          <a:p>
            <a:fld id="{AF96E2DD-E38B-7542-BB09-5D6DF8AECCE0}" type="slidenum">
              <a:rPr lang="en-US" smtClean="0"/>
              <a:t>4</a:t>
            </a:fld>
            <a:endParaRPr lang="en-US"/>
          </a:p>
        </p:txBody>
      </p:sp>
    </p:spTree>
    <p:extLst>
      <p:ext uri="{BB962C8B-B14F-4D97-AF65-F5344CB8AC3E}">
        <p14:creationId xmlns:p14="http://schemas.microsoft.com/office/powerpoint/2010/main" val="1752389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Sophie</a:t>
            </a:r>
          </a:p>
          <a:p>
            <a:endParaRPr lang="en-US" dirty="0"/>
          </a:p>
          <a:p>
            <a:pPr marL="171450" indent="-171450">
              <a:buFontTx/>
              <a:buChar char="-"/>
            </a:pPr>
            <a:r>
              <a:rPr lang="en-US" dirty="0"/>
              <a:t>TB mortality was informed by vital registration, verbal autopsy, sample based vital registration and mortality surveillance data </a:t>
            </a:r>
          </a:p>
          <a:p>
            <a:pPr marL="171450" indent="-171450">
              <a:buFontTx/>
              <a:buChar char="-"/>
            </a:pPr>
            <a:r>
              <a:rPr lang="en-US" dirty="0"/>
              <a:t>TB mortality data also included annual case notifications, data from prevalence surveys and estimated cause specific mortality [CSMR] of TB among HIV positive and HIV negative individuals </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F96E2DD-E38B-7542-BB09-5D6DF8AECCE0}" type="slidenum">
              <a:rPr lang="en-US" smtClean="0"/>
              <a:t>5</a:t>
            </a:fld>
            <a:endParaRPr lang="en-US"/>
          </a:p>
        </p:txBody>
      </p:sp>
    </p:spTree>
    <p:extLst>
      <p:ext uri="{BB962C8B-B14F-4D97-AF65-F5344CB8AC3E}">
        <p14:creationId xmlns:p14="http://schemas.microsoft.com/office/powerpoint/2010/main" val="148151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Sophie</a:t>
            </a:r>
          </a:p>
        </p:txBody>
      </p:sp>
      <p:sp>
        <p:nvSpPr>
          <p:cNvPr id="4" name="Slide Number Placeholder 3"/>
          <p:cNvSpPr>
            <a:spLocks noGrp="1"/>
          </p:cNvSpPr>
          <p:nvPr>
            <p:ph type="sldNum" sz="quarter" idx="5"/>
          </p:nvPr>
        </p:nvSpPr>
        <p:spPr/>
        <p:txBody>
          <a:bodyPr/>
          <a:lstStyle/>
          <a:p>
            <a:fld id="{AF96E2DD-E38B-7542-BB09-5D6DF8AECCE0}" type="slidenum">
              <a:rPr lang="en-US" smtClean="0"/>
              <a:t>6</a:t>
            </a:fld>
            <a:endParaRPr lang="en-US"/>
          </a:p>
        </p:txBody>
      </p:sp>
    </p:spTree>
    <p:extLst>
      <p:ext uri="{BB962C8B-B14F-4D97-AF65-F5344CB8AC3E}">
        <p14:creationId xmlns:p14="http://schemas.microsoft.com/office/powerpoint/2010/main" val="3286492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Sophie</a:t>
            </a:r>
          </a:p>
        </p:txBody>
      </p:sp>
      <p:sp>
        <p:nvSpPr>
          <p:cNvPr id="4" name="Slide Number Placeholder 3"/>
          <p:cNvSpPr>
            <a:spLocks noGrp="1"/>
          </p:cNvSpPr>
          <p:nvPr>
            <p:ph type="sldNum" sz="quarter" idx="5"/>
          </p:nvPr>
        </p:nvSpPr>
        <p:spPr/>
        <p:txBody>
          <a:bodyPr/>
          <a:lstStyle/>
          <a:p>
            <a:fld id="{AF96E2DD-E38B-7542-BB09-5D6DF8AECCE0}" type="slidenum">
              <a:rPr lang="en-US" smtClean="0"/>
              <a:t>7</a:t>
            </a:fld>
            <a:endParaRPr lang="en-US"/>
          </a:p>
        </p:txBody>
      </p:sp>
    </p:spTree>
    <p:extLst>
      <p:ext uri="{BB962C8B-B14F-4D97-AF65-F5344CB8AC3E}">
        <p14:creationId xmlns:p14="http://schemas.microsoft.com/office/powerpoint/2010/main" val="2702447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Sophie</a:t>
            </a:r>
          </a:p>
        </p:txBody>
      </p:sp>
      <p:sp>
        <p:nvSpPr>
          <p:cNvPr id="4" name="Slide Number Placeholder 3"/>
          <p:cNvSpPr>
            <a:spLocks noGrp="1"/>
          </p:cNvSpPr>
          <p:nvPr>
            <p:ph type="sldNum" sz="quarter" idx="5"/>
          </p:nvPr>
        </p:nvSpPr>
        <p:spPr/>
        <p:txBody>
          <a:bodyPr/>
          <a:lstStyle/>
          <a:p>
            <a:fld id="{AF96E2DD-E38B-7542-BB09-5D6DF8AECCE0}" type="slidenum">
              <a:rPr lang="en-US" smtClean="0"/>
              <a:t>8</a:t>
            </a:fld>
            <a:endParaRPr lang="en-US"/>
          </a:p>
        </p:txBody>
      </p:sp>
    </p:spTree>
    <p:extLst>
      <p:ext uri="{BB962C8B-B14F-4D97-AF65-F5344CB8AC3E}">
        <p14:creationId xmlns:p14="http://schemas.microsoft.com/office/powerpoint/2010/main" val="3932090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AF96E2DD-E38B-7542-BB09-5D6DF8AECCE0}" type="slidenum">
              <a:rPr lang="en-US" smtClean="0"/>
              <a:t>9</a:t>
            </a:fld>
            <a:endParaRPr lang="en-US"/>
          </a:p>
        </p:txBody>
      </p:sp>
    </p:spTree>
    <p:extLst>
      <p:ext uri="{BB962C8B-B14F-4D97-AF65-F5344CB8AC3E}">
        <p14:creationId xmlns:p14="http://schemas.microsoft.com/office/powerpoint/2010/main" val="1644832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0CA49A6-43EB-654B-AF39-AEE45A3DBBF9}" type="datetimeFigureOut">
              <a:rPr lang="en-US" smtClean="0"/>
              <a:t>12/12/24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3230890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A49A6-43EB-654B-AF39-AEE45A3DBBF9}" type="datetimeFigureOut">
              <a:rPr lang="en-US" smtClean="0"/>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241228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A49A6-43EB-654B-AF39-AEE45A3DBBF9}" type="datetimeFigureOut">
              <a:rPr lang="en-US" smtClean="0"/>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1975782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CA49A6-43EB-654B-AF39-AEE45A3DBBF9}" type="datetimeFigureOut">
              <a:rPr lang="en-US" smtClean="0"/>
              <a:t>12/12/24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246805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0CA49A6-43EB-654B-AF39-AEE45A3DBBF9}" type="datetimeFigureOut">
              <a:rPr lang="en-US" smtClean="0"/>
              <a:t>12/12/24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11077945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0CA49A6-43EB-654B-AF39-AEE45A3DBBF9}" type="datetimeFigureOut">
              <a:rPr lang="en-US" smtClean="0"/>
              <a:t>12/12/24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109262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0CA49A6-43EB-654B-AF39-AEE45A3DBBF9}" type="datetimeFigureOut">
              <a:rPr lang="en-US" smtClean="0"/>
              <a:t>12/12/24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EA314-5E05-854E-8A02-8CB6718B0AF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8713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CA49A6-43EB-654B-AF39-AEE45A3DBBF9}" type="datetimeFigureOut">
              <a:rPr lang="en-US" smtClean="0"/>
              <a:t>12/12/24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2017221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A49A6-43EB-654B-AF39-AEE45A3DBBF9}" type="datetimeFigureOut">
              <a:rPr lang="en-US" smtClean="0"/>
              <a:t>12/12/24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44999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0CA49A6-43EB-654B-AF39-AEE45A3DBBF9}" type="datetimeFigureOut">
              <a:rPr lang="en-US" smtClean="0"/>
              <a:t>12/12/24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4084167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0CA49A6-43EB-654B-AF39-AEE45A3DBBF9}" type="datetimeFigureOut">
              <a:rPr lang="en-US" smtClean="0"/>
              <a:t>12/12/24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94882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0CA49A6-43EB-654B-AF39-AEE45A3DBBF9}" type="datetimeFigureOut">
              <a:rPr lang="en-US" smtClean="0"/>
              <a:t>12/12/24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BDEA314-5E05-854E-8A02-8CB6718B0AF5}" type="slidenum">
              <a:rPr lang="en-US" smtClean="0"/>
              <a:t>‹#›</a:t>
            </a:fld>
            <a:endParaRPr lang="en-US"/>
          </a:p>
        </p:txBody>
      </p:sp>
    </p:spTree>
    <p:extLst>
      <p:ext uri="{BB962C8B-B14F-4D97-AF65-F5344CB8AC3E}">
        <p14:creationId xmlns:p14="http://schemas.microsoft.com/office/powerpoint/2010/main" val="288885823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hdx.healthdata.org/record/ihme-data/gbd-2021-tuberculosis-incidence-mortality-1990-202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9432-611C-F50D-9C7D-96E9A14B56B5}"/>
              </a:ext>
            </a:extLst>
          </p:cNvPr>
          <p:cNvSpPr>
            <a:spLocks noGrp="1"/>
          </p:cNvSpPr>
          <p:nvPr>
            <p:ph type="ctrTitle"/>
          </p:nvPr>
        </p:nvSpPr>
        <p:spPr>
          <a:xfrm>
            <a:off x="965198" y="2490283"/>
            <a:ext cx="5602383" cy="1877437"/>
          </a:xfrm>
        </p:spPr>
        <p:txBody>
          <a:bodyPr>
            <a:normAutofit/>
          </a:bodyPr>
          <a:lstStyle/>
          <a:p>
            <a:r>
              <a:rPr lang="en-US"/>
              <a:t>HMS 520 Final Project</a:t>
            </a:r>
          </a:p>
        </p:txBody>
      </p:sp>
      <p:sp>
        <p:nvSpPr>
          <p:cNvPr id="10" name="Rectangle 9">
            <a:extLst>
              <a:ext uri="{FF2B5EF4-FFF2-40B4-BE49-F238E27FC236}">
                <a16:creationId xmlns:a16="http://schemas.microsoft.com/office/drawing/2014/main" id="{165040EF-32B8-46F3-823C-6BA3A49A7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4787056-288F-AF3C-6E27-046F905474E4}"/>
              </a:ext>
            </a:extLst>
          </p:cNvPr>
          <p:cNvSpPr>
            <a:spLocks noGrp="1"/>
          </p:cNvSpPr>
          <p:nvPr>
            <p:ph type="subTitle" idx="1"/>
          </p:nvPr>
        </p:nvSpPr>
        <p:spPr>
          <a:xfrm>
            <a:off x="8129873" y="2173266"/>
            <a:ext cx="3657119" cy="2511468"/>
          </a:xfrm>
        </p:spPr>
        <p:txBody>
          <a:bodyPr anchor="ctr">
            <a:normAutofit/>
          </a:bodyPr>
          <a:lstStyle/>
          <a:p>
            <a:r>
              <a:rPr lang="en-US" b="1">
                <a:solidFill>
                  <a:schemeClr val="bg1">
                    <a:lumMod val="75000"/>
                    <a:lumOff val="25000"/>
                  </a:schemeClr>
                </a:solidFill>
              </a:rPr>
              <a:t>Global Mortality and Risk Factor Contributions for Tuberculosis Estimates (2015 – 2020)</a:t>
            </a:r>
          </a:p>
          <a:p>
            <a:r>
              <a:rPr lang="en-US">
                <a:solidFill>
                  <a:schemeClr val="bg1">
                    <a:lumMod val="75000"/>
                    <a:lumOff val="25000"/>
                  </a:schemeClr>
                </a:solidFill>
              </a:rPr>
              <a:t>Sophie Whikehart &amp; Ye Htet Naing</a:t>
            </a:r>
          </a:p>
          <a:p>
            <a:r>
              <a:rPr lang="en-US">
                <a:solidFill>
                  <a:schemeClr val="bg1">
                    <a:lumMod val="75000"/>
                    <a:lumOff val="25000"/>
                  </a:schemeClr>
                </a:solidFill>
              </a:rPr>
              <a:t>December 2024</a:t>
            </a:r>
          </a:p>
        </p:txBody>
      </p:sp>
    </p:spTree>
    <p:extLst>
      <p:ext uri="{BB962C8B-B14F-4D97-AF65-F5344CB8AC3E}">
        <p14:creationId xmlns:p14="http://schemas.microsoft.com/office/powerpoint/2010/main" val="1829897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44137B-8A3A-BFAF-ED27-0E5117908602}"/>
              </a:ext>
            </a:extLst>
          </p:cNvPr>
          <p:cNvPicPr>
            <a:picLocks noChangeAspect="1"/>
          </p:cNvPicPr>
          <p:nvPr/>
        </p:nvPicPr>
        <p:blipFill>
          <a:blip r:embed="rId3"/>
          <a:stretch>
            <a:fillRect/>
          </a:stretch>
        </p:blipFill>
        <p:spPr>
          <a:xfrm>
            <a:off x="2209800" y="2509"/>
            <a:ext cx="7772400" cy="6855491"/>
          </a:xfrm>
          <a:prstGeom prst="rect">
            <a:avLst/>
          </a:prstGeom>
        </p:spPr>
      </p:pic>
    </p:spTree>
    <p:extLst>
      <p:ext uri="{BB962C8B-B14F-4D97-AF65-F5344CB8AC3E}">
        <p14:creationId xmlns:p14="http://schemas.microsoft.com/office/powerpoint/2010/main" val="3877531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1C4095-3B11-6572-E5DE-16390E81DE37}"/>
              </a:ext>
            </a:extLst>
          </p:cNvPr>
          <p:cNvPicPr>
            <a:picLocks noChangeAspect="1"/>
          </p:cNvPicPr>
          <p:nvPr/>
        </p:nvPicPr>
        <p:blipFill>
          <a:blip r:embed="rId3"/>
          <a:stretch>
            <a:fillRect/>
          </a:stretch>
        </p:blipFill>
        <p:spPr>
          <a:xfrm>
            <a:off x="1392718" y="0"/>
            <a:ext cx="9406564" cy="6859809"/>
          </a:xfrm>
          <a:prstGeom prst="rect">
            <a:avLst/>
          </a:prstGeom>
        </p:spPr>
      </p:pic>
    </p:spTree>
    <p:extLst>
      <p:ext uri="{BB962C8B-B14F-4D97-AF65-F5344CB8AC3E}">
        <p14:creationId xmlns:p14="http://schemas.microsoft.com/office/powerpoint/2010/main" val="350477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C73E-D63F-062C-EFFA-3ACE86672362}"/>
              </a:ext>
            </a:extLst>
          </p:cNvPr>
          <p:cNvSpPr>
            <a:spLocks noGrp="1"/>
          </p:cNvSpPr>
          <p:nvPr>
            <p:ph type="title"/>
          </p:nvPr>
        </p:nvSpPr>
        <p:spPr>
          <a:xfrm>
            <a:off x="1179226" y="1280679"/>
            <a:ext cx="9833548" cy="1325563"/>
          </a:xfrm>
        </p:spPr>
        <p:txBody>
          <a:bodyPr anchor="b">
            <a:normAutofit/>
          </a:bodyPr>
          <a:lstStyle/>
          <a:p>
            <a:pPr algn="ctr"/>
            <a:r>
              <a:rPr lang="en-US" sz="3600" dirty="0">
                <a:solidFill>
                  <a:schemeClr val="tx2"/>
                </a:solidFill>
              </a:rPr>
              <a:t>Key Findings</a:t>
            </a:r>
          </a:p>
        </p:txBody>
      </p:sp>
      <p:sp>
        <p:nvSpPr>
          <p:cNvPr id="3" name="Content Placeholder 2">
            <a:extLst>
              <a:ext uri="{FF2B5EF4-FFF2-40B4-BE49-F238E27FC236}">
                <a16:creationId xmlns:a16="http://schemas.microsoft.com/office/drawing/2014/main" id="{FBC152E3-67CB-A534-6BF6-2CEED11064B0}"/>
              </a:ext>
            </a:extLst>
          </p:cNvPr>
          <p:cNvSpPr>
            <a:spLocks noGrp="1"/>
          </p:cNvSpPr>
          <p:nvPr>
            <p:ph idx="1"/>
          </p:nvPr>
        </p:nvSpPr>
        <p:spPr>
          <a:xfrm>
            <a:off x="1179226" y="2890979"/>
            <a:ext cx="9833548" cy="2693976"/>
          </a:xfrm>
        </p:spPr>
        <p:txBody>
          <a:bodyPr>
            <a:normAutofit/>
          </a:bodyPr>
          <a:lstStyle/>
          <a:p>
            <a:pPr>
              <a:lnSpc>
                <a:spcPct val="200000"/>
              </a:lnSpc>
            </a:pPr>
            <a:r>
              <a:rPr lang="en-US" sz="1800" dirty="0">
                <a:solidFill>
                  <a:schemeClr val="tx2"/>
                </a:solidFill>
              </a:rPr>
              <a:t>Significant disparities in TB mortality reductions across regions and age groups </a:t>
            </a:r>
          </a:p>
          <a:p>
            <a:pPr>
              <a:lnSpc>
                <a:spcPct val="200000"/>
              </a:lnSpc>
            </a:pPr>
            <a:r>
              <a:rPr lang="en-US" sz="1800" dirty="0">
                <a:solidFill>
                  <a:schemeClr val="tx2"/>
                </a:solidFill>
              </a:rPr>
              <a:t>Smoking, alcohol and diabetes contribute variable to TB deaths </a:t>
            </a:r>
          </a:p>
          <a:p>
            <a:pPr>
              <a:lnSpc>
                <a:spcPct val="200000"/>
              </a:lnSpc>
            </a:pPr>
            <a:r>
              <a:rPr lang="en-US" sz="1800" dirty="0">
                <a:solidFill>
                  <a:schemeClr val="tx2"/>
                </a:solidFill>
              </a:rPr>
              <a:t>Regions with higher reductions in mortality have no significant correlation to risk factor contributions </a:t>
            </a:r>
          </a:p>
        </p:txBody>
      </p:sp>
    </p:spTree>
    <p:extLst>
      <p:ext uri="{BB962C8B-B14F-4D97-AF65-F5344CB8AC3E}">
        <p14:creationId xmlns:p14="http://schemas.microsoft.com/office/powerpoint/2010/main" val="3081958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564AB7-F7C0-2D23-05EC-2737FC5FC8DA}"/>
              </a:ext>
            </a:extLst>
          </p:cNvPr>
          <p:cNvSpPr>
            <a:spLocks noGrp="1"/>
          </p:cNvSpPr>
          <p:nvPr>
            <p:ph type="title"/>
          </p:nvPr>
        </p:nvSpPr>
        <p:spPr>
          <a:xfrm>
            <a:off x="253960" y="2614142"/>
            <a:ext cx="5448730" cy="2387918"/>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Results </a:t>
            </a:r>
          </a:p>
        </p:txBody>
      </p:sp>
    </p:spTree>
    <p:extLst>
      <p:ext uri="{BB962C8B-B14F-4D97-AF65-F5344CB8AC3E}">
        <p14:creationId xmlns:p14="http://schemas.microsoft.com/office/powerpoint/2010/main" val="1065570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26683-F6F7-FF52-6D81-1051E633FB2A}"/>
              </a:ext>
            </a:extLst>
          </p:cNvPr>
          <p:cNvSpPr>
            <a:spLocks noGrp="1"/>
          </p:cNvSpPr>
          <p:nvPr>
            <p:ph type="title"/>
          </p:nvPr>
        </p:nvSpPr>
        <p:spPr/>
        <p:txBody>
          <a:bodyPr/>
          <a:lstStyle/>
          <a:p>
            <a:r>
              <a:rPr lang="en-US" dirty="0"/>
              <a:t>Figure 1</a:t>
            </a:r>
          </a:p>
        </p:txBody>
      </p:sp>
      <p:pic>
        <p:nvPicPr>
          <p:cNvPr id="4" name="Picture 3">
            <a:extLst>
              <a:ext uri="{FF2B5EF4-FFF2-40B4-BE49-F238E27FC236}">
                <a16:creationId xmlns:a16="http://schemas.microsoft.com/office/drawing/2014/main" id="{45F3F98F-FD82-F08D-2B96-4502311122D8}"/>
              </a:ext>
            </a:extLst>
          </p:cNvPr>
          <p:cNvPicPr>
            <a:picLocks noChangeAspect="1"/>
          </p:cNvPicPr>
          <p:nvPr/>
        </p:nvPicPr>
        <p:blipFill>
          <a:blip r:embed="rId3"/>
          <a:stretch>
            <a:fillRect/>
          </a:stretch>
        </p:blipFill>
        <p:spPr>
          <a:xfrm>
            <a:off x="2749825" y="2429959"/>
            <a:ext cx="6400801" cy="4428041"/>
          </a:xfrm>
          <a:prstGeom prst="rect">
            <a:avLst/>
          </a:prstGeom>
        </p:spPr>
      </p:pic>
    </p:spTree>
    <p:extLst>
      <p:ext uri="{BB962C8B-B14F-4D97-AF65-F5344CB8AC3E}">
        <p14:creationId xmlns:p14="http://schemas.microsoft.com/office/powerpoint/2010/main" val="2409074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C90E-2C8B-CC00-DE5A-56B5A0FA2E0B}"/>
              </a:ext>
            </a:extLst>
          </p:cNvPr>
          <p:cNvSpPr>
            <a:spLocks noGrp="1"/>
          </p:cNvSpPr>
          <p:nvPr>
            <p:ph type="title"/>
          </p:nvPr>
        </p:nvSpPr>
        <p:spPr/>
        <p:txBody>
          <a:bodyPr/>
          <a:lstStyle/>
          <a:p>
            <a:r>
              <a:rPr lang="en-US" dirty="0"/>
              <a:t>Figure 2</a:t>
            </a:r>
          </a:p>
        </p:txBody>
      </p:sp>
      <p:pic>
        <p:nvPicPr>
          <p:cNvPr id="4" name="Picture 3">
            <a:extLst>
              <a:ext uri="{FF2B5EF4-FFF2-40B4-BE49-F238E27FC236}">
                <a16:creationId xmlns:a16="http://schemas.microsoft.com/office/drawing/2014/main" id="{9A7449B2-D54F-20FA-BE58-B3C217914B49}"/>
              </a:ext>
            </a:extLst>
          </p:cNvPr>
          <p:cNvPicPr>
            <a:picLocks noChangeAspect="1"/>
          </p:cNvPicPr>
          <p:nvPr/>
        </p:nvPicPr>
        <p:blipFill>
          <a:blip r:embed="rId3"/>
          <a:stretch>
            <a:fillRect/>
          </a:stretch>
        </p:blipFill>
        <p:spPr>
          <a:xfrm>
            <a:off x="2963959" y="2365513"/>
            <a:ext cx="6264082" cy="4333460"/>
          </a:xfrm>
          <a:prstGeom prst="rect">
            <a:avLst/>
          </a:prstGeom>
        </p:spPr>
      </p:pic>
    </p:spTree>
    <p:extLst>
      <p:ext uri="{BB962C8B-B14F-4D97-AF65-F5344CB8AC3E}">
        <p14:creationId xmlns:p14="http://schemas.microsoft.com/office/powerpoint/2010/main" val="2994265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F88A-54BF-25DD-F2CE-0AE4A82D3676}"/>
              </a:ext>
            </a:extLst>
          </p:cNvPr>
          <p:cNvSpPr>
            <a:spLocks noGrp="1"/>
          </p:cNvSpPr>
          <p:nvPr>
            <p:ph type="title"/>
          </p:nvPr>
        </p:nvSpPr>
        <p:spPr/>
        <p:txBody>
          <a:bodyPr/>
          <a:lstStyle/>
          <a:p>
            <a:r>
              <a:rPr lang="en-US" dirty="0"/>
              <a:t>Figure 3</a:t>
            </a:r>
          </a:p>
        </p:txBody>
      </p:sp>
      <p:pic>
        <p:nvPicPr>
          <p:cNvPr id="4" name="Picture 3">
            <a:extLst>
              <a:ext uri="{FF2B5EF4-FFF2-40B4-BE49-F238E27FC236}">
                <a16:creationId xmlns:a16="http://schemas.microsoft.com/office/drawing/2014/main" id="{52043DB3-6942-B2F7-D830-DAB3B2569566}"/>
              </a:ext>
            </a:extLst>
          </p:cNvPr>
          <p:cNvPicPr>
            <a:picLocks noChangeAspect="1"/>
          </p:cNvPicPr>
          <p:nvPr/>
        </p:nvPicPr>
        <p:blipFill>
          <a:blip r:embed="rId3"/>
          <a:stretch>
            <a:fillRect/>
          </a:stretch>
        </p:blipFill>
        <p:spPr>
          <a:xfrm>
            <a:off x="2794552" y="2290151"/>
            <a:ext cx="6602896" cy="4567849"/>
          </a:xfrm>
          <a:prstGeom prst="rect">
            <a:avLst/>
          </a:prstGeom>
        </p:spPr>
      </p:pic>
    </p:spTree>
    <p:extLst>
      <p:ext uri="{BB962C8B-B14F-4D97-AF65-F5344CB8AC3E}">
        <p14:creationId xmlns:p14="http://schemas.microsoft.com/office/powerpoint/2010/main" val="2249814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1E4C-085B-F70F-6E43-6BBE721137AE}"/>
              </a:ext>
            </a:extLst>
          </p:cNvPr>
          <p:cNvSpPr>
            <a:spLocks noGrp="1"/>
          </p:cNvSpPr>
          <p:nvPr>
            <p:ph type="title"/>
          </p:nvPr>
        </p:nvSpPr>
        <p:spPr/>
        <p:txBody>
          <a:bodyPr/>
          <a:lstStyle/>
          <a:p>
            <a:r>
              <a:rPr lang="en-US"/>
              <a:t>Regression Model</a:t>
            </a:r>
            <a:endParaRPr lang="en-US" dirty="0"/>
          </a:p>
        </p:txBody>
      </p:sp>
      <p:pic>
        <p:nvPicPr>
          <p:cNvPr id="4" name="Picture 3">
            <a:extLst>
              <a:ext uri="{FF2B5EF4-FFF2-40B4-BE49-F238E27FC236}">
                <a16:creationId xmlns:a16="http://schemas.microsoft.com/office/drawing/2014/main" id="{EC12D6BA-5F24-94FA-F76A-4E1CFE32020B}"/>
              </a:ext>
            </a:extLst>
          </p:cNvPr>
          <p:cNvPicPr>
            <a:picLocks noChangeAspect="1"/>
          </p:cNvPicPr>
          <p:nvPr/>
        </p:nvPicPr>
        <p:blipFill>
          <a:blip r:embed="rId3"/>
          <a:stretch>
            <a:fillRect/>
          </a:stretch>
        </p:blipFill>
        <p:spPr>
          <a:xfrm>
            <a:off x="1974242" y="2385994"/>
            <a:ext cx="8243516" cy="4242479"/>
          </a:xfrm>
          <a:prstGeom prst="rect">
            <a:avLst/>
          </a:prstGeom>
        </p:spPr>
      </p:pic>
    </p:spTree>
    <p:extLst>
      <p:ext uri="{BB962C8B-B14F-4D97-AF65-F5344CB8AC3E}">
        <p14:creationId xmlns:p14="http://schemas.microsoft.com/office/powerpoint/2010/main" val="3902106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A754-7E3F-376A-9723-77EE59E10111}"/>
              </a:ext>
            </a:extLst>
          </p:cNvPr>
          <p:cNvSpPr>
            <a:spLocks noGrp="1"/>
          </p:cNvSpPr>
          <p:nvPr>
            <p:ph type="title"/>
          </p:nvPr>
        </p:nvSpPr>
        <p:spPr/>
        <p:txBody>
          <a:bodyPr/>
          <a:lstStyle/>
          <a:p>
            <a:r>
              <a:rPr lang="en-US" dirty="0"/>
              <a:t>Figure 4</a:t>
            </a:r>
          </a:p>
        </p:txBody>
      </p:sp>
      <p:pic>
        <p:nvPicPr>
          <p:cNvPr id="4" name="Picture 3">
            <a:extLst>
              <a:ext uri="{FF2B5EF4-FFF2-40B4-BE49-F238E27FC236}">
                <a16:creationId xmlns:a16="http://schemas.microsoft.com/office/drawing/2014/main" id="{9E8D9A3B-E4C6-F962-D702-0423BFFB8B6E}"/>
              </a:ext>
            </a:extLst>
          </p:cNvPr>
          <p:cNvPicPr>
            <a:picLocks noChangeAspect="1"/>
          </p:cNvPicPr>
          <p:nvPr/>
        </p:nvPicPr>
        <p:blipFill>
          <a:blip r:embed="rId3"/>
          <a:stretch>
            <a:fillRect/>
          </a:stretch>
        </p:blipFill>
        <p:spPr>
          <a:xfrm>
            <a:off x="2854916" y="2373670"/>
            <a:ext cx="6482168" cy="4484330"/>
          </a:xfrm>
          <a:prstGeom prst="rect">
            <a:avLst/>
          </a:prstGeom>
        </p:spPr>
      </p:pic>
    </p:spTree>
    <p:extLst>
      <p:ext uri="{BB962C8B-B14F-4D97-AF65-F5344CB8AC3E}">
        <p14:creationId xmlns:p14="http://schemas.microsoft.com/office/powerpoint/2010/main" val="22716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5E04-D1E6-5FBB-13C9-30D321CE493E}"/>
              </a:ext>
            </a:extLst>
          </p:cNvPr>
          <p:cNvSpPr>
            <a:spLocks noGrp="1"/>
          </p:cNvSpPr>
          <p:nvPr>
            <p:ph type="title"/>
          </p:nvPr>
        </p:nvSpPr>
        <p:spPr>
          <a:xfrm>
            <a:off x="1179226" y="1280679"/>
            <a:ext cx="9833548" cy="1325563"/>
          </a:xfrm>
        </p:spPr>
        <p:txBody>
          <a:bodyPr anchor="b">
            <a:normAutofit/>
          </a:bodyPr>
          <a:lstStyle/>
          <a:p>
            <a:pPr algn="ctr"/>
            <a:r>
              <a:rPr lang="en-US" sz="3600" dirty="0">
                <a:solidFill>
                  <a:schemeClr val="tx2"/>
                </a:solidFill>
              </a:rPr>
              <a:t>Conclusion</a:t>
            </a:r>
          </a:p>
        </p:txBody>
      </p:sp>
      <p:sp>
        <p:nvSpPr>
          <p:cNvPr id="3" name="Content Placeholder 2">
            <a:extLst>
              <a:ext uri="{FF2B5EF4-FFF2-40B4-BE49-F238E27FC236}">
                <a16:creationId xmlns:a16="http://schemas.microsoft.com/office/drawing/2014/main" id="{2BF24936-FFC5-38F5-214D-EDFB9DACA30E}"/>
              </a:ext>
            </a:extLst>
          </p:cNvPr>
          <p:cNvSpPr>
            <a:spLocks noGrp="1"/>
          </p:cNvSpPr>
          <p:nvPr>
            <p:ph idx="1"/>
          </p:nvPr>
        </p:nvSpPr>
        <p:spPr>
          <a:xfrm>
            <a:off x="1603506" y="2883345"/>
            <a:ext cx="9833548" cy="2693976"/>
          </a:xfrm>
        </p:spPr>
        <p:txBody>
          <a:bodyPr>
            <a:normAutofit/>
          </a:bodyPr>
          <a:lstStyle/>
          <a:p>
            <a:pPr>
              <a:lnSpc>
                <a:spcPct val="200000"/>
              </a:lnSpc>
            </a:pPr>
            <a:r>
              <a:rPr lang="en-US" sz="1800" dirty="0">
                <a:solidFill>
                  <a:schemeClr val="tx2"/>
                </a:solidFill>
              </a:rPr>
              <a:t>Progress is uneven, targeted interventions are needed</a:t>
            </a:r>
          </a:p>
          <a:p>
            <a:pPr>
              <a:lnSpc>
                <a:spcPct val="200000"/>
              </a:lnSpc>
            </a:pPr>
            <a:r>
              <a:rPr lang="en-US" sz="1800" dirty="0">
                <a:solidFill>
                  <a:schemeClr val="tx2"/>
                </a:solidFill>
              </a:rPr>
              <a:t>Risk factor mitigation is important to reducing TB mortality </a:t>
            </a:r>
          </a:p>
          <a:p>
            <a:pPr>
              <a:lnSpc>
                <a:spcPct val="200000"/>
              </a:lnSpc>
            </a:pPr>
            <a:r>
              <a:rPr lang="en-US" sz="1800" dirty="0">
                <a:solidFill>
                  <a:schemeClr val="tx2"/>
                </a:solidFill>
              </a:rPr>
              <a:t>Results support evidence-based policies aligned with WHO goals </a:t>
            </a:r>
          </a:p>
          <a:p>
            <a:pPr>
              <a:lnSpc>
                <a:spcPct val="200000"/>
              </a:lnSpc>
            </a:pPr>
            <a:r>
              <a:rPr lang="en-US" sz="1800" dirty="0">
                <a:solidFill>
                  <a:schemeClr val="tx2"/>
                </a:solidFill>
              </a:rPr>
              <a:t>It is also important to consider the quality of the data and that no data is perfect </a:t>
            </a:r>
          </a:p>
        </p:txBody>
      </p:sp>
    </p:spTree>
    <p:extLst>
      <p:ext uri="{BB962C8B-B14F-4D97-AF65-F5344CB8AC3E}">
        <p14:creationId xmlns:p14="http://schemas.microsoft.com/office/powerpoint/2010/main" val="365068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C1F1-2CCB-ABB0-E58F-42AE46DAF72E}"/>
              </a:ext>
            </a:extLst>
          </p:cNvPr>
          <p:cNvSpPr>
            <a:spLocks noGrp="1"/>
          </p:cNvSpPr>
          <p:nvPr>
            <p:ph type="title"/>
          </p:nvPr>
        </p:nvSpPr>
        <p:spPr>
          <a:xfrm>
            <a:off x="1179226" y="1755073"/>
            <a:ext cx="9833548" cy="1066802"/>
          </a:xfrm>
        </p:spPr>
        <p:txBody>
          <a:bodyPr anchor="b">
            <a:normAutofit/>
          </a:bodyPr>
          <a:lstStyle/>
          <a:p>
            <a:r>
              <a:rPr lang="en-US" sz="3600" dirty="0">
                <a:solidFill>
                  <a:schemeClr val="tx2"/>
                </a:solidFill>
              </a:rPr>
              <a:t>Overview </a:t>
            </a:r>
          </a:p>
        </p:txBody>
      </p:sp>
      <p:sp>
        <p:nvSpPr>
          <p:cNvPr id="5" name="Content Placeholder 4">
            <a:extLst>
              <a:ext uri="{FF2B5EF4-FFF2-40B4-BE49-F238E27FC236}">
                <a16:creationId xmlns:a16="http://schemas.microsoft.com/office/drawing/2014/main" id="{7F3FDF91-F139-1C8B-43E3-4E9DBACB6113}"/>
              </a:ext>
            </a:extLst>
          </p:cNvPr>
          <p:cNvSpPr>
            <a:spLocks noGrp="1"/>
          </p:cNvSpPr>
          <p:nvPr>
            <p:ph idx="1"/>
          </p:nvPr>
        </p:nvSpPr>
        <p:spPr>
          <a:xfrm>
            <a:off x="1179073" y="3186424"/>
            <a:ext cx="9833548" cy="2945574"/>
          </a:xfrm>
        </p:spPr>
        <p:txBody>
          <a:bodyPr anchor="ctr">
            <a:normAutofit fontScale="77500" lnSpcReduction="20000"/>
          </a:bodyPr>
          <a:lstStyle/>
          <a:p>
            <a:pPr>
              <a:lnSpc>
                <a:spcPct val="200000"/>
              </a:lnSpc>
            </a:pPr>
            <a:r>
              <a:rPr lang="en-US" sz="2400" dirty="0">
                <a:solidFill>
                  <a:schemeClr val="tx2"/>
                </a:solidFill>
              </a:rPr>
              <a:t>Analyze global tuberculosis (TB) mortality trends [2015 – 2020] from the IHME GBD dataset </a:t>
            </a:r>
          </a:p>
          <a:p>
            <a:pPr>
              <a:lnSpc>
                <a:spcPct val="200000"/>
              </a:lnSpc>
            </a:pPr>
            <a:r>
              <a:rPr lang="en-US" sz="2400" dirty="0">
                <a:solidFill>
                  <a:schemeClr val="tx2"/>
                </a:solidFill>
              </a:rPr>
              <a:t>Examine risk factor contributions [smoking, alcohol, diabetes]</a:t>
            </a:r>
          </a:p>
          <a:p>
            <a:pPr>
              <a:lnSpc>
                <a:spcPct val="200000"/>
              </a:lnSpc>
            </a:pPr>
            <a:r>
              <a:rPr lang="en-US" sz="2400" dirty="0">
                <a:solidFill>
                  <a:schemeClr val="tx2"/>
                </a:solidFill>
              </a:rPr>
              <a:t>Explore disparities across regions and age groups </a:t>
            </a:r>
          </a:p>
          <a:p>
            <a:pPr>
              <a:lnSpc>
                <a:spcPct val="200000"/>
              </a:lnSpc>
            </a:pPr>
            <a:r>
              <a:rPr lang="en-US" sz="2400" dirty="0">
                <a:solidFill>
                  <a:schemeClr val="tx2"/>
                </a:solidFill>
              </a:rPr>
              <a:t>Inform efforts toward WHO’s End TB Strategy</a:t>
            </a:r>
          </a:p>
          <a:p>
            <a:pPr>
              <a:lnSpc>
                <a:spcPct val="200000"/>
              </a:lnSpc>
            </a:pPr>
            <a:endParaRPr lang="en-US" sz="2400" dirty="0">
              <a:solidFill>
                <a:schemeClr val="tx2"/>
              </a:solidFill>
            </a:endParaRPr>
          </a:p>
        </p:txBody>
      </p:sp>
    </p:spTree>
    <p:extLst>
      <p:ext uri="{BB962C8B-B14F-4D97-AF65-F5344CB8AC3E}">
        <p14:creationId xmlns:p14="http://schemas.microsoft.com/office/powerpoint/2010/main" val="3291932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2D27-3729-22B0-FC35-DD6B2DFA42D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002B1A2-908D-2CFB-FED0-C66F12D86893}"/>
              </a:ext>
            </a:extLst>
          </p:cNvPr>
          <p:cNvSpPr>
            <a:spLocks noGrp="1"/>
          </p:cNvSpPr>
          <p:nvPr>
            <p:ph idx="1"/>
          </p:nvPr>
        </p:nvSpPr>
        <p:spPr/>
        <p:txBody>
          <a:bodyPr>
            <a:normAutofit fontScale="70000" lnSpcReduction="20000"/>
          </a:bodyPr>
          <a:lstStyle/>
          <a:p>
            <a:pPr>
              <a:lnSpc>
                <a:spcPct val="200000"/>
              </a:lnSpc>
            </a:pPr>
            <a:r>
              <a:rPr lang="en-US" dirty="0"/>
              <a:t>Tuberculosis is an ancient infectious disease with evidence of bone in TB in Egyptian mummies (2400 BC)</a:t>
            </a:r>
          </a:p>
          <a:p>
            <a:pPr>
              <a:lnSpc>
                <a:spcPct val="200000"/>
              </a:lnSpc>
            </a:pPr>
            <a:r>
              <a:rPr lang="en-US" dirty="0"/>
              <a:t>TB is an airborne infection that is spread from someone with active TB</a:t>
            </a:r>
          </a:p>
          <a:p>
            <a:pPr>
              <a:lnSpc>
                <a:spcPct val="200000"/>
              </a:lnSpc>
            </a:pPr>
            <a:r>
              <a:rPr lang="en-US" dirty="0"/>
              <a:t>1/10 people on average who are infected will go on to develop active TB </a:t>
            </a:r>
          </a:p>
          <a:p>
            <a:pPr>
              <a:lnSpc>
                <a:spcPct val="200000"/>
              </a:lnSpc>
            </a:pPr>
            <a:r>
              <a:rPr lang="en-US" dirty="0"/>
              <a:t>TB continues to be one of the leading causes of infectious disease mortality globally, posing significant challenges to public health systems </a:t>
            </a:r>
          </a:p>
          <a:p>
            <a:pPr>
              <a:lnSpc>
                <a:spcPct val="200000"/>
              </a:lnSpc>
            </a:pPr>
            <a:r>
              <a:rPr lang="en-US" dirty="0"/>
              <a:t>In this study, we leverage the GBD TB Estimates to examine TB mortality trends </a:t>
            </a:r>
          </a:p>
          <a:p>
            <a:pPr>
              <a:lnSpc>
                <a:spcPct val="200000"/>
              </a:lnSpc>
            </a:pPr>
            <a:endParaRPr lang="en-US" dirty="0"/>
          </a:p>
        </p:txBody>
      </p:sp>
    </p:spTree>
    <p:extLst>
      <p:ext uri="{BB962C8B-B14F-4D97-AF65-F5344CB8AC3E}">
        <p14:creationId xmlns:p14="http://schemas.microsoft.com/office/powerpoint/2010/main" val="2926621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A5CE-B108-176C-F6AB-F6852ACAF6BF}"/>
              </a:ext>
            </a:extLst>
          </p:cNvPr>
          <p:cNvSpPr>
            <a:spLocks noGrp="1"/>
          </p:cNvSpPr>
          <p:nvPr>
            <p:ph type="title"/>
          </p:nvPr>
        </p:nvSpPr>
        <p:spPr>
          <a:xfrm>
            <a:off x="1179226" y="1755073"/>
            <a:ext cx="9833548" cy="1066802"/>
          </a:xfrm>
        </p:spPr>
        <p:txBody>
          <a:bodyPr anchor="b">
            <a:normAutofit/>
          </a:bodyPr>
          <a:lstStyle/>
          <a:p>
            <a:r>
              <a:rPr lang="en-US" sz="3600">
                <a:solidFill>
                  <a:schemeClr val="tx2"/>
                </a:solidFill>
              </a:rPr>
              <a:t>Research Questions</a:t>
            </a:r>
          </a:p>
        </p:txBody>
      </p:sp>
      <p:sp>
        <p:nvSpPr>
          <p:cNvPr id="3" name="Content Placeholder 2">
            <a:extLst>
              <a:ext uri="{FF2B5EF4-FFF2-40B4-BE49-F238E27FC236}">
                <a16:creationId xmlns:a16="http://schemas.microsoft.com/office/drawing/2014/main" id="{30BB8C65-EDA6-D4BD-AA3E-5C089F79A7E1}"/>
              </a:ext>
            </a:extLst>
          </p:cNvPr>
          <p:cNvSpPr>
            <a:spLocks noGrp="1"/>
          </p:cNvSpPr>
          <p:nvPr>
            <p:ph idx="1"/>
          </p:nvPr>
        </p:nvSpPr>
        <p:spPr>
          <a:xfrm>
            <a:off x="898204" y="2821875"/>
            <a:ext cx="10395285" cy="3691220"/>
          </a:xfrm>
        </p:spPr>
        <p:txBody>
          <a:bodyPr anchor="ctr">
            <a:normAutofit/>
          </a:bodyPr>
          <a:lstStyle/>
          <a:p>
            <a:pPr marL="0" indent="0">
              <a:lnSpc>
                <a:spcPct val="200000"/>
              </a:lnSpc>
              <a:buNone/>
            </a:pPr>
            <a:r>
              <a:rPr lang="en-US" sz="1800" b="1" i="0" dirty="0">
                <a:solidFill>
                  <a:schemeClr val="tx2"/>
                </a:solidFill>
                <a:effectLst/>
              </a:rPr>
              <a:t>1. How have mortality rates changed from 2015 to 2020 across different age groups and regions?</a:t>
            </a:r>
          </a:p>
          <a:p>
            <a:pPr marL="0" indent="0">
              <a:lnSpc>
                <a:spcPct val="200000"/>
              </a:lnSpc>
              <a:buNone/>
            </a:pPr>
            <a:r>
              <a:rPr lang="en-US" sz="1800" b="1" dirty="0">
                <a:solidFill>
                  <a:schemeClr val="tx2"/>
                </a:solidFill>
              </a:rPr>
              <a:t>2. </a:t>
            </a:r>
            <a:r>
              <a:rPr lang="en-US" sz="1800" b="1" i="0" dirty="0">
                <a:solidFill>
                  <a:schemeClr val="tx2"/>
                </a:solidFill>
                <a:effectLst/>
              </a:rPr>
              <a:t>What is the relative contribution of different risk factors (e.g., smoking, alcohol use, and diabetes) to TB mortality in 2015 and 2020?</a:t>
            </a:r>
          </a:p>
          <a:p>
            <a:pPr marL="0" indent="0">
              <a:lnSpc>
                <a:spcPct val="200000"/>
              </a:lnSpc>
              <a:buNone/>
            </a:pPr>
            <a:r>
              <a:rPr lang="en-US" sz="1800" b="1" i="0" dirty="0">
                <a:solidFill>
                  <a:schemeClr val="tx2"/>
                </a:solidFill>
                <a:effectLst/>
              </a:rPr>
              <a:t>3. Do regions or age groups with higher reductions in TB mortality also show lower contributions of risk factors?</a:t>
            </a:r>
          </a:p>
        </p:txBody>
      </p:sp>
    </p:spTree>
    <p:extLst>
      <p:ext uri="{BB962C8B-B14F-4D97-AF65-F5344CB8AC3E}">
        <p14:creationId xmlns:p14="http://schemas.microsoft.com/office/powerpoint/2010/main" val="3817231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3644-7B92-5C0F-CAF5-D2165D19D5DA}"/>
              </a:ext>
            </a:extLst>
          </p:cNvPr>
          <p:cNvSpPr>
            <a:spLocks noGrp="1"/>
          </p:cNvSpPr>
          <p:nvPr>
            <p:ph type="title"/>
          </p:nvPr>
        </p:nvSpPr>
        <p:spPr>
          <a:xfrm>
            <a:off x="1179226" y="1755073"/>
            <a:ext cx="9833548" cy="1066802"/>
          </a:xfrm>
        </p:spPr>
        <p:txBody>
          <a:bodyPr anchor="b">
            <a:normAutofit/>
          </a:bodyPr>
          <a:lstStyle/>
          <a:p>
            <a:r>
              <a:rPr lang="en-US" sz="3600">
                <a:solidFill>
                  <a:schemeClr val="tx2"/>
                </a:solidFill>
              </a:rPr>
              <a:t>Dataset</a:t>
            </a:r>
          </a:p>
        </p:txBody>
      </p:sp>
      <p:sp>
        <p:nvSpPr>
          <p:cNvPr id="3" name="Content Placeholder 2">
            <a:extLst>
              <a:ext uri="{FF2B5EF4-FFF2-40B4-BE49-F238E27FC236}">
                <a16:creationId xmlns:a16="http://schemas.microsoft.com/office/drawing/2014/main" id="{F78ABCB2-540D-748C-3F5D-5BA5254C21EF}"/>
              </a:ext>
            </a:extLst>
          </p:cNvPr>
          <p:cNvSpPr>
            <a:spLocks noGrp="1"/>
          </p:cNvSpPr>
          <p:nvPr>
            <p:ph idx="1"/>
          </p:nvPr>
        </p:nvSpPr>
        <p:spPr>
          <a:xfrm>
            <a:off x="1179073" y="3104160"/>
            <a:ext cx="9833548" cy="2945574"/>
          </a:xfrm>
        </p:spPr>
        <p:txBody>
          <a:bodyPr anchor="ctr">
            <a:normAutofit fontScale="92500" lnSpcReduction="20000"/>
          </a:bodyPr>
          <a:lstStyle/>
          <a:p>
            <a:pPr>
              <a:lnSpc>
                <a:spcPct val="200000"/>
              </a:lnSpc>
            </a:pPr>
            <a:r>
              <a:rPr lang="en-US" sz="1800" dirty="0">
                <a:solidFill>
                  <a:schemeClr val="tx2"/>
                </a:solidFill>
              </a:rPr>
              <a:t>Source: Global Burden of Disease (GBD) 2021</a:t>
            </a:r>
          </a:p>
          <a:p>
            <a:pPr lvl="1">
              <a:lnSpc>
                <a:spcPct val="200000"/>
              </a:lnSpc>
            </a:pPr>
            <a:r>
              <a:rPr lang="en-US" sz="1800" dirty="0">
                <a:solidFill>
                  <a:schemeClr val="tx2"/>
                </a:solidFill>
                <a:hlinkClick r:id="rId3"/>
              </a:rPr>
              <a:t>https://ghdx.healthdata.org/record/ihme-data/gbd-2021-tuberculosis-incidence-mortality-1990-2021</a:t>
            </a:r>
            <a:endParaRPr lang="en-US" sz="1800" dirty="0">
              <a:solidFill>
                <a:schemeClr val="tx2"/>
              </a:solidFill>
            </a:endParaRPr>
          </a:p>
          <a:p>
            <a:pPr>
              <a:lnSpc>
                <a:spcPct val="200000"/>
              </a:lnSpc>
            </a:pPr>
            <a:r>
              <a:rPr lang="en-US" sz="1800" dirty="0">
                <a:solidFill>
                  <a:schemeClr val="tx2"/>
                </a:solidFill>
              </a:rPr>
              <a:t>Includes global TB mortality and risk factor estimates for 2015, 2020 and 2021</a:t>
            </a:r>
          </a:p>
          <a:p>
            <a:pPr>
              <a:lnSpc>
                <a:spcPct val="200000"/>
              </a:lnSpc>
            </a:pPr>
            <a:r>
              <a:rPr lang="en-US" sz="1800" dirty="0">
                <a:solidFill>
                  <a:schemeClr val="tx2"/>
                </a:solidFill>
              </a:rPr>
              <a:t>Variables</a:t>
            </a:r>
          </a:p>
          <a:p>
            <a:pPr lvl="1">
              <a:lnSpc>
                <a:spcPct val="200000"/>
              </a:lnSpc>
            </a:pPr>
            <a:r>
              <a:rPr lang="en-US" sz="1800" dirty="0">
                <a:solidFill>
                  <a:schemeClr val="tx2"/>
                </a:solidFill>
              </a:rPr>
              <a:t>Mortality counts, risk factors, regions and age groups </a:t>
            </a:r>
          </a:p>
        </p:txBody>
      </p:sp>
    </p:spTree>
    <p:extLst>
      <p:ext uri="{BB962C8B-B14F-4D97-AF65-F5344CB8AC3E}">
        <p14:creationId xmlns:p14="http://schemas.microsoft.com/office/powerpoint/2010/main" val="2564155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9ED3FA-688F-140D-3276-A394F8B75DEA}"/>
              </a:ext>
            </a:extLst>
          </p:cNvPr>
          <p:cNvPicPr>
            <a:picLocks noChangeAspect="1"/>
          </p:cNvPicPr>
          <p:nvPr/>
        </p:nvPicPr>
        <p:blipFill>
          <a:blip r:embed="rId3"/>
          <a:stretch>
            <a:fillRect/>
          </a:stretch>
        </p:blipFill>
        <p:spPr>
          <a:xfrm>
            <a:off x="2209799" y="3798332"/>
            <a:ext cx="7772400" cy="2849208"/>
          </a:xfrm>
          <a:prstGeom prst="rect">
            <a:avLst/>
          </a:prstGeom>
        </p:spPr>
      </p:pic>
      <p:pic>
        <p:nvPicPr>
          <p:cNvPr id="5" name="Picture 4">
            <a:extLst>
              <a:ext uri="{FF2B5EF4-FFF2-40B4-BE49-F238E27FC236}">
                <a16:creationId xmlns:a16="http://schemas.microsoft.com/office/drawing/2014/main" id="{8C4CB2B4-D4E2-ACC1-92B1-C39170A1CD40}"/>
              </a:ext>
            </a:extLst>
          </p:cNvPr>
          <p:cNvPicPr>
            <a:picLocks noChangeAspect="1"/>
          </p:cNvPicPr>
          <p:nvPr/>
        </p:nvPicPr>
        <p:blipFill>
          <a:blip r:embed="rId4"/>
          <a:stretch>
            <a:fillRect/>
          </a:stretch>
        </p:blipFill>
        <p:spPr>
          <a:xfrm>
            <a:off x="2767045" y="1004335"/>
            <a:ext cx="6657907" cy="2645229"/>
          </a:xfrm>
          <a:prstGeom prst="rect">
            <a:avLst/>
          </a:prstGeom>
        </p:spPr>
      </p:pic>
      <p:sp>
        <p:nvSpPr>
          <p:cNvPr id="2" name="TextBox 1">
            <a:extLst>
              <a:ext uri="{FF2B5EF4-FFF2-40B4-BE49-F238E27FC236}">
                <a16:creationId xmlns:a16="http://schemas.microsoft.com/office/drawing/2014/main" id="{5DFD51BD-1DC9-4BDD-5CFD-B87A52671BB9}"/>
              </a:ext>
            </a:extLst>
          </p:cNvPr>
          <p:cNvSpPr txBox="1"/>
          <p:nvPr/>
        </p:nvSpPr>
        <p:spPr>
          <a:xfrm>
            <a:off x="244281" y="210460"/>
            <a:ext cx="7250533" cy="646331"/>
          </a:xfrm>
          <a:prstGeom prst="rect">
            <a:avLst/>
          </a:prstGeom>
          <a:noFill/>
        </p:spPr>
        <p:txBody>
          <a:bodyPr wrap="square" rtlCol="0">
            <a:spAutoFit/>
          </a:bodyPr>
          <a:lstStyle/>
          <a:p>
            <a:r>
              <a:rPr lang="en-US" sz="3600" dirty="0">
                <a:latin typeface="+mj-lt"/>
              </a:rPr>
              <a:t>Data Cleaning and Pre-processing</a:t>
            </a:r>
          </a:p>
        </p:txBody>
      </p:sp>
    </p:spTree>
    <p:extLst>
      <p:ext uri="{BB962C8B-B14F-4D97-AF65-F5344CB8AC3E}">
        <p14:creationId xmlns:p14="http://schemas.microsoft.com/office/powerpoint/2010/main" val="352599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64AB-DC15-E33D-485D-6CDC9A00BA19}"/>
              </a:ext>
            </a:extLst>
          </p:cNvPr>
          <p:cNvSpPr>
            <a:spLocks noGrp="1"/>
          </p:cNvSpPr>
          <p:nvPr>
            <p:ph type="title"/>
          </p:nvPr>
        </p:nvSpPr>
        <p:spPr>
          <a:xfrm>
            <a:off x="332014" y="381454"/>
            <a:ext cx="10515600" cy="1325563"/>
          </a:xfrm>
        </p:spPr>
        <p:txBody>
          <a:bodyPr/>
          <a:lstStyle/>
          <a:p>
            <a:r>
              <a:rPr lang="en-US" dirty="0"/>
              <a:t>Example of our data set after filtering for relevant columns to use for data analysis</a:t>
            </a:r>
          </a:p>
        </p:txBody>
      </p:sp>
      <p:pic>
        <p:nvPicPr>
          <p:cNvPr id="4" name="Picture 3">
            <a:extLst>
              <a:ext uri="{FF2B5EF4-FFF2-40B4-BE49-F238E27FC236}">
                <a16:creationId xmlns:a16="http://schemas.microsoft.com/office/drawing/2014/main" id="{04F536C9-23DF-8B0A-EF6B-44657E58C468}"/>
              </a:ext>
            </a:extLst>
          </p:cNvPr>
          <p:cNvPicPr>
            <a:picLocks noChangeAspect="1"/>
          </p:cNvPicPr>
          <p:nvPr/>
        </p:nvPicPr>
        <p:blipFill>
          <a:blip r:embed="rId3"/>
          <a:stretch>
            <a:fillRect/>
          </a:stretch>
        </p:blipFill>
        <p:spPr>
          <a:xfrm>
            <a:off x="0" y="2612338"/>
            <a:ext cx="12192000" cy="2952284"/>
          </a:xfrm>
          <a:prstGeom prst="rect">
            <a:avLst/>
          </a:prstGeom>
        </p:spPr>
      </p:pic>
    </p:spTree>
    <p:extLst>
      <p:ext uri="{BB962C8B-B14F-4D97-AF65-F5344CB8AC3E}">
        <p14:creationId xmlns:p14="http://schemas.microsoft.com/office/powerpoint/2010/main" val="111293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C520-09DD-17E3-1BF0-8A6B6353920D}"/>
              </a:ext>
            </a:extLst>
          </p:cNvPr>
          <p:cNvSpPr>
            <a:spLocks noGrp="1"/>
          </p:cNvSpPr>
          <p:nvPr>
            <p:ph type="title"/>
          </p:nvPr>
        </p:nvSpPr>
        <p:spPr>
          <a:xfrm>
            <a:off x="1179072" y="1844489"/>
            <a:ext cx="9833548" cy="1066802"/>
          </a:xfrm>
        </p:spPr>
        <p:txBody>
          <a:bodyPr anchor="b">
            <a:normAutofit/>
          </a:bodyPr>
          <a:lstStyle/>
          <a:p>
            <a:r>
              <a:rPr lang="en-US" sz="3600" dirty="0">
                <a:solidFill>
                  <a:schemeClr val="tx2"/>
                </a:solidFill>
              </a:rPr>
              <a:t>Methods</a:t>
            </a:r>
          </a:p>
        </p:txBody>
      </p:sp>
      <p:sp>
        <p:nvSpPr>
          <p:cNvPr id="3" name="Content Placeholder 2">
            <a:extLst>
              <a:ext uri="{FF2B5EF4-FFF2-40B4-BE49-F238E27FC236}">
                <a16:creationId xmlns:a16="http://schemas.microsoft.com/office/drawing/2014/main" id="{47B7E279-28CE-B445-D47B-4482764C1BFA}"/>
              </a:ext>
            </a:extLst>
          </p:cNvPr>
          <p:cNvSpPr>
            <a:spLocks noGrp="1"/>
          </p:cNvSpPr>
          <p:nvPr>
            <p:ph idx="1"/>
          </p:nvPr>
        </p:nvSpPr>
        <p:spPr>
          <a:xfrm>
            <a:off x="1179072" y="2918961"/>
            <a:ext cx="11197389" cy="3723304"/>
          </a:xfrm>
        </p:spPr>
        <p:txBody>
          <a:bodyPr anchor="ctr">
            <a:normAutofit fontScale="85000" lnSpcReduction="20000"/>
          </a:bodyPr>
          <a:lstStyle/>
          <a:p>
            <a:pPr>
              <a:lnSpc>
                <a:spcPct val="200000"/>
              </a:lnSpc>
            </a:pPr>
            <a:r>
              <a:rPr lang="en-US" sz="1800" b="1" dirty="0">
                <a:solidFill>
                  <a:schemeClr val="tx2"/>
                </a:solidFill>
              </a:rPr>
              <a:t>Trend analysis </a:t>
            </a:r>
          </a:p>
          <a:p>
            <a:pPr lvl="1">
              <a:lnSpc>
                <a:spcPct val="200000"/>
              </a:lnSpc>
            </a:pPr>
            <a:r>
              <a:rPr lang="en-US" sz="1800" dirty="0">
                <a:solidFill>
                  <a:schemeClr val="tx2"/>
                </a:solidFill>
              </a:rPr>
              <a:t>Percent change in mortality [2015 – 2020]</a:t>
            </a:r>
          </a:p>
          <a:p>
            <a:pPr lvl="1">
              <a:lnSpc>
                <a:spcPct val="200000"/>
              </a:lnSpc>
            </a:pPr>
            <a:r>
              <a:rPr lang="en-US" sz="1800" dirty="0">
                <a:solidFill>
                  <a:schemeClr val="tx2"/>
                </a:solidFill>
              </a:rPr>
              <a:t>Stratified by region and age group</a:t>
            </a:r>
          </a:p>
          <a:p>
            <a:pPr>
              <a:lnSpc>
                <a:spcPct val="200000"/>
              </a:lnSpc>
            </a:pPr>
            <a:r>
              <a:rPr lang="en-US" sz="1800" b="1" dirty="0">
                <a:solidFill>
                  <a:schemeClr val="tx2"/>
                </a:solidFill>
              </a:rPr>
              <a:t>Risk factor analysis </a:t>
            </a:r>
          </a:p>
          <a:p>
            <a:pPr lvl="1">
              <a:lnSpc>
                <a:spcPct val="200000"/>
              </a:lnSpc>
            </a:pPr>
            <a:r>
              <a:rPr lang="en-US" sz="1800" dirty="0">
                <a:solidFill>
                  <a:schemeClr val="tx2"/>
                </a:solidFill>
              </a:rPr>
              <a:t>Smoking, alcohol and diabetes contribution</a:t>
            </a:r>
          </a:p>
          <a:p>
            <a:pPr>
              <a:lnSpc>
                <a:spcPct val="200000"/>
              </a:lnSpc>
            </a:pPr>
            <a:r>
              <a:rPr lang="en-US" sz="1800" b="1" dirty="0">
                <a:solidFill>
                  <a:schemeClr val="tx2"/>
                </a:solidFill>
              </a:rPr>
              <a:t>Regression analysis </a:t>
            </a:r>
          </a:p>
          <a:p>
            <a:pPr lvl="1">
              <a:lnSpc>
                <a:spcPct val="200000"/>
              </a:lnSpc>
            </a:pPr>
            <a:r>
              <a:rPr lang="en-US" sz="1800" dirty="0">
                <a:solidFill>
                  <a:schemeClr val="tx2"/>
                </a:solidFill>
              </a:rPr>
              <a:t>Association between mortality reduction and risk factor contributions</a:t>
            </a:r>
          </a:p>
        </p:txBody>
      </p:sp>
    </p:spTree>
    <p:extLst>
      <p:ext uri="{BB962C8B-B14F-4D97-AF65-F5344CB8AC3E}">
        <p14:creationId xmlns:p14="http://schemas.microsoft.com/office/powerpoint/2010/main" val="115950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D49B96-633A-3B65-86B5-DB631F5431CC}"/>
              </a:ext>
            </a:extLst>
          </p:cNvPr>
          <p:cNvPicPr>
            <a:picLocks noChangeAspect="1"/>
          </p:cNvPicPr>
          <p:nvPr/>
        </p:nvPicPr>
        <p:blipFill>
          <a:blip r:embed="rId3"/>
          <a:stretch>
            <a:fillRect/>
          </a:stretch>
        </p:blipFill>
        <p:spPr>
          <a:xfrm>
            <a:off x="1924340" y="0"/>
            <a:ext cx="8343320" cy="6858000"/>
          </a:xfrm>
          <a:prstGeom prst="rect">
            <a:avLst/>
          </a:prstGeom>
        </p:spPr>
      </p:pic>
    </p:spTree>
    <p:extLst>
      <p:ext uri="{BB962C8B-B14F-4D97-AF65-F5344CB8AC3E}">
        <p14:creationId xmlns:p14="http://schemas.microsoft.com/office/powerpoint/2010/main" val="331185995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2013 - 2022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{D5B9D9FA-C333-A64D-9DC5-6F7388C8237D}tf10001120</Template>
  <TotalTime>107</TotalTime>
  <Words>1205</Words>
  <Application>Microsoft Macintosh PowerPoint</Application>
  <PresentationFormat>Widescreen</PresentationFormat>
  <Paragraphs>129</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Helvetica</vt:lpstr>
      <vt:lpstr>Parcel</vt:lpstr>
      <vt:lpstr>HMS 520 Final Project</vt:lpstr>
      <vt:lpstr>Overview </vt:lpstr>
      <vt:lpstr>Introduction</vt:lpstr>
      <vt:lpstr>Research Questions</vt:lpstr>
      <vt:lpstr>Dataset</vt:lpstr>
      <vt:lpstr>PowerPoint Presentation</vt:lpstr>
      <vt:lpstr>Example of our data set after filtering for relevant columns to use for data analysis</vt:lpstr>
      <vt:lpstr>Methods</vt:lpstr>
      <vt:lpstr>PowerPoint Presentation</vt:lpstr>
      <vt:lpstr>PowerPoint Presentation</vt:lpstr>
      <vt:lpstr>PowerPoint Presentation</vt:lpstr>
      <vt:lpstr>Key Findings</vt:lpstr>
      <vt:lpstr>Results </vt:lpstr>
      <vt:lpstr>Figure 1</vt:lpstr>
      <vt:lpstr>Figure 2</vt:lpstr>
      <vt:lpstr>Figure 3</vt:lpstr>
      <vt:lpstr>Regression Model</vt:lpstr>
      <vt:lpstr>Figure 4</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M Whikehart</dc:creator>
  <cp:lastModifiedBy>Sophie M Whikehart</cp:lastModifiedBy>
  <cp:revision>11</cp:revision>
  <dcterms:created xsi:type="dcterms:W3CDTF">2024-12-09T20:29:12Z</dcterms:created>
  <dcterms:modified xsi:type="dcterms:W3CDTF">2024-12-12T17:46:32Z</dcterms:modified>
</cp:coreProperties>
</file>