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0"/>
    <p:restoredTop sz="94654"/>
  </p:normalViewPr>
  <p:slideViewPr>
    <p:cSldViewPr snapToGrid="0">
      <p:cViewPr>
        <p:scale>
          <a:sx n="80" d="100"/>
          <a:sy n="80" d="100"/>
        </p:scale>
        <p:origin x="272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E016-79E7-5566-1212-37AAFB2D0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214F-CFF9-1D7E-EEDF-15F08CDD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6155-FD2D-19AF-11E3-AFBA4555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9E02-55AF-47CA-62F7-DBFAD0B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0A31-1D24-3F25-86A5-8A1FAEB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0959-A241-949D-A659-CB0ADAB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3A3D-D554-2D4B-902B-80B80E83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4DE-C645-7DA9-08DF-AEA723A5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86AB-8452-391B-A772-DF61C633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30DC-3891-3903-8DCE-6F6CAFAB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3A01A-3093-9099-42DC-F69FA79D3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B13E1-FFFB-202A-1F91-46B5429A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25BD-4818-F66E-F621-048E4667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F4EA-9BEF-5946-3390-BC62D22A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3A33-FCA1-2C55-54DE-F8FBC6D1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331-B0ED-3C79-5FCE-91EA3709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FB31-BA4B-59F4-4EE5-2AFA719A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F894-09BD-B42C-5C59-72980F5E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63A0-AD1E-B721-9F87-EDA556F7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7158-4005-7EBC-1291-A0A95C5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E20E-C2C4-90B9-02E6-681ED4CF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8CBB-C051-4E60-8A69-49D31DAA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AC1-848C-C208-3DDB-1A8E782E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9B33-72AD-2AB5-96B3-1D7DA28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C9D1-FD65-5CB4-2914-A811B805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525-2B36-5945-2F98-2F52ACF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CBDF-F329-D791-8962-CDBD5F4E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64FD3-4875-5908-CC07-293DBE77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E5EA-212B-1919-62AB-2AD15763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6FDF-3D7A-8F2D-4112-ACCD09A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F08A-0A7E-A361-B63F-920C53F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44D2-BF34-A3F3-3BA8-55051D25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0B3F-ACFC-3011-9BC8-BE0A9A1A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FE4A8-47FF-A937-4901-DAA39613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37255-44D0-2FB4-A5D3-E4AB2F30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451E-620A-C45B-2886-CC63CBFC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489EC-C114-B1EB-A221-603AB095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45D8F-A8A8-0AEA-2B10-B6F34E76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B1241-9D14-A9CD-55D7-6D69881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795-88BA-9088-D9AF-248FC99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C3B3E-A578-E3E0-BB73-F1AB763E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31AF1-C0DA-A4BA-0442-C87A7E4B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D7A5-28E8-EEA4-A3B7-CF01F1C0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E082D-04F5-F592-5961-2C0D9846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10E16-5D1C-0A0E-6162-BDB67D2F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C7A9-EBC9-8FEA-B974-D85BD4D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2462-3073-B459-DA12-B343A503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42D4-4715-4393-E3D2-273223E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B419-0DC9-E643-9831-0DC6E552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A787D-54E9-C379-ABF2-748D68A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5F5E-05CC-C045-1ADB-8ED87B1E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EA0A-FF5B-E010-38D7-25545708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85D-C4A6-0EC7-BBFF-D116C855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4CDE1-732C-62E6-2CF5-1CD631367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E883-3554-AF80-E73B-C55203EC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B767-4E8C-E653-D020-B5687B2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7E3B-5A6B-713B-4C69-3CDBD0B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AB64-35A6-FB51-8874-D62FB74D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1FA70-4400-6FFE-D398-1A7A932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848A9-B002-C2F7-B424-ABFEF289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BE0B-5AB9-8CFB-32E7-C2E26E6F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49A6-43EB-654B-AF39-AEE45A3DBBF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8EA3-0FBE-1484-F66A-336788C6E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B7AF-2D2B-224E-5486-D1E9DA6D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hdx.healthdata.org/record/ihme-data/gbd-2021-tuberculosis-incidence-mortality-1990-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C9432-611C-F50D-9C7D-96E9A14B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HMS 520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87056-288F-AF3C-6E27-046F9054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7017" y="4311203"/>
            <a:ext cx="6457660" cy="23103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Mortality and Risk Factor Contributions for Tuberculosis Estimates (2015 – 2020)</a:t>
            </a:r>
          </a:p>
          <a:p>
            <a:r>
              <a:rPr lang="en-US" dirty="0">
                <a:solidFill>
                  <a:schemeClr val="tx2"/>
                </a:solidFill>
              </a:rPr>
              <a:t>Sophie Whikehart &amp; Ye Htet Naing</a:t>
            </a:r>
          </a:p>
          <a:p>
            <a:r>
              <a:rPr lang="en-US" dirty="0">
                <a:solidFill>
                  <a:schemeClr val="tx2"/>
                </a:solidFill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182989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90E-2C8B-CC00-DE5A-56B5A0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6DE7C-7A46-6185-47B7-B4C37A57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1094"/>
            <a:ext cx="7772400" cy="5376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79D32-FD0C-E79F-3D2C-D4B7195F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F2D9B-9392-A229-BA74-4E6A6772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4F88A-54BF-25DD-F2CE-0AE4A82D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6AF59-926A-9850-72AC-8ABBC53B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9410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2EF382-BA5D-0AD8-D6C0-8CABB4EE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91E4C-085B-F70F-6E43-6BBE7211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5C91-330F-F359-9AD5-99099A4B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670635"/>
            <a:ext cx="7734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80E13F-9DF5-FB43-7930-55D4F386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CA754-7E3F-376A-9723-77EE59E1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7B18-805D-F42E-836D-7E08586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63578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15E04-D1E6-5FBB-13C9-30D321C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936-FFC5-38F5-214D-EDFB9DA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06" y="2883345"/>
            <a:ext cx="9833548" cy="2693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Progress is uneven, targeted interventions are needed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Risk factor mitigation is important to reducing TB mortality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Results support evidence-based policies aligned with WHO goals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6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C1F1-2CCB-ABB0-E58F-42AE46D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Overview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FDF91-F139-1C8B-43E3-4E9DBACB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186424"/>
            <a:ext cx="9833548" cy="294557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Analyze global TB mortality trends [2015 – 2020]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Examine risk factor contributions [smoking, alcohol, diabetes]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Explore disparities across regions and age groups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Inform efforts toward WHO’s End TB Strategy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A5CE-B108-176C-F6AB-F6852ACA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Research Questions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8C65-EDA6-D4BD-AA3E-5C089F7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04" y="2821875"/>
            <a:ext cx="10395285" cy="36912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1. How have mortality rates changed from 2015 to 2020 across different age groups and regions?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chemeClr val="tx2"/>
                </a:solidFill>
              </a:rPr>
              <a:t>2. </a:t>
            </a:r>
            <a:r>
              <a:rPr lang="en-US" sz="1800" b="1" i="0" dirty="0">
                <a:solidFill>
                  <a:schemeClr val="tx2"/>
                </a:solidFill>
                <a:effectLst/>
              </a:rPr>
              <a:t>What is the relative contribution of different risk factors (e.g., smoking, alcohol use, and diabetes) to TB mortality in 2015 and 2020?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3. Do regions or age groups with higher reductions in TB mortality also show lower contributions of risk factors?</a:t>
            </a:r>
          </a:p>
        </p:txBody>
      </p:sp>
    </p:spTree>
    <p:extLst>
      <p:ext uri="{BB962C8B-B14F-4D97-AF65-F5344CB8AC3E}">
        <p14:creationId xmlns:p14="http://schemas.microsoft.com/office/powerpoint/2010/main" val="38172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3644-7B92-5C0F-CAF5-D2165D19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CB2-540D-748C-3F5D-5BA5254C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104160"/>
            <a:ext cx="9833548" cy="294557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Source: Global Burden of Disease (GBD) 2021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  <a:hlinkClick r:id="rId2"/>
              </a:rPr>
              <a:t>https://ghdx.healthdata.org/record/ihme-data/gbd-2021-tuberculosis-incidence-mortality-1990-2021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Includes global TB mortality and risk factor estimates for 2015, 2020 and 2021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Variables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Mortality counts, risk factors, regions and age groups </a:t>
            </a:r>
          </a:p>
        </p:txBody>
      </p:sp>
    </p:spTree>
    <p:extLst>
      <p:ext uri="{BB962C8B-B14F-4D97-AF65-F5344CB8AC3E}">
        <p14:creationId xmlns:p14="http://schemas.microsoft.com/office/powerpoint/2010/main" val="25641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AC520-09DD-17E3-1BF0-8A6B6353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1844489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Methods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E279-28CE-B445-D47B-4482764C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2" y="2918961"/>
            <a:ext cx="11197389" cy="3723304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Trend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Percent change in mortality [2015 – 2020]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Stratified by region and age group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Risk factor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Smoking, alcohol and diabetes contribution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Regression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Association between mortality reduction and risk factor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1595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0C73E-D63F-062C-EFFA-3ACE866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Key Findings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52E3-67CB-A534-6BF6-2CEED110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Significant disparities in TB mortality reductions across regions and age groups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Smoking, alcohol and diabetes contribute variable to TB deaths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Regions with higher reductions in mortality have no significant correlation to risk factor contributions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9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564AB7-F7C0-2D23-05EC-2737FC5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60" y="2614142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BFB17B7-EC00-DE8D-3D00-EAC505F5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26683-F6F7-FF52-6D81-1051E633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17D101-E414-796E-76D9-309A9D05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1094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CA0D-5557-2734-1CB2-8C234135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C6E3A-1B93-00F1-4643-5C2558CD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14408-38EC-3497-3222-CC0887AD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7083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297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HMS 520 Final Project</vt:lpstr>
      <vt:lpstr>Overview </vt:lpstr>
      <vt:lpstr>Research Questions</vt:lpstr>
      <vt:lpstr>Dataset</vt:lpstr>
      <vt:lpstr>Methods</vt:lpstr>
      <vt:lpstr>Key Findings</vt:lpstr>
      <vt:lpstr>Results </vt:lpstr>
      <vt:lpstr>Figure 1</vt:lpstr>
      <vt:lpstr>Figure 2</vt:lpstr>
      <vt:lpstr>Figure 3</vt:lpstr>
      <vt:lpstr>Figure 4</vt:lpstr>
      <vt:lpstr>Regression Model</vt:lpstr>
      <vt:lpstr>Figure 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M Whikehart</dc:creator>
  <cp:lastModifiedBy>seanwx57</cp:lastModifiedBy>
  <cp:revision>5</cp:revision>
  <dcterms:created xsi:type="dcterms:W3CDTF">2024-12-09T20:29:12Z</dcterms:created>
  <dcterms:modified xsi:type="dcterms:W3CDTF">2024-12-10T19:17:02Z</dcterms:modified>
</cp:coreProperties>
</file>