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4" r:id="rId6"/>
    <p:sldId id="270" r:id="rId7"/>
    <p:sldId id="260" r:id="rId8"/>
    <p:sldId id="271" r:id="rId9"/>
    <p:sldId id="272" r:id="rId10"/>
    <p:sldId id="273" r:id="rId11"/>
    <p:sldId id="261" r:id="rId12"/>
    <p:sldId id="264" r:id="rId13"/>
    <p:sldId id="262" r:id="rId14"/>
    <p:sldId id="266" r:id="rId15"/>
    <p:sldId id="267" r:id="rId16"/>
    <p:sldId id="268" r:id="rId17"/>
    <p:sldId id="269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9"/>
    <p:restoredTop sz="94823"/>
  </p:normalViewPr>
  <p:slideViewPr>
    <p:cSldViewPr snapToGrid="0">
      <p:cViewPr varScale="1">
        <p:scale>
          <a:sx n="131" d="100"/>
          <a:sy n="131" d="100"/>
        </p:scale>
        <p:origin x="9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00501-F344-3D44-95BA-77E20842F8C7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6E2DD-E38B-7542-BB09-5D6DF8AE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6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6E2DD-E38B-7542-BB09-5D6DF8AECC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0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Sophie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6E2DD-E38B-7542-BB09-5D6DF8AECC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09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6E2DD-E38B-7542-BB09-5D6DF8AECC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89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Sophie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6E2DD-E38B-7542-BB09-5D6DF8AECC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18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Sophie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6E2DD-E38B-7542-BB09-5D6DF8AECC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92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Sophie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6E2DD-E38B-7542-BB09-5D6DF8AECC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47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Sophie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6E2DD-E38B-7542-BB09-5D6DF8AECC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90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6E2DD-E38B-7542-BB09-5D6DF8AECC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73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6E2DD-E38B-7542-BB09-5D6DF8AECC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98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6E2DD-E38B-7542-BB09-5D6DF8AECC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0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0E016-79E7-5566-1212-37AAFB2D0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E214F-CFF9-1D7E-EEDF-15F08CDD5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6155-FD2D-19AF-11E3-AFBA4555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9A6-43EB-654B-AF39-AEE45A3DBBF9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19E02-55AF-47CA-62F7-DBFAD0B6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20A31-1D24-3F25-86A5-8A1FAEB93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A314-5E05-854E-8A02-8CB6718B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1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0959-A241-949D-A659-CB0ADABC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23A3D-D554-2D4B-902B-80B80E839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BA4DE-C645-7DA9-08DF-AEA723A5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9A6-43EB-654B-AF39-AEE45A3DBBF9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386AB-8452-391B-A772-DF61C633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730DC-3891-3903-8DCE-6F6CAFAB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A314-5E05-854E-8A02-8CB6718B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5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13A01A-3093-9099-42DC-F69FA79D3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B13E1-FFFB-202A-1F91-46B5429A2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F25BD-4818-F66E-F621-048E4667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9A6-43EB-654B-AF39-AEE45A3DBBF9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0F4EA-9BEF-5946-3390-BC62D22A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63A33-FCA1-2C55-54DE-F8FBC6D19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A314-5E05-854E-8A02-8CB6718B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2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F331-B0ED-3C79-5FCE-91EA3709F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5FB31-BA4B-59F4-4EE5-2AFA719A7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DF894-09BD-B42C-5C59-72980F5E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9A6-43EB-654B-AF39-AEE45A3DBBF9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C63A0-AD1E-B721-9F87-EDA556F7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07158-4005-7EBC-1291-A0A95C5E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A314-5E05-854E-8A02-8CB6718B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E20E-C2C4-90B9-02E6-681ED4CF1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98CBB-C051-4E60-8A69-49D31DAA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5BAC1-848C-C208-3DDB-1A8E782E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9A6-43EB-654B-AF39-AEE45A3DBBF9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9B33-72AD-2AB5-96B3-1D7DA28D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BC9D1-FD65-5CB4-2914-A811B805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A314-5E05-854E-8A02-8CB6718B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2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8525-2B36-5945-2F98-2F52ACF8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CBDF-F329-D791-8962-CDBD5F4EC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64FD3-4875-5908-CC07-293DBE77E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7E5EA-212B-1919-62AB-2AD15763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9A6-43EB-654B-AF39-AEE45A3DBBF9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26FDF-3D7A-8F2D-4112-ACCD09A9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AF08A-0A7E-A361-B63F-920C53F4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A314-5E05-854E-8A02-8CB6718B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3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44D2-BF34-A3F3-3BA8-55051D25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E0B3F-ACFC-3011-9BC8-BE0A9A1A4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FE4A8-47FF-A937-4901-DAA396131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37255-44D0-2FB4-A5D3-E4AB2F308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9451E-620A-C45B-2886-CC63CBFC3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489EC-C114-B1EB-A221-603AB095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9A6-43EB-654B-AF39-AEE45A3DBBF9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145D8F-A8A8-0AEA-2B10-B6F34E764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B1241-9D14-A9CD-55D7-6D69881E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A314-5E05-854E-8A02-8CB6718B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3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D795-88BA-9088-D9AF-248FC995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C3B3E-A578-E3E0-BB73-F1AB763E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9A6-43EB-654B-AF39-AEE45A3DBBF9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31AF1-C0DA-A4BA-0442-C87A7E4BA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5D7A5-28E8-EEA4-A3B7-CF01F1C0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A314-5E05-854E-8A02-8CB6718B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7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CE082D-04F5-F592-5961-2C0D9846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9A6-43EB-654B-AF39-AEE45A3DBBF9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610E16-5D1C-0A0E-6162-BDB67D2F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FC7A9-EBC9-8FEA-B974-D85BD4DD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A314-5E05-854E-8A02-8CB6718B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3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2462-3073-B459-DA12-B343A503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542D4-4715-4393-E3D2-273223EF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0B419-0DC9-E643-9831-0DC6E5527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A787D-54E9-C379-ABF2-748D68AA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9A6-43EB-654B-AF39-AEE45A3DBBF9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B5F5E-05CC-C045-1ADB-8ED87B1E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1EA0A-FF5B-E010-38D7-25545708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A314-5E05-854E-8A02-8CB6718B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2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385D-C4A6-0EC7-BBFF-D116C855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D4CDE1-732C-62E6-2CF5-1CD631367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5E883-3554-AF80-E73B-C55203EC3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EB767-4E8C-E653-D020-B5687B29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9A6-43EB-654B-AF39-AEE45A3DBBF9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87E3B-5A6B-713B-4C69-3CDBD0BF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6AB64-35A6-FB51-8874-D62FB74D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A314-5E05-854E-8A02-8CB6718B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1FA70-4400-6FFE-D398-1A7A932A8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848A9-B002-C2F7-B424-ABFEF2897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2BE0B-5AB9-8CFB-32E7-C2E26E6FF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A49A6-43EB-654B-AF39-AEE45A3DBBF9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E8EA3-0FBE-1484-F66A-336788C6E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3B7AF-2D2B-224E-5486-D1E9DA6DA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EA314-5E05-854E-8A02-8CB6718B0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hdx.healthdata.org/record/ihme-data/gbd-2021-tuberculosis-incidence-mortality-1990-202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DC9432-611C-F50D-9C7D-96E9A14B5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HMS 520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87056-288F-AF3C-6E27-046F90547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7017" y="4311203"/>
            <a:ext cx="6457660" cy="231031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Global Mortality and Risk Factor Contributions for Tuberculosis Estimates (2015 – 2020)</a:t>
            </a:r>
          </a:p>
          <a:p>
            <a:r>
              <a:rPr lang="en-US" dirty="0">
                <a:solidFill>
                  <a:schemeClr val="tx2"/>
                </a:solidFill>
              </a:rPr>
              <a:t>Sophie Whikehart &amp; Ye Htet Naing</a:t>
            </a:r>
          </a:p>
          <a:p>
            <a:r>
              <a:rPr lang="en-US" dirty="0">
                <a:solidFill>
                  <a:schemeClr val="tx2"/>
                </a:solidFill>
              </a:rPr>
              <a:t>December 2024</a:t>
            </a:r>
          </a:p>
        </p:txBody>
      </p:sp>
    </p:spTree>
    <p:extLst>
      <p:ext uri="{BB962C8B-B14F-4D97-AF65-F5344CB8AC3E}">
        <p14:creationId xmlns:p14="http://schemas.microsoft.com/office/powerpoint/2010/main" val="182989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1C4095-3B11-6572-E5DE-16390E81D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18" y="0"/>
            <a:ext cx="9406564" cy="685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7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0C73E-D63F-062C-EFFA-3ACE8667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Key Findings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152E3-67CB-A534-6BF6-2CEED1106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tx2"/>
                </a:solidFill>
              </a:rPr>
              <a:t>Significant disparities in TB mortality reductions across regions and age groups 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tx2"/>
                </a:solidFill>
              </a:rPr>
              <a:t>Smoking, alcohol and diabetes contribute variable to TB deaths 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tx2"/>
                </a:solidFill>
              </a:rPr>
              <a:t>Regions with higher reductions in mortality have no significant correlation to risk factor contributions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1958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564AB7-F7C0-2D23-05EC-2737FC5FC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60" y="2614142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5570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BFB17B7-EC00-DE8D-3D00-EAC505F58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0"/>
            <a:ext cx="3200400" cy="208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526683-F6F7-FF52-6D81-1051E633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2409074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C90E-2C8B-CC00-DE5A-56B5A0FA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16DE7C-7A46-6185-47B7-B4C37A579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481094"/>
            <a:ext cx="7772400" cy="53769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E79D32-FD0C-E79F-3D2C-D4B7195F2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600" y="0"/>
            <a:ext cx="32004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65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23F2D9B-9392-A229-BA74-4E6A6772D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0" y="0"/>
            <a:ext cx="3200400" cy="208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64F88A-54BF-25DD-F2CE-0AE4A82D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6AF59-926A-9850-72AC-8ABBC53BC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299410"/>
            <a:ext cx="7772400" cy="537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14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2EF382-BA5D-0AD8-D6C0-8CABB4EE5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0" y="0"/>
            <a:ext cx="3200400" cy="208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291E4C-085B-F70F-6E43-6BBE7211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FA5C91-330F-F359-9AD5-99099A4B0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0" y="1670635"/>
            <a:ext cx="7734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06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80E13F-9DF5-FB43-7930-55D4F3862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0" y="0"/>
            <a:ext cx="3200400" cy="208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BCA754-7E3F-376A-9723-77EE59E1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B7B18-805D-F42E-836D-7E08586D5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363578"/>
            <a:ext cx="7772400" cy="537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1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15E04-D1E6-5FBB-13C9-30D321CE4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Conclusion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4936-FFC5-38F5-214D-EDFB9DAC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506" y="2883345"/>
            <a:ext cx="9833548" cy="26939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tx2"/>
                </a:solidFill>
              </a:rPr>
              <a:t>Progress is uneven, targeted interventions are needed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tx2"/>
                </a:solidFill>
              </a:rPr>
              <a:t>Risk factor mitigation is important to reducing TB mortality 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tx2"/>
                </a:solidFill>
              </a:rPr>
              <a:t>Results support evidence-based policies aligned with WHO goals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068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3C1F1-2CCB-ABB0-E58F-42AE46DA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Overview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FDF91-F139-1C8B-43E3-4E9DBACB6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3186424"/>
            <a:ext cx="9833548" cy="2945574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tx2"/>
                </a:solidFill>
              </a:rPr>
              <a:t>Analyze global TB mortality trends [2015 – 2020]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tx2"/>
                </a:solidFill>
              </a:rPr>
              <a:t>Examine risk factor contributions [smoking, alcohol, diabetes]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tx2"/>
                </a:solidFill>
              </a:rPr>
              <a:t>Explore disparities across regions and age groups 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tx2"/>
                </a:solidFill>
              </a:rPr>
              <a:t>Inform efforts toward WHO’s End TB Strategy</a:t>
            </a:r>
          </a:p>
          <a:p>
            <a:pPr>
              <a:lnSpc>
                <a:spcPct val="200000"/>
              </a:lnSpc>
            </a:pP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93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4A5CE-B108-176C-F6AB-F6852ACAF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Research Questions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B8C65-EDA6-D4BD-AA3E-5C089F79A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04" y="2821875"/>
            <a:ext cx="10395285" cy="369122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800" b="1" i="0" dirty="0">
                <a:solidFill>
                  <a:schemeClr val="tx2"/>
                </a:solidFill>
                <a:effectLst/>
              </a:rPr>
              <a:t>1. How have mortality rates changed from 2015 to 2020 across different age groups and regions?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solidFill>
                  <a:schemeClr val="tx2"/>
                </a:solidFill>
              </a:rPr>
              <a:t>2. </a:t>
            </a:r>
            <a:r>
              <a:rPr lang="en-US" sz="1800" b="1" i="0" dirty="0">
                <a:solidFill>
                  <a:schemeClr val="tx2"/>
                </a:solidFill>
                <a:effectLst/>
              </a:rPr>
              <a:t>What is the relative contribution of different risk factors (e.g., smoking, alcohol use, and diabetes) to TB mortality in 2015 and 2020?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i="0" dirty="0">
                <a:solidFill>
                  <a:schemeClr val="tx2"/>
                </a:solidFill>
                <a:effectLst/>
              </a:rPr>
              <a:t>3. Do regions or age groups with higher reductions in TB mortality also show lower contributions of risk factors?</a:t>
            </a:r>
          </a:p>
        </p:txBody>
      </p:sp>
    </p:spTree>
    <p:extLst>
      <p:ext uri="{BB962C8B-B14F-4D97-AF65-F5344CB8AC3E}">
        <p14:creationId xmlns:p14="http://schemas.microsoft.com/office/powerpoint/2010/main" val="381723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83644-7B92-5C0F-CAF5-D2165D19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Dataset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ABCB2-540D-748C-3F5D-5BA5254C2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3104160"/>
            <a:ext cx="9833548" cy="2945574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tx2"/>
                </a:solidFill>
              </a:rPr>
              <a:t>Source: Global Burden of Disease (GBD) 2021</a:t>
            </a:r>
          </a:p>
          <a:p>
            <a:pPr lvl="1">
              <a:lnSpc>
                <a:spcPct val="200000"/>
              </a:lnSpc>
            </a:pPr>
            <a:r>
              <a:rPr lang="en-US" sz="1800" dirty="0">
                <a:solidFill>
                  <a:schemeClr val="tx2"/>
                </a:solidFill>
                <a:hlinkClick r:id="rId3"/>
              </a:rPr>
              <a:t>https://ghdx.healthdata.org/record/ihme-data/gbd-2021-tuberculosis-incidence-mortality-1990-2021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tx2"/>
                </a:solidFill>
              </a:rPr>
              <a:t>Includes global TB mortality and risk factor estimates for 2015, 2020 and 2021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tx2"/>
                </a:solidFill>
              </a:rPr>
              <a:t>Variables</a:t>
            </a:r>
          </a:p>
          <a:p>
            <a:pPr lvl="1">
              <a:lnSpc>
                <a:spcPct val="200000"/>
              </a:lnSpc>
            </a:pPr>
            <a:r>
              <a:rPr lang="en-US" sz="1800" dirty="0">
                <a:solidFill>
                  <a:schemeClr val="tx2"/>
                </a:solidFill>
              </a:rPr>
              <a:t>Mortality counts, risk factors, regions and age groups </a:t>
            </a:r>
          </a:p>
        </p:txBody>
      </p:sp>
    </p:spTree>
    <p:extLst>
      <p:ext uri="{BB962C8B-B14F-4D97-AF65-F5344CB8AC3E}">
        <p14:creationId xmlns:p14="http://schemas.microsoft.com/office/powerpoint/2010/main" val="256415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9ED3FA-688F-140D-3276-A394F8B75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998310"/>
            <a:ext cx="7772400" cy="2849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4CB2B4-D4E2-ACC1-92B1-C39170A1C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050" y="394256"/>
            <a:ext cx="37719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9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64AB-DC15-E33D-485D-6CDC9A00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our data set after filtering for relevant columns to use for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536C9-23DF-8B0A-EF6B-44657E58C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12338"/>
            <a:ext cx="12192000" cy="295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3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AC520-09DD-17E3-1BF0-8A6B63539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2" y="1844489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Methods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7E279-28CE-B445-D47B-4482764C1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2" y="2918961"/>
            <a:ext cx="11197389" cy="3723304"/>
          </a:xfrm>
        </p:spPr>
        <p:txBody>
          <a:bodyPr anchor="ctr"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Trend analysis </a:t>
            </a:r>
          </a:p>
          <a:p>
            <a:pPr lvl="1">
              <a:lnSpc>
                <a:spcPct val="200000"/>
              </a:lnSpc>
            </a:pPr>
            <a:r>
              <a:rPr lang="en-US" sz="1800" dirty="0">
                <a:solidFill>
                  <a:schemeClr val="tx2"/>
                </a:solidFill>
              </a:rPr>
              <a:t>Percent change in mortality [2015 – 2020]</a:t>
            </a:r>
          </a:p>
          <a:p>
            <a:pPr lvl="1">
              <a:lnSpc>
                <a:spcPct val="200000"/>
              </a:lnSpc>
            </a:pPr>
            <a:r>
              <a:rPr lang="en-US" sz="1800" dirty="0">
                <a:solidFill>
                  <a:schemeClr val="tx2"/>
                </a:solidFill>
              </a:rPr>
              <a:t>Stratified by region and age group</a:t>
            </a:r>
          </a:p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Risk factor analysis </a:t>
            </a:r>
          </a:p>
          <a:p>
            <a:pPr lvl="1">
              <a:lnSpc>
                <a:spcPct val="200000"/>
              </a:lnSpc>
            </a:pPr>
            <a:r>
              <a:rPr lang="en-US" sz="1800" dirty="0">
                <a:solidFill>
                  <a:schemeClr val="tx2"/>
                </a:solidFill>
              </a:rPr>
              <a:t>Smoking, alcohol and diabetes contribution</a:t>
            </a:r>
          </a:p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Regression analysis </a:t>
            </a:r>
          </a:p>
          <a:p>
            <a:pPr lvl="1">
              <a:lnSpc>
                <a:spcPct val="200000"/>
              </a:lnSpc>
            </a:pPr>
            <a:r>
              <a:rPr lang="en-US" sz="1800" dirty="0">
                <a:solidFill>
                  <a:schemeClr val="tx2"/>
                </a:solidFill>
              </a:rPr>
              <a:t>Association between mortality reduction and risk factor contributions</a:t>
            </a:r>
          </a:p>
        </p:txBody>
      </p:sp>
    </p:spTree>
    <p:extLst>
      <p:ext uri="{BB962C8B-B14F-4D97-AF65-F5344CB8AC3E}">
        <p14:creationId xmlns:p14="http://schemas.microsoft.com/office/powerpoint/2010/main" val="1159503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D49B96-633A-3B65-86B5-DB631F543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40" y="0"/>
            <a:ext cx="8343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5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44137B-8A3A-BFAF-ED27-0E5117908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509"/>
            <a:ext cx="7772400" cy="685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31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2013 - 2022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330</Words>
  <Application>Microsoft Macintosh PowerPoint</Application>
  <PresentationFormat>Widescreen</PresentationFormat>
  <Paragraphs>62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HMS 520 Final Project</vt:lpstr>
      <vt:lpstr>Overview </vt:lpstr>
      <vt:lpstr>Research Questions</vt:lpstr>
      <vt:lpstr>Dataset</vt:lpstr>
      <vt:lpstr>PowerPoint Presentation</vt:lpstr>
      <vt:lpstr>Example of our data set after filtering for relevant columns to use for data analysis</vt:lpstr>
      <vt:lpstr>Methods</vt:lpstr>
      <vt:lpstr>PowerPoint Presentation</vt:lpstr>
      <vt:lpstr>PowerPoint Presentation</vt:lpstr>
      <vt:lpstr>PowerPoint Presentation</vt:lpstr>
      <vt:lpstr>Key Findings</vt:lpstr>
      <vt:lpstr>Results </vt:lpstr>
      <vt:lpstr>Figure 1</vt:lpstr>
      <vt:lpstr>Figure 2</vt:lpstr>
      <vt:lpstr>Figure 3</vt:lpstr>
      <vt:lpstr>Regression Model</vt:lpstr>
      <vt:lpstr>Figure 4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Sophie M Whikehart</dc:creator>
  <cp:lastModifiedBy>seanwx57</cp:lastModifiedBy>
  <cp:revision>6</cp:revision>
  <dcterms:created xsi:type="dcterms:W3CDTF">2024-12-09T20:29:12Z</dcterms:created>
  <dcterms:modified xsi:type="dcterms:W3CDTF">2024-12-11T19:53:40Z</dcterms:modified>
</cp:coreProperties>
</file>