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64" r:id="rId10"/>
    <p:sldId id="266" r:id="rId11"/>
    <p:sldId id="267" r:id="rId12"/>
    <p:sldId id="270" r:id="rId13"/>
    <p:sldId id="268" r:id="rId14"/>
    <p:sldId id="273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ac Towers" initials="IT" lastIdx="2" clrIdx="0">
    <p:extLst>
      <p:ext uri="{19B8F6BF-5375-455C-9EA6-DF929625EA0E}">
        <p15:presenceInfo xmlns:p15="http://schemas.microsoft.com/office/powerpoint/2012/main" userId="S::z3533545@ad.unsw.edu.au::84312915-028f-42fa-ad30-66a12e7eeb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5BE85-060F-4A1D-A866-C56D7C72659A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3B017-3EE0-4A3F-BC2D-9D1ED71238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13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73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846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98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2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43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588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0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2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83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53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9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9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5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32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9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1F0E-96F1-4068-AB2A-807A228D6671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225051-3334-4CB2-8C82-429DCC4E0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1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FA2CC-6580-4EBB-9441-5D9595E4BDC7}"/>
              </a:ext>
            </a:extLst>
          </p:cNvPr>
          <p:cNvSpPr txBox="1"/>
          <p:nvPr/>
        </p:nvSpPr>
        <p:spPr>
          <a:xfrm>
            <a:off x="2105025" y="2219325"/>
            <a:ext cx="4995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Weekly update 12/08</a:t>
            </a:r>
            <a:endParaRPr lang="en-AU" sz="4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0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746865-A6B9-4C45-B298-E577411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84" y="354311"/>
            <a:ext cx="8596668" cy="1320800"/>
          </a:xfrm>
        </p:spPr>
        <p:txBody>
          <a:bodyPr/>
          <a:lstStyle/>
          <a:p>
            <a:r>
              <a:rPr lang="en-US" dirty="0"/>
              <a:t>Irradiance datasets - PAR</a:t>
            </a:r>
            <a:endParaRPr lang="en-A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1CF118-7EED-4EC3-BB03-07AE6CB0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36" y="31806"/>
            <a:ext cx="4819650" cy="1552575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995F8AD-7D41-47F9-A2EB-23EA1794F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05" y="1584381"/>
            <a:ext cx="5241813" cy="5241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8EA11C-6823-4E4B-893A-9B3E46623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0" y="1617015"/>
            <a:ext cx="5228285" cy="5228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21D61-212F-4BEA-AAC2-318BB91BAE00}"/>
              </a:ext>
            </a:extLst>
          </p:cNvPr>
          <p:cNvSpPr txBox="1"/>
          <p:nvPr/>
        </p:nvSpPr>
        <p:spPr>
          <a:xfrm>
            <a:off x="282927" y="167511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 Annual mean of monthly average PAR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C44F-831E-407D-85E2-C2358CB91B35}"/>
              </a:ext>
            </a:extLst>
          </p:cNvPr>
          <p:cNvSpPr txBox="1"/>
          <p:nvPr/>
        </p:nvSpPr>
        <p:spPr>
          <a:xfrm>
            <a:off x="4882923" y="1664046"/>
            <a:ext cx="680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 Annual mean of monthly average PAR – site values overlaid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600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746865-A6B9-4C45-B298-E577411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84" y="354311"/>
            <a:ext cx="8596668" cy="1320800"/>
          </a:xfrm>
        </p:spPr>
        <p:txBody>
          <a:bodyPr/>
          <a:lstStyle/>
          <a:p>
            <a:r>
              <a:rPr lang="en-US" dirty="0"/>
              <a:t>Irradiance datasets – PAR vs. DNI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EA11C-6823-4E4B-893A-9B3E46623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1501066"/>
            <a:ext cx="5228285" cy="5228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21D61-212F-4BEA-AAC2-318BB91BAE00}"/>
              </a:ext>
            </a:extLst>
          </p:cNvPr>
          <p:cNvSpPr txBox="1"/>
          <p:nvPr/>
        </p:nvSpPr>
        <p:spPr>
          <a:xfrm>
            <a:off x="6415035" y="1559162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 Annual mean of monthly average PAR</a:t>
            </a:r>
            <a:endParaRPr lang="en-AU" dirty="0"/>
          </a:p>
        </p:txBody>
      </p:sp>
      <p:pic>
        <p:nvPicPr>
          <p:cNvPr id="10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3D1495C-2594-4505-9BDC-39DDE6F38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3" y="1378963"/>
            <a:ext cx="5124726" cy="512472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66DAE-5038-44A0-9BDD-E8C30BDD9E51}"/>
              </a:ext>
            </a:extLst>
          </p:cNvPr>
          <p:cNvSpPr txBox="1"/>
          <p:nvPr/>
        </p:nvSpPr>
        <p:spPr>
          <a:xfrm>
            <a:off x="387366" y="1501066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Annual average of daily direct normal irradiation (DNI)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041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746865-A6B9-4C45-B298-E577411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84" y="354311"/>
            <a:ext cx="8596668" cy="1320800"/>
          </a:xfrm>
        </p:spPr>
        <p:txBody>
          <a:bodyPr/>
          <a:lstStyle/>
          <a:p>
            <a:r>
              <a:rPr lang="en-US" dirty="0"/>
              <a:t>Irradiance datasets – PAR vs. climate</a:t>
            </a:r>
            <a:endParaRPr lang="en-AU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C60FA2F-93C5-441F-ADB4-7C82F2CF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8" y="1873893"/>
            <a:ext cx="3690877" cy="3690877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8551B45-FDED-436B-9311-20B243CD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677" y="1873893"/>
            <a:ext cx="3690877" cy="3690877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960724A-87E2-47E8-913A-1D02E64CE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64" y="1873893"/>
            <a:ext cx="3690877" cy="36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1458-A7D0-47B9-B373-CBD60B9F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Questions..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F949-D456-48E4-B1A7-867F7A6B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our source for PAR seem reasonable?</a:t>
            </a:r>
          </a:p>
          <a:p>
            <a:endParaRPr lang="en-US" dirty="0"/>
          </a:p>
          <a:p>
            <a:r>
              <a:rPr lang="en-US" dirty="0"/>
              <a:t>Single spatial dataset for PAR? Find annual averages for 1970 – 2012, then average across?</a:t>
            </a:r>
          </a:p>
          <a:p>
            <a:endParaRPr lang="en-US" dirty="0"/>
          </a:p>
          <a:p>
            <a:r>
              <a:rPr lang="en-AU" dirty="0"/>
              <a:t>Overhead canopy value for irradiance, or average PAR through the canopy according to Beer’s law (e.g. Dong et al. (2017)? Would require spatial dataset for LAI.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3BBE0-D4DA-4CE4-85F1-C1466A1F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17" y="5018847"/>
            <a:ext cx="4391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3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81D-3DF8-4094-BCC3-50C0CF14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18996" cy="1320800"/>
          </a:xfrm>
        </p:spPr>
        <p:txBody>
          <a:bodyPr/>
          <a:lstStyle/>
          <a:p>
            <a:r>
              <a:rPr lang="en-US" dirty="0"/>
              <a:t>Converting leaf_delta13C values to </a:t>
            </a:r>
            <a:r>
              <a:rPr lang="en-US" dirty="0" err="1"/>
              <a:t>ci:ca</a:t>
            </a:r>
            <a:r>
              <a:rPr lang="en-US" dirty="0"/>
              <a:t> ratios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F685-9B10-494B-8550-7485F9EA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Leaf_delta</a:t>
            </a:r>
            <a:r>
              <a:rPr lang="en-US" dirty="0"/>
              <a:t> 13C n = 5071 observations</a:t>
            </a:r>
          </a:p>
          <a:p>
            <a:r>
              <a:rPr lang="en-US" dirty="0"/>
              <a:t>Ci/ca n = 2885 observations</a:t>
            </a:r>
          </a:p>
          <a:p>
            <a:r>
              <a:rPr lang="en-US" dirty="0"/>
              <a:t>835 observations have both </a:t>
            </a:r>
            <a:r>
              <a:rPr lang="en-US" dirty="0" err="1"/>
              <a:t>leaf_delta</a:t>
            </a:r>
            <a:r>
              <a:rPr lang="en-US" dirty="0"/>
              <a:t> 13C and Ci/ca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43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81D-3DF8-4094-BCC3-50C0CF14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5" y="609600"/>
            <a:ext cx="9718996" cy="1320800"/>
          </a:xfrm>
        </p:spPr>
        <p:txBody>
          <a:bodyPr/>
          <a:lstStyle/>
          <a:p>
            <a:r>
              <a:rPr lang="en-US" dirty="0"/>
              <a:t>Converting leaf_delta13C values to </a:t>
            </a:r>
            <a:r>
              <a:rPr lang="en-US" dirty="0" err="1"/>
              <a:t>ci:ca</a:t>
            </a:r>
            <a:r>
              <a:rPr lang="en-US" dirty="0"/>
              <a:t> ratios</a:t>
            </a:r>
            <a:endParaRPr lang="en-AU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6FD1A97-A0D1-4BDD-96F1-8AF07CDD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57" y="2052024"/>
            <a:ext cx="2924175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ABF6C-DF3F-4078-B815-4050ABE0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53" y="4046484"/>
            <a:ext cx="4536132" cy="7224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9E59C07-535F-4DA6-A5D2-3DA3F9CBA319}"/>
              </a:ext>
            </a:extLst>
          </p:cNvPr>
          <p:cNvSpPr/>
          <p:nvPr/>
        </p:nvSpPr>
        <p:spPr>
          <a:xfrm>
            <a:off x="5178514" y="2205081"/>
            <a:ext cx="645815" cy="620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6B79CE-5F27-469F-8F8E-527563E5C0A0}"/>
              </a:ext>
            </a:extLst>
          </p:cNvPr>
          <p:cNvSpPr/>
          <p:nvPr/>
        </p:nvSpPr>
        <p:spPr>
          <a:xfrm>
            <a:off x="2545846" y="4046484"/>
            <a:ext cx="1352822" cy="620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8F148-5579-4FE7-83AA-0E83F93F5BCB}"/>
              </a:ext>
            </a:extLst>
          </p:cNvPr>
          <p:cNvSpPr txBox="1"/>
          <p:nvPr/>
        </p:nvSpPr>
        <p:spPr>
          <a:xfrm>
            <a:off x="6559826" y="3059668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and </a:t>
            </a:r>
            <a:r>
              <a:rPr lang="en-US" dirty="0" err="1"/>
              <a:t>delta_a</a:t>
            </a:r>
            <a:r>
              <a:rPr lang="en-US" dirty="0"/>
              <a:t> are all constants</a:t>
            </a:r>
            <a:endParaRPr lang="en-AU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777F7BE-A62F-48A4-8F93-5AF23E7BE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691" y="5193120"/>
            <a:ext cx="71532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3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81D-3DF8-4094-BCC3-50C0CF14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82" y="609600"/>
            <a:ext cx="9718996" cy="1320800"/>
          </a:xfrm>
        </p:spPr>
        <p:txBody>
          <a:bodyPr/>
          <a:lstStyle/>
          <a:p>
            <a:r>
              <a:rPr lang="en-US" dirty="0"/>
              <a:t>Converting leaf_delta13C values to </a:t>
            </a:r>
            <a:r>
              <a:rPr lang="en-US" dirty="0" err="1"/>
              <a:t>ci:ca</a:t>
            </a:r>
            <a:r>
              <a:rPr lang="en-US" dirty="0"/>
              <a:t> ratios</a:t>
            </a:r>
            <a:endParaRPr lang="en-AU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546C2FE-9CF4-45AF-A394-70274239B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20" y="1672961"/>
            <a:ext cx="4993780" cy="4993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5601C6-D1CE-4229-BAA8-6FAB334BC356}"/>
              </a:ext>
            </a:extLst>
          </p:cNvPr>
          <p:cNvSpPr txBox="1"/>
          <p:nvPr/>
        </p:nvSpPr>
        <p:spPr>
          <a:xfrm>
            <a:off x="7468356" y="18310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 ci :ca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463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81D-3DF8-4094-BCC3-50C0CF14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82" y="609600"/>
            <a:ext cx="9718996" cy="1320800"/>
          </a:xfrm>
        </p:spPr>
        <p:txBody>
          <a:bodyPr/>
          <a:lstStyle/>
          <a:p>
            <a:r>
              <a:rPr lang="en-US" dirty="0"/>
              <a:t>Converting leaf_delta13C values to </a:t>
            </a:r>
            <a:r>
              <a:rPr lang="en-US" dirty="0" err="1"/>
              <a:t>ci:ca</a:t>
            </a:r>
            <a:r>
              <a:rPr lang="en-US" dirty="0"/>
              <a:t> ratios</a:t>
            </a:r>
            <a:endParaRPr lang="en-AU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F45369D3-727E-46C3-A086-683C1FAD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7" y="2225883"/>
            <a:ext cx="3881437" cy="3881437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482F262-8331-4F48-860D-35613AA2B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0" y="188060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1458-A7D0-47B9-B373-CBD60B9F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Questions..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F949-D456-48E4-B1A7-867F7A6B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about conversion from c13 to </a:t>
            </a:r>
            <a:r>
              <a:rPr lang="en-US" dirty="0" err="1"/>
              <a:t>ci:ca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522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4BD8-9D9E-4338-A76D-D85507F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week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23B8-9A58-4EA7-A3BE-E1749EDD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Sourcing, cleaning and </a:t>
            </a:r>
            <a:r>
              <a:rPr lang="en-US" dirty="0" err="1"/>
              <a:t>analysing</a:t>
            </a:r>
            <a:r>
              <a:rPr lang="en-US" dirty="0"/>
              <a:t> datasets for irradiance</a:t>
            </a:r>
          </a:p>
          <a:p>
            <a:r>
              <a:rPr lang="en-US" dirty="0"/>
              <a:t>Converting leaf_delta13C values to </a:t>
            </a:r>
            <a:r>
              <a:rPr lang="en-US" dirty="0" err="1"/>
              <a:t>ci:ca</a:t>
            </a:r>
            <a:r>
              <a:rPr lang="en-US" dirty="0"/>
              <a:t> ratios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305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67A1-F7D9-4BA6-ADA3-FF5804D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Irradiance datasets - DNI</a:t>
            </a:r>
            <a:endParaRPr lang="en-AU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13FE655-DDCC-4AF4-9E2D-FB9D11618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4" y="1438965"/>
            <a:ext cx="5124726" cy="5124726"/>
          </a:xfr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5A0637E-70B5-437E-A861-3A32006D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739" y="609600"/>
            <a:ext cx="2676525" cy="923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89955-66CF-4C33-ADFD-E2A620EC7667}"/>
              </a:ext>
            </a:extLst>
          </p:cNvPr>
          <p:cNvSpPr txBox="1"/>
          <p:nvPr/>
        </p:nvSpPr>
        <p:spPr>
          <a:xfrm>
            <a:off x="907757" y="1561068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Annual average of daily direct normal irradiation (DNI)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650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67A1-F7D9-4BA6-ADA3-FF5804D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Irradiance datasets - PAR</a:t>
            </a:r>
            <a:endParaRPr lang="en-AU" dirty="0"/>
          </a:p>
        </p:txBody>
      </p:sp>
      <p:pic>
        <p:nvPicPr>
          <p:cNvPr id="9" name="Picture 8" descr="A picture containing map, text, indoor&#10;&#10;Description automatically generated">
            <a:extLst>
              <a:ext uri="{FF2B5EF4-FFF2-40B4-BE49-F238E27FC236}">
                <a16:creationId xmlns:a16="http://schemas.microsoft.com/office/drawing/2014/main" id="{E7385255-B3F5-4689-9A3D-59E775F1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3" y="2551167"/>
            <a:ext cx="4752975" cy="43434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C645F8D-2D3F-4247-A2CC-45100D2B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5" y="1301750"/>
            <a:ext cx="7153275" cy="1257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3D5CA5-6884-433B-9A3D-0626D4E19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562" y="2790825"/>
            <a:ext cx="5457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0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67A1-F7D9-4BA6-ADA3-FF5804D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Irradiance datasets - PAR</a:t>
            </a:r>
            <a:endParaRPr lang="en-AU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F176CF7-EFD6-44AA-987A-E27B35E0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779772"/>
            <a:ext cx="8939632" cy="488181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FB3E5B-9B0D-4C9D-B071-5358729EA1F4}"/>
              </a:ext>
            </a:extLst>
          </p:cNvPr>
          <p:cNvSpPr/>
          <p:nvPr/>
        </p:nvSpPr>
        <p:spPr>
          <a:xfrm>
            <a:off x="8499553" y="1797289"/>
            <a:ext cx="945931" cy="4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059F16E-D9EF-4B30-80FB-4639BAE4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35" y="122536"/>
            <a:ext cx="4819650" cy="1552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7460CF-2EF7-4E57-AD66-ACA993184051}"/>
              </a:ext>
            </a:extLst>
          </p:cNvPr>
          <p:cNvSpPr txBox="1"/>
          <p:nvPr/>
        </p:nvSpPr>
        <p:spPr>
          <a:xfrm>
            <a:off x="9716358" y="6150689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…2012</a:t>
            </a:r>
            <a:endParaRPr lang="en-A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67A1-F7D9-4BA6-ADA3-FF5804D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Irradiance datasets - PAR</a:t>
            </a:r>
            <a:endParaRPr lang="en-AU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059F16E-D9EF-4B30-80FB-4639BAE4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35" y="122536"/>
            <a:ext cx="4819650" cy="1552575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394B26-197D-46D6-A3F9-648C2BF7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17464"/>
            <a:ext cx="103346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67A1-F7D9-4BA6-ADA3-FF5804D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Irradiance datasets - PAR</a:t>
            </a:r>
            <a:endParaRPr lang="en-AU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059F16E-D9EF-4B30-80FB-4639BAE4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35" y="122536"/>
            <a:ext cx="4819650" cy="15525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B1F202A-EB49-432D-A12D-9B760FED7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6" y="1676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1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67A1-F7D9-4BA6-ADA3-FF5804D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Irradiance datasets - PAR</a:t>
            </a:r>
            <a:endParaRPr lang="en-AU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059F16E-D9EF-4B30-80FB-4639BAE4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35" y="122536"/>
            <a:ext cx="4819650" cy="1552575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FB4478-AF58-4664-BAF6-EB9608630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1930400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BCD78-39DE-4AA8-9B65-732A2A2ABB51}"/>
              </a:ext>
            </a:extLst>
          </p:cNvPr>
          <p:cNvSpPr txBox="1"/>
          <p:nvPr/>
        </p:nvSpPr>
        <p:spPr>
          <a:xfrm>
            <a:off x="2425148" y="193040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sites n = 79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63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A09B0DA4-8E48-45B0-AEFA-3240D010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4" y="1358241"/>
            <a:ext cx="5691771" cy="4965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746865-A6B9-4C45-B298-E577411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84" y="354311"/>
            <a:ext cx="8596668" cy="1320800"/>
          </a:xfrm>
        </p:spPr>
        <p:txBody>
          <a:bodyPr/>
          <a:lstStyle/>
          <a:p>
            <a:r>
              <a:rPr lang="en-US" dirty="0"/>
              <a:t>Irradiance datasets - PAR</a:t>
            </a:r>
            <a:endParaRPr lang="en-A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1CF118-7EED-4EC3-BB03-07AE6CB0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35" y="122536"/>
            <a:ext cx="4819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82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281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PowerPoint Presentation</vt:lpstr>
      <vt:lpstr>Progress since last week</vt:lpstr>
      <vt:lpstr>Irradiance datasets - DNI</vt:lpstr>
      <vt:lpstr>Irradiance datasets - PAR</vt:lpstr>
      <vt:lpstr>Irradiance datasets - PAR</vt:lpstr>
      <vt:lpstr>Irradiance datasets - PAR</vt:lpstr>
      <vt:lpstr>Irradiance datasets - PAR</vt:lpstr>
      <vt:lpstr>Irradiance datasets - PAR</vt:lpstr>
      <vt:lpstr>Irradiance datasets - PAR</vt:lpstr>
      <vt:lpstr>Irradiance datasets - PAR</vt:lpstr>
      <vt:lpstr>Irradiance datasets – PAR vs. DNI</vt:lpstr>
      <vt:lpstr>Irradiance datasets – PAR vs. climate</vt:lpstr>
      <vt:lpstr>Questions..</vt:lpstr>
      <vt:lpstr>Converting leaf_delta13C values to ci:ca ratios</vt:lpstr>
      <vt:lpstr>Converting leaf_delta13C values to ci:ca ratios</vt:lpstr>
      <vt:lpstr>Converting leaf_delta13C values to ci:ca ratios</vt:lpstr>
      <vt:lpstr>Converting leaf_delta13C values to ci:ca ratios</vt:lpstr>
      <vt:lpstr>Questions..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Towers</dc:creator>
  <cp:lastModifiedBy>Isaac Towers</cp:lastModifiedBy>
  <cp:revision>1</cp:revision>
  <dcterms:created xsi:type="dcterms:W3CDTF">2021-08-12T03:14:23Z</dcterms:created>
  <dcterms:modified xsi:type="dcterms:W3CDTF">2021-08-12T05:36:45Z</dcterms:modified>
</cp:coreProperties>
</file>