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0" r:id="rId4"/>
    <p:sldId id="277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297" r:id="rId28"/>
    <p:sldId id="288" r:id="rId29"/>
    <p:sldId id="264" r:id="rId30"/>
    <p:sldId id="284" r:id="rId31"/>
    <p:sldId id="267" r:id="rId32"/>
    <p:sldId id="266" r:id="rId33"/>
    <p:sldId id="26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7A2B"/>
    <a:srgbClr val="FFD966"/>
    <a:srgbClr val="C55A11"/>
    <a:srgbClr val="ED7D31"/>
    <a:srgbClr val="F29D64"/>
    <a:srgbClr val="F8D7C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951B5-B73E-4676-8332-E6F4B9CEC2CF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BD35A-432C-485F-BC91-AB4BBF32F6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2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BD35A-432C-485F-BC91-AB4BBF32F6A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3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66D1-8DB1-4E74-BD34-AC25D0164E53}" type="datetimeFigureOut">
              <a:rPr lang="ko-KR" altLang="en-US" smtClean="0"/>
              <a:pPr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B85E-27C6-4A9D-8545-DE20EAD67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054600" y="5715000"/>
            <a:ext cx="1885950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0" y="1961704"/>
            <a:ext cx="12221497" cy="4925793"/>
            <a:chOff x="-29635" y="2275107"/>
            <a:chExt cx="12278785" cy="4608293"/>
          </a:xfrm>
        </p:grpSpPr>
        <p:graphicFrame>
          <p:nvGraphicFramePr>
            <p:cNvPr id="19" name="개체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751916"/>
                </p:ext>
              </p:extLst>
            </p:nvPr>
          </p:nvGraphicFramePr>
          <p:xfrm>
            <a:off x="3916297" y="2275107"/>
            <a:ext cx="8332853" cy="460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Image" r:id="rId3" imgW="10882540" imgH="6019048" progId="">
                    <p:embed/>
                  </p:oleObj>
                </mc:Choice>
                <mc:Fallback>
                  <p:oleObj name="Image" r:id="rId3" imgW="10882540" imgH="6019048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297" y="2275107"/>
                          <a:ext cx="8332853" cy="4608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직사각형 19"/>
            <p:cNvSpPr/>
            <p:nvPr/>
          </p:nvSpPr>
          <p:spPr>
            <a:xfrm>
              <a:off x="-29635" y="5217214"/>
              <a:ext cx="6062137" cy="16661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0950" y="5612285"/>
            <a:ext cx="2295821" cy="769441"/>
          </a:xfrm>
          <a:prstGeom prst="rect">
            <a:avLst/>
          </a:prstGeom>
          <a:noFill/>
          <a:effectLst>
            <a:outerShdw blurRad="50800" dist="50800" dir="5400000" sx="105000" sy="105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2014150001 </a:t>
            </a:r>
            <a:r>
              <a:rPr lang="ko-KR" altLang="en-US" sz="2200" b="1" spc="-150" dirty="0" err="1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강한글</a:t>
            </a:r>
            <a:endParaRPr lang="en-US" altLang="ko-KR" sz="2200" b="1" spc="-150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2014150012 </a:t>
            </a:r>
            <a:r>
              <a:rPr lang="ko-KR" altLang="en-US" sz="2200" b="1" spc="-150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노유진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950" y="793303"/>
            <a:ext cx="479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지진에서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살아남기</a:t>
            </a:r>
            <a:endParaRPr lang="en-US" altLang="ko-KR" sz="72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72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42950" y="1009650"/>
            <a:ext cx="0" cy="3105150"/>
          </a:xfrm>
          <a:prstGeom prst="line">
            <a:avLst/>
          </a:prstGeom>
          <a:ln w="114300">
            <a:solidFill>
              <a:srgbClr val="C55A11"/>
            </a:solidFill>
          </a:ln>
          <a:effectLst>
            <a:outerShdw blurRad="50800" dist="38100" dir="21540000" algn="ctr" rotWithShape="0">
              <a:srgbClr val="000000">
                <a:alpha val="3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"/>
    </mc:Choice>
    <mc:Fallback xmlns="">
      <p:transition spd="slow" advTm="15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233104" y="2336700"/>
            <a:ext cx="5471886" cy="1699320"/>
            <a:chOff x="522513" y="263739"/>
            <a:chExt cx="5471886" cy="16993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080" y="263739"/>
              <a:ext cx="1699319" cy="1699319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13" y="322943"/>
              <a:ext cx="1640115" cy="164011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26" y="285299"/>
              <a:ext cx="1677760" cy="167776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383" y="285299"/>
              <a:ext cx="1677760" cy="16777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69" y="1313576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③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딸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474369"/>
            <a:ext cx="1007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마트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사람이 많은 공공장소에서의 지진대피 요령 학습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8504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312313" y="2368967"/>
            <a:ext cx="5567374" cy="1718078"/>
            <a:chOff x="487985" y="4729895"/>
            <a:chExt cx="5567374" cy="17180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026" y="4746897"/>
              <a:ext cx="1701075" cy="170107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281" y="4729895"/>
              <a:ext cx="1718078" cy="171807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985" y="4751770"/>
              <a:ext cx="1696202" cy="169620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68" y="4746896"/>
              <a:ext cx="1701075" cy="170107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④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아들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557661"/>
            <a:ext cx="10079906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학교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지진 발생 시 학교에서의 적절한 대응 학습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66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48265" y="1919824"/>
            <a:ext cx="813107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가벼운 지진이</a:t>
            </a:r>
            <a:r>
              <a:rPr lang="en-US" altLang="ko-KR" sz="2000" dirty="0"/>
              <a:t> </a:t>
            </a:r>
            <a:r>
              <a:rPr lang="ko-KR" altLang="en-US" sz="2000" dirty="0"/>
              <a:t>발생하며 시작 </a:t>
            </a:r>
            <a:r>
              <a:rPr lang="en-US" altLang="ko-KR" sz="2000" dirty="0"/>
              <a:t>(</a:t>
            </a:r>
            <a:r>
              <a:rPr lang="ko-KR" altLang="en-US" sz="2000" dirty="0"/>
              <a:t>카메라 효과 </a:t>
            </a:r>
            <a:r>
              <a:rPr lang="en-US" altLang="ko-KR" sz="2000" dirty="0"/>
              <a:t>+ </a:t>
            </a:r>
            <a:r>
              <a:rPr lang="ko-KR" altLang="en-US" sz="2000" dirty="0"/>
              <a:t>진동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조이스틱을 이용해 캐릭터 조종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랜덤으로 배치되는 아이템을 이용해 건물 탈출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 err="1"/>
              <a:t>랜덤한</a:t>
            </a:r>
            <a:r>
              <a:rPr lang="ko-KR" altLang="en-US" sz="2000" dirty="0"/>
              <a:t> 시간에 지진 발생 → 방해 오브젝트 증가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2000" dirty="0"/>
              <a:t>탈출 조건 불만족 시 게임 오버 → 게임 오버 이유가 도감에 등록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93210" y="1211073"/>
            <a:ext cx="2909912" cy="5157491"/>
            <a:chOff x="608059" y="1203231"/>
            <a:chExt cx="2909912" cy="515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5825" t="4194" r="5580" b="5329"/>
            <a:stretch/>
          </p:blipFill>
          <p:spPr>
            <a:xfrm>
              <a:off x="608060" y="1203231"/>
              <a:ext cx="2909911" cy="5157491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08059" y="4772381"/>
              <a:ext cx="2909911" cy="158834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74224" y="5024156"/>
              <a:ext cx="2599116" cy="1223607"/>
              <a:chOff x="860435" y="4982816"/>
              <a:chExt cx="2504787" cy="1179199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35" y="4982816"/>
                <a:ext cx="1179199" cy="1179199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6336" y="5632572"/>
                <a:ext cx="529443" cy="529443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779" y="5178047"/>
                <a:ext cx="529443" cy="529443"/>
              </a:xfrm>
              <a:prstGeom prst="rect">
                <a:avLst/>
              </a:prstGeom>
            </p:spPr>
          </p:pic>
        </p:grp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48265" y="133181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493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10980" y="1220847"/>
            <a:ext cx="2894795" cy="5137944"/>
            <a:chOff x="608060" y="1240631"/>
            <a:chExt cx="2894795" cy="513794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8631" t="4383" r="8653" b="11344"/>
            <a:stretch/>
          </p:blipFill>
          <p:spPr>
            <a:xfrm>
              <a:off x="608060" y="1240631"/>
              <a:ext cx="2894795" cy="5137944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774224" y="5024156"/>
              <a:ext cx="2599116" cy="1223607"/>
              <a:chOff x="860435" y="4982816"/>
              <a:chExt cx="2504787" cy="117919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35" y="4982816"/>
                <a:ext cx="1179199" cy="1179199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6336" y="5632572"/>
                <a:ext cx="529443" cy="529443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5779" y="5178047"/>
                <a:ext cx="529443" cy="529443"/>
              </a:xfrm>
              <a:prstGeom prst="rect">
                <a:avLst/>
              </a:prstGeom>
            </p:spPr>
          </p:pic>
        </p:grpSp>
        <p:sp>
          <p:nvSpPr>
            <p:cNvPr id="15" name="직사각형 14"/>
            <p:cNvSpPr/>
            <p:nvPr/>
          </p:nvSpPr>
          <p:spPr>
            <a:xfrm>
              <a:off x="924224" y="2849304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2991" y="3701172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24224" y="4200430"/>
              <a:ext cx="624840" cy="55501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31837" y="1856911"/>
            <a:ext cx="8131072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 발생 시 나타나는 효과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→진도 </a:t>
            </a:r>
            <a:r>
              <a:rPr lang="en-US" altLang="ko-KR" dirty="0"/>
              <a:t>3 ~ 3.9 : </a:t>
            </a:r>
            <a:r>
              <a:rPr lang="ko-KR" altLang="en-US" dirty="0"/>
              <a:t>카메라 효과</a:t>
            </a:r>
            <a:r>
              <a:rPr lang="en-US" altLang="ko-KR" dirty="0"/>
              <a:t>(</a:t>
            </a:r>
            <a:r>
              <a:rPr lang="ko-KR" altLang="en-US" dirty="0"/>
              <a:t>화면 흔들기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진동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→진도 </a:t>
            </a:r>
            <a:r>
              <a:rPr lang="en-US" altLang="ko-KR" dirty="0"/>
              <a:t>4 ~ 4.9 : </a:t>
            </a:r>
            <a:r>
              <a:rPr lang="ko-KR" altLang="en-US" dirty="0"/>
              <a:t>오브젝트 추락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→진도 </a:t>
            </a:r>
            <a:r>
              <a:rPr lang="en-US" altLang="ko-KR" dirty="0"/>
              <a:t>5 ~ 5.9 : </a:t>
            </a:r>
            <a:r>
              <a:rPr lang="ko-KR" altLang="en-US" dirty="0"/>
              <a:t>건물 손상으로 인한 이동 방해 오브젝트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이벤트가 발생할 때마다 방해 오브젝트 증가</a:t>
            </a:r>
            <a:endParaRPr lang="en-US" altLang="ko-KR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552101" y="1333691"/>
            <a:ext cx="396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 </a:t>
            </a:r>
            <a:r>
              <a:rPr lang="en-US" altLang="ko-KR" sz="2800" dirty="0"/>
              <a:t>– </a:t>
            </a:r>
            <a:r>
              <a:rPr lang="ko-KR" altLang="en-US" sz="2800" dirty="0"/>
              <a:t>지진 이벤트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3287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269" y="1304663"/>
            <a:ext cx="396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 </a:t>
            </a:r>
            <a:r>
              <a:rPr lang="en-US" altLang="ko-KR" sz="2800" dirty="0"/>
              <a:t>– </a:t>
            </a:r>
            <a:r>
              <a:rPr lang="ko-KR" altLang="en-US" sz="2800" dirty="0"/>
              <a:t>지진 이벤트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58633" y="3676224"/>
            <a:ext cx="11274733" cy="1978694"/>
            <a:chOff x="3712585" y="4674374"/>
            <a:chExt cx="8286638" cy="1454289"/>
          </a:xfrm>
        </p:grpSpPr>
        <p:sp>
          <p:nvSpPr>
            <p:cNvPr id="9" name="화살표: 오른쪽 8"/>
            <p:cNvSpPr/>
            <p:nvPr/>
          </p:nvSpPr>
          <p:spPr>
            <a:xfrm>
              <a:off x="4599277" y="5102943"/>
              <a:ext cx="6801991" cy="490379"/>
            </a:xfrm>
            <a:prstGeom prst="rightArrow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0410" y="5124286"/>
              <a:ext cx="588140" cy="429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플레이</a:t>
              </a:r>
              <a:endParaRPr lang="en-US" altLang="ko-KR" sz="1600" b="1" dirty="0"/>
            </a:p>
            <a:p>
              <a:pPr algn="ctr"/>
              <a:r>
                <a:rPr lang="ko-KR" altLang="en-US" sz="1600" b="1" dirty="0"/>
                <a:t>타임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7003" y="5764805"/>
              <a:ext cx="41966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0:00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876139" y="5764805"/>
              <a:ext cx="50331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10:00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88262" y="5764805"/>
              <a:ext cx="41966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2:00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3392" y="5764805"/>
              <a:ext cx="41966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4:00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85878" y="5764805"/>
              <a:ext cx="41966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6:00</a:t>
              </a:r>
              <a:endParaRPr lang="ko-KR" alt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81009" y="5764805"/>
              <a:ext cx="419663" cy="24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8:00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12909" y="5225463"/>
              <a:ext cx="970358" cy="2453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r>
                <a:rPr lang="ko-KR" altLang="en-US" dirty="0">
                  <a:solidFill>
                    <a:srgbClr val="FF0000"/>
                  </a:solidFill>
                </a:rPr>
                <a:t>회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11720" y="5224091"/>
              <a:ext cx="970358" cy="2453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r>
                <a:rPr lang="ko-KR" altLang="en-US" dirty="0">
                  <a:solidFill>
                    <a:srgbClr val="FF0000"/>
                  </a:solidFill>
                </a:rPr>
                <a:t>회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010531" y="5226530"/>
              <a:ext cx="970358" cy="2453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r>
                <a:rPr lang="ko-KR" altLang="en-US" dirty="0">
                  <a:solidFill>
                    <a:srgbClr val="FF0000"/>
                  </a:solidFill>
                </a:rPr>
                <a:t>회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09342" y="5225337"/>
              <a:ext cx="970358" cy="2453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r>
                <a:rPr lang="ko-KR" altLang="en-US" dirty="0">
                  <a:solidFill>
                    <a:srgbClr val="FF0000"/>
                  </a:solidFill>
                </a:rPr>
                <a:t>회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45524" y="483168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게임 오버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12585" y="4674374"/>
              <a:ext cx="8286638" cy="1454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299489" y="5819993"/>
              <a:ext cx="6270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(</a:t>
              </a:r>
              <a:r>
                <a:rPr lang="en-US" altLang="ko-KR" sz="1000" dirty="0" err="1"/>
                <a:t>mm:ss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44177" y="1737232"/>
            <a:ext cx="8131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지진 이벤트를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시간에서 발생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→ 너무 가끔</a:t>
            </a:r>
            <a:r>
              <a:rPr lang="en-US" altLang="ko-KR" sz="2000" dirty="0"/>
              <a:t>, </a:t>
            </a:r>
            <a:r>
              <a:rPr lang="ko-KR" altLang="en-US" sz="2000" dirty="0"/>
              <a:t>너무 자주 발생하지 않게 고려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273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26208" y="1861104"/>
            <a:ext cx="81310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탈출 실패 시 게임 오버 이유가 도감에 등록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엔딩</a:t>
            </a:r>
            <a:r>
              <a:rPr lang="en-US" altLang="ko-KR" sz="2000" dirty="0"/>
              <a:t>DB</a:t>
            </a:r>
            <a:r>
              <a:rPr lang="ko-KR" altLang="en-US" sz="2000" dirty="0"/>
              <a:t>에 해당 도감 수집 표시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</a:t>
            </a:r>
            <a:r>
              <a:rPr lang="ko-KR" altLang="en-US" sz="2000" dirty="0"/>
              <a:t>→이때 데이터 값은 </a:t>
            </a:r>
            <a:r>
              <a:rPr lang="en-US" altLang="ko-KR" sz="2000" dirty="0"/>
              <a:t>(0 : </a:t>
            </a:r>
            <a:r>
              <a:rPr lang="ko-KR" altLang="en-US" sz="2000" dirty="0"/>
              <a:t>수집하지 않음</a:t>
            </a:r>
            <a:r>
              <a:rPr lang="en-US" altLang="ko-KR" sz="2000" dirty="0"/>
              <a:t>) (1 : </a:t>
            </a:r>
            <a:r>
              <a:rPr lang="ko-KR" altLang="en-US" sz="2000" dirty="0"/>
              <a:t>수집 함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도감 화면에서 수집한 도감들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	</a:t>
            </a:r>
            <a:r>
              <a:rPr lang="ko-KR" altLang="en-US" sz="2000" dirty="0"/>
              <a:t>→단</a:t>
            </a:r>
            <a:r>
              <a:rPr lang="en-US" altLang="ko-KR" sz="2000" dirty="0"/>
              <a:t>, </a:t>
            </a:r>
            <a:r>
              <a:rPr lang="ko-KR" altLang="en-US" sz="2000" dirty="0"/>
              <a:t>찾지 못 한 도감은 </a:t>
            </a:r>
            <a:r>
              <a:rPr lang="en-US" altLang="ko-KR" sz="2000" dirty="0"/>
              <a:t>‘???’ </a:t>
            </a:r>
            <a:r>
              <a:rPr lang="ko-KR" altLang="en-US" sz="2000" dirty="0"/>
              <a:t>로 표시</a:t>
            </a:r>
            <a:endParaRPr lang="en-US" altLang="ko-KR" sz="2000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6472" y="1333691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플레이 </a:t>
            </a:r>
            <a:r>
              <a:rPr lang="en-US" altLang="ko-KR" sz="2800" dirty="0"/>
              <a:t>– </a:t>
            </a:r>
            <a:r>
              <a:rPr lang="ko-KR" altLang="en-US" sz="2800" dirty="0"/>
              <a:t>게임오버</a:t>
            </a:r>
            <a:endParaRPr lang="en-US" altLang="ko-KR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" y="1211073"/>
            <a:ext cx="2901089" cy="51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7914" y="472345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구성도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3" name="그룹 2072"/>
          <p:cNvGrpSpPr/>
          <p:nvPr/>
        </p:nvGrpSpPr>
        <p:grpSpPr>
          <a:xfrm>
            <a:off x="9173041" y="1943824"/>
            <a:ext cx="2160000" cy="3691990"/>
            <a:chOff x="8189875" y="1593720"/>
            <a:chExt cx="2160000" cy="3691990"/>
          </a:xfrm>
        </p:grpSpPr>
        <p:sp>
          <p:nvSpPr>
            <p:cNvPr id="51" name="사각형: 둥근 모서리 50"/>
            <p:cNvSpPr/>
            <p:nvPr/>
          </p:nvSpPr>
          <p:spPr>
            <a:xfrm>
              <a:off x="8189875" y="2223882"/>
              <a:ext cx="2160000" cy="30618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63" name="그룹 2062"/>
            <p:cNvGrpSpPr/>
            <p:nvPr/>
          </p:nvGrpSpPr>
          <p:grpSpPr>
            <a:xfrm>
              <a:off x="8387792" y="1593720"/>
              <a:ext cx="1023478" cy="1330939"/>
              <a:chOff x="9288878" y="964881"/>
              <a:chExt cx="1023478" cy="1330939"/>
            </a:xfrm>
          </p:grpSpPr>
          <p:sp>
            <p:nvSpPr>
              <p:cNvPr id="2061" name="직사각형 2060"/>
              <p:cNvSpPr/>
              <p:nvPr/>
            </p:nvSpPr>
            <p:spPr>
              <a:xfrm>
                <a:off x="9435636" y="964881"/>
                <a:ext cx="720800" cy="13309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66" name="Picture 18" descr="mobile icon에 대한 이미지 검색결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88878" y="1007237"/>
                <a:ext cx="1023478" cy="1023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6" name="사각형: 둥근 모서리 2047"/>
          <p:cNvSpPr/>
          <p:nvPr/>
        </p:nvSpPr>
        <p:spPr>
          <a:xfrm>
            <a:off x="4733375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사각형: 둥근 모서리 2047"/>
          <p:cNvSpPr/>
          <p:nvPr/>
        </p:nvSpPr>
        <p:spPr>
          <a:xfrm>
            <a:off x="894800" y="249558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42" y="196678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1348012" y="324980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/>
          <p:cNvSpPr/>
          <p:nvPr/>
        </p:nvSpPr>
        <p:spPr>
          <a:xfrm>
            <a:off x="5226986" y="3454424"/>
            <a:ext cx="1593748" cy="878242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70" name="사각형: 둥근 모서리 69"/>
          <p:cNvSpPr/>
          <p:nvPr/>
        </p:nvSpPr>
        <p:spPr>
          <a:xfrm>
            <a:off x="5226986" y="4548453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sp>
        <p:nvSpPr>
          <p:cNvPr id="71" name="사각형: 둥근 모서리 70"/>
          <p:cNvSpPr/>
          <p:nvPr/>
        </p:nvSpPr>
        <p:spPr>
          <a:xfrm>
            <a:off x="9464572" y="3272766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설정 관리</a:t>
            </a:r>
          </a:p>
        </p:txBody>
      </p:sp>
      <p:sp>
        <p:nvSpPr>
          <p:cNvPr id="92" name="사각형: 둥근 모서리 91"/>
          <p:cNvSpPr/>
          <p:nvPr/>
        </p:nvSpPr>
        <p:spPr>
          <a:xfrm>
            <a:off x="9482646" y="3919760"/>
            <a:ext cx="1593748" cy="565768"/>
          </a:xfrm>
          <a:prstGeom prst="round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1348012" y="390201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348012" y="455423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104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71" y="3593404"/>
            <a:ext cx="1588241" cy="11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rot="10800000" flipV="1">
            <a:off x="7278637" y="3267074"/>
            <a:ext cx="1912988" cy="626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cxnSpLocks/>
          </p:cNvCxnSpPr>
          <p:nvPr/>
        </p:nvCxnSpPr>
        <p:spPr>
          <a:xfrm flipV="1">
            <a:off x="3475903" y="3267075"/>
            <a:ext cx="1240169" cy="7688"/>
          </a:xfrm>
          <a:prstGeom prst="line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9" name="그룹 2058"/>
          <p:cNvGrpSpPr/>
          <p:nvPr/>
        </p:nvGrpSpPr>
        <p:grpSpPr>
          <a:xfrm>
            <a:off x="5121676" y="176327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1" name="사각형: 둥근 모서리 94"/>
          <p:cNvSpPr/>
          <p:nvPr/>
        </p:nvSpPr>
        <p:spPr>
          <a:xfrm>
            <a:off x="9496104" y="4571834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629025" y="2019300"/>
            <a:ext cx="6176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애플리케이션에서 </a:t>
            </a:r>
            <a:r>
              <a:rPr lang="ko-KR" altLang="en-US" dirty="0"/>
              <a:t>받은 값에 따라 </a:t>
            </a:r>
            <a:r>
              <a:rPr lang="en-US" altLang="ko-KR" dirty="0"/>
              <a:t>DB</a:t>
            </a:r>
            <a:r>
              <a:rPr lang="ko-KR" altLang="en-US" dirty="0"/>
              <a:t>의 정보를 다룸</a:t>
            </a:r>
            <a:endParaRPr lang="en-US" altLang="ko-KR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5" name="화살표: 오른쪽 14"/>
          <p:cNvSpPr/>
          <p:nvPr/>
        </p:nvSpPr>
        <p:spPr>
          <a:xfrm>
            <a:off x="4452571" y="4431894"/>
            <a:ext cx="2729552" cy="724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30" y="4249998"/>
            <a:ext cx="1023478" cy="10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4975436" y="3798534"/>
            <a:ext cx="1552398" cy="1775112"/>
            <a:chOff x="5299582" y="1445315"/>
            <a:chExt cx="1552398" cy="1775112"/>
          </a:xfrm>
        </p:grpSpPr>
        <p:sp>
          <p:nvSpPr>
            <p:cNvPr id="20" name="타원 19"/>
            <p:cNvSpPr/>
            <p:nvPr/>
          </p:nvSpPr>
          <p:spPr>
            <a:xfrm>
              <a:off x="5299582" y="1668029"/>
              <a:ext cx="1552398" cy="15523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60069" y="2089019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command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5904" y="2444228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data … 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1613" y="1445315"/>
              <a:ext cx="7083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Post</a:t>
              </a:r>
              <a:endParaRPr lang="ko-KR" altLang="en-US" sz="20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556364" y="529261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80049" y="5202184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6" name="사각형: 모서리가 접힌 도형 25"/>
          <p:cNvSpPr/>
          <p:nvPr/>
        </p:nvSpPr>
        <p:spPr>
          <a:xfrm>
            <a:off x="7182431" y="4267478"/>
            <a:ext cx="1610397" cy="93470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process.php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9147817" y="4531725"/>
            <a:ext cx="847019" cy="698174"/>
            <a:chOff x="6696075" y="3752852"/>
            <a:chExt cx="1095375" cy="1000123"/>
          </a:xfrm>
        </p:grpSpPr>
        <p:sp>
          <p:nvSpPr>
            <p:cNvPr id="28" name="위로 구부러진 화살표 25"/>
            <p:cNvSpPr/>
            <p:nvPr/>
          </p:nvSpPr>
          <p:spPr>
            <a:xfrm>
              <a:off x="6734175" y="4314825"/>
              <a:ext cx="1057275" cy="438150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위로 구부러진 화살표 26"/>
            <p:cNvSpPr/>
            <p:nvPr/>
          </p:nvSpPr>
          <p:spPr>
            <a:xfrm flipH="1" flipV="1">
              <a:off x="6696075" y="3752852"/>
              <a:ext cx="1047750" cy="457200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532323" y="523674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925157" y="382055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38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381" y="4459143"/>
            <a:ext cx="772312" cy="7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7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3629025" y="2019300"/>
            <a:ext cx="73308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최고기록에 </a:t>
            </a:r>
            <a:r>
              <a:rPr lang="ko-KR" altLang="en-US" dirty="0"/>
              <a:t>변화가 </a:t>
            </a:r>
            <a:r>
              <a:rPr lang="ko-KR" altLang="en-US"/>
              <a:t>생기면 </a:t>
            </a:r>
            <a:r>
              <a:rPr lang="en-US" altLang="ko-KR"/>
              <a:t>DB</a:t>
            </a:r>
            <a:r>
              <a:rPr lang="ko-KR" altLang="en-US"/>
              <a:t>를 수정하고 최고기록을 기준으로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  </a:t>
            </a:r>
            <a:r>
              <a:rPr lang="ko-KR" altLang="en-US"/>
              <a:t>유저의 </a:t>
            </a:r>
            <a:r>
              <a:rPr lang="ko-KR" altLang="en-US" dirty="0"/>
              <a:t>순위를 매김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3629025" y="3920869"/>
            <a:ext cx="7006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en-US" altLang="ko-KR">
                <a:solidFill>
                  <a:schemeClr val="dk1"/>
                </a:solidFill>
              </a:rPr>
              <a:t>process.php : </a:t>
            </a:r>
            <a:r>
              <a:rPr lang="ko-KR" altLang="en-US"/>
              <a:t>랭킹 테이블 최고기록 조회 및 수정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ranking.php : </a:t>
            </a:r>
            <a:r>
              <a:rPr lang="ko-KR" altLang="en-US"/>
              <a:t>전체 유저 기록에 따라 순위 출력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DB </a:t>
            </a:r>
            <a:r>
              <a:rPr lang="ko-KR" altLang="en-US" sz="1600" dirty="0">
                <a:solidFill>
                  <a:schemeClr val="tx1"/>
                </a:solidFill>
              </a:rPr>
              <a:t>입출력</a:t>
            </a:r>
          </a:p>
        </p:txBody>
      </p:sp>
      <p:sp>
        <p:nvSpPr>
          <p:cNvPr id="34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랭킹 관리</a:t>
            </a:r>
          </a:p>
        </p:txBody>
      </p:sp>
      <p:grpSp>
        <p:nvGrpSpPr>
          <p:cNvPr id="8" name="그룹 2058"/>
          <p:cNvGrpSpPr/>
          <p:nvPr/>
        </p:nvGrpSpPr>
        <p:grpSpPr>
          <a:xfrm>
            <a:off x="759226" y="1668029"/>
            <a:ext cx="1191040" cy="1365848"/>
            <a:chOff x="5211279" y="1436914"/>
            <a:chExt cx="1191040" cy="1365848"/>
          </a:xfrm>
        </p:grpSpPr>
        <p:sp>
          <p:nvSpPr>
            <p:cNvPr id="2057" name="직사각형 2056"/>
            <p:cNvSpPr/>
            <p:nvPr/>
          </p:nvSpPr>
          <p:spPr>
            <a:xfrm>
              <a:off x="5211279" y="1436914"/>
              <a:ext cx="1191040" cy="1365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64" name="Picture 16" descr="server icon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1279" y="1462571"/>
              <a:ext cx="1191040" cy="119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6163600" y="2759550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본인 최고기록 </a:t>
            </a:r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17" name="다이아몬드 16"/>
          <p:cNvSpPr/>
          <p:nvPr/>
        </p:nvSpPr>
        <p:spPr>
          <a:xfrm>
            <a:off x="5877327" y="3843843"/>
            <a:ext cx="2234346" cy="115965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최고기록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현재기록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68652" y="4075098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최고기록 </a:t>
            </a:r>
            <a:r>
              <a:rPr lang="ko-KR" altLang="en-US" dirty="0">
                <a:solidFill>
                  <a:schemeClr val="tx1"/>
                </a:solidFill>
              </a:rPr>
              <a:t>갱신</a:t>
            </a:r>
          </a:p>
        </p:txBody>
      </p:sp>
      <p:cxnSp>
        <p:nvCxnSpPr>
          <p:cNvPr id="19" name="직선 화살표 연결선 18"/>
          <p:cNvCxnSpPr>
            <a:cxnSpLocks/>
            <a:stCxn id="16" idx="2"/>
            <a:endCxn id="17" idx="0"/>
          </p:cNvCxnSpPr>
          <p:nvPr/>
        </p:nvCxnSpPr>
        <p:spPr>
          <a:xfrm flipH="1">
            <a:off x="6994500" y="3456691"/>
            <a:ext cx="1" cy="3871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7" idx="3"/>
            <a:endCxn id="18" idx="1"/>
          </p:cNvCxnSpPr>
          <p:nvPr/>
        </p:nvCxnSpPr>
        <p:spPr>
          <a:xfrm>
            <a:off x="8111673" y="4423669"/>
            <a:ext cx="11569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23972" y="40750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true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63599" y="5412649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기록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순위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cxnSpLocks/>
            <a:stCxn id="17" idx="2"/>
            <a:endCxn id="22" idx="0"/>
          </p:cNvCxnSpPr>
          <p:nvPr/>
        </p:nvCxnSpPr>
        <p:spPr>
          <a:xfrm>
            <a:off x="6994500" y="5003495"/>
            <a:ext cx="0" cy="40915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1707" y="497522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false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163600" y="1626123"/>
            <a:ext cx="1661801" cy="6971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 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cxnSpLocks/>
            <a:stCxn id="27" idx="2"/>
            <a:endCxn id="16" idx="0"/>
          </p:cNvCxnSpPr>
          <p:nvPr/>
        </p:nvCxnSpPr>
        <p:spPr>
          <a:xfrm>
            <a:off x="6994501" y="2323264"/>
            <a:ext cx="0" cy="43628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/>
          <p:cNvCxnSpPr>
            <a:cxnSpLocks/>
            <a:stCxn id="18" idx="2"/>
            <a:endCxn id="22" idx="3"/>
          </p:cNvCxnSpPr>
          <p:nvPr/>
        </p:nvCxnSpPr>
        <p:spPr>
          <a:xfrm rot="5400000">
            <a:off x="8467987" y="4129653"/>
            <a:ext cx="988981" cy="227415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29025" y="20193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▶ 흐름도</a:t>
            </a:r>
            <a:endParaRPr lang="en-US" altLang="ko-KR" sz="2400" dirty="0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69138" y="2129060"/>
            <a:ext cx="251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9138" y="2847581"/>
            <a:ext cx="315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및 사례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9138" y="5003144"/>
            <a:ext cx="372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모듈 상세 설계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68166" y="1908505"/>
            <a:ext cx="366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8166" y="2621252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69138" y="3566102"/>
            <a:ext cx="376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수행 시나리오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68166" y="3333999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68166" y="4765267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93968" y="2134231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데모 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3967" y="353731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수행일정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30120" y="1905328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ko-KR" altLang="en-US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30120" y="2618075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93968" y="281879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30120" y="3330822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30120" y="4043570"/>
            <a:ext cx="5116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55499" y="4814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차례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162663" y="4284623"/>
            <a:ext cx="340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61691" y="4052520"/>
            <a:ext cx="3665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400" b="1" cap="none" spc="0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93967" y="4270741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 및 참고문헌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177720" y="4776995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b="1" dirty="0">
                <a:ln w="66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</a:t>
            </a:r>
            <a:endParaRPr lang="en-US" altLang="ko-KR" sz="4400" b="1" cap="none" spc="0" dirty="0">
              <a:ln w="66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216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46810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배경음</a:t>
            </a:r>
            <a:r>
              <a:rPr lang="en-US" altLang="ko-KR"/>
              <a:t>, </a:t>
            </a:r>
            <a:r>
              <a:rPr lang="ko-KR" altLang="en-US"/>
              <a:t>진동</a:t>
            </a:r>
            <a:r>
              <a:rPr lang="en-US" altLang="ko-KR"/>
              <a:t> </a:t>
            </a:r>
            <a:r>
              <a:rPr lang="ko-KR" altLang="en-US"/>
              <a:t>등을 활성화 </a:t>
            </a:r>
            <a:r>
              <a:rPr lang="en-US" altLang="ko-KR"/>
              <a:t>or </a:t>
            </a:r>
            <a:r>
              <a:rPr lang="ko-KR" altLang="en-US"/>
              <a:t>비활성화</a:t>
            </a:r>
            <a:endParaRPr lang="en-US" altLang="ko-KR"/>
          </a:p>
          <a:p>
            <a:r>
              <a:rPr lang="en-US" altLang="ko-KR"/>
              <a:t>     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629025" y="3724813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배경음</a:t>
            </a:r>
            <a:r>
              <a:rPr lang="en-US" altLang="ko-KR"/>
              <a:t>, </a:t>
            </a:r>
            <a:r>
              <a:rPr lang="ko-KR" altLang="en-US"/>
              <a:t>진동 등의 </a:t>
            </a:r>
            <a:r>
              <a:rPr lang="en-US" altLang="ko-KR"/>
              <a:t>on/off </a:t>
            </a:r>
            <a:r>
              <a:rPr lang="ko-KR" altLang="en-US"/>
              <a:t>지정 상태</a:t>
            </a:r>
            <a:endParaRPr lang="en-US" altLang="ko-KR" dirty="0"/>
          </a:p>
        </p:txBody>
      </p:sp>
      <p:sp>
        <p:nvSpPr>
          <p:cNvPr id="19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5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700602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유저의 입력에 따른 캐릭터 컨트롤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캐릭터와 오브젝트의 상호작용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- </a:t>
            </a:r>
            <a:r>
              <a:rPr lang="ko-KR" altLang="en-US" dirty="0"/>
              <a:t>오브젝트 컨트롤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29025" y="4334434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처리하는 정보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/>
              <a:t>     </a:t>
            </a:r>
            <a:r>
              <a:rPr lang="en-US" altLang="ko-KR"/>
              <a:t>- </a:t>
            </a:r>
            <a:r>
              <a:rPr lang="ko-KR" altLang="en-US"/>
              <a:t>캐릭터의 위치</a:t>
            </a:r>
            <a:r>
              <a:rPr lang="en-US" altLang="ko-KR"/>
              <a:t>, HP </a:t>
            </a:r>
            <a:r>
              <a:rPr lang="ko-KR" altLang="en-US"/>
              <a:t>등과 같은 상태와 오브젝트의 상태 정보 </a:t>
            </a:r>
            <a:endParaRPr lang="en-US" altLang="ko-KR" dirty="0"/>
          </a:p>
        </p:txBody>
      </p:sp>
      <p:sp>
        <p:nvSpPr>
          <p:cNvPr id="14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6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3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113852" y="6356350"/>
            <a:ext cx="2743200" cy="365125"/>
          </a:xfrm>
        </p:spPr>
        <p:txBody>
          <a:bodyPr/>
          <a:lstStyle/>
          <a:p>
            <a:fld id="{2F31B85E-27C6-4A9D-8545-DE20EAD6797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8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64438" y="2138438"/>
            <a:ext cx="4650562" cy="3564861"/>
            <a:chOff x="2333272" y="1960940"/>
            <a:chExt cx="6141987" cy="470810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3272" y="1960940"/>
              <a:ext cx="6141987" cy="470810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035300" y="49748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7950" y="49748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22572" y="49748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6222" y="28031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86472" y="2836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2572" y="2836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32572" y="320324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48422" y="4868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25972" y="2836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47006" y="49748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94708" y="4868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4731" y="28031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63606" y="280319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8764" y="283618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359476" y="1325722"/>
            <a:ext cx="2334323" cy="858413"/>
            <a:chOff x="6924382" y="1603047"/>
            <a:chExt cx="2334323" cy="858413"/>
          </a:xfrm>
        </p:grpSpPr>
        <p:sp>
          <p:nvSpPr>
            <p:cNvPr id="39" name="직사각형 38"/>
            <p:cNvSpPr/>
            <p:nvPr/>
          </p:nvSpPr>
          <p:spPr>
            <a:xfrm>
              <a:off x="6924382" y="1603047"/>
              <a:ext cx="2334323" cy="744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아이템이 랜덤으로 </a:t>
              </a:r>
              <a:r>
                <a:rPr lang="ko-KR" altLang="en-US" sz="1400">
                  <a:solidFill>
                    <a:schemeClr val="tx1"/>
                  </a:solidFill>
                </a:rPr>
                <a:t>생성될 위치에 </a:t>
              </a:r>
              <a:r>
                <a:rPr lang="ko-KR" altLang="en-US" sz="1400" dirty="0">
                  <a:solidFill>
                    <a:schemeClr val="tx1"/>
                  </a:solidFill>
                </a:rPr>
                <a:t>빈 오브젝트 배치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      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1029" y="1938240"/>
              <a:ext cx="497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359476" y="2611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377883" y="2380547"/>
            <a:ext cx="2334323" cy="744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배열에 위치 저장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359476" y="3435372"/>
            <a:ext cx="2334323" cy="744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배열에서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랜덤으로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인덱스 추출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365825" y="5522929"/>
            <a:ext cx="2334323" cy="744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배치된 위치는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배열에서 </a:t>
            </a:r>
            <a:r>
              <a:rPr lang="ko-KR" altLang="en-US" sz="1400" dirty="0">
                <a:solidFill>
                  <a:schemeClr val="tx1"/>
                </a:solidFill>
              </a:rPr>
              <a:t>제거</a:t>
            </a:r>
          </a:p>
        </p:txBody>
      </p:sp>
      <p:cxnSp>
        <p:nvCxnSpPr>
          <p:cNvPr id="45" name="직선 화살표 연결선 44"/>
          <p:cNvCxnSpPr>
            <a:cxnSpLocks/>
            <a:endCxn id="42" idx="0"/>
          </p:cNvCxnSpPr>
          <p:nvPr/>
        </p:nvCxnSpPr>
        <p:spPr>
          <a:xfrm>
            <a:off x="9545044" y="2049938"/>
            <a:ext cx="1" cy="330609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cxnSpLocks/>
            <a:stCxn id="42" idx="2"/>
            <a:endCxn id="43" idx="0"/>
          </p:cNvCxnSpPr>
          <p:nvPr/>
        </p:nvCxnSpPr>
        <p:spPr>
          <a:xfrm flipH="1">
            <a:off x="9526638" y="3125501"/>
            <a:ext cx="18407" cy="309871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43" idx="2"/>
            <a:endCxn id="50" idx="0"/>
          </p:cNvCxnSpPr>
          <p:nvPr/>
        </p:nvCxnSpPr>
        <p:spPr>
          <a:xfrm>
            <a:off x="9526638" y="4180326"/>
            <a:ext cx="6350" cy="272496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/>
          <p:cNvCxnSpPr>
            <a:cxnSpLocks/>
            <a:stCxn id="44" idx="3"/>
            <a:endCxn id="43" idx="3"/>
          </p:cNvCxnSpPr>
          <p:nvPr/>
        </p:nvCxnSpPr>
        <p:spPr>
          <a:xfrm flipH="1" flipV="1">
            <a:off x="10693799" y="3807849"/>
            <a:ext cx="6349" cy="2087557"/>
          </a:xfrm>
          <a:prstGeom prst="bentConnector3">
            <a:avLst>
              <a:gd name="adj1" fmla="val -3600567"/>
            </a:avLst>
          </a:prstGeom>
          <a:ln w="22225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16587" y="4381491"/>
            <a:ext cx="800219" cy="8876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/>
              <a:t>아이템</a:t>
            </a:r>
            <a:endParaRPr lang="en-US" altLang="ko-KR" sz="1200"/>
          </a:p>
          <a:p>
            <a:pPr algn="ctr">
              <a:lnSpc>
                <a:spcPct val="150000"/>
              </a:lnSpc>
            </a:pPr>
            <a:r>
              <a:rPr lang="ko-KR" altLang="en-US" sz="1200"/>
              <a:t>개수만큼</a:t>
            </a:r>
            <a:endParaRPr lang="en-US" altLang="ko-KR" sz="1200"/>
          </a:p>
          <a:p>
            <a:pPr algn="ctr">
              <a:lnSpc>
                <a:spcPct val="150000"/>
              </a:lnSpc>
            </a:pPr>
            <a:r>
              <a:rPr lang="ko-KR" altLang="en-US" sz="1200"/>
              <a:t>반복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8365826" y="4452822"/>
            <a:ext cx="2334323" cy="744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추출한 인덱스의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빈 오브젝트에 아이템 배치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cxnSpLocks/>
            <a:stCxn id="50" idx="2"/>
            <a:endCxn id="44" idx="0"/>
          </p:cNvCxnSpPr>
          <p:nvPr/>
        </p:nvCxnSpPr>
        <p:spPr>
          <a:xfrm flipH="1">
            <a:off x="9532987" y="5197776"/>
            <a:ext cx="1" cy="325153"/>
          </a:xfrm>
          <a:prstGeom prst="straightConnector1">
            <a:avLst/>
          </a:prstGeom>
          <a:ln w="2222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3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025" y="2019300"/>
            <a:ext cx="70060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고려사항</a:t>
            </a:r>
            <a:endParaRPr lang="en-US" altLang="ko-KR" sz="2400"/>
          </a:p>
          <a:p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 - </a:t>
            </a:r>
            <a:r>
              <a:rPr lang="ko-KR" altLang="en-US"/>
              <a:t>유저의 플레이에 따른 다양한 경우의 수 고려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629025" y="3558105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사용 </a:t>
            </a:r>
            <a:r>
              <a:rPr lang="en-US" altLang="ko-KR" sz="2400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     </a:t>
            </a:r>
            <a:endParaRPr lang="en-US" altLang="ko-KR" dirty="0"/>
          </a:p>
        </p:txBody>
      </p:sp>
      <p:sp>
        <p:nvSpPr>
          <p:cNvPr id="14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29025" y="3558105"/>
            <a:ext cx="7006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사용 </a:t>
            </a:r>
            <a:r>
              <a:rPr lang="en-US" altLang="ko-KR" sz="2400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     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4173124" y="4236018"/>
          <a:ext cx="7188782" cy="155418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7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형식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SceneManager.LoadScene(String name);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리턴값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없음</a:t>
                      </a:r>
                      <a:endParaRPr lang="ko-KR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  <a:endParaRPr lang="ko-KR" altLang="en-US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씬 전환</a:t>
                      </a:r>
                      <a:endParaRPr lang="ko-KR" altLang="en-US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3736420655"/>
                  </a:ext>
                </a:extLst>
              </a:tr>
            </a:tbl>
          </a:graphicData>
        </a:graphic>
      </p:graphicFrame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3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4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설정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플레이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2816" y="1629499"/>
            <a:ext cx="1016934" cy="13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18" descr="mobile ic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7" y="1576604"/>
            <a:ext cx="1439918" cy="12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99253" y="4232283"/>
            <a:ext cx="4898565" cy="2036004"/>
            <a:chOff x="4349750" y="3443495"/>
            <a:chExt cx="6110383" cy="2539675"/>
          </a:xfrm>
        </p:grpSpPr>
        <p:pic>
          <p:nvPicPr>
            <p:cNvPr id="16" name="그림 15" descr="google-favicon-201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4930" y="3443495"/>
              <a:ext cx="957056" cy="957056"/>
            </a:xfrm>
            <a:prstGeom prst="rect">
              <a:avLst/>
            </a:prstGeom>
          </p:spPr>
        </p:pic>
        <p:pic>
          <p:nvPicPr>
            <p:cNvPr id="25" name="그림 24" descr="untitl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750" y="4354566"/>
              <a:ext cx="1320862" cy="1547759"/>
            </a:xfrm>
            <a:prstGeom prst="rect">
              <a:avLst/>
            </a:prstGeom>
          </p:spPr>
        </p:pic>
        <p:grpSp>
          <p:nvGrpSpPr>
            <p:cNvPr id="28" name="그룹 27"/>
            <p:cNvGrpSpPr/>
            <p:nvPr/>
          </p:nvGrpSpPr>
          <p:grpSpPr>
            <a:xfrm>
              <a:off x="5991225" y="4543482"/>
              <a:ext cx="1908363" cy="1276294"/>
              <a:chOff x="6696075" y="3752850"/>
              <a:chExt cx="1095375" cy="1000125"/>
            </a:xfrm>
          </p:grpSpPr>
          <p:sp>
            <p:nvSpPr>
              <p:cNvPr id="26" name="위로 구부러진 화살표 25"/>
              <p:cNvSpPr/>
              <p:nvPr/>
            </p:nvSpPr>
            <p:spPr>
              <a:xfrm>
                <a:off x="6734175" y="4314825"/>
                <a:ext cx="1057275" cy="438150"/>
              </a:xfrm>
              <a:prstGeom prst="curved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위로 구부러진 화살표 26"/>
              <p:cNvSpPr/>
              <p:nvPr/>
            </p:nvSpPr>
            <p:spPr>
              <a:xfrm flipH="1" flipV="1">
                <a:off x="6696075" y="3752850"/>
                <a:ext cx="1047750" cy="457200"/>
              </a:xfrm>
              <a:prstGeom prst="curved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그림 28" descr="untitl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07374" y="4295775"/>
              <a:ext cx="2252759" cy="168739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629024" y="1626628"/>
            <a:ext cx="7439025" cy="110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▶ 기능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/>
              <a:t>- </a:t>
            </a:r>
            <a:r>
              <a:rPr lang="ko-KR" altLang="en-US"/>
              <a:t>게임 알림 사항 등 푸시 </a:t>
            </a:r>
            <a:r>
              <a:rPr lang="ko-KR" altLang="en-US" dirty="0"/>
              <a:t>알림 기능</a:t>
            </a:r>
            <a:endParaRPr lang="en-US" altLang="ko-KR" dirty="0"/>
          </a:p>
        </p:txBody>
      </p:sp>
      <p:sp>
        <p:nvSpPr>
          <p:cNvPr id="32" name="사각형: 둥근 모서리 94"/>
          <p:cNvSpPr/>
          <p:nvPr/>
        </p:nvSpPr>
        <p:spPr>
          <a:xfrm>
            <a:off x="957487" y="4415034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푸시 알림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29024" y="3024354"/>
            <a:ext cx="74390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▶ 고려사항</a:t>
            </a:r>
            <a:endParaRPr lang="en-US" altLang="ko-KR" sz="24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/>
              <a:t>- </a:t>
            </a:r>
            <a:r>
              <a:rPr lang="ko-KR" altLang="en-US"/>
              <a:t>안드로이드와 </a:t>
            </a:r>
            <a:r>
              <a:rPr lang="ko-KR" altLang="en-US" err="1"/>
              <a:t>유니티를</a:t>
            </a:r>
            <a:r>
              <a:rPr lang="ko-KR" altLang="en-US"/>
              <a:t> 연동하여 </a:t>
            </a:r>
            <a:r>
              <a:rPr lang="en-US" altLang="ko-KR"/>
              <a:t>GCM </a:t>
            </a:r>
            <a:r>
              <a:rPr lang="ko-KR" altLang="en-US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6617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705185" y="4235769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HEARTS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도전횟수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COINS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보유코인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BAGS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Int</a:t>
                      </a:r>
                      <a:r>
                        <a:rPr lang="en-US" altLang="ko-KR"/>
                        <a:t>(10)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가방칸수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Varchar(40)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이메일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8953021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유저상태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▶ 유저정보</a:t>
            </a:r>
            <a:endParaRPr lang="en-US" altLang="ko-KR" sz="20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5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사각형: 둥근 모서리 2047"/>
          <p:cNvSpPr/>
          <p:nvPr/>
        </p:nvSpPr>
        <p:spPr>
          <a:xfrm>
            <a:off x="504275" y="2362239"/>
            <a:ext cx="2543725" cy="31172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62" name="Picture 14" descr="database ico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17" y="1833438"/>
            <a:ext cx="1017326" cy="101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사각형: 둥근 모서리 2075"/>
          <p:cNvSpPr/>
          <p:nvPr/>
        </p:nvSpPr>
        <p:spPr>
          <a:xfrm>
            <a:off x="957487" y="3116451"/>
            <a:ext cx="1593748" cy="56576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사각형: 둥근 모서리 94"/>
          <p:cNvSpPr/>
          <p:nvPr/>
        </p:nvSpPr>
        <p:spPr>
          <a:xfrm>
            <a:off x="957487" y="3768666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엔딩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957487" y="4420881"/>
            <a:ext cx="1593748" cy="5657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랭킹</a:t>
            </a:r>
            <a:r>
              <a:rPr lang="en-US" altLang="ko-KR" sz="1600">
                <a:solidFill>
                  <a:schemeClr val="tx1"/>
                </a:solidFill>
              </a:rPr>
              <a:t>DB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6364" y="472345"/>
            <a:ext cx="4825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시스템 모듈 상세 설계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3705185" y="4235769"/>
          <a:ext cx="7200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USER_NAME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닉네임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RANK_TIME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기록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705185" y="1807817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필드명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데이터타입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Varchar</a:t>
                      </a:r>
                      <a:r>
                        <a:rPr lang="en-US" altLang="ko-KR" dirty="0"/>
                        <a:t>(20)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ENDING2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엔딩</a:t>
                      </a:r>
                      <a:r>
                        <a:rPr lang="ko-KR" altLang="en-US" dirty="0"/>
                        <a:t> 소유 여부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00450" y="383857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랭킹</a:t>
            </a: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600450" y="141922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▶ </a:t>
            </a:r>
            <a:r>
              <a:rPr lang="ko-KR" altLang="en-US" sz="2000" dirty="0" err="1"/>
              <a:t>엔딩</a:t>
            </a:r>
            <a:endParaRPr lang="en-US" altLang="ko-KR" sz="20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8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5" y="3364453"/>
            <a:ext cx="3124200" cy="1133782"/>
          </a:xfrm>
          <a:prstGeom prst="rect">
            <a:avLst/>
          </a:prstGeom>
        </p:spPr>
      </p:pic>
      <p:graphicFrame>
        <p:nvGraphicFramePr>
          <p:cNvPr id="1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12265"/>
              </p:ext>
            </p:extLst>
          </p:nvPr>
        </p:nvGraphicFramePr>
        <p:xfrm>
          <a:off x="4988052" y="2268457"/>
          <a:ext cx="6203032" cy="3042724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quad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core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i7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</a:t>
                      </a:r>
                      <a:r>
                        <a:rPr lang="en-US" altLang="ko-KR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GTX 960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10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</a:t>
                      </a:r>
                      <a:r>
                        <a:rPr lang="en-US" altLang="ko-KR" dirty="0"/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Unity5.5.0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C#,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php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1030" y="1381041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데스크 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</p:spTree>
    <p:extLst>
      <p:ext uri="{BB962C8B-B14F-4D97-AF65-F5344CB8AC3E}">
        <p14:creationId xmlns:p14="http://schemas.microsoft.com/office/powerpoint/2010/main" val="72560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8448" y="472345"/>
            <a:ext cx="498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개발 환경 및 데모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안드로이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5" y="1884560"/>
            <a:ext cx="3810518" cy="38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46389"/>
              </p:ext>
            </p:extLst>
          </p:nvPr>
        </p:nvGraphicFramePr>
        <p:xfrm>
          <a:off x="4989573" y="2317101"/>
          <a:ext cx="6203032" cy="2945436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69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크레이트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아키텍처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 GHz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쿼드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코어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퀄컴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아드레노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/>
                        <a:t>330 550 MHz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5.0.1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롤리팝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1030" y="138104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171538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9575" y="472345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업무 분담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3574"/>
              </p:ext>
            </p:extLst>
          </p:nvPr>
        </p:nvGraphicFramePr>
        <p:xfrm>
          <a:off x="2248565" y="1501826"/>
          <a:ext cx="7694869" cy="4505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강한글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노유진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/>
                        <a:t>Unity </a:t>
                      </a:r>
                      <a:r>
                        <a:rPr lang="ko-KR" altLang="en-US" sz="1600" dirty="0"/>
                        <a:t>사용법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오디오 자료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 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기능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캐릭터 디자인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및 </a:t>
                      </a:r>
                      <a:r>
                        <a:rPr lang="en-US" altLang="ko-KR" sz="1600" dirty="0"/>
                        <a:t>DB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맵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클라이언트 개발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그래픽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엄마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아빠</a:t>
                      </a:r>
                      <a:endParaRPr lang="en-US" altLang="ko-KR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서버 및 </a:t>
                      </a:r>
                      <a:r>
                        <a:rPr lang="en-US" altLang="ko-KR" sz="1600" baseline="0" dirty="0"/>
                        <a:t>DB </a:t>
                      </a:r>
                      <a:r>
                        <a:rPr lang="ko-KR" altLang="en-US" sz="1600" baseline="0" dirty="0"/>
                        <a:t>개발</a:t>
                      </a:r>
                      <a:endParaRPr lang="en-US" altLang="ko-KR" sz="16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/>
                        <a:t>그래픽 </a:t>
                      </a:r>
                      <a:r>
                        <a:rPr lang="en-US" altLang="ko-KR" sz="1600" baseline="0" dirty="0"/>
                        <a:t>- </a:t>
                      </a:r>
                      <a:r>
                        <a:rPr lang="ko-KR" altLang="en-US" sz="1600" baseline="0" dirty="0"/>
                        <a:t>아들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딸</a:t>
                      </a:r>
                      <a:endParaRPr lang="en-US" altLang="ko-KR" sz="16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통합테스트 및 유지보수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게임 밸런스 테스트</a:t>
                      </a:r>
                      <a:endParaRPr lang="en-US" altLang="ko-K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8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2204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지적 사항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2145129"/>
            <a:ext cx="10450967" cy="269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 dirty="0"/>
              <a:t>구체적인 게임 시나리오 필요</a:t>
            </a:r>
            <a:endParaRPr lang="en-US" altLang="ko-KR" sz="2400" dirty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 dirty="0"/>
              <a:t>게임 시나리오에 대한 기준을 세워 설계의 기준과 매핑</a:t>
            </a:r>
            <a:endParaRPr lang="en-US" altLang="ko-KR" sz="2400" dirty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2400" dirty="0"/>
              <a:t>전체 진도 부진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6249" y="472345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수행일정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61139"/>
              </p:ext>
            </p:extLst>
          </p:nvPr>
        </p:nvGraphicFramePr>
        <p:xfrm>
          <a:off x="325121" y="1281637"/>
          <a:ext cx="11512203" cy="505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추진사항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7-9</a:t>
                      </a:r>
                      <a:r>
                        <a:rPr lang="ko-KR" altLang="en-US" sz="18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465" marR="11465" marT="11465" marB="114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시나리오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시나리오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씬 대사 작성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그래픽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오픈 리소스 수집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도트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시스템 설계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/>
                        <a:t> 클라이언트 구현</a:t>
                      </a:r>
                      <a:endParaRPr lang="en-US" altLang="ko-KR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서버 및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baseline="0" dirty="0"/>
                        <a:t> 데모 테스트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baseline="0" dirty="0"/>
                        <a:t>- </a:t>
                      </a:r>
                      <a:r>
                        <a:rPr lang="ko-KR" altLang="en-US" baseline="0" dirty="0"/>
                        <a:t>통합 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문제점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종합설계 논문 작성</a:t>
                      </a:r>
                      <a:endParaRPr lang="en-US" altLang="ko-KR" baseline="0" dirty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작품설명서 작성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64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2510" y="472345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err="1"/>
              <a:t>Github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63273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809" y="2240876"/>
            <a:ext cx="583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https://github.com/</a:t>
            </a:r>
            <a:r>
              <a:rPr lang="en-US" altLang="ko-KR" dirty="0"/>
              <a:t>smxlskan1500</a:t>
            </a:r>
            <a:r>
              <a:rPr lang="ko-KR" altLang="en-US" dirty="0"/>
              <a:t>/SurviveGame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471060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/>
              <a:t>팀원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ID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809" y="4069676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</a:t>
            </a:r>
            <a:r>
              <a:rPr lang="ko-KR" altLang="en-US" dirty="0" err="1"/>
              <a:t>강한글</a:t>
            </a:r>
            <a:r>
              <a:rPr lang="ko-KR" altLang="en-US" dirty="0"/>
              <a:t> </a:t>
            </a:r>
            <a:r>
              <a:rPr lang="en-US" altLang="ko-KR" dirty="0"/>
              <a:t>/ smxlskan1500</a:t>
            </a:r>
          </a:p>
          <a:p>
            <a:endParaRPr lang="en-US" altLang="ko-KR" dirty="0"/>
          </a:p>
          <a:p>
            <a:r>
              <a:rPr lang="ko-KR" altLang="en-US" dirty="0"/>
              <a:t>▶ 노유진 </a:t>
            </a:r>
            <a:r>
              <a:rPr lang="en-US" altLang="ko-KR" dirty="0"/>
              <a:t>/ shdbwls1221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48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4474" y="472345"/>
            <a:ext cx="466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필요기술 및 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196" y="1663517"/>
            <a:ext cx="7427033" cy="86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/>
              <a:t>게임 시나리오 개론</a:t>
            </a:r>
            <a:r>
              <a:rPr lang="en-US" altLang="ko-KR" sz="2400" dirty="0"/>
              <a:t> - </a:t>
            </a:r>
            <a:r>
              <a:rPr lang="ko-KR" altLang="en-US" sz="2400" dirty="0"/>
              <a:t>김종혁 지음</a:t>
            </a:r>
            <a:r>
              <a:rPr lang="en-US" altLang="ko-KR" sz="2400" dirty="0"/>
              <a:t> – </a:t>
            </a:r>
            <a:r>
              <a:rPr lang="ko-KR" altLang="en-US" sz="2400" dirty="0"/>
              <a:t>사이버출판사</a:t>
            </a:r>
            <a:endParaRPr lang="en-US" altLang="ko-KR" sz="2400" dirty="0"/>
          </a:p>
          <a:p>
            <a:pPr lvl="1">
              <a:lnSpc>
                <a:spcPct val="150000"/>
              </a:lnSpc>
              <a:buClr>
                <a:srgbClr val="C55A11"/>
              </a:buClr>
            </a:pPr>
            <a:r>
              <a:rPr lang="en-US" altLang="ko-KR" sz="2000" dirty="0"/>
              <a:t>: </a:t>
            </a:r>
            <a:r>
              <a:rPr lang="ko-KR" altLang="en-US" sz="2000" dirty="0"/>
              <a:t>게임 시나리오 구성 및 구현 단계 설명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83334" y="3988190"/>
            <a:ext cx="7862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https://unity3d.com/kr/learn - Unity Learning Center</a:t>
            </a:r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89196" y="2872020"/>
            <a:ext cx="869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en-US" altLang="ko-KR" sz="2400" dirty="0"/>
              <a:t>NGUI </a:t>
            </a:r>
            <a:r>
              <a:rPr lang="ko-KR" altLang="en-US" sz="2400" dirty="0"/>
              <a:t>유니티 </a:t>
            </a:r>
            <a:r>
              <a:rPr lang="en-US" altLang="ko-KR" sz="2400" b="1" dirty="0"/>
              <a:t>2D</a:t>
            </a:r>
            <a:r>
              <a:rPr lang="ko-KR" altLang="en-US" sz="2400" dirty="0"/>
              <a:t> 게임 프로그래밍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송요창</a:t>
            </a:r>
            <a:r>
              <a:rPr lang="ko-KR" altLang="en-US" sz="2400" dirty="0"/>
              <a:t> 지음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위키북스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</a:t>
            </a:r>
            <a:r>
              <a:rPr lang="ko-KR" altLang="en-US" sz="2000" dirty="0"/>
              <a:t>의 사용법과 </a:t>
            </a:r>
            <a:r>
              <a:rPr lang="en-US" altLang="ko-KR" sz="2000" dirty="0"/>
              <a:t>2D </a:t>
            </a:r>
            <a:r>
              <a:rPr lang="ko-KR" altLang="en-US" sz="2000" dirty="0"/>
              <a:t>게임 제작을 위한 </a:t>
            </a:r>
            <a:r>
              <a:rPr lang="en-US" altLang="ko-KR" sz="2000" dirty="0"/>
              <a:t>Unity2D</a:t>
            </a:r>
            <a:r>
              <a:rPr lang="ko-KR" altLang="en-US" sz="2000" dirty="0"/>
              <a:t> 기능 소개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3334" y="5093090"/>
            <a:ext cx="10825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400" dirty="0" err="1"/>
              <a:t>유니티</a:t>
            </a:r>
            <a:r>
              <a:rPr lang="en-US" altLang="ko-KR" sz="2400" dirty="0"/>
              <a:t>5</a:t>
            </a:r>
            <a:r>
              <a:rPr lang="ko-KR" altLang="en-US" sz="2400" dirty="0"/>
              <a:t>로 만드는 </a:t>
            </a:r>
            <a:r>
              <a:rPr lang="en-US" altLang="ko-KR" sz="2400" dirty="0"/>
              <a:t>3D/2D </a:t>
            </a:r>
            <a:r>
              <a:rPr lang="ko-KR" altLang="en-US" sz="2400" dirty="0" err="1"/>
              <a:t>스마트폰</a:t>
            </a:r>
            <a:r>
              <a:rPr lang="ko-KR" altLang="en-US" sz="2400" dirty="0"/>
              <a:t> 게임 개발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요시야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미키토</a:t>
            </a:r>
            <a:r>
              <a:rPr lang="ko-KR" altLang="en-US" sz="2400" dirty="0"/>
              <a:t> 지음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Jpub</a:t>
            </a:r>
            <a:endParaRPr lang="en-US" altLang="ko-KR" sz="2400" dirty="0"/>
          </a:p>
          <a:p>
            <a:pPr lvl="1">
              <a:buClr>
                <a:srgbClr val="C55A11"/>
              </a:buClr>
            </a:pPr>
            <a:r>
              <a:rPr lang="en-US" altLang="ko-KR" sz="2000" dirty="0"/>
              <a:t>:</a:t>
            </a:r>
            <a:r>
              <a:rPr lang="en-US" altLang="ko-KR" sz="2400" dirty="0"/>
              <a:t> </a:t>
            </a:r>
            <a:r>
              <a:rPr lang="en-US" altLang="ko-KR" sz="2000" dirty="0"/>
              <a:t>Unity </a:t>
            </a:r>
            <a:r>
              <a:rPr lang="ko-KR" altLang="en-US" sz="2000" dirty="0"/>
              <a:t>관련 자습서 및 각종 기술 자료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905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27200"/>
            <a:ext cx="12192000" cy="3430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79089" y="1317258"/>
            <a:ext cx="76338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rgbClr val="C55A11"/>
                </a:solidFill>
              </a:rPr>
              <a:t>THANK</a:t>
            </a:r>
            <a:endParaRPr lang="ko-KR" altLang="en-US" sz="16600" b="1" dirty="0">
              <a:solidFill>
                <a:srgbClr val="C55A1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904" y="2814989"/>
            <a:ext cx="462819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dirty="0">
                <a:solidFill>
                  <a:schemeClr val="bg1"/>
                </a:solidFill>
              </a:rPr>
              <a:t>YOU</a:t>
            </a:r>
            <a:endParaRPr lang="ko-KR" altLang="en-US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1217" y="48147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종합설계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8669" y="1313576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배경</a:t>
            </a:r>
            <a:endParaRPr lang="en-US" altLang="ko-K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5903" y="1844887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모바일</a:t>
            </a:r>
            <a:r>
              <a:rPr lang="ko-KR" altLang="en-US" sz="2000" dirty="0"/>
              <a:t> 게임 시장 활성화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작년 </a:t>
            </a: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12</a:t>
            </a:r>
            <a:r>
              <a:rPr lang="ko-KR" altLang="en-US" sz="2000" dirty="0"/>
              <a:t>일 </a:t>
            </a:r>
            <a:r>
              <a:rPr lang="en-US" altLang="ko-KR" sz="2000" dirty="0"/>
              <a:t>5.8</a:t>
            </a:r>
            <a:r>
              <a:rPr lang="ko-KR" altLang="en-US" sz="2000" dirty="0"/>
              <a:t>규모의 지진 발생</a:t>
            </a:r>
            <a:r>
              <a:rPr lang="en-US" altLang="ko-KR" sz="2000" dirty="0"/>
              <a:t> </a:t>
            </a:r>
            <a:r>
              <a:rPr lang="ko-KR" altLang="en-US" sz="2000" dirty="0"/>
              <a:t>지진에 대한</a:t>
            </a:r>
            <a:r>
              <a:rPr lang="en-US" altLang="ko-KR" sz="2000" dirty="0"/>
              <a:t> </a:t>
            </a:r>
            <a:r>
              <a:rPr lang="ko-KR" altLang="en-US" sz="2000" dirty="0"/>
              <a:t>사람들의 관심 증가</a:t>
            </a:r>
            <a:endParaRPr lang="en-US" altLang="ko-K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69" y="29423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목표</a:t>
            </a:r>
            <a:endParaRPr lang="en-US" altLang="ko-KR" sz="3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8669" y="4656851"/>
            <a:ext cx="3108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3000" b="1" dirty="0"/>
              <a:t>연구</a:t>
            </a:r>
            <a:r>
              <a:rPr lang="en-US" altLang="ko-KR" sz="3000" b="1" dirty="0"/>
              <a:t> </a:t>
            </a:r>
            <a:r>
              <a:rPr lang="ko-KR" altLang="en-US" sz="3000" b="1" dirty="0"/>
              <a:t>개발 효과</a:t>
            </a:r>
            <a:endParaRPr lang="en-US" altLang="ko-KR" sz="3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5903" y="3511762"/>
            <a:ext cx="1093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2000" dirty="0"/>
              <a:t>지진을 </a:t>
            </a:r>
            <a:r>
              <a:rPr lang="ko-KR" altLang="en-US" sz="2000" dirty="0" err="1"/>
              <a:t>컨셉으로</a:t>
            </a:r>
            <a:r>
              <a:rPr lang="ko-KR" altLang="en-US" sz="2000" dirty="0"/>
              <a:t> 한 재미있는</a:t>
            </a:r>
            <a:r>
              <a:rPr lang="ko-KR" altLang="en-US" sz="2000" dirty="0">
                <a:solidFill>
                  <a:srgbClr val="FF6600"/>
                </a:solidFill>
              </a:rPr>
              <a:t> </a:t>
            </a:r>
            <a:r>
              <a:rPr lang="ko-KR" altLang="en-US" sz="2000" dirty="0"/>
              <a:t>게임 개발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</a:t>
            </a:r>
            <a:r>
              <a:rPr lang="ko-KR" altLang="en-US" sz="2000" dirty="0" err="1"/>
              <a:t>엔딩으로</a:t>
            </a:r>
            <a:r>
              <a:rPr lang="ko-KR" altLang="en-US" sz="2000" dirty="0"/>
              <a:t> 플레이어의 수집욕구 자극</a:t>
            </a:r>
            <a:endParaRPr lang="en-US" altLang="ko-KR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45903" y="5226262"/>
            <a:ext cx="109317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플레이를 통한 즐거움과 스트레스 해소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게임 플레이 중 나오는 간단한 팁으로 지진 대피 요령 습득</a:t>
            </a:r>
            <a:endParaRPr lang="en-US" altLang="ko-KR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5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5171" y="472345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관련 연구 및 사례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6" name="화살표: 갈매기형 수장 15"/>
          <p:cNvSpPr/>
          <p:nvPr/>
        </p:nvSpPr>
        <p:spPr>
          <a:xfrm rot="5400000">
            <a:off x="5995839" y="4898260"/>
            <a:ext cx="200316" cy="592913"/>
          </a:xfrm>
          <a:prstGeom prst="chevron">
            <a:avLst>
              <a:gd name="adj" fmla="val 53506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722737" y="1585469"/>
          <a:ext cx="8746520" cy="3276400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1056605">
                  <a:extLst>
                    <a:ext uri="{9D8B030D-6E8A-4147-A177-3AD203B41FA5}">
                      <a16:colId xmlns:a16="http://schemas.microsoft.com/office/drawing/2014/main" val="87867459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1603001550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1354153793"/>
                    </a:ext>
                  </a:extLst>
                </a:gridCol>
                <a:gridCol w="2563305">
                  <a:extLst>
                    <a:ext uri="{9D8B030D-6E8A-4147-A177-3AD203B41FA5}">
                      <a16:colId xmlns:a16="http://schemas.microsoft.com/office/drawing/2014/main" val="3798924692"/>
                    </a:ext>
                  </a:extLst>
                </a:gridCol>
              </a:tblGrid>
              <a:tr h="602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이름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지진안전교육 </a:t>
                      </a:r>
                      <a:r>
                        <a:rPr lang="en-US" altLang="ko-KR" sz="1800" dirty="0"/>
                        <a:t>–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어린이 안전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지진대응매뉴얼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RUNALIVE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3000422824"/>
                  </a:ext>
                </a:extLst>
              </a:tr>
              <a:tr h="1328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설명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학교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집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마트</a:t>
                      </a:r>
                      <a:r>
                        <a:rPr lang="en-US" altLang="ko-KR" sz="1700" dirty="0"/>
                        <a:t>,</a:t>
                      </a:r>
                      <a:r>
                        <a:rPr lang="en-US" altLang="ko-KR" sz="1700" baseline="0" dirty="0"/>
                        <a:t> </a:t>
                      </a:r>
                      <a:r>
                        <a:rPr lang="ko-KR" altLang="en-US" sz="1700" baseline="0" dirty="0"/>
                        <a:t>거리의 기본적 대피 방법을 애니메이션과 미니게임을 통해 학습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지진 피해를 줄이기 위한 건설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산업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교통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해양 등 다양한 업무 매뉴얼이 담긴 앱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지진현장에서 탈출하는 컨셉의 </a:t>
                      </a:r>
                      <a:r>
                        <a:rPr lang="ko-KR" altLang="en-US" sz="1700" dirty="0" err="1"/>
                        <a:t>런게임</a:t>
                      </a:r>
                      <a:endParaRPr lang="ko-KR" altLang="en-US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1029314182"/>
                  </a:ext>
                </a:extLst>
              </a:tr>
              <a:tr h="1328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앱 특징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대상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어린이</a:t>
                      </a:r>
                      <a:endParaRPr lang="en-US" altLang="ko-KR" sz="17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귀여운 캐릭터 사용</a:t>
                      </a:r>
                      <a:endParaRPr lang="en-US" altLang="ko-KR" sz="17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700" dirty="0"/>
                        <a:t>여러 장소에서의 대피 요령</a:t>
                      </a:r>
                      <a:r>
                        <a:rPr lang="ko-KR" altLang="en-US" sz="1700" baseline="0" dirty="0"/>
                        <a:t> 학습</a:t>
                      </a:r>
                      <a:endParaRPr lang="en-US" altLang="ko-KR" sz="1700" baseline="0" dirty="0"/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대상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일부 전문직</a:t>
                      </a:r>
                      <a:endParaRPr lang="en-US" altLang="ko-KR" sz="1700" dirty="0"/>
                    </a:p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문서 위주의 </a:t>
                      </a:r>
                      <a:r>
                        <a:rPr lang="en-US" altLang="ko-KR" sz="1700" dirty="0"/>
                        <a:t>UI</a:t>
                      </a:r>
                    </a:p>
                  </a:txBody>
                  <a:tcPr marL="71351" marR="71351" marT="35675" marB="35675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/>
                        <a:t>사망판정 시 지진대피요령 문장을 띄움</a:t>
                      </a:r>
                      <a:endParaRPr lang="en-US" altLang="ko-KR" sz="1700" dirty="0"/>
                    </a:p>
                  </a:txBody>
                  <a:tcPr marL="71351" marR="71351" marT="35675" marB="35675" anchor="ctr"/>
                </a:tc>
                <a:extLst>
                  <a:ext uri="{0D108BD9-81ED-4DB2-BD59-A6C34878D82A}">
                    <a16:rowId xmlns:a16="http://schemas.microsoft.com/office/drawing/2014/main" val="284087676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43996" y="5375315"/>
            <a:ext cx="1005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플레이어가 직접</a:t>
            </a:r>
            <a:r>
              <a:rPr lang="en-US" altLang="ko-KR" sz="2000" dirty="0"/>
              <a:t> </a:t>
            </a:r>
            <a:r>
              <a:rPr lang="ko-KR" altLang="en-US" sz="2000" dirty="0"/>
              <a:t>캐릭터를 조종하여 </a:t>
            </a:r>
            <a:r>
              <a:rPr lang="ko-KR" altLang="en-US" sz="2000" dirty="0">
                <a:solidFill>
                  <a:srgbClr val="4472C4"/>
                </a:solidFill>
              </a:rPr>
              <a:t>능동적인 플레이</a:t>
            </a:r>
            <a:r>
              <a:rPr lang="ko-KR" altLang="en-US" sz="2000" dirty="0"/>
              <a:t>를 함으로써</a:t>
            </a:r>
            <a:endParaRPr lang="en-US" altLang="ko-KR" sz="2000" dirty="0"/>
          </a:p>
          <a:p>
            <a:r>
              <a:rPr lang="ko-KR" altLang="en-US" sz="2000" dirty="0"/>
              <a:t>지진 대피요령을 보다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효과적으로 학습</a:t>
            </a:r>
            <a:r>
              <a:rPr lang="ko-KR" altLang="en-US" sz="2000" dirty="0"/>
              <a:t>할 수 있음</a:t>
            </a:r>
            <a:endParaRPr lang="en-US" altLang="ko-KR" sz="20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B85E-27C6-4A9D-8545-DE20EAD679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1" y="1203231"/>
            <a:ext cx="2909911" cy="5173175"/>
          </a:xfrm>
          <a:prstGeom prst="rect">
            <a:avLst/>
          </a:prstGeom>
          <a:noFill/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40" y="1214614"/>
            <a:ext cx="1769810" cy="505660"/>
          </a:xfrm>
          <a:prstGeom prst="rect">
            <a:avLst/>
          </a:prstGeom>
          <a:ln w="25400">
            <a:noFill/>
          </a:ln>
        </p:spPr>
      </p:pic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2585" y="1304663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로그인</a:t>
            </a:r>
            <a:endParaRPr lang="en-US" alt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712585" y="1876991"/>
            <a:ext cx="813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Google Play Games plugin</a:t>
            </a:r>
            <a:r>
              <a:rPr lang="ko-KR" altLang="en-US" sz="2000" dirty="0"/>
              <a:t>을 통해</a:t>
            </a:r>
            <a:r>
              <a:rPr lang="en-US" altLang="ko-KR" sz="2000" dirty="0"/>
              <a:t> Google Play Games API</a:t>
            </a:r>
            <a:r>
              <a:rPr lang="ko-KR" altLang="en-US" sz="2000" dirty="0"/>
              <a:t>에 접근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어플 실행 시 </a:t>
            </a:r>
            <a:r>
              <a:rPr lang="en-US" altLang="ko-KR" sz="2000" dirty="0"/>
              <a:t>google </a:t>
            </a:r>
            <a:r>
              <a:rPr lang="ko-KR" altLang="en-US" sz="2000" dirty="0"/>
              <a:t>계정으로 자동 로그인</a:t>
            </a:r>
            <a:endParaRPr lang="en-US" altLang="ko-KR" sz="2000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00" y="2941762"/>
            <a:ext cx="6046841" cy="30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076325" y="1189571"/>
            <a:ext cx="1933575" cy="5550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8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3360057" y="2366302"/>
            <a:ext cx="5471886" cy="1640115"/>
            <a:chOff x="628669" y="1866629"/>
            <a:chExt cx="5471886" cy="164011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440" y="1866629"/>
              <a:ext cx="1640115" cy="164011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69" y="1866629"/>
              <a:ext cx="1640115" cy="164011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926" y="1866629"/>
              <a:ext cx="1640115" cy="16401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183" y="1866629"/>
              <a:ext cx="1640115" cy="164011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ko-KR" altLang="en-US" sz="3200" b="1" dirty="0"/>
              <a:t>①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아빠</a:t>
            </a:r>
            <a:endParaRPr lang="en-US" altLang="ko-KR" sz="3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094" y="4474369"/>
            <a:ext cx="10079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</a:t>
            </a:r>
            <a:r>
              <a:rPr lang="ko-KR" altLang="en-US" sz="2800" dirty="0"/>
              <a:t>회사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고층 빌딩에서의 지진대피 요령 학습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3916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233104" y="2363385"/>
            <a:ext cx="5471886" cy="1729241"/>
            <a:chOff x="522513" y="1728788"/>
            <a:chExt cx="5471886" cy="172924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58" y="1728788"/>
              <a:ext cx="1729241" cy="172924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13" y="1817914"/>
              <a:ext cx="1640115" cy="164011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644" y="1728788"/>
              <a:ext cx="1729241" cy="1729241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901" y="1728788"/>
              <a:ext cx="1729241" cy="1729241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69" y="131357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C55A11"/>
              </a:buClr>
            </a:pPr>
            <a:r>
              <a:rPr lang="ko-KR" altLang="en-US" sz="3200" b="1" dirty="0"/>
              <a:t>② </a:t>
            </a:r>
            <a:r>
              <a:rPr lang="ko-KR" altLang="en-US" sz="3000" b="1" dirty="0"/>
              <a:t>캐릭터 </a:t>
            </a:r>
            <a:r>
              <a:rPr lang="en-US" altLang="ko-KR" sz="3000" b="1" dirty="0"/>
              <a:t>- </a:t>
            </a:r>
            <a:r>
              <a:rPr lang="ko-KR" altLang="en-US" sz="3000" b="1" dirty="0"/>
              <a:t>엄마</a:t>
            </a:r>
            <a:endParaRPr lang="en-US" altLang="ko-KR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9094" y="4557661"/>
            <a:ext cx="10079906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장소 </a:t>
            </a:r>
            <a:r>
              <a:rPr lang="en-US" altLang="ko-KR" sz="2800" dirty="0"/>
              <a:t>: 2</a:t>
            </a:r>
            <a:r>
              <a:rPr lang="ko-KR" altLang="en-US" sz="2800" dirty="0"/>
              <a:t>층 주택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/>
              <a:t>목표 </a:t>
            </a:r>
            <a:r>
              <a:rPr lang="en-US" altLang="ko-KR" sz="2800" dirty="0"/>
              <a:t>: </a:t>
            </a:r>
            <a:r>
              <a:rPr lang="ko-KR" altLang="en-US" sz="2800" dirty="0"/>
              <a:t>일반 가정에서 지진 발생 시 주의할 점들 학습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410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25514"/>
            <a:ext cx="12192000" cy="432486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304800" y="1154123"/>
            <a:ext cx="11538857" cy="0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8151" y="472345"/>
            <a:ext cx="420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게임 세부 시나리오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8591" y="207886"/>
            <a:ext cx="2800632" cy="3800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5269" y="1304663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55A11"/>
              </a:buClr>
              <a:buFont typeface="Wingdings" panose="05000000000000000000" pitchFamily="2" charset="2"/>
              <a:buChar char="v"/>
            </a:pPr>
            <a:r>
              <a:rPr lang="ko-KR" altLang="en-US" sz="2800" dirty="0"/>
              <a:t>맵 </a:t>
            </a:r>
            <a:r>
              <a:rPr lang="en-US" altLang="ko-KR" sz="2800" dirty="0"/>
              <a:t>– 2</a:t>
            </a:r>
            <a:r>
              <a:rPr lang="ko-KR" altLang="en-US" sz="2800" dirty="0"/>
              <a:t>층 주택</a:t>
            </a:r>
            <a:endParaRPr lang="en-US" altLang="ko-KR" sz="28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389780" y="2113479"/>
            <a:ext cx="4130250" cy="4026438"/>
            <a:chOff x="1480455" y="2380342"/>
            <a:chExt cx="4130250" cy="4026438"/>
          </a:xfrm>
        </p:grpSpPr>
        <p:sp>
          <p:nvSpPr>
            <p:cNvPr id="18" name="직사각형 17"/>
            <p:cNvSpPr/>
            <p:nvPr/>
          </p:nvSpPr>
          <p:spPr>
            <a:xfrm>
              <a:off x="1480455" y="2380342"/>
              <a:ext cx="4130249" cy="1698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456" y="4078417"/>
              <a:ext cx="4130249" cy="232836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1683" y="2380343"/>
              <a:ext cx="3959700" cy="1698074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823596" y="6033341"/>
              <a:ext cx="108756" cy="331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152711" y="4110758"/>
              <a:ext cx="108756" cy="3312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1950" y="253287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1F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468657" y="2885888"/>
            <a:ext cx="4130250" cy="1807862"/>
            <a:chOff x="1480454" y="530252"/>
            <a:chExt cx="4130250" cy="1807862"/>
          </a:xfrm>
        </p:grpSpPr>
        <p:sp>
          <p:nvSpPr>
            <p:cNvPr id="30" name="직사각형 29"/>
            <p:cNvSpPr/>
            <p:nvPr/>
          </p:nvSpPr>
          <p:spPr>
            <a:xfrm>
              <a:off x="1480454" y="530252"/>
              <a:ext cx="4130250" cy="18078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8720" y="530252"/>
              <a:ext cx="3773717" cy="180786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521950" y="6501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2F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89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1189</Words>
  <Application>Microsoft Office PowerPoint</Application>
  <PresentationFormat>와이드스크린</PresentationFormat>
  <Paragraphs>425</Paragraphs>
  <Slides>33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HY울릉도B</vt:lpstr>
      <vt:lpstr>맑은 고딕</vt:lpstr>
      <vt:lpstr>맑은 고딕 Semilight</vt:lpstr>
      <vt:lpstr>Arial</vt:lpstr>
      <vt:lpstr>Wingdings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노유진</dc:creator>
  <cp:lastModifiedBy>노유진</cp:lastModifiedBy>
  <cp:revision>281</cp:revision>
  <dcterms:created xsi:type="dcterms:W3CDTF">2016-12-17T04:39:47Z</dcterms:created>
  <dcterms:modified xsi:type="dcterms:W3CDTF">2017-03-16T03:04:06Z</dcterms:modified>
</cp:coreProperties>
</file>