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0" r:id="rId4"/>
    <p:sldId id="277" r:id="rId5"/>
    <p:sldId id="310" r:id="rId6"/>
    <p:sldId id="340" r:id="rId7"/>
    <p:sldId id="321" r:id="rId8"/>
    <p:sldId id="311" r:id="rId9"/>
    <p:sldId id="336" r:id="rId10"/>
    <p:sldId id="312" r:id="rId11"/>
    <p:sldId id="313" r:id="rId12"/>
    <p:sldId id="315" r:id="rId13"/>
    <p:sldId id="316" r:id="rId14"/>
    <p:sldId id="317" r:id="rId15"/>
    <p:sldId id="327" r:id="rId16"/>
    <p:sldId id="318" r:id="rId17"/>
    <p:sldId id="337" r:id="rId18"/>
    <p:sldId id="333" r:id="rId19"/>
    <p:sldId id="339" r:id="rId20"/>
    <p:sldId id="320" r:id="rId21"/>
    <p:sldId id="322" r:id="rId22"/>
    <p:sldId id="323" r:id="rId23"/>
    <p:sldId id="325" r:id="rId24"/>
    <p:sldId id="329" r:id="rId25"/>
    <p:sldId id="330" r:id="rId26"/>
    <p:sldId id="331" r:id="rId27"/>
    <p:sldId id="297" r:id="rId28"/>
    <p:sldId id="288" r:id="rId29"/>
    <p:sldId id="341" r:id="rId30"/>
    <p:sldId id="264" r:id="rId31"/>
    <p:sldId id="284" r:id="rId32"/>
    <p:sldId id="267" r:id="rId33"/>
    <p:sldId id="266" r:id="rId34"/>
    <p:sldId id="26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F6600"/>
    <a:srgbClr val="ED7A2B"/>
    <a:srgbClr val="FFD966"/>
    <a:srgbClr val="ED7D31"/>
    <a:srgbClr val="F29D64"/>
    <a:srgbClr val="F8D7C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951B5-B73E-4676-8332-E6F4B9CEC2CF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D35A-432C-485F-BC91-AB4BBF32F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2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BD35A-432C-485F-BC91-AB4BBF32F6A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3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0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2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66D1-8DB1-4E74-BD34-AC25D0164E53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gif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gif"/><Relationship Id="rId11" Type="http://schemas.openxmlformats.org/officeDocument/2006/relationships/image" Target="../media/image32.png"/><Relationship Id="rId5" Type="http://schemas.openxmlformats.org/officeDocument/2006/relationships/image" Target="../media/image26.gif"/><Relationship Id="rId10" Type="http://schemas.openxmlformats.org/officeDocument/2006/relationships/image" Target="../media/image31.png"/><Relationship Id="rId4" Type="http://schemas.openxmlformats.org/officeDocument/2006/relationships/image" Target="../media/image25.gif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gif"/><Relationship Id="rId7" Type="http://schemas.openxmlformats.org/officeDocument/2006/relationships/image" Target="../media/image37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7" Type="http://schemas.openxmlformats.org/officeDocument/2006/relationships/image" Target="../media/image43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7" Type="http://schemas.openxmlformats.org/officeDocument/2006/relationships/image" Target="../media/image48.pn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7.gif"/><Relationship Id="rId4" Type="http://schemas.openxmlformats.org/officeDocument/2006/relationships/image" Target="../media/image4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jpe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054600" y="5715000"/>
            <a:ext cx="18859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0" y="1961704"/>
            <a:ext cx="12221497" cy="4925793"/>
            <a:chOff x="-29635" y="2275107"/>
            <a:chExt cx="12278785" cy="4608293"/>
          </a:xfrm>
        </p:grpSpPr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751916"/>
                </p:ext>
              </p:extLst>
            </p:nvPr>
          </p:nvGraphicFramePr>
          <p:xfrm>
            <a:off x="3916297" y="2275107"/>
            <a:ext cx="8332853" cy="460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Image" r:id="rId3" imgW="10882540" imgH="6019048" progId="">
                    <p:embed/>
                  </p:oleObj>
                </mc:Choice>
                <mc:Fallback>
                  <p:oleObj name="Image" r:id="rId3" imgW="10882540" imgH="6019048" progId="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297" y="2275107"/>
                          <a:ext cx="8332853" cy="4608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직사각형 19"/>
            <p:cNvSpPr/>
            <p:nvPr/>
          </p:nvSpPr>
          <p:spPr>
            <a:xfrm>
              <a:off x="-29635" y="5217214"/>
              <a:ext cx="6062137" cy="1666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0950" y="5612285"/>
            <a:ext cx="2295821" cy="769441"/>
          </a:xfrm>
          <a:prstGeom prst="rect">
            <a:avLst/>
          </a:prstGeom>
          <a:noFill/>
          <a:effectLst>
            <a:outerShdw blurRad="50800" dist="50800" dir="5400000" sx="105000" sy="105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2014150001 </a:t>
            </a:r>
            <a:r>
              <a:rPr lang="ko-KR" altLang="en-US" sz="2200" b="1" spc="-150" dirty="0" err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강한글</a:t>
            </a:r>
            <a:endParaRPr lang="en-US" altLang="ko-KR" sz="2200" b="1" spc="-15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2014150012 </a:t>
            </a:r>
            <a:r>
              <a:rPr lang="ko-KR" altLang="en-US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노유진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950" y="793303"/>
            <a:ext cx="4797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지진에서</a:t>
            </a:r>
            <a:endParaRPr lang="en-US" altLang="ko-KR" sz="72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살아남기</a:t>
            </a:r>
            <a:endParaRPr lang="en-US" altLang="ko-KR" sz="72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42950" y="1009650"/>
            <a:ext cx="0" cy="3105150"/>
          </a:xfrm>
          <a:prstGeom prst="line">
            <a:avLst/>
          </a:prstGeom>
          <a:ln w="114300">
            <a:solidFill>
              <a:srgbClr val="C55A11"/>
            </a:solidFill>
          </a:ln>
          <a:effectLst>
            <a:outerShdw blurRad="50800" dist="38100" dir="21540000" algn="ctr" rotWithShape="0">
              <a:srgbClr val="000000">
                <a:alpha val="3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"/>
    </mc:Choice>
    <mc:Fallback xmlns="">
      <p:transition spd="slow" advTm="15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24114" y="2413524"/>
            <a:ext cx="5471886" cy="1640115"/>
            <a:chOff x="628669" y="1866629"/>
            <a:chExt cx="5471886" cy="164011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440" y="1866629"/>
              <a:ext cx="1640115" cy="164011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9" y="1866629"/>
              <a:ext cx="1640115" cy="164011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926" y="1866629"/>
              <a:ext cx="1640115" cy="16401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183" y="1866629"/>
              <a:ext cx="1640115" cy="164011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69" y="1313576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3200" b="1" dirty="0"/>
              <a:t>① </a:t>
            </a:r>
            <a:r>
              <a:rPr lang="ko-KR" altLang="en-US" sz="3000" b="1" dirty="0"/>
              <a:t>캐릭터 </a:t>
            </a:r>
            <a:r>
              <a:rPr lang="en-US" altLang="ko-KR" sz="3000" b="1" dirty="0"/>
              <a:t>- </a:t>
            </a:r>
            <a:r>
              <a:rPr lang="ko-KR" altLang="en-US" sz="3000" b="1" dirty="0"/>
              <a:t>아빠</a:t>
            </a:r>
            <a:endParaRPr lang="en-US" altLang="ko-KR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4" y="4474369"/>
            <a:ext cx="10079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장소 </a:t>
            </a:r>
            <a:r>
              <a:rPr lang="en-US" altLang="ko-KR" sz="2800" dirty="0"/>
              <a:t>: </a:t>
            </a:r>
            <a:r>
              <a:rPr lang="ko-KR" altLang="en-US" sz="2800" dirty="0"/>
              <a:t>회사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목표 </a:t>
            </a:r>
            <a:r>
              <a:rPr lang="en-US" altLang="ko-KR" sz="2800" dirty="0"/>
              <a:t>: </a:t>
            </a:r>
            <a:r>
              <a:rPr lang="ko-KR" altLang="en-US" sz="2800" dirty="0"/>
              <a:t>고층 빌딩에서의 지진대피 요령 학습</a:t>
            </a:r>
            <a:endParaRPr lang="en-US" altLang="ko-KR" sz="2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095999" y="1490240"/>
            <a:ext cx="5747657" cy="3567004"/>
            <a:chOff x="3051513" y="1250875"/>
            <a:chExt cx="8174358" cy="5073018"/>
          </a:xfrm>
        </p:grpSpPr>
        <p:sp>
          <p:nvSpPr>
            <p:cNvPr id="14" name="직사각형 13"/>
            <p:cNvSpPr/>
            <p:nvPr/>
          </p:nvSpPr>
          <p:spPr>
            <a:xfrm>
              <a:off x="3051513" y="1250875"/>
              <a:ext cx="8174358" cy="50730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7"/>
            <a:srcRect l="19080" t="4797" r="15023" b="10661"/>
            <a:stretch/>
          </p:blipFill>
          <p:spPr>
            <a:xfrm>
              <a:off x="4851738" y="1323255"/>
              <a:ext cx="1958341" cy="25527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1513" y="1260890"/>
              <a:ext cx="1800225" cy="2619375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6849647" y="1250876"/>
              <a:ext cx="4376224" cy="5073017"/>
              <a:chOff x="6118358" y="162480"/>
              <a:chExt cx="5267325" cy="6106001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8358" y="162480"/>
                <a:ext cx="5219700" cy="323850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8408" y="3106181"/>
                <a:ext cx="4867275" cy="3162300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3051513" y="13232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엘레베이터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91306" y="132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비상계단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69740" y="3787383"/>
              <a:ext cx="3661837" cy="227922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135742" y="39054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화장실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16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28669" y="2363385"/>
            <a:ext cx="5471886" cy="1729241"/>
            <a:chOff x="522513" y="1728788"/>
            <a:chExt cx="5471886" cy="172924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58" y="1728788"/>
              <a:ext cx="1729241" cy="172924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13" y="1817914"/>
              <a:ext cx="1640115" cy="164011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644" y="1728788"/>
              <a:ext cx="1729241" cy="172924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901" y="1728788"/>
              <a:ext cx="1729241" cy="1729241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69" y="1313576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55A11"/>
              </a:buClr>
            </a:pPr>
            <a:r>
              <a:rPr lang="ko-KR" altLang="en-US" sz="3200" b="1" dirty="0"/>
              <a:t>② </a:t>
            </a:r>
            <a:r>
              <a:rPr lang="ko-KR" altLang="en-US" sz="3000" b="1" dirty="0"/>
              <a:t>캐릭터 </a:t>
            </a:r>
            <a:r>
              <a:rPr lang="en-US" altLang="ko-KR" sz="3000" b="1" dirty="0"/>
              <a:t>- </a:t>
            </a:r>
            <a:r>
              <a:rPr lang="ko-KR" altLang="en-US" sz="3000" b="1" dirty="0"/>
              <a:t>엄마</a:t>
            </a:r>
            <a:endParaRPr lang="en-US" altLang="ko-KR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9094" y="4650425"/>
            <a:ext cx="10079906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장소 </a:t>
            </a:r>
            <a:r>
              <a:rPr lang="en-US" altLang="ko-KR" sz="2800" dirty="0"/>
              <a:t>: 2</a:t>
            </a:r>
            <a:r>
              <a:rPr lang="ko-KR" altLang="en-US" sz="2800" dirty="0"/>
              <a:t>층 주택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목표 </a:t>
            </a:r>
            <a:r>
              <a:rPr lang="en-US" altLang="ko-KR" sz="2800" dirty="0"/>
              <a:t>: </a:t>
            </a:r>
            <a:r>
              <a:rPr lang="ko-KR" altLang="en-US" sz="2800" dirty="0"/>
              <a:t>일반 가정에서 지진 발생 시 주의할 점들 학습</a:t>
            </a:r>
            <a:endParaRPr lang="en-US" altLang="ko-KR" sz="28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054897" y="1313576"/>
            <a:ext cx="4130250" cy="4026438"/>
            <a:chOff x="1480455" y="2380342"/>
            <a:chExt cx="4130250" cy="4026438"/>
          </a:xfrm>
        </p:grpSpPr>
        <p:sp>
          <p:nvSpPr>
            <p:cNvPr id="19" name="직사각형 18"/>
            <p:cNvSpPr/>
            <p:nvPr/>
          </p:nvSpPr>
          <p:spPr>
            <a:xfrm>
              <a:off x="1480455" y="2380342"/>
              <a:ext cx="4130249" cy="1698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80456" y="4078417"/>
              <a:ext cx="4130249" cy="232836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1683" y="2380343"/>
              <a:ext cx="3959700" cy="169807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823596" y="6033341"/>
              <a:ext cx="108756" cy="3312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52711" y="4110758"/>
              <a:ext cx="108756" cy="3312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1950" y="253287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1F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28669" y="2336700"/>
            <a:ext cx="5471886" cy="1699320"/>
            <a:chOff x="522513" y="263739"/>
            <a:chExt cx="5471886" cy="169932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080" y="263739"/>
              <a:ext cx="1699319" cy="169931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13" y="322943"/>
              <a:ext cx="1640115" cy="164011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126" y="285299"/>
              <a:ext cx="1677760" cy="167776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383" y="285299"/>
              <a:ext cx="1677760" cy="167776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69" y="1313576"/>
            <a:ext cx="270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3200" b="1" dirty="0"/>
              <a:t>③ </a:t>
            </a:r>
            <a:r>
              <a:rPr lang="ko-KR" altLang="en-US" sz="3000" b="1" dirty="0"/>
              <a:t>캐릭터 </a:t>
            </a:r>
            <a:r>
              <a:rPr lang="en-US" altLang="ko-KR" sz="3000" b="1" dirty="0"/>
              <a:t>- </a:t>
            </a:r>
            <a:r>
              <a:rPr lang="ko-KR" altLang="en-US" sz="3000" b="1" dirty="0"/>
              <a:t>딸</a:t>
            </a:r>
            <a:endParaRPr lang="en-US" altLang="ko-KR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4" y="4645057"/>
            <a:ext cx="10079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장소 </a:t>
            </a:r>
            <a:r>
              <a:rPr lang="en-US" altLang="ko-KR" sz="2800" dirty="0"/>
              <a:t>: </a:t>
            </a:r>
            <a:r>
              <a:rPr lang="ko-KR" altLang="en-US" sz="2800" dirty="0"/>
              <a:t>마트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목표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마트에서의</a:t>
            </a:r>
            <a:r>
              <a:rPr lang="ko-KR" altLang="en-US" sz="2800" dirty="0"/>
              <a:t> 지진대피 요령 학습</a:t>
            </a:r>
            <a:endParaRPr lang="en-US" altLang="ko-KR" sz="28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127" y="1479236"/>
            <a:ext cx="5720529" cy="35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28669" y="2368967"/>
            <a:ext cx="5567374" cy="1718078"/>
            <a:chOff x="487985" y="4729895"/>
            <a:chExt cx="5567374" cy="17180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026" y="4746897"/>
              <a:ext cx="1701075" cy="170107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281" y="4729895"/>
              <a:ext cx="1718078" cy="171807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85" y="4751770"/>
              <a:ext cx="1696202" cy="169620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68" y="4746896"/>
              <a:ext cx="1701075" cy="170107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69" y="1313576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3200" b="1" dirty="0"/>
              <a:t>④ </a:t>
            </a:r>
            <a:r>
              <a:rPr lang="ko-KR" altLang="en-US" sz="3000" b="1" dirty="0"/>
              <a:t>캐릭터 </a:t>
            </a:r>
            <a:r>
              <a:rPr lang="en-US" altLang="ko-KR" sz="3000" b="1" dirty="0"/>
              <a:t>- </a:t>
            </a:r>
            <a:r>
              <a:rPr lang="ko-KR" altLang="en-US" sz="3000" b="1" dirty="0"/>
              <a:t>아들</a:t>
            </a:r>
            <a:endParaRPr lang="en-US" altLang="ko-KR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4" y="4655197"/>
            <a:ext cx="10079906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장소 </a:t>
            </a:r>
            <a:r>
              <a:rPr lang="en-US" altLang="ko-KR" sz="2800" dirty="0"/>
              <a:t>: </a:t>
            </a:r>
            <a:r>
              <a:rPr lang="ko-KR" altLang="en-US" sz="2800" dirty="0"/>
              <a:t>학교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목표 </a:t>
            </a:r>
            <a:r>
              <a:rPr lang="en-US" altLang="ko-KR" sz="2800" dirty="0"/>
              <a:t>: </a:t>
            </a:r>
            <a:r>
              <a:rPr lang="ko-KR" altLang="en-US" sz="2800" dirty="0"/>
              <a:t>지진 발생 시 학교에서의 적절한 대응 학습</a:t>
            </a:r>
            <a:endParaRPr lang="en-US" altLang="ko-KR" sz="2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084" y="1406302"/>
            <a:ext cx="5215573" cy="38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2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48265" y="1919824"/>
            <a:ext cx="81310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/>
              <a:t>가벼운 지진이</a:t>
            </a:r>
            <a:r>
              <a:rPr lang="en-US" altLang="ko-KR" sz="2000" dirty="0"/>
              <a:t> </a:t>
            </a:r>
            <a:r>
              <a:rPr lang="ko-KR" altLang="en-US" sz="2000" dirty="0"/>
              <a:t>발생하며 시작 </a:t>
            </a:r>
            <a:r>
              <a:rPr lang="en-US" altLang="ko-KR" sz="2000" dirty="0"/>
              <a:t>(</a:t>
            </a:r>
            <a:r>
              <a:rPr lang="ko-KR" altLang="en-US" sz="2000" dirty="0"/>
              <a:t>카메라 효과 </a:t>
            </a:r>
            <a:r>
              <a:rPr lang="en-US" altLang="ko-KR" sz="2000" dirty="0"/>
              <a:t>+ </a:t>
            </a:r>
            <a:r>
              <a:rPr lang="ko-KR" altLang="en-US" sz="2000" dirty="0"/>
              <a:t>진동</a:t>
            </a:r>
            <a:r>
              <a:rPr lang="en-US" altLang="ko-KR" sz="2000" dirty="0"/>
              <a:t>)</a:t>
            </a:r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/>
              <a:t>조이스틱을 이용해 캐릭터 조종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/>
              <a:t>랜덤으로 배치되는 아이템을 이용해 목표지점 도착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 err="1"/>
              <a:t>랜덤한</a:t>
            </a:r>
            <a:r>
              <a:rPr lang="ko-KR" altLang="en-US" sz="2000" dirty="0"/>
              <a:t> 시간에 지진 발생 → 방해 오브젝트 생성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/>
              <a:t>탈출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게임 오버 → 게임 오버 이유가 도감에 등록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3210" y="1211073"/>
            <a:ext cx="2909912" cy="5157491"/>
            <a:chOff x="608059" y="1203231"/>
            <a:chExt cx="2909912" cy="515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5825" t="4194" r="5580" b="5329"/>
            <a:stretch/>
          </p:blipFill>
          <p:spPr>
            <a:xfrm>
              <a:off x="608060" y="1203231"/>
              <a:ext cx="2909911" cy="5157491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608059" y="4772381"/>
              <a:ext cx="2909911" cy="15883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74224" y="5024156"/>
              <a:ext cx="2599116" cy="1223607"/>
              <a:chOff x="860435" y="4982816"/>
              <a:chExt cx="2504787" cy="1179199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435" y="4982816"/>
                <a:ext cx="1179199" cy="1179199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6336" y="5632572"/>
                <a:ext cx="529443" cy="529443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5779" y="5178047"/>
                <a:ext cx="529443" cy="529443"/>
              </a:xfrm>
              <a:prstGeom prst="rect">
                <a:avLst/>
              </a:prstGeom>
            </p:spPr>
          </p:pic>
        </p:grp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48265" y="133181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플레이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493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113852" y="6356350"/>
            <a:ext cx="2743200" cy="365125"/>
          </a:xfrm>
        </p:spPr>
        <p:txBody>
          <a:bodyPr/>
          <a:lstStyle/>
          <a:p>
            <a:fld id="{2F31B85E-27C6-4A9D-8545-DE20EAD67970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359476" y="1325722"/>
            <a:ext cx="3457330" cy="4942161"/>
            <a:chOff x="8359476" y="1325722"/>
            <a:chExt cx="3457330" cy="4942161"/>
          </a:xfrm>
        </p:grpSpPr>
        <p:grpSp>
          <p:nvGrpSpPr>
            <p:cNvPr id="38" name="그룹 37"/>
            <p:cNvGrpSpPr/>
            <p:nvPr/>
          </p:nvGrpSpPr>
          <p:grpSpPr>
            <a:xfrm>
              <a:off x="8359476" y="1325722"/>
              <a:ext cx="2334323" cy="858413"/>
              <a:chOff x="6924382" y="1603047"/>
              <a:chExt cx="2334323" cy="85841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6924382" y="1603047"/>
                <a:ext cx="2334323" cy="744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아이템이 랜덤으로 </a:t>
                </a:r>
                <a:r>
                  <a:rPr lang="ko-KR" altLang="en-US" sz="1400">
                    <a:solidFill>
                      <a:schemeClr val="tx1"/>
                    </a:solidFill>
                  </a:rPr>
                  <a:t>생성될 위치에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빈 오브젝트 배치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(      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861029" y="1938240"/>
                <a:ext cx="497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ü"/>
                </a:pPr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8359476" y="26117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377883" y="2380547"/>
              <a:ext cx="2334323" cy="7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배열에 위치 저장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359476" y="3435372"/>
              <a:ext cx="2334323" cy="7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배열에서</a:t>
              </a:r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  <a:r>
                <a:rPr lang="ko-KR" altLang="en-US" sz="1400">
                  <a:solidFill>
                    <a:schemeClr val="tx1"/>
                  </a:solidFill>
                </a:rPr>
                <a:t>랜덤으로</a:t>
              </a:r>
              <a:endParaRPr lang="en-US" altLang="ko-KR" sz="140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인덱스 추출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365825" y="5522929"/>
              <a:ext cx="2334323" cy="7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배치된 위치는</a:t>
              </a:r>
              <a:endParaRPr lang="en-US" altLang="ko-KR" sz="140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배열에서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제거</a:t>
              </a:r>
            </a:p>
          </p:txBody>
        </p:sp>
        <p:cxnSp>
          <p:nvCxnSpPr>
            <p:cNvPr id="45" name="직선 화살표 연결선 44"/>
            <p:cNvCxnSpPr>
              <a:cxnSpLocks/>
              <a:endCxn id="42" idx="0"/>
            </p:cNvCxnSpPr>
            <p:nvPr/>
          </p:nvCxnSpPr>
          <p:spPr>
            <a:xfrm>
              <a:off x="9545044" y="2049938"/>
              <a:ext cx="1" cy="33060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9526638" y="3125501"/>
              <a:ext cx="18407" cy="30987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cxnSpLocks/>
              <a:stCxn id="43" idx="2"/>
              <a:endCxn id="50" idx="0"/>
            </p:cNvCxnSpPr>
            <p:nvPr/>
          </p:nvCxnSpPr>
          <p:spPr>
            <a:xfrm>
              <a:off x="9526638" y="4180326"/>
              <a:ext cx="6350" cy="27249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/>
            <p:cNvCxnSpPr>
              <a:cxnSpLocks/>
              <a:stCxn id="44" idx="3"/>
              <a:endCxn id="43" idx="3"/>
            </p:cNvCxnSpPr>
            <p:nvPr/>
          </p:nvCxnSpPr>
          <p:spPr>
            <a:xfrm flipH="1" flipV="1">
              <a:off x="10693799" y="3807849"/>
              <a:ext cx="6349" cy="2087557"/>
            </a:xfrm>
            <a:prstGeom prst="bentConnector3">
              <a:avLst>
                <a:gd name="adj1" fmla="val -3600567"/>
              </a:avLst>
            </a:prstGeom>
            <a:ln w="22225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1016587" y="4381491"/>
              <a:ext cx="800219" cy="8876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/>
                <a:t>아이템</a:t>
              </a:r>
              <a:endParaRPr lang="en-US" altLang="ko-KR" sz="1200"/>
            </a:p>
            <a:p>
              <a:pPr algn="ctr">
                <a:lnSpc>
                  <a:spcPct val="150000"/>
                </a:lnSpc>
              </a:pPr>
              <a:r>
                <a:rPr lang="ko-KR" altLang="en-US" sz="1200"/>
                <a:t>개수만큼</a:t>
              </a:r>
              <a:endParaRPr lang="en-US" altLang="ko-KR" sz="1200"/>
            </a:p>
            <a:p>
              <a:pPr algn="ctr">
                <a:lnSpc>
                  <a:spcPct val="150000"/>
                </a:lnSpc>
              </a:pPr>
              <a:r>
                <a:rPr lang="ko-KR" altLang="en-US" sz="1200"/>
                <a:t>반복</a:t>
              </a:r>
              <a:endParaRPr lang="ko-KR" altLang="en-US" sz="12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65826" y="4452822"/>
              <a:ext cx="2334323" cy="7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추출한 인덱스의</a:t>
              </a:r>
              <a:endParaRPr lang="en-US" altLang="ko-KR" sz="140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tx1"/>
                  </a:solidFill>
                </a:rPr>
                <a:t>빈 오브젝트에 아이템 배치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/>
            <p:cNvCxnSpPr>
              <a:cxnSpLocks/>
              <a:stCxn id="50" idx="2"/>
              <a:endCxn id="44" idx="0"/>
            </p:cNvCxnSpPr>
            <p:nvPr/>
          </p:nvCxnSpPr>
          <p:spPr>
            <a:xfrm flipH="1">
              <a:off x="9532987" y="5197776"/>
              <a:ext cx="1" cy="32515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41239" y="133181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플레이</a:t>
            </a:r>
            <a:endParaRPr lang="en-US" altLang="ko-KR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26770" y="1919824"/>
            <a:ext cx="5039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처음 시작할 때 아이템 랜덤 배치</a:t>
            </a:r>
            <a:endParaRPr lang="en-US" altLang="ko-KR" sz="20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57808" y="5181601"/>
          <a:ext cx="7726019" cy="110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함수명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리턴값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Instantiate(</a:t>
                      </a:r>
                      <a:r>
                        <a:rPr lang="en-US" altLang="ko-KR" sz="1600" dirty="0" err="1"/>
                        <a:t>GameObject</a:t>
                      </a:r>
                      <a:r>
                        <a:rPr lang="en-US" altLang="ko-KR" sz="1600" dirty="0"/>
                        <a:t>[], Transform[].position)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인스턴스화된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게임오브젝트를 지정한 좌표에 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1577650" y="2578647"/>
            <a:ext cx="5613678" cy="2457177"/>
            <a:chOff x="1480454" y="530252"/>
            <a:chExt cx="4130250" cy="1807862"/>
          </a:xfrm>
        </p:grpSpPr>
        <p:sp>
          <p:nvSpPr>
            <p:cNvPr id="65" name="직사각형 64"/>
            <p:cNvSpPr/>
            <p:nvPr/>
          </p:nvSpPr>
          <p:spPr>
            <a:xfrm>
              <a:off x="1480454" y="530252"/>
              <a:ext cx="4130250" cy="18078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8720" y="530252"/>
              <a:ext cx="3773717" cy="18078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521950" y="6501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2F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21218" y="3615611"/>
            <a:ext cx="4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07426" y="3489715"/>
            <a:ext cx="4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1531" y="3290933"/>
            <a:ext cx="4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62592" y="3343941"/>
            <a:ext cx="4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41166" y="4284846"/>
            <a:ext cx="4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7636" y="4364359"/>
            <a:ext cx="4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55566" y="4364359"/>
            <a:ext cx="4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</p:spTree>
    <p:extLst>
      <p:ext uri="{BB962C8B-B14F-4D97-AF65-F5344CB8AC3E}">
        <p14:creationId xmlns:p14="http://schemas.microsoft.com/office/powerpoint/2010/main" val="140193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510980" y="1220847"/>
            <a:ext cx="2894795" cy="5137944"/>
            <a:chOff x="608060" y="1240631"/>
            <a:chExt cx="2894795" cy="513794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8631" t="4383" r="8653" b="11344"/>
            <a:stretch/>
          </p:blipFill>
          <p:spPr>
            <a:xfrm>
              <a:off x="608060" y="1240631"/>
              <a:ext cx="2894795" cy="5137944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774224" y="5024156"/>
              <a:ext cx="2599116" cy="1223607"/>
              <a:chOff x="860435" y="4982816"/>
              <a:chExt cx="2504787" cy="1179199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435" y="4982816"/>
                <a:ext cx="1179199" cy="1179199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6336" y="5632572"/>
                <a:ext cx="529443" cy="529443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5779" y="5178047"/>
                <a:ext cx="529443" cy="529443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924224" y="2849304"/>
              <a:ext cx="624840" cy="55501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72991" y="3701172"/>
              <a:ext cx="624840" cy="55501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24224" y="4200430"/>
              <a:ext cx="624840" cy="55501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31837" y="1856911"/>
            <a:ext cx="8131072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지진 이벤트 발생 시 나타나는 효과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→ 진도 </a:t>
            </a:r>
            <a:r>
              <a:rPr lang="en-US" altLang="ko-KR" dirty="0"/>
              <a:t>3 ~ 3.9 : </a:t>
            </a:r>
            <a:r>
              <a:rPr lang="ko-KR" altLang="en-US" dirty="0"/>
              <a:t>카메라 효과</a:t>
            </a:r>
            <a:r>
              <a:rPr lang="en-US" altLang="ko-KR" dirty="0"/>
              <a:t>(</a:t>
            </a:r>
            <a:r>
              <a:rPr lang="ko-KR" altLang="en-US" dirty="0"/>
              <a:t>화면 흔들기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진동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→ 진도 </a:t>
            </a:r>
            <a:r>
              <a:rPr lang="en-US" altLang="ko-KR" dirty="0"/>
              <a:t>4 ~ 4.9 : </a:t>
            </a:r>
            <a:r>
              <a:rPr lang="ko-KR" altLang="en-US" dirty="0"/>
              <a:t>추락 오브젝트 활성화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→ 진도 </a:t>
            </a:r>
            <a:r>
              <a:rPr lang="en-US" altLang="ko-KR" dirty="0"/>
              <a:t>5 ~ 5.9 : </a:t>
            </a:r>
            <a:r>
              <a:rPr lang="ko-KR" altLang="en-US" dirty="0"/>
              <a:t>건물 손상으로 인한 이동 방해 오브젝트 생성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지진 이벤트가 발생할 때마다 방해 오브젝트 증가</a:t>
            </a:r>
            <a:endParaRPr lang="en-US" altLang="ko-KR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552101" y="1333691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플레이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3287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8713292" y="1811651"/>
            <a:ext cx="3180888" cy="4006588"/>
            <a:chOff x="536701" y="1626123"/>
            <a:chExt cx="3180888" cy="4006588"/>
          </a:xfrm>
        </p:grpSpPr>
        <p:sp>
          <p:nvSpPr>
            <p:cNvPr id="26" name="직사각형 25"/>
            <p:cNvSpPr/>
            <p:nvPr/>
          </p:nvSpPr>
          <p:spPr>
            <a:xfrm>
              <a:off x="822974" y="2759550"/>
              <a:ext cx="1661801" cy="6971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시간체크</a:t>
              </a:r>
            </a:p>
          </p:txBody>
        </p:sp>
        <p:sp>
          <p:nvSpPr>
            <p:cNvPr id="28" name="다이아몬드 27"/>
            <p:cNvSpPr/>
            <p:nvPr/>
          </p:nvSpPr>
          <p:spPr>
            <a:xfrm>
              <a:off x="536701" y="3843843"/>
              <a:ext cx="2234346" cy="648644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일치</a:t>
              </a:r>
            </a:p>
          </p:txBody>
        </p:sp>
        <p:cxnSp>
          <p:nvCxnSpPr>
            <p:cNvPr id="30" name="직선 화살표 연결선 29"/>
            <p:cNvCxnSpPr>
              <a:cxnSpLocks/>
              <a:stCxn id="26" idx="2"/>
              <a:endCxn id="28" idx="0"/>
            </p:cNvCxnSpPr>
            <p:nvPr/>
          </p:nvCxnSpPr>
          <p:spPr>
            <a:xfrm rot="5400000">
              <a:off x="1460299" y="3650267"/>
              <a:ext cx="38715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764146" y="4485915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22973" y="4935570"/>
              <a:ext cx="1661801" cy="6971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지진이벤트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발생</a:t>
              </a:r>
            </a:p>
          </p:txBody>
        </p:sp>
        <p:cxnSp>
          <p:nvCxnSpPr>
            <p:cNvPr id="34" name="직선 화살표 연결선 33"/>
            <p:cNvCxnSpPr>
              <a:cxnSpLocks/>
              <a:stCxn id="28" idx="2"/>
              <a:endCxn id="33" idx="0"/>
            </p:cNvCxnSpPr>
            <p:nvPr/>
          </p:nvCxnSpPr>
          <p:spPr>
            <a:xfrm rot="5400000">
              <a:off x="1432333" y="4714028"/>
              <a:ext cx="44308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60037" y="342472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2974" y="1626123"/>
              <a:ext cx="1661801" cy="6971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발생시점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랜덤생성</a:t>
              </a:r>
            </a:p>
          </p:txBody>
        </p:sp>
        <p:cxnSp>
          <p:nvCxnSpPr>
            <p:cNvPr id="37" name="직선 화살표 연결선 36"/>
            <p:cNvCxnSpPr>
              <a:cxnSpLocks/>
              <a:stCxn id="36" idx="2"/>
              <a:endCxn id="26" idx="0"/>
            </p:cNvCxnSpPr>
            <p:nvPr/>
          </p:nvCxnSpPr>
          <p:spPr>
            <a:xfrm>
              <a:off x="1653875" y="2323264"/>
              <a:ext cx="0" cy="436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28" idx="3"/>
              <a:endCxn id="26" idx="3"/>
            </p:cNvCxnSpPr>
            <p:nvPr/>
          </p:nvCxnSpPr>
          <p:spPr>
            <a:xfrm flipH="1" flipV="1">
              <a:off x="2484775" y="3108121"/>
              <a:ext cx="286272" cy="1060044"/>
            </a:xfrm>
            <a:prstGeom prst="bentConnector3">
              <a:avLst>
                <a:gd name="adj1" fmla="val -7985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57808" y="3617843"/>
          <a:ext cx="8053604" cy="210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함수명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리턴값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SetEarthquakeTime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null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r>
                        <a:rPr lang="ko-KR" altLang="en-US" sz="1600"/>
                        <a:t>개의 지진 발생 시점 랜덤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TimeCheck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게임 시작부터 몇초가 지났는지 카운트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ShakeCamera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null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카메라 위치를 조정해 화면 흔들림 효과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74333" y="2015528"/>
            <a:ext cx="8131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지진 이벤트를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시간에 발생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→ 최소</a:t>
            </a:r>
            <a:r>
              <a:rPr lang="en-US" altLang="ko-KR" sz="2000" dirty="0"/>
              <a:t> 1</a:t>
            </a:r>
            <a:r>
              <a:rPr lang="ko-KR" altLang="en-US" sz="2000" dirty="0"/>
              <a:t>분 차이를 두고 발생하도록 설정</a:t>
            </a:r>
            <a:r>
              <a:rPr lang="en-US" altLang="ko-KR" sz="2000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269" y="1304663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플레이</a:t>
            </a:r>
            <a:endParaRPr lang="en-US" altLang="ko-KR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</p:spTree>
    <p:extLst>
      <p:ext uri="{BB962C8B-B14F-4D97-AF65-F5344CB8AC3E}">
        <p14:creationId xmlns:p14="http://schemas.microsoft.com/office/powerpoint/2010/main" val="124917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6472" y="1333691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 랭킹</a:t>
            </a:r>
            <a:endParaRPr lang="en-US" altLang="ko-K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431" y="1856911"/>
            <a:ext cx="8265792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유저 최고 점수와 전체 순위를 확인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 → 점수 형식은 시간으로</a:t>
            </a:r>
            <a:r>
              <a:rPr lang="en-US" altLang="ko-KR" sz="2000" dirty="0"/>
              <a:t>, </a:t>
            </a:r>
            <a:r>
              <a:rPr lang="ko-KR" altLang="en-US" sz="2000" dirty="0"/>
              <a:t>시</a:t>
            </a:r>
            <a:r>
              <a:rPr lang="en-US" altLang="ko-KR" sz="2000" dirty="0"/>
              <a:t>:</a:t>
            </a:r>
            <a:r>
              <a:rPr lang="ko-KR" altLang="en-US" sz="2000" dirty="0"/>
              <a:t>분</a:t>
            </a:r>
            <a:r>
              <a:rPr lang="en-US" altLang="ko-KR" sz="2000" dirty="0"/>
              <a:t>:</a:t>
            </a:r>
            <a:r>
              <a:rPr lang="ko-KR" altLang="en-US" sz="2000" dirty="0"/>
              <a:t>초로 기록된다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 → 점수 데이터는 초 단위로 저장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 </a:t>
            </a:r>
            <a:r>
              <a:rPr lang="ko-KR" altLang="en-US" sz="2000" dirty="0"/>
              <a:t>→ 즉</a:t>
            </a:r>
            <a:r>
              <a:rPr lang="en-US" altLang="ko-KR" sz="2000" dirty="0"/>
              <a:t>, default</a:t>
            </a:r>
            <a:r>
              <a:rPr lang="ko-KR" altLang="en-US" sz="2000" dirty="0"/>
              <a:t>인 </a:t>
            </a:r>
            <a:r>
              <a:rPr lang="en-US" altLang="ko-KR" sz="2000" dirty="0"/>
              <a:t>10</a:t>
            </a:r>
            <a:r>
              <a:rPr lang="ko-KR" altLang="en-US" sz="2000" dirty="0"/>
              <a:t>분은 </a:t>
            </a:r>
            <a:r>
              <a:rPr lang="en-US" altLang="ko-KR" sz="2000" dirty="0"/>
              <a:t>600</a:t>
            </a:r>
            <a:r>
              <a:rPr lang="ko-KR" altLang="en-US" sz="2000" dirty="0"/>
              <a:t>으로 저장</a:t>
            </a:r>
            <a:endParaRPr lang="en-US" altLang="ko-KR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7" y="1211073"/>
            <a:ext cx="2901089" cy="51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6472" y="1333691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 랭킹</a:t>
            </a:r>
            <a:endParaRPr lang="en-US" altLang="ko-KR" sz="2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7" y="1211073"/>
            <a:ext cx="2901089" cy="515749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508048" y="1573114"/>
            <a:ext cx="5053126" cy="4483667"/>
            <a:chOff x="5877327" y="1626123"/>
            <a:chExt cx="5053126" cy="4483667"/>
          </a:xfrm>
        </p:grpSpPr>
        <p:sp>
          <p:nvSpPr>
            <p:cNvPr id="10" name="직사각형 9"/>
            <p:cNvSpPr/>
            <p:nvPr/>
          </p:nvSpPr>
          <p:spPr>
            <a:xfrm>
              <a:off x="6163600" y="2759550"/>
              <a:ext cx="1661801" cy="6971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본인 최고기록 조회</a:t>
              </a:r>
            </a:p>
          </p:txBody>
        </p:sp>
        <p:sp>
          <p:nvSpPr>
            <p:cNvPr id="13" name="다이아몬드 12"/>
            <p:cNvSpPr/>
            <p:nvPr/>
          </p:nvSpPr>
          <p:spPr>
            <a:xfrm>
              <a:off x="5877327" y="3843843"/>
              <a:ext cx="2234346" cy="115965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최고기록 </a:t>
              </a:r>
              <a:r>
                <a:rPr lang="en-US" altLang="ko-KR" dirty="0">
                  <a:solidFill>
                    <a:schemeClr val="tx1"/>
                  </a:solidFill>
                </a:rPr>
                <a:t>&lt;</a:t>
              </a:r>
            </a:p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현재기록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68652" y="4075098"/>
              <a:ext cx="1661801" cy="6971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</a:t>
              </a:r>
              <a:r>
                <a:rPr lang="ko-KR" altLang="en-US" dirty="0">
                  <a:solidFill>
                    <a:schemeClr val="tx1"/>
                  </a:solidFill>
                </a:rPr>
                <a:t>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최고기록 </a:t>
              </a:r>
              <a:r>
                <a:rPr lang="ko-KR" altLang="en-US" dirty="0">
                  <a:solidFill>
                    <a:schemeClr val="tx1"/>
                  </a:solidFill>
                </a:rPr>
                <a:t>갱신</a:t>
              </a:r>
            </a:p>
          </p:txBody>
        </p:sp>
        <p:cxnSp>
          <p:nvCxnSpPr>
            <p:cNvPr id="16" name="직선 화살표 연결선 15"/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6994500" y="3456691"/>
              <a:ext cx="1" cy="38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8111673" y="4423669"/>
              <a:ext cx="11569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23972" y="407509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true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63599" y="5412649"/>
              <a:ext cx="1661801" cy="6971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현재 기록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순위 출력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6994500" y="5003495"/>
              <a:ext cx="0" cy="409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141707" y="4975224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false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3600" y="1626123"/>
              <a:ext cx="1661801" cy="6971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 종료</a:t>
              </a:r>
            </a:p>
          </p:txBody>
        </p:sp>
        <p:cxnSp>
          <p:nvCxnSpPr>
            <p:cNvPr id="23" name="직선 화살표 연결선 22"/>
            <p:cNvCxnSpPr>
              <a:cxnSpLocks/>
              <a:stCxn id="22" idx="2"/>
              <a:endCxn id="10" idx="0"/>
            </p:cNvCxnSpPr>
            <p:nvPr/>
          </p:nvCxnSpPr>
          <p:spPr>
            <a:xfrm>
              <a:off x="6994501" y="2323264"/>
              <a:ext cx="0" cy="436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79"/>
            <p:cNvCxnSpPr>
              <a:cxnSpLocks/>
              <a:stCxn id="15" idx="2"/>
              <a:endCxn id="19" idx="3"/>
            </p:cNvCxnSpPr>
            <p:nvPr/>
          </p:nvCxnSpPr>
          <p:spPr>
            <a:xfrm rot="5400000">
              <a:off x="8467987" y="4129653"/>
              <a:ext cx="988981" cy="227415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7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69138" y="2129060"/>
            <a:ext cx="251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9138" y="2847581"/>
            <a:ext cx="315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9138" y="5003144"/>
            <a:ext cx="3726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게임 시나리오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68166" y="1908505"/>
            <a:ext cx="366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</a:t>
            </a:r>
            <a:endParaRPr lang="ko-KR" altLang="en-US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8166" y="2621252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9138" y="3566102"/>
            <a:ext cx="37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68166" y="3333999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68166" y="4765267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3968" y="2134231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데모 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3967" y="353731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수행일정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30120" y="1905328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ko-KR" altLang="en-US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30120" y="2618075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93968" y="281879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30120" y="3330822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30120" y="4043570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55499" y="4814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차례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62663" y="4284623"/>
            <a:ext cx="340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61691" y="4052520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3967" y="4270741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7721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26208" y="1861104"/>
            <a:ext cx="81310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탈출 실패 시 게임 오버 이유가 도감에 등록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엔딩</a:t>
            </a:r>
            <a:r>
              <a:rPr lang="en-US" altLang="ko-KR" sz="2000" dirty="0"/>
              <a:t>DB</a:t>
            </a:r>
            <a:r>
              <a:rPr lang="ko-KR" altLang="en-US" sz="2000" dirty="0"/>
              <a:t>에 해당 도감 수집 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→이때 데이터 값은 </a:t>
            </a:r>
            <a:r>
              <a:rPr lang="en-US" altLang="ko-KR" sz="2000" dirty="0"/>
              <a:t>(0 : </a:t>
            </a:r>
            <a:r>
              <a:rPr lang="ko-KR" altLang="en-US" sz="2000" dirty="0"/>
              <a:t>수집하지 않음</a:t>
            </a:r>
            <a:r>
              <a:rPr lang="en-US" altLang="ko-KR" sz="2000" dirty="0"/>
              <a:t>) (1 : </a:t>
            </a:r>
            <a:r>
              <a:rPr lang="ko-KR" altLang="en-US" sz="2000" dirty="0"/>
              <a:t>수집 함</a:t>
            </a:r>
            <a:r>
              <a:rPr lang="en-US" altLang="ko-KR" sz="2000" dirty="0"/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도감 화면에서 수집한 도감들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	</a:t>
            </a:r>
            <a:r>
              <a:rPr lang="ko-KR" altLang="en-US" sz="2000" dirty="0"/>
              <a:t>→단</a:t>
            </a:r>
            <a:r>
              <a:rPr lang="en-US" altLang="ko-KR" sz="2000" dirty="0"/>
              <a:t>, </a:t>
            </a:r>
            <a:r>
              <a:rPr lang="ko-KR" altLang="en-US" sz="2000" dirty="0"/>
              <a:t>찾지 못 한 도감은 </a:t>
            </a:r>
            <a:r>
              <a:rPr lang="en-US" altLang="ko-KR" sz="2000" dirty="0"/>
              <a:t>‘???’ </a:t>
            </a:r>
            <a:r>
              <a:rPr lang="ko-KR" altLang="en-US" sz="2000" dirty="0"/>
              <a:t>로 표시</a:t>
            </a:r>
            <a:endParaRPr lang="en-US" altLang="ko-KR" sz="20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6472" y="1333691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800" dirty="0"/>
              <a:t> </a:t>
            </a:r>
            <a:r>
              <a:rPr lang="ko-KR" altLang="en-US" sz="2800" dirty="0"/>
              <a:t>게임오버</a:t>
            </a:r>
            <a:endParaRPr lang="en-US" altLang="ko-KR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7" y="1211073"/>
            <a:ext cx="2901089" cy="51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34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grpSp>
        <p:nvGrpSpPr>
          <p:cNvPr id="8" name="그룹 2058"/>
          <p:cNvGrpSpPr/>
          <p:nvPr/>
        </p:nvGrpSpPr>
        <p:grpSpPr>
          <a:xfrm>
            <a:off x="759226" y="166802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629025" y="2019300"/>
            <a:ext cx="6176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애플리케이션에서 </a:t>
            </a:r>
            <a:r>
              <a:rPr lang="ko-KR" altLang="en-US" dirty="0"/>
              <a:t>받은 값에 따라 </a:t>
            </a:r>
            <a:r>
              <a:rPr lang="en-US" altLang="ko-KR" dirty="0"/>
              <a:t>DB</a:t>
            </a:r>
            <a:r>
              <a:rPr lang="ko-KR" altLang="en-US" dirty="0"/>
              <a:t>의 정보를 다룸</a:t>
            </a:r>
            <a:endParaRPr lang="en-US" altLang="ko-KR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5" name="화살표: 오른쪽 14"/>
          <p:cNvSpPr/>
          <p:nvPr/>
        </p:nvSpPr>
        <p:spPr>
          <a:xfrm>
            <a:off x="4452571" y="4431894"/>
            <a:ext cx="2729552" cy="724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30" y="4249998"/>
            <a:ext cx="1023478" cy="10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4975436" y="3798534"/>
            <a:ext cx="1552398" cy="1775112"/>
            <a:chOff x="5299582" y="1445315"/>
            <a:chExt cx="1552398" cy="1775112"/>
          </a:xfrm>
        </p:grpSpPr>
        <p:sp>
          <p:nvSpPr>
            <p:cNvPr id="20" name="타원 19"/>
            <p:cNvSpPr/>
            <p:nvPr/>
          </p:nvSpPr>
          <p:spPr>
            <a:xfrm>
              <a:off x="5299582" y="1668029"/>
              <a:ext cx="1552398" cy="15523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60069" y="2089019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command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5904" y="2444228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data … 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1613" y="1445315"/>
              <a:ext cx="7083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Post</a:t>
              </a:r>
              <a:endParaRPr lang="ko-KR" alt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56364" y="529261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80049" y="5202184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6" name="사각형: 모서리가 접힌 도형 25"/>
          <p:cNvSpPr/>
          <p:nvPr/>
        </p:nvSpPr>
        <p:spPr>
          <a:xfrm>
            <a:off x="7182431" y="4267478"/>
            <a:ext cx="1610397" cy="93470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process.php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147817" y="4531725"/>
            <a:ext cx="847019" cy="698174"/>
            <a:chOff x="6696075" y="3752852"/>
            <a:chExt cx="1095375" cy="1000123"/>
          </a:xfrm>
        </p:grpSpPr>
        <p:sp>
          <p:nvSpPr>
            <p:cNvPr id="28" name="위로 구부러진 화살표 25"/>
            <p:cNvSpPr/>
            <p:nvPr/>
          </p:nvSpPr>
          <p:spPr>
            <a:xfrm>
              <a:off x="6734175" y="4314825"/>
              <a:ext cx="1057275" cy="438150"/>
            </a:xfrm>
            <a:prstGeom prst="curved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위로 구부러진 화살표 26"/>
            <p:cNvSpPr/>
            <p:nvPr/>
          </p:nvSpPr>
          <p:spPr>
            <a:xfrm flipH="1" flipV="1">
              <a:off x="6696075" y="3752852"/>
              <a:ext cx="1047750" cy="457200"/>
            </a:xfrm>
            <a:prstGeom prst="curved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532323" y="523674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25157" y="382055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갱신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pic>
        <p:nvPicPr>
          <p:cNvPr id="38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381" y="4459143"/>
            <a:ext cx="772312" cy="7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7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34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grpSp>
        <p:nvGrpSpPr>
          <p:cNvPr id="8" name="그룹 2058"/>
          <p:cNvGrpSpPr/>
          <p:nvPr/>
        </p:nvGrpSpPr>
        <p:grpSpPr>
          <a:xfrm>
            <a:off x="759226" y="166802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629025" y="2019300"/>
            <a:ext cx="73308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최고기록에 </a:t>
            </a:r>
            <a:r>
              <a:rPr lang="ko-KR" altLang="en-US" dirty="0"/>
              <a:t>변화가 </a:t>
            </a:r>
            <a:r>
              <a:rPr lang="ko-KR" altLang="en-US"/>
              <a:t>생기면 </a:t>
            </a:r>
            <a:r>
              <a:rPr lang="en-US" altLang="ko-KR"/>
              <a:t>DB</a:t>
            </a:r>
            <a:r>
              <a:rPr lang="ko-KR" altLang="en-US"/>
              <a:t>를 수정하고 최고기록을 기준으로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</a:t>
            </a:r>
            <a:r>
              <a:rPr lang="ko-KR" altLang="en-US"/>
              <a:t>유저의 </a:t>
            </a:r>
            <a:r>
              <a:rPr lang="ko-KR" altLang="en-US" dirty="0"/>
              <a:t>순위를 매김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3629025" y="3920869"/>
            <a:ext cx="7006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en-US" altLang="ko-KR">
                <a:solidFill>
                  <a:schemeClr val="dk1"/>
                </a:solidFill>
              </a:rPr>
              <a:t>process.php : </a:t>
            </a:r>
            <a:r>
              <a:rPr lang="ko-KR" altLang="en-US"/>
              <a:t>랭킹 테이블 최고기록 조회 및 수정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- ranking.php : </a:t>
            </a:r>
            <a:r>
              <a:rPr lang="ko-KR" altLang="en-US"/>
              <a:t>전체 유저 기록에 따라 순위 출력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6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025" y="2494788"/>
            <a:ext cx="468109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배경음</a:t>
            </a:r>
            <a:r>
              <a:rPr lang="en-US" altLang="ko-KR"/>
              <a:t>, </a:t>
            </a:r>
            <a:r>
              <a:rPr lang="ko-KR" altLang="en-US"/>
              <a:t>진동</a:t>
            </a:r>
            <a:r>
              <a:rPr lang="en-US" altLang="ko-KR"/>
              <a:t> </a:t>
            </a:r>
            <a:r>
              <a:rPr lang="ko-KR" altLang="en-US"/>
              <a:t>등을 활성화 </a:t>
            </a:r>
            <a:r>
              <a:rPr lang="en-US" altLang="ko-KR"/>
              <a:t>or </a:t>
            </a:r>
            <a:r>
              <a:rPr lang="ko-KR" altLang="en-US"/>
              <a:t>비활성화</a:t>
            </a:r>
            <a:endParaRPr lang="en-US" altLang="ko-KR"/>
          </a:p>
          <a:p>
            <a:r>
              <a:rPr lang="en-US" altLang="ko-KR"/>
              <a:t>    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629025" y="4200301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배경음</a:t>
            </a:r>
            <a:r>
              <a:rPr lang="en-US" altLang="ko-KR"/>
              <a:t>, </a:t>
            </a:r>
            <a:r>
              <a:rPr lang="ko-KR" altLang="en-US"/>
              <a:t>진동 등의 </a:t>
            </a:r>
            <a:r>
              <a:rPr lang="en-US" altLang="ko-KR"/>
              <a:t>on/off </a:t>
            </a:r>
            <a:r>
              <a:rPr lang="ko-KR" altLang="en-US"/>
              <a:t>지정 상태</a:t>
            </a:r>
            <a:endParaRPr lang="en-US" altLang="ko-KR" dirty="0"/>
          </a:p>
        </p:txBody>
      </p:sp>
      <p:sp>
        <p:nvSpPr>
          <p:cNvPr id="19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5" name="사각형: 둥근 모서리 94"/>
          <p:cNvSpPr/>
          <p:nvPr/>
        </p:nvSpPr>
        <p:spPr>
          <a:xfrm>
            <a:off x="957487" y="4415034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99253" y="4232283"/>
            <a:ext cx="4898565" cy="2036004"/>
            <a:chOff x="4349750" y="3443495"/>
            <a:chExt cx="6110383" cy="2539675"/>
          </a:xfrm>
        </p:grpSpPr>
        <p:pic>
          <p:nvPicPr>
            <p:cNvPr id="16" name="그림 15" descr="google-favicon-2015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4930" y="3443495"/>
              <a:ext cx="957056" cy="957056"/>
            </a:xfrm>
            <a:prstGeom prst="rect">
              <a:avLst/>
            </a:prstGeom>
          </p:spPr>
        </p:pic>
        <p:pic>
          <p:nvPicPr>
            <p:cNvPr id="25" name="그림 24" descr="untitl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750" y="4354566"/>
              <a:ext cx="1320862" cy="1547759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5991225" y="4543482"/>
              <a:ext cx="1908363" cy="1276294"/>
              <a:chOff x="6696075" y="3752850"/>
              <a:chExt cx="1095375" cy="1000125"/>
            </a:xfrm>
          </p:grpSpPr>
          <p:sp>
            <p:nvSpPr>
              <p:cNvPr id="26" name="위로 구부러진 화살표 25"/>
              <p:cNvSpPr/>
              <p:nvPr/>
            </p:nvSpPr>
            <p:spPr>
              <a:xfrm>
                <a:off x="6734175" y="4314825"/>
                <a:ext cx="1057275" cy="438150"/>
              </a:xfrm>
              <a:prstGeom prst="curved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위로 구부러진 화살표 26"/>
              <p:cNvSpPr/>
              <p:nvPr/>
            </p:nvSpPr>
            <p:spPr>
              <a:xfrm flipH="1" flipV="1">
                <a:off x="6696075" y="3752850"/>
                <a:ext cx="1047750" cy="457200"/>
              </a:xfrm>
              <a:prstGeom prst="curved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그림 28" descr="untitl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07374" y="4295775"/>
              <a:ext cx="2252759" cy="1687395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629024" y="1626628"/>
            <a:ext cx="7439025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/>
              <a:t>- </a:t>
            </a:r>
            <a:r>
              <a:rPr lang="ko-KR" altLang="en-US"/>
              <a:t>게임 알림 사항 등 푸시 </a:t>
            </a:r>
            <a:r>
              <a:rPr lang="ko-KR" altLang="en-US" dirty="0"/>
              <a:t>알림 기능</a:t>
            </a:r>
            <a:endParaRPr lang="en-US" altLang="ko-KR" dirty="0"/>
          </a:p>
        </p:txBody>
      </p:sp>
      <p:sp>
        <p:nvSpPr>
          <p:cNvPr id="32" name="사각형: 둥근 모서리 94"/>
          <p:cNvSpPr/>
          <p:nvPr/>
        </p:nvSpPr>
        <p:spPr>
          <a:xfrm>
            <a:off x="957487" y="4415034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9024" y="3024354"/>
            <a:ext cx="74390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고려사항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/>
              <a:t>- </a:t>
            </a:r>
            <a:r>
              <a:rPr lang="ko-KR" altLang="en-US"/>
              <a:t>안드로이드와 </a:t>
            </a:r>
            <a:r>
              <a:rPr lang="ko-KR" altLang="en-US" err="1"/>
              <a:t>유니티를</a:t>
            </a:r>
            <a:r>
              <a:rPr lang="ko-KR" altLang="en-US"/>
              <a:t> 연동하여 </a:t>
            </a:r>
            <a:r>
              <a:rPr lang="en-US" altLang="ko-KR"/>
              <a:t>GCM </a:t>
            </a:r>
            <a:r>
              <a:rPr lang="ko-KR" altLang="en-US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661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7" y="183343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957487" y="442088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랭킹</a:t>
            </a:r>
            <a:r>
              <a:rPr lang="en-US" altLang="ko-KR" sz="160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3705185" y="4235769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HEARTS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도전횟수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COINS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보유코인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Int</a:t>
                      </a:r>
                      <a:r>
                        <a:rPr lang="en-US" altLang="ko-KR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가방칸수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705185" y="1807817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Varchar(40)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이메일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89530212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00450" y="383857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▶ 유저상태</a:t>
            </a:r>
            <a:endParaRPr lang="en-US" altLang="ko-K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0450" y="141922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▶ 유저정보</a:t>
            </a:r>
            <a:endParaRPr lang="en-US" altLang="ko-KR" sz="20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58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7" y="183343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957487" y="442088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랭킹</a:t>
            </a:r>
            <a:r>
              <a:rPr lang="en-US" altLang="ko-KR" sz="160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705185" y="4235769"/>
          <a:ext cx="720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RANK_TIME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기록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705185" y="1807817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ENDING1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엔딩</a:t>
                      </a:r>
                      <a:r>
                        <a:rPr lang="ko-KR" altLang="en-US" dirty="0"/>
                        <a:t> 소유 여부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ENDING2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엔딩</a:t>
                      </a:r>
                      <a:r>
                        <a:rPr lang="ko-KR" altLang="en-US" dirty="0"/>
                        <a:t> 소유 여부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00450" y="383857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▶ 랭킹</a:t>
            </a:r>
            <a:endParaRPr lang="en-US" altLang="ko-K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0450" y="141922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▶ </a:t>
            </a:r>
            <a:r>
              <a:rPr lang="ko-KR" altLang="en-US" sz="2000" dirty="0" err="1"/>
              <a:t>엔딩</a:t>
            </a:r>
            <a:endParaRPr lang="en-US" altLang="ko-KR" sz="20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8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5" y="3364453"/>
            <a:ext cx="3124200" cy="1133782"/>
          </a:xfrm>
          <a:prstGeom prst="rect">
            <a:avLst/>
          </a:prstGeom>
        </p:spPr>
      </p:pic>
      <p:graphicFrame>
        <p:nvGraphicFramePr>
          <p:cNvPr id="1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12265"/>
              </p:ext>
            </p:extLst>
          </p:nvPr>
        </p:nvGraphicFramePr>
        <p:xfrm>
          <a:off x="4988052" y="2268457"/>
          <a:ext cx="6203032" cy="3042724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quad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i7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Geforce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GTX 960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Unity5.5.0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언어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php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1030" y="1381041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데스크 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8448" y="472345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개발 환경 및 데모 환경</a:t>
            </a:r>
          </a:p>
        </p:txBody>
      </p:sp>
    </p:spTree>
    <p:extLst>
      <p:ext uri="{BB962C8B-B14F-4D97-AF65-F5344CB8AC3E}">
        <p14:creationId xmlns:p14="http://schemas.microsoft.com/office/powerpoint/2010/main" val="72560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8448" y="472345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개발 환경 및 데모 환경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안드로이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5" y="1884560"/>
            <a:ext cx="3810518" cy="38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46389"/>
              </p:ext>
            </p:extLst>
          </p:nvPr>
        </p:nvGraphicFramePr>
        <p:xfrm>
          <a:off x="4989573" y="2317101"/>
          <a:ext cx="6203032" cy="2945436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퀄컴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크레이트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아키텍처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2.3 GHz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쿼드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코어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퀄컴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아드레노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/>
                        <a:t>330 550 MHz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5.0.1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롤리팝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1030" y="138104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171538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2884" y="48147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/>
              <a:t>개발 현황</a:t>
            </a:r>
            <a:endParaRPr lang="ko-KR" altLang="en-US" sz="3600" b="1" dirty="0"/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3627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/>
              <a:t> 개발 완료한 기능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1844887"/>
            <a:ext cx="109317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/>
              <a:t>플레이 모듈 </a:t>
            </a:r>
            <a:r>
              <a:rPr lang="en-US" altLang="ko-KR" sz="2000"/>
              <a:t>(</a:t>
            </a:r>
            <a:r>
              <a:rPr lang="ko-KR" altLang="en-US" sz="2000"/>
              <a:t>엄마</a:t>
            </a:r>
            <a:r>
              <a:rPr lang="en-US" altLang="ko-KR" sz="2000"/>
              <a:t>)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8669" y="2942351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/>
              <a:t> 개발할 기능</a:t>
            </a:r>
            <a:endParaRPr lang="en-US" altLang="ko-KR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669" y="4656851"/>
            <a:ext cx="4397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/>
              <a:t> 개발에서 제외할 기능</a:t>
            </a:r>
            <a:endParaRPr lang="en-US" altLang="ko-KR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5903" y="3511762"/>
            <a:ext cx="10931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2000"/>
              <a:t>DB</a:t>
            </a:r>
            <a:r>
              <a:rPr lang="ko-KR" altLang="en-US" sz="2000"/>
              <a:t>입출력</a:t>
            </a:r>
            <a:r>
              <a:rPr lang="en-US" altLang="ko-KR" sz="2000"/>
              <a:t>, </a:t>
            </a:r>
            <a:r>
              <a:rPr lang="ko-KR" altLang="en-US" sz="2000"/>
              <a:t>랭킹</a:t>
            </a:r>
            <a:r>
              <a:rPr lang="en-US" altLang="ko-KR" sz="2000"/>
              <a:t>, </a:t>
            </a:r>
            <a:r>
              <a:rPr lang="ko-KR" altLang="en-US" sz="2000"/>
              <a:t>설정 관리</a:t>
            </a:r>
            <a:r>
              <a:rPr lang="en-US" altLang="ko-KR" sz="2000"/>
              <a:t>, </a:t>
            </a:r>
            <a:r>
              <a:rPr lang="ko-KR" altLang="en-US" sz="2000"/>
              <a:t>플레이 모듈 </a:t>
            </a:r>
            <a:r>
              <a:rPr lang="en-US" altLang="ko-KR" sz="2000"/>
              <a:t>(</a:t>
            </a:r>
            <a:r>
              <a:rPr lang="ko-KR" altLang="en-US" sz="2000"/>
              <a:t>나머지 캐릭터</a:t>
            </a:r>
            <a:r>
              <a:rPr lang="en-US" altLang="ko-KR" sz="2000"/>
              <a:t>)</a:t>
            </a:r>
            <a:endParaRPr lang="en-US" altLang="ko-K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45903" y="5226262"/>
            <a:ext cx="109317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GCM</a:t>
            </a:r>
            <a:endParaRPr lang="en-US" altLang="ko-KR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27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지적 사항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2145129"/>
            <a:ext cx="10450967" cy="362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2400"/>
              <a:t>구체적 게임 시나리오 첨부</a:t>
            </a:r>
            <a:endParaRPr lang="en-US" altLang="ko-KR" sz="240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2400"/>
              <a:t>난이도 조절 </a:t>
            </a:r>
            <a:r>
              <a:rPr lang="en-US" altLang="ko-KR" sz="2400"/>
              <a:t>/ </a:t>
            </a:r>
            <a:r>
              <a:rPr lang="ko-KR" altLang="en-US" sz="2400"/>
              <a:t>맵 변화</a:t>
            </a:r>
            <a:endParaRPr lang="en-US" altLang="ko-KR" sz="240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2400"/>
              <a:t>졸작 진행하며 시나리오 보완</a:t>
            </a:r>
            <a:endParaRPr lang="en-US" altLang="ko-KR" sz="240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2400"/>
              <a:t>데모 준비 명확하게 할 것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0485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9575" y="4723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업무 분담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43574"/>
              </p:ext>
            </p:extLst>
          </p:nvPr>
        </p:nvGraphicFramePr>
        <p:xfrm>
          <a:off x="2248565" y="1501826"/>
          <a:ext cx="7694869" cy="45050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강한글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노유진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Unity </a:t>
                      </a:r>
                      <a:r>
                        <a:rPr lang="ko-KR" altLang="en-US" sz="1600" dirty="0"/>
                        <a:t>사용법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오디오 자료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 및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그래픽 자료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클라이언트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및 기능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캐릭터 디자인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맵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클라이언트 개발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그래픽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아들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딸</a:t>
                      </a:r>
                      <a:endParaRPr lang="en-US" altLang="ko-KR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서버 및 </a:t>
                      </a:r>
                      <a:r>
                        <a:rPr lang="en-US" altLang="ko-KR" sz="1600" baseline="0" dirty="0"/>
                        <a:t>DB </a:t>
                      </a:r>
                      <a:r>
                        <a:rPr lang="ko-KR" altLang="en-US" sz="1600" baseline="0" dirty="0"/>
                        <a:t>개발</a:t>
                      </a:r>
                      <a:endParaRPr lang="en-US" altLang="ko-KR" sz="1600" baseline="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그래픽 </a:t>
                      </a:r>
                      <a:r>
                        <a:rPr lang="en-US" altLang="ko-KR" sz="1600" baseline="0" dirty="0"/>
                        <a:t>– </a:t>
                      </a:r>
                      <a:r>
                        <a:rPr lang="ko-KR" altLang="en-US" sz="1600" baseline="0" dirty="0"/>
                        <a:t>엄마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아빠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통합테스트 및 유지보수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게임 밸런스 테스트</a:t>
                      </a:r>
                      <a:endParaRPr lang="en-US" altLang="ko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87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6249" y="472345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61139"/>
              </p:ext>
            </p:extLst>
          </p:nvPr>
        </p:nvGraphicFramePr>
        <p:xfrm>
          <a:off x="325121" y="1281637"/>
          <a:ext cx="11512203" cy="505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7-9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baseline="0" dirty="0"/>
                        <a:t> 시나리오 작성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씬 대사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그래픽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오픈 리소스 수집</a:t>
                      </a:r>
                      <a:endParaRPr lang="en-US" altLang="ko-KR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도트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시스템 설계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클라이언트 구현</a:t>
                      </a:r>
                      <a:endParaRPr lang="en-US" altLang="ko-KR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서버 및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baseline="0" dirty="0"/>
                        <a:t> 데모 테스트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baseline="0" dirty="0"/>
                        <a:t>- </a:t>
                      </a:r>
                      <a:r>
                        <a:rPr lang="ko-KR" altLang="en-US" baseline="0" dirty="0"/>
                        <a:t>통합 테스트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문제점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종합설계 논문 작성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작품설명서 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64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2510" y="47234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/>
              <a:t>Github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63273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주소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809" y="2240876"/>
            <a:ext cx="58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https://github.com/</a:t>
            </a:r>
            <a:r>
              <a:rPr lang="en-US" altLang="ko-KR" dirty="0"/>
              <a:t>smxlskan1500</a:t>
            </a:r>
            <a:r>
              <a:rPr lang="ko-KR" altLang="en-US" dirty="0"/>
              <a:t>/SurviveGame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471060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팀원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ID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809" y="4069676"/>
            <a:ext cx="294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</a:t>
            </a:r>
            <a:r>
              <a:rPr lang="ko-KR" altLang="en-US" dirty="0" err="1"/>
              <a:t>강한글</a:t>
            </a:r>
            <a:r>
              <a:rPr lang="ko-KR" altLang="en-US" dirty="0"/>
              <a:t> </a:t>
            </a:r>
            <a:r>
              <a:rPr lang="en-US" altLang="ko-KR" dirty="0"/>
              <a:t>/ smxlskan1500</a:t>
            </a:r>
          </a:p>
          <a:p>
            <a:endParaRPr lang="en-US" altLang="ko-KR" dirty="0"/>
          </a:p>
          <a:p>
            <a:r>
              <a:rPr lang="ko-KR" altLang="en-US" dirty="0"/>
              <a:t>▶ 노유진 </a:t>
            </a:r>
            <a:r>
              <a:rPr lang="en-US" altLang="ko-KR" dirty="0"/>
              <a:t>/ shdbwls1221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948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4474" y="472345"/>
            <a:ext cx="466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필요기술 및 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196" y="1663517"/>
            <a:ext cx="7427033" cy="863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dirty="0"/>
              <a:t>게임 시나리오 개론</a:t>
            </a:r>
            <a:r>
              <a:rPr lang="en-US" altLang="ko-KR" sz="2400" dirty="0"/>
              <a:t> - </a:t>
            </a:r>
            <a:r>
              <a:rPr lang="ko-KR" altLang="en-US" sz="2400" dirty="0"/>
              <a:t>김종혁 지음</a:t>
            </a:r>
            <a:r>
              <a:rPr lang="en-US" altLang="ko-KR" sz="2400" dirty="0"/>
              <a:t> – </a:t>
            </a:r>
            <a:r>
              <a:rPr lang="ko-KR" altLang="en-US" sz="2400" dirty="0"/>
              <a:t>사이버출판사</a:t>
            </a:r>
            <a:endParaRPr lang="en-US" altLang="ko-KR" sz="2400" dirty="0"/>
          </a:p>
          <a:p>
            <a:pPr lvl="1">
              <a:lnSpc>
                <a:spcPct val="150000"/>
              </a:lnSpc>
              <a:buClr>
                <a:srgbClr val="C55A11"/>
              </a:buClr>
            </a:pPr>
            <a:r>
              <a:rPr lang="en-US" altLang="ko-KR" sz="2000" dirty="0"/>
              <a:t>: </a:t>
            </a:r>
            <a:r>
              <a:rPr lang="ko-KR" altLang="en-US" sz="2000" dirty="0"/>
              <a:t>게임 시나리오 구성 및 구현 단계 설명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83334" y="3988190"/>
            <a:ext cx="7862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dirty="0"/>
              <a:t>https://unity3d.com/kr/learn - Unity Learning Center</a:t>
            </a:r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 </a:t>
            </a:r>
            <a:r>
              <a:rPr lang="ko-KR" altLang="en-US" sz="2000" dirty="0"/>
              <a:t>관련 자습서 및 각종 기술 자료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89196" y="2872020"/>
            <a:ext cx="8695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dirty="0"/>
              <a:t>NGUI </a:t>
            </a:r>
            <a:r>
              <a:rPr lang="ko-KR" altLang="en-US" sz="2400" dirty="0"/>
              <a:t>유니티 </a:t>
            </a:r>
            <a:r>
              <a:rPr lang="en-US" altLang="ko-KR" sz="2400" b="1" dirty="0"/>
              <a:t>2D</a:t>
            </a:r>
            <a:r>
              <a:rPr lang="ko-KR" altLang="en-US" sz="2400" dirty="0"/>
              <a:t> 게임 프로그래밍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송요창</a:t>
            </a:r>
            <a:r>
              <a:rPr lang="ko-KR" altLang="en-US" sz="2400" dirty="0"/>
              <a:t> 지음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위키북스</a:t>
            </a:r>
            <a:endParaRPr lang="en-US" altLang="ko-KR" sz="2400" dirty="0"/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</a:t>
            </a:r>
            <a:r>
              <a:rPr lang="ko-KR" altLang="en-US" sz="2000" dirty="0"/>
              <a:t>의 사용법과 </a:t>
            </a:r>
            <a:r>
              <a:rPr lang="en-US" altLang="ko-KR" sz="2000" dirty="0"/>
              <a:t>2D </a:t>
            </a:r>
            <a:r>
              <a:rPr lang="ko-KR" altLang="en-US" sz="2000" dirty="0"/>
              <a:t>게임 제작을 위한 </a:t>
            </a:r>
            <a:r>
              <a:rPr lang="en-US" altLang="ko-KR" sz="2000" dirty="0"/>
              <a:t>Unity2D</a:t>
            </a:r>
            <a:r>
              <a:rPr lang="ko-KR" altLang="en-US" sz="2000" dirty="0"/>
              <a:t> 기능 소개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83334" y="5093090"/>
            <a:ext cx="10825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유니티</a:t>
            </a:r>
            <a:r>
              <a:rPr lang="en-US" altLang="ko-KR" sz="2400" dirty="0"/>
              <a:t>5</a:t>
            </a:r>
            <a:r>
              <a:rPr lang="ko-KR" altLang="en-US" sz="2400" dirty="0"/>
              <a:t>로 만드는 </a:t>
            </a:r>
            <a:r>
              <a:rPr lang="en-US" altLang="ko-KR" sz="2400" dirty="0"/>
              <a:t>3D/2D </a:t>
            </a:r>
            <a:r>
              <a:rPr lang="ko-KR" altLang="en-US" sz="2400" dirty="0" err="1"/>
              <a:t>스마트폰</a:t>
            </a:r>
            <a:r>
              <a:rPr lang="ko-KR" altLang="en-US" sz="2400" dirty="0"/>
              <a:t> 게임 개발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요시야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미키토</a:t>
            </a:r>
            <a:r>
              <a:rPr lang="ko-KR" altLang="en-US" sz="2400" dirty="0"/>
              <a:t> 지음 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Jpub</a:t>
            </a:r>
            <a:endParaRPr lang="en-US" altLang="ko-KR" sz="2400" dirty="0"/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 </a:t>
            </a:r>
            <a:r>
              <a:rPr lang="ko-KR" altLang="en-US" sz="2000" dirty="0"/>
              <a:t>관련 자습서 및 각종 기술 자료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905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27200"/>
            <a:ext cx="12192000" cy="3430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79089" y="1317258"/>
            <a:ext cx="76338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rgbClr val="C55A11"/>
                </a:solidFill>
              </a:rPr>
              <a:t>THANK</a:t>
            </a:r>
            <a:endParaRPr lang="ko-KR" altLang="en-US" sz="16600" b="1" dirty="0">
              <a:solidFill>
                <a:srgbClr val="C55A1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904" y="2814989"/>
            <a:ext cx="46281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chemeClr val="bg1"/>
                </a:solidFill>
              </a:rPr>
              <a:t>YOU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6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배경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1844887"/>
            <a:ext cx="109317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모바일</a:t>
            </a:r>
            <a:r>
              <a:rPr lang="ko-KR" altLang="en-US" sz="2000" dirty="0"/>
              <a:t> 게임 시장 활성화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작년 </a:t>
            </a:r>
            <a:r>
              <a:rPr lang="en-US" altLang="ko-KR" sz="2000" dirty="0"/>
              <a:t>9</a:t>
            </a:r>
            <a:r>
              <a:rPr lang="ko-KR" altLang="en-US" sz="2000" dirty="0"/>
              <a:t>월 </a:t>
            </a:r>
            <a:r>
              <a:rPr lang="en-US" altLang="ko-KR" sz="2000" dirty="0"/>
              <a:t>12</a:t>
            </a:r>
            <a:r>
              <a:rPr lang="ko-KR" altLang="en-US" sz="2000" dirty="0"/>
              <a:t>일 </a:t>
            </a:r>
            <a:r>
              <a:rPr lang="en-US" altLang="ko-KR" sz="2000" dirty="0"/>
              <a:t>5.8</a:t>
            </a:r>
            <a:r>
              <a:rPr lang="ko-KR" altLang="en-US" sz="2000" dirty="0"/>
              <a:t>규모의 지진 발생</a:t>
            </a:r>
            <a:r>
              <a:rPr lang="en-US" altLang="ko-KR" sz="2000" dirty="0"/>
              <a:t> </a:t>
            </a:r>
            <a:r>
              <a:rPr lang="ko-KR" altLang="en-US" sz="2000" dirty="0"/>
              <a:t>지진에 대한</a:t>
            </a:r>
            <a:r>
              <a:rPr lang="en-US" altLang="ko-KR" sz="2000" dirty="0"/>
              <a:t> </a:t>
            </a:r>
            <a:r>
              <a:rPr lang="ko-KR" altLang="en-US" sz="2000" dirty="0"/>
              <a:t>사람들의 관심 증가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8669" y="2942351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목표</a:t>
            </a:r>
            <a:endParaRPr lang="en-US" altLang="ko-KR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669" y="4656851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효과</a:t>
            </a:r>
            <a:endParaRPr lang="en-US" altLang="ko-KR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5903" y="3511762"/>
            <a:ext cx="1093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000" dirty="0"/>
              <a:t>지진을 </a:t>
            </a:r>
            <a:r>
              <a:rPr lang="ko-KR" altLang="en-US" sz="2000" dirty="0" err="1"/>
              <a:t>컨셉으로</a:t>
            </a:r>
            <a:r>
              <a:rPr lang="ko-KR" altLang="en-US" sz="2000" dirty="0"/>
              <a:t> 한 재미있는</a:t>
            </a:r>
            <a:r>
              <a:rPr lang="ko-KR" altLang="en-US" sz="2000" dirty="0">
                <a:solidFill>
                  <a:srgbClr val="FF6600"/>
                </a:solidFill>
              </a:rPr>
              <a:t> </a:t>
            </a:r>
            <a:r>
              <a:rPr lang="ko-KR" altLang="en-US" sz="2000" dirty="0"/>
              <a:t>게임 개발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</a:t>
            </a:r>
            <a:r>
              <a:rPr lang="ko-KR" altLang="en-US" sz="2000" dirty="0" err="1"/>
              <a:t>엔딩으로</a:t>
            </a:r>
            <a:r>
              <a:rPr lang="ko-KR" altLang="en-US" sz="2000" dirty="0"/>
              <a:t> 플레이어의 수집욕구 자극</a:t>
            </a:r>
            <a:endParaRPr lang="en-US" altLang="ko-K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45903" y="5226262"/>
            <a:ext cx="109317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게임 플레이를 통한 즐거움과 스트레스 해소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게임 플레이 중 나오는 간단한 팁으로 지진 대피 요령 습득</a:t>
            </a:r>
            <a:endParaRPr lang="en-US" altLang="ko-KR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5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5171" y="472345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관련 연구 및 사례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6" name="화살표: 갈매기형 수장 15"/>
          <p:cNvSpPr/>
          <p:nvPr/>
        </p:nvSpPr>
        <p:spPr>
          <a:xfrm rot="5400000">
            <a:off x="5995839" y="4898260"/>
            <a:ext cx="200316" cy="592913"/>
          </a:xfrm>
          <a:prstGeom prst="chevron">
            <a:avLst>
              <a:gd name="adj" fmla="val 53506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722737" y="1585469"/>
          <a:ext cx="8746520" cy="3276400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056605">
                  <a:extLst>
                    <a:ext uri="{9D8B030D-6E8A-4147-A177-3AD203B41FA5}">
                      <a16:colId xmlns:a16="http://schemas.microsoft.com/office/drawing/2014/main" val="87867459"/>
                    </a:ext>
                  </a:extLst>
                </a:gridCol>
                <a:gridCol w="2563305">
                  <a:extLst>
                    <a:ext uri="{9D8B030D-6E8A-4147-A177-3AD203B41FA5}">
                      <a16:colId xmlns:a16="http://schemas.microsoft.com/office/drawing/2014/main" val="1603001550"/>
                    </a:ext>
                  </a:extLst>
                </a:gridCol>
                <a:gridCol w="2563305">
                  <a:extLst>
                    <a:ext uri="{9D8B030D-6E8A-4147-A177-3AD203B41FA5}">
                      <a16:colId xmlns:a16="http://schemas.microsoft.com/office/drawing/2014/main" val="1354153793"/>
                    </a:ext>
                  </a:extLst>
                </a:gridCol>
                <a:gridCol w="2563305">
                  <a:extLst>
                    <a:ext uri="{9D8B030D-6E8A-4147-A177-3AD203B41FA5}">
                      <a16:colId xmlns:a16="http://schemas.microsoft.com/office/drawing/2014/main" val="3798924692"/>
                    </a:ext>
                  </a:extLst>
                </a:gridCol>
              </a:tblGrid>
              <a:tr h="602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앱 이름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지진안전교육 </a:t>
                      </a:r>
                      <a:r>
                        <a:rPr lang="en-US" altLang="ko-KR" sz="1800" dirty="0"/>
                        <a:t>–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어린이 안전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지진대응매뉴얼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RUNALIVE</a:t>
                      </a:r>
                      <a:endParaRPr lang="ko-KR" altLang="en-US" sz="1700" dirty="0"/>
                    </a:p>
                  </a:txBody>
                  <a:tcPr marL="71351" marR="71351" marT="35675" marB="35675" anchor="ctr"/>
                </a:tc>
                <a:extLst>
                  <a:ext uri="{0D108BD9-81ED-4DB2-BD59-A6C34878D82A}">
                    <a16:rowId xmlns:a16="http://schemas.microsoft.com/office/drawing/2014/main" val="3000422824"/>
                  </a:ext>
                </a:extLst>
              </a:tr>
              <a:tr h="1328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앱 설명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학교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집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마트</a:t>
                      </a:r>
                      <a:r>
                        <a:rPr lang="en-US" altLang="ko-KR" sz="1700" dirty="0"/>
                        <a:t>,</a:t>
                      </a:r>
                      <a:r>
                        <a:rPr lang="en-US" altLang="ko-KR" sz="1700" baseline="0" dirty="0"/>
                        <a:t> </a:t>
                      </a:r>
                      <a:r>
                        <a:rPr lang="ko-KR" altLang="en-US" sz="1700" baseline="0" dirty="0"/>
                        <a:t>거리의 기본적 대피 방법을 애니메이션과 미니게임을 통해 학습</a:t>
                      </a:r>
                      <a:endParaRPr lang="ko-KR" altLang="en-US" sz="1700" dirty="0"/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지진 피해를 줄이기 위한 건설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산업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교통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해양 등 다양한 업무 매뉴얼이 담긴 앱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지진현장에서 탈출하는 컨셉의 </a:t>
                      </a:r>
                      <a:r>
                        <a:rPr lang="ko-KR" altLang="en-US" sz="1700" dirty="0" err="1"/>
                        <a:t>런게임</a:t>
                      </a:r>
                      <a:endParaRPr lang="ko-KR" altLang="en-US" sz="1700" dirty="0"/>
                    </a:p>
                  </a:txBody>
                  <a:tcPr marL="71351" marR="71351" marT="35675" marB="35675" anchor="ctr"/>
                </a:tc>
                <a:extLst>
                  <a:ext uri="{0D108BD9-81ED-4DB2-BD59-A6C34878D82A}">
                    <a16:rowId xmlns:a16="http://schemas.microsoft.com/office/drawing/2014/main" val="1029314182"/>
                  </a:ext>
                </a:extLst>
              </a:tr>
              <a:tr h="1328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앱 특징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700" dirty="0"/>
                        <a:t>대상 </a:t>
                      </a:r>
                      <a:r>
                        <a:rPr lang="en-US" altLang="ko-KR" sz="1700" dirty="0"/>
                        <a:t>: </a:t>
                      </a:r>
                      <a:r>
                        <a:rPr lang="ko-KR" altLang="en-US" sz="1700" dirty="0"/>
                        <a:t>어린이</a:t>
                      </a:r>
                      <a:endParaRPr lang="en-US" altLang="ko-KR" sz="17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700" dirty="0"/>
                        <a:t>귀여운 캐릭터 사용</a:t>
                      </a:r>
                      <a:endParaRPr lang="en-US" altLang="ko-KR" sz="17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700" dirty="0"/>
                        <a:t>여러 장소에서의 대피 요령</a:t>
                      </a:r>
                      <a:r>
                        <a:rPr lang="ko-KR" altLang="en-US" sz="1700" baseline="0" dirty="0"/>
                        <a:t> 학습</a:t>
                      </a:r>
                      <a:endParaRPr lang="en-US" altLang="ko-KR" sz="1700" baseline="0" dirty="0"/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대상 </a:t>
                      </a:r>
                      <a:r>
                        <a:rPr lang="en-US" altLang="ko-KR" sz="1700" dirty="0"/>
                        <a:t>: </a:t>
                      </a:r>
                      <a:r>
                        <a:rPr lang="ko-KR" altLang="en-US" sz="1700" dirty="0"/>
                        <a:t>일부 전문직</a:t>
                      </a:r>
                      <a:endParaRPr lang="en-US" altLang="ko-KR" sz="1700" dirty="0"/>
                    </a:p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문서 위주의 </a:t>
                      </a:r>
                      <a:r>
                        <a:rPr lang="en-US" altLang="ko-KR" sz="1700" dirty="0"/>
                        <a:t>UI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사망판정 시 지진대피요령 문장을 띄움</a:t>
                      </a:r>
                      <a:endParaRPr lang="en-US" altLang="ko-KR" sz="1700" dirty="0"/>
                    </a:p>
                  </a:txBody>
                  <a:tcPr marL="71351" marR="71351" marT="35675" marB="35675" anchor="ctr"/>
                </a:tc>
                <a:extLst>
                  <a:ext uri="{0D108BD9-81ED-4DB2-BD59-A6C34878D82A}">
                    <a16:rowId xmlns:a16="http://schemas.microsoft.com/office/drawing/2014/main" val="284087676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43996" y="5375315"/>
            <a:ext cx="1005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플레이어가 직접</a:t>
            </a:r>
            <a:r>
              <a:rPr lang="en-US" altLang="ko-KR" sz="2000" dirty="0"/>
              <a:t> </a:t>
            </a:r>
            <a:r>
              <a:rPr lang="ko-KR" altLang="en-US" sz="2000" dirty="0"/>
              <a:t>캐릭터를 조종하여 </a:t>
            </a:r>
            <a:r>
              <a:rPr lang="ko-KR" altLang="en-US" sz="2000" dirty="0">
                <a:solidFill>
                  <a:srgbClr val="4472C4"/>
                </a:solidFill>
              </a:rPr>
              <a:t>능동적인 플레이</a:t>
            </a:r>
            <a:r>
              <a:rPr lang="ko-KR" altLang="en-US" sz="2000" dirty="0"/>
              <a:t>를 함으로써</a:t>
            </a:r>
            <a:endParaRPr lang="en-US" altLang="ko-KR" sz="2000" dirty="0"/>
          </a:p>
          <a:p>
            <a:r>
              <a:rPr lang="ko-KR" altLang="en-US" sz="2000" dirty="0"/>
              <a:t>지진 대피요령을 보다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효과적으로 학습</a:t>
            </a:r>
            <a:r>
              <a:rPr lang="ko-KR" altLang="en-US" sz="2000" dirty="0"/>
              <a:t>할 수 있음</a:t>
            </a:r>
            <a:endParaRPr lang="en-US" altLang="ko-KR" sz="20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9" y="2231750"/>
            <a:ext cx="1710606" cy="30410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73510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수행 시나리오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84305" y="25382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지진에서</a:t>
            </a:r>
            <a:endParaRPr lang="en-US" altLang="ko-KR" dirty="0"/>
          </a:p>
          <a:p>
            <a:r>
              <a:rPr lang="ko-KR" altLang="en-US" dirty="0"/>
              <a:t>살아남기</a:t>
            </a:r>
          </a:p>
        </p:txBody>
      </p:sp>
      <p:sp>
        <p:nvSpPr>
          <p:cNvPr id="60" name="사각형: 둥근 모서리 87"/>
          <p:cNvSpPr/>
          <p:nvPr/>
        </p:nvSpPr>
        <p:spPr>
          <a:xfrm>
            <a:off x="3367184" y="3388416"/>
            <a:ext cx="1142235" cy="36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플레이</a:t>
            </a:r>
          </a:p>
        </p:txBody>
      </p:sp>
      <p:sp>
        <p:nvSpPr>
          <p:cNvPr id="61" name="사각형: 둥근 모서리 88"/>
          <p:cNvSpPr/>
          <p:nvPr/>
        </p:nvSpPr>
        <p:spPr>
          <a:xfrm>
            <a:off x="3367184" y="3793653"/>
            <a:ext cx="1142235" cy="36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엔딩 앨범</a:t>
            </a:r>
          </a:p>
        </p:txBody>
      </p:sp>
      <p:sp>
        <p:nvSpPr>
          <p:cNvPr id="62" name="사각형: 둥근 모서리 89"/>
          <p:cNvSpPr/>
          <p:nvPr/>
        </p:nvSpPr>
        <p:spPr>
          <a:xfrm>
            <a:off x="3367184" y="4198890"/>
            <a:ext cx="1142235" cy="36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랭킹</a:t>
            </a:r>
          </a:p>
        </p:txBody>
      </p:sp>
      <p:sp>
        <p:nvSpPr>
          <p:cNvPr id="63" name="사각형: 둥근 모서리 90"/>
          <p:cNvSpPr/>
          <p:nvPr/>
        </p:nvSpPr>
        <p:spPr>
          <a:xfrm>
            <a:off x="4492301" y="2294936"/>
            <a:ext cx="247650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 descr="설정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44" y="2299809"/>
            <a:ext cx="242482" cy="2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64"/>
          <p:cNvGrpSpPr/>
          <p:nvPr/>
        </p:nvGrpSpPr>
        <p:grpSpPr>
          <a:xfrm>
            <a:off x="8409555" y="1601601"/>
            <a:ext cx="3840813" cy="3840813"/>
            <a:chOff x="1385437" y="2161683"/>
            <a:chExt cx="3840813" cy="384081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5437" y="2161683"/>
              <a:ext cx="3840813" cy="3840813"/>
            </a:xfrm>
            <a:prstGeom prst="rect">
              <a:avLst/>
            </a:prstGeom>
          </p:spPr>
        </p:pic>
        <p:sp>
          <p:nvSpPr>
            <p:cNvPr id="67" name="직사각형 66"/>
            <p:cNvSpPr/>
            <p:nvPr/>
          </p:nvSpPr>
          <p:spPr>
            <a:xfrm>
              <a:off x="2670629" y="2902857"/>
              <a:ext cx="1219200" cy="62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2" descr="https://encrypted-tbn3.gstatic.com/images?q=tbn:ANd9GcS7ToBppUD8G6q4H6Hqu6cW3R9drS02Os0OQ4jxYhur1UzegYFGEIhVzojP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0" t="20060" r="18360" b="23929"/>
            <a:stretch/>
          </p:blipFill>
          <p:spPr bwMode="auto">
            <a:xfrm>
              <a:off x="3033973" y="2902857"/>
              <a:ext cx="543739" cy="36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3033974" y="326304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아빠</a:t>
              </a:r>
            </a:p>
          </p:txBody>
        </p:sp>
      </p:grpSp>
      <p:grpSp>
        <p:nvGrpSpPr>
          <p:cNvPr id="13" name="그룹 85"/>
          <p:cNvGrpSpPr/>
          <p:nvPr/>
        </p:nvGrpSpPr>
        <p:grpSpPr>
          <a:xfrm>
            <a:off x="5213313" y="2225275"/>
            <a:ext cx="1835187" cy="2735261"/>
            <a:chOff x="9390009" y="3081358"/>
            <a:chExt cx="1395053" cy="2079262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12418" y="3398495"/>
              <a:ext cx="1343025" cy="176212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88800" y="3081358"/>
              <a:ext cx="469625" cy="1222207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8"/>
            <a:srcRect l="1" r="24966"/>
            <a:stretch/>
          </p:blipFill>
          <p:spPr>
            <a:xfrm>
              <a:off x="9390009" y="3081358"/>
              <a:ext cx="999813" cy="1222207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9437" y="3649335"/>
              <a:ext cx="636712" cy="917614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2558" y="4019371"/>
              <a:ext cx="381700" cy="763400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9539834" y="3308169"/>
              <a:ext cx="59960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262162" y="3204058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08:27</a:t>
              </a:r>
              <a:endParaRPr lang="ko-KR" altLang="en-US" sz="1050" dirty="0"/>
            </a:p>
          </p:txBody>
        </p:sp>
      </p:grpSp>
      <p:sp>
        <p:nvSpPr>
          <p:cNvPr id="84" name="사각형: 둥근 모서리 73"/>
          <p:cNvSpPr/>
          <p:nvPr/>
        </p:nvSpPr>
        <p:spPr>
          <a:xfrm>
            <a:off x="5776040" y="4899332"/>
            <a:ext cx="653143" cy="412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57300" y="56007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28975" y="56007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화면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34025" y="56007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플레이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86650" y="56007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도감 </a:t>
            </a:r>
            <a:r>
              <a:rPr lang="ko-KR" altLang="en-US" dirty="0"/>
              <a:t>확인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677400" y="56007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/>
              <a:t>. </a:t>
            </a:r>
            <a:r>
              <a:rPr lang="ko-KR" altLang="en-US" dirty="0"/>
              <a:t>랭킹 확인</a:t>
            </a:r>
          </a:p>
        </p:txBody>
      </p:sp>
      <p:sp>
        <p:nvSpPr>
          <p:cNvPr id="103" name="사각형: 둥근 모서리 61"/>
          <p:cNvSpPr/>
          <p:nvPr/>
        </p:nvSpPr>
        <p:spPr>
          <a:xfrm>
            <a:off x="7967060" y="2354215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62"/>
          <p:cNvSpPr/>
          <p:nvPr/>
        </p:nvSpPr>
        <p:spPr>
          <a:xfrm>
            <a:off x="8476746" y="2354215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63"/>
          <p:cNvSpPr/>
          <p:nvPr/>
        </p:nvSpPr>
        <p:spPr>
          <a:xfrm>
            <a:off x="7449371" y="2354214"/>
            <a:ext cx="479410" cy="663637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64"/>
          <p:cNvSpPr/>
          <p:nvPr/>
        </p:nvSpPr>
        <p:spPr>
          <a:xfrm>
            <a:off x="7967060" y="3045954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65"/>
          <p:cNvSpPr/>
          <p:nvPr/>
        </p:nvSpPr>
        <p:spPr>
          <a:xfrm>
            <a:off x="8476746" y="3045954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사각형: 둥근 모서리 66"/>
          <p:cNvSpPr/>
          <p:nvPr/>
        </p:nvSpPr>
        <p:spPr>
          <a:xfrm>
            <a:off x="7449371" y="3045953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67"/>
          <p:cNvSpPr/>
          <p:nvPr/>
        </p:nvSpPr>
        <p:spPr>
          <a:xfrm>
            <a:off x="7967060" y="3729667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68"/>
          <p:cNvSpPr/>
          <p:nvPr/>
        </p:nvSpPr>
        <p:spPr>
          <a:xfrm>
            <a:off x="8476746" y="3729667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69"/>
          <p:cNvSpPr/>
          <p:nvPr/>
        </p:nvSpPr>
        <p:spPr>
          <a:xfrm>
            <a:off x="7449371" y="3729666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사각형: 둥근 모서리 70"/>
          <p:cNvSpPr/>
          <p:nvPr/>
        </p:nvSpPr>
        <p:spPr>
          <a:xfrm>
            <a:off x="7967060" y="4415055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71"/>
          <p:cNvSpPr/>
          <p:nvPr/>
        </p:nvSpPr>
        <p:spPr>
          <a:xfrm>
            <a:off x="8476746" y="4415055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72"/>
          <p:cNvSpPr/>
          <p:nvPr/>
        </p:nvSpPr>
        <p:spPr>
          <a:xfrm>
            <a:off x="7449371" y="4415054"/>
            <a:ext cx="479410" cy="6636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73"/>
          <p:cNvSpPr/>
          <p:nvPr/>
        </p:nvSpPr>
        <p:spPr>
          <a:xfrm>
            <a:off x="7903357" y="4899332"/>
            <a:ext cx="653143" cy="4126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3448" y="4879631"/>
            <a:ext cx="631764" cy="46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54" y="2231750"/>
            <a:ext cx="1677826" cy="29828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46" y="2276971"/>
            <a:ext cx="1652294" cy="2937412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3602474" y="4879631"/>
            <a:ext cx="631764" cy="46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47" y="1593223"/>
            <a:ext cx="3838112" cy="38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91" y="1609606"/>
            <a:ext cx="3838112" cy="38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661189" y="4879631"/>
            <a:ext cx="1095633" cy="462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09" y="1601993"/>
            <a:ext cx="3838112" cy="38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6" r="32443" b="7177"/>
          <a:stretch/>
        </p:blipFill>
        <p:spPr>
          <a:xfrm>
            <a:off x="5156602" y="2298414"/>
            <a:ext cx="1816759" cy="2523140"/>
          </a:xfrm>
          <a:prstGeom prst="rect">
            <a:avLst/>
          </a:prstGeom>
        </p:spPr>
      </p:pic>
      <p:pic>
        <p:nvPicPr>
          <p:cNvPr id="85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67" y="1601993"/>
            <a:ext cx="3838112" cy="38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6" y="3957325"/>
            <a:ext cx="672333" cy="681207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6480901" y="4168043"/>
            <a:ext cx="265693" cy="265693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4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3" name="그룹 2072"/>
          <p:cNvGrpSpPr/>
          <p:nvPr/>
        </p:nvGrpSpPr>
        <p:grpSpPr>
          <a:xfrm>
            <a:off x="9173041" y="1943824"/>
            <a:ext cx="2160000" cy="3691990"/>
            <a:chOff x="8189875" y="1593720"/>
            <a:chExt cx="2160000" cy="3691990"/>
          </a:xfrm>
        </p:grpSpPr>
        <p:sp>
          <p:nvSpPr>
            <p:cNvPr id="51" name="사각형: 둥근 모서리 50"/>
            <p:cNvSpPr/>
            <p:nvPr/>
          </p:nvSpPr>
          <p:spPr>
            <a:xfrm>
              <a:off x="8189875" y="2223882"/>
              <a:ext cx="2160000" cy="30618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63" name="그룹 2062"/>
            <p:cNvGrpSpPr/>
            <p:nvPr/>
          </p:nvGrpSpPr>
          <p:grpSpPr>
            <a:xfrm>
              <a:off x="8387792" y="1593720"/>
              <a:ext cx="1023478" cy="1330939"/>
              <a:chOff x="9288878" y="964881"/>
              <a:chExt cx="1023478" cy="1330939"/>
            </a:xfrm>
          </p:grpSpPr>
          <p:sp>
            <p:nvSpPr>
              <p:cNvPr id="2061" name="직사각형 2060"/>
              <p:cNvSpPr/>
              <p:nvPr/>
            </p:nvSpPr>
            <p:spPr>
              <a:xfrm>
                <a:off x="9435636" y="964881"/>
                <a:ext cx="720800" cy="13309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6" name="Picture 18" descr="mob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8878" y="1007237"/>
                <a:ext cx="1023478" cy="1023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6" name="사각형: 둥근 모서리 2047"/>
          <p:cNvSpPr/>
          <p:nvPr/>
        </p:nvSpPr>
        <p:spPr>
          <a:xfrm>
            <a:off x="4733375" y="249558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사각형: 둥근 모서리 2047"/>
          <p:cNvSpPr/>
          <p:nvPr/>
        </p:nvSpPr>
        <p:spPr>
          <a:xfrm>
            <a:off x="894800" y="249558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42" y="196678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1348012" y="324980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/>
          <p:cNvSpPr/>
          <p:nvPr/>
        </p:nvSpPr>
        <p:spPr>
          <a:xfrm>
            <a:off x="5226986" y="3454424"/>
            <a:ext cx="1593748" cy="878242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70" name="사각형: 둥근 모서리 69"/>
          <p:cNvSpPr/>
          <p:nvPr/>
        </p:nvSpPr>
        <p:spPr>
          <a:xfrm>
            <a:off x="5226986" y="4548453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sp>
        <p:nvSpPr>
          <p:cNvPr id="71" name="사각형: 둥근 모서리 70"/>
          <p:cNvSpPr/>
          <p:nvPr/>
        </p:nvSpPr>
        <p:spPr>
          <a:xfrm>
            <a:off x="9464572" y="3272766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설정 관리</a:t>
            </a:r>
          </a:p>
        </p:txBody>
      </p:sp>
      <p:sp>
        <p:nvSpPr>
          <p:cNvPr id="92" name="사각형: 둥근 모서리 91"/>
          <p:cNvSpPr/>
          <p:nvPr/>
        </p:nvSpPr>
        <p:spPr>
          <a:xfrm>
            <a:off x="9482646" y="3919760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1348012" y="390201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1348012" y="455423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104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71" y="3593404"/>
            <a:ext cx="1588241" cy="11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rot="10800000" flipV="1">
            <a:off x="7278637" y="3267074"/>
            <a:ext cx="1912988" cy="626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cxnSpLocks/>
          </p:cNvCxnSpPr>
          <p:nvPr/>
        </p:nvCxnSpPr>
        <p:spPr>
          <a:xfrm flipV="1">
            <a:off x="3475903" y="3267075"/>
            <a:ext cx="1240169" cy="7688"/>
          </a:xfrm>
          <a:prstGeom prst="line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9" name="그룹 2058"/>
          <p:cNvGrpSpPr/>
          <p:nvPr/>
        </p:nvGrpSpPr>
        <p:grpSpPr>
          <a:xfrm>
            <a:off x="5121676" y="176327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1" name="사각형: 둥근 모서리 94"/>
          <p:cNvSpPr/>
          <p:nvPr/>
        </p:nvSpPr>
        <p:spPr>
          <a:xfrm>
            <a:off x="9496104" y="4571834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526275"/>
              </p:ext>
            </p:extLst>
          </p:nvPr>
        </p:nvGraphicFramePr>
        <p:xfrm>
          <a:off x="608061" y="1210126"/>
          <a:ext cx="2909911" cy="519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Image" r:id="rId3" imgW="13714286" imgH="24380952" progId="">
                  <p:embed/>
                </p:oleObj>
              </mc:Choice>
              <mc:Fallback>
                <p:oleObj name="Image" r:id="rId3" imgW="13714286" imgH="24380952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61" y="1210126"/>
                        <a:ext cx="2909911" cy="519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6259" y="1221467"/>
            <a:ext cx="2883040" cy="520203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2585" y="1304663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 로그인</a:t>
            </a:r>
            <a:endParaRPr lang="en-US" alt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12585" y="1876991"/>
            <a:ext cx="813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Google Play Games plugin</a:t>
            </a:r>
            <a:r>
              <a:rPr lang="ko-KR" altLang="en-US" sz="2000" dirty="0"/>
              <a:t>을 통해</a:t>
            </a:r>
            <a:r>
              <a:rPr lang="en-US" altLang="ko-KR" sz="2000" dirty="0"/>
              <a:t> Google Play Games API</a:t>
            </a:r>
            <a:r>
              <a:rPr lang="ko-KR" altLang="en-US" sz="2000" dirty="0"/>
              <a:t>에 접근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어플 실행 시 </a:t>
            </a:r>
            <a:r>
              <a:rPr lang="en-US" altLang="ko-KR" sz="2000" dirty="0"/>
              <a:t>google </a:t>
            </a:r>
            <a:r>
              <a:rPr lang="ko-KR" altLang="en-US" sz="2000" dirty="0"/>
              <a:t>계정으로 자동 로그인</a:t>
            </a:r>
            <a:endParaRPr lang="en-US" altLang="ko-KR" sz="2000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00" y="2941762"/>
            <a:ext cx="6046841" cy="30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076325" y="1204085"/>
            <a:ext cx="1933575" cy="5550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3373818"/>
            <a:ext cx="482221" cy="1029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0" y="1229128"/>
            <a:ext cx="1769810" cy="505660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183428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1" y="1217745"/>
            <a:ext cx="2909911" cy="5173175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2585" y="1304663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 </a:t>
            </a:r>
            <a:r>
              <a:rPr lang="ko-KR" altLang="en-US" sz="2800" dirty="0" err="1"/>
              <a:t>메인화면</a:t>
            </a:r>
            <a:endParaRPr lang="en-US" altLang="ko-KR" sz="2800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1440180" y="3581400"/>
            <a:ext cx="1257300" cy="5105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1434366" y="4141774"/>
            <a:ext cx="1257300" cy="5105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1434366" y="4708030"/>
            <a:ext cx="1257300" cy="51054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/>
          <p:cNvCxnSpPr>
            <a:cxnSpLocks/>
            <a:stCxn id="9" idx="3"/>
          </p:cNvCxnSpPr>
          <p:nvPr/>
        </p:nvCxnSpPr>
        <p:spPr>
          <a:xfrm flipV="1">
            <a:off x="2697480" y="2244252"/>
            <a:ext cx="1808259" cy="1592418"/>
          </a:xfrm>
          <a:prstGeom prst="bentConnector3">
            <a:avLst>
              <a:gd name="adj1" fmla="val 34274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05739" y="2024798"/>
            <a:ext cx="8131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플레이 캐릭터를 선택 후 플레이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클리어 타임을 기반으로 다른 유저와의 랭킹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dirty="0"/>
              <a:t> → 클리어 타임의 </a:t>
            </a:r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게임오버 시 얻는 도감의 목록을 확인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진동 및 소리 관리</a:t>
            </a:r>
            <a:endParaRPr lang="en-US" altLang="ko-KR" sz="2000" dirty="0"/>
          </a:p>
        </p:txBody>
      </p:sp>
      <p:cxnSp>
        <p:nvCxnSpPr>
          <p:cNvPr id="21" name="연결선: 꺾임 20"/>
          <p:cNvCxnSpPr>
            <a:cxnSpLocks/>
            <a:stCxn id="10" idx="3"/>
          </p:cNvCxnSpPr>
          <p:nvPr/>
        </p:nvCxnSpPr>
        <p:spPr>
          <a:xfrm flipV="1">
            <a:off x="2691666" y="3147060"/>
            <a:ext cx="1766034" cy="124998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/>
          <p:cNvCxnSpPr>
            <a:cxnSpLocks/>
            <a:stCxn id="11" idx="3"/>
          </p:cNvCxnSpPr>
          <p:nvPr/>
        </p:nvCxnSpPr>
        <p:spPr>
          <a:xfrm flipV="1">
            <a:off x="2691666" y="4397044"/>
            <a:ext cx="1766034" cy="566256"/>
          </a:xfrm>
          <a:prstGeom prst="bentConnector3">
            <a:avLst>
              <a:gd name="adj1" fmla="val 6467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/>
          <p:cNvSpPr/>
          <p:nvPr/>
        </p:nvSpPr>
        <p:spPr>
          <a:xfrm>
            <a:off x="2908299" y="5810249"/>
            <a:ext cx="454097" cy="4095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/>
          <p:cNvCxnSpPr>
            <a:cxnSpLocks/>
            <a:stCxn id="16" idx="3"/>
          </p:cNvCxnSpPr>
          <p:nvPr/>
        </p:nvCxnSpPr>
        <p:spPr>
          <a:xfrm flipV="1">
            <a:off x="3362396" y="5298884"/>
            <a:ext cx="1095304" cy="71615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6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1214</Words>
  <Application>Microsoft Office PowerPoint</Application>
  <PresentationFormat>와이드스크린</PresentationFormat>
  <Paragraphs>448</Paragraphs>
  <Slides>34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HY견고딕</vt:lpstr>
      <vt:lpstr>HY울릉도B</vt:lpstr>
      <vt:lpstr>맑은 고딕</vt:lpstr>
      <vt:lpstr>맑은 고딕 Semilight</vt:lpstr>
      <vt:lpstr>Arial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노유진</dc:creator>
  <cp:lastModifiedBy>강한글</cp:lastModifiedBy>
  <cp:revision>347</cp:revision>
  <dcterms:created xsi:type="dcterms:W3CDTF">2016-12-17T04:39:47Z</dcterms:created>
  <dcterms:modified xsi:type="dcterms:W3CDTF">2017-04-19T23:32:30Z</dcterms:modified>
</cp:coreProperties>
</file>