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7" r:id="rId4"/>
    <p:sldId id="278" r:id="rId5"/>
    <p:sldId id="279" r:id="rId6"/>
    <p:sldId id="285" r:id="rId7"/>
    <p:sldId id="286" r:id="rId8"/>
    <p:sldId id="271" r:id="rId9"/>
    <p:sldId id="275" r:id="rId10"/>
    <p:sldId id="272" r:id="rId11"/>
    <p:sldId id="273" r:id="rId12"/>
    <p:sldId id="274" r:id="rId13"/>
    <p:sldId id="276" r:id="rId14"/>
    <p:sldId id="280" r:id="rId15"/>
    <p:sldId id="281" r:id="rId16"/>
    <p:sldId id="282" r:id="rId17"/>
    <p:sldId id="283" r:id="rId18"/>
    <p:sldId id="269" r:id="rId19"/>
    <p:sldId id="287" r:id="rId20"/>
    <p:sldId id="288" r:id="rId21"/>
    <p:sldId id="264" r:id="rId22"/>
    <p:sldId id="284" r:id="rId23"/>
    <p:sldId id="267" r:id="rId24"/>
    <p:sldId id="266" r:id="rId25"/>
    <p:sldId id="26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D7A2B"/>
    <a:srgbClr val="FFD966"/>
    <a:srgbClr val="C55A11"/>
    <a:srgbClr val="ED7D31"/>
    <a:srgbClr val="F29D64"/>
    <a:srgbClr val="F8D7C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951B5-B73E-4676-8332-E6F4B9CEC2CF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BD35A-432C-485F-BC91-AB4BBF32F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2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6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0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2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7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66D1-8DB1-4E74-BD34-AC25D0164E5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054600" y="5715000"/>
            <a:ext cx="18859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0" y="1961704"/>
            <a:ext cx="12221497" cy="4925793"/>
            <a:chOff x="-29635" y="2275107"/>
            <a:chExt cx="12278785" cy="4608293"/>
          </a:xfrm>
        </p:grpSpPr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751916"/>
                </p:ext>
              </p:extLst>
            </p:nvPr>
          </p:nvGraphicFramePr>
          <p:xfrm>
            <a:off x="3916297" y="2275107"/>
            <a:ext cx="8332853" cy="460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Image" r:id="rId3" imgW="10882540" imgH="6019048" progId="">
                    <p:embed/>
                  </p:oleObj>
                </mc:Choice>
                <mc:Fallback>
                  <p:oleObj name="Image" r:id="rId3" imgW="10882540" imgH="6019048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297" y="2275107"/>
                          <a:ext cx="8332853" cy="4608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직사각형 19"/>
            <p:cNvSpPr/>
            <p:nvPr/>
          </p:nvSpPr>
          <p:spPr>
            <a:xfrm>
              <a:off x="-29635" y="5217214"/>
              <a:ext cx="6062137" cy="1666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0950" y="5612285"/>
            <a:ext cx="2295821" cy="769441"/>
          </a:xfrm>
          <a:prstGeom prst="rect">
            <a:avLst/>
          </a:prstGeom>
          <a:noFill/>
          <a:effectLst>
            <a:outerShdw blurRad="50800" dist="50800" dir="5400000" sx="105000" sy="105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2014150001 </a:t>
            </a:r>
            <a:r>
              <a:rPr lang="ko-KR" altLang="en-US" sz="2200" b="1" spc="-150" dirty="0" err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강한글</a:t>
            </a:r>
            <a:endParaRPr lang="en-US" altLang="ko-KR" sz="2200" b="1" spc="-15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2014150012 </a:t>
            </a:r>
            <a:r>
              <a:rPr lang="ko-KR" altLang="en-US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노유진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950" y="793303"/>
            <a:ext cx="4797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지진에서</a:t>
            </a:r>
            <a:endParaRPr lang="en-US" altLang="ko-KR" sz="72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살아남기</a:t>
            </a:r>
            <a:endParaRPr lang="en-US" altLang="ko-KR" sz="72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42950" y="1009650"/>
            <a:ext cx="0" cy="3105150"/>
          </a:xfrm>
          <a:prstGeom prst="line">
            <a:avLst/>
          </a:prstGeom>
          <a:ln w="114300">
            <a:solidFill>
              <a:srgbClr val="C55A11"/>
            </a:solidFill>
          </a:ln>
          <a:effectLst>
            <a:outerShdw blurRad="50800" dist="38100" dir="21540000" algn="ctr" rotWithShape="0">
              <a:srgbClr val="000000">
                <a:alpha val="3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"/>
    </mc:Choice>
    <mc:Fallback xmlns="">
      <p:transition spd="slow" advTm="15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669" y="1313576"/>
            <a:ext cx="16850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플레이</a:t>
            </a:r>
            <a:endParaRPr lang="en-US" altLang="ko-KR" sz="3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304800" y="2150544"/>
            <a:ext cx="3838112" cy="3838112"/>
            <a:chOff x="8688659" y="2740988"/>
            <a:chExt cx="2818732" cy="28187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2418" y="3398495"/>
              <a:ext cx="1343025" cy="17621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8800" y="3081358"/>
              <a:ext cx="469625" cy="122220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1" r="24966"/>
            <a:stretch/>
          </p:blipFill>
          <p:spPr>
            <a:xfrm>
              <a:off x="9390009" y="3081358"/>
              <a:ext cx="999813" cy="12222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9437" y="3649335"/>
              <a:ext cx="636712" cy="9176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2558" y="4019371"/>
              <a:ext cx="381700" cy="7634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9539834" y="3308169"/>
              <a:ext cx="59960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262162" y="3204058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08:27</a:t>
              </a:r>
              <a:endParaRPr lang="ko-KR" altLang="en-US" sz="1050" dirty="0"/>
            </a:p>
          </p:txBody>
        </p:sp>
        <p:pic>
          <p:nvPicPr>
            <p:cNvPr id="11" name="Picture 18" descr="mobile icon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8659" y="2740988"/>
              <a:ext cx="2818732" cy="281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673510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수행 시나리오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31424" y="2578059"/>
            <a:ext cx="65982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캐릭터를 선택 후 스토리 진행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위험 지역으로부터 탈출하여 생존하면</a:t>
            </a:r>
            <a:endParaRPr lang="en-US" altLang="ko-KR" sz="2800" dirty="0"/>
          </a:p>
          <a:p>
            <a:r>
              <a:rPr lang="en-US" altLang="ko-KR" sz="2800" dirty="0"/>
              <a:t>  </a:t>
            </a:r>
            <a:r>
              <a:rPr lang="ko-KR" altLang="en-US" sz="2800" dirty="0"/>
              <a:t>클리어</a:t>
            </a:r>
            <a:endParaRPr lang="en-US" altLang="ko-KR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-10-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3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131424" y="2578059"/>
            <a:ext cx="7691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게임 플레이를 통해 얻은 엔딩 확인</a:t>
            </a:r>
            <a:endParaRPr lang="en-US" altLang="ko-KR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2800" dirty="0"/>
              <a:t>결말 엔딩 </a:t>
            </a:r>
            <a:r>
              <a:rPr lang="en-US" altLang="ko-KR" sz="2800" dirty="0"/>
              <a:t>- </a:t>
            </a:r>
            <a:r>
              <a:rPr lang="ko-KR" altLang="en-US" sz="2800" dirty="0"/>
              <a:t>게임 클리어 시 획득</a:t>
            </a:r>
            <a:endParaRPr lang="en-US" altLang="ko-KR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2800" dirty="0"/>
              <a:t>사망 엔딩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 플레이 중 사망 시 획득</a:t>
            </a:r>
            <a:endParaRPr lang="en-US" altLang="ko-KR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획득한 엔딩만 확인 가능</a:t>
            </a:r>
            <a:endParaRPr lang="en-US" altLang="ko-KR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28669" y="1313576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엔딩 앨범 확인</a:t>
            </a:r>
            <a:endParaRPr lang="en-US" altLang="ko-KR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73510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수행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04800" y="2146401"/>
            <a:ext cx="3838112" cy="3838112"/>
            <a:chOff x="6120466" y="2502091"/>
            <a:chExt cx="3838112" cy="3838112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7799817" y="3254313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8309503" y="3254313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7282128" y="3254312"/>
              <a:ext cx="479410" cy="6636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7799817" y="3946052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/>
            <p:cNvSpPr/>
            <p:nvPr/>
          </p:nvSpPr>
          <p:spPr>
            <a:xfrm>
              <a:off x="8309503" y="3946052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7282128" y="3946051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7799817" y="4629765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8309503" y="4629765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7282128" y="4629764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7799817" y="5315153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/>
            <p:cNvSpPr/>
            <p:nvPr/>
          </p:nvSpPr>
          <p:spPr>
            <a:xfrm>
              <a:off x="8309503" y="5315153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/>
            <p:cNvSpPr/>
            <p:nvPr/>
          </p:nvSpPr>
          <p:spPr>
            <a:xfrm>
              <a:off x="7282128" y="5315152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/>
            <p:cNvSpPr/>
            <p:nvPr/>
          </p:nvSpPr>
          <p:spPr>
            <a:xfrm>
              <a:off x="7736114" y="5799430"/>
              <a:ext cx="653143" cy="4126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18" descr="mobile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466" y="2502091"/>
              <a:ext cx="3838112" cy="383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-11-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4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131424" y="2578059"/>
            <a:ext cx="62392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1~10</a:t>
            </a:r>
            <a:r>
              <a:rPr lang="ko-KR" altLang="en-US" sz="2800" dirty="0"/>
              <a:t>위까지의 기록 확인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본인의 순위와 기록 확인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클리어 타임을 기준으로 캐릭터마다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ko-KR" altLang="en-US" sz="2800" dirty="0"/>
              <a:t> 순위를 매김</a:t>
            </a:r>
            <a:endParaRPr lang="en-US" altLang="ko-K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673510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수행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669" y="1313576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랭킹 확인</a:t>
            </a:r>
            <a:endParaRPr lang="en-US" altLang="ko-KR" sz="30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04800" y="2161683"/>
            <a:ext cx="3840813" cy="3840813"/>
            <a:chOff x="1385437" y="2161683"/>
            <a:chExt cx="3840813" cy="384081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5437" y="2161683"/>
              <a:ext cx="3840813" cy="3840813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2670629" y="2902857"/>
              <a:ext cx="1219200" cy="62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https://encrypted-tbn3.gstatic.com/images?q=tbn:ANd9GcS7ToBppUD8G6q4H6Hqu6cW3R9drS02Os0OQ4jxYhur1UzegYFGEIhVzojP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0" t="20060" r="18360" b="23929"/>
            <a:stretch/>
          </p:blipFill>
          <p:spPr bwMode="auto">
            <a:xfrm>
              <a:off x="3033973" y="2902857"/>
              <a:ext cx="543739" cy="36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033974" y="326304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아빠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-12-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2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911" y="47234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37006"/>
              </p:ext>
            </p:extLst>
          </p:nvPr>
        </p:nvGraphicFramePr>
        <p:xfrm>
          <a:off x="1200510" y="1365175"/>
          <a:ext cx="4723589" cy="2424643"/>
        </p:xfrm>
        <a:graphic>
          <a:graphicData uri="http://schemas.openxmlformats.org/drawingml/2006/table">
            <a:tbl>
              <a:tblPr firstCol="1">
                <a:tableStyleId>{9DCAF9ED-07DC-4A11-8D7F-57B35C25682E}</a:tableStyleId>
              </a:tblPr>
              <a:tblGrid>
                <a:gridCol w="1123589">
                  <a:extLst>
                    <a:ext uri="{9D8B030D-6E8A-4147-A177-3AD203B41FA5}">
                      <a16:colId xmlns:a16="http://schemas.microsoft.com/office/drawing/2014/main" val="323717211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3207599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333402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캐릭터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아빠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엄마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58818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시작장소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</a:t>
                      </a:r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 주택</a:t>
                      </a:r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00847"/>
                  </a:ext>
                </a:extLst>
              </a:tr>
              <a:tr h="1693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디자인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7044023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38" y="2233699"/>
            <a:ext cx="1009561" cy="14473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99" y="2233699"/>
            <a:ext cx="854017" cy="1447335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89178"/>
              </p:ext>
            </p:extLst>
          </p:nvPr>
        </p:nvGraphicFramePr>
        <p:xfrm>
          <a:off x="1200510" y="3848100"/>
          <a:ext cx="4723589" cy="2424643"/>
        </p:xfrm>
        <a:graphic>
          <a:graphicData uri="http://schemas.openxmlformats.org/drawingml/2006/table">
            <a:tbl>
              <a:tblPr firstCol="1">
                <a:tableStyleId>{9DCAF9ED-07DC-4A11-8D7F-57B35C25682E}</a:tableStyleId>
              </a:tblPr>
              <a:tblGrid>
                <a:gridCol w="1123589">
                  <a:extLst>
                    <a:ext uri="{9D8B030D-6E8A-4147-A177-3AD203B41FA5}">
                      <a16:colId xmlns:a16="http://schemas.microsoft.com/office/drawing/2014/main" val="323717211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3207599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333402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캐릭터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딸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아들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58818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시작장소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대형마트</a:t>
                      </a:r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고등학교</a:t>
                      </a:r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00847"/>
                  </a:ext>
                </a:extLst>
              </a:tr>
              <a:tr h="1693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디자인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7044023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12" y="4658342"/>
            <a:ext cx="839812" cy="14473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96" y="4658342"/>
            <a:ext cx="947022" cy="14473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00671" y="4058177"/>
            <a:ext cx="442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최종 목표</a:t>
            </a:r>
            <a:endParaRPr lang="en-US" altLang="ko-KR" sz="2400" b="1" dirty="0"/>
          </a:p>
          <a:p>
            <a:pPr>
              <a:buClr>
                <a:srgbClr val="C55A11"/>
              </a:buClr>
            </a:pPr>
            <a:r>
              <a:rPr lang="en-US" altLang="ko-KR" sz="2400" b="1" dirty="0"/>
              <a:t>   : </a:t>
            </a:r>
            <a:r>
              <a:rPr lang="ko-KR" altLang="en-US" sz="2400" b="1" dirty="0"/>
              <a:t>각자 시작 장소로부터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생존</a:t>
            </a:r>
            <a:endParaRPr lang="en-US" altLang="ko-KR" sz="2400" b="1" dirty="0"/>
          </a:p>
          <a:p>
            <a:pPr>
              <a:buClr>
                <a:srgbClr val="C55A11"/>
              </a:buClr>
            </a:pPr>
            <a:r>
              <a:rPr lang="en-US" altLang="ko-KR" sz="2400" b="1" dirty="0"/>
              <a:t>   </a:t>
            </a:r>
            <a:r>
              <a:rPr lang="ko-KR" altLang="en-US" sz="2400" b="1" dirty="0"/>
              <a:t>하여 목적지까지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도착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5479" y="2085613"/>
            <a:ext cx="4078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b="1" dirty="0"/>
              <a:t>4</a:t>
            </a:r>
            <a:r>
              <a:rPr lang="ko-KR" altLang="en-US" sz="2400" b="1" dirty="0"/>
              <a:t>개의 캐릭터 중 하나를 선택하여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스토리 진행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-13-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7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911" y="47234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72" y="1481444"/>
            <a:ext cx="22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 지진 발생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5328" y="2871547"/>
            <a:ext cx="52213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스토리의 시작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2</a:t>
            </a:r>
            <a:r>
              <a:rPr lang="ko-KR" altLang="en-US" sz="2400" dirty="0"/>
              <a:t>분 간격으로 </a:t>
            </a:r>
            <a:r>
              <a:rPr lang="en-US" altLang="ko-KR" sz="2400" dirty="0"/>
              <a:t>10</a:t>
            </a:r>
            <a:r>
              <a:rPr lang="ko-KR" altLang="en-US" sz="2400" dirty="0"/>
              <a:t>초 동안 여진 발생</a:t>
            </a:r>
            <a:endParaRPr lang="en-US" altLang="ko-KR" sz="2400" dirty="0"/>
          </a:p>
          <a:p>
            <a:endParaRPr lang="en-US" altLang="ko-KR" sz="1000" dirty="0"/>
          </a:p>
          <a:p>
            <a:r>
              <a:rPr lang="en-US" altLang="ko-KR" sz="2400" dirty="0"/>
              <a:t>         </a:t>
            </a:r>
            <a:r>
              <a:rPr lang="ko-KR" altLang="en-US" sz="2400" dirty="0"/>
              <a:t>건물 추가붕괴</a:t>
            </a:r>
            <a:endParaRPr lang="en-US" altLang="ko-KR" sz="2400" dirty="0"/>
          </a:p>
        </p:txBody>
      </p:sp>
      <p:pic>
        <p:nvPicPr>
          <p:cNvPr id="17" name="Picture 2" descr="지진 아이콘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14" y="2899626"/>
            <a:ext cx="1780385" cy="17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-14-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089761" y="4233313"/>
            <a:ext cx="438150" cy="247650"/>
          </a:xfrm>
          <a:prstGeom prst="rightArrow">
            <a:avLst>
              <a:gd name="adj1" fmla="val 50000"/>
              <a:gd name="adj2" fmla="val 5769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6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911" y="47234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472" y="1481444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② 생존에 필요한 아이템 챙기기</a:t>
            </a:r>
          </a:p>
        </p:txBody>
      </p:sp>
      <p:pic>
        <p:nvPicPr>
          <p:cNvPr id="8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4" y="2648741"/>
            <a:ext cx="2214807" cy="22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25328" y="2871547"/>
            <a:ext cx="769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시작 장소에서 생존에 필요한 아이템을 획득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아이템 창의 수는 정해져 있어 신중하게 선택해야 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-15-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4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911" y="47234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472" y="1481444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③ 탈출 및 생존</a:t>
            </a:r>
          </a:p>
        </p:txBody>
      </p:sp>
      <p:pic>
        <p:nvPicPr>
          <p:cNvPr id="7" name="Picture 6" descr="탈출 아이콘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89" t="11672" r="11869" b="56791"/>
          <a:stretch/>
        </p:blipFill>
        <p:spPr bwMode="auto">
          <a:xfrm>
            <a:off x="805755" y="2650858"/>
            <a:ext cx="2120448" cy="18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25328" y="2871547"/>
            <a:ext cx="6250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아이템을 적절히 활용하여 생존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장소에 따른 생존 조건을 만족시키며 탈출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-16-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0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911" y="47234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hurray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7" y="3063105"/>
            <a:ext cx="1661685" cy="16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6472" y="148144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④ 목적지 도달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5328" y="2871547"/>
            <a:ext cx="46025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게임 클리어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결말 </a:t>
            </a:r>
            <a:r>
              <a:rPr lang="ko-KR" altLang="en-US" sz="2400" dirty="0" err="1"/>
              <a:t>엔딩</a:t>
            </a:r>
            <a:r>
              <a:rPr lang="ko-KR" altLang="en-US" sz="2400" dirty="0"/>
              <a:t> 획득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플레이 시간에 따른 순위 확인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-17-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914" y="47234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3" name="그룹 2072"/>
          <p:cNvGrpSpPr/>
          <p:nvPr/>
        </p:nvGrpSpPr>
        <p:grpSpPr>
          <a:xfrm>
            <a:off x="9173041" y="1943824"/>
            <a:ext cx="2160000" cy="3691990"/>
            <a:chOff x="8189875" y="1593720"/>
            <a:chExt cx="2160000" cy="3691990"/>
          </a:xfrm>
        </p:grpSpPr>
        <p:sp>
          <p:nvSpPr>
            <p:cNvPr id="51" name="사각형: 둥근 모서리 50"/>
            <p:cNvSpPr/>
            <p:nvPr/>
          </p:nvSpPr>
          <p:spPr>
            <a:xfrm>
              <a:off x="8189875" y="2223882"/>
              <a:ext cx="2160000" cy="30618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63" name="그룹 2062"/>
            <p:cNvGrpSpPr/>
            <p:nvPr/>
          </p:nvGrpSpPr>
          <p:grpSpPr>
            <a:xfrm>
              <a:off x="8387792" y="1593720"/>
              <a:ext cx="1023478" cy="1330939"/>
              <a:chOff x="9288878" y="964881"/>
              <a:chExt cx="1023478" cy="1330939"/>
            </a:xfrm>
          </p:grpSpPr>
          <p:sp>
            <p:nvSpPr>
              <p:cNvPr id="2061" name="직사각형 2060"/>
              <p:cNvSpPr/>
              <p:nvPr/>
            </p:nvSpPr>
            <p:spPr>
              <a:xfrm>
                <a:off x="9435636" y="964881"/>
                <a:ext cx="720800" cy="13309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6" name="Picture 18" descr="mob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8878" y="1007237"/>
                <a:ext cx="1023478" cy="1023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71" name="그룹 2070"/>
          <p:cNvGrpSpPr/>
          <p:nvPr/>
        </p:nvGrpSpPr>
        <p:grpSpPr>
          <a:xfrm>
            <a:off x="5318274" y="1763279"/>
            <a:ext cx="2160000" cy="3872535"/>
            <a:chOff x="4960202" y="1436914"/>
            <a:chExt cx="2160000" cy="3872535"/>
          </a:xfrm>
        </p:grpSpPr>
        <p:sp>
          <p:nvSpPr>
            <p:cNvPr id="48" name="사각형: 둥근 모서리 47"/>
            <p:cNvSpPr/>
            <p:nvPr/>
          </p:nvSpPr>
          <p:spPr>
            <a:xfrm>
              <a:off x="4960202" y="2223881"/>
              <a:ext cx="2160000" cy="308556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59" name="그룹 2058"/>
            <p:cNvGrpSpPr/>
            <p:nvPr/>
          </p:nvGrpSpPr>
          <p:grpSpPr>
            <a:xfrm>
              <a:off x="5211279" y="1436914"/>
              <a:ext cx="1191040" cy="1365848"/>
              <a:chOff x="5211279" y="1436914"/>
              <a:chExt cx="1191040" cy="1365848"/>
            </a:xfrm>
          </p:grpSpPr>
          <p:sp>
            <p:nvSpPr>
              <p:cNvPr id="2057" name="직사각형 2056"/>
              <p:cNvSpPr/>
              <p:nvPr/>
            </p:nvSpPr>
            <p:spPr>
              <a:xfrm>
                <a:off x="5211279" y="1436914"/>
                <a:ext cx="1191040" cy="1365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4" name="Picture 16" descr="server icon에 대한 이미지 검색결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1279" y="1462571"/>
                <a:ext cx="1191040" cy="1191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69" name="그룹 2068"/>
          <p:cNvGrpSpPr/>
          <p:nvPr/>
        </p:nvGrpSpPr>
        <p:grpSpPr>
          <a:xfrm>
            <a:off x="894800" y="1966788"/>
            <a:ext cx="3836060" cy="3646061"/>
            <a:chOff x="267723" y="1750527"/>
            <a:chExt cx="3836060" cy="3646061"/>
          </a:xfrm>
        </p:grpSpPr>
        <p:sp>
          <p:nvSpPr>
            <p:cNvPr id="2048" name="사각형: 둥근 모서리 2047"/>
            <p:cNvSpPr/>
            <p:nvPr/>
          </p:nvSpPr>
          <p:spPr>
            <a:xfrm>
              <a:off x="267723" y="2279328"/>
              <a:ext cx="3836060" cy="311726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62" name="Picture 14" descr="databas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65" y="1750527"/>
              <a:ext cx="1017326" cy="10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6" name="사각형: 둥근 모서리 2075"/>
          <p:cNvSpPr/>
          <p:nvPr/>
        </p:nvSpPr>
        <p:spPr>
          <a:xfrm>
            <a:off x="2843437" y="324980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 정보</a:t>
            </a:r>
          </a:p>
        </p:txBody>
      </p:sp>
      <p:sp>
        <p:nvSpPr>
          <p:cNvPr id="69" name="사각형: 둥근 모서리 68"/>
          <p:cNvSpPr/>
          <p:nvPr/>
        </p:nvSpPr>
        <p:spPr>
          <a:xfrm>
            <a:off x="5627036" y="3454424"/>
            <a:ext cx="1593748" cy="878242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접근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수정</a:t>
            </a:r>
          </a:p>
        </p:txBody>
      </p:sp>
      <p:sp>
        <p:nvSpPr>
          <p:cNvPr id="70" name="사각형: 둥근 모서리 69"/>
          <p:cNvSpPr/>
          <p:nvPr/>
        </p:nvSpPr>
        <p:spPr>
          <a:xfrm>
            <a:off x="5627036" y="4548453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</a:t>
            </a:r>
          </a:p>
        </p:txBody>
      </p:sp>
      <p:sp>
        <p:nvSpPr>
          <p:cNvPr id="71" name="사각형: 둥근 모서리 70"/>
          <p:cNvSpPr/>
          <p:nvPr/>
        </p:nvSpPr>
        <p:spPr>
          <a:xfrm>
            <a:off x="9512197" y="3272766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92" name="사각형: 둥근 모서리 91"/>
          <p:cNvSpPr/>
          <p:nvPr/>
        </p:nvSpPr>
        <p:spPr>
          <a:xfrm>
            <a:off x="9530271" y="3919760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 정보</a:t>
            </a:r>
          </a:p>
        </p:txBody>
      </p:sp>
      <p:sp>
        <p:nvSpPr>
          <p:cNvPr id="95" name="사각형: 둥근 모서리 94"/>
          <p:cNvSpPr/>
          <p:nvPr/>
        </p:nvSpPr>
        <p:spPr>
          <a:xfrm>
            <a:off x="2843437" y="390201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엔딩 정보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2843437" y="455423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순위 정보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1109068" y="3712946"/>
            <a:ext cx="1593748" cy="9439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오브젝트 및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아이템 정보</a:t>
            </a:r>
          </a:p>
        </p:txBody>
      </p:sp>
      <p:pic>
        <p:nvPicPr>
          <p:cNvPr id="4104" name="Picture 8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46" y="3593404"/>
            <a:ext cx="1588241" cy="11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H="1">
            <a:off x="7488185" y="3249801"/>
            <a:ext cx="1684856" cy="2354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0" idx="1"/>
            <a:endCxn id="29" idx="3"/>
          </p:cNvCxnSpPr>
          <p:nvPr/>
        </p:nvCxnSpPr>
        <p:spPr>
          <a:xfrm flipH="1">
            <a:off x="4437185" y="4831337"/>
            <a:ext cx="1189851" cy="5778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stCxn id="2076" idx="3"/>
            <a:endCxn id="69" idx="1"/>
          </p:cNvCxnSpPr>
          <p:nvPr/>
        </p:nvCxnSpPr>
        <p:spPr>
          <a:xfrm>
            <a:off x="4437185" y="3532685"/>
            <a:ext cx="1189851" cy="360860"/>
          </a:xfrm>
          <a:prstGeom prst="line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95" idx="3"/>
            <a:endCxn id="69" idx="1"/>
          </p:cNvCxnSpPr>
          <p:nvPr/>
        </p:nvCxnSpPr>
        <p:spPr>
          <a:xfrm flipV="1">
            <a:off x="4437185" y="3893545"/>
            <a:ext cx="1189851" cy="291355"/>
          </a:xfrm>
          <a:prstGeom prst="line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-18-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6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9573" y="4723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개발 환경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5" y="3364453"/>
            <a:ext cx="3124200" cy="1133782"/>
          </a:xfrm>
          <a:prstGeom prst="rect">
            <a:avLst/>
          </a:prstGeom>
        </p:spPr>
      </p:pic>
      <p:graphicFrame>
        <p:nvGraphicFramePr>
          <p:cNvPr id="1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12265"/>
              </p:ext>
            </p:extLst>
          </p:nvPr>
        </p:nvGraphicFramePr>
        <p:xfrm>
          <a:off x="4988052" y="2268457"/>
          <a:ext cx="6203032" cy="3042724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69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quad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i7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Geforce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GTX 960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Unity5.5.0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언어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C#, </a:t>
                      </a:r>
                      <a:r>
                        <a:rPr lang="en-US" altLang="ko-KR" dirty="0" err="1"/>
                        <a:t>Javascript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1030" y="1381041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데스크 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-19-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69138" y="2129060"/>
            <a:ext cx="251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9138" y="2847581"/>
            <a:ext cx="315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9138" y="5003144"/>
            <a:ext cx="28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68166" y="1908505"/>
            <a:ext cx="366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</a:t>
            </a:r>
            <a:endParaRPr lang="ko-KR" altLang="en-US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8166" y="2621252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9138" y="3566102"/>
            <a:ext cx="37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68166" y="3333999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68166" y="4765267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27343" y="256285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27343" y="328137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27342" y="4718416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63495" y="2333953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ko-KR" altLang="en-US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63495" y="3046700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27343" y="3999898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수행일정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663495" y="3759447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663495" y="4472195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55499" y="4814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차례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62663" y="4284623"/>
            <a:ext cx="291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시나리오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61691" y="4052520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721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9573" y="4723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개발 환경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안드로이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5" y="1884560"/>
            <a:ext cx="3810518" cy="38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46389"/>
              </p:ext>
            </p:extLst>
          </p:nvPr>
        </p:nvGraphicFramePr>
        <p:xfrm>
          <a:off x="4989573" y="2317101"/>
          <a:ext cx="6203032" cy="2945436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69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퀄컴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크레이트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아키텍처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2.3 GHz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쿼드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코어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퀄컴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아드레노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/>
                        <a:t>330 550 MHz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5.0.1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롤리팝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1030" y="1381041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안드로이드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-20-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8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9575" y="4723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업무 분담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43574"/>
              </p:ext>
            </p:extLst>
          </p:nvPr>
        </p:nvGraphicFramePr>
        <p:xfrm>
          <a:off x="2248565" y="1501826"/>
          <a:ext cx="7694869" cy="45050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9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강한글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노유진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Unity </a:t>
                      </a:r>
                      <a:r>
                        <a:rPr lang="ko-KR" altLang="en-US" sz="1600" dirty="0"/>
                        <a:t>사용법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오디오 자료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 및 </a:t>
                      </a:r>
                      <a:r>
                        <a:rPr lang="en-US" altLang="ko-KR" sz="1600" dirty="0"/>
                        <a:t>DB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그래픽 자료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클라이언트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및 기능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캐릭터 디자인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en-US" altLang="ko-KR" sz="1600" dirty="0"/>
                        <a:t>DB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맵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클라이언트 개발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그래픽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엄마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아빠</a:t>
                      </a:r>
                      <a:endParaRPr lang="en-US" altLang="ko-KR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서버 및 </a:t>
                      </a:r>
                      <a:r>
                        <a:rPr lang="en-US" altLang="ko-KR" sz="1600" baseline="0" dirty="0"/>
                        <a:t>DB </a:t>
                      </a:r>
                      <a:r>
                        <a:rPr lang="ko-KR" altLang="en-US" sz="1600" baseline="0" dirty="0"/>
                        <a:t>개발</a:t>
                      </a:r>
                      <a:endParaRPr lang="en-US" altLang="ko-KR" sz="1600" baseline="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그래픽 </a:t>
                      </a:r>
                      <a:r>
                        <a:rPr lang="en-US" altLang="ko-KR" sz="1600" baseline="0" dirty="0"/>
                        <a:t>- </a:t>
                      </a:r>
                      <a:r>
                        <a:rPr lang="ko-KR" altLang="en-US" sz="1600" baseline="0" dirty="0"/>
                        <a:t>아들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딸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통합테스트 및 유지보수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게임 밸런스 테스트</a:t>
                      </a:r>
                      <a:endParaRPr lang="en-US" altLang="ko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-21-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87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6249" y="472345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수행일정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5121" y="1281637"/>
          <a:ext cx="11512203" cy="505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7-9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baseline="0" dirty="0"/>
                        <a:t> 시나리오 작성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씬 대사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그래픽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오픈 리소스 수집</a:t>
                      </a:r>
                      <a:endParaRPr lang="en-US" altLang="ko-KR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도트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시스템 설계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클라이언트 구현</a:t>
                      </a:r>
                      <a:endParaRPr lang="en-US" altLang="ko-KR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서버 및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baseline="0" dirty="0"/>
                        <a:t> 데모 테스트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baseline="0" dirty="0"/>
                        <a:t>- </a:t>
                      </a:r>
                      <a:r>
                        <a:rPr lang="ko-KR" altLang="en-US" baseline="0" dirty="0"/>
                        <a:t>통합 테스트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문제점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종합설계 논문 작성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작품설명서 작성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-22-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6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2510" y="47234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/>
              <a:t>github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22316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주소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4134" y="1269326"/>
            <a:ext cx="544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https://github.com/</a:t>
            </a:r>
            <a:r>
              <a:rPr lang="en-US" altLang="ko-KR" dirty="0"/>
              <a:t>smxlskan1500</a:t>
            </a:r>
            <a:r>
              <a:rPr lang="ko-KR" altLang="en-US" dirty="0"/>
              <a:t>/SurviveGame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22" y="1800027"/>
            <a:ext cx="7136012" cy="44154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-23-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4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4474" y="472345"/>
            <a:ext cx="466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필요기술 및 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196" y="1663517"/>
            <a:ext cx="7427033" cy="863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dirty="0"/>
              <a:t>게임 시나리오 개론</a:t>
            </a:r>
            <a:r>
              <a:rPr lang="en-US" altLang="ko-KR" sz="2400" dirty="0"/>
              <a:t> - </a:t>
            </a:r>
            <a:r>
              <a:rPr lang="ko-KR" altLang="en-US" sz="2400" dirty="0"/>
              <a:t>김종혁 지음</a:t>
            </a:r>
            <a:r>
              <a:rPr lang="en-US" altLang="ko-KR" sz="2400" dirty="0"/>
              <a:t> – </a:t>
            </a:r>
            <a:r>
              <a:rPr lang="ko-KR" altLang="en-US" sz="2400" dirty="0"/>
              <a:t>사이버출판사</a:t>
            </a:r>
            <a:endParaRPr lang="en-US" altLang="ko-KR" sz="2400" dirty="0"/>
          </a:p>
          <a:p>
            <a:pPr lvl="1">
              <a:lnSpc>
                <a:spcPct val="150000"/>
              </a:lnSpc>
              <a:buClr>
                <a:srgbClr val="C55A11"/>
              </a:buClr>
            </a:pPr>
            <a:r>
              <a:rPr lang="en-US" altLang="ko-KR" sz="2000" dirty="0"/>
              <a:t>: </a:t>
            </a:r>
            <a:r>
              <a:rPr lang="ko-KR" altLang="en-US" sz="2000" dirty="0"/>
              <a:t>게임 시나리오 구성 및 구현 단계 설명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83334" y="3988190"/>
            <a:ext cx="7862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dirty="0"/>
              <a:t>https://unity3d.com/kr/learn - Unity Learning Center</a:t>
            </a:r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 </a:t>
            </a:r>
            <a:r>
              <a:rPr lang="ko-KR" altLang="en-US" sz="2000" dirty="0"/>
              <a:t>관력 자습서 및 각종 기술 자료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89196" y="2872020"/>
            <a:ext cx="8695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dirty="0"/>
              <a:t>NGUI </a:t>
            </a:r>
            <a:r>
              <a:rPr lang="ko-KR" altLang="en-US" sz="2400" dirty="0"/>
              <a:t>유니티 </a:t>
            </a:r>
            <a:r>
              <a:rPr lang="en-US" altLang="ko-KR" sz="2400" b="1" dirty="0"/>
              <a:t>2D</a:t>
            </a:r>
            <a:r>
              <a:rPr lang="ko-KR" altLang="en-US" sz="2400" dirty="0"/>
              <a:t> 게임 프로그래밍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송요창</a:t>
            </a:r>
            <a:r>
              <a:rPr lang="ko-KR" altLang="en-US" sz="2400" dirty="0"/>
              <a:t> 지음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위키북스</a:t>
            </a:r>
            <a:endParaRPr lang="en-US" altLang="ko-KR" sz="2400" dirty="0"/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</a:t>
            </a:r>
            <a:r>
              <a:rPr lang="ko-KR" altLang="en-US" sz="2000" dirty="0"/>
              <a:t>의 사용법과 </a:t>
            </a:r>
            <a:r>
              <a:rPr lang="en-US" altLang="ko-KR" sz="2000" dirty="0"/>
              <a:t>2D </a:t>
            </a:r>
            <a:r>
              <a:rPr lang="ko-KR" altLang="en-US" sz="2000" dirty="0"/>
              <a:t>게임 제작을 위한 </a:t>
            </a:r>
            <a:r>
              <a:rPr lang="en-US" altLang="ko-KR" sz="2000" dirty="0"/>
              <a:t>Unity2D</a:t>
            </a:r>
            <a:r>
              <a:rPr lang="ko-KR" altLang="en-US" sz="2000" dirty="0"/>
              <a:t> 기능 소개</a:t>
            </a:r>
            <a:endParaRPr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99768" y="644170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-24-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27200"/>
            <a:ext cx="12192000" cy="3430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79089" y="1317258"/>
            <a:ext cx="76338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rgbClr val="C55A11"/>
                </a:solidFill>
              </a:rPr>
              <a:t>THANK</a:t>
            </a:r>
            <a:endParaRPr lang="ko-KR" altLang="en-US" sz="16600" b="1" dirty="0">
              <a:solidFill>
                <a:srgbClr val="C55A1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904" y="2814989"/>
            <a:ext cx="46281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chemeClr val="bg1"/>
                </a:solidFill>
              </a:rPr>
              <a:t>YOU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6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1217" y="48147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배경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2330662"/>
            <a:ext cx="637225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/>
              <a:t>스마트폰</a:t>
            </a:r>
            <a:r>
              <a:rPr lang="ko-KR" altLang="en-US" sz="2800" dirty="0"/>
              <a:t> 보급률이 높아 </a:t>
            </a:r>
            <a:r>
              <a:rPr lang="ko-KR" altLang="en-US" sz="2800" dirty="0" err="1"/>
              <a:t>접근성</a:t>
            </a:r>
            <a:r>
              <a:rPr lang="ko-KR" altLang="en-US" sz="2800" dirty="0"/>
              <a:t> 용이</a:t>
            </a:r>
            <a:endParaRPr lang="en-US" altLang="ko-KR" sz="28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/>
              <a:t>모바일</a:t>
            </a:r>
            <a:r>
              <a:rPr lang="ko-KR" altLang="en-US" sz="2800" dirty="0"/>
              <a:t> 게임 시장 활성화</a:t>
            </a:r>
            <a:endParaRPr lang="en-US" altLang="ko-KR" sz="2800" dirty="0"/>
          </a:p>
          <a:p>
            <a:pPr marL="285750" indent="-285750"/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올해 </a:t>
            </a:r>
            <a:r>
              <a:rPr lang="en-US" altLang="ko-KR" sz="2800" dirty="0"/>
              <a:t>9</a:t>
            </a:r>
            <a:r>
              <a:rPr lang="ko-KR" altLang="en-US" sz="2800" dirty="0"/>
              <a:t>월 </a:t>
            </a:r>
            <a:r>
              <a:rPr lang="en-US" altLang="ko-KR" sz="2800" dirty="0"/>
              <a:t>12</a:t>
            </a:r>
            <a:r>
              <a:rPr lang="ko-KR" altLang="en-US" sz="2800" dirty="0"/>
              <a:t>일 </a:t>
            </a:r>
            <a:r>
              <a:rPr lang="en-US" altLang="ko-KR" sz="2800" dirty="0"/>
              <a:t>5.8</a:t>
            </a:r>
            <a:r>
              <a:rPr lang="ko-KR" altLang="en-US" sz="2800" dirty="0"/>
              <a:t>규모의 지진 발생</a:t>
            </a:r>
            <a:endParaRPr lang="en-US" altLang="ko-KR" sz="2800" dirty="0"/>
          </a:p>
          <a:p>
            <a:pPr marL="285750" indent="-285750"/>
            <a:r>
              <a:rPr lang="en-US" altLang="ko-KR" sz="1100" dirty="0"/>
              <a:t>    </a:t>
            </a:r>
          </a:p>
          <a:p>
            <a:pPr marL="285750" indent="-285750"/>
            <a:r>
              <a:rPr lang="en-US" altLang="ko-KR" sz="2800" dirty="0"/>
              <a:t>        </a:t>
            </a:r>
            <a:r>
              <a:rPr lang="ko-KR" altLang="en-US" sz="2800" dirty="0"/>
              <a:t>지진에 대한</a:t>
            </a:r>
            <a:r>
              <a:rPr lang="en-US" altLang="ko-KR" sz="2800" dirty="0"/>
              <a:t> </a:t>
            </a:r>
            <a:r>
              <a:rPr lang="ko-KR" altLang="en-US" sz="2800" dirty="0"/>
              <a:t>사람들의 관심 증가</a:t>
            </a:r>
            <a:endParaRPr lang="en-US" altLang="ko-KR" sz="2800" dirty="0"/>
          </a:p>
          <a:p>
            <a:pPr marL="285750" indent="-285750"/>
            <a:endParaRPr lang="en-US" altLang="ko-KR" sz="28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/>
          </a:p>
        </p:txBody>
      </p:sp>
      <p:sp>
        <p:nvSpPr>
          <p:cNvPr id="10" name="오른쪽 화살표 9"/>
          <p:cNvSpPr/>
          <p:nvPr/>
        </p:nvSpPr>
        <p:spPr>
          <a:xfrm>
            <a:off x="1447800" y="4772025"/>
            <a:ext cx="438150" cy="247650"/>
          </a:xfrm>
          <a:prstGeom prst="rightArrow">
            <a:avLst>
              <a:gd name="adj1" fmla="val 50000"/>
              <a:gd name="adj2" fmla="val 5769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0832" y="644170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-3-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5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1217" y="48147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목표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2330662"/>
            <a:ext cx="76963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800" dirty="0"/>
              <a:t>지진을 </a:t>
            </a:r>
            <a:r>
              <a:rPr lang="ko-KR" altLang="en-US" sz="2800" dirty="0" err="1"/>
              <a:t>컨셉으로</a:t>
            </a:r>
            <a:r>
              <a:rPr lang="ko-KR" altLang="en-US" sz="2800" dirty="0"/>
              <a:t> 한 재미있는</a:t>
            </a:r>
            <a:r>
              <a:rPr lang="ko-KR" altLang="en-US" sz="2800" dirty="0">
                <a:solidFill>
                  <a:srgbClr val="FF6600"/>
                </a:solidFill>
              </a:rPr>
              <a:t> </a:t>
            </a:r>
            <a:r>
              <a:rPr lang="ko-KR" altLang="en-US" sz="2800" dirty="0"/>
              <a:t>게임 개발</a:t>
            </a:r>
            <a:endParaRPr lang="en-US" altLang="ko-KR" sz="2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다양한 </a:t>
            </a:r>
            <a:r>
              <a:rPr lang="ko-KR" altLang="en-US" sz="2800" dirty="0" err="1"/>
              <a:t>엔딩으로</a:t>
            </a:r>
            <a:r>
              <a:rPr lang="ko-KR" altLang="en-US" sz="2800" dirty="0"/>
              <a:t> 플레이어의 수집욕구 자극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40832" y="644170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-4-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3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1217" y="48147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효과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2330662"/>
            <a:ext cx="98716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게임 플레이를 통한 즐거움과 스트레스 해소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게임 플레이 중 나오는 간단한 팁으로 지진 대피 요령 습득</a:t>
            </a:r>
            <a:endParaRPr lang="en-US" altLang="ko-KR" sz="2800" dirty="0">
              <a:solidFill>
                <a:srgbClr val="FF6600"/>
              </a:solidFill>
            </a:endParaRPr>
          </a:p>
          <a:p>
            <a:pPr marL="285750" indent="-285750"/>
            <a:endParaRPr lang="en-US" altLang="ko-KR" sz="28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0832" y="644170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-5-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5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5171" y="472345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관련 연구 및 사례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6" name="화살표: 갈매기형 수장 15"/>
          <p:cNvSpPr/>
          <p:nvPr/>
        </p:nvSpPr>
        <p:spPr>
          <a:xfrm>
            <a:off x="8451915" y="3493362"/>
            <a:ext cx="200316" cy="592913"/>
          </a:xfrm>
          <a:prstGeom prst="chevron">
            <a:avLst>
              <a:gd name="adj" fmla="val 53506"/>
            </a:avLst>
          </a:prstGeom>
          <a:noFill/>
          <a:ln w="254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>
            <a:off x="477597" y="1624360"/>
            <a:ext cx="3833554" cy="4330916"/>
            <a:chOff x="864972" y="892119"/>
            <a:chExt cx="4420974" cy="499454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972" y="3399869"/>
              <a:ext cx="4420973" cy="248679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972" y="892119"/>
              <a:ext cx="4420974" cy="2486798"/>
            </a:xfrm>
            <a:prstGeom prst="rect">
              <a:avLst/>
            </a:prstGeom>
          </p:spPr>
        </p:pic>
      </p:grpSp>
      <p:cxnSp>
        <p:nvCxnSpPr>
          <p:cNvPr id="18" name="직선 연결선 17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45767"/>
              </p:ext>
            </p:extLst>
          </p:nvPr>
        </p:nvGraphicFramePr>
        <p:xfrm>
          <a:off x="4325664" y="1624361"/>
          <a:ext cx="3818890" cy="43309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0998">
                  <a:extLst>
                    <a:ext uri="{9D8B030D-6E8A-4147-A177-3AD203B41FA5}">
                      <a16:colId xmlns:a16="http://schemas.microsoft.com/office/drawing/2014/main" val="87867459"/>
                    </a:ext>
                  </a:extLst>
                </a:gridCol>
                <a:gridCol w="2717892">
                  <a:extLst>
                    <a:ext uri="{9D8B030D-6E8A-4147-A177-3AD203B41FA5}">
                      <a16:colId xmlns:a16="http://schemas.microsoft.com/office/drawing/2014/main" val="1603001550"/>
                    </a:ext>
                  </a:extLst>
                </a:gridCol>
              </a:tblGrid>
              <a:tr h="363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3000422824"/>
                  </a:ext>
                </a:extLst>
              </a:tr>
              <a:tr h="536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이름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지진안전교육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어린이 안전</a:t>
                      </a:r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1827325149"/>
                  </a:ext>
                </a:extLst>
              </a:tr>
              <a:tr h="1715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설명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학교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마트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거리의 기본적 대피 방법을 애니메이션과 미니게임을 통해 학습</a:t>
                      </a:r>
                      <a:endParaRPr lang="ko-KR" altLang="en-US" sz="1600" dirty="0"/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1029314182"/>
                  </a:ext>
                </a:extLst>
              </a:tr>
              <a:tr h="1715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특징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대상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어린이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귀여운 캐릭터 사용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여러 장소에서의 대피 요령</a:t>
                      </a:r>
                      <a:r>
                        <a:rPr lang="ko-KR" altLang="en-US" sz="1600" baseline="0" dirty="0"/>
                        <a:t> 학습</a:t>
                      </a:r>
                      <a:endParaRPr lang="en-US" altLang="ko-KR" sz="1600" baseline="0" dirty="0"/>
                    </a:p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284087676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00885" y="2591427"/>
            <a:ext cx="2782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플레이어가 직접</a:t>
            </a:r>
            <a:endParaRPr lang="en-US" altLang="ko-KR" sz="2000" dirty="0"/>
          </a:p>
          <a:p>
            <a:pPr algn="ctr"/>
            <a:r>
              <a:rPr lang="ko-KR" altLang="en-US" sz="2000" dirty="0"/>
              <a:t>캐릭터를 조종하여</a:t>
            </a:r>
            <a:endParaRPr lang="en-US" altLang="ko-KR" sz="2000" dirty="0"/>
          </a:p>
          <a:p>
            <a:pPr algn="ctr"/>
            <a:r>
              <a:rPr lang="ko-KR" altLang="en-US" sz="2000" dirty="0"/>
              <a:t>능동적인 플레이 가능</a:t>
            </a:r>
            <a:endParaRPr lang="en-US" altLang="ko-KR" sz="2000" dirty="0"/>
          </a:p>
          <a:p>
            <a:pPr algn="ctr"/>
            <a:r>
              <a:rPr lang="en-US" altLang="ko-KR" sz="1200" dirty="0"/>
              <a:t> </a:t>
            </a:r>
          </a:p>
          <a:p>
            <a:pPr algn="ctr"/>
            <a:r>
              <a:rPr lang="en-US" altLang="ko-KR" sz="2000" dirty="0"/>
              <a:t>&amp;</a:t>
            </a:r>
          </a:p>
          <a:p>
            <a:pPr algn="ctr"/>
            <a:r>
              <a:rPr lang="en-US" altLang="ko-KR" sz="1200" dirty="0"/>
              <a:t> </a:t>
            </a:r>
          </a:p>
          <a:p>
            <a:pPr algn="ctr"/>
            <a:r>
              <a:rPr lang="ko-KR" altLang="en-US" sz="2000" dirty="0"/>
              <a:t>보다 넓은 고객층을</a:t>
            </a:r>
            <a:endParaRPr lang="en-US" altLang="ko-KR" sz="2000" dirty="0"/>
          </a:p>
          <a:p>
            <a:pPr algn="ctr"/>
            <a:r>
              <a:rPr lang="ko-KR" altLang="en-US" sz="2000" dirty="0"/>
              <a:t>대상으로 함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40832" y="644170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-6-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0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>
            <a:off x="477597" y="1628775"/>
            <a:ext cx="3833553" cy="4200525"/>
            <a:chOff x="477597" y="1885369"/>
            <a:chExt cx="3833553" cy="38089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/>
            <a:srcRect b="13327"/>
            <a:stretch/>
          </p:blipFill>
          <p:spPr>
            <a:xfrm>
              <a:off x="477597" y="1885369"/>
              <a:ext cx="3833553" cy="186900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/>
            <a:srcRect t="13327"/>
            <a:stretch/>
          </p:blipFill>
          <p:spPr>
            <a:xfrm>
              <a:off x="477597" y="3825268"/>
              <a:ext cx="3833553" cy="186900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135171" y="472345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관련 연구 및 사례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갈매기형 수장 11"/>
          <p:cNvSpPr/>
          <p:nvPr/>
        </p:nvSpPr>
        <p:spPr>
          <a:xfrm>
            <a:off x="8451915" y="3493362"/>
            <a:ext cx="200316" cy="592913"/>
          </a:xfrm>
          <a:prstGeom prst="chevron">
            <a:avLst>
              <a:gd name="adj" fmla="val 53506"/>
            </a:avLst>
          </a:prstGeom>
          <a:noFill/>
          <a:ln w="254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70790"/>
              </p:ext>
            </p:extLst>
          </p:nvPr>
        </p:nvGraphicFramePr>
        <p:xfrm>
          <a:off x="4325664" y="1624362"/>
          <a:ext cx="3818890" cy="42058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0998">
                  <a:extLst>
                    <a:ext uri="{9D8B030D-6E8A-4147-A177-3AD203B41FA5}">
                      <a16:colId xmlns:a16="http://schemas.microsoft.com/office/drawing/2014/main" val="87867459"/>
                    </a:ext>
                  </a:extLst>
                </a:gridCol>
                <a:gridCol w="2717892">
                  <a:extLst>
                    <a:ext uri="{9D8B030D-6E8A-4147-A177-3AD203B41FA5}">
                      <a16:colId xmlns:a16="http://schemas.microsoft.com/office/drawing/2014/main" val="1603001550"/>
                    </a:ext>
                  </a:extLst>
                </a:gridCol>
              </a:tblGrid>
              <a:tr h="3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3000422824"/>
                  </a:ext>
                </a:extLst>
              </a:tr>
              <a:tr h="499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이름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숨바꼭질</a:t>
                      </a:r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1827325149"/>
                  </a:ext>
                </a:extLst>
              </a:tr>
              <a:tr h="158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설명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장르 </a:t>
                      </a:r>
                      <a:r>
                        <a:rPr lang="en-US" altLang="ko-KR" sz="1600" dirty="0"/>
                        <a:t>-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dirty="0" err="1"/>
                        <a:t>호러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RPG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기억을 잃어버린 주인공이 의문을 풀기 위해 저택을 돌아다니는 게임</a:t>
                      </a:r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1029314182"/>
                  </a:ext>
                </a:extLst>
              </a:tr>
              <a:tr h="1786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특징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도트의 클래식 스타일로 구성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다양한 퍼즐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경쟁 시스템</a:t>
                      </a:r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284087676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824685" y="2772402"/>
            <a:ext cx="27824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플레이에 제한시간을</a:t>
            </a:r>
            <a:endParaRPr lang="en-US" altLang="ko-KR" sz="2000" dirty="0"/>
          </a:p>
          <a:p>
            <a:pPr algn="ctr"/>
            <a:r>
              <a:rPr lang="ko-KR" altLang="en-US" sz="2000" dirty="0"/>
              <a:t>두어 긴장감 </a:t>
            </a:r>
            <a:r>
              <a:rPr lang="en-US" altLang="ko-KR" sz="2000" dirty="0"/>
              <a:t>UP</a:t>
            </a:r>
          </a:p>
          <a:p>
            <a:pPr algn="ctr"/>
            <a:r>
              <a:rPr lang="en-US" altLang="ko-KR" sz="1200" dirty="0"/>
              <a:t> </a:t>
            </a:r>
          </a:p>
          <a:p>
            <a:pPr algn="ctr"/>
            <a:r>
              <a:rPr lang="en-US" altLang="ko-KR" sz="2000" dirty="0"/>
              <a:t>&amp;</a:t>
            </a:r>
          </a:p>
          <a:p>
            <a:pPr algn="ctr"/>
            <a:r>
              <a:rPr lang="en-US" altLang="ko-KR" sz="1200" dirty="0"/>
              <a:t> </a:t>
            </a:r>
          </a:p>
          <a:p>
            <a:pPr algn="ctr"/>
            <a:r>
              <a:rPr lang="ko-KR" altLang="en-US" sz="2000" dirty="0"/>
              <a:t>다양한 </a:t>
            </a:r>
            <a:r>
              <a:rPr lang="ko-KR" altLang="en-US" sz="2000" dirty="0" err="1"/>
              <a:t>엔딩으로</a:t>
            </a:r>
            <a:r>
              <a:rPr lang="ko-KR" altLang="en-US" sz="2000" dirty="0"/>
              <a:t> 매번</a:t>
            </a:r>
            <a:endParaRPr lang="en-US" altLang="ko-KR" sz="2000" dirty="0"/>
          </a:p>
          <a:p>
            <a:pPr algn="ctr"/>
            <a:r>
              <a:rPr lang="ko-KR" altLang="en-US" sz="2000" dirty="0"/>
              <a:t>플레이마다 다른 재미</a:t>
            </a:r>
            <a:endParaRPr lang="en-US" altLang="ko-KR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40832" y="644170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-7-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1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510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수행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31424" y="2578059"/>
            <a:ext cx="7210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최초 어플 실행일 경우 로그인 정보가</a:t>
            </a:r>
            <a:endParaRPr lang="en-US" altLang="ko-KR" sz="2800" dirty="0"/>
          </a:p>
          <a:p>
            <a:r>
              <a:rPr lang="en-US" altLang="ko-KR" sz="2800" dirty="0"/>
              <a:t>  </a:t>
            </a:r>
            <a:r>
              <a:rPr lang="ko-KR" altLang="en-US" sz="2800" dirty="0"/>
              <a:t>핸드폰에</a:t>
            </a:r>
            <a:r>
              <a:rPr lang="en-US" altLang="ko-KR" sz="2800" dirty="0"/>
              <a:t> </a:t>
            </a:r>
            <a:r>
              <a:rPr lang="ko-KR" altLang="en-US" sz="2800" dirty="0"/>
              <a:t>저장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/>
              <a:t>그 후부터는 자동 로그인</a:t>
            </a: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회원 유저가 아니라면 회원가입 창을 띄움</a:t>
            </a:r>
            <a:endParaRPr lang="en-US" altLang="ko-KR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628669" y="1313576"/>
            <a:ext cx="16850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로그인</a:t>
            </a:r>
            <a:endParaRPr lang="en-US" altLang="ko-KR" sz="30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04800" y="2163033"/>
            <a:ext cx="3838112" cy="3838112"/>
            <a:chOff x="1388138" y="2163033"/>
            <a:chExt cx="3838112" cy="3838112"/>
          </a:xfrm>
        </p:grpSpPr>
        <p:grpSp>
          <p:nvGrpSpPr>
            <p:cNvPr id="75" name="그룹 74"/>
            <p:cNvGrpSpPr/>
            <p:nvPr/>
          </p:nvGrpSpPr>
          <p:grpSpPr>
            <a:xfrm>
              <a:off x="1388138" y="2163033"/>
              <a:ext cx="3838112" cy="3838112"/>
              <a:chOff x="439370" y="2482015"/>
              <a:chExt cx="3838112" cy="3838112"/>
            </a:xfrm>
          </p:grpSpPr>
          <p:pic>
            <p:nvPicPr>
              <p:cNvPr id="6" name="Picture 18" descr="mob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370" y="2482015"/>
                <a:ext cx="3838112" cy="3838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사각형: 둥근 모서리 37"/>
              <p:cNvSpPr/>
              <p:nvPr/>
            </p:nvSpPr>
            <p:spPr>
              <a:xfrm>
                <a:off x="1785111" y="5082880"/>
                <a:ext cx="1146629" cy="35863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Loading...</a:t>
                </a:r>
                <a:endParaRPr lang="ko-KR" alt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09230" y="3697261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지진에서</a:t>
                </a:r>
                <a:endParaRPr lang="en-US" altLang="ko-KR" dirty="0"/>
              </a:p>
              <a:p>
                <a:r>
                  <a:rPr lang="ko-KR" altLang="en-US" dirty="0"/>
                  <a:t>살아남기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080469" y="4233744"/>
              <a:ext cx="453447" cy="468328"/>
              <a:chOff x="5817925" y="5145280"/>
              <a:chExt cx="453447" cy="468328"/>
            </a:xfrm>
          </p:grpSpPr>
          <p:sp>
            <p:nvSpPr>
              <p:cNvPr id="10" name="화살표: 원형 9"/>
              <p:cNvSpPr/>
              <p:nvPr/>
            </p:nvSpPr>
            <p:spPr>
              <a:xfrm>
                <a:off x="5817926" y="5145280"/>
                <a:ext cx="441960" cy="441960"/>
              </a:xfrm>
              <a:prstGeom prst="circularArrow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화살표: 원형 57"/>
              <p:cNvSpPr/>
              <p:nvPr/>
            </p:nvSpPr>
            <p:spPr>
              <a:xfrm flipH="1" flipV="1">
                <a:off x="5817925" y="5171059"/>
                <a:ext cx="453447" cy="442549"/>
              </a:xfrm>
              <a:prstGeom prst="circularArrow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5840832" y="644170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-8-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8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31424" y="2578059"/>
            <a:ext cx="52052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플레이</a:t>
            </a:r>
            <a:r>
              <a:rPr lang="en-US" altLang="ko-KR" sz="2800" dirty="0"/>
              <a:t> </a:t>
            </a:r>
            <a:r>
              <a:rPr lang="ko-KR" altLang="en-US" sz="2800" dirty="0"/>
              <a:t>버튼 </a:t>
            </a:r>
            <a:r>
              <a:rPr lang="en-US" altLang="ko-KR" sz="2800" dirty="0"/>
              <a:t>– </a:t>
            </a:r>
            <a:r>
              <a:rPr lang="ko-KR" altLang="en-US" sz="2400" dirty="0"/>
              <a:t>게임 플레이 시작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엔딩 앨범 </a:t>
            </a:r>
            <a:r>
              <a:rPr lang="en-US" altLang="ko-KR" sz="2800" dirty="0"/>
              <a:t>– </a:t>
            </a:r>
            <a:r>
              <a:rPr lang="ko-KR" altLang="en-US" sz="2400" dirty="0"/>
              <a:t>수집한 엔딩 확인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랭킹 </a:t>
            </a:r>
            <a:r>
              <a:rPr lang="en-US" altLang="ko-KR" sz="2800" dirty="0"/>
              <a:t>– </a:t>
            </a:r>
            <a:r>
              <a:rPr lang="ko-KR" altLang="en-US" sz="2400" dirty="0"/>
              <a:t>랭킹 확인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설정 </a:t>
            </a:r>
            <a:r>
              <a:rPr lang="en-US" altLang="ko-KR" sz="2800" dirty="0"/>
              <a:t>– </a:t>
            </a:r>
            <a:r>
              <a:rPr lang="ko-KR" altLang="en-US" sz="2400" dirty="0"/>
              <a:t>음향 및 알림 설정</a:t>
            </a:r>
            <a:endParaRPr lang="en-US" altLang="ko-K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673510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수행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69" y="1313576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메인 화면</a:t>
            </a:r>
            <a:endParaRPr lang="en-US" altLang="ko-KR" sz="30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04800" y="2163033"/>
            <a:ext cx="3838112" cy="3838112"/>
            <a:chOff x="1388138" y="2163033"/>
            <a:chExt cx="3838112" cy="3838112"/>
          </a:xfrm>
        </p:grpSpPr>
        <p:pic>
          <p:nvPicPr>
            <p:cNvPr id="9" name="Picture 18" descr="mobile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138" y="2163033"/>
              <a:ext cx="3838112" cy="383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753196" y="310803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지진에서</a:t>
              </a:r>
              <a:endParaRPr lang="en-US" altLang="ko-KR" dirty="0"/>
            </a:p>
            <a:p>
              <a:r>
                <a:rPr lang="ko-KR" altLang="en-US" dirty="0"/>
                <a:t>살아남기</a:t>
              </a: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2736075" y="3958226"/>
              <a:ext cx="1142235" cy="36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플레이</a:t>
              </a: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2736075" y="4363463"/>
              <a:ext cx="1142235" cy="36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엔딩 앨범</a:t>
              </a:r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2736075" y="4768700"/>
              <a:ext cx="1142235" cy="36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랭킹</a:t>
              </a: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3861192" y="2864746"/>
              <a:ext cx="2476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설정 icon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435" y="2869619"/>
              <a:ext cx="242482" cy="24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5840832" y="644170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-9-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3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752</Words>
  <Application>Microsoft Office PowerPoint</Application>
  <PresentationFormat>와이드스크린</PresentationFormat>
  <Paragraphs>301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HY견고딕</vt:lpstr>
      <vt:lpstr>HY울릉도B</vt:lpstr>
      <vt:lpstr>맑은 고딕</vt:lpstr>
      <vt:lpstr>맑은 고딕 Semilight</vt:lpstr>
      <vt:lpstr>Arial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노유진</dc:creator>
  <cp:lastModifiedBy>노유진</cp:lastModifiedBy>
  <cp:revision>210</cp:revision>
  <dcterms:created xsi:type="dcterms:W3CDTF">2016-12-17T04:39:47Z</dcterms:created>
  <dcterms:modified xsi:type="dcterms:W3CDTF">2016-12-25T20:37:55Z</dcterms:modified>
</cp:coreProperties>
</file>