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90" r:id="rId4"/>
    <p:sldId id="277" r:id="rId5"/>
    <p:sldId id="285" r:id="rId6"/>
    <p:sldId id="298" r:id="rId7"/>
    <p:sldId id="269" r:id="rId8"/>
    <p:sldId id="291" r:id="rId9"/>
    <p:sldId id="307" r:id="rId10"/>
    <p:sldId id="308" r:id="rId11"/>
    <p:sldId id="303" r:id="rId12"/>
    <p:sldId id="295" r:id="rId13"/>
    <p:sldId id="309" r:id="rId14"/>
    <p:sldId id="294" r:id="rId15"/>
    <p:sldId id="296" r:id="rId16"/>
    <p:sldId id="297" r:id="rId17"/>
    <p:sldId id="288" r:id="rId18"/>
    <p:sldId id="264" r:id="rId19"/>
    <p:sldId id="284" r:id="rId20"/>
    <p:sldId id="267" r:id="rId21"/>
    <p:sldId id="266" r:id="rId22"/>
    <p:sldId id="26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ED7A2B"/>
    <a:srgbClr val="FFD966"/>
    <a:srgbClr val="C55A11"/>
    <a:srgbClr val="ED7D31"/>
    <a:srgbClr val="F29D64"/>
    <a:srgbClr val="F8D7CD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8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951B5-B73E-4676-8332-E6F4B9CEC2CF}" type="datetimeFigureOut">
              <a:rPr lang="ko-KR" altLang="en-US" smtClean="0"/>
              <a:pPr/>
              <a:t>2017-02-20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BD35A-432C-485F-BC91-AB4BBF32F6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123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07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6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02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34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6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54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2017-02-20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75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2017-02-20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40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2017-02-20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62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3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7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366D1-8DB1-4E74-BD34-AC25D0164E53}" type="datetimeFigureOut">
              <a:rPr lang="ko-KR" altLang="en-US" smtClean="0"/>
              <a:pPr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9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054600" y="5715000"/>
            <a:ext cx="18859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0" y="1961704"/>
            <a:ext cx="12221497" cy="4925793"/>
            <a:chOff x="-29635" y="2275107"/>
            <a:chExt cx="12278785" cy="4608293"/>
          </a:xfrm>
        </p:grpSpPr>
        <p:graphicFrame>
          <p:nvGraphicFramePr>
            <p:cNvPr id="19" name="개체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7751916"/>
                </p:ext>
              </p:extLst>
            </p:nvPr>
          </p:nvGraphicFramePr>
          <p:xfrm>
            <a:off x="3916297" y="2275107"/>
            <a:ext cx="8332853" cy="4608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" name="Image" r:id="rId3" imgW="10882540" imgH="6019048" progId="">
                    <p:embed/>
                  </p:oleObj>
                </mc:Choice>
                <mc:Fallback>
                  <p:oleObj name="Image" r:id="rId3" imgW="10882540" imgH="6019048" progId="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6297" y="2275107"/>
                          <a:ext cx="8332853" cy="46082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직사각형 19"/>
            <p:cNvSpPr/>
            <p:nvPr/>
          </p:nvSpPr>
          <p:spPr>
            <a:xfrm>
              <a:off x="-29635" y="5217214"/>
              <a:ext cx="6062137" cy="1666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50950" y="5612285"/>
            <a:ext cx="2295821" cy="769441"/>
          </a:xfrm>
          <a:prstGeom prst="rect">
            <a:avLst/>
          </a:prstGeom>
          <a:noFill/>
          <a:effectLst>
            <a:outerShdw blurRad="50800" dist="50800" dir="5400000" sx="105000" sy="105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200" b="1" spc="-15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2014150001 </a:t>
            </a:r>
            <a:r>
              <a:rPr lang="ko-KR" altLang="en-US" sz="2200" b="1" spc="-150" dirty="0" err="1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강한글</a:t>
            </a:r>
            <a:endParaRPr lang="en-US" altLang="ko-KR" sz="2200" b="1" spc="-150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2200" b="1" spc="-15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2014150012 </a:t>
            </a:r>
            <a:r>
              <a:rPr lang="ko-KR" altLang="en-US" sz="2200" b="1" spc="-15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노유진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0950" y="793303"/>
            <a:ext cx="47979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지진에서</a:t>
            </a:r>
            <a:endParaRPr lang="en-US" altLang="ko-KR" sz="7200" dirty="0">
              <a:solidFill>
                <a:srgbClr val="C55A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72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살아남기</a:t>
            </a:r>
            <a:endParaRPr lang="en-US" altLang="ko-KR" sz="7200" dirty="0">
              <a:solidFill>
                <a:srgbClr val="C55A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72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42950" y="1009650"/>
            <a:ext cx="0" cy="3105150"/>
          </a:xfrm>
          <a:prstGeom prst="line">
            <a:avLst/>
          </a:prstGeom>
          <a:ln w="114300">
            <a:solidFill>
              <a:srgbClr val="C55A11"/>
            </a:solidFill>
          </a:ln>
          <a:effectLst>
            <a:outerShdw blurRad="50800" dist="38100" dir="21540000" algn="ctr" rotWithShape="0">
              <a:srgbClr val="000000">
                <a:alpha val="3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1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4"/>
    </mc:Choice>
    <mc:Fallback xmlns="">
      <p:transition spd="slow" advTm="155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6364" y="472345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시스템 모듈 상세 설계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047"/>
          <p:cNvSpPr/>
          <p:nvPr/>
        </p:nvSpPr>
        <p:spPr>
          <a:xfrm>
            <a:off x="504275" y="2362239"/>
            <a:ext cx="2543725" cy="31172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2075"/>
          <p:cNvSpPr/>
          <p:nvPr/>
        </p:nvSpPr>
        <p:spPr>
          <a:xfrm>
            <a:off x="957487" y="3116451"/>
            <a:ext cx="1593748" cy="56576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DB </a:t>
            </a:r>
            <a:r>
              <a:rPr lang="ko-KR" altLang="en-US" sz="1600" dirty="0">
                <a:solidFill>
                  <a:schemeClr val="tx1"/>
                </a:solidFill>
              </a:rPr>
              <a:t>입출력</a:t>
            </a:r>
          </a:p>
        </p:txBody>
      </p:sp>
      <p:sp>
        <p:nvSpPr>
          <p:cNvPr id="34" name="사각형: 둥근 모서리 94"/>
          <p:cNvSpPr/>
          <p:nvPr/>
        </p:nvSpPr>
        <p:spPr>
          <a:xfrm>
            <a:off x="957487" y="3768666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랭킹 관리</a:t>
            </a:r>
          </a:p>
        </p:txBody>
      </p:sp>
      <p:grpSp>
        <p:nvGrpSpPr>
          <p:cNvPr id="8" name="그룹 2058"/>
          <p:cNvGrpSpPr/>
          <p:nvPr/>
        </p:nvGrpSpPr>
        <p:grpSpPr>
          <a:xfrm>
            <a:off x="759226" y="1668029"/>
            <a:ext cx="1191040" cy="1365848"/>
            <a:chOff x="5211279" y="1436914"/>
            <a:chExt cx="1191040" cy="1365848"/>
          </a:xfrm>
        </p:grpSpPr>
        <p:sp>
          <p:nvSpPr>
            <p:cNvPr id="2057" name="직사각형 2056"/>
            <p:cNvSpPr/>
            <p:nvPr/>
          </p:nvSpPr>
          <p:spPr>
            <a:xfrm>
              <a:off x="5211279" y="1436914"/>
              <a:ext cx="1191040" cy="1365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64" name="Picture 16" descr="server icon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1279" y="1462571"/>
              <a:ext cx="1191040" cy="119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직사각형 15"/>
          <p:cNvSpPr/>
          <p:nvPr/>
        </p:nvSpPr>
        <p:spPr>
          <a:xfrm>
            <a:off x="6163600" y="2759550"/>
            <a:ext cx="1661801" cy="6971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본인 최고기록 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17" name="다이아몬드 16"/>
          <p:cNvSpPr/>
          <p:nvPr/>
        </p:nvSpPr>
        <p:spPr>
          <a:xfrm>
            <a:off x="5877327" y="3843843"/>
            <a:ext cx="2234346" cy="1159652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최고기록 </a:t>
            </a:r>
            <a:r>
              <a:rPr lang="en-US" altLang="ko-KR" dirty="0">
                <a:solidFill>
                  <a:schemeClr val="tx1"/>
                </a:solidFill>
              </a:rPr>
              <a:t>&lt;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현재기록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68652" y="4075098"/>
            <a:ext cx="1661801" cy="6971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최고기록 </a:t>
            </a:r>
            <a:r>
              <a:rPr lang="ko-KR" altLang="en-US" dirty="0">
                <a:solidFill>
                  <a:schemeClr val="tx1"/>
                </a:solidFill>
              </a:rPr>
              <a:t>갱신</a:t>
            </a:r>
          </a:p>
        </p:txBody>
      </p:sp>
      <p:cxnSp>
        <p:nvCxnSpPr>
          <p:cNvPr id="19" name="직선 화살표 연결선 18"/>
          <p:cNvCxnSpPr>
            <a:cxnSpLocks/>
            <a:stCxn id="16" idx="2"/>
            <a:endCxn id="17" idx="0"/>
          </p:cNvCxnSpPr>
          <p:nvPr/>
        </p:nvCxnSpPr>
        <p:spPr>
          <a:xfrm flipH="1">
            <a:off x="6994500" y="3456691"/>
            <a:ext cx="1" cy="3871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17" idx="3"/>
            <a:endCxn id="18" idx="1"/>
          </p:cNvCxnSpPr>
          <p:nvPr/>
        </p:nvCxnSpPr>
        <p:spPr>
          <a:xfrm>
            <a:off x="8111673" y="4423669"/>
            <a:ext cx="115697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23972" y="407509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tru</a:t>
            </a:r>
            <a:r>
              <a:rPr lang="en-US" altLang="ko-KR"/>
              <a:t>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163599" y="5412649"/>
            <a:ext cx="1661801" cy="6971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현재 기록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순위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cxnSpLocks/>
            <a:stCxn id="17" idx="2"/>
            <a:endCxn id="22" idx="0"/>
          </p:cNvCxnSpPr>
          <p:nvPr/>
        </p:nvCxnSpPr>
        <p:spPr>
          <a:xfrm>
            <a:off x="6994500" y="5003495"/>
            <a:ext cx="0" cy="409154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1707" y="497522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false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163600" y="1626123"/>
            <a:ext cx="1661801" cy="6971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플레이 종료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>
            <a:cxnSpLocks/>
            <a:stCxn id="27" idx="2"/>
            <a:endCxn id="16" idx="0"/>
          </p:cNvCxnSpPr>
          <p:nvPr/>
        </p:nvCxnSpPr>
        <p:spPr>
          <a:xfrm>
            <a:off x="6994501" y="2323264"/>
            <a:ext cx="0" cy="43628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/>
          <p:cNvCxnSpPr>
            <a:cxnSpLocks/>
            <a:stCxn id="18" idx="2"/>
            <a:endCxn id="22" idx="3"/>
          </p:cNvCxnSpPr>
          <p:nvPr/>
        </p:nvCxnSpPr>
        <p:spPr>
          <a:xfrm rot="5400000">
            <a:off x="8467987" y="4129653"/>
            <a:ext cx="988981" cy="2274153"/>
          </a:xfrm>
          <a:prstGeom prst="bentConnector2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629025" y="20193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▶ 흐름도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59069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6364" y="472345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시스템 모듈 상세 설계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29025" y="2019300"/>
            <a:ext cx="45560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▶ 기능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ko-KR" altLang="en-US" dirty="0"/>
              <a:t>     </a:t>
            </a:r>
            <a:r>
              <a:rPr lang="ko-KR" altLang="en-US" dirty="0" err="1"/>
              <a:t>배경음</a:t>
            </a:r>
            <a:r>
              <a:rPr lang="en-US" altLang="ko-KR"/>
              <a:t>, </a:t>
            </a:r>
            <a:r>
              <a:rPr lang="ko-KR" altLang="en-US"/>
              <a:t>진동</a:t>
            </a:r>
            <a:r>
              <a:rPr lang="en-US" altLang="ko-KR"/>
              <a:t> </a:t>
            </a:r>
            <a:r>
              <a:rPr lang="ko-KR" altLang="en-US"/>
              <a:t>등을 활성화 </a:t>
            </a:r>
            <a:r>
              <a:rPr lang="en-US" altLang="ko-KR"/>
              <a:t>or </a:t>
            </a:r>
            <a:r>
              <a:rPr lang="ko-KR" altLang="en-US"/>
              <a:t>비활성화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3629025" y="3392307"/>
            <a:ext cx="7006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▶ 처리하는 정보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ko-KR" altLang="en-US"/>
              <a:t>     배경음</a:t>
            </a:r>
            <a:r>
              <a:rPr lang="en-US" altLang="ko-KR"/>
              <a:t>, </a:t>
            </a:r>
            <a:r>
              <a:rPr lang="ko-KR" altLang="en-US"/>
              <a:t>진동 등의 </a:t>
            </a:r>
            <a:r>
              <a:rPr lang="en-US" altLang="ko-KR"/>
              <a:t>on/off </a:t>
            </a:r>
            <a:r>
              <a:rPr lang="ko-KR" altLang="en-US"/>
              <a:t>지정 상태</a:t>
            </a:r>
            <a:endParaRPr lang="en-US" altLang="ko-KR" dirty="0"/>
          </a:p>
        </p:txBody>
      </p:sp>
      <p:sp>
        <p:nvSpPr>
          <p:cNvPr id="19" name="사각형: 둥근 모서리 2047"/>
          <p:cNvSpPr/>
          <p:nvPr/>
        </p:nvSpPr>
        <p:spPr>
          <a:xfrm>
            <a:off x="504275" y="2362239"/>
            <a:ext cx="2543725" cy="31172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2075"/>
          <p:cNvSpPr/>
          <p:nvPr/>
        </p:nvSpPr>
        <p:spPr>
          <a:xfrm>
            <a:off x="957487" y="3116451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설정 관리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94"/>
          <p:cNvSpPr/>
          <p:nvPr/>
        </p:nvSpPr>
        <p:spPr>
          <a:xfrm>
            <a:off x="957487" y="3768666"/>
            <a:ext cx="1593748" cy="56576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게임 플레이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92816" y="1629499"/>
            <a:ext cx="1016934" cy="1330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18" descr="mobile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7" y="1576604"/>
            <a:ext cx="1439918" cy="126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66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6364" y="472345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시스템 모듈 상세 설계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29025" y="2019300"/>
            <a:ext cx="700602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▶ 기능</a:t>
            </a:r>
            <a:endParaRPr lang="en-US" altLang="ko-KR" sz="2400" dirty="0"/>
          </a:p>
          <a:p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- </a:t>
            </a:r>
            <a:r>
              <a:rPr lang="ko-KR" altLang="en-US"/>
              <a:t>유저의 입력에 따른 캐릭터 컨트롤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- </a:t>
            </a:r>
            <a:r>
              <a:rPr lang="ko-KR" altLang="en-US"/>
              <a:t>캐릭터와 오브젝트의 상호작용 처리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- </a:t>
            </a:r>
            <a:r>
              <a:rPr lang="ko-KR" altLang="en-US"/>
              <a:t>오브젝트 컨트롤 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3629025" y="4334434"/>
            <a:ext cx="7006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▶ 처리하는 정보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ko-KR" altLang="en-US"/>
              <a:t>     </a:t>
            </a:r>
            <a:r>
              <a:rPr lang="en-US" altLang="ko-KR"/>
              <a:t>- </a:t>
            </a:r>
            <a:r>
              <a:rPr lang="ko-KR" altLang="en-US"/>
              <a:t>캐릭터의 위치</a:t>
            </a:r>
            <a:r>
              <a:rPr lang="en-US" altLang="ko-KR"/>
              <a:t>, HP </a:t>
            </a:r>
            <a:r>
              <a:rPr lang="ko-KR" altLang="en-US"/>
              <a:t>등과 같은 상태와 오브젝트의 상태 정보 </a:t>
            </a:r>
            <a:endParaRPr lang="en-US" altLang="ko-KR" dirty="0"/>
          </a:p>
        </p:txBody>
      </p:sp>
      <p:sp>
        <p:nvSpPr>
          <p:cNvPr id="14" name="사각형: 둥근 모서리 2047"/>
          <p:cNvSpPr/>
          <p:nvPr/>
        </p:nvSpPr>
        <p:spPr>
          <a:xfrm>
            <a:off x="504275" y="2362239"/>
            <a:ext cx="2543725" cy="31172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2075"/>
          <p:cNvSpPr/>
          <p:nvPr/>
        </p:nvSpPr>
        <p:spPr>
          <a:xfrm>
            <a:off x="957487" y="3116451"/>
            <a:ext cx="1593748" cy="56576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설정 관리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94"/>
          <p:cNvSpPr/>
          <p:nvPr/>
        </p:nvSpPr>
        <p:spPr>
          <a:xfrm>
            <a:off x="957487" y="3768666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게임 플레이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92816" y="1629499"/>
            <a:ext cx="1016934" cy="1330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18" descr="mobile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7" y="1576604"/>
            <a:ext cx="1439918" cy="126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662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6364" y="472345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시스템 모듈 상세 설계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29025" y="2019300"/>
            <a:ext cx="7006024" cy="1100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▶ 고려사항</a:t>
            </a:r>
            <a:endParaRPr lang="en-US" altLang="ko-KR" sz="2400"/>
          </a:p>
          <a:p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- </a:t>
            </a:r>
            <a:r>
              <a:rPr lang="ko-KR" altLang="en-US"/>
              <a:t>유저의 입력에 따른 다양한 경우의 수 고려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3629025" y="3558105"/>
            <a:ext cx="7006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▶ 사용 </a:t>
            </a:r>
            <a:r>
              <a:rPr lang="en-US" altLang="ko-KR" sz="2400"/>
              <a:t>API</a:t>
            </a:r>
          </a:p>
          <a:p>
            <a:endParaRPr lang="en-US" altLang="ko-KR"/>
          </a:p>
          <a:p>
            <a:r>
              <a:rPr lang="ko-KR" altLang="en-US"/>
              <a:t>     </a:t>
            </a:r>
            <a:endParaRPr lang="en-US" altLang="ko-KR" dirty="0"/>
          </a:p>
        </p:txBody>
      </p:sp>
      <p:sp>
        <p:nvSpPr>
          <p:cNvPr id="14" name="사각형: 둥근 모서리 2047"/>
          <p:cNvSpPr/>
          <p:nvPr/>
        </p:nvSpPr>
        <p:spPr>
          <a:xfrm>
            <a:off x="504275" y="2362239"/>
            <a:ext cx="2543725" cy="31172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2075"/>
          <p:cNvSpPr/>
          <p:nvPr/>
        </p:nvSpPr>
        <p:spPr>
          <a:xfrm>
            <a:off x="957487" y="3116451"/>
            <a:ext cx="1593748" cy="56576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설정 관리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94"/>
          <p:cNvSpPr/>
          <p:nvPr/>
        </p:nvSpPr>
        <p:spPr>
          <a:xfrm>
            <a:off x="957487" y="3768666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게임 플레이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92816" y="1629499"/>
            <a:ext cx="1016934" cy="1330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18" descr="mobile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7" y="1576604"/>
            <a:ext cx="1439918" cy="126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781884"/>
              </p:ext>
            </p:extLst>
          </p:nvPr>
        </p:nvGraphicFramePr>
        <p:xfrm>
          <a:off x="4173124" y="4236018"/>
          <a:ext cx="7188782" cy="1103475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73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5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8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형식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Handheld.Vibrate();</a:t>
                      </a:r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리턴값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없음</a:t>
                      </a:r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8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설명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초간 진동 발생</a:t>
                      </a:r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3736420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241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사각형: 둥근 모서리 2047"/>
          <p:cNvSpPr/>
          <p:nvPr/>
        </p:nvSpPr>
        <p:spPr>
          <a:xfrm>
            <a:off x="504275" y="2362239"/>
            <a:ext cx="2543725" cy="31172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62" name="Picture 14" descr="database icon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17" y="1833438"/>
            <a:ext cx="1017326" cy="101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6" name="사각형: 둥근 모서리 2075"/>
          <p:cNvSpPr/>
          <p:nvPr/>
        </p:nvSpPr>
        <p:spPr>
          <a:xfrm>
            <a:off x="957487" y="3116451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유저</a:t>
            </a: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사각형: 둥근 모서리 94"/>
          <p:cNvSpPr/>
          <p:nvPr/>
        </p:nvSpPr>
        <p:spPr>
          <a:xfrm>
            <a:off x="957487" y="3768666"/>
            <a:ext cx="1593748" cy="56576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엔딩</a:t>
            </a: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957487" y="4420881"/>
            <a:ext cx="1593748" cy="56576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랭킹</a:t>
            </a:r>
            <a:r>
              <a:rPr lang="en-US" altLang="ko-KR" sz="160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56364" y="472345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시스템 모듈 상세 설계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3705185" y="4235769"/>
          <a:ext cx="720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필드명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데이터타입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USER_NO (*)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Varchar</a:t>
                      </a:r>
                      <a:r>
                        <a:rPr lang="en-US" altLang="ko-KR" dirty="0"/>
                        <a:t>(20)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회원번호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HEARTS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(1)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도전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COINS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(10)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보유코인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BAGS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(2)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가방칸수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3705185" y="1807817"/>
          <a:ext cx="720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필드명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데이터타입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USER_NO (*)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Varchar</a:t>
                      </a:r>
                      <a:r>
                        <a:rPr lang="en-US" altLang="ko-KR" dirty="0"/>
                        <a:t>(20)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회원번호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Varchar</a:t>
                      </a:r>
                      <a:r>
                        <a:rPr lang="en-US" altLang="ko-KR" dirty="0"/>
                        <a:t>(20)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PASSWORD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Varchar</a:t>
                      </a:r>
                      <a:r>
                        <a:rPr lang="en-US" altLang="ko-KR" dirty="0"/>
                        <a:t>(20)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USER_NAME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Varchar</a:t>
                      </a:r>
                      <a:r>
                        <a:rPr lang="en-US" altLang="ko-KR" dirty="0"/>
                        <a:t>(20)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닉네임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600450" y="3838575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▶ 유저상태</a:t>
            </a:r>
            <a:endParaRPr lang="en-US" altLang="ko-KR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600450" y="1419225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▶ 유저정보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80662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사각형: 둥근 모서리 2047"/>
          <p:cNvSpPr/>
          <p:nvPr/>
        </p:nvSpPr>
        <p:spPr>
          <a:xfrm>
            <a:off x="504275" y="2362239"/>
            <a:ext cx="2543725" cy="31172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62" name="Picture 14" descr="database icon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17" y="1833438"/>
            <a:ext cx="1017326" cy="101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6" name="사각형: 둥근 모서리 2075"/>
          <p:cNvSpPr/>
          <p:nvPr/>
        </p:nvSpPr>
        <p:spPr>
          <a:xfrm>
            <a:off x="957487" y="3116451"/>
            <a:ext cx="1593748" cy="56576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유저</a:t>
            </a: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사각형: 둥근 모서리 94"/>
          <p:cNvSpPr/>
          <p:nvPr/>
        </p:nvSpPr>
        <p:spPr>
          <a:xfrm>
            <a:off x="957487" y="3768666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엔딩</a:t>
            </a: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957487" y="4420881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랭킹</a:t>
            </a:r>
            <a:r>
              <a:rPr lang="en-US" altLang="ko-KR" sz="160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56364" y="472345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시스템 모듈 상세 설계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3705185" y="4235769"/>
          <a:ext cx="720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필드명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데이터타입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USER_NO (*)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Varchar</a:t>
                      </a:r>
                      <a:r>
                        <a:rPr lang="en-US" altLang="ko-KR" dirty="0"/>
                        <a:t>(20)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회원번호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USER_NAME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Varchar</a:t>
                      </a:r>
                      <a:r>
                        <a:rPr lang="en-US" altLang="ko-KR" dirty="0"/>
                        <a:t>(20)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닉네임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RANK_TIME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TIME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기록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RANK_NO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(10)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순위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3705185" y="1807817"/>
          <a:ext cx="720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필드명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데이터타입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USER_NO (*)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Varchar</a:t>
                      </a:r>
                      <a:r>
                        <a:rPr lang="en-US" altLang="ko-KR" dirty="0"/>
                        <a:t>(10)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회원번호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ENDING1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(1)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엔딩</a:t>
                      </a:r>
                      <a:r>
                        <a:rPr lang="ko-KR" altLang="en-US" dirty="0"/>
                        <a:t> 소유 여부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ENDING2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(1)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엔딩</a:t>
                      </a:r>
                      <a:r>
                        <a:rPr lang="ko-KR" altLang="en-US" dirty="0"/>
                        <a:t> 소유 여부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600450" y="3838575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▶ 랭킹</a:t>
            </a:r>
            <a:endParaRPr lang="en-US" altLang="ko-KR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600450" y="1419225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▶ </a:t>
            </a:r>
            <a:r>
              <a:rPr lang="ko-KR" altLang="en-US" sz="2000" dirty="0" err="1"/>
              <a:t>엔딩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80662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55" y="3364453"/>
            <a:ext cx="3124200" cy="1133782"/>
          </a:xfrm>
          <a:prstGeom prst="rect">
            <a:avLst/>
          </a:prstGeom>
        </p:spPr>
      </p:pic>
      <p:graphicFrame>
        <p:nvGraphicFramePr>
          <p:cNvPr id="19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712265"/>
              </p:ext>
            </p:extLst>
          </p:nvPr>
        </p:nvGraphicFramePr>
        <p:xfrm>
          <a:off x="4988052" y="2268457"/>
          <a:ext cx="6203032" cy="3042724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690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2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CPU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 quad</a:t>
                      </a:r>
                      <a:r>
                        <a:rPr lang="en-US" altLang="ko-KR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core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i7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Graphic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Geforce</a:t>
                      </a:r>
                      <a:r>
                        <a:rPr lang="en-US" altLang="ko-KR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GTX 960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O/S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10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</a:t>
                      </a:r>
                      <a:r>
                        <a:rPr lang="en-US" altLang="ko-KR" dirty="0"/>
                        <a:t>tool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Unity5.5.0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1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언어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C#,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php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31030" y="1381041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2400" b="1" dirty="0"/>
              <a:t>데스크 톱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08448" y="472345"/>
            <a:ext cx="4987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개발 환경 및 데모 환경</a:t>
            </a:r>
          </a:p>
        </p:txBody>
      </p:sp>
    </p:spTree>
    <p:extLst>
      <p:ext uri="{BB962C8B-B14F-4D97-AF65-F5344CB8AC3E}">
        <p14:creationId xmlns:p14="http://schemas.microsoft.com/office/powerpoint/2010/main" val="725601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8448" y="472345"/>
            <a:ext cx="4987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개발 환경 및 데모 환경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안드로이드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5" y="1884560"/>
            <a:ext cx="3810518" cy="381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446389"/>
              </p:ext>
            </p:extLst>
          </p:nvPr>
        </p:nvGraphicFramePr>
        <p:xfrm>
          <a:off x="4989573" y="2317101"/>
          <a:ext cx="6203032" cy="2945436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690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2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1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CPU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퀄컴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크레이트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400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아키텍처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약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2.3 GHz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쿼드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코어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Graphic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퀄컴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아드레노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/>
                        <a:t>330 550 MHz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O/S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5.0.1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롤리팝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1030" y="1381041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2400" b="1" dirty="0"/>
              <a:t>안드로이드</a:t>
            </a:r>
          </a:p>
        </p:txBody>
      </p:sp>
    </p:spTree>
    <p:extLst>
      <p:ext uri="{BB962C8B-B14F-4D97-AF65-F5344CB8AC3E}">
        <p14:creationId xmlns:p14="http://schemas.microsoft.com/office/powerpoint/2010/main" val="1715381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9575" y="472345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업무 분담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243574"/>
              </p:ext>
            </p:extLst>
          </p:nvPr>
        </p:nvGraphicFramePr>
        <p:xfrm>
          <a:off x="2248565" y="1501826"/>
          <a:ext cx="7694869" cy="45050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4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4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4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9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강한글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노유진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자료탐색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Unity </a:t>
                      </a:r>
                      <a:r>
                        <a:rPr lang="ko-KR" altLang="en-US" sz="1600" dirty="0"/>
                        <a:t>사용법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오디오 자료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서버 및 </a:t>
                      </a:r>
                      <a:r>
                        <a:rPr lang="en-US" altLang="ko-KR" sz="1600" dirty="0"/>
                        <a:t>DB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그래픽 자료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클라이언트 </a:t>
                      </a:r>
                      <a:r>
                        <a:rPr lang="en-US" altLang="ko-KR" sz="1600" dirty="0"/>
                        <a:t>UI </a:t>
                      </a:r>
                      <a:r>
                        <a:rPr lang="ko-KR" altLang="en-US" sz="1600" dirty="0"/>
                        <a:t>및 기능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캐릭터 디자인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서버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및 </a:t>
                      </a:r>
                      <a:r>
                        <a:rPr lang="en-US" altLang="ko-KR" sz="1600" dirty="0"/>
                        <a:t>DB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맵 디자인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6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클라이언트 개발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그래픽 </a:t>
                      </a: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엄마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아빠</a:t>
                      </a:r>
                      <a:endParaRPr lang="en-US" altLang="ko-KR" sz="16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aseline="0" dirty="0"/>
                        <a:t>서버 및 </a:t>
                      </a:r>
                      <a:r>
                        <a:rPr lang="en-US" altLang="ko-KR" sz="1600" baseline="0" dirty="0"/>
                        <a:t>DB </a:t>
                      </a:r>
                      <a:r>
                        <a:rPr lang="ko-KR" altLang="en-US" sz="1600" baseline="0" dirty="0"/>
                        <a:t>개발</a:t>
                      </a:r>
                      <a:endParaRPr lang="en-US" altLang="ko-KR" sz="1600" baseline="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aseline="0" dirty="0"/>
                        <a:t>그래픽 </a:t>
                      </a:r>
                      <a:r>
                        <a:rPr lang="en-US" altLang="ko-KR" sz="1600" baseline="0" dirty="0"/>
                        <a:t>- </a:t>
                      </a:r>
                      <a:r>
                        <a:rPr lang="ko-KR" altLang="en-US" sz="1600" baseline="0" dirty="0"/>
                        <a:t>아들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딸</a:t>
                      </a:r>
                      <a:endParaRPr lang="en-US" altLang="ko-KR" sz="1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통합테스트 및 유지보수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게임 밸런스 테스트</a:t>
                      </a:r>
                      <a:endParaRPr lang="en-US" altLang="ko-K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187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6249" y="472345"/>
            <a:ext cx="4039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종합설계 수행일정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461139"/>
              </p:ext>
            </p:extLst>
          </p:nvPr>
        </p:nvGraphicFramePr>
        <p:xfrm>
          <a:off x="325121" y="1281637"/>
          <a:ext cx="11512203" cy="505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0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0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0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0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18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추진사항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465" marR="11465" marT="11465" marB="1146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465" marR="11465" marT="11465" marB="1146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465" marR="11465" marT="11465" marB="1146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465" marR="11465" marT="11465" marB="1146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465" marR="11465" marT="11465" marB="1146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465" marR="11465" marT="11465" marB="1146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465" marR="11465" marT="11465" marB="1146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7-9</a:t>
                      </a: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465" marR="11465" marT="11465" marB="1146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시나리오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baseline="0" dirty="0"/>
                        <a:t> 시나리오 작성</a:t>
                      </a:r>
                      <a:endParaRPr lang="en-US" altLang="ko-KR" baseline="0" dirty="0"/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씬 대사 작성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그래픽 작업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dirty="0"/>
                        <a:t> 오픈 리소스 수집</a:t>
                      </a:r>
                      <a:endParaRPr lang="en-US" altLang="ko-KR" dirty="0"/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도트 작업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dirty="0"/>
                        <a:t> 시스템 설계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dirty="0"/>
                        <a:t> 클라이언트 구현</a:t>
                      </a:r>
                      <a:endParaRPr lang="en-US" altLang="ko-KR" dirty="0"/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서버 및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baseline="0" dirty="0"/>
                        <a:t> 데모 테스트</a:t>
                      </a:r>
                      <a:endParaRPr lang="en-US" altLang="ko-KR" baseline="0" dirty="0"/>
                    </a:p>
                    <a:p>
                      <a:pPr algn="l" latinLnBrk="1">
                        <a:buFontTx/>
                        <a:buNone/>
                      </a:pPr>
                      <a:r>
                        <a:rPr lang="en-US" altLang="ko-KR" baseline="0" dirty="0"/>
                        <a:t>- </a:t>
                      </a:r>
                      <a:r>
                        <a:rPr lang="ko-KR" altLang="en-US" baseline="0" dirty="0"/>
                        <a:t>통합 테스트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유지보수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문제점 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문서화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종합설계 논문 작성</a:t>
                      </a:r>
                      <a:endParaRPr lang="en-US" altLang="ko-KR" baseline="0" dirty="0"/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작품설명서 작성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26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69138" y="2129060"/>
            <a:ext cx="2519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종합설계개요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9138" y="2847581"/>
            <a:ext cx="315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및 사례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69138" y="5003144"/>
            <a:ext cx="3726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상세 설계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568166" y="1908505"/>
            <a:ext cx="3665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1.</a:t>
            </a:r>
            <a:endParaRPr lang="ko-KR" altLang="en-US" sz="4400" b="1" cap="none" spc="0" dirty="0">
              <a:ln w="66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68166" y="2621252"/>
            <a:ext cx="3665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69138" y="3566102"/>
            <a:ext cx="37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수행 시나리오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568166" y="3333999"/>
            <a:ext cx="3665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568166" y="4765267"/>
            <a:ext cx="3665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93968" y="2134231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데모 환경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93967" y="353731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수행일정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330120" y="1905328"/>
            <a:ext cx="5116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  <a:endParaRPr lang="ko-KR" altLang="en-US" sz="4400" b="1" cap="none" spc="0" dirty="0">
              <a:ln w="66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30120" y="2618075"/>
            <a:ext cx="5116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93968" y="2818798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30120" y="3330822"/>
            <a:ext cx="5116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330120" y="4043570"/>
            <a:ext cx="5116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9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55499" y="48147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차례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162663" y="4284623"/>
            <a:ext cx="3409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561691" y="4052520"/>
            <a:ext cx="3665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93967" y="4270741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필요기술 및 참고문헌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177720" y="4776995"/>
            <a:ext cx="83869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400" b="1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</a:t>
            </a:r>
            <a:endParaRPr lang="en-US" altLang="ko-KR" sz="4400" b="1" cap="none" spc="0" dirty="0">
              <a:ln w="66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7216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72510" y="47234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err="1"/>
              <a:t>Github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" y="1632735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en-US" altLang="ko-KR" sz="2400" b="1" dirty="0" err="1"/>
              <a:t>Github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주소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5809" y="2240876"/>
            <a:ext cx="583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https://github.com/</a:t>
            </a:r>
            <a:r>
              <a:rPr lang="en-US" altLang="ko-KR" dirty="0"/>
              <a:t>smxlskan1500</a:t>
            </a:r>
            <a:r>
              <a:rPr lang="ko-KR" altLang="en-US" dirty="0"/>
              <a:t>/SurviveGame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3471060"/>
            <a:ext cx="2683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2400" b="1" dirty="0"/>
              <a:t>팀원 </a:t>
            </a:r>
            <a:r>
              <a:rPr lang="en-US" altLang="ko-KR" sz="2400" b="1" dirty="0" err="1"/>
              <a:t>Github</a:t>
            </a:r>
            <a:r>
              <a:rPr lang="en-US" altLang="ko-KR" sz="2400" b="1" dirty="0"/>
              <a:t> ID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5809" y="4069676"/>
            <a:ext cx="2949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</a:t>
            </a:r>
            <a:r>
              <a:rPr lang="ko-KR" altLang="en-US" dirty="0" err="1"/>
              <a:t>강한글</a:t>
            </a:r>
            <a:r>
              <a:rPr lang="ko-KR" altLang="en-US" dirty="0"/>
              <a:t> </a:t>
            </a:r>
            <a:r>
              <a:rPr lang="en-US" altLang="ko-KR" dirty="0"/>
              <a:t>/ smxlskan1500</a:t>
            </a:r>
          </a:p>
          <a:p>
            <a:endParaRPr lang="en-US" altLang="ko-KR" dirty="0"/>
          </a:p>
          <a:p>
            <a:r>
              <a:rPr lang="ko-KR" altLang="en-US" dirty="0"/>
              <a:t>▶ 노유진 </a:t>
            </a:r>
            <a:r>
              <a:rPr lang="en-US" altLang="ko-KR" dirty="0"/>
              <a:t>/ shdbwls1221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948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4474" y="472345"/>
            <a:ext cx="4663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필요기술 및 참고문헌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9196" y="1663517"/>
            <a:ext cx="7427033" cy="863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2400" dirty="0"/>
              <a:t>게임 시나리오 개론</a:t>
            </a:r>
            <a:r>
              <a:rPr lang="en-US" altLang="ko-KR" sz="2400" dirty="0"/>
              <a:t> - </a:t>
            </a:r>
            <a:r>
              <a:rPr lang="ko-KR" altLang="en-US" sz="2400" dirty="0"/>
              <a:t>김종혁 지음</a:t>
            </a:r>
            <a:r>
              <a:rPr lang="en-US" altLang="ko-KR" sz="2400" dirty="0"/>
              <a:t> – </a:t>
            </a:r>
            <a:r>
              <a:rPr lang="ko-KR" altLang="en-US" sz="2400" dirty="0"/>
              <a:t>사이버출판사</a:t>
            </a:r>
            <a:endParaRPr lang="en-US" altLang="ko-KR" sz="2400" dirty="0"/>
          </a:p>
          <a:p>
            <a:pPr lvl="1">
              <a:lnSpc>
                <a:spcPct val="150000"/>
              </a:lnSpc>
              <a:buClr>
                <a:srgbClr val="C55A11"/>
              </a:buClr>
            </a:pPr>
            <a:r>
              <a:rPr lang="en-US" altLang="ko-KR" sz="2000" dirty="0"/>
              <a:t>: </a:t>
            </a:r>
            <a:r>
              <a:rPr lang="ko-KR" altLang="en-US" sz="2000" dirty="0"/>
              <a:t>게임 시나리오 구성 및 구현 단계 설명</a:t>
            </a:r>
            <a:endParaRPr lang="en-US" altLang="ko-K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83334" y="3988190"/>
            <a:ext cx="7862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en-US" altLang="ko-KR" sz="2400" dirty="0"/>
              <a:t>https://unity3d.com/kr/learn - Unity Learning Center</a:t>
            </a:r>
          </a:p>
          <a:p>
            <a:pPr lvl="1">
              <a:buClr>
                <a:srgbClr val="C55A11"/>
              </a:buClr>
            </a:pPr>
            <a:r>
              <a:rPr lang="en-US" altLang="ko-KR" sz="2000" dirty="0"/>
              <a:t>:</a:t>
            </a:r>
            <a:r>
              <a:rPr lang="en-US" altLang="ko-KR" sz="2400" dirty="0"/>
              <a:t> </a:t>
            </a:r>
            <a:r>
              <a:rPr lang="en-US" altLang="ko-KR" sz="2000" dirty="0"/>
              <a:t>Unity </a:t>
            </a:r>
            <a:r>
              <a:rPr lang="ko-KR" altLang="en-US" sz="2000" dirty="0"/>
              <a:t>관련 자습서 및 각종 기술 자료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89196" y="2872020"/>
            <a:ext cx="8695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en-US" altLang="ko-KR" sz="2400" dirty="0"/>
              <a:t>NGUI </a:t>
            </a:r>
            <a:r>
              <a:rPr lang="ko-KR" altLang="en-US" sz="2400" dirty="0"/>
              <a:t>유니티 </a:t>
            </a:r>
            <a:r>
              <a:rPr lang="en-US" altLang="ko-KR" sz="2400" b="1" dirty="0"/>
              <a:t>2D</a:t>
            </a:r>
            <a:r>
              <a:rPr lang="ko-KR" altLang="en-US" sz="2400" dirty="0"/>
              <a:t> 게임 프로그래밍</a:t>
            </a:r>
            <a:r>
              <a:rPr lang="en-US" altLang="ko-KR" sz="2400" dirty="0"/>
              <a:t>- </a:t>
            </a:r>
            <a:r>
              <a:rPr lang="ko-KR" altLang="en-US" sz="2400" dirty="0" err="1"/>
              <a:t>송요창</a:t>
            </a:r>
            <a:r>
              <a:rPr lang="ko-KR" altLang="en-US" sz="2400" dirty="0"/>
              <a:t> 지음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위키북스</a:t>
            </a:r>
            <a:endParaRPr lang="en-US" altLang="ko-KR" sz="2400" dirty="0"/>
          </a:p>
          <a:p>
            <a:pPr lvl="1">
              <a:buClr>
                <a:srgbClr val="C55A11"/>
              </a:buClr>
            </a:pPr>
            <a:r>
              <a:rPr lang="en-US" altLang="ko-KR" sz="2000" dirty="0"/>
              <a:t>:</a:t>
            </a:r>
            <a:r>
              <a:rPr lang="en-US" altLang="ko-KR" sz="2400" dirty="0"/>
              <a:t> </a:t>
            </a:r>
            <a:r>
              <a:rPr lang="en-US" altLang="ko-KR" sz="2000" dirty="0"/>
              <a:t>Unity</a:t>
            </a:r>
            <a:r>
              <a:rPr lang="ko-KR" altLang="en-US" sz="2000" dirty="0"/>
              <a:t>의 사용법과 </a:t>
            </a:r>
            <a:r>
              <a:rPr lang="en-US" altLang="ko-KR" sz="2000" dirty="0"/>
              <a:t>2D </a:t>
            </a:r>
            <a:r>
              <a:rPr lang="ko-KR" altLang="en-US" sz="2000" dirty="0"/>
              <a:t>게임 제작을 위한 </a:t>
            </a:r>
            <a:r>
              <a:rPr lang="en-US" altLang="ko-KR" sz="2000" dirty="0"/>
              <a:t>Unity2D</a:t>
            </a:r>
            <a:r>
              <a:rPr lang="ko-KR" altLang="en-US" sz="2000" dirty="0"/>
              <a:t> 기능 소개</a:t>
            </a:r>
            <a:endParaRPr lang="en-US" altLang="ko-K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83334" y="5093090"/>
            <a:ext cx="10825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2400" dirty="0" err="1"/>
              <a:t>유니티</a:t>
            </a:r>
            <a:r>
              <a:rPr lang="en-US" altLang="ko-KR" sz="2400" dirty="0"/>
              <a:t>5</a:t>
            </a:r>
            <a:r>
              <a:rPr lang="ko-KR" altLang="en-US" sz="2400" dirty="0"/>
              <a:t>로 만드는 </a:t>
            </a:r>
            <a:r>
              <a:rPr lang="en-US" altLang="ko-KR" sz="2400" dirty="0"/>
              <a:t>3D/2D </a:t>
            </a:r>
            <a:r>
              <a:rPr lang="ko-KR" altLang="en-US" sz="2400" dirty="0" err="1"/>
              <a:t>스마트폰</a:t>
            </a:r>
            <a:r>
              <a:rPr lang="ko-KR" altLang="en-US" sz="2400" dirty="0"/>
              <a:t> 게임 개발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요시야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미키토</a:t>
            </a:r>
            <a:r>
              <a:rPr lang="ko-KR" altLang="en-US" sz="2400" dirty="0"/>
              <a:t> 지음 </a:t>
            </a:r>
            <a:r>
              <a:rPr lang="en-US" altLang="ko-KR" sz="2400" dirty="0"/>
              <a:t>- </a:t>
            </a:r>
            <a:r>
              <a:rPr lang="en-US" altLang="ko-KR" sz="2400" dirty="0" err="1"/>
              <a:t>Jpub</a:t>
            </a:r>
            <a:endParaRPr lang="en-US" altLang="ko-KR" sz="2400" dirty="0"/>
          </a:p>
          <a:p>
            <a:pPr lvl="1">
              <a:buClr>
                <a:srgbClr val="C55A11"/>
              </a:buClr>
            </a:pPr>
            <a:r>
              <a:rPr lang="en-US" altLang="ko-KR" sz="2000" dirty="0"/>
              <a:t>:</a:t>
            </a:r>
            <a:r>
              <a:rPr lang="en-US" altLang="ko-KR" sz="2400" dirty="0"/>
              <a:t> </a:t>
            </a:r>
            <a:r>
              <a:rPr lang="en-US" altLang="ko-KR" sz="2000" dirty="0"/>
              <a:t>Unity </a:t>
            </a:r>
            <a:r>
              <a:rPr lang="ko-KR" altLang="en-US" sz="2000" dirty="0"/>
              <a:t>관련 자습서 및 각종 기술 자료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89055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427200"/>
            <a:ext cx="12192000" cy="34308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79089" y="1317258"/>
            <a:ext cx="763382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b="1" dirty="0">
                <a:solidFill>
                  <a:srgbClr val="C55A11"/>
                </a:solidFill>
              </a:rPr>
              <a:t>THANK</a:t>
            </a:r>
            <a:endParaRPr lang="ko-KR" altLang="en-US" sz="16600" b="1" dirty="0">
              <a:solidFill>
                <a:srgbClr val="C55A1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1904" y="2814989"/>
            <a:ext cx="462819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b="1" dirty="0">
                <a:solidFill>
                  <a:schemeClr val="bg1"/>
                </a:solidFill>
              </a:rPr>
              <a:t>YOU</a:t>
            </a:r>
            <a:endParaRPr lang="ko-KR" altLang="en-US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06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51217" y="481470"/>
            <a:ext cx="3278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종합설계 개요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8669" y="1313576"/>
            <a:ext cx="22044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3000" b="1" dirty="0"/>
              <a:t>지적 사항</a:t>
            </a:r>
            <a:endParaRPr lang="en-US" altLang="ko-KR" sz="3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45903" y="2145129"/>
            <a:ext cx="104509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/>
              <a:t>랜덤요소 필요</a:t>
            </a:r>
            <a:endParaRPr lang="en-US" altLang="ko-KR" sz="2400" dirty="0"/>
          </a:p>
          <a:p>
            <a:pPr marL="285750" indent="-285750"/>
            <a:r>
              <a:rPr lang="en-US" altLang="ko-KR" sz="2400" dirty="0"/>
              <a:t>   - 2</a:t>
            </a:r>
            <a:r>
              <a:rPr lang="ko-KR" altLang="en-US" sz="2400" dirty="0"/>
              <a:t>분 주기 지진 발생 → 발생 시점 랜덤 설정</a:t>
            </a:r>
            <a:endParaRPr lang="en-US" altLang="ko-KR" sz="2400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/>
              <a:t>지진의 강도를 랜덤 설정하여 시나리오 고려</a:t>
            </a:r>
            <a:endParaRPr lang="en-US" altLang="ko-KR" sz="2400" dirty="0"/>
          </a:p>
          <a:p>
            <a:pPr marL="285750" indent="-285750"/>
            <a:r>
              <a:rPr lang="en-US" altLang="ko-KR" sz="2400" dirty="0"/>
              <a:t>   - </a:t>
            </a:r>
            <a:r>
              <a:rPr lang="ko-KR" altLang="en-US" sz="2400" dirty="0"/>
              <a:t>지진 강도 따라 방해 오브젝트 변화</a:t>
            </a:r>
            <a:endParaRPr lang="en-US" altLang="ko-KR" sz="2400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/>
              <a:t>아이템 분류 필요</a:t>
            </a:r>
            <a:endParaRPr lang="en-US" altLang="ko-KR" sz="2400" dirty="0"/>
          </a:p>
          <a:p>
            <a:pPr marL="285750" indent="-285750"/>
            <a:r>
              <a:rPr lang="en-US" altLang="ko-KR" sz="2400" dirty="0"/>
              <a:t>   - </a:t>
            </a:r>
            <a:r>
              <a:rPr lang="ko-KR" altLang="en-US" sz="2400" dirty="0"/>
              <a:t>이동속도 증가</a:t>
            </a:r>
            <a:r>
              <a:rPr lang="en-US" altLang="ko-KR" sz="2400" dirty="0"/>
              <a:t>, HP</a:t>
            </a:r>
            <a:r>
              <a:rPr lang="ko-KR" altLang="en-US" sz="2400" dirty="0"/>
              <a:t>회복 아이템 등 추가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0485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51217" y="481470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종합설계 개요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8669" y="1313576"/>
            <a:ext cx="3108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3000" b="1" dirty="0"/>
              <a:t>연구</a:t>
            </a:r>
            <a:r>
              <a:rPr lang="en-US" altLang="ko-KR" sz="3000" b="1" dirty="0"/>
              <a:t> </a:t>
            </a:r>
            <a:r>
              <a:rPr lang="ko-KR" altLang="en-US" sz="3000" b="1" dirty="0"/>
              <a:t>개발 배경</a:t>
            </a:r>
            <a:endParaRPr lang="en-US" altLang="ko-KR" sz="3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45903" y="1844887"/>
            <a:ext cx="10931772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/>
              <a:t>모바일</a:t>
            </a:r>
            <a:r>
              <a:rPr lang="ko-KR" altLang="en-US" sz="2000" dirty="0"/>
              <a:t> 게임 시장 활성화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작년 </a:t>
            </a:r>
            <a:r>
              <a:rPr lang="en-US" altLang="ko-KR" sz="2000" dirty="0"/>
              <a:t>9</a:t>
            </a:r>
            <a:r>
              <a:rPr lang="ko-KR" altLang="en-US" sz="2000" dirty="0"/>
              <a:t>월 </a:t>
            </a:r>
            <a:r>
              <a:rPr lang="en-US" altLang="ko-KR" sz="2000" dirty="0"/>
              <a:t>12</a:t>
            </a:r>
            <a:r>
              <a:rPr lang="ko-KR" altLang="en-US" sz="2000" dirty="0"/>
              <a:t>일 </a:t>
            </a:r>
            <a:r>
              <a:rPr lang="en-US" altLang="ko-KR" sz="2000" dirty="0"/>
              <a:t>5.8</a:t>
            </a:r>
            <a:r>
              <a:rPr lang="ko-KR" altLang="en-US" sz="2000" dirty="0"/>
              <a:t>규모의 지진 발생</a:t>
            </a:r>
            <a:r>
              <a:rPr lang="en-US" altLang="ko-KR" sz="2000" dirty="0"/>
              <a:t> </a:t>
            </a:r>
            <a:r>
              <a:rPr lang="ko-KR" altLang="en-US" sz="2000" dirty="0"/>
              <a:t>지진에 대한</a:t>
            </a:r>
            <a:r>
              <a:rPr lang="en-US" altLang="ko-KR" sz="2000" dirty="0"/>
              <a:t> </a:t>
            </a:r>
            <a:r>
              <a:rPr lang="ko-KR" altLang="en-US" sz="2000" dirty="0"/>
              <a:t>사람들의 관심 증가</a:t>
            </a:r>
            <a:endParaRPr lang="en-US" altLang="ko-KR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28669" y="2942351"/>
            <a:ext cx="3108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3000" b="1" dirty="0"/>
              <a:t>연구</a:t>
            </a:r>
            <a:r>
              <a:rPr lang="en-US" altLang="ko-KR" sz="3000" b="1" dirty="0"/>
              <a:t> </a:t>
            </a:r>
            <a:r>
              <a:rPr lang="ko-KR" altLang="en-US" sz="3000" b="1" dirty="0"/>
              <a:t>개발 목표</a:t>
            </a:r>
            <a:endParaRPr lang="en-US" altLang="ko-KR" sz="3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8669" y="4656851"/>
            <a:ext cx="3108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3000" b="1" dirty="0"/>
              <a:t>연구</a:t>
            </a:r>
            <a:r>
              <a:rPr lang="en-US" altLang="ko-KR" sz="3000" b="1" dirty="0"/>
              <a:t> </a:t>
            </a:r>
            <a:r>
              <a:rPr lang="ko-KR" altLang="en-US" sz="3000" b="1" dirty="0"/>
              <a:t>개발 효과</a:t>
            </a:r>
            <a:endParaRPr lang="en-US" altLang="ko-KR" sz="3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45903" y="3511762"/>
            <a:ext cx="10931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2000" dirty="0"/>
              <a:t>지진을 </a:t>
            </a:r>
            <a:r>
              <a:rPr lang="ko-KR" altLang="en-US" sz="2000" dirty="0" err="1"/>
              <a:t>컨셉으로</a:t>
            </a:r>
            <a:r>
              <a:rPr lang="ko-KR" altLang="en-US" sz="2000" dirty="0"/>
              <a:t> 한 재미있는</a:t>
            </a:r>
            <a:r>
              <a:rPr lang="ko-KR" altLang="en-US" sz="2000" dirty="0">
                <a:solidFill>
                  <a:srgbClr val="FF6600"/>
                </a:solidFill>
              </a:rPr>
              <a:t> </a:t>
            </a:r>
            <a:r>
              <a:rPr lang="ko-KR" altLang="en-US" sz="2000" dirty="0"/>
              <a:t>게임 개발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다양한 </a:t>
            </a:r>
            <a:r>
              <a:rPr lang="ko-KR" altLang="en-US" sz="2000" dirty="0" err="1"/>
              <a:t>엔딩으로</a:t>
            </a:r>
            <a:r>
              <a:rPr lang="ko-KR" altLang="en-US" sz="2000" dirty="0"/>
              <a:t> 플레이어의 수집욕구 자극</a:t>
            </a:r>
            <a:endParaRPr lang="en-US" altLang="ko-KR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945903" y="5226262"/>
            <a:ext cx="10931772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게임 플레이를 통한 즐거움과 스트레스 해소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게임 플레이 중 나오는 간단한 팁으로 지진 대피 요령 습득</a:t>
            </a:r>
            <a:endParaRPr lang="en-US" altLang="ko-KR" sz="2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85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35171" y="472345"/>
            <a:ext cx="390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관련 연구 및 사례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16" name="화살표: 갈매기형 수장 15"/>
          <p:cNvSpPr/>
          <p:nvPr/>
        </p:nvSpPr>
        <p:spPr>
          <a:xfrm>
            <a:off x="8451915" y="3493362"/>
            <a:ext cx="200316" cy="592913"/>
          </a:xfrm>
          <a:prstGeom prst="chevron">
            <a:avLst>
              <a:gd name="adj" fmla="val 53506"/>
            </a:avLst>
          </a:prstGeom>
          <a:noFill/>
          <a:ln w="254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7"/>
          <p:cNvGrpSpPr/>
          <p:nvPr/>
        </p:nvGrpSpPr>
        <p:grpSpPr>
          <a:xfrm>
            <a:off x="477597" y="1624360"/>
            <a:ext cx="3833554" cy="4330916"/>
            <a:chOff x="864972" y="892119"/>
            <a:chExt cx="4420974" cy="499454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972" y="3399869"/>
              <a:ext cx="4420973" cy="248679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4972" y="892119"/>
              <a:ext cx="4420974" cy="2486798"/>
            </a:xfrm>
            <a:prstGeom prst="rect">
              <a:avLst/>
            </a:prstGeom>
          </p:spPr>
        </p:pic>
      </p:grpSp>
      <p:cxnSp>
        <p:nvCxnSpPr>
          <p:cNvPr id="18" name="직선 연결선 17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745767"/>
              </p:ext>
            </p:extLst>
          </p:nvPr>
        </p:nvGraphicFramePr>
        <p:xfrm>
          <a:off x="4325664" y="1624361"/>
          <a:ext cx="3818890" cy="43309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0998">
                  <a:extLst>
                    <a:ext uri="{9D8B030D-6E8A-4147-A177-3AD203B41FA5}">
                      <a16:colId xmlns:a16="http://schemas.microsoft.com/office/drawing/2014/main" val="87867459"/>
                    </a:ext>
                  </a:extLst>
                </a:gridCol>
                <a:gridCol w="2717892">
                  <a:extLst>
                    <a:ext uri="{9D8B030D-6E8A-4147-A177-3AD203B41FA5}">
                      <a16:colId xmlns:a16="http://schemas.microsoft.com/office/drawing/2014/main" val="1603001550"/>
                    </a:ext>
                  </a:extLst>
                </a:gridCol>
              </a:tblGrid>
              <a:tr h="363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 marL="79272" marR="79272" marT="39636" marB="396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marL="79272" marR="79272" marT="39636" marB="39636" anchor="ctr"/>
                </a:tc>
                <a:extLst>
                  <a:ext uri="{0D108BD9-81ED-4DB2-BD59-A6C34878D82A}">
                    <a16:rowId xmlns:a16="http://schemas.microsoft.com/office/drawing/2014/main" val="3000422824"/>
                  </a:ext>
                </a:extLst>
              </a:tr>
              <a:tr h="536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앱 이름</a:t>
                      </a:r>
                    </a:p>
                  </a:txBody>
                  <a:tcPr marL="79272" marR="79272" marT="39636" marB="3963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지진안전교육 </a:t>
                      </a:r>
                      <a:r>
                        <a:rPr lang="en-US" altLang="ko-KR" sz="1600" dirty="0"/>
                        <a:t>– </a:t>
                      </a:r>
                      <a:r>
                        <a:rPr lang="ko-KR" altLang="en-US" sz="1600" dirty="0"/>
                        <a:t>어린이 안전</a:t>
                      </a:r>
                    </a:p>
                  </a:txBody>
                  <a:tcPr marL="79272" marR="79272" marT="39636" marB="39636" anchor="ctr"/>
                </a:tc>
                <a:extLst>
                  <a:ext uri="{0D108BD9-81ED-4DB2-BD59-A6C34878D82A}">
                    <a16:rowId xmlns:a16="http://schemas.microsoft.com/office/drawing/2014/main" val="1827325149"/>
                  </a:ext>
                </a:extLst>
              </a:tr>
              <a:tr h="1715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앱 설명</a:t>
                      </a:r>
                    </a:p>
                  </a:txBody>
                  <a:tcPr marL="79272" marR="79272" marT="39636" marB="39636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학교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집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마트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거리의 기본적 대피 방법을 애니메이션과 미니게임을 통해 학습</a:t>
                      </a:r>
                      <a:endParaRPr lang="ko-KR" altLang="en-US" sz="1600" dirty="0"/>
                    </a:p>
                  </a:txBody>
                  <a:tcPr marL="79272" marR="79272" marT="39636" marB="39636" anchor="ctr"/>
                </a:tc>
                <a:extLst>
                  <a:ext uri="{0D108BD9-81ED-4DB2-BD59-A6C34878D82A}">
                    <a16:rowId xmlns:a16="http://schemas.microsoft.com/office/drawing/2014/main" val="1029314182"/>
                  </a:ext>
                </a:extLst>
              </a:tr>
              <a:tr h="1715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앱 특징</a:t>
                      </a:r>
                    </a:p>
                  </a:txBody>
                  <a:tcPr marL="79272" marR="79272" marT="39636" marB="39636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/>
                        <a:t>대상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어린이</a:t>
                      </a:r>
                      <a:endParaRPr lang="en-US" altLang="ko-KR" sz="16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/>
                        <a:t>귀여운 캐릭터 사용</a:t>
                      </a:r>
                      <a:endParaRPr lang="en-US" altLang="ko-KR" sz="16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/>
                        <a:t>여러 장소에서의 대피 요령</a:t>
                      </a:r>
                      <a:r>
                        <a:rPr lang="ko-KR" altLang="en-US" sz="1600" baseline="0" dirty="0"/>
                        <a:t> 학습</a:t>
                      </a:r>
                      <a:endParaRPr lang="en-US" altLang="ko-KR" sz="1600" baseline="0" dirty="0"/>
                    </a:p>
                    <a:p>
                      <a:pPr marL="285750" indent="-285750" latinLnBrk="1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marL="79272" marR="79272" marT="39636" marB="39636" anchor="ctr"/>
                </a:tc>
                <a:extLst>
                  <a:ext uri="{0D108BD9-81ED-4DB2-BD59-A6C34878D82A}">
                    <a16:rowId xmlns:a16="http://schemas.microsoft.com/office/drawing/2014/main" val="284087676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900885" y="2591427"/>
            <a:ext cx="27824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플레이어가 직접</a:t>
            </a:r>
            <a:endParaRPr lang="en-US" altLang="ko-KR" sz="2000" dirty="0"/>
          </a:p>
          <a:p>
            <a:pPr algn="ctr"/>
            <a:r>
              <a:rPr lang="ko-KR" altLang="en-US" sz="2000" dirty="0"/>
              <a:t>캐릭터를 조종하여</a:t>
            </a:r>
            <a:endParaRPr lang="en-US" altLang="ko-KR" sz="2000" dirty="0"/>
          </a:p>
          <a:p>
            <a:pPr algn="ctr"/>
            <a:r>
              <a:rPr lang="ko-KR" altLang="en-US" sz="2000" dirty="0"/>
              <a:t>능동적인 플레이 가능</a:t>
            </a:r>
            <a:endParaRPr lang="en-US" altLang="ko-KR" sz="2000" dirty="0"/>
          </a:p>
          <a:p>
            <a:pPr algn="ctr"/>
            <a:r>
              <a:rPr lang="en-US" altLang="ko-KR" sz="1200" dirty="0"/>
              <a:t> </a:t>
            </a:r>
          </a:p>
          <a:p>
            <a:pPr algn="ctr"/>
            <a:r>
              <a:rPr lang="en-US" altLang="ko-KR" sz="2000" dirty="0"/>
              <a:t>&amp;</a:t>
            </a:r>
          </a:p>
          <a:p>
            <a:pPr algn="ctr"/>
            <a:r>
              <a:rPr lang="en-US" altLang="ko-KR" sz="1200" dirty="0"/>
              <a:t> </a:t>
            </a:r>
          </a:p>
          <a:p>
            <a:pPr algn="ctr"/>
            <a:r>
              <a:rPr lang="ko-KR" altLang="en-US" sz="2000" dirty="0"/>
              <a:t>보다 넓은 고객층을</a:t>
            </a:r>
            <a:endParaRPr lang="en-US" altLang="ko-KR" sz="2000" dirty="0"/>
          </a:p>
          <a:p>
            <a:pPr algn="ctr"/>
            <a:r>
              <a:rPr lang="ko-KR" altLang="en-US" sz="2000" dirty="0"/>
              <a:t>대상으로 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6680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3510" y="472345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시스템 수행 시나리오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-113151" y="1609412"/>
            <a:ext cx="3838112" cy="3838112"/>
            <a:chOff x="1388138" y="2163033"/>
            <a:chExt cx="3838112" cy="3838112"/>
          </a:xfrm>
        </p:grpSpPr>
        <p:grpSp>
          <p:nvGrpSpPr>
            <p:cNvPr id="15" name="그룹 48"/>
            <p:cNvGrpSpPr/>
            <p:nvPr/>
          </p:nvGrpSpPr>
          <p:grpSpPr>
            <a:xfrm>
              <a:off x="1388138" y="2163033"/>
              <a:ext cx="3838112" cy="3838112"/>
              <a:chOff x="439370" y="2482015"/>
              <a:chExt cx="3838112" cy="3838112"/>
            </a:xfrm>
          </p:grpSpPr>
          <p:pic>
            <p:nvPicPr>
              <p:cNvPr id="26" name="Picture 18" descr="mob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370" y="2482015"/>
                <a:ext cx="3838112" cy="3838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사각형: 둥근 모서리 53"/>
              <p:cNvSpPr/>
              <p:nvPr/>
            </p:nvSpPr>
            <p:spPr>
              <a:xfrm>
                <a:off x="1785111" y="5082880"/>
                <a:ext cx="1146629" cy="35863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Loading...</a:t>
                </a:r>
                <a:endParaRPr lang="ko-KR" altLang="en-US" sz="16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809230" y="3697261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지진에서</a:t>
                </a:r>
                <a:endParaRPr lang="en-US" altLang="ko-KR" dirty="0"/>
              </a:p>
              <a:p>
                <a:r>
                  <a:rPr lang="ko-KR" altLang="en-US" dirty="0"/>
                  <a:t>살아남기</a:t>
                </a:r>
              </a:p>
            </p:txBody>
          </p:sp>
        </p:grpSp>
        <p:grpSp>
          <p:nvGrpSpPr>
            <p:cNvPr id="17" name="그룹 49"/>
            <p:cNvGrpSpPr/>
            <p:nvPr/>
          </p:nvGrpSpPr>
          <p:grpSpPr>
            <a:xfrm>
              <a:off x="3080469" y="4233744"/>
              <a:ext cx="453447" cy="468328"/>
              <a:chOff x="5817925" y="5145280"/>
              <a:chExt cx="453447" cy="468328"/>
            </a:xfrm>
          </p:grpSpPr>
          <p:sp>
            <p:nvSpPr>
              <p:cNvPr id="21" name="화살표: 원형 50"/>
              <p:cNvSpPr/>
              <p:nvPr/>
            </p:nvSpPr>
            <p:spPr>
              <a:xfrm>
                <a:off x="5817926" y="5145280"/>
                <a:ext cx="441960" cy="441960"/>
              </a:xfrm>
              <a:prstGeom prst="circularArrow">
                <a:avLst/>
              </a:pr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화살표: 원형 51"/>
              <p:cNvSpPr/>
              <p:nvPr/>
            </p:nvSpPr>
            <p:spPr>
              <a:xfrm flipH="1" flipV="1">
                <a:off x="5817925" y="5171059"/>
                <a:ext cx="453447" cy="442549"/>
              </a:xfrm>
              <a:prstGeom prst="circularArrow">
                <a:avLst/>
              </a:pr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2019247" y="1593223"/>
            <a:ext cx="3838112" cy="3838112"/>
            <a:chOff x="1388138" y="2163033"/>
            <a:chExt cx="3838112" cy="3838112"/>
          </a:xfrm>
        </p:grpSpPr>
        <p:pic>
          <p:nvPicPr>
            <p:cNvPr id="58" name="Picture 18" descr="mobile icon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8138" y="2163033"/>
              <a:ext cx="3838112" cy="383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2753196" y="3108039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지진에서</a:t>
              </a:r>
              <a:endParaRPr lang="en-US" altLang="ko-KR" dirty="0"/>
            </a:p>
            <a:p>
              <a:r>
                <a:rPr lang="ko-KR" altLang="en-US" dirty="0"/>
                <a:t>살아남기</a:t>
              </a:r>
            </a:p>
          </p:txBody>
        </p:sp>
        <p:sp>
          <p:nvSpPr>
            <p:cNvPr id="60" name="사각형: 둥근 모서리 87"/>
            <p:cNvSpPr/>
            <p:nvPr/>
          </p:nvSpPr>
          <p:spPr>
            <a:xfrm>
              <a:off x="2736075" y="3958226"/>
              <a:ext cx="1142235" cy="3678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플레이</a:t>
              </a:r>
            </a:p>
          </p:txBody>
        </p:sp>
        <p:sp>
          <p:nvSpPr>
            <p:cNvPr id="61" name="사각형: 둥근 모서리 88"/>
            <p:cNvSpPr/>
            <p:nvPr/>
          </p:nvSpPr>
          <p:spPr>
            <a:xfrm>
              <a:off x="2736075" y="4363463"/>
              <a:ext cx="1142235" cy="3678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엔딩 앨범</a:t>
              </a:r>
            </a:p>
          </p:txBody>
        </p:sp>
        <p:sp>
          <p:nvSpPr>
            <p:cNvPr id="62" name="사각형: 둥근 모서리 89"/>
            <p:cNvSpPr/>
            <p:nvPr/>
          </p:nvSpPr>
          <p:spPr>
            <a:xfrm>
              <a:off x="2736075" y="4768700"/>
              <a:ext cx="1142235" cy="3678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랭킹</a:t>
              </a:r>
            </a:p>
          </p:txBody>
        </p:sp>
        <p:sp>
          <p:nvSpPr>
            <p:cNvPr id="63" name="사각형: 둥근 모서리 90"/>
            <p:cNvSpPr/>
            <p:nvPr/>
          </p:nvSpPr>
          <p:spPr>
            <a:xfrm>
              <a:off x="3861192" y="2864746"/>
              <a:ext cx="247650" cy="247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Picture 2" descr="설정 icon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2435" y="2869619"/>
              <a:ext cx="242482" cy="242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그룹 64"/>
          <p:cNvGrpSpPr/>
          <p:nvPr/>
        </p:nvGrpSpPr>
        <p:grpSpPr>
          <a:xfrm>
            <a:off x="8409555" y="1601601"/>
            <a:ext cx="3840813" cy="3840813"/>
            <a:chOff x="1385437" y="2161683"/>
            <a:chExt cx="3840813" cy="3840813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85437" y="2161683"/>
              <a:ext cx="3840813" cy="3840813"/>
            </a:xfrm>
            <a:prstGeom prst="rect">
              <a:avLst/>
            </a:prstGeom>
          </p:spPr>
        </p:pic>
        <p:sp>
          <p:nvSpPr>
            <p:cNvPr id="67" name="직사각형 66"/>
            <p:cNvSpPr/>
            <p:nvPr/>
          </p:nvSpPr>
          <p:spPr>
            <a:xfrm>
              <a:off x="2670629" y="2902857"/>
              <a:ext cx="1219200" cy="624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Picture 2" descr="https://encrypted-tbn3.gstatic.com/images?q=tbn:ANd9GcS7ToBppUD8G6q4H6Hqu6cW3R9drS02Os0OQ4jxYhur1UzegYFGEIhVzojP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60" t="20060" r="18360" b="23929"/>
            <a:stretch/>
          </p:blipFill>
          <p:spPr bwMode="auto">
            <a:xfrm>
              <a:off x="3033973" y="2902857"/>
              <a:ext cx="543739" cy="360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3033974" y="326304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아빠</a:t>
              </a: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4150867" y="1601993"/>
            <a:ext cx="3838112" cy="3838112"/>
            <a:chOff x="6265417" y="1601993"/>
            <a:chExt cx="3838112" cy="3838112"/>
          </a:xfrm>
        </p:grpSpPr>
        <p:grpSp>
          <p:nvGrpSpPr>
            <p:cNvPr id="86" name="그룹 85"/>
            <p:cNvGrpSpPr/>
            <p:nvPr/>
          </p:nvGrpSpPr>
          <p:grpSpPr>
            <a:xfrm>
              <a:off x="7327863" y="2225275"/>
              <a:ext cx="1835187" cy="2735261"/>
              <a:chOff x="9390009" y="3081358"/>
              <a:chExt cx="1395053" cy="2079262"/>
            </a:xfrm>
          </p:grpSpPr>
          <p:pic>
            <p:nvPicPr>
              <p:cNvPr id="87" name="그림 8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12418" y="3398495"/>
                <a:ext cx="1343025" cy="1762125"/>
              </a:xfrm>
              <a:prstGeom prst="rect">
                <a:avLst/>
              </a:prstGeom>
            </p:spPr>
          </p:pic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88800" y="3081358"/>
                <a:ext cx="469625" cy="1222207"/>
              </a:xfrm>
              <a:prstGeom prst="rect">
                <a:avLst/>
              </a:prstGeom>
            </p:spPr>
          </p:pic>
          <p:pic>
            <p:nvPicPr>
              <p:cNvPr id="89" name="그림 88"/>
              <p:cNvPicPr>
                <a:picLocks noChangeAspect="1"/>
              </p:cNvPicPr>
              <p:nvPr/>
            </p:nvPicPr>
            <p:blipFill rotWithShape="1">
              <a:blip r:embed="rId8"/>
              <a:srcRect l="1" r="24966"/>
              <a:stretch/>
            </p:blipFill>
            <p:spPr>
              <a:xfrm>
                <a:off x="9390009" y="3081358"/>
                <a:ext cx="999813" cy="1222207"/>
              </a:xfrm>
              <a:prstGeom prst="rect">
                <a:avLst/>
              </a:prstGeom>
            </p:spPr>
          </p:pic>
          <p:pic>
            <p:nvPicPr>
              <p:cNvPr id="90" name="그림 8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39437" y="3649335"/>
                <a:ext cx="636712" cy="917614"/>
              </a:xfrm>
              <a:prstGeom prst="rect">
                <a:avLst/>
              </a:prstGeom>
            </p:spPr>
          </p:pic>
          <p:pic>
            <p:nvPicPr>
              <p:cNvPr id="91" name="그림 90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12558" y="4019371"/>
                <a:ext cx="381700" cy="763400"/>
              </a:xfrm>
              <a:prstGeom prst="rect">
                <a:avLst/>
              </a:prstGeom>
            </p:spPr>
          </p:pic>
          <p:sp>
            <p:nvSpPr>
              <p:cNvPr id="92" name="직사각형 91"/>
              <p:cNvSpPr/>
              <p:nvPr/>
            </p:nvSpPr>
            <p:spPr>
              <a:xfrm>
                <a:off x="9539834" y="3308169"/>
                <a:ext cx="599603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0262162" y="3204058"/>
                <a:ext cx="5229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/>
                  <a:t>08:27</a:t>
                </a:r>
                <a:endParaRPr lang="ko-KR" altLang="en-US" sz="1050" dirty="0"/>
              </a:p>
            </p:txBody>
          </p:sp>
        </p:grpSp>
        <p:sp>
          <p:nvSpPr>
            <p:cNvPr id="84" name="사각형: 둥근 모서리 73"/>
            <p:cNvSpPr/>
            <p:nvPr/>
          </p:nvSpPr>
          <p:spPr>
            <a:xfrm>
              <a:off x="7890590" y="4899332"/>
              <a:ext cx="653143" cy="4126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85" name="Picture 18" descr="mobile icon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5417" y="1601993"/>
              <a:ext cx="3838112" cy="383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6" name="TextBox 95"/>
          <p:cNvSpPr txBox="1"/>
          <p:nvPr/>
        </p:nvSpPr>
        <p:spPr>
          <a:xfrm>
            <a:off x="1257300" y="560070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228975" y="560070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메인 화면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534025" y="560070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플레이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486650" y="560070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/>
              <a:t>. </a:t>
            </a:r>
            <a:r>
              <a:rPr lang="ko-KR" altLang="en-US" dirty="0" err="1"/>
              <a:t>엔딩</a:t>
            </a:r>
            <a:r>
              <a:rPr lang="ko-KR" altLang="en-US" dirty="0"/>
              <a:t> 확인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677400" y="560070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/>
              <a:t>. </a:t>
            </a:r>
            <a:r>
              <a:rPr lang="ko-KR" altLang="en-US" dirty="0"/>
              <a:t>랭킹 확인</a:t>
            </a:r>
          </a:p>
        </p:txBody>
      </p:sp>
      <p:grpSp>
        <p:nvGrpSpPr>
          <p:cNvPr id="102" name="그룹 101"/>
          <p:cNvGrpSpPr/>
          <p:nvPr/>
        </p:nvGrpSpPr>
        <p:grpSpPr>
          <a:xfrm>
            <a:off x="6287709" y="1601993"/>
            <a:ext cx="3838112" cy="3838112"/>
            <a:chOff x="6120466" y="2502091"/>
            <a:chExt cx="3838112" cy="3838112"/>
          </a:xfrm>
        </p:grpSpPr>
        <p:sp>
          <p:nvSpPr>
            <p:cNvPr id="103" name="사각형: 둥근 모서리 61"/>
            <p:cNvSpPr/>
            <p:nvPr/>
          </p:nvSpPr>
          <p:spPr>
            <a:xfrm>
              <a:off x="7799817" y="3254313"/>
              <a:ext cx="479410" cy="66363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사각형: 둥근 모서리 62"/>
            <p:cNvSpPr/>
            <p:nvPr/>
          </p:nvSpPr>
          <p:spPr>
            <a:xfrm>
              <a:off x="8309503" y="3254313"/>
              <a:ext cx="479410" cy="66363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사각형: 둥근 모서리 63"/>
            <p:cNvSpPr/>
            <p:nvPr/>
          </p:nvSpPr>
          <p:spPr>
            <a:xfrm>
              <a:off x="7282128" y="3254312"/>
              <a:ext cx="479410" cy="66363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6" name="사각형: 둥근 모서리 64"/>
            <p:cNvSpPr/>
            <p:nvPr/>
          </p:nvSpPr>
          <p:spPr>
            <a:xfrm>
              <a:off x="7799817" y="3946052"/>
              <a:ext cx="479410" cy="66363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사각형: 둥근 모서리 65"/>
            <p:cNvSpPr/>
            <p:nvPr/>
          </p:nvSpPr>
          <p:spPr>
            <a:xfrm>
              <a:off x="8309503" y="3946052"/>
              <a:ext cx="479410" cy="66363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사각형: 둥근 모서리 66"/>
            <p:cNvSpPr/>
            <p:nvPr/>
          </p:nvSpPr>
          <p:spPr>
            <a:xfrm>
              <a:off x="7282128" y="3946051"/>
              <a:ext cx="479410" cy="66363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사각형: 둥근 모서리 67"/>
            <p:cNvSpPr/>
            <p:nvPr/>
          </p:nvSpPr>
          <p:spPr>
            <a:xfrm>
              <a:off x="7799817" y="4629765"/>
              <a:ext cx="479410" cy="66363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사각형: 둥근 모서리 68"/>
            <p:cNvSpPr/>
            <p:nvPr/>
          </p:nvSpPr>
          <p:spPr>
            <a:xfrm>
              <a:off x="8309503" y="4629765"/>
              <a:ext cx="479410" cy="66363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사각형: 둥근 모서리 69"/>
            <p:cNvSpPr/>
            <p:nvPr/>
          </p:nvSpPr>
          <p:spPr>
            <a:xfrm>
              <a:off x="7282128" y="4629764"/>
              <a:ext cx="479410" cy="66363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사각형: 둥근 모서리 70"/>
            <p:cNvSpPr/>
            <p:nvPr/>
          </p:nvSpPr>
          <p:spPr>
            <a:xfrm>
              <a:off x="7799817" y="5315153"/>
              <a:ext cx="479410" cy="66363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사각형: 둥근 모서리 71"/>
            <p:cNvSpPr/>
            <p:nvPr/>
          </p:nvSpPr>
          <p:spPr>
            <a:xfrm>
              <a:off x="8309503" y="5315153"/>
              <a:ext cx="479410" cy="66363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사각형: 둥근 모서리 72"/>
            <p:cNvSpPr/>
            <p:nvPr/>
          </p:nvSpPr>
          <p:spPr>
            <a:xfrm>
              <a:off x="7282128" y="5315152"/>
              <a:ext cx="479410" cy="66363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사각형: 둥근 모서리 73"/>
            <p:cNvSpPr/>
            <p:nvPr/>
          </p:nvSpPr>
          <p:spPr>
            <a:xfrm>
              <a:off x="7736114" y="5799430"/>
              <a:ext cx="653143" cy="4126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116" name="Picture 18" descr="mobile icon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466" y="2502091"/>
              <a:ext cx="3838112" cy="383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458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7914" y="472345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시스템 구성도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3" name="그룹 2072"/>
          <p:cNvGrpSpPr/>
          <p:nvPr/>
        </p:nvGrpSpPr>
        <p:grpSpPr>
          <a:xfrm>
            <a:off x="9173041" y="1943824"/>
            <a:ext cx="2160000" cy="3691990"/>
            <a:chOff x="8189875" y="1593720"/>
            <a:chExt cx="2160000" cy="3691990"/>
          </a:xfrm>
        </p:grpSpPr>
        <p:sp>
          <p:nvSpPr>
            <p:cNvPr id="51" name="사각형: 둥근 모서리 50"/>
            <p:cNvSpPr/>
            <p:nvPr/>
          </p:nvSpPr>
          <p:spPr>
            <a:xfrm>
              <a:off x="8189875" y="2223882"/>
              <a:ext cx="2160000" cy="306182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063" name="그룹 2062"/>
            <p:cNvGrpSpPr/>
            <p:nvPr/>
          </p:nvGrpSpPr>
          <p:grpSpPr>
            <a:xfrm>
              <a:off x="8387792" y="1593720"/>
              <a:ext cx="1023478" cy="1330939"/>
              <a:chOff x="9288878" y="964881"/>
              <a:chExt cx="1023478" cy="1330939"/>
            </a:xfrm>
          </p:grpSpPr>
          <p:sp>
            <p:nvSpPr>
              <p:cNvPr id="2061" name="직사각형 2060"/>
              <p:cNvSpPr/>
              <p:nvPr/>
            </p:nvSpPr>
            <p:spPr>
              <a:xfrm>
                <a:off x="9435636" y="964881"/>
                <a:ext cx="720800" cy="13309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66" name="Picture 18" descr="mob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88878" y="1007237"/>
                <a:ext cx="1023478" cy="10234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6" name="사각형: 둥근 모서리 2047"/>
          <p:cNvSpPr/>
          <p:nvPr/>
        </p:nvSpPr>
        <p:spPr>
          <a:xfrm>
            <a:off x="4733375" y="2495589"/>
            <a:ext cx="2543725" cy="31172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8" name="사각형: 둥근 모서리 2047"/>
          <p:cNvSpPr/>
          <p:nvPr/>
        </p:nvSpPr>
        <p:spPr>
          <a:xfrm>
            <a:off x="894800" y="2495589"/>
            <a:ext cx="2543725" cy="31172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62" name="Picture 14" descr="database icon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642" y="1966788"/>
            <a:ext cx="1017326" cy="101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6" name="사각형: 둥근 모서리 2075"/>
          <p:cNvSpPr/>
          <p:nvPr/>
        </p:nvSpPr>
        <p:spPr>
          <a:xfrm>
            <a:off x="1348012" y="3249801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유저</a:t>
            </a: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사각형: 둥근 모서리 68"/>
          <p:cNvSpPr/>
          <p:nvPr/>
        </p:nvSpPr>
        <p:spPr>
          <a:xfrm>
            <a:off x="5226986" y="3454424"/>
            <a:ext cx="1593748" cy="878242"/>
          </a:xfrm>
          <a:prstGeom prst="round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DB </a:t>
            </a:r>
            <a:r>
              <a:rPr lang="ko-KR" altLang="en-US" sz="1600" dirty="0">
                <a:solidFill>
                  <a:schemeClr val="tx1"/>
                </a:solidFill>
              </a:rPr>
              <a:t>접근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및 수정</a:t>
            </a:r>
          </a:p>
        </p:txBody>
      </p:sp>
      <p:sp>
        <p:nvSpPr>
          <p:cNvPr id="70" name="사각형: 둥근 모서리 69"/>
          <p:cNvSpPr/>
          <p:nvPr/>
        </p:nvSpPr>
        <p:spPr>
          <a:xfrm>
            <a:off x="5226986" y="4548453"/>
            <a:ext cx="1593748" cy="565768"/>
          </a:xfrm>
          <a:prstGeom prst="round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랭킹 관리</a:t>
            </a:r>
          </a:p>
        </p:txBody>
      </p:sp>
      <p:sp>
        <p:nvSpPr>
          <p:cNvPr id="71" name="사각형: 둥근 모서리 70"/>
          <p:cNvSpPr/>
          <p:nvPr/>
        </p:nvSpPr>
        <p:spPr>
          <a:xfrm>
            <a:off x="9464572" y="3272766"/>
            <a:ext cx="1593748" cy="565768"/>
          </a:xfrm>
          <a:prstGeom prst="round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설정 관리</a:t>
            </a:r>
          </a:p>
        </p:txBody>
      </p:sp>
      <p:sp>
        <p:nvSpPr>
          <p:cNvPr id="92" name="사각형: 둥근 모서리 91"/>
          <p:cNvSpPr/>
          <p:nvPr/>
        </p:nvSpPr>
        <p:spPr>
          <a:xfrm>
            <a:off x="9482646" y="3919760"/>
            <a:ext cx="1593748" cy="565768"/>
          </a:xfrm>
          <a:prstGeom prst="round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게임 플레이</a:t>
            </a:r>
          </a:p>
        </p:txBody>
      </p:sp>
      <p:sp>
        <p:nvSpPr>
          <p:cNvPr id="95" name="사각형: 둥근 모서리 94"/>
          <p:cNvSpPr/>
          <p:nvPr/>
        </p:nvSpPr>
        <p:spPr>
          <a:xfrm>
            <a:off x="1348012" y="3902016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엔딩</a:t>
            </a: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1348012" y="4554231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랭킹</a:t>
            </a: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104" name="Picture 8" descr="관련 이미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771" y="3593404"/>
            <a:ext cx="1588241" cy="118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/>
          <p:cNvCxnSpPr/>
          <p:nvPr/>
        </p:nvCxnSpPr>
        <p:spPr>
          <a:xfrm rot="10800000" flipV="1">
            <a:off x="7278637" y="3267074"/>
            <a:ext cx="1912988" cy="6269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70" idx="1"/>
            <a:endCxn id="29" idx="3"/>
          </p:cNvCxnSpPr>
          <p:nvPr/>
        </p:nvCxnSpPr>
        <p:spPr>
          <a:xfrm rot="10800000" flipV="1">
            <a:off x="2941760" y="4831337"/>
            <a:ext cx="2285226" cy="5778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직선 연결선 2052"/>
          <p:cNvCxnSpPr>
            <a:stCxn id="2076" idx="3"/>
            <a:endCxn id="69" idx="1"/>
          </p:cNvCxnSpPr>
          <p:nvPr/>
        </p:nvCxnSpPr>
        <p:spPr>
          <a:xfrm>
            <a:off x="2941760" y="3532685"/>
            <a:ext cx="2285226" cy="360860"/>
          </a:xfrm>
          <a:prstGeom prst="line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95" idx="3"/>
            <a:endCxn id="69" idx="1"/>
          </p:cNvCxnSpPr>
          <p:nvPr/>
        </p:nvCxnSpPr>
        <p:spPr>
          <a:xfrm flipV="1">
            <a:off x="2941760" y="3893545"/>
            <a:ext cx="2285226" cy="291355"/>
          </a:xfrm>
          <a:prstGeom prst="line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9" name="그룹 2058"/>
          <p:cNvGrpSpPr/>
          <p:nvPr/>
        </p:nvGrpSpPr>
        <p:grpSpPr>
          <a:xfrm>
            <a:off x="5121676" y="1763279"/>
            <a:ext cx="1191040" cy="1365848"/>
            <a:chOff x="5211279" y="1436914"/>
            <a:chExt cx="1191040" cy="1365848"/>
          </a:xfrm>
        </p:grpSpPr>
        <p:sp>
          <p:nvSpPr>
            <p:cNvPr id="2057" name="직사각형 2056"/>
            <p:cNvSpPr/>
            <p:nvPr/>
          </p:nvSpPr>
          <p:spPr>
            <a:xfrm>
              <a:off x="5211279" y="1436914"/>
              <a:ext cx="1191040" cy="1365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64" name="Picture 16" descr="server icon에 대한 이미지 검색결과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1279" y="1462571"/>
              <a:ext cx="1191040" cy="119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066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6364" y="472345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시스템 모듈 상세 설계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047"/>
          <p:cNvSpPr/>
          <p:nvPr/>
        </p:nvSpPr>
        <p:spPr>
          <a:xfrm>
            <a:off x="504275" y="2362239"/>
            <a:ext cx="2543725" cy="31172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2075"/>
          <p:cNvSpPr/>
          <p:nvPr/>
        </p:nvSpPr>
        <p:spPr>
          <a:xfrm>
            <a:off x="957487" y="3116451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DB </a:t>
            </a:r>
            <a:r>
              <a:rPr lang="ko-KR" altLang="en-US" sz="1600" dirty="0">
                <a:solidFill>
                  <a:schemeClr val="tx1"/>
                </a:solidFill>
              </a:rPr>
              <a:t>입출력</a:t>
            </a:r>
          </a:p>
        </p:txBody>
      </p:sp>
      <p:sp>
        <p:nvSpPr>
          <p:cNvPr id="34" name="사각형: 둥근 모서리 94"/>
          <p:cNvSpPr/>
          <p:nvPr/>
        </p:nvSpPr>
        <p:spPr>
          <a:xfrm>
            <a:off x="957487" y="3768666"/>
            <a:ext cx="1593748" cy="56576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랭킹 관리</a:t>
            </a:r>
          </a:p>
        </p:txBody>
      </p:sp>
      <p:grpSp>
        <p:nvGrpSpPr>
          <p:cNvPr id="8" name="그룹 2058"/>
          <p:cNvGrpSpPr/>
          <p:nvPr/>
        </p:nvGrpSpPr>
        <p:grpSpPr>
          <a:xfrm>
            <a:off x="759226" y="1668029"/>
            <a:ext cx="1191040" cy="1365848"/>
            <a:chOff x="5211279" y="1436914"/>
            <a:chExt cx="1191040" cy="1365848"/>
          </a:xfrm>
        </p:grpSpPr>
        <p:sp>
          <p:nvSpPr>
            <p:cNvPr id="2057" name="직사각형 2056"/>
            <p:cNvSpPr/>
            <p:nvPr/>
          </p:nvSpPr>
          <p:spPr>
            <a:xfrm>
              <a:off x="5211279" y="1436914"/>
              <a:ext cx="1191040" cy="1365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64" name="Picture 16" descr="server icon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1279" y="1462571"/>
              <a:ext cx="1191040" cy="119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3629025" y="2019300"/>
            <a:ext cx="59458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▶ 기능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ko-KR" altLang="en-US"/>
              <a:t>     </a:t>
            </a:r>
            <a:r>
              <a:rPr lang="en-US" altLang="ko-KR"/>
              <a:t>- </a:t>
            </a:r>
            <a:r>
              <a:rPr lang="ko-KR" altLang="en-US"/>
              <a:t>클라이언트에서 </a:t>
            </a:r>
            <a:r>
              <a:rPr lang="ko-KR" altLang="en-US" dirty="0"/>
              <a:t>받은 값에 따라 </a:t>
            </a:r>
            <a:r>
              <a:rPr lang="en-US" altLang="ko-KR" dirty="0"/>
              <a:t>DB</a:t>
            </a:r>
            <a:r>
              <a:rPr lang="ko-KR" altLang="en-US" dirty="0"/>
              <a:t>의 정보를 다룸</a:t>
            </a:r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3629025" y="3507970"/>
            <a:ext cx="7006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▶ 처리하는 정보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ko-KR" altLang="en-US"/>
              <a:t>     </a:t>
            </a:r>
            <a:r>
              <a:rPr lang="en-US" altLang="ko-KR"/>
              <a:t>- </a:t>
            </a:r>
            <a:r>
              <a:rPr lang="en-US" altLang="ko-KR">
                <a:solidFill>
                  <a:schemeClr val="dk1"/>
                </a:solidFill>
              </a:rPr>
              <a:t>Process</a:t>
            </a:r>
            <a:r>
              <a:rPr lang="en-US" altLang="ko-KR">
                <a:solidFill>
                  <a:schemeClr val="dk1"/>
                </a:solidFill>
              </a:rPr>
              <a:t>.php : </a:t>
            </a:r>
            <a:r>
              <a:rPr lang="en-US" altLang="ko-KR"/>
              <a:t>DB </a:t>
            </a:r>
            <a:r>
              <a:rPr lang="ko-KR" altLang="en-US"/>
              <a:t>조회</a:t>
            </a:r>
            <a:r>
              <a:rPr lang="en-US" altLang="ko-KR"/>
              <a:t>, </a:t>
            </a:r>
            <a:r>
              <a:rPr lang="ko-KR" altLang="en-US"/>
              <a:t>입력</a:t>
            </a:r>
            <a:r>
              <a:rPr lang="en-US" altLang="ko-KR"/>
              <a:t>, </a:t>
            </a:r>
            <a:r>
              <a:rPr lang="ko-KR" altLang="en-US"/>
              <a:t>삭제</a:t>
            </a:r>
            <a:r>
              <a:rPr lang="en-US" altLang="ko-KR"/>
              <a:t>, </a:t>
            </a:r>
            <a:r>
              <a:rPr lang="ko-KR" altLang="en-US"/>
              <a:t>갱신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6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6364" y="472345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시스템 모듈 상세 설계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047"/>
          <p:cNvSpPr/>
          <p:nvPr/>
        </p:nvSpPr>
        <p:spPr>
          <a:xfrm>
            <a:off x="504275" y="2362239"/>
            <a:ext cx="2543725" cy="31172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2075"/>
          <p:cNvSpPr/>
          <p:nvPr/>
        </p:nvSpPr>
        <p:spPr>
          <a:xfrm>
            <a:off x="957487" y="3116451"/>
            <a:ext cx="1593748" cy="56576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DB </a:t>
            </a:r>
            <a:r>
              <a:rPr lang="ko-KR" altLang="en-US" sz="1600" dirty="0">
                <a:solidFill>
                  <a:schemeClr val="tx1"/>
                </a:solidFill>
              </a:rPr>
              <a:t>입출력</a:t>
            </a:r>
          </a:p>
        </p:txBody>
      </p:sp>
      <p:sp>
        <p:nvSpPr>
          <p:cNvPr id="34" name="사각형: 둥근 모서리 94"/>
          <p:cNvSpPr/>
          <p:nvPr/>
        </p:nvSpPr>
        <p:spPr>
          <a:xfrm>
            <a:off x="957487" y="3768666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랭킹 관리</a:t>
            </a:r>
          </a:p>
        </p:txBody>
      </p:sp>
      <p:grpSp>
        <p:nvGrpSpPr>
          <p:cNvPr id="8" name="그룹 2058"/>
          <p:cNvGrpSpPr/>
          <p:nvPr/>
        </p:nvGrpSpPr>
        <p:grpSpPr>
          <a:xfrm>
            <a:off x="759226" y="1668029"/>
            <a:ext cx="1191040" cy="1365848"/>
            <a:chOff x="5211279" y="1436914"/>
            <a:chExt cx="1191040" cy="1365848"/>
          </a:xfrm>
        </p:grpSpPr>
        <p:sp>
          <p:nvSpPr>
            <p:cNvPr id="2057" name="직사각형 2056"/>
            <p:cNvSpPr/>
            <p:nvPr/>
          </p:nvSpPr>
          <p:spPr>
            <a:xfrm>
              <a:off x="5211279" y="1436914"/>
              <a:ext cx="1191040" cy="1365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64" name="Picture 16" descr="server icon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1279" y="1462571"/>
              <a:ext cx="1191040" cy="119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3629025" y="2019300"/>
            <a:ext cx="7805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▶ 기능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ko-KR" altLang="en-US"/>
              <a:t>     </a:t>
            </a:r>
            <a:r>
              <a:rPr lang="en-US" altLang="ko-KR"/>
              <a:t>- </a:t>
            </a:r>
            <a:r>
              <a:rPr lang="ko-KR" altLang="en-US"/>
              <a:t>최고기록에 </a:t>
            </a:r>
            <a:r>
              <a:rPr lang="ko-KR" altLang="en-US" dirty="0"/>
              <a:t>변화가 생기면 최고기록을 기준으로 유저의 순위를 매김</a:t>
            </a:r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3629025" y="3507970"/>
            <a:ext cx="70060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▶ 처리하는 정보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ko-KR" altLang="en-US"/>
              <a:t>     </a:t>
            </a:r>
            <a:r>
              <a:rPr lang="en-US" altLang="ko-KR"/>
              <a:t>- </a:t>
            </a:r>
            <a:r>
              <a:rPr lang="en-US" altLang="ko-KR">
                <a:solidFill>
                  <a:schemeClr val="dk1"/>
                </a:solidFill>
              </a:rPr>
              <a:t>Process</a:t>
            </a:r>
            <a:r>
              <a:rPr lang="en-US" altLang="ko-KR">
                <a:solidFill>
                  <a:schemeClr val="dk1"/>
                </a:solidFill>
              </a:rPr>
              <a:t>.php : </a:t>
            </a:r>
            <a:r>
              <a:rPr lang="ko-KR" altLang="en-US"/>
              <a:t>랭킹 테이블 최고기록 조회 및 수정</a:t>
            </a:r>
            <a:endParaRPr lang="en-US" altLang="ko-KR"/>
          </a:p>
          <a:p>
            <a:r>
              <a:rPr lang="en-US" altLang="ko-KR"/>
              <a:t>     - </a:t>
            </a:r>
            <a:r>
              <a:rPr lang="en-US" altLang="ko-KR"/>
              <a:t>ranking</a:t>
            </a:r>
            <a:r>
              <a:rPr lang="en-US" altLang="ko-KR"/>
              <a:t>.php : </a:t>
            </a:r>
            <a:r>
              <a:rPr lang="ko-KR" altLang="en-US"/>
              <a:t>순위 수정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4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5512</TotalTime>
  <Words>906</Words>
  <Application>Microsoft Office PowerPoint</Application>
  <PresentationFormat>와이드스크린</PresentationFormat>
  <Paragraphs>329</Paragraphs>
  <Slides>22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HY울릉도B</vt:lpstr>
      <vt:lpstr>Arial</vt:lpstr>
      <vt:lpstr>HY견고딕</vt:lpstr>
      <vt:lpstr>Wingdings</vt:lpstr>
      <vt:lpstr>맑은 고딕</vt:lpstr>
      <vt:lpstr>맑은 고딕 Semilight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노유진</dc:creator>
  <cp:lastModifiedBy>강한글</cp:lastModifiedBy>
  <cp:revision>279</cp:revision>
  <dcterms:created xsi:type="dcterms:W3CDTF">2016-12-17T04:39:47Z</dcterms:created>
  <dcterms:modified xsi:type="dcterms:W3CDTF">2017-02-20T03:45:46Z</dcterms:modified>
</cp:coreProperties>
</file>