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CB8F71"/>
    <a:srgbClr val="DBB761"/>
    <a:srgbClr val="B89577"/>
    <a:srgbClr val="B5B360"/>
    <a:srgbClr val="3F8DD5"/>
    <a:srgbClr val="B2809F"/>
    <a:srgbClr val="C57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93" autoAdjust="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476E2B8-65C2-4B54-8940-D9DD253BC6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DEE1D-DC54-4785-BC4D-6C7F368756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EAC79-3881-4A46-B1A7-A304D5A4BA7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B2C01-1B31-43E6-B24C-226851D5A8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830A7-83A6-41E3-A1C2-F18FA32B69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DFE05-E5F2-4B5A-A51C-36FE86CEF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59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26D6-059E-483F-98B4-39671336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22FC2-50FB-4D29-A905-DD2F46B1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4A623-1D5F-4E89-AE7E-659DBB57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9CE7B-5751-4E53-B4C3-F61E77C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66649-E27E-468F-BB0B-F164F7FC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9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293C-8FA5-43D3-94F8-475F2172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3626E-B5D7-4C5E-A00F-D09DC469F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E795-BF0B-4D27-B9DE-20536879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7AD3-0CDD-4E32-8D60-84C9844A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99755-0038-450D-9EAF-BBC298C6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1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FFA91-BD8B-4271-B15D-4F90F4AC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D5B3E-167E-4B38-9EA9-3CA6E387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490B-8919-4D08-8310-3CF560A9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5F5AC-C19A-4C81-BEDA-7B8FDE72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643B1-6006-41AD-A28E-CDE9637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7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D962-7EA2-4258-92DD-9E2E2C54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F5794-E036-4856-91F5-083DDE3D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77549-759A-401F-803B-4FFD892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D957B-21E4-43D5-A352-37D23809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ADDC5-E7DC-4F1F-BCDE-42D0BFA8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A3094083-AFE7-49EA-BFDD-2D2B8C56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28" y="533637"/>
            <a:ext cx="12295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E0675F-77DF-4F5B-8BD9-B3E6DDCA2424}"/>
              </a:ext>
            </a:extLst>
          </p:cNvPr>
          <p:cNvSpPr txBox="1"/>
          <p:nvPr userDrawn="1"/>
        </p:nvSpPr>
        <p:spPr>
          <a:xfrm>
            <a:off x="650365" y="1261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计算机联合协会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35B5D5-B988-4338-8ED9-8E4376A34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4" y="45671"/>
            <a:ext cx="449761" cy="449761"/>
          </a:xfrm>
          <a:prstGeom prst="rect">
            <a:avLst/>
          </a:prstGeom>
          <a:ln>
            <a:noFill/>
          </a:ln>
          <a:effectLst>
            <a:outerShdw blurRad="292100" dist="139700" dir="2700000" sx="76000" sy="76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8B5FA-05B5-41A5-9E3B-F8F859FA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E6D4F-E51A-44E5-82B0-6E62B08B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DBF7-4115-43FA-8330-E97DE035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D98D-73BD-4B3A-83B0-BECC52A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F105-17E9-4B48-B45D-F82E3F2D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6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FD2DD-E654-4186-9440-5615DB9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75790-5E12-4090-9B69-DB0DE6317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32D50-3907-458D-AA34-3F756B7A7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D7D45-779E-475B-94AE-1B9A2B3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E0E27-947B-49FE-9DAA-5D12E0B7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D0981-A8CC-4B94-B5E7-463C219D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3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74EF-5621-487B-9E09-F821CBEF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7211A-0C99-417A-B4A2-7928A179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D328F-D3E8-41AD-B33D-930E3492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7335F-506F-41D7-9702-0DB147199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0490BD-EE8F-4F4D-9207-632FE92DC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D76B5-1256-4CE6-A6D9-AC726776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6949C-B1F9-40BE-93BF-BEE8AEAB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2EE9FD-7767-4830-8DDD-02B7B1C1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EE8FE-03AF-4307-BF1A-52692D43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11124-6B21-40E8-9228-6F8B2E7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92952F-3847-4719-9C53-CF2EF83A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CF9A78-08A7-48A1-923D-87327F9A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D6FBC-544E-4556-908A-73E7FB3E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690C7-5E97-4A3B-B336-A3ED0575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F8C58-9867-428E-AC94-C0A1BC36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02B3-4619-437B-897E-D3897D06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0AB4A-058E-4859-A418-D1A5325D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4DECE-DAEA-4206-BEDB-7D2BA8A6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E1A66-3651-4F62-A795-65692061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0E3F2-6E83-4578-AF14-2E53B758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85F04-81CF-4739-A0FB-B7F3EA1C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0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5A9F-90A1-4409-9127-FB5A5221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635559-3679-4349-BA35-5075C1812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FCD76-C4D0-4735-A98F-B5A05624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E641A-827D-4C92-BC94-5F8AA45C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0E9EE-1D0C-49EF-868F-6FB6436D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03A3A-D825-491D-B028-A767CDD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7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96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5019BD-BEF6-463C-A664-394E387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AF2EB-B959-49C4-A404-F4AB401A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3FBA7-6329-4694-B6CB-7FE88CB4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6B34-600B-46D8-BC67-8AC3541B4C12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726BA-F66E-459C-A95B-19FA5925A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1D13D-6E59-4AB6-87E1-D0B21B90A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FD87-6065-4272-B966-309FC46E0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A7CD85-7C88-40CB-A246-55DCBEC76F67}"/>
              </a:ext>
            </a:extLst>
          </p:cNvPr>
          <p:cNvSpPr txBox="1"/>
          <p:nvPr/>
        </p:nvSpPr>
        <p:spPr>
          <a:xfrm>
            <a:off x="4567373" y="552833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200" b="1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计算机联合协会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9C14F2-BEFA-48EF-B683-CB77E8B19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22" y="744893"/>
            <a:ext cx="4435151" cy="4435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78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023488"/>
            <a:ext cx="9533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循环队列的存储空间为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Q(1:50)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。经过一系列正常的入队与退队操作后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,front=rear=25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。后又成功地将一个元素退队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此时队列中的元素个数为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3041481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A.24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B.49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C.26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D.0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095999" y="289032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65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084481"/>
            <a:ext cx="7247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给出二叉树前序序列为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ABDEGCFH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，中序序列为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DBGEAFHC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，则该二叉树后序序列为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90476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A.ABDEGCFH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B.DBGEAFHC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C.DGEBHFCA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D.ABCDEFGH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947249" y="1546145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26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480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下面描述错误的是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类中包含数据（属性）和方法（或操作）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类是对象的实例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类中包含对数据的操作（方法）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类具有抽象性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181189" y="142738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3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74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数据库系统内部采用三级模式和模式间的二级映射，是为了提高数据库的逻辑独立性和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48140" y="301912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数据独立性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物理独立性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安全性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并发性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515100" y="269596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6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285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下列排序方法中，最坏情况下时间复杂度（即比较次数）最低的是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6305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希尔排序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快速排序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简单插入排序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冒泡排序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197699" y="2707541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7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2" y="1427381"/>
            <a:ext cx="7933398" cy="108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下列排序法中，每经过一次元素的交换会产生新的逆序的是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冒泡排序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快速排序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简单插入排序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简单选择排序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420610" y="2782669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9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76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设表的长度为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。在下列结构所对应的算法中，最坏情况下时间复杂度最低的是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65844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循环链表中寻找最大项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有序链表查找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堆排序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希尔排序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955748" y="2504599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2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10067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树的度为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，且有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的结点，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的结点，但没有度为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的结点。则该树总的结点数为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63812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A.33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B.14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C.32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D.19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9953089" y="1869876"/>
            <a:ext cx="4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1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7544779" cy="108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设元素集合为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D={1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6}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B=(D,R)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为线性结构所对应的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A.R={(4,5),(6,1),(5,6),(1,3),(2,4),(3,2)}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 R={(6,1),(5,6),(1,3),(2,4),(3,2)}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C.R={(6,1),(5,6),(1,3),(3,4),(3,2)}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D.R={(6,1),(5,6),(2,3),(2,4),(3,2)}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9098374" y="1971794"/>
            <a:ext cx="41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5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75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对象实现了数据和操作（方法）的结合，其实现的机制是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2" y="2627710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封装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继承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隐蔽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抽象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780629" y="2304544"/>
            <a:ext cx="47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03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超文本是一个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顺序的树形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非线性的网状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线性的层次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随机的链式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261199" y="144887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1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539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下列叙述中正确的是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11299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顺序存储结构的存储一定是连续的， 链式存储结构的存储空间不一定是连续的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顺序存储结构只针对线性结构，链式存储结构只针对非线性结构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顺序存储结构能存储有序表，链式存储结构不能存储有序表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链式存储结构比顺序存储结构节省存储空间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381339" y="142738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6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9670759" cy="108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耦合性和内聚性是对模块独立性度量的两个标准。下列叙述中正确的是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提高耦合性降低内聚性有利于提高模块的独立性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降低耦合性提高内聚性有利于提高模块的独立性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耦合性是指一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个模块内部各个元素间彼此结合的紧密程度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内聚性是指模块间互相连接的紧密程度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752689" y="1869876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804559" y="1232072"/>
            <a:ext cx="6861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有以下程序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600" b="1" dirty="0">
                <a:solidFill>
                  <a:srgbClr val="B280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</a:t>
            </a:r>
            <a:r>
              <a:rPr lang="en-US" altLang="zh-CN" sz="3600" b="1" dirty="0">
                <a:solidFill>
                  <a:srgbClr val="B895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sz="3600" b="1" dirty="0" err="1">
                <a:solidFill>
                  <a:srgbClr val="B895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CN" sz="3600" b="1" dirty="0">
                <a:solidFill>
                  <a:srgbClr val="B895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altLang="zh-CN" sz="3600" b="1" dirty="0">
                <a:solidFill>
                  <a:srgbClr val="DBB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600" b="1" dirty="0">
                <a:solidFill>
                  <a:srgbClr val="3F8D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z;</a:t>
            </a:r>
          </a:p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x=y=</a:t>
            </a:r>
            <a:r>
              <a:rPr lang="en-US" altLang="zh-CN" sz="3600" b="1" dirty="0">
                <a:solidFill>
                  <a:srgbClr val="DBB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z= x++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y++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++y;</a:t>
            </a:r>
          </a:p>
          <a:p>
            <a:r>
              <a:rPr lang="en-US" altLang="zh-CN" sz="3600" b="1" dirty="0" err="1">
                <a:solidFill>
                  <a:srgbClr val="DBB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CN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3600" b="1" dirty="0">
                <a:solidFill>
                  <a:srgbClr val="CB8F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"%d</a:t>
            </a:r>
            <a:r>
              <a:rPr lang="zh-CN" altLang="en-US" sz="3600" b="1" dirty="0">
                <a:solidFill>
                  <a:srgbClr val="CB8F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solidFill>
                  <a:srgbClr val="CB8F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%d, %</a:t>
            </a:r>
            <a:r>
              <a:rPr lang="en-US" altLang="zh-CN" sz="3600" b="1" dirty="0" err="1">
                <a:solidFill>
                  <a:srgbClr val="CB8F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US" altLang="zh-CN" sz="3600" b="1" dirty="0">
                <a:solidFill>
                  <a:srgbClr val="CB8F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CN" altLang="en-US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lang="en-US" altLang="zh-CN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z);</a:t>
            </a:r>
          </a:p>
          <a:p>
            <a:r>
              <a:rPr lang="en-US" altLang="zh-CN" sz="3600" b="1" dirty="0"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程序运行后的输出结果是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8787655" y="2380111"/>
            <a:ext cx="184986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A.2,3,3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B.2,3,2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C.2,3,1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D.2,2,1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720397" y="1507279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4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660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22.Internet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的四层结构分别是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应用层、传输层、通信子网层和物理层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应用层、表示层、传输层和网络层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物理层、数据链路层、网络层和传输层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网络接口层、网络层、传输层和应用层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843619" y="1442522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6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48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下列关于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语言文件的叙述中正确的是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文件由一系列数据依次排列组成，只能构成二进制文件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文件由结构序列组成，可以构成二进制文件或文本文件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文件由数据序列组成，可以构成二进制文件或文本文件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文件由字符序列组成，其类型只能是文本文件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9543820" y="142738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19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以下叙述中错误的是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用户定义的函数中可以没有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return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语句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用户定义的函数中可以有多个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return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语句，以便可以调用一次返回多个函数值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用户定义的函数中若没有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return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语句，则应当定义函数为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void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类型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函数的</a:t>
            </a:r>
            <a:r>
              <a:rPr lang="en-US" altLang="zh-CN" sz="2800" b="1" dirty="0" err="1">
                <a:solidFill>
                  <a:schemeClr val="bg2">
                    <a:lumMod val="25000"/>
                  </a:schemeClr>
                </a:solidFill>
              </a:rPr>
              <a:t>retun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语句中可以没有表达式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461859" y="1427380"/>
            <a:ext cx="55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9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29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当变量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的值不为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时，值也为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的表达式是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627710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A.(c&gt;= 2 &amp;&amp; c&lt;=6)&amp;&amp;(c%2!=1)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B.(c==2)||(c==4)||(c==6)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C.(c&gt;=2 &amp;&amp; c&lt;=6)&amp;&amp; !(c%2)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D.(c&gt;=2 &amp;&amp; c&lt;=6)||(c!=3)|(c!=5)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660739" y="198137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0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982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电子计算机之所以能够快速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自动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准确地按照人们意图进行工作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其最主要的原因是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627710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存储程序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采用逻辑器件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总线结构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识别控制代码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9225379" y="2013655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588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计算机病毒的主要危害是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破坏信息，损坏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CPU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干扰电网，破坏信息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占用资源，破坏信息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更改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Cache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芯片中的内容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122259" y="142738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671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数据库管理系统（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信息管理的应用软件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数据库系统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应用程序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管理中的数据库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管理数据库的软件工具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107779" y="142738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9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编译程序是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A.将高级语言源程序翻译成机器语言的程序（目标程序）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B.将汇编语言源程序翻译成机器语言程序（目标程序）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C.对源程序边扫描边翻译执行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D.对目标程序装配链接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4500979" y="142738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08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757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29.PC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机中的显示卡是通过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连接的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适配器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B.ROM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C.RAM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驱动器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920579" y="1427381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20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1004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电子计算机的算术、逻辑单元、控制单元合称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A.UP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B.ALU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C.CPU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D.CAD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278979" y="2377876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1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746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下列字符中，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码值最大的是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A.0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B.H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 err="1">
                <a:solidFill>
                  <a:schemeClr val="bg2">
                    <a:lumMod val="25000"/>
                  </a:schemeClr>
                </a:solidFill>
              </a:rPr>
              <a:t>C.y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 err="1">
                <a:solidFill>
                  <a:schemeClr val="bg2">
                    <a:lumMod val="25000"/>
                  </a:schemeClr>
                </a:solidFill>
              </a:rPr>
              <a:t>D.b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223859" y="2073712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6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1004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局域网的传输介质主要是同轴电缆、双绞线及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通信卫星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公共数据网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电话电缆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光纤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863939" y="2193041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4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729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在计算机网络中，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支持同种类型的计算机（网络）互联的通信协议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支持异种类型的计算机（网络）互联的通信协议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局域网技术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广域网技术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354392" y="142738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5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调制解调器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(Modem)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的功能是实现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数字信号的编码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数字信号的整形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模拟信号的放大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数字信号与模拟信号的转换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891398" y="1418293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4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786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地址包含（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）个主机号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A.256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B.1024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C.24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D.2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929870" y="1427381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1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957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全角状态下，一个英文符在屏幕上的宽度是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A.1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个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字符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B.2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个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字符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C.3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个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字符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D.4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个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字符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10641878" y="142845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3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9260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为了指导计算机网络的互联、互通和互操作，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颁布了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参考模型，其基本结构分为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A.6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层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B.5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层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C.7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层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D.4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940899" y="1858268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4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615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38.FTP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是下列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种服务的简称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文件处理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文件传输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文件转换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文件下载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548979" y="142738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99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输入法是采用编码方案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音形码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音码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形码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顺序码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8250019" y="1429137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2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1075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在使用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Modem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上网的网络中，数据通信传送采用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模拟数据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模拟信号传送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数字数据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模拟信号传送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数字数据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数字信号传送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模拟数据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—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数字信号传送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833459" y="238910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8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超文本的含义是什么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该文本中包含有图象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该文本中包含有声音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该文本中包含有二进制字符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该文本中有链接到其他文本的链接点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6532979" y="142738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7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592291"/>
            <a:ext cx="941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1024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32×32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点阵的汉字字形所需的存储容量是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()kb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A.125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B.126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C.127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D.128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10627927" y="1530735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7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878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5. 8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位无符号二进制数所能表示的最大数是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A.256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B.255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C.128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D.127 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9873079" y="142738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4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639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</a:rPr>
              <a:t>6.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</a:rPr>
              <a:t>持子程序调用的数据结构是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栈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树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队列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二叉树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10021669" y="142738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1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140916"/>
            <a:ext cx="7750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某二叉树中有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的结点，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个度为</a:t>
            </a: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的结点，则该二叉树中总的结点数为（）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A.32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B.46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C.48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D.49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9493243" y="135636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5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B39B-2948-43C4-9199-FF051E57C5B8}"/>
              </a:ext>
            </a:extLst>
          </p:cNvPr>
          <p:cNvSpPr txBox="1"/>
          <p:nvPr/>
        </p:nvSpPr>
        <p:spPr>
          <a:xfrm>
            <a:off x="1062011" y="1427381"/>
            <a:ext cx="1044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、采用表结构来表示数据及数据间联系的模型是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B2CE9D-76BE-400F-8C60-B8D1DD0D4616}"/>
              </a:ext>
            </a:extLst>
          </p:cNvPr>
          <p:cNvSpPr txBox="1"/>
          <p:nvPr/>
        </p:nvSpPr>
        <p:spPr>
          <a:xfrm>
            <a:off x="1062011" y="2516207"/>
            <a:ext cx="100679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A.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层次模型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B.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概念模型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C.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网状模型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D.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关系模型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1F1B63-CFE2-4150-8093-717E64C46802}"/>
              </a:ext>
            </a:extLst>
          </p:cNvPr>
          <p:cNvSpPr txBox="1"/>
          <p:nvPr/>
        </p:nvSpPr>
        <p:spPr>
          <a:xfrm>
            <a:off x="7035496" y="2193041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2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1778</Words>
  <Application>Microsoft Office PowerPoint</Application>
  <PresentationFormat>宽屏</PresentationFormat>
  <Paragraphs>249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10</cp:revision>
  <dcterms:created xsi:type="dcterms:W3CDTF">2020-11-14T01:35:19Z</dcterms:created>
  <dcterms:modified xsi:type="dcterms:W3CDTF">2021-04-12T12:26:31Z</dcterms:modified>
</cp:coreProperties>
</file>