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67" r:id="rId6"/>
    <p:sldId id="258" r:id="rId7"/>
    <p:sldId id="259" r:id="rId8"/>
    <p:sldId id="260" r:id="rId9"/>
    <p:sldId id="264" r:id="rId10"/>
    <p:sldId id="261" r:id="rId11"/>
    <p:sldId id="266" r:id="rId12"/>
    <p:sldId id="26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55E28-DC4C-4812-AC30-D9EFB0C17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52844A-C5D8-4B32-BC2F-64623EC89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BE1CAC-1825-46B6-9CB3-9D997CBA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A7CB-B61A-49C3-BFE8-D8120436433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A15231-7429-46B3-914E-1DCA5FAC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69200F-1F66-424C-B08C-60BFC533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4946-FD6B-44BB-AADD-F49544811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81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F5664-A3DF-4E0A-AC42-F082FD1A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39CCDD-5CA2-4E44-8A76-620080927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C9A6EB-DA93-4FBF-A890-453F8711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A7CB-B61A-49C3-BFE8-D8120436433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66F8CD-816E-41ED-B0D3-6ED0F896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E39F0E-1168-4A9B-BAD8-E7F04B50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4946-FD6B-44BB-AADD-F49544811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10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1A5C20-FE8F-446D-845D-23B56C59D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C852FE-028A-45C6-8761-E5B4CD966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24A99-76D3-4559-ABC9-00DB4F9E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A7CB-B61A-49C3-BFE8-D8120436433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F53BD4-743E-44C2-BFDE-D218FE4F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D15A15-A4C3-4B39-AD66-5A9A925E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4946-FD6B-44BB-AADD-F49544811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08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131A78-55C1-4A8D-B822-5D6F9355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DDFB21-12D9-464E-9AD7-0D3A7734F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7A2CB-4F3B-4843-87F3-DC299847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A7CB-B61A-49C3-BFE8-D8120436433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460743-7AA6-4E78-8A0B-41794B42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7EDC31-4BB5-41CD-B01C-FD6B61E7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4946-FD6B-44BB-AADD-F49544811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42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1D784-7991-4F55-8B1A-42B46537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301F41-570D-4ACE-AA13-3EB5B2D0A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1BA5AD-EA4A-4E3C-9194-63CA2DD5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A7CB-B61A-49C3-BFE8-D8120436433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B1F7F-1774-43BB-ACEC-AD93C1AA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E46391-0A99-42F4-9D1D-48A4102D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4946-FD6B-44BB-AADD-F49544811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09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7FFF4-72EB-4D71-B374-A14FF558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FAE710-C251-42A6-A934-FF6246F81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2D92B7-D77A-4709-84EE-14414F73A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410ED2-DB85-446D-ADFC-9A8C98A1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A7CB-B61A-49C3-BFE8-D8120436433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C791D6-1229-4D3E-868A-978A921C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6F10FF-B617-4984-BE43-F6867EE0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4946-FD6B-44BB-AADD-F49544811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05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0F6E1-F94B-4C79-9E03-5A99BCFD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C19A88-723A-48B6-B047-671ED12E0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06C83B-BBFB-4736-9C0D-E7B11BD71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5AF546D-50DB-4240-858D-A93EF55B2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49B135-41D0-49AD-BF94-890B2E19B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6F751B-8B0E-4217-8BDD-74722733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A7CB-B61A-49C3-BFE8-D8120436433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E6D801-BF9D-4289-8B49-D941B250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42F2E9-871A-42BA-AC71-E9B9C85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4946-FD6B-44BB-AADD-F49544811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8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5D833-451B-410B-A931-7580D6D0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B8D569-F920-4FA1-A9BD-77A9192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A7CB-B61A-49C3-BFE8-D8120436433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A34AAF-69F6-4D24-AD05-9832E440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52189B-2F99-44D6-8CBD-F487861D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4946-FD6B-44BB-AADD-F49544811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50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44C7BE-8859-4F3A-AB94-FC25C55A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A7CB-B61A-49C3-BFE8-D8120436433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14A761-A112-4219-AAAE-299C926F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A3E08E-9E34-4CDE-905C-452BC47E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4946-FD6B-44BB-AADD-F49544811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26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79DF6-E8A6-4C99-A5AE-46902526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3FEDC2-A0CC-4B00-A0A2-356C97BED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EB1E4B-C30C-4D0F-BDB3-F2B91581F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8692E6-9102-4354-A64B-8AABD6D9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A7CB-B61A-49C3-BFE8-D8120436433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90C362-5ADA-43B7-BC01-F0A4E8D0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ACA9BA-4F21-4EFF-B435-15156FB4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4946-FD6B-44BB-AADD-F49544811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16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491F4-4ADB-4B17-A207-BFBC1463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67FF57-4231-4E80-8AA6-0B74735C2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9D65BD-73ED-445A-8A55-3287ED53B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4875A1-788A-404E-9726-DEB95224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A7CB-B61A-49C3-BFE8-D8120436433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72EC4E-73ED-45A5-9992-8C2C522D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F35CAE-19D2-441F-B5F6-A7228B56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4946-FD6B-44BB-AADD-F49544811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72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EB8FAF-9C78-408E-84ED-00D52547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77EA67-604E-4AD7-B23D-3209B50BB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CAAF6C-A0A1-4768-B0EF-6597FBCB4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3A7CB-B61A-49C3-BFE8-D8120436433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FD1684-AE64-4CD9-A743-ECD1D8ADD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B8BE88-F8CC-478A-BBAF-225139FB8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F4946-FD6B-44BB-AADD-F49544811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36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.dely.jp/entry/2020/12/12/09000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BD57C-FEE2-4203-A6AA-C58DAF37C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ピアノアプリ　アーキテクチャ </a:t>
            </a:r>
          </a:p>
        </p:txBody>
      </p:sp>
    </p:spTree>
    <p:extLst>
      <p:ext uri="{BB962C8B-B14F-4D97-AF65-F5344CB8AC3E}">
        <p14:creationId xmlns:p14="http://schemas.microsoft.com/office/powerpoint/2010/main" val="2715231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35C4A-B80F-4FAB-8DAA-D05449E6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AWS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3BFDDA-BD00-427C-8A4F-448591DFACFE}"/>
              </a:ext>
            </a:extLst>
          </p:cNvPr>
          <p:cNvSpPr txBox="1"/>
          <p:nvPr/>
        </p:nvSpPr>
        <p:spPr>
          <a:xfrm>
            <a:off x="519952" y="1690688"/>
            <a:ext cx="1117002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https://tech.dely.jp/entry/2020/12/12/090000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curl(Window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コマンド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→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API 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GateWay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→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Lambda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簡単なレスポンスを返却する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イメージを作成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json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REST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で投げて、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json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を受け取る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curl -X POST "https://y4bnf2u6ha.execute-api.us-east-2.amazonaws.com/contract" -H "Content-Type: application/json" -d @text1.json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text1.json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の中身：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{“name”:”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金石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”}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レスポンス：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{"statusCode":200,"body":"\"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フン。金石というのかい。贅沢な名だねぇ。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\\n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今からお前の名前は金だ。いいかい、金だよ。分かっ たら返事をするんだ、金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!!\""}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単純な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イメージでも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160MB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なので、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ECR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のプライベートリポジトリは厳しいか。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20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35C4A-B80F-4FAB-8DAA-D05449E6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3BFDDA-BD00-427C-8A4F-448591DFACFE}"/>
              </a:ext>
            </a:extLst>
          </p:cNvPr>
          <p:cNvSpPr txBox="1"/>
          <p:nvPr/>
        </p:nvSpPr>
        <p:spPr>
          <a:xfrm>
            <a:off x="519952" y="1690688"/>
            <a:ext cx="1117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一旦エリーゼのためにだけ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794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35C4A-B80F-4FAB-8DAA-D05449E6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メモ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3BFDDA-BD00-427C-8A4F-448591DFACFE}"/>
              </a:ext>
            </a:extLst>
          </p:cNvPr>
          <p:cNvSpPr txBox="1"/>
          <p:nvPr/>
        </p:nvSpPr>
        <p:spPr>
          <a:xfrm>
            <a:off x="519952" y="1690688"/>
            <a:ext cx="111700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課金どうやって抑える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？音声ファイル送るとデータ転送量が多くなりそう。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Amazon E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CR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のプライベート無料枠は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50MB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までなので、パブリック使う？→パブリックにする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音声ファイル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はどのような形で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側に渡されるか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音声ファイルの形式は？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Ex.mp3, .wav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→ 将来的には両方受け付けて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lambda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側で変換する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392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35C4A-B80F-4FAB-8DAA-D05449E6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アーキテクチャ全体イメージ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1E0F363-C27B-427C-93F1-1C9384E0D476}"/>
              </a:ext>
            </a:extLst>
          </p:cNvPr>
          <p:cNvGrpSpPr/>
          <p:nvPr/>
        </p:nvGrpSpPr>
        <p:grpSpPr>
          <a:xfrm>
            <a:off x="545961" y="1663793"/>
            <a:ext cx="10769739" cy="4465868"/>
            <a:chOff x="545961" y="1663793"/>
            <a:chExt cx="10769739" cy="4465868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5FC33ECF-1F1D-40A4-86FB-AB06E36FDE09}"/>
                </a:ext>
              </a:extLst>
            </p:cNvPr>
            <p:cNvGrpSpPr/>
            <p:nvPr/>
          </p:nvGrpSpPr>
          <p:grpSpPr>
            <a:xfrm>
              <a:off x="876300" y="1663793"/>
              <a:ext cx="10439400" cy="4314825"/>
              <a:chOff x="876300" y="1271588"/>
              <a:chExt cx="10439400" cy="4314825"/>
            </a:xfrm>
          </p:grpSpPr>
          <p:pic>
            <p:nvPicPr>
              <p:cNvPr id="1028" name="Picture 4" descr="f:id:aptpod_tech-writer:20201210153451p:plain">
                <a:extLst>
                  <a:ext uri="{FF2B5EF4-FFF2-40B4-BE49-F238E27FC236}">
                    <a16:creationId xmlns:a16="http://schemas.microsoft.com/office/drawing/2014/main" id="{8EA92A1D-ED1E-4059-B349-2B05CD556D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300" y="1271588"/>
                <a:ext cx="10439400" cy="4314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PyTorchのビルド方法（PyTorch 1.5, CUDA 10.2, cuDNN 7.6.5, Windows 10）｜infohub -  Development">
                <a:extLst>
                  <a:ext uri="{FF2B5EF4-FFF2-40B4-BE49-F238E27FC236}">
                    <a16:creationId xmlns:a16="http://schemas.microsoft.com/office/drawing/2014/main" id="{DCDBFB03-C063-4F4F-B824-58F4DFAD5F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22462" y="2859741"/>
                <a:ext cx="1523758" cy="8785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521EF47C-7F33-4B79-A591-A4BA8F1F7B09}"/>
                </a:ext>
              </a:extLst>
            </p:cNvPr>
            <p:cNvSpPr/>
            <p:nvPr/>
          </p:nvSpPr>
          <p:spPr>
            <a:xfrm>
              <a:off x="1927412" y="2895601"/>
              <a:ext cx="941294" cy="788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Picture 2" descr="音声ファイルが入ったCDをMP3形式でパソコンに取り込む方法 | ITStudy">
              <a:extLst>
                <a:ext uri="{FF2B5EF4-FFF2-40B4-BE49-F238E27FC236}">
                  <a16:creationId xmlns:a16="http://schemas.microsoft.com/office/drawing/2014/main" id="{3375E36D-4A3B-41D3-9482-CBD9F8F98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609" y="3375551"/>
              <a:ext cx="417651" cy="315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1D0A6A6D-BB12-469D-8B1C-DB91DE48765F}"/>
                </a:ext>
              </a:extLst>
            </p:cNvPr>
            <p:cNvCxnSpPr>
              <a:cxnSpLocks/>
            </p:cNvCxnSpPr>
            <p:nvPr/>
          </p:nvCxnSpPr>
          <p:spPr>
            <a:xfrm>
              <a:off x="1927412" y="3935506"/>
              <a:ext cx="941294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030" name="Picture 6" descr="PS4でカラオケができる「JOYSOUND.TV Plus」 - 徳田あおい blog">
              <a:extLst>
                <a:ext uri="{FF2B5EF4-FFF2-40B4-BE49-F238E27FC236}">
                  <a16:creationId xmlns:a16="http://schemas.microsoft.com/office/drawing/2014/main" id="{F5466C92-4FB2-4589-8EE3-027B37EC6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7412" y="4049972"/>
              <a:ext cx="932470" cy="522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Graphic 8">
              <a:extLst>
                <a:ext uri="{FF2B5EF4-FFF2-40B4-BE49-F238E27FC236}">
                  <a16:creationId xmlns:a16="http://schemas.microsoft.com/office/drawing/2014/main" id="{D20BC80A-20F0-4A63-98C8-C9CEF33F77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5961" y="4991865"/>
              <a:ext cx="54000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9457B518-9F35-49AD-98A1-FEF4C48C7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961" y="5729551"/>
              <a:ext cx="180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 Storage Service (Amazon S3)</a:t>
              </a: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6D6FE480-C1C4-4018-8151-F78D50973006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445961" y="4361481"/>
              <a:ext cx="0" cy="63038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277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Pythonプログラミングを入門から学習！-基本文法をおさえるStep1 | BizLearn">
            <a:extLst>
              <a:ext uri="{FF2B5EF4-FFF2-40B4-BE49-F238E27FC236}">
                <a16:creationId xmlns:a16="http://schemas.microsoft.com/office/drawing/2014/main" id="{4E3B02EA-56C3-4018-BD30-EF72EC04E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402" y="5107604"/>
            <a:ext cx="720000" cy="40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9E35C4A-B80F-4FAB-8DAA-D05449E6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処理フローイメージ 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Ver.1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A2C2E7B-2421-4D72-AA53-9877E1265AB1}"/>
              </a:ext>
            </a:extLst>
          </p:cNvPr>
          <p:cNvSpPr/>
          <p:nvPr/>
        </p:nvSpPr>
        <p:spPr>
          <a:xfrm>
            <a:off x="2368302" y="2269655"/>
            <a:ext cx="1119809" cy="447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ファイルアップロード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0D3DD0D-AEA2-477B-942F-37301FAB7607}"/>
              </a:ext>
            </a:extLst>
          </p:cNvPr>
          <p:cNvSpPr/>
          <p:nvPr/>
        </p:nvSpPr>
        <p:spPr>
          <a:xfrm>
            <a:off x="3832336" y="2269655"/>
            <a:ext cx="1119809" cy="447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リクエスト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3933687-8154-409D-BCD2-6954EBCF3EA9}"/>
              </a:ext>
            </a:extLst>
          </p:cNvPr>
          <p:cNvSpPr/>
          <p:nvPr/>
        </p:nvSpPr>
        <p:spPr>
          <a:xfrm>
            <a:off x="3832336" y="3664864"/>
            <a:ext cx="1119809" cy="4472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lambda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関数呼び出し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012C019-E765-4519-A41E-8802FFE8AF9B}"/>
              </a:ext>
            </a:extLst>
          </p:cNvPr>
          <p:cNvSpPr/>
          <p:nvPr/>
        </p:nvSpPr>
        <p:spPr>
          <a:xfrm>
            <a:off x="3832335" y="5065009"/>
            <a:ext cx="1119809" cy="4472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リクエストパラメータ受取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F29634C-A12F-48CC-8227-D83476B6FF54}"/>
              </a:ext>
            </a:extLst>
          </p:cNvPr>
          <p:cNvSpPr/>
          <p:nvPr/>
        </p:nvSpPr>
        <p:spPr>
          <a:xfrm>
            <a:off x="5650751" y="5065009"/>
            <a:ext cx="1119809" cy="4472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モデル選択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2A8C650-36A3-4E14-925D-90823013531D}"/>
              </a:ext>
            </a:extLst>
          </p:cNvPr>
          <p:cNvSpPr/>
          <p:nvPr/>
        </p:nvSpPr>
        <p:spPr>
          <a:xfrm>
            <a:off x="9253532" y="5065009"/>
            <a:ext cx="1119809" cy="4472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戻り値返却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2F2D467-5A8E-4DBC-9935-4F249C898C50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488111" y="2493286"/>
            <a:ext cx="344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E709985-B628-4D4F-9E17-791F0FA69E5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4392241" y="2716916"/>
            <a:ext cx="0" cy="94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2F415CE-8C82-4F48-8F54-98750507698E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4392240" y="4112125"/>
            <a:ext cx="1" cy="95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6DD58D3-B705-4F9F-B2CF-A1A3E39CFC01}"/>
              </a:ext>
            </a:extLst>
          </p:cNvPr>
          <p:cNvSpPr/>
          <p:nvPr/>
        </p:nvSpPr>
        <p:spPr>
          <a:xfrm>
            <a:off x="9253531" y="3644153"/>
            <a:ext cx="1119809" cy="4472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レスポンス返却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710C179-155E-4865-A9BD-B992F6DCE81D}"/>
              </a:ext>
            </a:extLst>
          </p:cNvPr>
          <p:cNvSpPr/>
          <p:nvPr/>
        </p:nvSpPr>
        <p:spPr>
          <a:xfrm>
            <a:off x="9253531" y="2259299"/>
            <a:ext cx="1119809" cy="447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レスポンス受取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EAEE088-B811-4127-ABE0-5D37D9AFA7E6}"/>
              </a:ext>
            </a:extLst>
          </p:cNvPr>
          <p:cNvSpPr/>
          <p:nvPr/>
        </p:nvSpPr>
        <p:spPr>
          <a:xfrm>
            <a:off x="10863671" y="2259298"/>
            <a:ext cx="1119809" cy="447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結果出力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A61F725A-77F4-47D2-B6B8-388FB46466FE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flipH="1" flipV="1">
            <a:off x="9813436" y="4091414"/>
            <a:ext cx="1" cy="97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6269356D-A066-4B81-89E9-21B7A6D74C21}"/>
              </a:ext>
            </a:extLst>
          </p:cNvPr>
          <p:cNvCxnSpPr>
            <a:cxnSpLocks/>
            <a:stCxn id="42" idx="0"/>
            <a:endCxn id="43" idx="2"/>
          </p:cNvCxnSpPr>
          <p:nvPr/>
        </p:nvCxnSpPr>
        <p:spPr>
          <a:xfrm flipV="1">
            <a:off x="9813436" y="2706560"/>
            <a:ext cx="0" cy="93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003490C-F27F-4FD3-B361-1E92D65957D4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10373340" y="2482929"/>
            <a:ext cx="4903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5EB751C-A2B7-455C-A99B-FE7CF467DF0A}"/>
              </a:ext>
            </a:extLst>
          </p:cNvPr>
          <p:cNvSpPr txBox="1"/>
          <p:nvPr/>
        </p:nvSpPr>
        <p:spPr>
          <a:xfrm>
            <a:off x="9813435" y="2980527"/>
            <a:ext cx="1198932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{“score”:0.25}</a:t>
            </a:r>
            <a:endParaRPr kumimoji="1" lang="ja-JP" altLang="en-US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95ECD9C-4BD0-4134-A3C6-91C708A3DF45}"/>
              </a:ext>
            </a:extLst>
          </p:cNvPr>
          <p:cNvSpPr txBox="1"/>
          <p:nvPr/>
        </p:nvSpPr>
        <p:spPr>
          <a:xfrm>
            <a:off x="9826102" y="4420386"/>
            <a:ext cx="1198932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{“score”:0.25}</a:t>
            </a:r>
            <a:endParaRPr kumimoji="1" lang="ja-JP" altLang="en-US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71DC5286-4032-4F6B-B156-906040D00F57}"/>
              </a:ext>
            </a:extLst>
          </p:cNvPr>
          <p:cNvSpPr/>
          <p:nvPr/>
        </p:nvSpPr>
        <p:spPr>
          <a:xfrm>
            <a:off x="7491047" y="5065009"/>
            <a:ext cx="1119809" cy="4472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推論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24E9921-BB1B-4910-8152-CEE77934931F}"/>
              </a:ext>
            </a:extLst>
          </p:cNvPr>
          <p:cNvCxnSpPr>
            <a:cxnSpLocks/>
            <a:stCxn id="19" idx="3"/>
            <a:endCxn id="73" idx="1"/>
          </p:cNvCxnSpPr>
          <p:nvPr/>
        </p:nvCxnSpPr>
        <p:spPr>
          <a:xfrm>
            <a:off x="6770560" y="5288640"/>
            <a:ext cx="720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9276EA00-6DA0-463D-A39D-AA74350D3DD9}"/>
              </a:ext>
            </a:extLst>
          </p:cNvPr>
          <p:cNvCxnSpPr>
            <a:cxnSpLocks/>
            <a:stCxn id="73" idx="3"/>
            <a:endCxn id="21" idx="1"/>
          </p:cNvCxnSpPr>
          <p:nvPr/>
        </p:nvCxnSpPr>
        <p:spPr>
          <a:xfrm>
            <a:off x="8610856" y="5288640"/>
            <a:ext cx="642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71649F2-0447-4C0C-8A27-0847EBAE2E4A}"/>
              </a:ext>
            </a:extLst>
          </p:cNvPr>
          <p:cNvSpPr txBox="1"/>
          <p:nvPr/>
        </p:nvSpPr>
        <p:spPr>
          <a:xfrm>
            <a:off x="4382689" y="3067543"/>
            <a:ext cx="1925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{“data”:</a:t>
            </a:r>
            <a:r>
              <a:rPr kumimoji="1"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音声バイナリ情報</a:t>
            </a:r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“music”:”</a:t>
            </a:r>
            <a:r>
              <a:rPr kumimoji="1"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エリーゼのために</a:t>
            </a:r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”}</a:t>
            </a:r>
            <a:endParaRPr kumimoji="1" lang="ja-JP" altLang="en-US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15DA221-6C00-4689-8247-CAA9E70C0B66}"/>
              </a:ext>
            </a:extLst>
          </p:cNvPr>
          <p:cNvSpPr txBox="1"/>
          <p:nvPr/>
        </p:nvSpPr>
        <p:spPr>
          <a:xfrm>
            <a:off x="4363300" y="4389830"/>
            <a:ext cx="1925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{“data”:</a:t>
            </a:r>
            <a:r>
              <a:rPr kumimoji="1"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音声バイナリ情報</a:t>
            </a:r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“music”:”</a:t>
            </a:r>
            <a:r>
              <a:rPr kumimoji="1"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エリーゼのために</a:t>
            </a:r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”}</a:t>
            </a:r>
            <a:endParaRPr kumimoji="1" lang="ja-JP" altLang="en-US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557E33B6-60E8-4AEF-89D8-962FFB23F850}"/>
              </a:ext>
            </a:extLst>
          </p:cNvPr>
          <p:cNvSpPr/>
          <p:nvPr/>
        </p:nvSpPr>
        <p:spPr>
          <a:xfrm>
            <a:off x="836933" y="2269655"/>
            <a:ext cx="1119809" cy="447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曲選択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8B1C5E14-1323-45A2-9273-004199E78AC1}"/>
              </a:ext>
            </a:extLst>
          </p:cNvPr>
          <p:cNvCxnSpPr>
            <a:cxnSpLocks/>
            <a:stCxn id="85" idx="3"/>
            <a:endCxn id="12" idx="1"/>
          </p:cNvCxnSpPr>
          <p:nvPr/>
        </p:nvCxnSpPr>
        <p:spPr>
          <a:xfrm>
            <a:off x="1956742" y="2493286"/>
            <a:ext cx="411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Graphic 10">
            <a:extLst>
              <a:ext uri="{FF2B5EF4-FFF2-40B4-BE49-F238E27FC236}">
                <a16:creationId xmlns:a16="http://schemas.microsoft.com/office/drawing/2014/main" id="{7B69E8D5-7956-4B65-93B4-29F02705A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55" y="5067646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20">
            <a:extLst>
              <a:ext uri="{FF2B5EF4-FFF2-40B4-BE49-F238E27FC236}">
                <a16:creationId xmlns:a16="http://schemas.microsoft.com/office/drawing/2014/main" id="{2D27409F-0F18-4169-9E04-A9C03DF7F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70" y="5072714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Docker (@Docker) | Twitter">
            <a:extLst>
              <a:ext uri="{FF2B5EF4-FFF2-40B4-BE49-F238E27FC236}">
                <a16:creationId xmlns:a16="http://schemas.microsoft.com/office/drawing/2014/main" id="{60E660AC-B2CF-4D0A-8ECB-B604E1617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948" y="5072714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PyTorchのビルド方法（PyTorch 1.5, CUDA 10.2, cuDNN 7.6.5, Windows 10）｜infohub -  Development">
            <a:extLst>
              <a:ext uri="{FF2B5EF4-FFF2-40B4-BE49-F238E27FC236}">
                <a16:creationId xmlns:a16="http://schemas.microsoft.com/office/drawing/2014/main" id="{67E0F35C-183A-4B6F-B6F7-02F8A2B0D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951" y="5712116"/>
            <a:ext cx="1080000" cy="62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Graphic 17">
            <a:extLst>
              <a:ext uri="{FF2B5EF4-FFF2-40B4-BE49-F238E27FC236}">
                <a16:creationId xmlns:a16="http://schemas.microsoft.com/office/drawing/2014/main" id="{E045FC22-CE57-4DB0-A354-1FAC13D2D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3258465" y="3681459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B2F728C6-B8EA-4285-84A7-DD2510CB4535}"/>
              </a:ext>
            </a:extLst>
          </p:cNvPr>
          <p:cNvSpPr txBox="1"/>
          <p:nvPr/>
        </p:nvSpPr>
        <p:spPr>
          <a:xfrm>
            <a:off x="5517501" y="5589006"/>
            <a:ext cx="1541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曲ごとにモデル作成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D577F34-7330-4894-A4B6-556E91FB20FB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952144" y="5288640"/>
            <a:ext cx="69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吹き出し: 四角形 66">
            <a:extLst>
              <a:ext uri="{FF2B5EF4-FFF2-40B4-BE49-F238E27FC236}">
                <a16:creationId xmlns:a16="http://schemas.microsoft.com/office/drawing/2014/main" id="{870BE7B6-6E38-42AD-9ADA-A9EBAB94ACD8}"/>
              </a:ext>
            </a:extLst>
          </p:cNvPr>
          <p:cNvSpPr/>
          <p:nvPr/>
        </p:nvSpPr>
        <p:spPr>
          <a:xfrm>
            <a:off x="3619167" y="1526042"/>
            <a:ext cx="1426649" cy="447261"/>
          </a:xfrm>
          <a:prstGeom prst="wedgeRectCallout">
            <a:avLst>
              <a:gd name="adj1" fmla="val 25008"/>
              <a:gd name="adj2" fmla="val 96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音声どう変換して送るか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E9A3170-CBD6-4802-B658-DD6B53115A36}"/>
              </a:ext>
            </a:extLst>
          </p:cNvPr>
          <p:cNvSpPr txBox="1"/>
          <p:nvPr/>
        </p:nvSpPr>
        <p:spPr>
          <a:xfrm>
            <a:off x="2185964" y="2761352"/>
            <a:ext cx="1541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一旦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.m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p3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だけ</a:t>
            </a:r>
          </a:p>
        </p:txBody>
      </p:sp>
      <p:pic>
        <p:nvPicPr>
          <p:cNvPr id="1026" name="Picture 2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2831EB40-71F2-4E6E-B799-E3F4DF17E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56" y="2266890"/>
            <a:ext cx="447261" cy="44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c 8">
            <a:extLst>
              <a:ext uri="{FF2B5EF4-FFF2-40B4-BE49-F238E27FC236}">
                <a16:creationId xmlns:a16="http://schemas.microsoft.com/office/drawing/2014/main" id="{34558D40-6BFB-43E0-BA20-A32501BEA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" y="2791573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1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Pythonプログラミングを入門から学習！-基本文法をおさえるStep1 | BizLearn">
            <a:extLst>
              <a:ext uri="{FF2B5EF4-FFF2-40B4-BE49-F238E27FC236}">
                <a16:creationId xmlns:a16="http://schemas.microsoft.com/office/drawing/2014/main" id="{4E3B02EA-56C3-4018-BD30-EF72EC04E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709" y="5086893"/>
            <a:ext cx="720000" cy="40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9E35C4A-B80F-4FAB-8DAA-D05449E6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処理フローイメージ 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Ver.2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5CA3EF-4AB8-42F3-8BED-EC448FCB4282}"/>
              </a:ext>
            </a:extLst>
          </p:cNvPr>
          <p:cNvSpPr/>
          <p:nvPr/>
        </p:nvSpPr>
        <p:spPr>
          <a:xfrm>
            <a:off x="3540302" y="1876645"/>
            <a:ext cx="1119809" cy="447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ピアノ録音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</a:p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ファイル保存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0D3DD0D-AEA2-477B-942F-37301FAB7607}"/>
              </a:ext>
            </a:extLst>
          </p:cNvPr>
          <p:cNvSpPr/>
          <p:nvPr/>
        </p:nvSpPr>
        <p:spPr>
          <a:xfrm>
            <a:off x="4961649" y="2278227"/>
            <a:ext cx="1119809" cy="447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リクエスト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3933687-8154-409D-BCD2-6954EBCF3EA9}"/>
              </a:ext>
            </a:extLst>
          </p:cNvPr>
          <p:cNvSpPr/>
          <p:nvPr/>
        </p:nvSpPr>
        <p:spPr>
          <a:xfrm>
            <a:off x="4966643" y="3644153"/>
            <a:ext cx="1119809" cy="4472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lambda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関数呼び出し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012C019-E765-4519-A41E-8802FFE8AF9B}"/>
              </a:ext>
            </a:extLst>
          </p:cNvPr>
          <p:cNvSpPr/>
          <p:nvPr/>
        </p:nvSpPr>
        <p:spPr>
          <a:xfrm>
            <a:off x="4966642" y="5050812"/>
            <a:ext cx="1119809" cy="4472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リクエストパラメータ受取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F29634C-A12F-48CC-8227-D83476B6FF54}"/>
              </a:ext>
            </a:extLst>
          </p:cNvPr>
          <p:cNvSpPr/>
          <p:nvPr/>
        </p:nvSpPr>
        <p:spPr>
          <a:xfrm>
            <a:off x="6444536" y="5050812"/>
            <a:ext cx="1119809" cy="4472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ファイル変換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2A8C650-36A3-4E14-925D-90823013531D}"/>
              </a:ext>
            </a:extLst>
          </p:cNvPr>
          <p:cNvSpPr/>
          <p:nvPr/>
        </p:nvSpPr>
        <p:spPr>
          <a:xfrm>
            <a:off x="9253532" y="5050812"/>
            <a:ext cx="1119809" cy="4472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戻り値返却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3951F02-F20B-4AB1-B8EB-CC7929B2D9AB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660111" y="2100276"/>
            <a:ext cx="301538" cy="40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E709985-B628-4D4F-9E17-791F0FA69E5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521554" y="2725488"/>
            <a:ext cx="4994" cy="91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2F415CE-8C82-4F48-8F54-98750507698E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5526547" y="4091414"/>
            <a:ext cx="1" cy="95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9BD4258-7872-4B99-9A0D-49E7C3CE2187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086451" y="5274443"/>
            <a:ext cx="35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6DD58D3-B705-4F9F-B2CF-A1A3E39CFC01}"/>
              </a:ext>
            </a:extLst>
          </p:cNvPr>
          <p:cNvSpPr/>
          <p:nvPr/>
        </p:nvSpPr>
        <p:spPr>
          <a:xfrm>
            <a:off x="9253531" y="3644153"/>
            <a:ext cx="1119809" cy="4472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レスポンス返却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710C179-155E-4865-A9BD-B992F6DCE81D}"/>
              </a:ext>
            </a:extLst>
          </p:cNvPr>
          <p:cNvSpPr/>
          <p:nvPr/>
        </p:nvSpPr>
        <p:spPr>
          <a:xfrm>
            <a:off x="9253531" y="2259299"/>
            <a:ext cx="1119809" cy="447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レスポンス受取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EAEE088-B811-4127-ABE0-5D37D9AFA7E6}"/>
              </a:ext>
            </a:extLst>
          </p:cNvPr>
          <p:cNvSpPr/>
          <p:nvPr/>
        </p:nvSpPr>
        <p:spPr>
          <a:xfrm>
            <a:off x="10863671" y="2259298"/>
            <a:ext cx="1119809" cy="447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結果出力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A61F725A-77F4-47D2-B6B8-388FB46466FE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flipH="1" flipV="1">
            <a:off x="9813436" y="4091414"/>
            <a:ext cx="1" cy="95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6269356D-A066-4B81-89E9-21B7A6D74C21}"/>
              </a:ext>
            </a:extLst>
          </p:cNvPr>
          <p:cNvCxnSpPr>
            <a:cxnSpLocks/>
            <a:stCxn id="42" idx="0"/>
            <a:endCxn id="43" idx="2"/>
          </p:cNvCxnSpPr>
          <p:nvPr/>
        </p:nvCxnSpPr>
        <p:spPr>
          <a:xfrm flipV="1">
            <a:off x="9813436" y="2706560"/>
            <a:ext cx="0" cy="93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003490C-F27F-4FD3-B361-1E92D65957D4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10373340" y="2482929"/>
            <a:ext cx="4903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5EB751C-A2B7-455C-A99B-FE7CF467DF0A}"/>
              </a:ext>
            </a:extLst>
          </p:cNvPr>
          <p:cNvSpPr txBox="1"/>
          <p:nvPr/>
        </p:nvSpPr>
        <p:spPr>
          <a:xfrm>
            <a:off x="9813435" y="2980527"/>
            <a:ext cx="1198932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{“score”:0.25}</a:t>
            </a:r>
            <a:endParaRPr kumimoji="1" lang="ja-JP" altLang="en-US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95ECD9C-4BD0-4134-A3C6-91C708A3DF45}"/>
              </a:ext>
            </a:extLst>
          </p:cNvPr>
          <p:cNvSpPr txBox="1"/>
          <p:nvPr/>
        </p:nvSpPr>
        <p:spPr>
          <a:xfrm>
            <a:off x="9826102" y="4420386"/>
            <a:ext cx="1198932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{“score”:0.25}</a:t>
            </a:r>
            <a:endParaRPr kumimoji="1" lang="ja-JP" altLang="en-US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71DC5286-4032-4F6B-B156-906040D00F57}"/>
              </a:ext>
            </a:extLst>
          </p:cNvPr>
          <p:cNvSpPr/>
          <p:nvPr/>
        </p:nvSpPr>
        <p:spPr>
          <a:xfrm>
            <a:off x="7853770" y="5050812"/>
            <a:ext cx="1119809" cy="4472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モデル選択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推論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24E9921-BB1B-4910-8152-CEE77934931F}"/>
              </a:ext>
            </a:extLst>
          </p:cNvPr>
          <p:cNvCxnSpPr>
            <a:cxnSpLocks/>
            <a:stCxn id="19" idx="3"/>
            <a:endCxn id="73" idx="1"/>
          </p:cNvCxnSpPr>
          <p:nvPr/>
        </p:nvCxnSpPr>
        <p:spPr>
          <a:xfrm>
            <a:off x="7564345" y="5274443"/>
            <a:ext cx="289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9276EA00-6DA0-463D-A39D-AA74350D3DD9}"/>
              </a:ext>
            </a:extLst>
          </p:cNvPr>
          <p:cNvCxnSpPr>
            <a:cxnSpLocks/>
            <a:stCxn id="73" idx="3"/>
            <a:endCxn id="21" idx="1"/>
          </p:cNvCxnSpPr>
          <p:nvPr/>
        </p:nvCxnSpPr>
        <p:spPr>
          <a:xfrm>
            <a:off x="8973579" y="5274443"/>
            <a:ext cx="279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71649F2-0447-4C0C-8A27-0847EBAE2E4A}"/>
              </a:ext>
            </a:extLst>
          </p:cNvPr>
          <p:cNvSpPr txBox="1"/>
          <p:nvPr/>
        </p:nvSpPr>
        <p:spPr>
          <a:xfrm>
            <a:off x="5516996" y="3046832"/>
            <a:ext cx="1925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{“data”:</a:t>
            </a:r>
            <a:r>
              <a:rPr kumimoji="1"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音声バイナリ情報</a:t>
            </a:r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“music”:”</a:t>
            </a:r>
            <a:r>
              <a:rPr kumimoji="1"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エリーゼのために</a:t>
            </a:r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”}</a:t>
            </a:r>
            <a:endParaRPr kumimoji="1" lang="ja-JP" altLang="en-US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15DA221-6C00-4689-8247-CAA9E70C0B66}"/>
              </a:ext>
            </a:extLst>
          </p:cNvPr>
          <p:cNvSpPr txBox="1"/>
          <p:nvPr/>
        </p:nvSpPr>
        <p:spPr>
          <a:xfrm>
            <a:off x="5497607" y="4369119"/>
            <a:ext cx="1925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{“data”:</a:t>
            </a:r>
            <a:r>
              <a:rPr kumimoji="1"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音声バイナリ情報</a:t>
            </a:r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“music”:”</a:t>
            </a:r>
            <a:r>
              <a:rPr kumimoji="1"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エリーゼのために</a:t>
            </a:r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”}</a:t>
            </a:r>
            <a:endParaRPr kumimoji="1" lang="ja-JP" altLang="en-US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557E33B6-60E8-4AEF-89D8-962FFB23F850}"/>
              </a:ext>
            </a:extLst>
          </p:cNvPr>
          <p:cNvSpPr/>
          <p:nvPr/>
        </p:nvSpPr>
        <p:spPr>
          <a:xfrm>
            <a:off x="2075089" y="2278227"/>
            <a:ext cx="1119809" cy="447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曲選択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8B1C5E14-1323-45A2-9273-004199E78AC1}"/>
              </a:ext>
            </a:extLst>
          </p:cNvPr>
          <p:cNvCxnSpPr>
            <a:cxnSpLocks/>
            <a:stCxn id="85" idx="3"/>
            <a:endCxn id="5" idx="1"/>
          </p:cNvCxnSpPr>
          <p:nvPr/>
        </p:nvCxnSpPr>
        <p:spPr>
          <a:xfrm flipV="1">
            <a:off x="3194898" y="2100276"/>
            <a:ext cx="345404" cy="40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Graphic 10">
            <a:extLst>
              <a:ext uri="{FF2B5EF4-FFF2-40B4-BE49-F238E27FC236}">
                <a16:creationId xmlns:a16="http://schemas.microsoft.com/office/drawing/2014/main" id="{7B69E8D5-7956-4B65-93B4-29F02705A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62" y="5046935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20">
            <a:extLst>
              <a:ext uri="{FF2B5EF4-FFF2-40B4-BE49-F238E27FC236}">
                <a16:creationId xmlns:a16="http://schemas.microsoft.com/office/drawing/2014/main" id="{2D27409F-0F18-4169-9E04-A9C03DF7F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77" y="5052003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Docker (@Docker) | Twitter">
            <a:extLst>
              <a:ext uri="{FF2B5EF4-FFF2-40B4-BE49-F238E27FC236}">
                <a16:creationId xmlns:a16="http://schemas.microsoft.com/office/drawing/2014/main" id="{60E660AC-B2CF-4D0A-8ECB-B604E1617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255" y="5052003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PyTorchのビルド方法（PyTorch 1.5, CUDA 10.2, cuDNN 7.6.5, Windows 10）｜infohub -  Development">
            <a:extLst>
              <a:ext uri="{FF2B5EF4-FFF2-40B4-BE49-F238E27FC236}">
                <a16:creationId xmlns:a16="http://schemas.microsoft.com/office/drawing/2014/main" id="{67E0F35C-183A-4B6F-B6F7-02F8A2B0D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75" y="5902290"/>
            <a:ext cx="1080000" cy="62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Graphic 17">
            <a:extLst>
              <a:ext uri="{FF2B5EF4-FFF2-40B4-BE49-F238E27FC236}">
                <a16:creationId xmlns:a16="http://schemas.microsoft.com/office/drawing/2014/main" id="{E045FC22-CE57-4DB0-A354-1FAC13D2D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4392772" y="3660748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ボタン有りスマホ（白黒）の無料イラスト素材｜イラストイメージ">
            <a:extLst>
              <a:ext uri="{FF2B5EF4-FFF2-40B4-BE49-F238E27FC236}">
                <a16:creationId xmlns:a16="http://schemas.microsoft.com/office/drawing/2014/main" id="{ABF0ACD7-70D2-45A6-AE87-A229976D3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2" y="212292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B2F728C6-B8EA-4285-84A7-DD2510CB4535}"/>
              </a:ext>
            </a:extLst>
          </p:cNvPr>
          <p:cNvSpPr txBox="1"/>
          <p:nvPr/>
        </p:nvSpPr>
        <p:spPr>
          <a:xfrm>
            <a:off x="7717209" y="5577071"/>
            <a:ext cx="1541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曲ごとにモデル作成</a:t>
            </a:r>
          </a:p>
        </p:txBody>
      </p:sp>
      <p:sp>
        <p:nvSpPr>
          <p:cNvPr id="102" name="吹き出し: 四角形 101">
            <a:extLst>
              <a:ext uri="{FF2B5EF4-FFF2-40B4-BE49-F238E27FC236}">
                <a16:creationId xmlns:a16="http://schemas.microsoft.com/office/drawing/2014/main" id="{FCD53A03-E59C-420F-B39C-E78E423BA86F}"/>
              </a:ext>
            </a:extLst>
          </p:cNvPr>
          <p:cNvSpPr/>
          <p:nvPr/>
        </p:nvSpPr>
        <p:spPr>
          <a:xfrm>
            <a:off x="10373340" y="1492189"/>
            <a:ext cx="1426649" cy="447261"/>
          </a:xfrm>
          <a:prstGeom prst="wedgeRectCallout">
            <a:avLst>
              <a:gd name="adj1" fmla="val 25008"/>
              <a:gd name="adj2" fmla="val 96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最終的に何を出す？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吹き出し: 四角形 104">
            <a:extLst>
              <a:ext uri="{FF2B5EF4-FFF2-40B4-BE49-F238E27FC236}">
                <a16:creationId xmlns:a16="http://schemas.microsoft.com/office/drawing/2014/main" id="{4F747811-43A6-43CE-878E-447ED5383837}"/>
              </a:ext>
            </a:extLst>
          </p:cNvPr>
          <p:cNvSpPr/>
          <p:nvPr/>
        </p:nvSpPr>
        <p:spPr>
          <a:xfrm>
            <a:off x="6539711" y="2412640"/>
            <a:ext cx="1290234" cy="447261"/>
          </a:xfrm>
          <a:prstGeom prst="wedgeRectCallout">
            <a:avLst>
              <a:gd name="adj1" fmla="val -50534"/>
              <a:gd name="adj2" fmla="val 80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他に必要なパラメータある？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0B242AC8-A3E0-4265-B42B-1080DD6F88CF}"/>
              </a:ext>
            </a:extLst>
          </p:cNvPr>
          <p:cNvSpPr/>
          <p:nvPr/>
        </p:nvSpPr>
        <p:spPr>
          <a:xfrm>
            <a:off x="10885985" y="5082351"/>
            <a:ext cx="1075181" cy="407303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過去スコア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B2A5F98-CC41-48DF-8E29-5EBA3A39814E}"/>
              </a:ext>
            </a:extLst>
          </p:cNvPr>
          <p:cNvCxnSpPr>
            <a:cxnSpLocks/>
            <a:stCxn id="3" idx="1"/>
            <a:endCxn id="44" idx="2"/>
          </p:cNvCxnSpPr>
          <p:nvPr/>
        </p:nvCxnSpPr>
        <p:spPr>
          <a:xfrm flipV="1">
            <a:off x="11423576" y="2706559"/>
            <a:ext cx="0" cy="23757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FF929D7-86EB-46D3-85D6-485F195DBD10}"/>
              </a:ext>
            </a:extLst>
          </p:cNvPr>
          <p:cNvSpPr txBox="1"/>
          <p:nvPr/>
        </p:nvSpPr>
        <p:spPr>
          <a:xfrm>
            <a:off x="6233474" y="5577743"/>
            <a:ext cx="1541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.m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p3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以外なら変換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5E334BA4-EC3C-4DF1-938D-E14C0A008927}"/>
              </a:ext>
            </a:extLst>
          </p:cNvPr>
          <p:cNvSpPr/>
          <p:nvPr/>
        </p:nvSpPr>
        <p:spPr>
          <a:xfrm>
            <a:off x="760693" y="2278227"/>
            <a:ext cx="1119809" cy="447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</a:t>
            </a: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733E4713-B358-41AA-A88A-CBD26DE93887}"/>
              </a:ext>
            </a:extLst>
          </p:cNvPr>
          <p:cNvCxnSpPr>
            <a:cxnSpLocks/>
            <a:stCxn id="52" idx="3"/>
            <a:endCxn id="85" idx="1"/>
          </p:cNvCxnSpPr>
          <p:nvPr/>
        </p:nvCxnSpPr>
        <p:spPr>
          <a:xfrm>
            <a:off x="1880502" y="2501858"/>
            <a:ext cx="194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31D0133-7791-4906-A5BA-10F94E09F41E}"/>
              </a:ext>
            </a:extLst>
          </p:cNvPr>
          <p:cNvSpPr/>
          <p:nvPr/>
        </p:nvSpPr>
        <p:spPr>
          <a:xfrm>
            <a:off x="3540302" y="2799626"/>
            <a:ext cx="1119809" cy="447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ファイルアップロード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AB3933E-D18C-43F2-A3F9-CC43592CE826}"/>
              </a:ext>
            </a:extLst>
          </p:cNvPr>
          <p:cNvCxnSpPr>
            <a:cxnSpLocks/>
            <a:stCxn id="85" idx="3"/>
            <a:endCxn id="68" idx="1"/>
          </p:cNvCxnSpPr>
          <p:nvPr/>
        </p:nvCxnSpPr>
        <p:spPr>
          <a:xfrm>
            <a:off x="3194898" y="2501858"/>
            <a:ext cx="345404" cy="52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54B8151-3F4C-4F7A-A319-306B2972347B}"/>
              </a:ext>
            </a:extLst>
          </p:cNvPr>
          <p:cNvCxnSpPr>
            <a:cxnSpLocks/>
            <a:stCxn id="68" idx="3"/>
            <a:endCxn id="14" idx="1"/>
          </p:cNvCxnSpPr>
          <p:nvPr/>
        </p:nvCxnSpPr>
        <p:spPr>
          <a:xfrm flipV="1">
            <a:off x="4660111" y="2501858"/>
            <a:ext cx="301538" cy="52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49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D801E78-4BF1-4426-A63C-DA779AC27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071" y="1067075"/>
            <a:ext cx="3600000" cy="150034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9E35C4A-B80F-4FAB-8DAA-D05449E6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Amazon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S3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3BFDDA-BD00-427C-8A4F-448591DFACFE}"/>
              </a:ext>
            </a:extLst>
          </p:cNvPr>
          <p:cNvSpPr txBox="1"/>
          <p:nvPr/>
        </p:nvSpPr>
        <p:spPr>
          <a:xfrm>
            <a:off x="519953" y="1690688"/>
            <a:ext cx="7844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のストレージサービス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静的ファイルの配信も可能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料金</a:t>
            </a:r>
            <a:b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無料枠（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か月）：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ストレージ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5GB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20,000GET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2,000POST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、データ送信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15GB</a:t>
            </a:r>
            <a:b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通常枠：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0.023USD/GB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0.09USD/GB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0.0004USD/1000GET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0.005USD/1000POST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D5E669-B236-4F62-8E9F-E961EF834FF9}"/>
              </a:ext>
            </a:extLst>
          </p:cNvPr>
          <p:cNvSpPr/>
          <p:nvPr/>
        </p:nvSpPr>
        <p:spPr>
          <a:xfrm>
            <a:off x="8497393" y="2123697"/>
            <a:ext cx="304800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23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B1F2765-BED5-4266-A2CA-6CAB62638F6F}"/>
              </a:ext>
            </a:extLst>
          </p:cNvPr>
          <p:cNvGrpSpPr>
            <a:grpSpLocks noChangeAspect="1"/>
          </p:cNvGrpSpPr>
          <p:nvPr/>
        </p:nvGrpSpPr>
        <p:grpSpPr>
          <a:xfrm>
            <a:off x="8592866" y="1418855"/>
            <a:ext cx="3207102" cy="1325563"/>
            <a:chOff x="876300" y="1271588"/>
            <a:chExt cx="10439400" cy="4314825"/>
          </a:xfrm>
        </p:grpSpPr>
        <p:pic>
          <p:nvPicPr>
            <p:cNvPr id="7" name="Picture 4" descr="f:id:aptpod_tech-writer:20201210153451p:plain">
              <a:extLst>
                <a:ext uri="{FF2B5EF4-FFF2-40B4-BE49-F238E27FC236}">
                  <a16:creationId xmlns:a16="http://schemas.microsoft.com/office/drawing/2014/main" id="{3BAA77E1-1F7E-4BE6-8E12-5260DAE3E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00" y="1271588"/>
              <a:ext cx="10439400" cy="4314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yTorchのビルド方法（PyTorch 1.5, CUDA 10.2, cuDNN 7.6.5, Windows 10）｜infohub -  Development">
              <a:extLst>
                <a:ext uri="{FF2B5EF4-FFF2-40B4-BE49-F238E27FC236}">
                  <a16:creationId xmlns:a16="http://schemas.microsoft.com/office/drawing/2014/main" id="{72C0E08F-474B-48FA-9D18-B564C70120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2462" y="2859741"/>
              <a:ext cx="1523758" cy="87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35C4A-B80F-4FAB-8DAA-D05449E6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Amazon API Gateway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3BFDDA-BD00-427C-8A4F-448591DFACFE}"/>
              </a:ext>
            </a:extLst>
          </p:cNvPr>
          <p:cNvSpPr txBox="1"/>
          <p:nvPr/>
        </p:nvSpPr>
        <p:spPr>
          <a:xfrm>
            <a:off x="519953" y="1690688"/>
            <a:ext cx="78441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の管理・運用機能を提供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AWS Lambda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EC2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外でパブリックで公開されているアプリケーションを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として公開可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REST or WebSocket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⇒ 今回は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REST?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料金</a:t>
            </a:r>
            <a:b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無料枠（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か月）：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REST API 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コール受信数 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100 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万件 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| HTTP API 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コール受信数 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100 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万件 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メッセージ数 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100 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万件 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接続時間 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750,000 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通常枠：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3.50USD/1,000,000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リクエスト（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REST,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オハイオ）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データ転送料金（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データ転送料金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1GB/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月まで：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0USD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以降：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0.114USD/GB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D5E669-B236-4F62-8E9F-E961EF834FF9}"/>
              </a:ext>
            </a:extLst>
          </p:cNvPr>
          <p:cNvSpPr/>
          <p:nvPr/>
        </p:nvSpPr>
        <p:spPr>
          <a:xfrm>
            <a:off x="9230724" y="1909383"/>
            <a:ext cx="304800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08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B1F2765-BED5-4266-A2CA-6CAB62638F6F}"/>
              </a:ext>
            </a:extLst>
          </p:cNvPr>
          <p:cNvGrpSpPr>
            <a:grpSpLocks noChangeAspect="1"/>
          </p:cNvGrpSpPr>
          <p:nvPr/>
        </p:nvGrpSpPr>
        <p:grpSpPr>
          <a:xfrm>
            <a:off x="8592866" y="1418855"/>
            <a:ext cx="3207102" cy="1325563"/>
            <a:chOff x="876300" y="1271588"/>
            <a:chExt cx="10439400" cy="4314825"/>
          </a:xfrm>
        </p:grpSpPr>
        <p:pic>
          <p:nvPicPr>
            <p:cNvPr id="7" name="Picture 4" descr="f:id:aptpod_tech-writer:20201210153451p:plain">
              <a:extLst>
                <a:ext uri="{FF2B5EF4-FFF2-40B4-BE49-F238E27FC236}">
                  <a16:creationId xmlns:a16="http://schemas.microsoft.com/office/drawing/2014/main" id="{3BAA77E1-1F7E-4BE6-8E12-5260DAE3E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00" y="1271588"/>
              <a:ext cx="10439400" cy="4314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yTorchのビルド方法（PyTorch 1.5, CUDA 10.2, cuDNN 7.6.5, Windows 10）｜infohub -  Development">
              <a:extLst>
                <a:ext uri="{FF2B5EF4-FFF2-40B4-BE49-F238E27FC236}">
                  <a16:creationId xmlns:a16="http://schemas.microsoft.com/office/drawing/2014/main" id="{72C0E08F-474B-48FA-9D18-B564C70120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2462" y="2859741"/>
              <a:ext cx="1523758" cy="87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35C4A-B80F-4FAB-8DAA-D05449E6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AWS Lambda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3BFDDA-BD00-427C-8A4F-448591DFACFE}"/>
              </a:ext>
            </a:extLst>
          </p:cNvPr>
          <p:cNvSpPr txBox="1"/>
          <p:nvPr/>
        </p:nvSpPr>
        <p:spPr>
          <a:xfrm>
            <a:off x="519953" y="1690688"/>
            <a:ext cx="7844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サーバレスでプログラムを実行できる環境を提供する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サービス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何らかのイベントなどをトリガーとして自動的にプログラムコードが実行される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開発言語：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Node.js,Java,C#,Python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料金</a:t>
            </a:r>
            <a:b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無料枠（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無期限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）：</a:t>
            </a:r>
            <a:b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万リクエスト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月 および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40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万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GB-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秒のコンピュート時間</a:t>
            </a:r>
            <a:b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通常枠：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万リクエストあたり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0.20USD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GB-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秒あたり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0.0000166667USD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D5E669-B236-4F62-8E9F-E961EF834FF9}"/>
              </a:ext>
            </a:extLst>
          </p:cNvPr>
          <p:cNvSpPr/>
          <p:nvPr/>
        </p:nvSpPr>
        <p:spPr>
          <a:xfrm>
            <a:off x="9780104" y="1909383"/>
            <a:ext cx="321952" cy="336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13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B1F2765-BED5-4266-A2CA-6CAB62638F6F}"/>
              </a:ext>
            </a:extLst>
          </p:cNvPr>
          <p:cNvGrpSpPr>
            <a:grpSpLocks noChangeAspect="1"/>
          </p:cNvGrpSpPr>
          <p:nvPr/>
        </p:nvGrpSpPr>
        <p:grpSpPr>
          <a:xfrm>
            <a:off x="8592866" y="1418855"/>
            <a:ext cx="3207102" cy="1325563"/>
            <a:chOff x="876300" y="1271588"/>
            <a:chExt cx="10439400" cy="4314825"/>
          </a:xfrm>
        </p:grpSpPr>
        <p:pic>
          <p:nvPicPr>
            <p:cNvPr id="7" name="Picture 4" descr="f:id:aptpod_tech-writer:20201210153451p:plain">
              <a:extLst>
                <a:ext uri="{FF2B5EF4-FFF2-40B4-BE49-F238E27FC236}">
                  <a16:creationId xmlns:a16="http://schemas.microsoft.com/office/drawing/2014/main" id="{3BAA77E1-1F7E-4BE6-8E12-5260DAE3E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00" y="1271588"/>
              <a:ext cx="10439400" cy="4314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yTorchのビルド方法（PyTorch 1.5, CUDA 10.2, cuDNN 7.6.5, Windows 10）｜infohub -  Development">
              <a:extLst>
                <a:ext uri="{FF2B5EF4-FFF2-40B4-BE49-F238E27FC236}">
                  <a16:creationId xmlns:a16="http://schemas.microsoft.com/office/drawing/2014/main" id="{72C0E08F-474B-48FA-9D18-B564C70120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2462" y="2859741"/>
              <a:ext cx="1523758" cy="87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35C4A-B80F-4FAB-8DAA-D05449E6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Amazon ECR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3BFDDA-BD00-427C-8A4F-448591DFACFE}"/>
              </a:ext>
            </a:extLst>
          </p:cNvPr>
          <p:cNvSpPr txBox="1"/>
          <p:nvPr/>
        </p:nvSpPr>
        <p:spPr>
          <a:xfrm>
            <a:off x="519953" y="1690688"/>
            <a:ext cx="78441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Amazon Elastic Container Registry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の略。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のコンテナイメージを保存しておくレジストリ。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ECR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に保存したコンテナイメージは、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Amazon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各サービスにデプロイできる。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コンテナイメージは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AmazonS3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に保存される。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料金</a:t>
            </a:r>
            <a:b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無料枠（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か月）：</a:t>
            </a:r>
            <a:b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500MB/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月のプライベートリポジトリ、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50GB/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月のパブリックリポジトリ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通常枠：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リポジトリ：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GB/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月あたり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0.10USD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データ送信（プライベート）：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1GB/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月まで無料、以降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0.09USD/GB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データ送信（パブリック）：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500GB/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月まで無料、以降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0.09USD/GB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D5E669-B236-4F62-8E9F-E961EF834FF9}"/>
              </a:ext>
            </a:extLst>
          </p:cNvPr>
          <p:cNvSpPr/>
          <p:nvPr/>
        </p:nvSpPr>
        <p:spPr>
          <a:xfrm>
            <a:off x="10306876" y="1909383"/>
            <a:ext cx="321952" cy="336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77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35C4A-B80F-4FAB-8DAA-D05449E6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Amazon 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SageMaker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3BFDDA-BD00-427C-8A4F-448591DFACFE}"/>
              </a:ext>
            </a:extLst>
          </p:cNvPr>
          <p:cNvSpPr txBox="1"/>
          <p:nvPr/>
        </p:nvSpPr>
        <p:spPr>
          <a:xfrm>
            <a:off x="519952" y="1690688"/>
            <a:ext cx="108338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機械学習を実施するうえで必要なモデル開発、学習、推論を実施するサービス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機械学習モデルを高速に開発～展開までワンストップで実施するモジュールが用意されている。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インスタンス作成→モデル構築→トレーニング→デプロイまでをワンストップで実現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頻繁にモデルを改良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デプロイするなら使うと楽になりそう。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Jupyter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Notebook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がインターフェースとなっていて使いやすい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Pytorch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も対応している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Lambda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から呼び出して、戻り値を返すことも可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料金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無料枠（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か月）：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有料枠：ノートブック使用時間・処理時間は最安</a:t>
            </a:r>
            <a:r>
              <a:rPr lang="en-US" altLang="ja-JP" b="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0.0582USD/h</a:t>
            </a:r>
            <a:r>
              <a:rPr lang="ja-JP" altLang="en-US" b="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、ホスティングは最安</a:t>
            </a:r>
            <a:r>
              <a:rPr lang="en-US" altLang="ja-JP" b="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0.065USD/h</a:t>
            </a:r>
            <a:br>
              <a:rPr lang="en-US" altLang="ja-JP" b="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b="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その他にもデータ入出力に費用がかかる。</a:t>
            </a:r>
            <a:br>
              <a:rPr lang="en-US" altLang="ja-JP" b="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b="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b="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r>
              <a:rPr lang="ja-JP" altLang="en-US" b="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リアルタイムで予想を返すにはホスティングしておく必要有？そうするとまあまあ料金かかりそう。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947E86B-6169-45B3-B8FE-3D39C3FB2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858" y="4278915"/>
            <a:ext cx="5045653" cy="111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9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10022</TotalTime>
  <Words>955</Words>
  <Application>Microsoft Office PowerPoint</Application>
  <PresentationFormat>ワイド画面</PresentationFormat>
  <Paragraphs>105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Meiryo UI</vt:lpstr>
      <vt:lpstr>游ゴシック</vt:lpstr>
      <vt:lpstr>游ゴシック Light</vt:lpstr>
      <vt:lpstr>Arial</vt:lpstr>
      <vt:lpstr>Wingdings</vt:lpstr>
      <vt:lpstr>Office テーマ</vt:lpstr>
      <vt:lpstr>ピアノアプリ　アーキテクチャ </vt:lpstr>
      <vt:lpstr>アーキテクチャ全体イメージ</vt:lpstr>
      <vt:lpstr>処理フローイメージ Ver.1</vt:lpstr>
      <vt:lpstr>処理フローイメージ Ver.2</vt:lpstr>
      <vt:lpstr>Amazon S3</vt:lpstr>
      <vt:lpstr>Amazon API Gateway</vt:lpstr>
      <vt:lpstr>AWS Lambda</vt:lpstr>
      <vt:lpstr>Amazon ECR</vt:lpstr>
      <vt:lpstr>Amazon SageMaker</vt:lpstr>
      <vt:lpstr>AWS 検証</vt:lpstr>
      <vt:lpstr>曲</vt:lpstr>
      <vt:lpstr>メモ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ピアノアプリ　アーキテクチャ </dc:title>
  <dc:creator>金石 和英</dc:creator>
  <cp:lastModifiedBy>金石 和英</cp:lastModifiedBy>
  <cp:revision>80</cp:revision>
  <dcterms:created xsi:type="dcterms:W3CDTF">2021-03-29T10:45:04Z</dcterms:created>
  <dcterms:modified xsi:type="dcterms:W3CDTF">2021-04-11T14:48:39Z</dcterms:modified>
</cp:coreProperties>
</file>