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66" r:id="rId4"/>
    <p:sldId id="263" r:id="rId5"/>
    <p:sldId id="267" r:id="rId6"/>
    <p:sldId id="258" r:id="rId7"/>
    <p:sldId id="262" r:id="rId8"/>
    <p:sldId id="268" r:id="rId9"/>
    <p:sldId id="286" r:id="rId10"/>
    <p:sldId id="264" r:id="rId11"/>
    <p:sldId id="265" r:id="rId12"/>
    <p:sldId id="287" r:id="rId13"/>
    <p:sldId id="270" r:id="rId14"/>
    <p:sldId id="272" r:id="rId15"/>
    <p:sldId id="290" r:id="rId16"/>
    <p:sldId id="282" r:id="rId17"/>
    <p:sldId id="288" r:id="rId18"/>
    <p:sldId id="285" r:id="rId19"/>
    <p:sldId id="289" r:id="rId20"/>
    <p:sldId id="277" r:id="rId21"/>
    <p:sldId id="281" r:id="rId22"/>
    <p:sldId id="275" r:id="rId23"/>
    <p:sldId id="283" r:id="rId24"/>
    <p:sldId id="279" r:id="rId25"/>
    <p:sldId id="284" r:id="rId26"/>
  </p:sldIdLst>
  <p:sldSz cx="12192000" cy="6858000"/>
  <p:notesSz cx="6858000" cy="3800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qi Gao" initials="AG" lastIdx="1" clrIdx="0">
    <p:extLst>
      <p:ext uri="{19B8F6BF-5375-455C-9EA6-DF929625EA0E}">
        <p15:presenceInfo xmlns:p15="http://schemas.microsoft.com/office/powerpoint/2012/main" userId="S::ag610@uowmail.edu.au::a6de4d80-1274-4d6a-add2-cf69bbc5ca69" providerId="AD"/>
      </p:ext>
    </p:extLst>
  </p:cmAuthor>
  <p:cmAuthor id="2" name="Steven Rebello" initials="SR" lastIdx="1" clrIdx="1">
    <p:extLst>
      <p:ext uri="{19B8F6BF-5375-455C-9EA6-DF929625EA0E}">
        <p15:presenceInfo xmlns:p15="http://schemas.microsoft.com/office/powerpoint/2012/main" userId="S::sr626@uowmail.edu.au::1e4d9425-c00d-4bf4-ad34-73a3e18143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7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9T15:45:48.284" idx="1">
    <p:pos x="10" y="10"/>
    <p:text>It needs to be in percent, maybe 20% for each if others don't mind</p:text>
    <p:extLst>
      <p:ext uri="{C676402C-5697-4E1C-873F-D02D1690AC5C}">
        <p15:threadingInfo xmlns:p15="http://schemas.microsoft.com/office/powerpoint/2012/main" timeZoneBias="-600"/>
      </p:ext>
    </p:extLst>
  </p:cm>
  <p:cm authorId="2" dt="2020-06-09T02:33:34.936" idx="1">
    <p:pos x="10" y="106"/>
    <p:text>you can either put 20% or 100% and they both mean full contribution</p:text>
    <p:extLst>
      <p:ext uri="{C676402C-5697-4E1C-873F-D02D1690AC5C}">
        <p15:threadingInfo xmlns:p15="http://schemas.microsoft.com/office/powerpoint/2012/main" timeZoneBias="420">
          <p15:parentCm authorId="1" idx="1"/>
        </p15:threadingInfo>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DFFC1-FD4A-4445-B384-A62ADC651E89}"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24636547-16D5-44BC-8B80-50190753BD7E}">
      <dgm:prSet/>
      <dgm:spPr/>
      <dgm:t>
        <a:bodyPr/>
        <a:lstStyle/>
        <a:p>
          <a:pPr>
            <a:lnSpc>
              <a:spcPct val="100000"/>
            </a:lnSpc>
          </a:pPr>
          <a:r>
            <a:rPr lang="en-US">
              <a:latin typeface="Calibri Light" panose="020F0302020204030204"/>
            </a:rPr>
            <a:t>Remove</a:t>
          </a:r>
          <a:r>
            <a:rPr lang="en-US"/>
            <a:t> columns where over </a:t>
          </a:r>
          <a:r>
            <a:rPr lang="en-US">
              <a:latin typeface="Calibri Light" panose="020F0302020204030204"/>
            </a:rPr>
            <a:t>5</a:t>
          </a:r>
          <a:r>
            <a:rPr lang="en-US"/>
            <a:t>% of instance values are </a:t>
          </a:r>
          <a:r>
            <a:rPr lang="en-US" b="0" i="0" u="none" strike="noStrike" cap="none" baseline="0" noProof="0">
              <a:latin typeface="Calibri Light"/>
              <a:cs typeface="Calibri Light"/>
            </a:rPr>
            <a:t>missing</a:t>
          </a:r>
          <a:r>
            <a:rPr lang="en-US">
              <a:latin typeface="Calibri Light" panose="020F0302020204030204"/>
            </a:rPr>
            <a:t> </a:t>
          </a:r>
          <a:r>
            <a:rPr lang="en-US" b="0" i="0" u="none" strike="noStrike" cap="none" baseline="0" noProof="0">
              <a:latin typeface="Calibri Light"/>
              <a:cs typeface="Calibri Light"/>
            </a:rPr>
            <a:t>values</a:t>
          </a:r>
          <a:endParaRPr lang="en-US"/>
        </a:p>
      </dgm:t>
    </dgm:pt>
    <dgm:pt modelId="{CA82DD50-C647-4EB7-8051-1C5C7D1C53DB}" type="parTrans" cxnId="{A0F85E62-148B-4FF2-8491-D60D58E68A67}">
      <dgm:prSet/>
      <dgm:spPr/>
      <dgm:t>
        <a:bodyPr/>
        <a:lstStyle/>
        <a:p>
          <a:endParaRPr lang="en-US"/>
        </a:p>
      </dgm:t>
    </dgm:pt>
    <dgm:pt modelId="{FEF9CB21-AF79-4892-9DA4-06A026686AD4}" type="sibTrans" cxnId="{A0F85E62-148B-4FF2-8491-D60D58E68A67}">
      <dgm:prSet/>
      <dgm:spPr/>
      <dgm:t>
        <a:bodyPr/>
        <a:lstStyle/>
        <a:p>
          <a:endParaRPr lang="en-US"/>
        </a:p>
      </dgm:t>
    </dgm:pt>
    <dgm:pt modelId="{02E8394C-F2CA-481E-B465-1E79BEF0E109}">
      <dgm:prSet/>
      <dgm:spPr/>
      <dgm:t>
        <a:bodyPr/>
        <a:lstStyle/>
        <a:p>
          <a:pPr>
            <a:lnSpc>
              <a:spcPct val="100000"/>
            </a:lnSpc>
          </a:pPr>
          <a:r>
            <a:rPr lang="en-US">
              <a:latin typeface="Calibri Light" panose="020F0302020204030204"/>
            </a:rPr>
            <a:t>Remove</a:t>
          </a:r>
          <a:r>
            <a:rPr lang="en-US"/>
            <a:t> columns where over 90% of instance values are zero</a:t>
          </a:r>
        </a:p>
      </dgm:t>
    </dgm:pt>
    <dgm:pt modelId="{531AC5C9-790D-4BE6-8E31-77F6DBB0FB6D}" type="parTrans" cxnId="{B052D26D-1A37-41A6-83E0-AB922CFFD702}">
      <dgm:prSet/>
      <dgm:spPr/>
      <dgm:t>
        <a:bodyPr/>
        <a:lstStyle/>
        <a:p>
          <a:endParaRPr lang="en-US"/>
        </a:p>
      </dgm:t>
    </dgm:pt>
    <dgm:pt modelId="{5CA6987E-D5BC-456F-B662-D1E61242081F}" type="sibTrans" cxnId="{B052D26D-1A37-41A6-83E0-AB922CFFD702}">
      <dgm:prSet/>
      <dgm:spPr/>
      <dgm:t>
        <a:bodyPr/>
        <a:lstStyle/>
        <a:p>
          <a:endParaRPr lang="en-US"/>
        </a:p>
      </dgm:t>
    </dgm:pt>
    <dgm:pt modelId="{1E72BD8C-EB7E-4EB3-B8AB-65651B821479}">
      <dgm:prSet/>
      <dgm:spPr/>
      <dgm:t>
        <a:bodyPr/>
        <a:lstStyle/>
        <a:p>
          <a:pPr>
            <a:lnSpc>
              <a:spcPct val="100000"/>
            </a:lnSpc>
          </a:pPr>
          <a:r>
            <a:rPr lang="en-US"/>
            <a:t>Change missing values to the mean of the column</a:t>
          </a:r>
        </a:p>
      </dgm:t>
    </dgm:pt>
    <dgm:pt modelId="{4D1A539B-A00C-4BD0-AE30-725F57FDE927}" type="parTrans" cxnId="{B602503A-4A4F-44EC-A750-0089C744D4BC}">
      <dgm:prSet/>
      <dgm:spPr/>
      <dgm:t>
        <a:bodyPr/>
        <a:lstStyle/>
        <a:p>
          <a:endParaRPr lang="en-US"/>
        </a:p>
      </dgm:t>
    </dgm:pt>
    <dgm:pt modelId="{EEE1467B-C8EA-45E2-A08D-94F9E8DC7321}" type="sibTrans" cxnId="{B602503A-4A4F-44EC-A750-0089C744D4BC}">
      <dgm:prSet/>
      <dgm:spPr/>
      <dgm:t>
        <a:bodyPr/>
        <a:lstStyle/>
        <a:p>
          <a:endParaRPr lang="en-US"/>
        </a:p>
      </dgm:t>
    </dgm:pt>
    <dgm:pt modelId="{276BD063-0A46-41AC-978A-602535DBCBB2}" type="pres">
      <dgm:prSet presAssocID="{47FDFFC1-FD4A-4445-B384-A62ADC651E89}" presName="root" presStyleCnt="0">
        <dgm:presLayoutVars>
          <dgm:dir/>
          <dgm:resizeHandles val="exact"/>
        </dgm:presLayoutVars>
      </dgm:prSet>
      <dgm:spPr/>
    </dgm:pt>
    <dgm:pt modelId="{2FF5BF09-8736-4B68-9D04-D10D6C317848}" type="pres">
      <dgm:prSet presAssocID="{24636547-16D5-44BC-8B80-50190753BD7E}" presName="compNode" presStyleCnt="0"/>
      <dgm:spPr/>
    </dgm:pt>
    <dgm:pt modelId="{2D15D16D-2E5A-4D68-A563-C6C42E294053}" type="pres">
      <dgm:prSet presAssocID="{24636547-16D5-44BC-8B80-50190753BD7E}" presName="bgRect" presStyleLbl="bgShp" presStyleIdx="0" presStyleCnt="3"/>
      <dgm:spPr/>
    </dgm:pt>
    <dgm:pt modelId="{31E59BC9-35D4-4B11-8AEB-D4DD50FC8298}" type="pres">
      <dgm:prSet presAssocID="{24636547-16D5-44BC-8B80-50190753BD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rbage"/>
        </a:ext>
      </dgm:extLst>
    </dgm:pt>
    <dgm:pt modelId="{265DB9AD-42EF-4D46-996E-03CC8429556D}" type="pres">
      <dgm:prSet presAssocID="{24636547-16D5-44BC-8B80-50190753BD7E}" presName="spaceRect" presStyleCnt="0"/>
      <dgm:spPr/>
    </dgm:pt>
    <dgm:pt modelId="{0D570BBD-64F0-423C-8E66-E70707AC9A21}" type="pres">
      <dgm:prSet presAssocID="{24636547-16D5-44BC-8B80-50190753BD7E}" presName="parTx" presStyleLbl="revTx" presStyleIdx="0" presStyleCnt="3">
        <dgm:presLayoutVars>
          <dgm:chMax val="0"/>
          <dgm:chPref val="0"/>
        </dgm:presLayoutVars>
      </dgm:prSet>
      <dgm:spPr/>
    </dgm:pt>
    <dgm:pt modelId="{A3B5BF41-B0B4-4B0A-A3D6-6FEF5916F06C}" type="pres">
      <dgm:prSet presAssocID="{FEF9CB21-AF79-4892-9DA4-06A026686AD4}" presName="sibTrans" presStyleCnt="0"/>
      <dgm:spPr/>
    </dgm:pt>
    <dgm:pt modelId="{85456BD4-2CD5-4800-BF1D-EED63FCD6631}" type="pres">
      <dgm:prSet presAssocID="{02E8394C-F2CA-481E-B465-1E79BEF0E109}" presName="compNode" presStyleCnt="0"/>
      <dgm:spPr/>
    </dgm:pt>
    <dgm:pt modelId="{0A87589E-E6CD-440D-9E5A-5206A836E0B4}" type="pres">
      <dgm:prSet presAssocID="{02E8394C-F2CA-481E-B465-1E79BEF0E109}" presName="bgRect" presStyleLbl="bgShp" presStyleIdx="1" presStyleCnt="3"/>
      <dgm:spPr/>
    </dgm:pt>
    <dgm:pt modelId="{8178758F-44A4-4A7A-94E9-6875224F99CF}" type="pres">
      <dgm:prSet presAssocID="{02E8394C-F2CA-481E-B465-1E79BEF0E1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E3617486-42BD-4456-B24E-F9A339FD4EF5}" type="pres">
      <dgm:prSet presAssocID="{02E8394C-F2CA-481E-B465-1E79BEF0E109}" presName="spaceRect" presStyleCnt="0"/>
      <dgm:spPr/>
    </dgm:pt>
    <dgm:pt modelId="{7053E321-A83A-4C6B-A4E8-22ADBC6DE1CC}" type="pres">
      <dgm:prSet presAssocID="{02E8394C-F2CA-481E-B465-1E79BEF0E109}" presName="parTx" presStyleLbl="revTx" presStyleIdx="1" presStyleCnt="3">
        <dgm:presLayoutVars>
          <dgm:chMax val="0"/>
          <dgm:chPref val="0"/>
        </dgm:presLayoutVars>
      </dgm:prSet>
      <dgm:spPr/>
    </dgm:pt>
    <dgm:pt modelId="{0607D9F2-BA57-4566-880F-AA272E9459CA}" type="pres">
      <dgm:prSet presAssocID="{5CA6987E-D5BC-456F-B662-D1E61242081F}" presName="sibTrans" presStyleCnt="0"/>
      <dgm:spPr/>
    </dgm:pt>
    <dgm:pt modelId="{BF3C56BD-DCB6-42F3-8CB3-AEE6790486AD}" type="pres">
      <dgm:prSet presAssocID="{1E72BD8C-EB7E-4EB3-B8AB-65651B821479}" presName="compNode" presStyleCnt="0"/>
      <dgm:spPr/>
    </dgm:pt>
    <dgm:pt modelId="{ADD4DEBA-DAF3-441A-AD48-CC4285C0065A}" type="pres">
      <dgm:prSet presAssocID="{1E72BD8C-EB7E-4EB3-B8AB-65651B821479}" presName="bgRect" presStyleLbl="bgShp" presStyleIdx="2" presStyleCnt="3"/>
      <dgm:spPr/>
    </dgm:pt>
    <dgm:pt modelId="{6A6FBFC6-0E65-4175-8373-B0C21510AAFF}" type="pres">
      <dgm:prSet presAssocID="{1E72BD8C-EB7E-4EB3-B8AB-65651B8214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086BC60A-3B1C-422D-88BC-4BFC05E7E4B7}" type="pres">
      <dgm:prSet presAssocID="{1E72BD8C-EB7E-4EB3-B8AB-65651B821479}" presName="spaceRect" presStyleCnt="0"/>
      <dgm:spPr/>
    </dgm:pt>
    <dgm:pt modelId="{BB1DB1FE-4D23-4BF8-95B4-92AF7BF9961C}" type="pres">
      <dgm:prSet presAssocID="{1E72BD8C-EB7E-4EB3-B8AB-65651B821479}" presName="parTx" presStyleLbl="revTx" presStyleIdx="2" presStyleCnt="3">
        <dgm:presLayoutVars>
          <dgm:chMax val="0"/>
          <dgm:chPref val="0"/>
        </dgm:presLayoutVars>
      </dgm:prSet>
      <dgm:spPr/>
    </dgm:pt>
  </dgm:ptLst>
  <dgm:cxnLst>
    <dgm:cxn modelId="{FDAF5723-D3C2-4C65-8CE6-69204FF1A19F}" type="presOf" srcId="{02E8394C-F2CA-481E-B465-1E79BEF0E109}" destId="{7053E321-A83A-4C6B-A4E8-22ADBC6DE1CC}" srcOrd="0" destOrd="0" presId="urn:microsoft.com/office/officeart/2018/2/layout/IconVerticalSolidList"/>
    <dgm:cxn modelId="{51E32734-6255-4472-9676-A5EB56A54D7E}" type="presOf" srcId="{24636547-16D5-44BC-8B80-50190753BD7E}" destId="{0D570BBD-64F0-423C-8E66-E70707AC9A21}" srcOrd="0" destOrd="0" presId="urn:microsoft.com/office/officeart/2018/2/layout/IconVerticalSolidList"/>
    <dgm:cxn modelId="{B602503A-4A4F-44EC-A750-0089C744D4BC}" srcId="{47FDFFC1-FD4A-4445-B384-A62ADC651E89}" destId="{1E72BD8C-EB7E-4EB3-B8AB-65651B821479}" srcOrd="2" destOrd="0" parTransId="{4D1A539B-A00C-4BD0-AE30-725F57FDE927}" sibTransId="{EEE1467B-C8EA-45E2-A08D-94F9E8DC7321}"/>
    <dgm:cxn modelId="{A0F85E62-148B-4FF2-8491-D60D58E68A67}" srcId="{47FDFFC1-FD4A-4445-B384-A62ADC651E89}" destId="{24636547-16D5-44BC-8B80-50190753BD7E}" srcOrd="0" destOrd="0" parTransId="{CA82DD50-C647-4EB7-8051-1C5C7D1C53DB}" sibTransId="{FEF9CB21-AF79-4892-9DA4-06A026686AD4}"/>
    <dgm:cxn modelId="{B052D26D-1A37-41A6-83E0-AB922CFFD702}" srcId="{47FDFFC1-FD4A-4445-B384-A62ADC651E89}" destId="{02E8394C-F2CA-481E-B465-1E79BEF0E109}" srcOrd="1" destOrd="0" parTransId="{531AC5C9-790D-4BE6-8E31-77F6DBB0FB6D}" sibTransId="{5CA6987E-D5BC-456F-B662-D1E61242081F}"/>
    <dgm:cxn modelId="{C51BAD95-3007-4F7A-A9DA-187DA3B95491}" type="presOf" srcId="{1E72BD8C-EB7E-4EB3-B8AB-65651B821479}" destId="{BB1DB1FE-4D23-4BF8-95B4-92AF7BF9961C}" srcOrd="0" destOrd="0" presId="urn:microsoft.com/office/officeart/2018/2/layout/IconVerticalSolidList"/>
    <dgm:cxn modelId="{72CBE6E7-6507-41E6-B95B-23AB62904614}" type="presOf" srcId="{47FDFFC1-FD4A-4445-B384-A62ADC651E89}" destId="{276BD063-0A46-41AC-978A-602535DBCBB2}" srcOrd="0" destOrd="0" presId="urn:microsoft.com/office/officeart/2018/2/layout/IconVerticalSolidList"/>
    <dgm:cxn modelId="{E1ACC033-2F1B-4D50-A6E3-249BE7386BE5}" type="presParOf" srcId="{276BD063-0A46-41AC-978A-602535DBCBB2}" destId="{2FF5BF09-8736-4B68-9D04-D10D6C317848}" srcOrd="0" destOrd="0" presId="urn:microsoft.com/office/officeart/2018/2/layout/IconVerticalSolidList"/>
    <dgm:cxn modelId="{27B0940C-5624-4C69-814F-2D4017C912E2}" type="presParOf" srcId="{2FF5BF09-8736-4B68-9D04-D10D6C317848}" destId="{2D15D16D-2E5A-4D68-A563-C6C42E294053}" srcOrd="0" destOrd="0" presId="urn:microsoft.com/office/officeart/2018/2/layout/IconVerticalSolidList"/>
    <dgm:cxn modelId="{7670D7E3-545D-4465-93EF-8E69EF12B2B0}" type="presParOf" srcId="{2FF5BF09-8736-4B68-9D04-D10D6C317848}" destId="{31E59BC9-35D4-4B11-8AEB-D4DD50FC8298}" srcOrd="1" destOrd="0" presId="urn:microsoft.com/office/officeart/2018/2/layout/IconVerticalSolidList"/>
    <dgm:cxn modelId="{B2BCDF7C-2C71-4AB8-9FF8-60AD2AB092DB}" type="presParOf" srcId="{2FF5BF09-8736-4B68-9D04-D10D6C317848}" destId="{265DB9AD-42EF-4D46-996E-03CC8429556D}" srcOrd="2" destOrd="0" presId="urn:microsoft.com/office/officeart/2018/2/layout/IconVerticalSolidList"/>
    <dgm:cxn modelId="{97144DB2-B351-4E4F-B7C4-6F2EEC315597}" type="presParOf" srcId="{2FF5BF09-8736-4B68-9D04-D10D6C317848}" destId="{0D570BBD-64F0-423C-8E66-E70707AC9A21}" srcOrd="3" destOrd="0" presId="urn:microsoft.com/office/officeart/2018/2/layout/IconVerticalSolidList"/>
    <dgm:cxn modelId="{9C53C2B6-A843-4905-A86E-30B078E2ED69}" type="presParOf" srcId="{276BD063-0A46-41AC-978A-602535DBCBB2}" destId="{A3B5BF41-B0B4-4B0A-A3D6-6FEF5916F06C}" srcOrd="1" destOrd="0" presId="urn:microsoft.com/office/officeart/2018/2/layout/IconVerticalSolidList"/>
    <dgm:cxn modelId="{952690E4-53E5-401E-BDA3-24E6B26F9693}" type="presParOf" srcId="{276BD063-0A46-41AC-978A-602535DBCBB2}" destId="{85456BD4-2CD5-4800-BF1D-EED63FCD6631}" srcOrd="2" destOrd="0" presId="urn:microsoft.com/office/officeart/2018/2/layout/IconVerticalSolidList"/>
    <dgm:cxn modelId="{7CC5C9DE-9015-4EE4-BAB7-6DBCEC1635A2}" type="presParOf" srcId="{85456BD4-2CD5-4800-BF1D-EED63FCD6631}" destId="{0A87589E-E6CD-440D-9E5A-5206A836E0B4}" srcOrd="0" destOrd="0" presId="urn:microsoft.com/office/officeart/2018/2/layout/IconVerticalSolidList"/>
    <dgm:cxn modelId="{EF3A6779-625A-4588-9145-8D56EE4D0661}" type="presParOf" srcId="{85456BD4-2CD5-4800-BF1D-EED63FCD6631}" destId="{8178758F-44A4-4A7A-94E9-6875224F99CF}" srcOrd="1" destOrd="0" presId="urn:microsoft.com/office/officeart/2018/2/layout/IconVerticalSolidList"/>
    <dgm:cxn modelId="{715F2384-F3F3-4CBA-ABA2-A9ADA2AD0842}" type="presParOf" srcId="{85456BD4-2CD5-4800-BF1D-EED63FCD6631}" destId="{E3617486-42BD-4456-B24E-F9A339FD4EF5}" srcOrd="2" destOrd="0" presId="urn:microsoft.com/office/officeart/2018/2/layout/IconVerticalSolidList"/>
    <dgm:cxn modelId="{CDF94AC1-E03C-4DDD-9976-EE82EDE8F671}" type="presParOf" srcId="{85456BD4-2CD5-4800-BF1D-EED63FCD6631}" destId="{7053E321-A83A-4C6B-A4E8-22ADBC6DE1CC}" srcOrd="3" destOrd="0" presId="urn:microsoft.com/office/officeart/2018/2/layout/IconVerticalSolidList"/>
    <dgm:cxn modelId="{B391AD40-845F-4956-84D7-B0E7E6E508D1}" type="presParOf" srcId="{276BD063-0A46-41AC-978A-602535DBCBB2}" destId="{0607D9F2-BA57-4566-880F-AA272E9459CA}" srcOrd="3" destOrd="0" presId="urn:microsoft.com/office/officeart/2018/2/layout/IconVerticalSolidList"/>
    <dgm:cxn modelId="{34EE664D-EE48-4310-958E-85AECC93E6B1}" type="presParOf" srcId="{276BD063-0A46-41AC-978A-602535DBCBB2}" destId="{BF3C56BD-DCB6-42F3-8CB3-AEE6790486AD}" srcOrd="4" destOrd="0" presId="urn:microsoft.com/office/officeart/2018/2/layout/IconVerticalSolidList"/>
    <dgm:cxn modelId="{3397AB89-45FB-46B6-AF36-14333E586755}" type="presParOf" srcId="{BF3C56BD-DCB6-42F3-8CB3-AEE6790486AD}" destId="{ADD4DEBA-DAF3-441A-AD48-CC4285C0065A}" srcOrd="0" destOrd="0" presId="urn:microsoft.com/office/officeart/2018/2/layout/IconVerticalSolidList"/>
    <dgm:cxn modelId="{C5ADC4CD-D68C-4081-8B74-19A5557C1EF5}" type="presParOf" srcId="{BF3C56BD-DCB6-42F3-8CB3-AEE6790486AD}" destId="{6A6FBFC6-0E65-4175-8373-B0C21510AAFF}" srcOrd="1" destOrd="0" presId="urn:microsoft.com/office/officeart/2018/2/layout/IconVerticalSolidList"/>
    <dgm:cxn modelId="{63598DDE-C5DD-4E67-8B9A-1B257BB041F8}" type="presParOf" srcId="{BF3C56BD-DCB6-42F3-8CB3-AEE6790486AD}" destId="{086BC60A-3B1C-422D-88BC-4BFC05E7E4B7}" srcOrd="2" destOrd="0" presId="urn:microsoft.com/office/officeart/2018/2/layout/IconVerticalSolidList"/>
    <dgm:cxn modelId="{27D0EBD5-6641-4965-87DE-0EC0CC95D557}" type="presParOf" srcId="{BF3C56BD-DCB6-42F3-8CB3-AEE6790486AD}" destId="{BB1DB1FE-4D23-4BF8-95B4-92AF7BF996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B038F-E4F5-4455-82E2-C53BA325475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38557C7-9B3A-4269-9E3B-FB2E046908CB}">
      <dgm:prSet/>
      <dgm:spPr/>
      <dgm:t>
        <a:bodyPr/>
        <a:lstStyle/>
        <a:p>
          <a:pPr>
            <a:lnSpc>
              <a:spcPct val="100000"/>
            </a:lnSpc>
            <a:defRPr cap="all"/>
          </a:pPr>
          <a:r>
            <a:rPr lang="en-US"/>
            <a:t>Naïve Bayes</a:t>
          </a:r>
        </a:p>
      </dgm:t>
    </dgm:pt>
    <dgm:pt modelId="{53DEC0A8-D31B-4FDE-B471-F56369D93DE2}" type="parTrans" cxnId="{1B47FF06-0ED4-489B-9458-0F502A614AE7}">
      <dgm:prSet/>
      <dgm:spPr/>
      <dgm:t>
        <a:bodyPr/>
        <a:lstStyle/>
        <a:p>
          <a:endParaRPr lang="en-US"/>
        </a:p>
      </dgm:t>
    </dgm:pt>
    <dgm:pt modelId="{62894D5E-4BCA-4F11-8CC5-C6BA9D844CEC}" type="sibTrans" cxnId="{1B47FF06-0ED4-489B-9458-0F502A614AE7}">
      <dgm:prSet/>
      <dgm:spPr/>
      <dgm:t>
        <a:bodyPr/>
        <a:lstStyle/>
        <a:p>
          <a:endParaRPr lang="en-US"/>
        </a:p>
      </dgm:t>
    </dgm:pt>
    <dgm:pt modelId="{F618D17E-8AA4-461E-96E7-1FB988681DAD}">
      <dgm:prSet/>
      <dgm:spPr/>
      <dgm:t>
        <a:bodyPr/>
        <a:lstStyle/>
        <a:p>
          <a:pPr>
            <a:lnSpc>
              <a:spcPct val="100000"/>
            </a:lnSpc>
            <a:defRPr cap="all"/>
          </a:pPr>
          <a:r>
            <a:rPr lang="en-US"/>
            <a:t>Random Forest</a:t>
          </a:r>
        </a:p>
      </dgm:t>
    </dgm:pt>
    <dgm:pt modelId="{710ACA05-9A1D-4BC7-92BF-779E39A088DC}" type="parTrans" cxnId="{128FD9B4-075A-4E33-8120-C2CEC92032DC}">
      <dgm:prSet/>
      <dgm:spPr/>
      <dgm:t>
        <a:bodyPr/>
        <a:lstStyle/>
        <a:p>
          <a:endParaRPr lang="en-US"/>
        </a:p>
      </dgm:t>
    </dgm:pt>
    <dgm:pt modelId="{63B38F7A-E060-4D26-8FDA-1090391D67F8}" type="sibTrans" cxnId="{128FD9B4-075A-4E33-8120-C2CEC92032DC}">
      <dgm:prSet/>
      <dgm:spPr/>
      <dgm:t>
        <a:bodyPr/>
        <a:lstStyle/>
        <a:p>
          <a:endParaRPr lang="en-US"/>
        </a:p>
      </dgm:t>
    </dgm:pt>
    <dgm:pt modelId="{E1C6D9DD-47B9-4379-9F25-0D9ACD1935F5}">
      <dgm:prSet phldr="0"/>
      <dgm:spPr/>
      <dgm:t>
        <a:bodyPr/>
        <a:lstStyle/>
        <a:p>
          <a:pPr>
            <a:lnSpc>
              <a:spcPct val="100000"/>
            </a:lnSpc>
            <a:defRPr cap="all"/>
          </a:pPr>
          <a:r>
            <a:rPr lang="en-US">
              <a:latin typeface="Calibri Light" panose="020F0302020204030204"/>
            </a:rPr>
            <a:t>Logistic Regression</a:t>
          </a:r>
          <a:endParaRPr lang="en-US"/>
        </a:p>
      </dgm:t>
    </dgm:pt>
    <dgm:pt modelId="{8B1E1180-6C57-474C-BEC8-7485FD2DC9B7}" type="parTrans" cxnId="{D887D102-C263-4E8B-9002-EE3DBB865AC7}">
      <dgm:prSet/>
      <dgm:spPr/>
      <dgm:t>
        <a:bodyPr/>
        <a:lstStyle/>
        <a:p>
          <a:endParaRPr lang="en-US"/>
        </a:p>
      </dgm:t>
    </dgm:pt>
    <dgm:pt modelId="{F5CAC226-0A93-4BF3-AD05-05291A161A2F}" type="sibTrans" cxnId="{D887D102-C263-4E8B-9002-EE3DBB865AC7}">
      <dgm:prSet/>
      <dgm:spPr/>
      <dgm:t>
        <a:bodyPr/>
        <a:lstStyle/>
        <a:p>
          <a:endParaRPr lang="en-US"/>
        </a:p>
      </dgm:t>
    </dgm:pt>
    <dgm:pt modelId="{14E40CD3-B0C8-4BEA-8856-EE0CA29ECC0E}">
      <dgm:prSet/>
      <dgm:spPr/>
      <dgm:t>
        <a:bodyPr/>
        <a:lstStyle/>
        <a:p>
          <a:pPr>
            <a:lnSpc>
              <a:spcPct val="100000"/>
            </a:lnSpc>
            <a:defRPr cap="all"/>
          </a:pPr>
          <a:r>
            <a:rPr lang="en-US"/>
            <a:t>Multilayer Perceptron</a:t>
          </a:r>
        </a:p>
      </dgm:t>
    </dgm:pt>
    <dgm:pt modelId="{95FAB256-D9CF-4C59-B468-F2393765D155}" type="parTrans" cxnId="{4475B1C8-8349-4DDF-94FD-5CBA567D5571}">
      <dgm:prSet/>
      <dgm:spPr/>
      <dgm:t>
        <a:bodyPr/>
        <a:lstStyle/>
        <a:p>
          <a:endParaRPr lang="en-US"/>
        </a:p>
      </dgm:t>
    </dgm:pt>
    <dgm:pt modelId="{9F141613-B90C-401D-91CB-0FA404519E8F}" type="sibTrans" cxnId="{4475B1C8-8349-4DDF-94FD-5CBA567D5571}">
      <dgm:prSet/>
      <dgm:spPr/>
      <dgm:t>
        <a:bodyPr/>
        <a:lstStyle/>
        <a:p>
          <a:endParaRPr lang="en-US"/>
        </a:p>
      </dgm:t>
    </dgm:pt>
    <dgm:pt modelId="{312BD892-6DAA-4145-B7E4-AA8C14453F09}">
      <dgm:prSet/>
      <dgm:spPr/>
      <dgm:t>
        <a:bodyPr/>
        <a:lstStyle/>
        <a:p>
          <a:pPr>
            <a:lnSpc>
              <a:spcPct val="100000"/>
            </a:lnSpc>
            <a:defRPr cap="all"/>
          </a:pPr>
          <a:r>
            <a:rPr lang="en-US"/>
            <a:t>Decision Tree</a:t>
          </a:r>
        </a:p>
      </dgm:t>
    </dgm:pt>
    <dgm:pt modelId="{2B02FD05-EC1F-4EDF-8068-0986A2C8FAA8}" type="parTrans" cxnId="{2538E5FA-69CD-49FF-8369-B3E07A4D6891}">
      <dgm:prSet/>
      <dgm:spPr/>
      <dgm:t>
        <a:bodyPr/>
        <a:lstStyle/>
        <a:p>
          <a:endParaRPr lang="en-US"/>
        </a:p>
      </dgm:t>
    </dgm:pt>
    <dgm:pt modelId="{6AD205DD-21D9-4D51-8EE4-A9540CA0B9A0}" type="sibTrans" cxnId="{2538E5FA-69CD-49FF-8369-B3E07A4D6891}">
      <dgm:prSet/>
      <dgm:spPr/>
      <dgm:t>
        <a:bodyPr/>
        <a:lstStyle/>
        <a:p>
          <a:endParaRPr lang="en-US"/>
        </a:p>
      </dgm:t>
    </dgm:pt>
    <dgm:pt modelId="{931148EC-FFE6-423A-B4FD-CBFE7CD71C7B}" type="pres">
      <dgm:prSet presAssocID="{7B7B038F-E4F5-4455-82E2-C53BA3254759}" presName="root" presStyleCnt="0">
        <dgm:presLayoutVars>
          <dgm:dir/>
          <dgm:resizeHandles val="exact"/>
        </dgm:presLayoutVars>
      </dgm:prSet>
      <dgm:spPr/>
    </dgm:pt>
    <dgm:pt modelId="{EA087F24-38BA-4353-BD54-1FB35185A977}" type="pres">
      <dgm:prSet presAssocID="{038557C7-9B3A-4269-9E3B-FB2E046908CB}" presName="compNode" presStyleCnt="0"/>
      <dgm:spPr/>
    </dgm:pt>
    <dgm:pt modelId="{2BCAACC6-121F-4DDC-A9E7-62AF777DA7DA}" type="pres">
      <dgm:prSet presAssocID="{038557C7-9B3A-4269-9E3B-FB2E046908CB}" presName="iconBgRect" presStyleLbl="bgShp" presStyleIdx="0" presStyleCnt="5"/>
      <dgm:spPr/>
    </dgm:pt>
    <dgm:pt modelId="{CD4580CE-BDD9-4337-B091-C623A7BF23D6}" type="pres">
      <dgm:prSet presAssocID="{038557C7-9B3A-4269-9E3B-FB2E046908C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by"/>
        </a:ext>
      </dgm:extLst>
    </dgm:pt>
    <dgm:pt modelId="{4F91BF57-7294-4628-9EA6-682D8210E2CA}" type="pres">
      <dgm:prSet presAssocID="{038557C7-9B3A-4269-9E3B-FB2E046908CB}" presName="spaceRect" presStyleCnt="0"/>
      <dgm:spPr/>
    </dgm:pt>
    <dgm:pt modelId="{54C354DB-CE8E-4A70-9E7A-5D463AEEA430}" type="pres">
      <dgm:prSet presAssocID="{038557C7-9B3A-4269-9E3B-FB2E046908CB}" presName="textRect" presStyleLbl="revTx" presStyleIdx="0" presStyleCnt="5">
        <dgm:presLayoutVars>
          <dgm:chMax val="1"/>
          <dgm:chPref val="1"/>
        </dgm:presLayoutVars>
      </dgm:prSet>
      <dgm:spPr/>
    </dgm:pt>
    <dgm:pt modelId="{00181B8F-F13F-4C8D-8A09-6B3044D1160F}" type="pres">
      <dgm:prSet presAssocID="{62894D5E-4BCA-4F11-8CC5-C6BA9D844CEC}" presName="sibTrans" presStyleCnt="0"/>
      <dgm:spPr/>
    </dgm:pt>
    <dgm:pt modelId="{2D800AFD-28A1-449B-898F-590EB5E3E7AE}" type="pres">
      <dgm:prSet presAssocID="{F618D17E-8AA4-461E-96E7-1FB988681DAD}" presName="compNode" presStyleCnt="0"/>
      <dgm:spPr/>
    </dgm:pt>
    <dgm:pt modelId="{68143279-34F0-4917-BF6B-3C6A15B340D8}" type="pres">
      <dgm:prSet presAssocID="{F618D17E-8AA4-461E-96E7-1FB988681DAD}" presName="iconBgRect" presStyleLbl="bgShp" presStyleIdx="1" presStyleCnt="5"/>
      <dgm:spPr/>
    </dgm:pt>
    <dgm:pt modelId="{D6D5A6CD-4F6D-4787-9DA1-FD424623E578}" type="pres">
      <dgm:prSet presAssocID="{F618D17E-8AA4-461E-96E7-1FB988681DA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4305810C-C5B9-45ED-9C86-8372FA6F628A}" type="pres">
      <dgm:prSet presAssocID="{F618D17E-8AA4-461E-96E7-1FB988681DAD}" presName="spaceRect" presStyleCnt="0"/>
      <dgm:spPr/>
    </dgm:pt>
    <dgm:pt modelId="{C9B98B11-882F-4061-BD7E-54B9B25A763B}" type="pres">
      <dgm:prSet presAssocID="{F618D17E-8AA4-461E-96E7-1FB988681DAD}" presName="textRect" presStyleLbl="revTx" presStyleIdx="1" presStyleCnt="5">
        <dgm:presLayoutVars>
          <dgm:chMax val="1"/>
          <dgm:chPref val="1"/>
        </dgm:presLayoutVars>
      </dgm:prSet>
      <dgm:spPr/>
    </dgm:pt>
    <dgm:pt modelId="{54EEC21A-ECE5-4BDC-8DD1-92968BA7687C}" type="pres">
      <dgm:prSet presAssocID="{63B38F7A-E060-4D26-8FDA-1090391D67F8}" presName="sibTrans" presStyleCnt="0"/>
      <dgm:spPr/>
    </dgm:pt>
    <dgm:pt modelId="{6CC88DA4-5848-4956-8035-497794C3C1AD}" type="pres">
      <dgm:prSet presAssocID="{E1C6D9DD-47B9-4379-9F25-0D9ACD1935F5}" presName="compNode" presStyleCnt="0"/>
      <dgm:spPr/>
    </dgm:pt>
    <dgm:pt modelId="{CDE81707-3B4B-4042-BBC4-B4F7386424DF}" type="pres">
      <dgm:prSet presAssocID="{E1C6D9DD-47B9-4379-9F25-0D9ACD1935F5}" presName="iconBgRect" presStyleLbl="bgShp" presStyleIdx="2" presStyleCnt="5"/>
      <dgm:spPr/>
    </dgm:pt>
    <dgm:pt modelId="{254D824C-69AD-466C-911D-669EC89F3DBE}" type="pres">
      <dgm:prSet presAssocID="{E1C6D9DD-47B9-4379-9F25-0D9ACD1935F5}"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garithmic Graph"/>
        </a:ext>
      </dgm:extLst>
    </dgm:pt>
    <dgm:pt modelId="{B6D36E0A-3D0C-43C3-A702-1F51450C769E}" type="pres">
      <dgm:prSet presAssocID="{E1C6D9DD-47B9-4379-9F25-0D9ACD1935F5}" presName="spaceRect" presStyleCnt="0"/>
      <dgm:spPr/>
    </dgm:pt>
    <dgm:pt modelId="{0ABD0AD7-3F92-4180-9B7F-E81F56314FF4}" type="pres">
      <dgm:prSet presAssocID="{E1C6D9DD-47B9-4379-9F25-0D9ACD1935F5}" presName="textRect" presStyleLbl="revTx" presStyleIdx="2" presStyleCnt="5">
        <dgm:presLayoutVars>
          <dgm:chMax val="1"/>
          <dgm:chPref val="1"/>
        </dgm:presLayoutVars>
      </dgm:prSet>
      <dgm:spPr/>
    </dgm:pt>
    <dgm:pt modelId="{C81902EA-5BB4-4E19-9A76-F99BED8E9923}" type="pres">
      <dgm:prSet presAssocID="{F5CAC226-0A93-4BF3-AD05-05291A161A2F}" presName="sibTrans" presStyleCnt="0"/>
      <dgm:spPr/>
    </dgm:pt>
    <dgm:pt modelId="{E04526E2-2343-4C0E-9352-05C0D6349806}" type="pres">
      <dgm:prSet presAssocID="{14E40CD3-B0C8-4BEA-8856-EE0CA29ECC0E}" presName="compNode" presStyleCnt="0"/>
      <dgm:spPr/>
    </dgm:pt>
    <dgm:pt modelId="{81CE3485-6289-499B-AD36-D5EE7E7845E6}" type="pres">
      <dgm:prSet presAssocID="{14E40CD3-B0C8-4BEA-8856-EE0CA29ECC0E}" presName="iconBgRect" presStyleLbl="bgShp" presStyleIdx="3" presStyleCnt="5"/>
      <dgm:spPr/>
    </dgm:pt>
    <dgm:pt modelId="{222D322B-B61C-4C43-9CF2-6B042FE2B15C}" type="pres">
      <dgm:prSet presAssocID="{14E40CD3-B0C8-4BEA-8856-EE0CA29ECC0E}"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tificial Intelligence"/>
        </a:ext>
      </dgm:extLst>
    </dgm:pt>
    <dgm:pt modelId="{0BC1308E-00DE-4265-9ECC-DE09C3979FE6}" type="pres">
      <dgm:prSet presAssocID="{14E40CD3-B0C8-4BEA-8856-EE0CA29ECC0E}" presName="spaceRect" presStyleCnt="0"/>
      <dgm:spPr/>
    </dgm:pt>
    <dgm:pt modelId="{AD9D9A59-B838-429D-A6BF-1FD7E3893AD2}" type="pres">
      <dgm:prSet presAssocID="{14E40CD3-B0C8-4BEA-8856-EE0CA29ECC0E}" presName="textRect" presStyleLbl="revTx" presStyleIdx="3" presStyleCnt="5">
        <dgm:presLayoutVars>
          <dgm:chMax val="1"/>
          <dgm:chPref val="1"/>
        </dgm:presLayoutVars>
      </dgm:prSet>
      <dgm:spPr/>
    </dgm:pt>
    <dgm:pt modelId="{52F20E48-DDAE-4AF8-A14A-161D0C43163B}" type="pres">
      <dgm:prSet presAssocID="{9F141613-B90C-401D-91CB-0FA404519E8F}" presName="sibTrans" presStyleCnt="0"/>
      <dgm:spPr/>
    </dgm:pt>
    <dgm:pt modelId="{F0037603-B8E1-41E8-A029-B363DB46A6FE}" type="pres">
      <dgm:prSet presAssocID="{312BD892-6DAA-4145-B7E4-AA8C14453F09}" presName="compNode" presStyleCnt="0"/>
      <dgm:spPr/>
    </dgm:pt>
    <dgm:pt modelId="{3DC0DB85-AE63-493E-8406-FAB4741E527B}" type="pres">
      <dgm:prSet presAssocID="{312BD892-6DAA-4145-B7E4-AA8C14453F09}" presName="iconBgRect" presStyleLbl="bgShp" presStyleIdx="4" presStyleCnt="5"/>
      <dgm:spPr/>
    </dgm:pt>
    <dgm:pt modelId="{1CD779D2-F530-4C57-9109-F3E49B186A2F}" type="pres">
      <dgm:prSet presAssocID="{312BD892-6DAA-4145-B7E4-AA8C14453F0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 tree"/>
        </a:ext>
      </dgm:extLst>
    </dgm:pt>
    <dgm:pt modelId="{14F7D384-0663-4EFA-87BF-E8DB2CD3D7CF}" type="pres">
      <dgm:prSet presAssocID="{312BD892-6DAA-4145-B7E4-AA8C14453F09}" presName="spaceRect" presStyleCnt="0"/>
      <dgm:spPr/>
    </dgm:pt>
    <dgm:pt modelId="{B4F3EA19-DDE1-4205-826B-823BF8A87F89}" type="pres">
      <dgm:prSet presAssocID="{312BD892-6DAA-4145-B7E4-AA8C14453F09}" presName="textRect" presStyleLbl="revTx" presStyleIdx="4" presStyleCnt="5">
        <dgm:presLayoutVars>
          <dgm:chMax val="1"/>
          <dgm:chPref val="1"/>
        </dgm:presLayoutVars>
      </dgm:prSet>
      <dgm:spPr/>
    </dgm:pt>
  </dgm:ptLst>
  <dgm:cxnLst>
    <dgm:cxn modelId="{D887D102-C263-4E8B-9002-EE3DBB865AC7}" srcId="{7B7B038F-E4F5-4455-82E2-C53BA3254759}" destId="{E1C6D9DD-47B9-4379-9F25-0D9ACD1935F5}" srcOrd="2" destOrd="0" parTransId="{8B1E1180-6C57-474C-BEC8-7485FD2DC9B7}" sibTransId="{F5CAC226-0A93-4BF3-AD05-05291A161A2F}"/>
    <dgm:cxn modelId="{1B47FF06-0ED4-489B-9458-0F502A614AE7}" srcId="{7B7B038F-E4F5-4455-82E2-C53BA3254759}" destId="{038557C7-9B3A-4269-9E3B-FB2E046908CB}" srcOrd="0" destOrd="0" parTransId="{53DEC0A8-D31B-4FDE-B471-F56369D93DE2}" sibTransId="{62894D5E-4BCA-4F11-8CC5-C6BA9D844CEC}"/>
    <dgm:cxn modelId="{18AFF629-7D1D-4939-959F-415CED7195EB}" type="presOf" srcId="{312BD892-6DAA-4145-B7E4-AA8C14453F09}" destId="{B4F3EA19-DDE1-4205-826B-823BF8A87F89}" srcOrd="0" destOrd="0" presId="urn:microsoft.com/office/officeart/2018/5/layout/IconCircleLabelList"/>
    <dgm:cxn modelId="{90AFEF5F-18A0-4060-99AE-6FA4AA702136}" type="presOf" srcId="{E1C6D9DD-47B9-4379-9F25-0D9ACD1935F5}" destId="{0ABD0AD7-3F92-4180-9B7F-E81F56314FF4}" srcOrd="0" destOrd="0" presId="urn:microsoft.com/office/officeart/2018/5/layout/IconCircleLabelList"/>
    <dgm:cxn modelId="{C4C06668-712B-41C5-8203-904E3FAEB3D8}" type="presOf" srcId="{F618D17E-8AA4-461E-96E7-1FB988681DAD}" destId="{C9B98B11-882F-4061-BD7E-54B9B25A763B}" srcOrd="0" destOrd="0" presId="urn:microsoft.com/office/officeart/2018/5/layout/IconCircleLabelList"/>
    <dgm:cxn modelId="{456D374F-F7BE-469D-AEDE-1F8EDFEC7594}" type="presOf" srcId="{7B7B038F-E4F5-4455-82E2-C53BA3254759}" destId="{931148EC-FFE6-423A-B4FD-CBFE7CD71C7B}" srcOrd="0" destOrd="0" presId="urn:microsoft.com/office/officeart/2018/5/layout/IconCircleLabelList"/>
    <dgm:cxn modelId="{128FD9B4-075A-4E33-8120-C2CEC92032DC}" srcId="{7B7B038F-E4F5-4455-82E2-C53BA3254759}" destId="{F618D17E-8AA4-461E-96E7-1FB988681DAD}" srcOrd="1" destOrd="0" parTransId="{710ACA05-9A1D-4BC7-92BF-779E39A088DC}" sibTransId="{63B38F7A-E060-4D26-8FDA-1090391D67F8}"/>
    <dgm:cxn modelId="{17FADBC5-CA40-4897-B79B-BC2FB2A2CA8A}" type="presOf" srcId="{14E40CD3-B0C8-4BEA-8856-EE0CA29ECC0E}" destId="{AD9D9A59-B838-429D-A6BF-1FD7E3893AD2}" srcOrd="0" destOrd="0" presId="urn:microsoft.com/office/officeart/2018/5/layout/IconCircleLabelList"/>
    <dgm:cxn modelId="{4475B1C8-8349-4DDF-94FD-5CBA567D5571}" srcId="{7B7B038F-E4F5-4455-82E2-C53BA3254759}" destId="{14E40CD3-B0C8-4BEA-8856-EE0CA29ECC0E}" srcOrd="3" destOrd="0" parTransId="{95FAB256-D9CF-4C59-B468-F2393765D155}" sibTransId="{9F141613-B90C-401D-91CB-0FA404519E8F}"/>
    <dgm:cxn modelId="{7F75E5D9-DF09-45F8-9250-B40AA0FBC722}" type="presOf" srcId="{038557C7-9B3A-4269-9E3B-FB2E046908CB}" destId="{54C354DB-CE8E-4A70-9E7A-5D463AEEA430}" srcOrd="0" destOrd="0" presId="urn:microsoft.com/office/officeart/2018/5/layout/IconCircleLabelList"/>
    <dgm:cxn modelId="{2538E5FA-69CD-49FF-8369-B3E07A4D6891}" srcId="{7B7B038F-E4F5-4455-82E2-C53BA3254759}" destId="{312BD892-6DAA-4145-B7E4-AA8C14453F09}" srcOrd="4" destOrd="0" parTransId="{2B02FD05-EC1F-4EDF-8068-0986A2C8FAA8}" sibTransId="{6AD205DD-21D9-4D51-8EE4-A9540CA0B9A0}"/>
    <dgm:cxn modelId="{418642A2-D1D4-49C0-BF52-E1548D569E25}" type="presParOf" srcId="{931148EC-FFE6-423A-B4FD-CBFE7CD71C7B}" destId="{EA087F24-38BA-4353-BD54-1FB35185A977}" srcOrd="0" destOrd="0" presId="urn:microsoft.com/office/officeart/2018/5/layout/IconCircleLabelList"/>
    <dgm:cxn modelId="{4C6A5AF2-97DD-4DAE-98FA-A5A786D52119}" type="presParOf" srcId="{EA087F24-38BA-4353-BD54-1FB35185A977}" destId="{2BCAACC6-121F-4DDC-A9E7-62AF777DA7DA}" srcOrd="0" destOrd="0" presId="urn:microsoft.com/office/officeart/2018/5/layout/IconCircleLabelList"/>
    <dgm:cxn modelId="{D0D8D21C-910D-41D7-A300-3D7789A6A251}" type="presParOf" srcId="{EA087F24-38BA-4353-BD54-1FB35185A977}" destId="{CD4580CE-BDD9-4337-B091-C623A7BF23D6}" srcOrd="1" destOrd="0" presId="urn:microsoft.com/office/officeart/2018/5/layout/IconCircleLabelList"/>
    <dgm:cxn modelId="{A528C1B2-EC4C-4FD8-9484-E8C786BB2C34}" type="presParOf" srcId="{EA087F24-38BA-4353-BD54-1FB35185A977}" destId="{4F91BF57-7294-4628-9EA6-682D8210E2CA}" srcOrd="2" destOrd="0" presId="urn:microsoft.com/office/officeart/2018/5/layout/IconCircleLabelList"/>
    <dgm:cxn modelId="{7AE2D21A-8E36-4D39-B835-8A345E18A7C4}" type="presParOf" srcId="{EA087F24-38BA-4353-BD54-1FB35185A977}" destId="{54C354DB-CE8E-4A70-9E7A-5D463AEEA430}" srcOrd="3" destOrd="0" presId="urn:microsoft.com/office/officeart/2018/5/layout/IconCircleLabelList"/>
    <dgm:cxn modelId="{6C14501E-641E-4487-92FC-BD87D5C6B1A1}" type="presParOf" srcId="{931148EC-FFE6-423A-B4FD-CBFE7CD71C7B}" destId="{00181B8F-F13F-4C8D-8A09-6B3044D1160F}" srcOrd="1" destOrd="0" presId="urn:microsoft.com/office/officeart/2018/5/layout/IconCircleLabelList"/>
    <dgm:cxn modelId="{35EB521B-BFDE-409B-8D82-E8097BCA80BD}" type="presParOf" srcId="{931148EC-FFE6-423A-B4FD-CBFE7CD71C7B}" destId="{2D800AFD-28A1-449B-898F-590EB5E3E7AE}" srcOrd="2" destOrd="0" presId="urn:microsoft.com/office/officeart/2018/5/layout/IconCircleLabelList"/>
    <dgm:cxn modelId="{E42FB96C-FCE7-4FA5-BDA2-864E66EDF821}" type="presParOf" srcId="{2D800AFD-28A1-449B-898F-590EB5E3E7AE}" destId="{68143279-34F0-4917-BF6B-3C6A15B340D8}" srcOrd="0" destOrd="0" presId="urn:microsoft.com/office/officeart/2018/5/layout/IconCircleLabelList"/>
    <dgm:cxn modelId="{5553B76B-D46D-4D63-A3D0-47923CBF8369}" type="presParOf" srcId="{2D800AFD-28A1-449B-898F-590EB5E3E7AE}" destId="{D6D5A6CD-4F6D-4787-9DA1-FD424623E578}" srcOrd="1" destOrd="0" presId="urn:microsoft.com/office/officeart/2018/5/layout/IconCircleLabelList"/>
    <dgm:cxn modelId="{7B669C28-102C-4335-8C13-BADD6ACDFB46}" type="presParOf" srcId="{2D800AFD-28A1-449B-898F-590EB5E3E7AE}" destId="{4305810C-C5B9-45ED-9C86-8372FA6F628A}" srcOrd="2" destOrd="0" presId="urn:microsoft.com/office/officeart/2018/5/layout/IconCircleLabelList"/>
    <dgm:cxn modelId="{42A6B0B1-140D-427F-8EBE-B88E98F83FD4}" type="presParOf" srcId="{2D800AFD-28A1-449B-898F-590EB5E3E7AE}" destId="{C9B98B11-882F-4061-BD7E-54B9B25A763B}" srcOrd="3" destOrd="0" presId="urn:microsoft.com/office/officeart/2018/5/layout/IconCircleLabelList"/>
    <dgm:cxn modelId="{4A24715E-0776-416D-9807-19D1696142C0}" type="presParOf" srcId="{931148EC-FFE6-423A-B4FD-CBFE7CD71C7B}" destId="{54EEC21A-ECE5-4BDC-8DD1-92968BA7687C}" srcOrd="3" destOrd="0" presId="urn:microsoft.com/office/officeart/2018/5/layout/IconCircleLabelList"/>
    <dgm:cxn modelId="{570D58C3-C341-4D44-8358-3A745962C0FF}" type="presParOf" srcId="{931148EC-FFE6-423A-B4FD-CBFE7CD71C7B}" destId="{6CC88DA4-5848-4956-8035-497794C3C1AD}" srcOrd="4" destOrd="0" presId="urn:microsoft.com/office/officeart/2018/5/layout/IconCircleLabelList"/>
    <dgm:cxn modelId="{E4295EDB-90EF-4756-A400-C86B260A1567}" type="presParOf" srcId="{6CC88DA4-5848-4956-8035-497794C3C1AD}" destId="{CDE81707-3B4B-4042-BBC4-B4F7386424DF}" srcOrd="0" destOrd="0" presId="urn:microsoft.com/office/officeart/2018/5/layout/IconCircleLabelList"/>
    <dgm:cxn modelId="{99048DF7-B363-462E-AAF4-A1E5B0E58A7F}" type="presParOf" srcId="{6CC88DA4-5848-4956-8035-497794C3C1AD}" destId="{254D824C-69AD-466C-911D-669EC89F3DBE}" srcOrd="1" destOrd="0" presId="urn:microsoft.com/office/officeart/2018/5/layout/IconCircleLabelList"/>
    <dgm:cxn modelId="{81DECC4F-8C1B-430A-9B3B-6640273AE955}" type="presParOf" srcId="{6CC88DA4-5848-4956-8035-497794C3C1AD}" destId="{B6D36E0A-3D0C-43C3-A702-1F51450C769E}" srcOrd="2" destOrd="0" presId="urn:microsoft.com/office/officeart/2018/5/layout/IconCircleLabelList"/>
    <dgm:cxn modelId="{1394E18D-B940-4DA7-B825-73C089706C74}" type="presParOf" srcId="{6CC88DA4-5848-4956-8035-497794C3C1AD}" destId="{0ABD0AD7-3F92-4180-9B7F-E81F56314FF4}" srcOrd="3" destOrd="0" presId="urn:microsoft.com/office/officeart/2018/5/layout/IconCircleLabelList"/>
    <dgm:cxn modelId="{EFD4B13D-4C3D-414A-9B65-9400015B0875}" type="presParOf" srcId="{931148EC-FFE6-423A-B4FD-CBFE7CD71C7B}" destId="{C81902EA-5BB4-4E19-9A76-F99BED8E9923}" srcOrd="5" destOrd="0" presId="urn:microsoft.com/office/officeart/2018/5/layout/IconCircleLabelList"/>
    <dgm:cxn modelId="{81ADFBC2-36BB-40C2-BF40-890F8399CCA2}" type="presParOf" srcId="{931148EC-FFE6-423A-B4FD-CBFE7CD71C7B}" destId="{E04526E2-2343-4C0E-9352-05C0D6349806}" srcOrd="6" destOrd="0" presId="urn:microsoft.com/office/officeart/2018/5/layout/IconCircleLabelList"/>
    <dgm:cxn modelId="{CADA26CC-5B62-481F-9BCD-7868E9B00D7E}" type="presParOf" srcId="{E04526E2-2343-4C0E-9352-05C0D6349806}" destId="{81CE3485-6289-499B-AD36-D5EE7E7845E6}" srcOrd="0" destOrd="0" presId="urn:microsoft.com/office/officeart/2018/5/layout/IconCircleLabelList"/>
    <dgm:cxn modelId="{67405716-6CC9-4D23-A579-8BF273977BD6}" type="presParOf" srcId="{E04526E2-2343-4C0E-9352-05C0D6349806}" destId="{222D322B-B61C-4C43-9CF2-6B042FE2B15C}" srcOrd="1" destOrd="0" presId="urn:microsoft.com/office/officeart/2018/5/layout/IconCircleLabelList"/>
    <dgm:cxn modelId="{9F349535-2EDC-423F-93A2-D90D83B536EB}" type="presParOf" srcId="{E04526E2-2343-4C0E-9352-05C0D6349806}" destId="{0BC1308E-00DE-4265-9ECC-DE09C3979FE6}" srcOrd="2" destOrd="0" presId="urn:microsoft.com/office/officeart/2018/5/layout/IconCircleLabelList"/>
    <dgm:cxn modelId="{B2DD8122-E474-4768-83BF-6944E8A4494F}" type="presParOf" srcId="{E04526E2-2343-4C0E-9352-05C0D6349806}" destId="{AD9D9A59-B838-429D-A6BF-1FD7E3893AD2}" srcOrd="3" destOrd="0" presId="urn:microsoft.com/office/officeart/2018/5/layout/IconCircleLabelList"/>
    <dgm:cxn modelId="{7CACA6AE-973B-4A61-9045-ED2F705675F8}" type="presParOf" srcId="{931148EC-FFE6-423A-B4FD-CBFE7CD71C7B}" destId="{52F20E48-DDAE-4AF8-A14A-161D0C43163B}" srcOrd="7" destOrd="0" presId="urn:microsoft.com/office/officeart/2018/5/layout/IconCircleLabelList"/>
    <dgm:cxn modelId="{0E5A7A98-95E7-4A7F-9885-64D02DCE8408}" type="presParOf" srcId="{931148EC-FFE6-423A-B4FD-CBFE7CD71C7B}" destId="{F0037603-B8E1-41E8-A029-B363DB46A6FE}" srcOrd="8" destOrd="0" presId="urn:microsoft.com/office/officeart/2018/5/layout/IconCircleLabelList"/>
    <dgm:cxn modelId="{23961ED0-A0AB-4A31-AC7B-7EBEFDF52D6C}" type="presParOf" srcId="{F0037603-B8E1-41E8-A029-B363DB46A6FE}" destId="{3DC0DB85-AE63-493E-8406-FAB4741E527B}" srcOrd="0" destOrd="0" presId="urn:microsoft.com/office/officeart/2018/5/layout/IconCircleLabelList"/>
    <dgm:cxn modelId="{A84C65A6-F936-4286-9DC1-6989606E7427}" type="presParOf" srcId="{F0037603-B8E1-41E8-A029-B363DB46A6FE}" destId="{1CD779D2-F530-4C57-9109-F3E49B186A2F}" srcOrd="1" destOrd="0" presId="urn:microsoft.com/office/officeart/2018/5/layout/IconCircleLabelList"/>
    <dgm:cxn modelId="{81D2C180-4FF9-4010-8AD1-40DB7F2A7241}" type="presParOf" srcId="{F0037603-B8E1-41E8-A029-B363DB46A6FE}" destId="{14F7D384-0663-4EFA-87BF-E8DB2CD3D7CF}" srcOrd="2" destOrd="0" presId="urn:microsoft.com/office/officeart/2018/5/layout/IconCircleLabelList"/>
    <dgm:cxn modelId="{8C797E3E-9AD3-4890-BEF9-C1225EC5B450}" type="presParOf" srcId="{F0037603-B8E1-41E8-A029-B363DB46A6FE}" destId="{B4F3EA19-DDE1-4205-826B-823BF8A87F8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5D16D-2E5A-4D68-A563-C6C42E29405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59BC9-35D4-4B11-8AEB-D4DD50FC829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570BBD-64F0-423C-8E66-E70707AC9A2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Light" panose="020F0302020204030204"/>
            </a:rPr>
            <a:t>Remove</a:t>
          </a:r>
          <a:r>
            <a:rPr lang="en-US" sz="2500" kern="1200"/>
            <a:t> columns where over </a:t>
          </a:r>
          <a:r>
            <a:rPr lang="en-US" sz="2500" kern="1200">
              <a:latin typeface="Calibri Light" panose="020F0302020204030204"/>
            </a:rPr>
            <a:t>5</a:t>
          </a:r>
          <a:r>
            <a:rPr lang="en-US" sz="2500" kern="1200"/>
            <a:t>% of instance values are </a:t>
          </a:r>
          <a:r>
            <a:rPr lang="en-US" sz="2500" b="0" i="0" u="none" strike="noStrike" kern="1200" cap="none" baseline="0" noProof="0">
              <a:latin typeface="Calibri Light"/>
              <a:cs typeface="Calibri Light"/>
            </a:rPr>
            <a:t>missing</a:t>
          </a:r>
          <a:r>
            <a:rPr lang="en-US" sz="2500" kern="1200">
              <a:latin typeface="Calibri Light" panose="020F0302020204030204"/>
            </a:rPr>
            <a:t> </a:t>
          </a:r>
          <a:r>
            <a:rPr lang="en-US" sz="2500" b="0" i="0" u="none" strike="noStrike" kern="1200" cap="none" baseline="0" noProof="0">
              <a:latin typeface="Calibri Light"/>
              <a:cs typeface="Calibri Light"/>
            </a:rPr>
            <a:t>values</a:t>
          </a:r>
          <a:endParaRPr lang="en-US" sz="2500" kern="1200"/>
        </a:p>
      </dsp:txBody>
      <dsp:txXfrm>
        <a:off x="1435590" y="531"/>
        <a:ext cx="9080009" cy="1242935"/>
      </dsp:txXfrm>
    </dsp:sp>
    <dsp:sp modelId="{0A87589E-E6CD-440D-9E5A-5206A836E0B4}">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8758F-44A4-4A7A-94E9-6875224F99C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3E321-A83A-4C6B-A4E8-22ADBC6DE1C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Light" panose="020F0302020204030204"/>
            </a:rPr>
            <a:t>Remove</a:t>
          </a:r>
          <a:r>
            <a:rPr lang="en-US" sz="2500" kern="1200"/>
            <a:t> columns where over 90% of instance values are zero</a:t>
          </a:r>
        </a:p>
      </dsp:txBody>
      <dsp:txXfrm>
        <a:off x="1435590" y="1554201"/>
        <a:ext cx="9080009" cy="1242935"/>
      </dsp:txXfrm>
    </dsp:sp>
    <dsp:sp modelId="{ADD4DEBA-DAF3-441A-AD48-CC4285C0065A}">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FBFC6-0E65-4175-8373-B0C21510AAF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DB1FE-4D23-4BF8-95B4-92AF7BF9961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Change missing values to the mean of the column</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AACC6-121F-4DDC-A9E7-62AF777DA7DA}">
      <dsp:nvSpPr>
        <dsp:cNvPr id="0" name=""/>
        <dsp:cNvSpPr/>
      </dsp:nvSpPr>
      <dsp:spPr>
        <a:xfrm>
          <a:off x="478800" y="1096271"/>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580CE-BDD9-4337-B091-C623A7BF23D6}">
      <dsp:nvSpPr>
        <dsp:cNvPr id="0" name=""/>
        <dsp:cNvSpPr/>
      </dsp:nvSpPr>
      <dsp:spPr>
        <a:xfrm>
          <a:off x="712800" y="1330272"/>
          <a:ext cx="630000" cy="63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C354DB-CE8E-4A70-9E7A-5D463AEEA430}">
      <dsp:nvSpPr>
        <dsp:cNvPr id="0" name=""/>
        <dsp:cNvSpPr/>
      </dsp:nvSpPr>
      <dsp:spPr>
        <a:xfrm>
          <a:off x="12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Naïve Bayes</a:t>
          </a:r>
        </a:p>
      </dsp:txBody>
      <dsp:txXfrm>
        <a:off x="127800" y="2536272"/>
        <a:ext cx="1800000" cy="720000"/>
      </dsp:txXfrm>
    </dsp:sp>
    <dsp:sp modelId="{68143279-34F0-4917-BF6B-3C6A15B340D8}">
      <dsp:nvSpPr>
        <dsp:cNvPr id="0" name=""/>
        <dsp:cNvSpPr/>
      </dsp:nvSpPr>
      <dsp:spPr>
        <a:xfrm>
          <a:off x="2593800" y="1096271"/>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5A6CD-4F6D-4787-9DA1-FD424623E578}">
      <dsp:nvSpPr>
        <dsp:cNvPr id="0" name=""/>
        <dsp:cNvSpPr/>
      </dsp:nvSpPr>
      <dsp:spPr>
        <a:xfrm>
          <a:off x="2827800" y="13302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98B11-882F-4061-BD7E-54B9B25A763B}">
      <dsp:nvSpPr>
        <dsp:cNvPr id="0" name=""/>
        <dsp:cNvSpPr/>
      </dsp:nvSpPr>
      <dsp:spPr>
        <a:xfrm>
          <a:off x="2242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Random Forest</a:t>
          </a:r>
        </a:p>
      </dsp:txBody>
      <dsp:txXfrm>
        <a:off x="2242800" y="2536272"/>
        <a:ext cx="1800000" cy="720000"/>
      </dsp:txXfrm>
    </dsp:sp>
    <dsp:sp modelId="{CDE81707-3B4B-4042-BBC4-B4F7386424DF}">
      <dsp:nvSpPr>
        <dsp:cNvPr id="0" name=""/>
        <dsp:cNvSpPr/>
      </dsp:nvSpPr>
      <dsp:spPr>
        <a:xfrm>
          <a:off x="4708800" y="1096271"/>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D824C-69AD-466C-911D-669EC89F3DBE}">
      <dsp:nvSpPr>
        <dsp:cNvPr id="0" name=""/>
        <dsp:cNvSpPr/>
      </dsp:nvSpPr>
      <dsp:spPr>
        <a:xfrm>
          <a:off x="4942800" y="1330272"/>
          <a:ext cx="630000" cy="63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BD0AD7-3F92-4180-9B7F-E81F56314FF4}">
      <dsp:nvSpPr>
        <dsp:cNvPr id="0" name=""/>
        <dsp:cNvSpPr/>
      </dsp:nvSpPr>
      <dsp:spPr>
        <a:xfrm>
          <a:off x="435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latin typeface="Calibri Light" panose="020F0302020204030204"/>
            </a:rPr>
            <a:t>Logistic Regression</a:t>
          </a:r>
          <a:endParaRPr lang="en-US" sz="2300" kern="1200"/>
        </a:p>
      </dsp:txBody>
      <dsp:txXfrm>
        <a:off x="4357800" y="2536272"/>
        <a:ext cx="1800000" cy="720000"/>
      </dsp:txXfrm>
    </dsp:sp>
    <dsp:sp modelId="{81CE3485-6289-499B-AD36-D5EE7E7845E6}">
      <dsp:nvSpPr>
        <dsp:cNvPr id="0" name=""/>
        <dsp:cNvSpPr/>
      </dsp:nvSpPr>
      <dsp:spPr>
        <a:xfrm>
          <a:off x="6823800" y="1096271"/>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D322B-B61C-4C43-9CF2-6B042FE2B15C}">
      <dsp:nvSpPr>
        <dsp:cNvPr id="0" name=""/>
        <dsp:cNvSpPr/>
      </dsp:nvSpPr>
      <dsp:spPr>
        <a:xfrm>
          <a:off x="7057800" y="1330272"/>
          <a:ext cx="630000" cy="63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D9A59-B838-429D-A6BF-1FD7E3893AD2}">
      <dsp:nvSpPr>
        <dsp:cNvPr id="0" name=""/>
        <dsp:cNvSpPr/>
      </dsp:nvSpPr>
      <dsp:spPr>
        <a:xfrm>
          <a:off x="6472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Multilayer Perceptron</a:t>
          </a:r>
        </a:p>
      </dsp:txBody>
      <dsp:txXfrm>
        <a:off x="6472800" y="2536272"/>
        <a:ext cx="1800000" cy="720000"/>
      </dsp:txXfrm>
    </dsp:sp>
    <dsp:sp modelId="{3DC0DB85-AE63-493E-8406-FAB4741E527B}">
      <dsp:nvSpPr>
        <dsp:cNvPr id="0" name=""/>
        <dsp:cNvSpPr/>
      </dsp:nvSpPr>
      <dsp:spPr>
        <a:xfrm>
          <a:off x="8938800" y="1096271"/>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779D2-F530-4C57-9109-F3E49B186A2F}">
      <dsp:nvSpPr>
        <dsp:cNvPr id="0" name=""/>
        <dsp:cNvSpPr/>
      </dsp:nvSpPr>
      <dsp:spPr>
        <a:xfrm>
          <a:off x="9172800" y="133027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3EA19-DDE1-4205-826B-823BF8A87F89}">
      <dsp:nvSpPr>
        <dsp:cNvPr id="0" name=""/>
        <dsp:cNvSpPr/>
      </dsp:nvSpPr>
      <dsp:spPr>
        <a:xfrm>
          <a:off x="858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Decision Tree</a:t>
          </a:r>
        </a:p>
      </dsp:txBody>
      <dsp:txXfrm>
        <a:off x="8587800" y="253627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BE3B2-C432-4023-A326-1BA9F8781255}" type="datetimeFigureOut">
              <a:rPr lang="en-US"/>
              <a:t>6/20/2021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81EFD-B59F-4FCD-8ADA-D4E8C2E8CCD6}" type="slidenum">
              <a:rPr lang="en-US"/>
              <a:t>‹#›</a:t>
            </a:fld>
            <a:endParaRPr lang="en-US"/>
          </a:p>
        </p:txBody>
      </p:sp>
    </p:spTree>
    <p:extLst>
      <p:ext uri="{BB962C8B-B14F-4D97-AF65-F5344CB8AC3E}">
        <p14:creationId xmlns:p14="http://schemas.microsoft.com/office/powerpoint/2010/main" val="350797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481EFD-B59F-4FCD-8ADA-D4E8C2E8CCD6}" type="slidenum">
              <a:rPr lang="en-US" smtClean="0"/>
              <a:t>1</a:t>
            </a:fld>
            <a:endParaRPr lang="en-US"/>
          </a:p>
        </p:txBody>
      </p:sp>
    </p:spTree>
    <p:extLst>
      <p:ext uri="{BB962C8B-B14F-4D97-AF65-F5344CB8AC3E}">
        <p14:creationId xmlns:p14="http://schemas.microsoft.com/office/powerpoint/2010/main" val="238117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One of benefits of Random Forest which exists me most is, the power of handle large data sets with higher dimensionality. It can handle thousands of input variables and identity most significant variables so it is considered as one of the dimensionality reduction method. Further, the model outputs importance of variable, which can be a very handy feature.</a:t>
            </a:r>
          </a:p>
          <a:p>
            <a:r>
              <a:rPr lang="en-US" sz="1200" b="0" i="0" u="none" strike="noStrike" kern="1200">
                <a:solidFill>
                  <a:schemeClr val="tx1"/>
                </a:solidFill>
                <a:effectLst/>
                <a:latin typeface="+mn-lt"/>
                <a:ea typeface="+mn-ea"/>
                <a:cs typeface="+mn-cs"/>
              </a:rPr>
              <a:t>Random forest can solve both type of problems that is classification and regression.</a:t>
            </a:r>
            <a:endParaRPr lang="en-US" sz="1200" b="1"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It has an effective method for estimating missing data and maintains accuracy when large proportion of the data are missing.</a:t>
            </a:r>
          </a:p>
          <a:p>
            <a:r>
              <a:rPr lang="en-US" sz="1200" b="0" i="0" u="none" strike="noStrike" kern="1200">
                <a:solidFill>
                  <a:schemeClr val="tx1"/>
                </a:solidFill>
                <a:effectLst/>
                <a:latin typeface="+mn-lt"/>
                <a:ea typeface="+mn-ea"/>
                <a:cs typeface="+mn-cs"/>
              </a:rPr>
              <a:t>One of the weakness of Random forest is it feels like a black box approach for a statistical modelers we have very little control on what the model does. You can at best try different parameters and random seeds.</a:t>
            </a:r>
            <a:endParaRPr lang="en-US"/>
          </a:p>
        </p:txBody>
      </p:sp>
      <p:sp>
        <p:nvSpPr>
          <p:cNvPr id="4" name="Slide Number Placeholder 3"/>
          <p:cNvSpPr>
            <a:spLocks noGrp="1"/>
          </p:cNvSpPr>
          <p:nvPr>
            <p:ph type="sldNum" sz="quarter" idx="5"/>
          </p:nvPr>
        </p:nvSpPr>
        <p:spPr/>
        <p:txBody>
          <a:bodyPr/>
          <a:lstStyle/>
          <a:p>
            <a:fld id="{CC481EFD-B59F-4FCD-8ADA-D4E8C2E8CCD6}" type="slidenum">
              <a:rPr lang="en-US"/>
              <a:t>12</a:t>
            </a:fld>
            <a:endParaRPr lang="en-US"/>
          </a:p>
        </p:txBody>
      </p:sp>
    </p:spTree>
    <p:extLst>
      <p:ext uri="{BB962C8B-B14F-4D97-AF65-F5344CB8AC3E}">
        <p14:creationId xmlns:p14="http://schemas.microsoft.com/office/powerpoint/2010/main" val="1314999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Please remember to mention the important predictors</a:t>
            </a:r>
          </a:p>
        </p:txBody>
      </p:sp>
      <p:sp>
        <p:nvSpPr>
          <p:cNvPr id="4" name="Slide Number Placeholder 3"/>
          <p:cNvSpPr>
            <a:spLocks noGrp="1"/>
          </p:cNvSpPr>
          <p:nvPr>
            <p:ph type="sldNum" sz="quarter" idx="5"/>
          </p:nvPr>
        </p:nvSpPr>
        <p:spPr/>
        <p:txBody>
          <a:bodyPr/>
          <a:lstStyle/>
          <a:p>
            <a:fld id="{CC481EFD-B59F-4FCD-8ADA-D4E8C2E8CCD6}" type="slidenum">
              <a:rPr lang="en-US"/>
              <a:t>13</a:t>
            </a:fld>
            <a:endParaRPr lang="en-US"/>
          </a:p>
        </p:txBody>
      </p:sp>
    </p:spTree>
    <p:extLst>
      <p:ext uri="{BB962C8B-B14F-4D97-AF65-F5344CB8AC3E}">
        <p14:creationId xmlns:p14="http://schemas.microsoft.com/office/powerpoint/2010/main" val="291452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C481EFD-B59F-4FCD-8ADA-D4E8C2E8CCD6}" type="slidenum">
              <a:rPr lang="en-US"/>
              <a:t>14</a:t>
            </a:fld>
            <a:endParaRPr lang="en-US"/>
          </a:p>
        </p:txBody>
      </p:sp>
    </p:spTree>
    <p:extLst>
      <p:ext uri="{BB962C8B-B14F-4D97-AF65-F5344CB8AC3E}">
        <p14:creationId xmlns:p14="http://schemas.microsoft.com/office/powerpoint/2010/main" val="53416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Multi-Layer Perceptron is a form of Classification through Artificial Neural Network concepts.</a:t>
            </a:r>
          </a:p>
          <a:p>
            <a:r>
              <a:rPr lang="en-US"/>
              <a:t>Here is details of the MLP classifier.</a:t>
            </a:r>
            <a:endParaRPr lang="en-US">
              <a:cs typeface="Calibri"/>
            </a:endParaRPr>
          </a:p>
          <a:p>
            <a:r>
              <a:rPr lang="en-US"/>
              <a:t>As you can see the number of inputs is 106; these are all the attributes in our pre-processed dataset except for the class attribute as that is the target of the model.</a:t>
            </a:r>
            <a:endParaRPr lang="en-US">
              <a:cs typeface="Calibri"/>
            </a:endParaRPr>
          </a:p>
          <a:p>
            <a:r>
              <a:rPr lang="en-US"/>
              <a:t>Number of outputs are two. The maximal iterations is 500, the learning function parameters is 0.02 and the size of hidden layers is 10. </a:t>
            </a:r>
            <a:endParaRPr lang="en-US">
              <a:cs typeface="Calibri"/>
            </a:endParaRPr>
          </a:p>
          <a:p>
            <a:r>
              <a:rPr lang="en-US"/>
              <a:t>The learning function used standard Back Propagation.</a:t>
            </a:r>
            <a:endParaRPr lang="en-US">
              <a:cs typeface="Calibri" panose="020F0502020204030204"/>
            </a:endParaRPr>
          </a:p>
          <a:p>
            <a:r>
              <a:rPr lang="en-US"/>
              <a:t>Values of the model are checked after each iteration to determine an error in the weighting of the connections. </a:t>
            </a:r>
            <a:endParaRPr lang="en-US">
              <a:cs typeface="Calibri"/>
            </a:endParaRPr>
          </a:p>
          <a:p>
            <a:r>
              <a:rPr lang="en-US"/>
              <a:t>If there is an error, it will feed back that error through the network for the next iteration and the algorithm adjusts the weights of all connections based off the information provide from the error. </a:t>
            </a:r>
            <a:endParaRPr lang="en-US">
              <a:cs typeface="Calibri"/>
            </a:endParaRPr>
          </a:p>
          <a:p>
            <a:r>
              <a:rPr lang="en-US"/>
              <a:t>All other variables are the default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C481EFD-B59F-4FCD-8ADA-D4E8C2E8CCD6}" type="slidenum">
              <a:rPr lang="en-US"/>
              <a:t>16</a:t>
            </a:fld>
            <a:endParaRPr lang="en-US"/>
          </a:p>
        </p:txBody>
      </p:sp>
    </p:spTree>
    <p:extLst>
      <p:ext uri="{BB962C8B-B14F-4D97-AF65-F5344CB8AC3E}">
        <p14:creationId xmlns:p14="http://schemas.microsoft.com/office/powerpoint/2010/main" val="1235484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Four Visualizations of the MLP Model used.</a:t>
            </a:r>
          </a:p>
          <a:p>
            <a:r>
              <a:rPr lang="en-US"/>
              <a:t>The top left plot shows the Weighted Sum of squared errors. </a:t>
            </a:r>
            <a:endParaRPr lang="en-US">
              <a:cs typeface="Calibri"/>
            </a:endParaRPr>
          </a:p>
          <a:p>
            <a:r>
              <a:rPr lang="en-US"/>
              <a:t>Its an example of the Jumping Frog Syndrome, where a frog jumps half the distance of that it jumped before</a:t>
            </a:r>
            <a:endParaRPr lang="en-US">
              <a:cs typeface="Calibri"/>
            </a:endParaRPr>
          </a:p>
          <a:p>
            <a:r>
              <a:rPr lang="en-US"/>
              <a:t>  and the total distance will never reach twice the first distance jumped. </a:t>
            </a:r>
            <a:endParaRPr lang="en-US">
              <a:cs typeface="Calibri"/>
            </a:endParaRPr>
          </a:p>
          <a:p>
            <a:r>
              <a:rPr lang="en-US"/>
              <a:t>The top right plot shows the </a:t>
            </a:r>
            <a:r>
              <a:rPr lang="en-US" err="1"/>
              <a:t>RegressionError</a:t>
            </a:r>
            <a:r>
              <a:rPr lang="en-US"/>
              <a:t> between the </a:t>
            </a:r>
            <a:r>
              <a:rPr lang="en-US" err="1"/>
              <a:t>predictTestSet</a:t>
            </a:r>
            <a:r>
              <a:rPr lang="en-US"/>
              <a:t>  and the </a:t>
            </a:r>
            <a:r>
              <a:rPr lang="en-US" err="1"/>
              <a:t>targetTest</a:t>
            </a:r>
            <a:r>
              <a:rPr lang="en-US"/>
              <a:t> data in trainset.</a:t>
            </a:r>
            <a:endParaRPr lang="en-US">
              <a:cs typeface="Calibri"/>
            </a:endParaRPr>
          </a:p>
          <a:p>
            <a:r>
              <a:rPr lang="en-US"/>
              <a:t>The bottom two are ROC plots.</a:t>
            </a:r>
            <a:endParaRPr lang="en-US">
              <a:cs typeface="Calibri"/>
            </a:endParaRPr>
          </a:p>
          <a:p>
            <a:r>
              <a:rPr lang="en-US"/>
              <a:t>Overall Accuracy is determined at one cut-point, </a:t>
            </a:r>
            <a:endParaRPr lang="en-US">
              <a:cs typeface="Calibri"/>
            </a:endParaRPr>
          </a:p>
          <a:p>
            <a:r>
              <a:rPr lang="en-US"/>
              <a:t>so ROC plots are used to various cut points. </a:t>
            </a:r>
            <a:endParaRPr lang="en-US">
              <a:cs typeface="Calibri"/>
            </a:endParaRPr>
          </a:p>
          <a:p>
            <a:r>
              <a:rPr lang="en-US"/>
              <a:t>Left ROC plot shows the trade off between false positives from the </a:t>
            </a:r>
            <a:r>
              <a:rPr lang="en-US" err="1"/>
              <a:t>fitted.values</a:t>
            </a:r>
            <a:r>
              <a:rPr lang="en-US"/>
              <a:t> of the </a:t>
            </a:r>
            <a:r>
              <a:rPr lang="en-US" err="1"/>
              <a:t>mlpModel</a:t>
            </a:r>
            <a:r>
              <a:rPr lang="en-US"/>
              <a:t> versus the true positive of the </a:t>
            </a:r>
            <a:r>
              <a:rPr lang="en-US" err="1"/>
              <a:t>trainset$targetsTrain</a:t>
            </a:r>
            <a:r>
              <a:rPr lang="en-US"/>
              <a:t>. The higher the area under the curve, the greater the skill of the model. And plot shows a very large area under the curve.</a:t>
            </a:r>
            <a:endParaRPr lang="en-US">
              <a:cs typeface="Calibri"/>
            </a:endParaRPr>
          </a:p>
          <a:p>
            <a:r>
              <a:rPr lang="en-US"/>
              <a:t>The right ROC plot shows the trade off between false positives of the </a:t>
            </a:r>
            <a:r>
              <a:rPr lang="en-US" err="1"/>
              <a:t>predictTestSet</a:t>
            </a:r>
            <a:r>
              <a:rPr lang="en-US"/>
              <a:t> and the true positive from the </a:t>
            </a:r>
            <a:r>
              <a:rPr lang="en-US" err="1"/>
              <a:t>trainset$targetsTest</a:t>
            </a:r>
            <a:r>
              <a:rPr lang="en-US"/>
              <a:t>. It also has a large area under the curve but is a more rounded shape between 0.0 and 0.1 on the x-axis.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C481EFD-B59F-4FCD-8ADA-D4E8C2E8CCD6}" type="slidenum">
              <a:rPr lang="en-US"/>
              <a:t>17</a:t>
            </a:fld>
            <a:endParaRPr lang="en-US"/>
          </a:p>
        </p:txBody>
      </p:sp>
    </p:spTree>
    <p:extLst>
      <p:ext uri="{BB962C8B-B14F-4D97-AF65-F5344CB8AC3E}">
        <p14:creationId xmlns:p14="http://schemas.microsoft.com/office/powerpoint/2010/main" val="62238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Based of the information in the Confusion Matrix in the bottom right we can calculate the Accuracy, Recall, Precision, F1_Score and Total Cost.</a:t>
            </a:r>
          </a:p>
          <a:p>
            <a:r>
              <a:rPr lang="en-US"/>
              <a:t>For this example of the model:</a:t>
            </a:r>
          </a:p>
          <a:p>
            <a:r>
              <a:rPr lang="en-US"/>
              <a:t>  the accuracy rate is 99.27%</a:t>
            </a:r>
          </a:p>
          <a:p>
            <a:r>
              <a:rPr lang="en-US"/>
              <a:t>  the recall is 79.38%</a:t>
            </a:r>
          </a:p>
          <a:p>
            <a:r>
              <a:rPr lang="en-US"/>
              <a:t>  the Precision is 69.97%</a:t>
            </a:r>
            <a:endParaRPr lang="en-US">
              <a:cs typeface="Calibri"/>
            </a:endParaRPr>
          </a:p>
          <a:p>
            <a:r>
              <a:rPr lang="en-US"/>
              <a:t>  F1_score is 74.38%</a:t>
            </a:r>
            <a:endParaRPr lang="en-US">
              <a:cs typeface="Calibri"/>
            </a:endParaRPr>
          </a:p>
          <a:p>
            <a:r>
              <a:rPr lang="en-US"/>
              <a:t>  and a Total cost of 34090</a:t>
            </a:r>
          </a:p>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81EFD-B59F-4FCD-8ADA-D4E8C2E8CCD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56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Like All approaches MLP has its advantages and disadvantages</a:t>
            </a:r>
          </a:p>
          <a:p>
            <a:r>
              <a:rPr lang="en-US"/>
              <a:t>STRENGTHS </a:t>
            </a:r>
            <a:endParaRPr lang="en-US">
              <a:cs typeface="Calibri"/>
            </a:endParaRPr>
          </a:p>
          <a:p>
            <a:r>
              <a:rPr lang="en-US"/>
              <a:t>Ideal for complex training problems </a:t>
            </a:r>
            <a:endParaRPr lang="en-US">
              <a:cs typeface="Calibri"/>
            </a:endParaRPr>
          </a:p>
          <a:p>
            <a:r>
              <a:rPr lang="en-US"/>
              <a:t>Each layer has adaptive weights adjusting from Back Propagation which in turn leads to a more accurate training of the model. </a:t>
            </a:r>
            <a:endParaRPr lang="en-US">
              <a:cs typeface="Calibri"/>
            </a:endParaRPr>
          </a:p>
          <a:p>
            <a:r>
              <a:rPr lang="en-US"/>
              <a:t>all attribute values could be put into numeric values which made it easy to model</a:t>
            </a:r>
            <a:endParaRPr lang="en-US">
              <a:cs typeface="Calibri"/>
            </a:endParaRPr>
          </a:p>
          <a:p>
            <a:r>
              <a:rPr lang="en-US"/>
              <a:t>Well Suited for large number of data points</a:t>
            </a:r>
            <a:endParaRPr lang="en-US">
              <a:cs typeface="Calibri"/>
            </a:endParaRPr>
          </a:p>
          <a:p>
            <a:r>
              <a:rPr lang="en-US"/>
              <a:t>once the model was trained it was quick to execute predictions</a:t>
            </a:r>
            <a:endParaRPr lang="en-US">
              <a:cs typeface="Calibri"/>
            </a:endParaRPr>
          </a:p>
          <a:p>
            <a:r>
              <a:rPr lang="en-US"/>
              <a:t>WEAKNESS </a:t>
            </a:r>
            <a:endParaRPr lang="en-US">
              <a:cs typeface="Calibri"/>
            </a:endParaRPr>
          </a:p>
          <a:p>
            <a:r>
              <a:rPr lang="en-US"/>
              <a:t>More iterations mean more training time needed. </a:t>
            </a:r>
            <a:endParaRPr lang="en-US">
              <a:cs typeface="Calibri"/>
            </a:endParaRPr>
          </a:p>
          <a:p>
            <a:r>
              <a:rPr lang="en-US"/>
              <a:t>the </a:t>
            </a:r>
            <a:r>
              <a:rPr lang="en-US" err="1"/>
              <a:t>mlp</a:t>
            </a:r>
            <a:r>
              <a:rPr lang="en-US"/>
              <a:t> function required the data to be inputted in a certain way. Couldn't used the train dataset made in the pre-processed for training.</a:t>
            </a:r>
            <a:endParaRPr lang="en-US">
              <a:cs typeface="Calibri"/>
            </a:endParaRPr>
          </a:p>
          <a:p>
            <a:r>
              <a:rPr lang="en-US"/>
              <a:t>Relies heavily on the training data. the training dataset was too small so the whole known dataset was used.</a:t>
            </a:r>
            <a:endParaRPr lang="en-US">
              <a:cs typeface="Calibri"/>
            </a:endParaRPr>
          </a:p>
          <a:p>
            <a:r>
              <a:rPr lang="en-US"/>
              <a:t>Like Random Forest this was a </a:t>
            </a:r>
            <a:r>
              <a:rPr lang="en-US" err="1"/>
              <a:t>blackbox</a:t>
            </a:r>
            <a:r>
              <a:rPr lang="en-US"/>
              <a:t> approach. A very trial and error sort of process to finding a good classifier.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C481EFD-B59F-4FCD-8ADA-D4E8C2E8CCD6}" type="slidenum">
              <a:rPr lang="en-US"/>
              <a:t>19</a:t>
            </a:fld>
            <a:endParaRPr lang="en-US"/>
          </a:p>
        </p:txBody>
      </p:sp>
    </p:spTree>
    <p:extLst>
      <p:ext uri="{BB962C8B-B14F-4D97-AF65-F5344CB8AC3E}">
        <p14:creationId xmlns:p14="http://schemas.microsoft.com/office/powerpoint/2010/main" val="4062200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C481EFD-B59F-4FCD-8ADA-D4E8C2E8CCD6}" type="slidenum">
              <a:rPr lang="en-US" smtClean="0"/>
              <a:t>20</a:t>
            </a:fld>
            <a:endParaRPr lang="en-US"/>
          </a:p>
        </p:txBody>
      </p:sp>
    </p:spTree>
    <p:extLst>
      <p:ext uri="{BB962C8B-B14F-4D97-AF65-F5344CB8AC3E}">
        <p14:creationId xmlns:p14="http://schemas.microsoft.com/office/powerpoint/2010/main" val="309969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C481EFD-B59F-4FCD-8ADA-D4E8C2E8CCD6}" type="slidenum">
              <a:rPr lang="en-US" smtClean="0"/>
              <a:t>21</a:t>
            </a:fld>
            <a:endParaRPr lang="en-US"/>
          </a:p>
        </p:txBody>
      </p:sp>
    </p:spTree>
    <p:extLst>
      <p:ext uri="{BB962C8B-B14F-4D97-AF65-F5344CB8AC3E}">
        <p14:creationId xmlns:p14="http://schemas.microsoft.com/office/powerpoint/2010/main" val="189417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C481EFD-B59F-4FCD-8ADA-D4E8C2E8CCD6}" type="slidenum">
              <a:rPr lang="en-US"/>
              <a:t>22</a:t>
            </a:fld>
            <a:endParaRPr lang="en-US"/>
          </a:p>
        </p:txBody>
      </p:sp>
    </p:spTree>
    <p:extLst>
      <p:ext uri="{BB962C8B-B14F-4D97-AF65-F5344CB8AC3E}">
        <p14:creationId xmlns:p14="http://schemas.microsoft.com/office/powerpoint/2010/main" val="284056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bg1"/>
              </a:solidFill>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cs typeface="Calibri"/>
              </a:rPr>
              <a:t>is to design a classifier to </a:t>
            </a:r>
            <a:r>
              <a:rPr lang="en-US" sz="1200">
                <a:solidFill>
                  <a:schemeClr val="bg1"/>
                </a:solidFill>
                <a:ea typeface="+mn-lt"/>
                <a:cs typeface="+mn-lt"/>
              </a:rPr>
              <a:t>predict whether a Scania truck has an APS failure based on some or all the provided attributes.</a:t>
            </a:r>
          </a:p>
          <a:p>
            <a:endParaRPr lang="en-US"/>
          </a:p>
        </p:txBody>
      </p:sp>
      <p:sp>
        <p:nvSpPr>
          <p:cNvPr id="4" name="Slide Number Placeholder 3"/>
          <p:cNvSpPr>
            <a:spLocks noGrp="1"/>
          </p:cNvSpPr>
          <p:nvPr>
            <p:ph type="sldNum" sz="quarter" idx="5"/>
          </p:nvPr>
        </p:nvSpPr>
        <p:spPr/>
        <p:txBody>
          <a:bodyPr/>
          <a:lstStyle/>
          <a:p>
            <a:fld id="{CC481EFD-B59F-4FCD-8ADA-D4E8C2E8CCD6}" type="slidenum">
              <a:rPr lang="en-US" smtClean="0"/>
              <a:t>2</a:t>
            </a:fld>
            <a:endParaRPr lang="en-US"/>
          </a:p>
        </p:txBody>
      </p:sp>
    </p:spTree>
    <p:extLst>
      <p:ext uri="{BB962C8B-B14F-4D97-AF65-F5344CB8AC3E}">
        <p14:creationId xmlns:p14="http://schemas.microsoft.com/office/powerpoint/2010/main" val="3724487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Point out the highest and smallest for each column.</a:t>
            </a:r>
          </a:p>
          <a:p>
            <a:r>
              <a:rPr lang="en-US"/>
              <a:t>Compare the Accuracy rate in parallel with cost. </a:t>
            </a:r>
          </a:p>
          <a:p>
            <a:r>
              <a:rPr lang="en-US"/>
              <a:t>Why smaller cost doesn’t always mean better accuracy(e.g. NAÏVE BAYES).</a:t>
            </a:r>
          </a:p>
          <a:p>
            <a:r>
              <a:rPr lang="en-US"/>
              <a:t>Why MLP is better than the other model.</a:t>
            </a:r>
          </a:p>
        </p:txBody>
      </p:sp>
      <p:sp>
        <p:nvSpPr>
          <p:cNvPr id="4" name="Slide Number Placeholder 3"/>
          <p:cNvSpPr>
            <a:spLocks noGrp="1"/>
          </p:cNvSpPr>
          <p:nvPr>
            <p:ph type="sldNum" sz="quarter" idx="5"/>
          </p:nvPr>
        </p:nvSpPr>
        <p:spPr/>
        <p:txBody>
          <a:bodyPr/>
          <a:lstStyle/>
          <a:p>
            <a:fld id="{CC481EFD-B59F-4FCD-8ADA-D4E8C2E8CCD6}" type="slidenum">
              <a:rPr lang="en-US" smtClean="0"/>
              <a:t>24</a:t>
            </a:fld>
            <a:endParaRPr lang="en-US"/>
          </a:p>
        </p:txBody>
      </p:sp>
    </p:spTree>
    <p:extLst>
      <p:ext uri="{BB962C8B-B14F-4D97-AF65-F5344CB8AC3E}">
        <p14:creationId xmlns:p14="http://schemas.microsoft.com/office/powerpoint/2010/main" val="283810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the data has labeled p/n, so we don’t need to remove any rows</a:t>
            </a:r>
          </a:p>
          <a:p>
            <a:r>
              <a:rPr lang="en-US"/>
              <a:t>We have 170 predictors, which is too many for us to analysis. We remove </a:t>
            </a:r>
            <a:r>
              <a:rPr lang="en-US" err="1"/>
              <a:t>cloumns</a:t>
            </a:r>
            <a:r>
              <a:rPr lang="en-US"/>
              <a:t> ….., after that we have127,106 predictors</a:t>
            </a:r>
          </a:p>
        </p:txBody>
      </p:sp>
      <p:sp>
        <p:nvSpPr>
          <p:cNvPr id="4" name="Slide Number Placeholder 3"/>
          <p:cNvSpPr>
            <a:spLocks noGrp="1"/>
          </p:cNvSpPr>
          <p:nvPr>
            <p:ph type="sldNum" sz="quarter" idx="5"/>
          </p:nvPr>
        </p:nvSpPr>
        <p:spPr/>
        <p:txBody>
          <a:bodyPr/>
          <a:lstStyle/>
          <a:p>
            <a:fld id="{CC481EFD-B59F-4FCD-8ADA-D4E8C2E8CCD6}" type="slidenum">
              <a:rPr lang="en-US" smtClean="0"/>
              <a:t>3</a:t>
            </a:fld>
            <a:endParaRPr lang="en-US"/>
          </a:p>
        </p:txBody>
      </p:sp>
    </p:spTree>
    <p:extLst>
      <p:ext uri="{BB962C8B-B14F-4D97-AF65-F5344CB8AC3E}">
        <p14:creationId xmlns:p14="http://schemas.microsoft.com/office/powerpoint/2010/main" val="25988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fill the missing values, the patterns of missing values were checked first. </a:t>
            </a:r>
          </a:p>
          <a:p>
            <a:r>
              <a:rPr lang="en-US"/>
              <a:t>The plot indicated that we can assume the values in the training dataset are missing at random while the columns where the missing values were removed in the last step. </a:t>
            </a:r>
          </a:p>
          <a:p>
            <a:r>
              <a:rPr lang="en-US"/>
              <a:t>Even though the PCA didn’t apply to the training set, it was used as a robust imputation method to fill all the NAs.</a:t>
            </a:r>
          </a:p>
          <a:p>
            <a:endParaRPr lang="en-US">
              <a:cs typeface="Calibri"/>
            </a:endParaRPr>
          </a:p>
        </p:txBody>
      </p:sp>
      <p:sp>
        <p:nvSpPr>
          <p:cNvPr id="4" name="Slide Number Placeholder 3"/>
          <p:cNvSpPr>
            <a:spLocks noGrp="1"/>
          </p:cNvSpPr>
          <p:nvPr>
            <p:ph type="sldNum" sz="quarter" idx="5"/>
          </p:nvPr>
        </p:nvSpPr>
        <p:spPr/>
        <p:txBody>
          <a:bodyPr/>
          <a:lstStyle/>
          <a:p>
            <a:fld id="{CC481EFD-B59F-4FCD-8ADA-D4E8C2E8CCD6}" type="slidenum">
              <a:rPr lang="en-US"/>
              <a:t>4</a:t>
            </a:fld>
            <a:endParaRPr lang="en-US"/>
          </a:p>
        </p:txBody>
      </p:sp>
    </p:spTree>
    <p:extLst>
      <p:ext uri="{BB962C8B-B14F-4D97-AF65-F5344CB8AC3E}">
        <p14:creationId xmlns:p14="http://schemas.microsoft.com/office/powerpoint/2010/main" val="166322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Explain brief of stratified split (split the negative with equal ration with the positive)</a:t>
            </a:r>
          </a:p>
        </p:txBody>
      </p:sp>
      <p:sp>
        <p:nvSpPr>
          <p:cNvPr id="4" name="Slide Number Placeholder 3"/>
          <p:cNvSpPr>
            <a:spLocks noGrp="1"/>
          </p:cNvSpPr>
          <p:nvPr>
            <p:ph type="sldNum" sz="quarter" idx="5"/>
          </p:nvPr>
        </p:nvSpPr>
        <p:spPr/>
        <p:txBody>
          <a:bodyPr/>
          <a:lstStyle/>
          <a:p>
            <a:fld id="{CC481EFD-B59F-4FCD-8ADA-D4E8C2E8CCD6}" type="slidenum">
              <a:rPr lang="en-US"/>
              <a:t>5</a:t>
            </a:fld>
            <a:endParaRPr lang="en-US"/>
          </a:p>
        </p:txBody>
      </p:sp>
    </p:spTree>
    <p:extLst>
      <p:ext uri="{BB962C8B-B14F-4D97-AF65-F5344CB8AC3E}">
        <p14:creationId xmlns:p14="http://schemas.microsoft.com/office/powerpoint/2010/main" val="1573267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five methods to do the classification, </a:t>
            </a:r>
            <a:r>
              <a:rPr lang="en-US" err="1"/>
              <a:t>nb</a:t>
            </a:r>
            <a:r>
              <a:rPr lang="en-US"/>
              <a:t>, rf, </a:t>
            </a:r>
            <a:r>
              <a:rPr lang="en-US" err="1"/>
              <a:t>lr</a:t>
            </a:r>
            <a:r>
              <a:rPr lang="en-US"/>
              <a:t>, </a:t>
            </a:r>
            <a:r>
              <a:rPr lang="en-US" err="1"/>
              <a:t>mlp</a:t>
            </a:r>
            <a:r>
              <a:rPr lang="en-US"/>
              <a:t> and dt. We are using all the predictors after preprocessing to train the model, but we find some important predictors, we’ll talk about I </a:t>
            </a:r>
            <a:r>
              <a:rPr lang="en-US" err="1"/>
              <a:t>lr</a:t>
            </a:r>
            <a:r>
              <a:rPr lang="en-US"/>
              <a:t>.</a:t>
            </a:r>
          </a:p>
        </p:txBody>
      </p:sp>
      <p:sp>
        <p:nvSpPr>
          <p:cNvPr id="4" name="Slide Number Placeholder 3"/>
          <p:cNvSpPr>
            <a:spLocks noGrp="1"/>
          </p:cNvSpPr>
          <p:nvPr>
            <p:ph type="sldNum" sz="quarter" idx="5"/>
          </p:nvPr>
        </p:nvSpPr>
        <p:spPr/>
        <p:txBody>
          <a:bodyPr/>
          <a:lstStyle/>
          <a:p>
            <a:fld id="{CC481EFD-B59F-4FCD-8ADA-D4E8C2E8CCD6}" type="slidenum">
              <a:rPr lang="en-US" smtClean="0"/>
              <a:t>6</a:t>
            </a:fld>
            <a:endParaRPr lang="en-US"/>
          </a:p>
        </p:txBody>
      </p:sp>
    </p:spTree>
    <p:extLst>
      <p:ext uri="{BB962C8B-B14F-4D97-AF65-F5344CB8AC3E}">
        <p14:creationId xmlns:p14="http://schemas.microsoft.com/office/powerpoint/2010/main" val="408335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Recurrence model </a:t>
            </a:r>
          </a:p>
        </p:txBody>
      </p:sp>
      <p:sp>
        <p:nvSpPr>
          <p:cNvPr id="4" name="Slide Number Placeholder 3"/>
          <p:cNvSpPr>
            <a:spLocks noGrp="1"/>
          </p:cNvSpPr>
          <p:nvPr>
            <p:ph type="sldNum" sz="quarter" idx="5"/>
          </p:nvPr>
        </p:nvSpPr>
        <p:spPr/>
        <p:txBody>
          <a:bodyPr/>
          <a:lstStyle/>
          <a:p>
            <a:fld id="{CC481EFD-B59F-4FCD-8ADA-D4E8C2E8CCD6}" type="slidenum">
              <a:rPr lang="en-US"/>
              <a:t>8</a:t>
            </a:fld>
            <a:endParaRPr lang="en-US"/>
          </a:p>
        </p:txBody>
      </p:sp>
    </p:spTree>
    <p:extLst>
      <p:ext uri="{BB962C8B-B14F-4D97-AF65-F5344CB8AC3E}">
        <p14:creationId xmlns:p14="http://schemas.microsoft.com/office/powerpoint/2010/main" val="41497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assumption that all predictors are independent makes naive </a:t>
            </a:r>
            <a:r>
              <a:rPr lang="en-US" err="1"/>
              <a:t>bayes</a:t>
            </a:r>
            <a:r>
              <a:rPr lang="en-US"/>
              <a:t>  </a:t>
            </a:r>
            <a:r>
              <a:rPr lang="en-US" b="1"/>
              <a:t>very fast </a:t>
            </a:r>
            <a:r>
              <a:rPr lang="en-US"/>
              <a:t>compared to complicated algorithms. It works well with high-dimensional data. The assumption makes naive </a:t>
            </a:r>
            <a:r>
              <a:rPr lang="en-US" err="1"/>
              <a:t>bayes</a:t>
            </a:r>
            <a:r>
              <a:rPr lang="en-US"/>
              <a:t> less accurate than complicated algorithms. </a:t>
            </a:r>
          </a:p>
        </p:txBody>
      </p:sp>
      <p:sp>
        <p:nvSpPr>
          <p:cNvPr id="4" name="Slide Number Placeholder 3"/>
          <p:cNvSpPr>
            <a:spLocks noGrp="1"/>
          </p:cNvSpPr>
          <p:nvPr>
            <p:ph type="sldNum" sz="quarter" idx="5"/>
          </p:nvPr>
        </p:nvSpPr>
        <p:spPr/>
        <p:txBody>
          <a:bodyPr/>
          <a:lstStyle/>
          <a:p>
            <a:fld id="{CC481EFD-B59F-4FCD-8ADA-D4E8C2E8CCD6}" type="slidenum">
              <a:rPr lang="en-US"/>
              <a:t>9</a:t>
            </a:fld>
            <a:endParaRPr lang="en-US"/>
          </a:p>
        </p:txBody>
      </p:sp>
    </p:spTree>
    <p:extLst>
      <p:ext uri="{BB962C8B-B14F-4D97-AF65-F5344CB8AC3E}">
        <p14:creationId xmlns:p14="http://schemas.microsoft.com/office/powerpoint/2010/main" val="291086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plot on the lower left corner indicates the error for our different classes (colored) and out-of-bag samples displayed in black over the amount of trees. </a:t>
            </a:r>
          </a:p>
          <a:p>
            <a:r>
              <a:rPr lang="en-US"/>
              <a:t>Classes are in the same order as the results we get from print(model), so will be red=</a:t>
            </a:r>
            <a:r>
              <a:rPr lang="en-US" err="1"/>
              <a:t>setosa</a:t>
            </a:r>
            <a:r>
              <a:rPr lang="en-US"/>
              <a:t> and green=virginica. </a:t>
            </a:r>
          </a:p>
          <a:p>
            <a:r>
              <a:rPr lang="en-US"/>
              <a:t>As we can see the error seems to be lowest around 100 trees displayed in black line. </a:t>
            </a:r>
          </a:p>
          <a:p>
            <a:r>
              <a:rPr lang="en-US" sz="1200" b="0" i="0" u="none" strike="noStrike" kern="1200">
                <a:solidFill>
                  <a:schemeClr val="tx1"/>
                </a:solidFill>
                <a:effectLst/>
                <a:latin typeface="+mn-lt"/>
                <a:ea typeface="+mn-ea"/>
                <a:cs typeface="+mn-cs"/>
              </a:rPr>
              <a:t>The </a:t>
            </a:r>
            <a:r>
              <a:rPr lang="en-US" sz="1200" b="0" i="0" u="none" strike="noStrike" kern="1200" err="1">
                <a:solidFill>
                  <a:schemeClr val="tx1"/>
                </a:solidFill>
                <a:effectLst/>
                <a:latin typeface="+mn-lt"/>
                <a:ea typeface="+mn-ea"/>
                <a:cs typeface="+mn-cs"/>
              </a:rPr>
              <a:t>nect</a:t>
            </a:r>
            <a:r>
              <a:rPr lang="en-US" sz="1200" b="0" i="0" u="none" strike="noStrike" kern="1200">
                <a:solidFill>
                  <a:schemeClr val="tx1"/>
                </a:solidFill>
                <a:effectLst/>
                <a:latin typeface="+mn-lt"/>
                <a:ea typeface="+mn-ea"/>
                <a:cs typeface="+mn-cs"/>
              </a:rPr>
              <a:t> plot </a:t>
            </a:r>
            <a:r>
              <a:rPr lang="en-US" sz="1200" b="0" i="0" u="none" strike="noStrike" kern="1200" err="1">
                <a:solidFill>
                  <a:schemeClr val="tx1"/>
                </a:solidFill>
                <a:effectLst/>
                <a:latin typeface="+mn-lt"/>
                <a:ea typeface="+mn-ea"/>
                <a:cs typeface="+mn-cs"/>
              </a:rPr>
              <a:t>ont</a:t>
            </a:r>
            <a:r>
              <a:rPr lang="en-US" sz="1200" b="0" i="0" u="none" strike="noStrike" kern="1200">
                <a:solidFill>
                  <a:schemeClr val="tx1"/>
                </a:solidFill>
                <a:effectLst/>
                <a:latin typeface="+mn-lt"/>
                <a:ea typeface="+mn-ea"/>
                <a:cs typeface="+mn-cs"/>
              </a:rPr>
              <a:t> the upper right corner is variable importance plot which is a critical output of the random forest algorithm. For each variable in our matrix it tells us how important that variable is in classifying the data. The plot shows each variable on the y-axis, and their importance on the x-axis. They are ordered top-to-bottom as most- to least-important. </a:t>
            </a:r>
          </a:p>
          <a:p>
            <a:r>
              <a:rPr lang="en-US" sz="1200" b="0" i="0" u="none" strike="noStrike" kern="1200">
                <a:solidFill>
                  <a:schemeClr val="tx1"/>
                </a:solidFill>
                <a:effectLst/>
                <a:latin typeface="+mn-lt"/>
                <a:ea typeface="+mn-ea"/>
                <a:cs typeface="+mn-cs"/>
              </a:rPr>
              <a:t>The mean decrease in accuracy is a variable causes determined during the out of bag error calculation phase. The more the accuracy of the random forest decreases due to the exclusion (or permutation) of a single variable, the more important that variable is deemed, and therefore variables with a large mean decrease in accuracy are more important for classification of the data. The mean decrease in Gini coefficient is a measure of how each variable contributes to the homogeneity of the nodes and leaves in the resulting random forest. Each time a particular variable is used to split a node, the Gini coefficient for the child nodes are calculated and compared to that of the original node. The Gini coefficient is a measure of homogeneity from 0 (homogeneous) to 1 (heterogeneous). The changes in Gini are summed for each variable and normalized at the end of the calculation. Variables that result in nodes with higher purity have a higher decrease in Gini coefficient.</a:t>
            </a:r>
          </a:p>
          <a:p>
            <a:r>
              <a:rPr lang="en-US" sz="1200" b="0" i="0" u="none" strike="noStrike" kern="1200">
                <a:solidFill>
                  <a:schemeClr val="tx1"/>
                </a:solidFill>
                <a:effectLst/>
                <a:latin typeface="+mn-lt"/>
                <a:ea typeface="+mn-ea"/>
                <a:cs typeface="+mn-cs"/>
              </a:rPr>
              <a:t>The most important result in this model is accuracy rate f1 score and total cost</a:t>
            </a:r>
            <a:endParaRPr lang="en-US"/>
          </a:p>
        </p:txBody>
      </p:sp>
      <p:sp>
        <p:nvSpPr>
          <p:cNvPr id="4" name="Slide Number Placeholder 3"/>
          <p:cNvSpPr>
            <a:spLocks noGrp="1"/>
          </p:cNvSpPr>
          <p:nvPr>
            <p:ph type="sldNum" sz="quarter" idx="5"/>
          </p:nvPr>
        </p:nvSpPr>
        <p:spPr/>
        <p:txBody>
          <a:bodyPr/>
          <a:lstStyle/>
          <a:p>
            <a:fld id="{CC481EFD-B59F-4FCD-8ADA-D4E8C2E8CCD6}" type="slidenum">
              <a:rPr lang="en-US"/>
              <a:t>11</a:t>
            </a:fld>
            <a:endParaRPr lang="en-US"/>
          </a:p>
        </p:txBody>
      </p:sp>
    </p:spTree>
    <p:extLst>
      <p:ext uri="{BB962C8B-B14F-4D97-AF65-F5344CB8AC3E}">
        <p14:creationId xmlns:p14="http://schemas.microsoft.com/office/powerpoint/2010/main" val="162474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109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887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76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687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0047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532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913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377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075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4583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602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0363595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4a"/><Relationship Id="rId1" Type="http://schemas.openxmlformats.org/officeDocument/2006/relationships/audio" Target="NULL"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APS Failure and Operational Data for Scania Trucks</a:t>
            </a:r>
            <a:endParaRPr lang="en-US" sz="5400">
              <a:solidFill>
                <a:schemeClr val="bg1">
                  <a:lumMod val="95000"/>
                  <a:lumOff val="5000"/>
                </a:schemeClr>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4334"/>
    </mc:Choice>
    <mc:Fallback xmlns="">
      <p:transition spd="slow" advTm="14334"/>
    </mc:Fallback>
  </mc:AlternateContent>
  <p:extLst>
    <p:ext uri="{E180D4A7-C9FB-4DFB-919C-405C955672EB}">
      <p14:showEvtLst xmlns:p14="http://schemas.microsoft.com/office/powerpoint/2010/main">
        <p14:playEvt time="0" objId="8"/>
        <p14:stopEvt time="13769"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34E46-9AD2-4C20-A01A-9635230377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Methods </a:t>
            </a:r>
            <a:br>
              <a:rPr lang="en-US" sz="2200" kern="1200">
                <a:solidFill>
                  <a:schemeClr val="bg1"/>
                </a:solidFill>
                <a:latin typeface="+mj-lt"/>
                <a:ea typeface="+mj-ea"/>
                <a:cs typeface="+mj-cs"/>
              </a:rPr>
            </a:br>
            <a:r>
              <a:rPr lang="en-US" sz="2200" kern="1200">
                <a:solidFill>
                  <a:schemeClr val="bg1"/>
                </a:solidFill>
                <a:latin typeface="+mj-lt"/>
                <a:ea typeface="+mj-ea"/>
                <a:cs typeface="+mj-cs"/>
              </a:rPr>
              <a:t>Random Forest</a:t>
            </a:r>
          </a:p>
        </p:txBody>
      </p:sp>
      <p:pic>
        <p:nvPicPr>
          <p:cNvPr id="3" name="Picture 4" descr="A screenshot of a cell phone&#10;&#10;Description generated with very high confidence">
            <a:extLst>
              <a:ext uri="{FF2B5EF4-FFF2-40B4-BE49-F238E27FC236}">
                <a16:creationId xmlns:a16="http://schemas.microsoft.com/office/drawing/2014/main" id="{2417C588-4BAA-4DC1-A335-2705DC57F3AA}"/>
              </a:ext>
            </a:extLst>
          </p:cNvPr>
          <p:cNvPicPr>
            <a:picLocks noChangeAspect="1"/>
          </p:cNvPicPr>
          <p:nvPr/>
        </p:nvPicPr>
        <p:blipFill>
          <a:blip r:embed="rId2"/>
          <a:stretch>
            <a:fillRect/>
          </a:stretch>
        </p:blipFill>
        <p:spPr>
          <a:xfrm>
            <a:off x="643467" y="2427405"/>
            <a:ext cx="10905066" cy="2889842"/>
          </a:xfrm>
          <a:prstGeom prst="rect">
            <a:avLst/>
          </a:prstGeom>
        </p:spPr>
      </p:pic>
    </p:spTree>
    <p:extLst>
      <p:ext uri="{BB962C8B-B14F-4D97-AF65-F5344CB8AC3E}">
        <p14:creationId xmlns:p14="http://schemas.microsoft.com/office/powerpoint/2010/main" val="2170846072"/>
      </p:ext>
    </p:extLst>
  </p:cSld>
  <p:clrMapOvr>
    <a:masterClrMapping/>
  </p:clrMapOvr>
  <mc:AlternateContent xmlns:mc="http://schemas.openxmlformats.org/markup-compatibility/2006" xmlns:p14="http://schemas.microsoft.com/office/powerpoint/2010/main">
    <mc:Choice Requires="p14">
      <p:transition spd="slow" p14:dur="2000" advTm="26225"/>
    </mc:Choice>
    <mc:Fallback xmlns="">
      <p:transition spd="slow" advTm="26225"/>
    </mc:Fallback>
  </mc:AlternateContent>
  <p:extLst>
    <p:ext uri="{E180D4A7-C9FB-4DFB-919C-405C955672EB}">
      <p14:showEvtLst xmlns:p14="http://schemas.microsoft.com/office/powerpoint/2010/main">
        <p14:playEvt time="0" objId="7"/>
        <p14:stopEvt time="26089" objId="7"/>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23">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F17A7F-AD9A-4EBA-8022-2397D4BA5BBA}"/>
              </a:ext>
            </a:extLst>
          </p:cNvPr>
          <p:cNvSpPr>
            <a:spLocks noGrp="1"/>
          </p:cNvSpPr>
          <p:nvPr>
            <p:ph type="title"/>
          </p:nvPr>
        </p:nvSpPr>
        <p:spPr>
          <a:xfrm>
            <a:off x="838199" y="978408"/>
            <a:ext cx="4056530" cy="1106424"/>
          </a:xfrm>
        </p:spPr>
        <p:txBody>
          <a:bodyPr>
            <a:normAutofit/>
          </a:bodyPr>
          <a:lstStyle/>
          <a:p>
            <a:r>
              <a:rPr lang="en-US" sz="2800">
                <a:ea typeface="+mj-lt"/>
                <a:cs typeface="+mj-lt"/>
              </a:rPr>
              <a:t>Results </a:t>
            </a:r>
            <a:endParaRPr lang="en-US" sz="2800"/>
          </a:p>
        </p:txBody>
      </p:sp>
      <p:sp>
        <p:nvSpPr>
          <p:cNvPr id="21" name="Rectangle 25">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7">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61EA9B-F4C5-47C6-A7A5-0BAE575668D0}"/>
              </a:ext>
            </a:extLst>
          </p:cNvPr>
          <p:cNvSpPr>
            <a:spLocks noGrp="1"/>
          </p:cNvSpPr>
          <p:nvPr>
            <p:ph idx="1"/>
          </p:nvPr>
        </p:nvSpPr>
        <p:spPr>
          <a:xfrm>
            <a:off x="2222809" y="1364834"/>
            <a:ext cx="2727677" cy="511099"/>
          </a:xfrm>
        </p:spPr>
        <p:txBody>
          <a:bodyPr vert="horz" lIns="91440" tIns="45720" rIns="91440" bIns="45720" rtlCol="0" anchor="t">
            <a:normAutofit/>
          </a:bodyPr>
          <a:lstStyle/>
          <a:p>
            <a:pPr marL="0" indent="0">
              <a:buNone/>
            </a:pPr>
            <a:r>
              <a:rPr lang="en-US" sz="1800">
                <a:ea typeface="+mn-lt"/>
                <a:cs typeface="+mn-lt"/>
              </a:rPr>
              <a:t>Random Forest</a:t>
            </a:r>
            <a:endParaRPr lang="en-US" sz="1800"/>
          </a:p>
          <a:p>
            <a:pPr marL="0" indent="0">
              <a:buNone/>
            </a:pPr>
            <a:endParaRPr lang="en-US" sz="1800">
              <a:cs typeface="Calibri"/>
            </a:endParaRPr>
          </a:p>
        </p:txBody>
      </p:sp>
      <p:pic>
        <p:nvPicPr>
          <p:cNvPr id="16" name="Picture 16" descr="A screenshot of a social media post&#10;&#10;Description generated with very high confidence">
            <a:extLst>
              <a:ext uri="{FF2B5EF4-FFF2-40B4-BE49-F238E27FC236}">
                <a16:creationId xmlns:a16="http://schemas.microsoft.com/office/drawing/2014/main" id="{EEE403EF-2666-482E-96A4-B87E88C4625F}"/>
              </a:ext>
            </a:extLst>
          </p:cNvPr>
          <p:cNvPicPr>
            <a:picLocks noChangeAspect="1"/>
          </p:cNvPicPr>
          <p:nvPr/>
        </p:nvPicPr>
        <p:blipFill>
          <a:blip r:embed="rId3"/>
          <a:stretch>
            <a:fillRect/>
          </a:stretch>
        </p:blipFill>
        <p:spPr>
          <a:xfrm>
            <a:off x="961375" y="3579897"/>
            <a:ext cx="3477693" cy="2557658"/>
          </a:xfrm>
          <a:prstGeom prst="rect">
            <a:avLst/>
          </a:prstGeom>
        </p:spPr>
      </p:pic>
      <p:pic>
        <p:nvPicPr>
          <p:cNvPr id="17" name="Picture 17" descr="A screenshot of a map&#10;&#10;Description generated with very high confidence">
            <a:extLst>
              <a:ext uri="{FF2B5EF4-FFF2-40B4-BE49-F238E27FC236}">
                <a16:creationId xmlns:a16="http://schemas.microsoft.com/office/drawing/2014/main" id="{27765526-CB49-4147-9C61-8E3771201CB3}"/>
              </a:ext>
            </a:extLst>
          </p:cNvPr>
          <p:cNvPicPr>
            <a:picLocks noChangeAspect="1"/>
          </p:cNvPicPr>
          <p:nvPr/>
        </p:nvPicPr>
        <p:blipFill>
          <a:blip r:embed="rId4"/>
          <a:stretch>
            <a:fillRect/>
          </a:stretch>
        </p:blipFill>
        <p:spPr>
          <a:xfrm>
            <a:off x="5840024" y="418427"/>
            <a:ext cx="4787960" cy="3533388"/>
          </a:xfrm>
          <a:prstGeom prst="rect">
            <a:avLst/>
          </a:prstGeom>
        </p:spPr>
      </p:pic>
      <p:sp>
        <p:nvSpPr>
          <p:cNvPr id="8" name="TextBox 7">
            <a:extLst>
              <a:ext uri="{FF2B5EF4-FFF2-40B4-BE49-F238E27FC236}">
                <a16:creationId xmlns:a16="http://schemas.microsoft.com/office/drawing/2014/main" id="{12E1F62E-1627-488D-9042-052763C15258}"/>
              </a:ext>
            </a:extLst>
          </p:cNvPr>
          <p:cNvSpPr txBox="1"/>
          <p:nvPr/>
        </p:nvSpPr>
        <p:spPr>
          <a:xfrm>
            <a:off x="876903" y="2378380"/>
            <a:ext cx="40109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Accuracy rate : 99.17 %</a:t>
            </a:r>
            <a:endParaRPr lang="en-US">
              <a:ea typeface="+mn-lt"/>
              <a:cs typeface="+mn-lt"/>
            </a:endParaRPr>
          </a:p>
          <a:p>
            <a:r>
              <a:rPr lang="en-US" sz="1600">
                <a:ea typeface="+mn-lt"/>
                <a:cs typeface="+mn-lt"/>
              </a:rPr>
              <a:t>Recall               : 60 %</a:t>
            </a:r>
            <a:endParaRPr lang="en-US">
              <a:ea typeface="+mn-lt"/>
              <a:cs typeface="+mn-lt"/>
            </a:endParaRPr>
          </a:p>
          <a:p>
            <a:r>
              <a:rPr lang="en-US" sz="1600">
                <a:ea typeface="+mn-lt"/>
                <a:cs typeface="+mn-lt"/>
              </a:rPr>
              <a:t>Precision         : 86.02 %</a:t>
            </a:r>
            <a:endParaRPr lang="en-US"/>
          </a:p>
          <a:p>
            <a:r>
              <a:rPr lang="en-US" sz="1600">
                <a:ea typeface="+mn-lt"/>
                <a:cs typeface="+mn-lt"/>
              </a:rPr>
              <a:t>F1-Score          : 70.69 %</a:t>
            </a:r>
            <a:endParaRPr lang="en-US">
              <a:ea typeface="+mn-lt"/>
              <a:cs typeface="+mn-lt"/>
            </a:endParaRPr>
          </a:p>
          <a:p>
            <a:r>
              <a:rPr lang="en-US" sz="1600">
                <a:ea typeface="+mn-lt"/>
                <a:cs typeface="+mn-lt"/>
              </a:rPr>
              <a:t>Total cost         : 80390</a:t>
            </a:r>
            <a:endParaRPr lang="en-US"/>
          </a:p>
          <a:p>
            <a:pPr>
              <a:spcAft>
                <a:spcPts val="600"/>
              </a:spcAft>
            </a:pPr>
            <a:endParaRPr lang="en-US" sz="1600">
              <a:solidFill>
                <a:srgbClr val="424242"/>
              </a:solidFill>
              <a:latin typeface="Nunito"/>
            </a:endParaRPr>
          </a:p>
        </p:txBody>
      </p:sp>
      <p:sp>
        <p:nvSpPr>
          <p:cNvPr id="9" name="TextBox 8">
            <a:extLst>
              <a:ext uri="{FF2B5EF4-FFF2-40B4-BE49-F238E27FC236}">
                <a16:creationId xmlns:a16="http://schemas.microsoft.com/office/drawing/2014/main" id="{B4B5913D-92E9-43B6-B524-BF3D245A8E1C}"/>
              </a:ext>
            </a:extLst>
          </p:cNvPr>
          <p:cNvSpPr txBox="1"/>
          <p:nvPr/>
        </p:nvSpPr>
        <p:spPr>
          <a:xfrm>
            <a:off x="5843239" y="40056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latin typeface="Calibri"/>
                <a:cs typeface="Calibri"/>
              </a:rPr>
              <a:t>Confusion</a:t>
            </a:r>
            <a:r>
              <a:rPr lang="en-US">
                <a:cs typeface="Calibri"/>
              </a:rPr>
              <a:t> matrix</a:t>
            </a:r>
          </a:p>
        </p:txBody>
      </p:sp>
      <p:graphicFrame>
        <p:nvGraphicFramePr>
          <p:cNvPr id="10" name="Table 9">
            <a:extLst>
              <a:ext uri="{FF2B5EF4-FFF2-40B4-BE49-F238E27FC236}">
                <a16:creationId xmlns:a16="http://schemas.microsoft.com/office/drawing/2014/main" id="{6E688A71-F05A-46B1-8B0E-A9577D63F382}"/>
              </a:ext>
            </a:extLst>
          </p:cNvPr>
          <p:cNvGraphicFramePr>
            <a:graphicFrameLocks noGrp="1"/>
          </p:cNvGraphicFramePr>
          <p:nvPr>
            <p:extLst>
              <p:ext uri="{D42A27DB-BD31-4B8C-83A1-F6EECF244321}">
                <p14:modId xmlns:p14="http://schemas.microsoft.com/office/powerpoint/2010/main" val="2219105610"/>
              </p:ext>
            </p:extLst>
          </p:nvPr>
        </p:nvGraphicFramePr>
        <p:xfrm>
          <a:off x="5900853" y="4432609"/>
          <a:ext cx="4913925" cy="1961496"/>
        </p:xfrm>
        <a:graphic>
          <a:graphicData uri="http://schemas.openxmlformats.org/drawingml/2006/table">
            <a:tbl>
              <a:tblPr firstRow="1" bandRow="1">
                <a:tableStyleId>{5C22544A-7EE6-4342-B048-85BDC9FD1C3A}</a:tableStyleId>
              </a:tblPr>
              <a:tblGrid>
                <a:gridCol w="1686115">
                  <a:extLst>
                    <a:ext uri="{9D8B030D-6E8A-4147-A177-3AD203B41FA5}">
                      <a16:colId xmlns:a16="http://schemas.microsoft.com/office/drawing/2014/main" val="3845828533"/>
                    </a:ext>
                  </a:extLst>
                </a:gridCol>
                <a:gridCol w="1541695">
                  <a:extLst>
                    <a:ext uri="{9D8B030D-6E8A-4147-A177-3AD203B41FA5}">
                      <a16:colId xmlns:a16="http://schemas.microsoft.com/office/drawing/2014/main" val="1027267913"/>
                    </a:ext>
                  </a:extLst>
                </a:gridCol>
                <a:gridCol w="1686115">
                  <a:extLst>
                    <a:ext uri="{9D8B030D-6E8A-4147-A177-3AD203B41FA5}">
                      <a16:colId xmlns:a16="http://schemas.microsoft.com/office/drawing/2014/main" val="1249259164"/>
                    </a:ext>
                  </a:extLst>
                </a:gridCol>
              </a:tblGrid>
              <a:tr h="340390">
                <a:tc>
                  <a:txBody>
                    <a:bodyPr/>
                    <a:lstStyle/>
                    <a:p>
                      <a:pPr marL="0" algn="l" rtl="0" eaLnBrk="1" latinLnBrk="0" hangingPunct="1">
                        <a:spcBef>
                          <a:spcPts val="0"/>
                        </a:spcBef>
                        <a:spcAft>
                          <a:spcPts val="0"/>
                        </a:spcAft>
                      </a:pPr>
                      <a:endParaRPr lang="en-US" sz="2000">
                        <a:effectLst/>
                      </a:endParaRPr>
                    </a:p>
                  </a:txBody>
                  <a:tcPr marL="0" marR="0" marT="0" marB="0" anchor="ctr"/>
                </a:tc>
                <a:tc gridSpan="2">
                  <a:txBody>
                    <a:bodyPr/>
                    <a:lstStyle/>
                    <a:p>
                      <a:pPr marL="0" algn="l" rtl="0" eaLnBrk="1" latinLnBrk="0" hangingPunct="1">
                        <a:spcBef>
                          <a:spcPts val="0"/>
                        </a:spcBef>
                        <a:spcAft>
                          <a:spcPts val="0"/>
                        </a:spcAft>
                      </a:pPr>
                      <a:r>
                        <a:rPr lang="en-US" sz="2000" kern="1200">
                          <a:effectLst/>
                        </a:rPr>
                        <a:t>Predictions</a:t>
                      </a:r>
                      <a:endParaRPr lang="en-US" sz="2000">
                        <a:effectLst/>
                      </a:endParaRPr>
                    </a:p>
                  </a:txBody>
                  <a:tcPr marL="0" marR="0" marT="0" marB="0" anchor="ctr"/>
                </a:tc>
                <a:tc hMerge="1">
                  <a:txBody>
                    <a:bodyPr/>
                    <a:lstStyle/>
                    <a:p>
                      <a:endParaRPr lang="en-US"/>
                    </a:p>
                  </a:txBody>
                  <a:tcPr marL="0" marR="0" marT="0" marB="0" horzOverflow="overflow"/>
                </a:tc>
                <a:extLst>
                  <a:ext uri="{0D108BD9-81ED-4DB2-BD59-A6C34878D82A}">
                    <a16:rowId xmlns:a16="http://schemas.microsoft.com/office/drawing/2014/main" val="3615136910"/>
                  </a:ext>
                </a:extLst>
              </a:tr>
              <a:tr h="640358">
                <a:tc>
                  <a:txBody>
                    <a:bodyPr/>
                    <a:lstStyle/>
                    <a:p>
                      <a:pPr marL="0" algn="l" rtl="0" eaLnBrk="1" latinLnBrk="0" hangingPunct="1">
                        <a:spcBef>
                          <a:spcPts val="0"/>
                        </a:spcBef>
                        <a:spcAft>
                          <a:spcPts val="0"/>
                        </a:spcAft>
                      </a:pPr>
                      <a:r>
                        <a:rPr lang="en-US" sz="2000" kern="1200">
                          <a:effectLst/>
                        </a:rPr>
                        <a:t>Targets</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effectLst/>
                        </a:rPr>
                        <a:t>2 (Positive)</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effectLst/>
                        </a:rPr>
                        <a:t>1 (Negative)</a:t>
                      </a:r>
                      <a:endParaRPr lang="en-US" sz="2000">
                        <a:effectLst/>
                      </a:endParaRPr>
                    </a:p>
                  </a:txBody>
                  <a:tcPr marL="0" marR="0" marT="0" marB="0" anchor="ctr"/>
                </a:tc>
                <a:extLst>
                  <a:ext uri="{0D108BD9-81ED-4DB2-BD59-A6C34878D82A}">
                    <a16:rowId xmlns:a16="http://schemas.microsoft.com/office/drawing/2014/main" val="3279602013"/>
                  </a:ext>
                </a:extLst>
              </a:tr>
              <a:tr h="340390">
                <a:tc>
                  <a:txBody>
                    <a:bodyPr/>
                    <a:lstStyle/>
                    <a:p>
                      <a:pPr marL="0" algn="l" rtl="0" eaLnBrk="1" latinLnBrk="0" hangingPunct="1">
                        <a:spcBef>
                          <a:spcPts val="0"/>
                        </a:spcBef>
                        <a:spcAft>
                          <a:spcPts val="0"/>
                        </a:spcAft>
                      </a:pPr>
                      <a:r>
                        <a:rPr lang="en-US" sz="2000" kern="1200">
                          <a:effectLst/>
                        </a:rPr>
                        <a:t>2 (Positive)</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effectLst/>
                        </a:rPr>
                        <a:t>240</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effectLst/>
                        </a:rPr>
                        <a:t>39</a:t>
                      </a:r>
                      <a:endParaRPr lang="en-US" sz="2000">
                        <a:effectLst/>
                      </a:endParaRPr>
                    </a:p>
                  </a:txBody>
                  <a:tcPr marL="0" marR="0" marT="0" marB="0" anchor="ctr"/>
                </a:tc>
                <a:extLst>
                  <a:ext uri="{0D108BD9-81ED-4DB2-BD59-A6C34878D82A}">
                    <a16:rowId xmlns:a16="http://schemas.microsoft.com/office/drawing/2014/main" val="2023830692"/>
                  </a:ext>
                </a:extLst>
              </a:tr>
              <a:tr h="640358">
                <a:tc>
                  <a:txBody>
                    <a:bodyPr/>
                    <a:lstStyle/>
                    <a:p>
                      <a:pPr marL="0" algn="l" rtl="0" eaLnBrk="1" latinLnBrk="0" hangingPunct="1">
                        <a:spcBef>
                          <a:spcPts val="0"/>
                        </a:spcBef>
                        <a:spcAft>
                          <a:spcPts val="0"/>
                        </a:spcAft>
                      </a:pPr>
                      <a:r>
                        <a:rPr lang="en-US" sz="2000" kern="1200">
                          <a:effectLst/>
                        </a:rPr>
                        <a:t>1 (Negative)</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effectLst/>
                        </a:rPr>
                        <a:t>160</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effectLst/>
                        </a:rPr>
                        <a:t>23561</a:t>
                      </a:r>
                      <a:endParaRPr lang="en-US" sz="2000">
                        <a:effectLst/>
                      </a:endParaRPr>
                    </a:p>
                  </a:txBody>
                  <a:tcPr marL="0" marR="0" marT="0" marB="0" anchor="ctr"/>
                </a:tc>
                <a:extLst>
                  <a:ext uri="{0D108BD9-81ED-4DB2-BD59-A6C34878D82A}">
                    <a16:rowId xmlns:a16="http://schemas.microsoft.com/office/drawing/2014/main" val="840690028"/>
                  </a:ext>
                </a:extLst>
              </a:tr>
            </a:tbl>
          </a:graphicData>
        </a:graphic>
      </p:graphicFrame>
      <p:cxnSp>
        <p:nvCxnSpPr>
          <p:cNvPr id="18" name="Straight Arrow Connector 17">
            <a:extLst>
              <a:ext uri="{FF2B5EF4-FFF2-40B4-BE49-F238E27FC236}">
                <a16:creationId xmlns:a16="http://schemas.microsoft.com/office/drawing/2014/main" id="{0076E36D-D865-44E2-9E58-EE6D478222BF}"/>
              </a:ext>
            </a:extLst>
          </p:cNvPr>
          <p:cNvCxnSpPr/>
          <p:nvPr/>
        </p:nvCxnSpPr>
        <p:spPr>
          <a:xfrm>
            <a:off x="2172629" y="1169019"/>
            <a:ext cx="0" cy="8549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1753"/>
      </p:ext>
    </p:extLst>
  </p:cSld>
  <p:clrMapOvr>
    <a:masterClrMapping/>
  </p:clrMapOvr>
  <mc:AlternateContent xmlns:mc="http://schemas.openxmlformats.org/markup-compatibility/2006" xmlns:p14="http://schemas.microsoft.com/office/powerpoint/2010/main">
    <mc:Choice Requires="p14">
      <p:transition spd="slow" p14:dur="2000" advTm="111487"/>
    </mc:Choice>
    <mc:Fallback xmlns="">
      <p:transition spd="slow" advTm="111487"/>
    </mc:Fallback>
  </mc:AlternateContent>
  <p:extLst>
    <p:ext uri="{E180D4A7-C9FB-4DFB-919C-405C955672EB}">
      <p14:showEvtLst xmlns:p14="http://schemas.microsoft.com/office/powerpoint/2010/main">
        <p14:playEvt time="0" objId="25"/>
        <p14:stopEvt time="111083" objId="25"/>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3E0CD9-AAD6-4C68-B8D8-79CD69FE1186}"/>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a:solidFill>
                  <a:schemeClr val="bg1"/>
                </a:solidFill>
                <a:ea typeface="+mj-lt"/>
                <a:cs typeface="+mj-lt"/>
              </a:rPr>
              <a:t>Random Forests</a:t>
            </a:r>
            <a:endParaRPr lang="en-US">
              <a:solidFill>
                <a:schemeClr val="bg1"/>
              </a:solidFill>
            </a:endParaRPr>
          </a:p>
        </p:txBody>
      </p:sp>
      <p:sp>
        <p:nvSpPr>
          <p:cNvPr id="3" name="Content Placeholder 2">
            <a:extLst>
              <a:ext uri="{FF2B5EF4-FFF2-40B4-BE49-F238E27FC236}">
                <a16:creationId xmlns:a16="http://schemas.microsoft.com/office/drawing/2014/main" id="{48DF7330-252E-4E7C-8C47-26FD7C280885}"/>
              </a:ext>
            </a:extLst>
          </p:cNvPr>
          <p:cNvSpPr>
            <a:spLocks noGrp="1"/>
          </p:cNvSpPr>
          <p:nvPr>
            <p:ph idx="1"/>
          </p:nvPr>
        </p:nvSpPr>
        <p:spPr>
          <a:xfrm>
            <a:off x="4380855" y="1412489"/>
            <a:ext cx="3427283" cy="4363844"/>
          </a:xfrm>
        </p:spPr>
        <p:txBody>
          <a:bodyPr vert="horz" lIns="91440" tIns="45720" rIns="91440" bIns="45720" rtlCol="0" anchor="t">
            <a:normAutofit/>
          </a:bodyPr>
          <a:lstStyle/>
          <a:p>
            <a:pPr marL="0" indent="0">
              <a:buNone/>
            </a:pPr>
            <a:r>
              <a:rPr lang="en-US" sz="2000">
                <a:cs typeface="Calibri" panose="020F0502020204030204"/>
              </a:rPr>
              <a:t>Strength :</a:t>
            </a:r>
          </a:p>
          <a:p>
            <a:pPr marL="457200" indent="-457200">
              <a:buAutoNum type="arabicPeriod"/>
            </a:pPr>
            <a:endParaRPr lang="en-US" sz="2000">
              <a:cs typeface="Calibri" panose="020F0502020204030204"/>
            </a:endParaRPr>
          </a:p>
          <a:p>
            <a:pPr marL="457200" indent="-457200">
              <a:buAutoNum type="arabicPeriod"/>
            </a:pPr>
            <a:r>
              <a:rPr lang="en-US" sz="2000"/>
              <a:t>Can handle very large dataset relatively faster</a:t>
            </a:r>
          </a:p>
          <a:p>
            <a:pPr marL="457200" indent="-457200">
              <a:buAutoNum type="arabicPeriod"/>
            </a:pPr>
            <a:r>
              <a:rPr lang="en-US" sz="2000"/>
              <a:t>Output importance of variable</a:t>
            </a:r>
            <a:endParaRPr lang="en-US">
              <a:cs typeface="Calibri" panose="020F0502020204030204"/>
            </a:endParaRPr>
          </a:p>
          <a:p>
            <a:pPr marL="457200" indent="-457200">
              <a:buAutoNum type="arabicPeriod"/>
            </a:pPr>
            <a:r>
              <a:rPr lang="en-US" sz="2000"/>
              <a:t>Random forest can solve both type of problems that is classification and regression</a:t>
            </a:r>
          </a:p>
          <a:p>
            <a:pPr marL="457200" indent="-457200">
              <a:buAutoNum type="arabicPeriod"/>
            </a:pPr>
            <a:r>
              <a:rPr lang="en-US" sz="2000"/>
              <a:t>Maintains accuracy when large proportion of the data are missing</a:t>
            </a:r>
          </a:p>
        </p:txBody>
      </p:sp>
      <p:cxnSp>
        <p:nvCxnSpPr>
          <p:cNvPr id="25" name="Straight Connector 2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C395B657-014D-4FDD-9136-627A6CDDBBF2}"/>
              </a:ext>
            </a:extLst>
          </p:cNvPr>
          <p:cNvSpPr txBox="1">
            <a:spLocks/>
          </p:cNvSpPr>
          <p:nvPr/>
        </p:nvSpPr>
        <p:spPr>
          <a:xfrm>
            <a:off x="8451604" y="1412489"/>
            <a:ext cx="3197701" cy="4363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cs typeface="Calibri" panose="020F0502020204030204"/>
              </a:rPr>
              <a:t>Weakness:</a:t>
            </a:r>
          </a:p>
          <a:p>
            <a:pPr marL="457200" indent="-457200">
              <a:buAutoNum type="arabicPeriod"/>
            </a:pPr>
            <a:endParaRPr lang="en-US" sz="2000">
              <a:cs typeface="Calibri" panose="020F0502020204030204"/>
            </a:endParaRPr>
          </a:p>
          <a:p>
            <a:pPr marL="457200" indent="-457200">
              <a:buAutoNum type="arabicPeriod"/>
            </a:pPr>
            <a:r>
              <a:rPr lang="en-US" sz="2000"/>
              <a:t>Very little control on what the model does</a:t>
            </a:r>
            <a:endParaRPr lang="en-US" sz="2000">
              <a:cs typeface="Calibri" panose="020F0502020204030204"/>
            </a:endParaRPr>
          </a:p>
          <a:p>
            <a:endParaRPr lang="en-US" sz="2000"/>
          </a:p>
        </p:txBody>
      </p:sp>
    </p:spTree>
    <p:extLst>
      <p:ext uri="{BB962C8B-B14F-4D97-AF65-F5344CB8AC3E}">
        <p14:creationId xmlns:p14="http://schemas.microsoft.com/office/powerpoint/2010/main" val="2182040765"/>
      </p:ext>
    </p:extLst>
  </p:cSld>
  <p:clrMapOvr>
    <a:masterClrMapping/>
  </p:clrMapOvr>
  <mc:AlternateContent xmlns:mc="http://schemas.openxmlformats.org/markup-compatibility/2006" xmlns:p14="http://schemas.microsoft.com/office/powerpoint/2010/main">
    <mc:Choice Requires="p14">
      <p:transition spd="slow" p14:dur="2000" advTm="49381"/>
    </mc:Choice>
    <mc:Fallback xmlns="">
      <p:transition spd="slow" advTm="49381"/>
    </mc:Fallback>
  </mc:AlternateContent>
  <p:extLst>
    <p:ext uri="{E180D4A7-C9FB-4DFB-919C-405C955672EB}">
      <p14:showEvtLst xmlns:p14="http://schemas.microsoft.com/office/powerpoint/2010/main">
        <p14:playEvt time="0" objId="9"/>
        <p14:stopEvt time="48936" objId="9"/>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34E46-9AD2-4C20-A01A-9635230377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Methods </a:t>
            </a:r>
            <a:br>
              <a:rPr lang="en-US" sz="2200" kern="1200">
                <a:solidFill>
                  <a:schemeClr val="bg1"/>
                </a:solidFill>
                <a:latin typeface="+mj-lt"/>
                <a:ea typeface="+mj-ea"/>
                <a:cs typeface="+mj-cs"/>
              </a:rPr>
            </a:br>
            <a:r>
              <a:rPr lang="en-US" sz="2200" kern="1200">
                <a:solidFill>
                  <a:schemeClr val="bg1"/>
                </a:solidFill>
                <a:latin typeface="+mj-lt"/>
                <a:ea typeface="+mj-ea"/>
                <a:cs typeface="+mj-cs"/>
              </a:rPr>
              <a:t>Logistic Regression</a:t>
            </a:r>
          </a:p>
        </p:txBody>
      </p:sp>
      <p:pic>
        <p:nvPicPr>
          <p:cNvPr id="5" name="Picture 5" descr="A close up of text on a white background&#10;&#10;Description generated with very high confidence">
            <a:extLst>
              <a:ext uri="{FF2B5EF4-FFF2-40B4-BE49-F238E27FC236}">
                <a16:creationId xmlns:a16="http://schemas.microsoft.com/office/drawing/2014/main" id="{86A520D2-1BC8-4ACD-86C2-4E31E5687B41}"/>
              </a:ext>
            </a:extLst>
          </p:cNvPr>
          <p:cNvPicPr>
            <a:picLocks noChangeAspect="1"/>
          </p:cNvPicPr>
          <p:nvPr/>
        </p:nvPicPr>
        <p:blipFill>
          <a:blip r:embed="rId3"/>
          <a:stretch>
            <a:fillRect/>
          </a:stretch>
        </p:blipFill>
        <p:spPr>
          <a:xfrm>
            <a:off x="3456842" y="1675227"/>
            <a:ext cx="5278316" cy="4394199"/>
          </a:xfrm>
          <a:prstGeom prst="rect">
            <a:avLst/>
          </a:prstGeom>
        </p:spPr>
      </p:pic>
      <p:sp>
        <p:nvSpPr>
          <p:cNvPr id="3" name="TextBox 2">
            <a:extLst>
              <a:ext uri="{FF2B5EF4-FFF2-40B4-BE49-F238E27FC236}">
                <a16:creationId xmlns:a16="http://schemas.microsoft.com/office/drawing/2014/main" id="{80875362-90A7-4E77-84C3-56D58D60DFC8}"/>
              </a:ext>
            </a:extLst>
          </p:cNvPr>
          <p:cNvSpPr txBox="1"/>
          <p:nvPr/>
        </p:nvSpPr>
        <p:spPr>
          <a:xfrm>
            <a:off x="1113692" y="22391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3397059322"/>
      </p:ext>
    </p:extLst>
  </p:cSld>
  <p:clrMapOvr>
    <a:masterClrMapping/>
  </p:clrMapOvr>
  <mc:AlternateContent xmlns:mc="http://schemas.openxmlformats.org/markup-compatibility/2006" xmlns:p14="http://schemas.microsoft.com/office/powerpoint/2010/main">
    <mc:Choice Requires="p14">
      <p:transition spd="slow" p14:dur="2000" advTm="52066"/>
    </mc:Choice>
    <mc:Fallback xmlns="">
      <p:transition spd="slow" advTm="52066"/>
    </mc:Fallback>
  </mc:AlternateContent>
  <p:extLst>
    <p:ext uri="{E180D4A7-C9FB-4DFB-919C-405C955672EB}">
      <p14:showEvtLst xmlns:p14="http://schemas.microsoft.com/office/powerpoint/2010/main">
        <p14:playEvt time="0" objId="8"/>
        <p14:stopEvt time="51278" objId="8"/>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23">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F17A7F-AD9A-4EBA-8022-2397D4BA5BBA}"/>
              </a:ext>
            </a:extLst>
          </p:cNvPr>
          <p:cNvSpPr>
            <a:spLocks noGrp="1"/>
          </p:cNvSpPr>
          <p:nvPr>
            <p:ph type="title"/>
          </p:nvPr>
        </p:nvSpPr>
        <p:spPr>
          <a:xfrm>
            <a:off x="838199" y="978408"/>
            <a:ext cx="4056530" cy="1106424"/>
          </a:xfrm>
        </p:spPr>
        <p:txBody>
          <a:bodyPr>
            <a:normAutofit/>
          </a:bodyPr>
          <a:lstStyle/>
          <a:p>
            <a:r>
              <a:rPr lang="en-US" sz="2800">
                <a:ea typeface="+mj-lt"/>
                <a:cs typeface="+mj-lt"/>
              </a:rPr>
              <a:t>Results </a:t>
            </a:r>
            <a:endParaRPr lang="en-US" sz="2800"/>
          </a:p>
        </p:txBody>
      </p:sp>
      <p:sp>
        <p:nvSpPr>
          <p:cNvPr id="21" name="Rectangle 25">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7">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61EA9B-F4C5-47C6-A7A5-0BAE575668D0}"/>
              </a:ext>
            </a:extLst>
          </p:cNvPr>
          <p:cNvSpPr>
            <a:spLocks noGrp="1"/>
          </p:cNvSpPr>
          <p:nvPr>
            <p:ph idx="1"/>
          </p:nvPr>
        </p:nvSpPr>
        <p:spPr>
          <a:xfrm>
            <a:off x="2222809" y="1364834"/>
            <a:ext cx="2727677" cy="511099"/>
          </a:xfrm>
        </p:spPr>
        <p:txBody>
          <a:bodyPr vert="horz" lIns="91440" tIns="45720" rIns="91440" bIns="45720" rtlCol="0" anchor="t">
            <a:normAutofit/>
          </a:bodyPr>
          <a:lstStyle/>
          <a:p>
            <a:pPr marL="0" indent="0">
              <a:buNone/>
            </a:pPr>
            <a:r>
              <a:rPr lang="en-US" sz="1800">
                <a:cs typeface="Calibri"/>
              </a:rPr>
              <a:t>Logistic Regression</a:t>
            </a:r>
          </a:p>
          <a:p>
            <a:pPr marL="0" indent="0">
              <a:buNone/>
            </a:pPr>
            <a:endParaRPr lang="en-US" sz="1800">
              <a:cs typeface="Calibri"/>
            </a:endParaRPr>
          </a:p>
        </p:txBody>
      </p:sp>
      <p:sp>
        <p:nvSpPr>
          <p:cNvPr id="8" name="TextBox 7">
            <a:extLst>
              <a:ext uri="{FF2B5EF4-FFF2-40B4-BE49-F238E27FC236}">
                <a16:creationId xmlns:a16="http://schemas.microsoft.com/office/drawing/2014/main" id="{12E1F62E-1627-488D-9042-052763C15258}"/>
              </a:ext>
            </a:extLst>
          </p:cNvPr>
          <p:cNvSpPr txBox="1"/>
          <p:nvPr/>
        </p:nvSpPr>
        <p:spPr>
          <a:xfrm>
            <a:off x="876903" y="2378380"/>
            <a:ext cx="4010952"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a:solidFill>
                  <a:srgbClr val="424242"/>
                </a:solidFill>
                <a:ea typeface="+mn-lt"/>
                <a:cs typeface="+mn-lt"/>
              </a:rPr>
              <a:t>Accuracy rate:   99.05%</a:t>
            </a:r>
          </a:p>
          <a:p>
            <a:pPr>
              <a:spcAft>
                <a:spcPts val="600"/>
              </a:spcAft>
            </a:pPr>
            <a:r>
              <a:rPr lang="en-US" sz="1600">
                <a:solidFill>
                  <a:srgbClr val="424242"/>
                </a:solidFill>
                <a:ea typeface="+mn-lt"/>
                <a:cs typeface="+mn-lt"/>
              </a:rPr>
              <a:t>Recall:                 62.5%</a:t>
            </a:r>
          </a:p>
          <a:p>
            <a:pPr>
              <a:spcAft>
                <a:spcPts val="600"/>
              </a:spcAft>
            </a:pPr>
            <a:r>
              <a:rPr lang="en-US" sz="1600">
                <a:solidFill>
                  <a:srgbClr val="424242"/>
                </a:solidFill>
                <a:ea typeface="+mn-lt"/>
                <a:cs typeface="+mn-lt"/>
              </a:rPr>
              <a:t>Precision:           76.45%</a:t>
            </a:r>
          </a:p>
          <a:p>
            <a:pPr>
              <a:spcAft>
                <a:spcPts val="600"/>
              </a:spcAft>
            </a:pPr>
            <a:r>
              <a:rPr lang="en-US" sz="1600">
                <a:solidFill>
                  <a:srgbClr val="424242"/>
                </a:solidFill>
                <a:ea typeface="+mn-lt"/>
                <a:cs typeface="+mn-lt"/>
              </a:rPr>
              <a:t>F1_score:           68.78%</a:t>
            </a:r>
            <a:endParaRPr lang="en-US">
              <a:solidFill>
                <a:srgbClr val="424242"/>
              </a:solidFill>
              <a:ea typeface="+mn-lt"/>
              <a:cs typeface="+mn-lt"/>
            </a:endParaRPr>
          </a:p>
          <a:p>
            <a:pPr>
              <a:spcAft>
                <a:spcPts val="600"/>
              </a:spcAft>
            </a:pPr>
            <a:r>
              <a:rPr lang="en-US" sz="1600">
                <a:solidFill>
                  <a:srgbClr val="424242"/>
                </a:solidFill>
                <a:latin typeface="Calibri"/>
                <a:cs typeface="Calibri"/>
              </a:rPr>
              <a:t>Total cost:          75770</a:t>
            </a:r>
          </a:p>
          <a:p>
            <a:pPr>
              <a:spcAft>
                <a:spcPts val="600"/>
              </a:spcAft>
            </a:pPr>
            <a:endParaRPr lang="en-US" sz="1600">
              <a:solidFill>
                <a:srgbClr val="424242"/>
              </a:solidFill>
              <a:latin typeface="Nunito"/>
            </a:endParaRPr>
          </a:p>
        </p:txBody>
      </p:sp>
      <p:sp>
        <p:nvSpPr>
          <p:cNvPr id="9" name="TextBox 8">
            <a:extLst>
              <a:ext uri="{FF2B5EF4-FFF2-40B4-BE49-F238E27FC236}">
                <a16:creationId xmlns:a16="http://schemas.microsoft.com/office/drawing/2014/main" id="{B4B5913D-92E9-43B6-B524-BF3D245A8E1C}"/>
              </a:ext>
            </a:extLst>
          </p:cNvPr>
          <p:cNvSpPr txBox="1"/>
          <p:nvPr/>
        </p:nvSpPr>
        <p:spPr>
          <a:xfrm>
            <a:off x="5843239" y="40056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latin typeface="Calibri"/>
                <a:cs typeface="Calibri"/>
              </a:rPr>
              <a:t>Confusion</a:t>
            </a:r>
            <a:r>
              <a:rPr lang="en-US">
                <a:cs typeface="Calibri"/>
              </a:rPr>
              <a:t> matrix</a:t>
            </a:r>
          </a:p>
        </p:txBody>
      </p:sp>
      <p:cxnSp>
        <p:nvCxnSpPr>
          <p:cNvPr id="18" name="Straight Arrow Connector 17">
            <a:extLst>
              <a:ext uri="{FF2B5EF4-FFF2-40B4-BE49-F238E27FC236}">
                <a16:creationId xmlns:a16="http://schemas.microsoft.com/office/drawing/2014/main" id="{0076E36D-D865-44E2-9E58-EE6D478222BF}"/>
              </a:ext>
            </a:extLst>
          </p:cNvPr>
          <p:cNvCxnSpPr/>
          <p:nvPr/>
        </p:nvCxnSpPr>
        <p:spPr>
          <a:xfrm>
            <a:off x="2172629" y="1169019"/>
            <a:ext cx="0" cy="8549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B0D28938-B89A-4349-8DCC-E75D9D3F10F8}"/>
              </a:ext>
            </a:extLst>
          </p:cNvPr>
          <p:cNvGraphicFramePr>
            <a:graphicFrameLocks noGrp="1"/>
          </p:cNvGraphicFramePr>
          <p:nvPr>
            <p:extLst>
              <p:ext uri="{D42A27DB-BD31-4B8C-83A1-F6EECF244321}">
                <p14:modId xmlns:p14="http://schemas.microsoft.com/office/powerpoint/2010/main" val="4210628318"/>
              </p:ext>
            </p:extLst>
          </p:nvPr>
        </p:nvGraphicFramePr>
        <p:xfrm>
          <a:off x="5849815" y="3751384"/>
          <a:ext cx="6086072" cy="2739244"/>
        </p:xfrm>
        <a:graphic>
          <a:graphicData uri="http://schemas.openxmlformats.org/drawingml/2006/table">
            <a:tbl>
              <a:tblPr firstRow="1" bandRow="1">
                <a:tableStyleId>{5C22544A-7EE6-4342-B048-85BDC9FD1C3A}</a:tableStyleId>
              </a:tblPr>
              <a:tblGrid>
                <a:gridCol w="2497015">
                  <a:extLst>
                    <a:ext uri="{9D8B030D-6E8A-4147-A177-3AD203B41FA5}">
                      <a16:colId xmlns:a16="http://schemas.microsoft.com/office/drawing/2014/main" val="1289858919"/>
                    </a:ext>
                  </a:extLst>
                </a:gridCol>
                <a:gridCol w="1770184">
                  <a:extLst>
                    <a:ext uri="{9D8B030D-6E8A-4147-A177-3AD203B41FA5}">
                      <a16:colId xmlns:a16="http://schemas.microsoft.com/office/drawing/2014/main" val="4059717705"/>
                    </a:ext>
                  </a:extLst>
                </a:gridCol>
                <a:gridCol w="1818873">
                  <a:extLst>
                    <a:ext uri="{9D8B030D-6E8A-4147-A177-3AD203B41FA5}">
                      <a16:colId xmlns:a16="http://schemas.microsoft.com/office/drawing/2014/main" val="3840125378"/>
                    </a:ext>
                  </a:extLst>
                </a:gridCol>
              </a:tblGrid>
              <a:tr h="758091">
                <a:tc>
                  <a:txBody>
                    <a:bodyPr/>
                    <a:lstStyle/>
                    <a:p>
                      <a:pPr rtl="0" fontAlgn="t">
                        <a:spcBef>
                          <a:spcPts val="0"/>
                        </a:spcBef>
                        <a:spcAft>
                          <a:spcPts val="0"/>
                        </a:spcAft>
                      </a:pPr>
                      <a:r>
                        <a:rPr lang="en-US" sz="2400">
                          <a:effectLst/>
                        </a:rPr>
                        <a:t>Predict\Actual</a:t>
                      </a:r>
                    </a:p>
                  </a:txBody>
                  <a:tcPr marL="273331" marR="273331" marT="273331" marB="273331"/>
                </a:tc>
                <a:tc>
                  <a:txBody>
                    <a:bodyPr/>
                    <a:lstStyle/>
                    <a:p>
                      <a:pPr rtl="0" fontAlgn="t">
                        <a:spcBef>
                          <a:spcPts val="0"/>
                        </a:spcBef>
                        <a:spcAft>
                          <a:spcPts val="0"/>
                        </a:spcAft>
                      </a:pPr>
                      <a:r>
                        <a:rPr lang="en-US" sz="2400">
                          <a:effectLst/>
                        </a:rPr>
                        <a:t>Negative</a:t>
                      </a:r>
                    </a:p>
                  </a:txBody>
                  <a:tcPr marL="273331" marR="273331" marT="273331" marB="273331"/>
                </a:tc>
                <a:tc>
                  <a:txBody>
                    <a:bodyPr/>
                    <a:lstStyle/>
                    <a:p>
                      <a:pPr rtl="0" fontAlgn="t">
                        <a:spcBef>
                          <a:spcPts val="0"/>
                        </a:spcBef>
                        <a:spcAft>
                          <a:spcPts val="0"/>
                        </a:spcAft>
                      </a:pPr>
                      <a:r>
                        <a:rPr lang="en-US" sz="2400">
                          <a:effectLst/>
                        </a:rPr>
                        <a:t>Positive</a:t>
                      </a:r>
                    </a:p>
                  </a:txBody>
                  <a:tcPr marL="273331" marR="273331" marT="273331" marB="273331"/>
                </a:tc>
                <a:extLst>
                  <a:ext uri="{0D108BD9-81ED-4DB2-BD59-A6C34878D82A}">
                    <a16:rowId xmlns:a16="http://schemas.microsoft.com/office/drawing/2014/main" val="3281272807"/>
                  </a:ext>
                </a:extLst>
              </a:tr>
              <a:tr h="914400">
                <a:tc>
                  <a:txBody>
                    <a:bodyPr/>
                    <a:lstStyle/>
                    <a:p>
                      <a:pPr lvl="0">
                        <a:spcBef>
                          <a:spcPts val="0"/>
                        </a:spcBef>
                        <a:spcAft>
                          <a:spcPts val="0"/>
                        </a:spcAft>
                        <a:buNone/>
                      </a:pPr>
                      <a:r>
                        <a:rPr lang="en-US" sz="2400">
                          <a:effectLst/>
                        </a:rPr>
                        <a:t>Negative</a:t>
                      </a:r>
                    </a:p>
                  </a:txBody>
                  <a:tcPr marL="273331" marR="273331" marT="273331" marB="273331"/>
                </a:tc>
                <a:tc>
                  <a:txBody>
                    <a:bodyPr/>
                    <a:lstStyle/>
                    <a:p>
                      <a:pPr rtl="0" fontAlgn="t">
                        <a:spcBef>
                          <a:spcPts val="0"/>
                        </a:spcBef>
                        <a:spcAft>
                          <a:spcPts val="0"/>
                        </a:spcAft>
                      </a:pPr>
                      <a:r>
                        <a:rPr lang="en-US" sz="2400">
                          <a:effectLst/>
                        </a:rPr>
                        <a:t>23523</a:t>
                      </a:r>
                    </a:p>
                  </a:txBody>
                  <a:tcPr marL="273331" marR="273331" marT="273331" marB="273331"/>
                </a:tc>
                <a:tc>
                  <a:txBody>
                    <a:bodyPr/>
                    <a:lstStyle/>
                    <a:p>
                      <a:pPr rtl="0" fontAlgn="t">
                        <a:spcBef>
                          <a:spcPts val="0"/>
                        </a:spcBef>
                        <a:spcAft>
                          <a:spcPts val="0"/>
                        </a:spcAft>
                      </a:pPr>
                      <a:r>
                        <a:rPr lang="en-US" sz="2400">
                          <a:effectLst/>
                        </a:rPr>
                        <a:t>150</a:t>
                      </a:r>
                    </a:p>
                  </a:txBody>
                  <a:tcPr marL="273331" marR="273331" marT="273331" marB="273331"/>
                </a:tc>
                <a:extLst>
                  <a:ext uri="{0D108BD9-81ED-4DB2-BD59-A6C34878D82A}">
                    <a16:rowId xmlns:a16="http://schemas.microsoft.com/office/drawing/2014/main" val="3723870711"/>
                  </a:ext>
                </a:extLst>
              </a:tr>
              <a:tr h="758091">
                <a:tc>
                  <a:txBody>
                    <a:bodyPr/>
                    <a:lstStyle/>
                    <a:p>
                      <a:pPr rtl="0" fontAlgn="t">
                        <a:spcBef>
                          <a:spcPts val="0"/>
                        </a:spcBef>
                        <a:spcAft>
                          <a:spcPts val="0"/>
                        </a:spcAft>
                      </a:pPr>
                      <a:r>
                        <a:rPr lang="en-US" sz="2400">
                          <a:effectLst/>
                        </a:rPr>
                        <a:t>Positive</a:t>
                      </a:r>
                    </a:p>
                  </a:txBody>
                  <a:tcPr marL="273331" marR="273331" marT="273331" marB="273331"/>
                </a:tc>
                <a:tc>
                  <a:txBody>
                    <a:bodyPr/>
                    <a:lstStyle/>
                    <a:p>
                      <a:pPr rtl="0" fontAlgn="t">
                        <a:spcBef>
                          <a:spcPts val="0"/>
                        </a:spcBef>
                        <a:spcAft>
                          <a:spcPts val="0"/>
                        </a:spcAft>
                      </a:pPr>
                      <a:r>
                        <a:rPr lang="en-US" sz="2400">
                          <a:effectLst/>
                        </a:rPr>
                        <a:t>77</a:t>
                      </a:r>
                    </a:p>
                  </a:txBody>
                  <a:tcPr marL="273331" marR="273331" marT="273331" marB="273331"/>
                </a:tc>
                <a:tc>
                  <a:txBody>
                    <a:bodyPr/>
                    <a:lstStyle/>
                    <a:p>
                      <a:pPr rtl="0" fontAlgn="t">
                        <a:spcBef>
                          <a:spcPts val="0"/>
                        </a:spcBef>
                        <a:spcAft>
                          <a:spcPts val="0"/>
                        </a:spcAft>
                      </a:pPr>
                      <a:r>
                        <a:rPr lang="en-US" sz="2400">
                          <a:effectLst/>
                        </a:rPr>
                        <a:t>250</a:t>
                      </a:r>
                    </a:p>
                  </a:txBody>
                  <a:tcPr marL="273331" marR="273331" marT="273331" marB="273331"/>
                </a:tc>
                <a:extLst>
                  <a:ext uri="{0D108BD9-81ED-4DB2-BD59-A6C34878D82A}">
                    <a16:rowId xmlns:a16="http://schemas.microsoft.com/office/drawing/2014/main" val="1692883715"/>
                  </a:ext>
                </a:extLst>
              </a:tr>
            </a:tbl>
          </a:graphicData>
        </a:graphic>
      </p:graphicFrame>
      <p:pic>
        <p:nvPicPr>
          <p:cNvPr id="10" name="Picture 10" descr="A screenshot of a cell phone&#10;&#10;Description generated with very high confidence">
            <a:extLst>
              <a:ext uri="{FF2B5EF4-FFF2-40B4-BE49-F238E27FC236}">
                <a16:creationId xmlns:a16="http://schemas.microsoft.com/office/drawing/2014/main" id="{B176852A-3893-4DFA-BFA8-FE65FCA8423E}"/>
              </a:ext>
            </a:extLst>
          </p:cNvPr>
          <p:cNvPicPr>
            <a:picLocks noChangeAspect="1"/>
          </p:cNvPicPr>
          <p:nvPr/>
        </p:nvPicPr>
        <p:blipFill>
          <a:blip r:embed="rId3"/>
          <a:stretch>
            <a:fillRect/>
          </a:stretch>
        </p:blipFill>
        <p:spPr>
          <a:xfrm>
            <a:off x="5873262" y="220834"/>
            <a:ext cx="5416062" cy="3333164"/>
          </a:xfrm>
          <a:prstGeom prst="rect">
            <a:avLst/>
          </a:prstGeom>
        </p:spPr>
      </p:pic>
    </p:spTree>
    <p:extLst>
      <p:ext uri="{BB962C8B-B14F-4D97-AF65-F5344CB8AC3E}">
        <p14:creationId xmlns:p14="http://schemas.microsoft.com/office/powerpoint/2010/main" val="2178484942"/>
      </p:ext>
    </p:extLst>
  </p:cSld>
  <p:clrMapOvr>
    <a:masterClrMapping/>
  </p:clrMapOvr>
  <mc:AlternateContent xmlns:mc="http://schemas.openxmlformats.org/markup-compatibility/2006" xmlns:p14="http://schemas.microsoft.com/office/powerpoint/2010/main">
    <mc:Choice Requires="p14">
      <p:transition spd="slow" p14:dur="2000" advTm="42211"/>
    </mc:Choice>
    <mc:Fallback xmlns="">
      <p:transition spd="slow" advTm="42211"/>
    </mc:Fallback>
  </mc:AlternateContent>
  <p:extLst>
    <p:ext uri="{E180D4A7-C9FB-4DFB-919C-405C955672EB}">
      <p14:showEvtLst xmlns:p14="http://schemas.microsoft.com/office/powerpoint/2010/main">
        <p14:playEvt time="0" objId="15"/>
        <p14:stopEvt time="41682" objId="15"/>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AC6DC448-2157-4BB2-BFDC-2FE590D2DD94}"/>
              </a:ext>
            </a:extLst>
          </p:cNvPr>
          <p:cNvSpPr>
            <a:spLocks noGrp="1"/>
          </p:cNvSpPr>
          <p:nvPr>
            <p:ph type="title"/>
          </p:nvPr>
        </p:nvSpPr>
        <p:spPr>
          <a:xfrm>
            <a:off x="475488" y="2745736"/>
            <a:ext cx="3703320" cy="1366528"/>
          </a:xfrm>
          <a:solidFill>
            <a:schemeClr val="tx1">
              <a:alpha val="50000"/>
            </a:schemeClr>
          </a:solidFill>
          <a:ln w="25400" cap="sq" cmpd="sng">
            <a:solidFill>
              <a:schemeClr val="bg1"/>
            </a:solidFill>
            <a:miter lim="800000"/>
          </a:ln>
        </p:spPr>
        <p:txBody>
          <a:bodyPr>
            <a:normAutofit/>
          </a:bodyPr>
          <a:lstStyle/>
          <a:p>
            <a:pPr algn="ctr"/>
            <a:r>
              <a:rPr lang="en-AU" sz="3200">
                <a:solidFill>
                  <a:schemeClr val="bg1"/>
                </a:solidFill>
              </a:rPr>
              <a:t>Logistic Regression </a:t>
            </a:r>
            <a:endParaRPr lang="en-AU" sz="3200">
              <a:solidFill>
                <a:schemeClr val="bg1"/>
              </a:solidFill>
              <a:cs typeface="Calibri Light"/>
            </a:endParaRPr>
          </a:p>
        </p:txBody>
      </p:sp>
      <p:sp useBgFill="1">
        <p:nvSpPr>
          <p:cNvPr id="11" name="Rectangle 14">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41EF6AFD-EB07-402A-932F-4CB5F2354DF8}"/>
              </a:ext>
            </a:extLst>
          </p:cNvPr>
          <p:cNvSpPr>
            <a:spLocks noGrp="1"/>
          </p:cNvSpPr>
          <p:nvPr>
            <p:ph sz="half" idx="1"/>
          </p:nvPr>
        </p:nvSpPr>
        <p:spPr>
          <a:xfrm>
            <a:off x="5306283" y="902017"/>
            <a:ext cx="6049953" cy="2523854"/>
          </a:xfrm>
        </p:spPr>
        <p:txBody>
          <a:bodyPr anchor="b">
            <a:normAutofit/>
          </a:bodyPr>
          <a:lstStyle/>
          <a:p>
            <a:pPr marL="0" indent="0">
              <a:buNone/>
            </a:pPr>
            <a:r>
              <a:rPr lang="en-AU" sz="2000" b="1"/>
              <a:t>STRENGTHS</a:t>
            </a:r>
          </a:p>
          <a:p>
            <a:pPr marL="0" indent="0">
              <a:buNone/>
            </a:pPr>
            <a:r>
              <a:rPr lang="en-AU" sz="2000" b="1">
                <a:cs typeface="Calibri"/>
              </a:rPr>
              <a:t>1.  </a:t>
            </a:r>
            <a:r>
              <a:rPr lang="en-AU" sz="2000">
                <a:cs typeface="Calibri"/>
              </a:rPr>
              <a:t>More informative output than others</a:t>
            </a:r>
            <a:r>
              <a:rPr lang="en-AU" sz="2000" b="1">
                <a:cs typeface="Calibri"/>
              </a:rPr>
              <a:t>  </a:t>
            </a:r>
          </a:p>
          <a:p>
            <a:pPr marL="0" indent="0">
              <a:buNone/>
            </a:pPr>
            <a:r>
              <a:rPr lang="en-AU" sz="2000">
                <a:cs typeface="Calibri"/>
              </a:rPr>
              <a:t>2.   Efficient to train</a:t>
            </a:r>
            <a:endParaRPr lang="en-AU" sz="2000" b="1">
              <a:cs typeface="Calibri"/>
            </a:endParaRPr>
          </a:p>
          <a:p>
            <a:pPr marL="0" indent="0">
              <a:buNone/>
            </a:pPr>
            <a:r>
              <a:rPr lang="en-AU" sz="2000">
                <a:cs typeface="Calibri"/>
              </a:rPr>
              <a:t>3.   No scaling required</a:t>
            </a:r>
            <a:endParaRPr lang="en-AU"/>
          </a:p>
          <a:p>
            <a:pPr marL="0" indent="0">
              <a:buNone/>
            </a:pPr>
            <a:endParaRPr lang="en-AU" sz="2000" b="1">
              <a:cs typeface="Calibri"/>
            </a:endParaRPr>
          </a:p>
          <a:p>
            <a:pPr marL="0" indent="0">
              <a:buNone/>
            </a:pPr>
            <a:endParaRPr lang="en-AU" sz="2000" b="1">
              <a:cs typeface="Calibri"/>
            </a:endParaRPr>
          </a:p>
        </p:txBody>
      </p:sp>
      <p:sp>
        <p:nvSpPr>
          <p:cNvPr id="8" name="Text Placeholder 7">
            <a:extLst>
              <a:ext uri="{FF2B5EF4-FFF2-40B4-BE49-F238E27FC236}">
                <a16:creationId xmlns:a16="http://schemas.microsoft.com/office/drawing/2014/main" id="{D712A5FC-932B-4230-961E-21EAFD07AAF9}"/>
              </a:ext>
            </a:extLst>
          </p:cNvPr>
          <p:cNvSpPr>
            <a:spLocks noGrp="1"/>
          </p:cNvSpPr>
          <p:nvPr>
            <p:ph sz="half" idx="2"/>
          </p:nvPr>
        </p:nvSpPr>
        <p:spPr>
          <a:xfrm>
            <a:off x="5294377" y="3671317"/>
            <a:ext cx="6059423" cy="2505646"/>
          </a:xfrm>
        </p:spPr>
        <p:txBody>
          <a:bodyPr vert="horz" lIns="91440" tIns="45720" rIns="91440" bIns="45720" rtlCol="0" anchor="t">
            <a:normAutofit/>
          </a:bodyPr>
          <a:lstStyle/>
          <a:p>
            <a:pPr marL="0" indent="0">
              <a:buNone/>
            </a:pPr>
            <a:r>
              <a:rPr lang="en-AU" sz="2000" b="1"/>
              <a:t>WEAKNESS</a:t>
            </a:r>
          </a:p>
          <a:p>
            <a:pPr marL="457200" indent="-457200">
              <a:buAutoNum type="arabicPeriod"/>
            </a:pPr>
            <a:r>
              <a:rPr lang="en-US" sz="2000">
                <a:cs typeface="Calibri"/>
              </a:rPr>
              <a:t>Assumption of linearity</a:t>
            </a:r>
          </a:p>
          <a:p>
            <a:pPr marL="0" indent="0">
              <a:buNone/>
            </a:pPr>
            <a:r>
              <a:rPr lang="en-US" sz="2000">
                <a:cs typeface="Calibri"/>
              </a:rPr>
              <a:t>2.     Independent observations required</a:t>
            </a:r>
            <a:endParaRPr lang="en-US">
              <a:cs typeface="Calibri" panose="020F0502020204030204"/>
            </a:endParaRPr>
          </a:p>
          <a:p>
            <a:pPr marL="0" indent="0">
              <a:buNone/>
            </a:pPr>
            <a:r>
              <a:rPr lang="en-US" sz="2000">
                <a:cs typeface="Calibri"/>
              </a:rPr>
              <a:t>3.     Used to predict discrete functions</a:t>
            </a:r>
          </a:p>
          <a:p>
            <a:pPr marL="0" indent="0">
              <a:buNone/>
            </a:pPr>
            <a:r>
              <a:rPr lang="en-US" sz="2000">
                <a:cs typeface="Calibri"/>
              </a:rPr>
              <a:t>4.     Overfitting the model</a:t>
            </a:r>
          </a:p>
          <a:p>
            <a:pPr marL="457200" indent="-457200">
              <a:buAutoNum type="arabicPeriod"/>
            </a:pPr>
            <a:endParaRPr lang="en-US" sz="2000">
              <a:cs typeface="Calibri"/>
            </a:endParaRPr>
          </a:p>
          <a:p>
            <a:pPr marL="457200" indent="-457200">
              <a:buAutoNum type="arabicPeriod"/>
            </a:pPr>
            <a:endParaRPr lang="en-US" sz="2000">
              <a:cs typeface="Calibri"/>
            </a:endParaRPr>
          </a:p>
        </p:txBody>
      </p:sp>
    </p:spTree>
    <p:extLst>
      <p:ext uri="{BB962C8B-B14F-4D97-AF65-F5344CB8AC3E}">
        <p14:creationId xmlns:p14="http://schemas.microsoft.com/office/powerpoint/2010/main" val="1602653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05842"/>
    </mc:Choice>
    <mc:Fallback xmlns="">
      <p:transition spd="slow" advTm="105842"/>
    </mc:Fallback>
  </mc:AlternateContent>
  <p:extLst>
    <p:ext uri="{E180D4A7-C9FB-4DFB-919C-405C955672EB}">
      <p14:showEvtLst xmlns:p14="http://schemas.microsoft.com/office/powerpoint/2010/main">
        <p14:playEvt time="0" objId="12"/>
        <p14:stopEvt time="105579" objId="1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34E46-9AD2-4C20-A01A-9635230377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a:solidFill>
                  <a:schemeClr val="bg1"/>
                </a:solidFill>
                <a:cs typeface="Calibri Light"/>
              </a:rPr>
              <a:t>Methods</a:t>
            </a:r>
            <a:br>
              <a:rPr lang="en-US" sz="2200">
                <a:solidFill>
                  <a:schemeClr val="bg1"/>
                </a:solidFill>
                <a:cs typeface="Calibri Light"/>
              </a:rPr>
            </a:br>
            <a:r>
              <a:rPr lang="en-US" sz="2200">
                <a:solidFill>
                  <a:schemeClr val="bg1"/>
                </a:solidFill>
                <a:cs typeface="Calibri Light"/>
              </a:rPr>
              <a:t>Multi-Layer Perceptron</a:t>
            </a:r>
            <a:endParaRPr lang="en-US" sz="2200" kern="1200">
              <a:solidFill>
                <a:schemeClr val="bg1"/>
              </a:solidFill>
              <a:latin typeface="+mj-lt"/>
              <a:cs typeface="Calibri Light"/>
            </a:endParaRPr>
          </a:p>
        </p:txBody>
      </p:sp>
      <p:sp>
        <p:nvSpPr>
          <p:cNvPr id="3" name="TextBox 2">
            <a:extLst>
              <a:ext uri="{FF2B5EF4-FFF2-40B4-BE49-F238E27FC236}">
                <a16:creationId xmlns:a16="http://schemas.microsoft.com/office/drawing/2014/main" id="{80875362-90A7-4E77-84C3-56D58D60DFC8}"/>
              </a:ext>
            </a:extLst>
          </p:cNvPr>
          <p:cNvSpPr txBox="1"/>
          <p:nvPr/>
        </p:nvSpPr>
        <p:spPr>
          <a:xfrm>
            <a:off x="1113692" y="2239108"/>
            <a:ext cx="9968429" cy="38580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4" name="Picture 4" descr="A screenshot of text&#10;&#10;Description generated with very high confidence">
            <a:extLst>
              <a:ext uri="{FF2B5EF4-FFF2-40B4-BE49-F238E27FC236}">
                <a16:creationId xmlns:a16="http://schemas.microsoft.com/office/drawing/2014/main" id="{52C2888C-8F01-499F-971E-2DC188E0D641}"/>
              </a:ext>
            </a:extLst>
          </p:cNvPr>
          <p:cNvPicPr>
            <a:picLocks noChangeAspect="1"/>
          </p:cNvPicPr>
          <p:nvPr/>
        </p:nvPicPr>
        <p:blipFill>
          <a:blip r:embed="rId3"/>
          <a:stretch>
            <a:fillRect/>
          </a:stretch>
        </p:blipFill>
        <p:spPr>
          <a:xfrm>
            <a:off x="942278" y="1715680"/>
            <a:ext cx="10307443" cy="4049246"/>
          </a:xfrm>
          <a:prstGeom prst="rect">
            <a:avLst/>
          </a:prstGeom>
        </p:spPr>
      </p:pic>
    </p:spTree>
    <p:extLst>
      <p:ext uri="{BB962C8B-B14F-4D97-AF65-F5344CB8AC3E}">
        <p14:creationId xmlns:p14="http://schemas.microsoft.com/office/powerpoint/2010/main" val="41543055"/>
      </p:ext>
    </p:extLst>
  </p:cSld>
  <p:clrMapOvr>
    <a:masterClrMapping/>
  </p:clrMapOvr>
  <mc:AlternateContent xmlns:mc="http://schemas.openxmlformats.org/markup-compatibility/2006" xmlns:p14="http://schemas.microsoft.com/office/powerpoint/2010/main">
    <mc:Choice Requires="p14">
      <p:transition spd="slow" p14:dur="2000" advTm="68497"/>
    </mc:Choice>
    <mc:Fallback xmlns="">
      <p:transition spd="slow" advTm="68497"/>
    </mc:Fallback>
  </mc:AlternateContent>
  <p:extLst>
    <p:ext uri="{E180D4A7-C9FB-4DFB-919C-405C955672EB}">
      <p14:showEvtLst xmlns:p14="http://schemas.microsoft.com/office/powerpoint/2010/main">
        <p14:playEvt time="0" objId="8"/>
        <p14:stopEvt time="68088" objId="8"/>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34E46-9AD2-4C20-A01A-9635230377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a:solidFill>
                  <a:schemeClr val="bg1"/>
                </a:solidFill>
                <a:cs typeface="Calibri Light"/>
              </a:rPr>
              <a:t>Methods</a:t>
            </a:r>
            <a:br>
              <a:rPr lang="en-US" sz="2200">
                <a:cs typeface="Calibri Light"/>
              </a:rPr>
            </a:br>
            <a:r>
              <a:rPr lang="en-US" sz="2200">
                <a:solidFill>
                  <a:schemeClr val="bg1"/>
                </a:solidFill>
                <a:cs typeface="Calibri Light"/>
              </a:rPr>
              <a:t>Multi-Layer Perceptron </a:t>
            </a:r>
            <a:r>
              <a:rPr lang="en-US" sz="2200">
                <a:solidFill>
                  <a:schemeClr val="bg1"/>
                </a:solidFill>
                <a:ea typeface="+mj-lt"/>
                <a:cs typeface="+mj-lt"/>
              </a:rPr>
              <a:t>Visualization</a:t>
            </a:r>
            <a:endParaRPr lang="en-US" sz="2200" kern="1200">
              <a:solidFill>
                <a:schemeClr val="bg1"/>
              </a:solidFill>
              <a:latin typeface="+mj-lt"/>
              <a:cs typeface="Calibri Light"/>
            </a:endParaRPr>
          </a:p>
        </p:txBody>
      </p:sp>
      <p:sp>
        <p:nvSpPr>
          <p:cNvPr id="3" name="TextBox 2">
            <a:extLst>
              <a:ext uri="{FF2B5EF4-FFF2-40B4-BE49-F238E27FC236}">
                <a16:creationId xmlns:a16="http://schemas.microsoft.com/office/drawing/2014/main" id="{80875362-90A7-4E77-84C3-56D58D60DFC8}"/>
              </a:ext>
            </a:extLst>
          </p:cNvPr>
          <p:cNvSpPr txBox="1"/>
          <p:nvPr/>
        </p:nvSpPr>
        <p:spPr>
          <a:xfrm>
            <a:off x="1113692" y="2239108"/>
            <a:ext cx="9968429" cy="38580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5" name="Picture 5" descr="A close up of a map&#10;&#10;Description generated with very high confidence">
            <a:extLst>
              <a:ext uri="{FF2B5EF4-FFF2-40B4-BE49-F238E27FC236}">
                <a16:creationId xmlns:a16="http://schemas.microsoft.com/office/drawing/2014/main" id="{9CF96FF8-5A5C-475C-A4A2-72651CEBFD3D}"/>
              </a:ext>
            </a:extLst>
          </p:cNvPr>
          <p:cNvPicPr>
            <a:picLocks noChangeAspect="1"/>
          </p:cNvPicPr>
          <p:nvPr/>
        </p:nvPicPr>
        <p:blipFill>
          <a:blip r:embed="rId3"/>
          <a:stretch>
            <a:fillRect/>
          </a:stretch>
        </p:blipFill>
        <p:spPr>
          <a:xfrm>
            <a:off x="3257909" y="1391859"/>
            <a:ext cx="5819954" cy="5368243"/>
          </a:xfrm>
          <a:prstGeom prst="rect">
            <a:avLst/>
          </a:prstGeom>
        </p:spPr>
      </p:pic>
    </p:spTree>
    <p:extLst>
      <p:ext uri="{BB962C8B-B14F-4D97-AF65-F5344CB8AC3E}">
        <p14:creationId xmlns:p14="http://schemas.microsoft.com/office/powerpoint/2010/main" val="1709617043"/>
      </p:ext>
    </p:extLst>
  </p:cSld>
  <p:clrMapOvr>
    <a:masterClrMapping/>
  </p:clrMapOvr>
  <mc:AlternateContent xmlns:mc="http://schemas.openxmlformats.org/markup-compatibility/2006" xmlns:p14="http://schemas.microsoft.com/office/powerpoint/2010/main">
    <mc:Choice Requires="p14">
      <p:transition spd="slow" p14:dur="2000" advTm="89872"/>
    </mc:Choice>
    <mc:Fallback xmlns="">
      <p:transition spd="slow" advTm="89872"/>
    </mc:Fallback>
  </mc:AlternateContent>
  <p:extLst>
    <p:ext uri="{E180D4A7-C9FB-4DFB-919C-405C955672EB}">
      <p14:showEvtLst xmlns:p14="http://schemas.microsoft.com/office/powerpoint/2010/main">
        <p14:playEvt time="0" objId="8"/>
        <p14:stopEvt time="89526" objId="8"/>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7A7F-AD9A-4EBA-8022-2397D4BA5BBA}"/>
              </a:ext>
            </a:extLst>
          </p:cNvPr>
          <p:cNvSpPr>
            <a:spLocks noGrp="1"/>
          </p:cNvSpPr>
          <p:nvPr>
            <p:ph type="title"/>
          </p:nvPr>
        </p:nvSpPr>
        <p:spPr>
          <a:xfrm>
            <a:off x="838199" y="978408"/>
            <a:ext cx="4056530" cy="1106424"/>
          </a:xfrm>
        </p:spPr>
        <p:txBody>
          <a:bodyPr>
            <a:normAutofit/>
          </a:bodyPr>
          <a:lstStyle/>
          <a:p>
            <a:r>
              <a:rPr lang="en-US" sz="2800">
                <a:ea typeface="+mj-lt"/>
                <a:cs typeface="+mj-lt"/>
              </a:rPr>
              <a:t>Results </a:t>
            </a:r>
            <a:endParaRPr lang="en-US" sz="2800"/>
          </a:p>
        </p:txBody>
      </p:sp>
      <p:sp>
        <p:nvSpPr>
          <p:cNvPr id="3" name="Content Placeholder 2">
            <a:extLst>
              <a:ext uri="{FF2B5EF4-FFF2-40B4-BE49-F238E27FC236}">
                <a16:creationId xmlns:a16="http://schemas.microsoft.com/office/drawing/2014/main" id="{4961EA9B-F4C5-47C6-A7A5-0BAE575668D0}"/>
              </a:ext>
            </a:extLst>
          </p:cNvPr>
          <p:cNvSpPr>
            <a:spLocks noGrp="1"/>
          </p:cNvSpPr>
          <p:nvPr>
            <p:ph idx="1"/>
          </p:nvPr>
        </p:nvSpPr>
        <p:spPr>
          <a:xfrm>
            <a:off x="2222809" y="1364834"/>
            <a:ext cx="2727677" cy="511099"/>
          </a:xfrm>
        </p:spPr>
        <p:txBody>
          <a:bodyPr vert="horz" lIns="91440" tIns="45720" rIns="91440" bIns="45720" rtlCol="0" anchor="t">
            <a:normAutofit/>
          </a:bodyPr>
          <a:lstStyle/>
          <a:p>
            <a:pPr marL="0" indent="0">
              <a:buNone/>
            </a:pPr>
            <a:r>
              <a:rPr lang="en-US" sz="1800">
                <a:cs typeface="Calibri"/>
              </a:rPr>
              <a:t>Multi-Layered Perceptron</a:t>
            </a:r>
          </a:p>
          <a:p>
            <a:pPr marL="0" indent="0">
              <a:buNone/>
            </a:pPr>
            <a:endParaRPr lang="en-US" sz="1800">
              <a:cs typeface="Calibri"/>
            </a:endParaRPr>
          </a:p>
        </p:txBody>
      </p:sp>
      <p:sp>
        <p:nvSpPr>
          <p:cNvPr id="8" name="TextBox 7">
            <a:extLst>
              <a:ext uri="{FF2B5EF4-FFF2-40B4-BE49-F238E27FC236}">
                <a16:creationId xmlns:a16="http://schemas.microsoft.com/office/drawing/2014/main" id="{12E1F62E-1627-488D-9042-052763C15258}"/>
              </a:ext>
            </a:extLst>
          </p:cNvPr>
          <p:cNvSpPr txBox="1"/>
          <p:nvPr/>
        </p:nvSpPr>
        <p:spPr>
          <a:xfrm>
            <a:off x="876903" y="2378380"/>
            <a:ext cx="4010952"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24242"/>
                </a:solidFill>
                <a:effectLst/>
                <a:uLnTx/>
                <a:uFillTx/>
                <a:latin typeface="Calibri" panose="020F0502020204030204"/>
                <a:ea typeface="+mn-lt"/>
                <a:cs typeface="Calibri" panose="020F0502020204030204"/>
              </a:rPr>
              <a:t>Accuracy rate:   </a:t>
            </a:r>
            <a:r>
              <a:rPr kumimoji="0" lang="en-US" sz="16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99.27%</a:t>
            </a:r>
            <a:endParaRPr kumimoji="0" lang="en-US" sz="1600" b="0" i="0" u="none" strike="noStrike" kern="1200" cap="none" spc="0" normalizeH="0" baseline="0" noProof="0">
              <a:ln>
                <a:noFill/>
              </a:ln>
              <a:solidFill>
                <a:srgbClr val="424242"/>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24242"/>
                </a:solidFill>
                <a:effectLst/>
                <a:uLnTx/>
                <a:uFillTx/>
                <a:latin typeface="Calibri" panose="020F0502020204030204"/>
                <a:ea typeface="+mn-lt"/>
                <a:cs typeface="Calibri" panose="020F0502020204030204"/>
              </a:rPr>
              <a:t>Recall:                 </a:t>
            </a:r>
            <a:r>
              <a:rPr kumimoji="0" lang="en-US" sz="16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79.38%</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24242"/>
                </a:solidFill>
                <a:effectLst/>
                <a:uLnTx/>
                <a:uFillTx/>
                <a:latin typeface="Calibri" panose="020F0502020204030204"/>
                <a:ea typeface="+mn-lt"/>
                <a:cs typeface="Calibri" panose="020F0502020204030204"/>
              </a:rPr>
              <a:t>Precision:           </a:t>
            </a:r>
            <a:r>
              <a:rPr kumimoji="0" lang="en-US" sz="16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69.97%</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24242"/>
                </a:solidFill>
                <a:effectLst/>
                <a:uLnTx/>
                <a:uFillTx/>
                <a:latin typeface="Calibri" panose="020F0502020204030204"/>
                <a:ea typeface="+mn-lt"/>
                <a:cs typeface="Calibri" panose="020F0502020204030204"/>
              </a:rPr>
              <a:t>F1_score:           </a:t>
            </a:r>
            <a:r>
              <a:rPr kumimoji="0" lang="en-US" sz="16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74.38%</a:t>
            </a:r>
            <a:endParaRPr kumimoji="0" lang="en-US" sz="1800" b="0" i="0" u="none" strike="noStrike" kern="1200" cap="none" spc="0" normalizeH="0" baseline="0" noProof="0">
              <a:ln>
                <a:noFill/>
              </a:ln>
              <a:solidFill>
                <a:srgbClr val="424242"/>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24242"/>
                </a:solidFill>
                <a:effectLst/>
                <a:uLnTx/>
                <a:uFillTx/>
                <a:latin typeface="Calibri"/>
                <a:ea typeface="+mn-ea"/>
                <a:cs typeface="Calibri"/>
              </a:rPr>
              <a:t>Total cost:          </a:t>
            </a:r>
            <a:r>
              <a:rPr kumimoji="0" lang="en-US" sz="16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34090</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a:ln>
                <a:noFill/>
              </a:ln>
              <a:solidFill>
                <a:srgbClr val="424242"/>
              </a:solidFill>
              <a:effectLst/>
              <a:uLnTx/>
              <a:uFillTx/>
              <a:latin typeface="Nunito"/>
              <a:ea typeface="+mn-ea"/>
              <a:cs typeface="+mn-cs"/>
            </a:endParaRPr>
          </a:p>
        </p:txBody>
      </p:sp>
      <p:cxnSp>
        <p:nvCxnSpPr>
          <p:cNvPr id="18" name="Straight Arrow Connector 17">
            <a:extLst>
              <a:ext uri="{FF2B5EF4-FFF2-40B4-BE49-F238E27FC236}">
                <a16:creationId xmlns:a16="http://schemas.microsoft.com/office/drawing/2014/main" id="{0076E36D-D865-44E2-9E58-EE6D478222BF}"/>
              </a:ext>
            </a:extLst>
          </p:cNvPr>
          <p:cNvCxnSpPr/>
          <p:nvPr/>
        </p:nvCxnSpPr>
        <p:spPr>
          <a:xfrm>
            <a:off x="2172629" y="1169019"/>
            <a:ext cx="0" cy="8549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AFAFA75-28DF-481F-9AFD-BAB70957C103}"/>
              </a:ext>
            </a:extLst>
          </p:cNvPr>
          <p:cNvGraphicFramePr>
            <a:graphicFrameLocks noGrp="1"/>
          </p:cNvGraphicFramePr>
          <p:nvPr>
            <p:extLst>
              <p:ext uri="{D42A27DB-BD31-4B8C-83A1-F6EECF244321}">
                <p14:modId xmlns:p14="http://schemas.microsoft.com/office/powerpoint/2010/main" val="4101090858"/>
              </p:ext>
            </p:extLst>
          </p:nvPr>
        </p:nvGraphicFramePr>
        <p:xfrm>
          <a:off x="6524625" y="3714749"/>
          <a:ext cx="5295675" cy="2653079"/>
        </p:xfrm>
        <a:graphic>
          <a:graphicData uri="http://schemas.openxmlformats.org/drawingml/2006/table">
            <a:tbl>
              <a:tblPr firstRow="1" bandRow="1">
                <a:tableStyleId>{5C22544A-7EE6-4342-B048-85BDC9FD1C3A}</a:tableStyleId>
              </a:tblPr>
              <a:tblGrid>
                <a:gridCol w="2172729">
                  <a:extLst>
                    <a:ext uri="{9D8B030D-6E8A-4147-A177-3AD203B41FA5}">
                      <a16:colId xmlns:a16="http://schemas.microsoft.com/office/drawing/2014/main" val="1289858919"/>
                    </a:ext>
                  </a:extLst>
                </a:gridCol>
                <a:gridCol w="1540290">
                  <a:extLst>
                    <a:ext uri="{9D8B030D-6E8A-4147-A177-3AD203B41FA5}">
                      <a16:colId xmlns:a16="http://schemas.microsoft.com/office/drawing/2014/main" val="4059717705"/>
                    </a:ext>
                  </a:extLst>
                </a:gridCol>
                <a:gridCol w="1582656">
                  <a:extLst>
                    <a:ext uri="{9D8B030D-6E8A-4147-A177-3AD203B41FA5}">
                      <a16:colId xmlns:a16="http://schemas.microsoft.com/office/drawing/2014/main" val="3840125378"/>
                    </a:ext>
                  </a:extLst>
                </a:gridCol>
              </a:tblGrid>
              <a:tr h="1011115">
                <a:tc>
                  <a:txBody>
                    <a:bodyPr/>
                    <a:lstStyle/>
                    <a:p>
                      <a:pPr rtl="0" fontAlgn="t">
                        <a:spcBef>
                          <a:spcPts val="0"/>
                        </a:spcBef>
                        <a:spcAft>
                          <a:spcPts val="0"/>
                        </a:spcAft>
                      </a:pPr>
                      <a:r>
                        <a:rPr lang="en-US" sz="1800">
                          <a:effectLst/>
                        </a:rPr>
                        <a:t>Predict/Actual</a:t>
                      </a:r>
                    </a:p>
                  </a:txBody>
                  <a:tcPr marL="273331" marR="273331" marT="273331" marB="273331"/>
                </a:tc>
                <a:tc>
                  <a:txBody>
                    <a:bodyPr/>
                    <a:lstStyle/>
                    <a:p>
                      <a:pPr rtl="0" fontAlgn="t">
                        <a:spcBef>
                          <a:spcPts val="0"/>
                        </a:spcBef>
                        <a:spcAft>
                          <a:spcPts val="0"/>
                        </a:spcAft>
                      </a:pPr>
                      <a:r>
                        <a:rPr lang="en-US" sz="1800">
                          <a:effectLst/>
                        </a:rPr>
                        <a:t>Negative</a:t>
                      </a:r>
                    </a:p>
                  </a:txBody>
                  <a:tcPr marL="273331" marR="273331" marT="273331" marB="273331"/>
                </a:tc>
                <a:tc>
                  <a:txBody>
                    <a:bodyPr/>
                    <a:lstStyle/>
                    <a:p>
                      <a:pPr rtl="0" fontAlgn="t">
                        <a:spcBef>
                          <a:spcPts val="0"/>
                        </a:spcBef>
                        <a:spcAft>
                          <a:spcPts val="0"/>
                        </a:spcAft>
                      </a:pPr>
                      <a:r>
                        <a:rPr lang="en-US" sz="1800">
                          <a:effectLst/>
                        </a:rPr>
                        <a:t>Positive</a:t>
                      </a:r>
                    </a:p>
                  </a:txBody>
                  <a:tcPr marL="273331" marR="273331" marT="273331" marB="273331"/>
                </a:tc>
                <a:extLst>
                  <a:ext uri="{0D108BD9-81ED-4DB2-BD59-A6C34878D82A}">
                    <a16:rowId xmlns:a16="http://schemas.microsoft.com/office/drawing/2014/main" val="3281272807"/>
                  </a:ext>
                </a:extLst>
              </a:tr>
              <a:tr h="726739">
                <a:tc>
                  <a:txBody>
                    <a:bodyPr/>
                    <a:lstStyle/>
                    <a:p>
                      <a:pPr lvl="0">
                        <a:spcBef>
                          <a:spcPts val="0"/>
                        </a:spcBef>
                        <a:spcAft>
                          <a:spcPts val="0"/>
                        </a:spcAft>
                        <a:buNone/>
                      </a:pPr>
                      <a:r>
                        <a:rPr lang="en-US" sz="1800">
                          <a:effectLst/>
                        </a:rPr>
                        <a:t>Negative</a:t>
                      </a:r>
                    </a:p>
                  </a:txBody>
                  <a:tcPr marL="273331" marR="273331" marT="273331" marB="273331"/>
                </a:tc>
                <a:tc>
                  <a:txBody>
                    <a:bodyPr/>
                    <a:lstStyle/>
                    <a:p>
                      <a:pPr lvl="0">
                        <a:spcBef>
                          <a:spcPts val="0"/>
                        </a:spcBef>
                        <a:spcAft>
                          <a:spcPts val="0"/>
                        </a:spcAft>
                        <a:buNone/>
                      </a:pPr>
                      <a:r>
                        <a:rPr lang="en-US" sz="1800" b="0" i="0" u="none" strike="noStrike" noProof="0">
                          <a:effectLst/>
                        </a:rPr>
                        <a:t>23571</a:t>
                      </a:r>
                      <a:endParaRPr lang="en-US" sz="1800"/>
                    </a:p>
                  </a:txBody>
                  <a:tcPr marL="273331" marR="273331" marT="273331" marB="273331"/>
                </a:tc>
                <a:tc>
                  <a:txBody>
                    <a:bodyPr/>
                    <a:lstStyle/>
                    <a:p>
                      <a:pPr lvl="0">
                        <a:spcBef>
                          <a:spcPts val="0"/>
                        </a:spcBef>
                        <a:spcAft>
                          <a:spcPts val="0"/>
                        </a:spcAft>
                        <a:buNone/>
                      </a:pPr>
                      <a:r>
                        <a:rPr lang="en-US" sz="1800" b="0" i="0" u="none" strike="noStrike" noProof="0">
                          <a:effectLst/>
                          <a:latin typeface="Calibri"/>
                        </a:rPr>
                        <a:t>66</a:t>
                      </a:r>
                      <a:endParaRPr lang="en-US" sz="1800">
                        <a:effectLst/>
                      </a:endParaRPr>
                    </a:p>
                  </a:txBody>
                  <a:tcPr marL="273331" marR="273331" marT="273331" marB="273331"/>
                </a:tc>
                <a:extLst>
                  <a:ext uri="{0D108BD9-81ED-4DB2-BD59-A6C34878D82A}">
                    <a16:rowId xmlns:a16="http://schemas.microsoft.com/office/drawing/2014/main" val="3723870711"/>
                  </a:ext>
                </a:extLst>
              </a:tr>
              <a:tr h="726739">
                <a:tc>
                  <a:txBody>
                    <a:bodyPr/>
                    <a:lstStyle/>
                    <a:p>
                      <a:pPr rtl="0" fontAlgn="t">
                        <a:spcBef>
                          <a:spcPts val="0"/>
                        </a:spcBef>
                        <a:spcAft>
                          <a:spcPts val="0"/>
                        </a:spcAft>
                      </a:pPr>
                      <a:r>
                        <a:rPr lang="en-US" sz="1800">
                          <a:effectLst/>
                        </a:rPr>
                        <a:t>Positive</a:t>
                      </a:r>
                    </a:p>
                  </a:txBody>
                  <a:tcPr marL="273331" marR="273331" marT="273331" marB="273331"/>
                </a:tc>
                <a:tc>
                  <a:txBody>
                    <a:bodyPr/>
                    <a:lstStyle/>
                    <a:p>
                      <a:pPr lvl="0">
                        <a:spcBef>
                          <a:spcPts val="0"/>
                        </a:spcBef>
                        <a:spcAft>
                          <a:spcPts val="0"/>
                        </a:spcAft>
                        <a:buNone/>
                      </a:pPr>
                      <a:r>
                        <a:rPr lang="en-US" sz="1800" b="0" i="0" u="none" strike="noStrike" noProof="0">
                          <a:effectLst/>
                          <a:latin typeface="Calibri"/>
                        </a:rPr>
                        <a:t>109</a:t>
                      </a:r>
                      <a:endParaRPr lang="en-US" sz="1800">
                        <a:effectLst/>
                      </a:endParaRPr>
                    </a:p>
                  </a:txBody>
                  <a:tcPr marL="273331" marR="273331" marT="273331" marB="273331"/>
                </a:tc>
                <a:tc>
                  <a:txBody>
                    <a:bodyPr/>
                    <a:lstStyle/>
                    <a:p>
                      <a:pPr lvl="0">
                        <a:spcBef>
                          <a:spcPts val="0"/>
                        </a:spcBef>
                        <a:spcAft>
                          <a:spcPts val="0"/>
                        </a:spcAft>
                        <a:buNone/>
                      </a:pPr>
                      <a:r>
                        <a:rPr lang="en-US" sz="1800" b="0" i="0" u="none" strike="noStrike" noProof="0">
                          <a:effectLst/>
                          <a:latin typeface="Calibri"/>
                        </a:rPr>
                        <a:t>254</a:t>
                      </a:r>
                      <a:endParaRPr lang="en-US" sz="1800">
                        <a:effectLst/>
                      </a:endParaRPr>
                    </a:p>
                  </a:txBody>
                  <a:tcPr marL="273331" marR="273331" marT="273331" marB="273331"/>
                </a:tc>
                <a:extLst>
                  <a:ext uri="{0D108BD9-81ED-4DB2-BD59-A6C34878D82A}">
                    <a16:rowId xmlns:a16="http://schemas.microsoft.com/office/drawing/2014/main" val="1692883715"/>
                  </a:ext>
                </a:extLst>
              </a:tr>
            </a:tbl>
          </a:graphicData>
        </a:graphic>
      </p:graphicFrame>
    </p:spTree>
    <p:extLst>
      <p:ext uri="{BB962C8B-B14F-4D97-AF65-F5344CB8AC3E}">
        <p14:creationId xmlns:p14="http://schemas.microsoft.com/office/powerpoint/2010/main" val="770166296"/>
      </p:ext>
    </p:extLst>
  </p:cSld>
  <p:clrMapOvr>
    <a:masterClrMapping/>
  </p:clrMapOvr>
  <mc:AlternateContent xmlns:mc="http://schemas.openxmlformats.org/markup-compatibility/2006" xmlns:p14="http://schemas.microsoft.com/office/powerpoint/2010/main">
    <mc:Choice Requires="p14">
      <p:transition spd="slow" p14:dur="2000" advTm="34833"/>
    </mc:Choice>
    <mc:Fallback xmlns="">
      <p:transition spd="slow" advTm="34833"/>
    </mc:Fallback>
  </mc:AlternateContent>
  <p:extLst>
    <p:ext uri="{E180D4A7-C9FB-4DFB-919C-405C955672EB}">
      <p14:showEvtLst xmlns:p14="http://schemas.microsoft.com/office/powerpoint/2010/main">
        <p14:playEvt time="0" objId="10"/>
        <p14:stopEvt time="34333" objId="10"/>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AC6DC448-2157-4BB2-BFDC-2FE590D2DD94}"/>
              </a:ext>
            </a:extLst>
          </p:cNvPr>
          <p:cNvSpPr>
            <a:spLocks noGrp="1"/>
          </p:cNvSpPr>
          <p:nvPr>
            <p:ph type="title"/>
          </p:nvPr>
        </p:nvSpPr>
        <p:spPr>
          <a:xfrm>
            <a:off x="475488" y="2745736"/>
            <a:ext cx="3703320" cy="1366528"/>
          </a:xfrm>
          <a:solidFill>
            <a:schemeClr val="tx1">
              <a:alpha val="50000"/>
            </a:schemeClr>
          </a:solidFill>
          <a:ln w="25400" cap="sq" cmpd="sng">
            <a:solidFill>
              <a:schemeClr val="bg1"/>
            </a:solidFill>
            <a:miter lim="800000"/>
          </a:ln>
        </p:spPr>
        <p:txBody>
          <a:bodyPr>
            <a:normAutofit/>
          </a:bodyPr>
          <a:lstStyle/>
          <a:p>
            <a:pPr algn="ctr"/>
            <a:r>
              <a:rPr lang="en-AU" sz="3200">
                <a:solidFill>
                  <a:schemeClr val="bg1"/>
                </a:solidFill>
              </a:rPr>
              <a:t>Multi-Layered Perceptron </a:t>
            </a:r>
            <a:endParaRPr lang="en-AU" sz="3200">
              <a:solidFill>
                <a:schemeClr val="bg1"/>
              </a:solidFill>
              <a:cs typeface="Calibri Light"/>
            </a:endParaRPr>
          </a:p>
        </p:txBody>
      </p:sp>
      <p:sp useBgFill="1">
        <p:nvSpPr>
          <p:cNvPr id="11" name="Rectangle 14">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41EF6AFD-EB07-402A-932F-4CB5F2354DF8}"/>
              </a:ext>
            </a:extLst>
          </p:cNvPr>
          <p:cNvSpPr>
            <a:spLocks noGrp="1"/>
          </p:cNvSpPr>
          <p:nvPr>
            <p:ph sz="half" idx="1"/>
          </p:nvPr>
        </p:nvSpPr>
        <p:spPr>
          <a:xfrm>
            <a:off x="5306283" y="902017"/>
            <a:ext cx="6049953" cy="2523854"/>
          </a:xfrm>
        </p:spPr>
        <p:txBody>
          <a:bodyPr anchor="b">
            <a:normAutofit fontScale="92500" lnSpcReduction="10000"/>
          </a:bodyPr>
          <a:lstStyle/>
          <a:p>
            <a:pPr marL="0" indent="0">
              <a:buNone/>
            </a:pPr>
            <a:r>
              <a:rPr lang="en-AU" sz="2000" b="1"/>
              <a:t>STRENGTHS</a:t>
            </a:r>
          </a:p>
          <a:p>
            <a:pPr marL="457200" indent="-457200">
              <a:buFont typeface="+mj-lt"/>
              <a:buAutoNum type="arabicPeriod"/>
            </a:pPr>
            <a:r>
              <a:rPr lang="en-US" sz="2000"/>
              <a:t>Ideal for complex training problems</a:t>
            </a:r>
            <a:endParaRPr lang="en-US" sz="2000">
              <a:cs typeface="Calibri"/>
            </a:endParaRPr>
          </a:p>
          <a:p>
            <a:pPr marL="457200" indent="-457200">
              <a:buAutoNum type="arabicPeriod"/>
            </a:pPr>
            <a:r>
              <a:rPr lang="en-US" sz="2000">
                <a:cs typeface="Calibri"/>
              </a:rPr>
              <a:t>Each layer has adaptive weights</a:t>
            </a:r>
          </a:p>
          <a:p>
            <a:pPr marL="457200" indent="-457200">
              <a:buAutoNum type="arabicPeriod"/>
            </a:pPr>
            <a:r>
              <a:rPr lang="en-US" sz="2000">
                <a:ea typeface="+mn-lt"/>
                <a:cs typeface="+mn-lt"/>
              </a:rPr>
              <a:t>All attribute values could be put into numeric values which made it easy to model</a:t>
            </a:r>
          </a:p>
          <a:p>
            <a:pPr marL="457200" indent="-457200">
              <a:buAutoNum type="arabicPeriod"/>
            </a:pPr>
            <a:r>
              <a:rPr lang="en-US" sz="2000">
                <a:ea typeface="+mn-lt"/>
                <a:cs typeface="+mn-lt"/>
              </a:rPr>
              <a:t>Suited for large number of data points</a:t>
            </a:r>
          </a:p>
          <a:p>
            <a:pPr marL="457200" indent="-457200">
              <a:buAutoNum type="arabicPeriod"/>
            </a:pPr>
            <a:r>
              <a:rPr lang="en-US" sz="2000">
                <a:ea typeface="+mn-lt"/>
                <a:cs typeface="+mn-lt"/>
              </a:rPr>
              <a:t>Once modelled, quick to execute predictions</a:t>
            </a:r>
            <a:endParaRPr lang="en-US" sz="2000">
              <a:cs typeface="Calibri"/>
            </a:endParaRPr>
          </a:p>
        </p:txBody>
      </p:sp>
      <p:sp>
        <p:nvSpPr>
          <p:cNvPr id="8" name="Text Placeholder 7">
            <a:extLst>
              <a:ext uri="{FF2B5EF4-FFF2-40B4-BE49-F238E27FC236}">
                <a16:creationId xmlns:a16="http://schemas.microsoft.com/office/drawing/2014/main" id="{D712A5FC-932B-4230-961E-21EAFD07AAF9}"/>
              </a:ext>
            </a:extLst>
          </p:cNvPr>
          <p:cNvSpPr>
            <a:spLocks noGrp="1"/>
          </p:cNvSpPr>
          <p:nvPr>
            <p:ph sz="half" idx="2"/>
          </p:nvPr>
        </p:nvSpPr>
        <p:spPr>
          <a:xfrm>
            <a:off x="5294377" y="3671317"/>
            <a:ext cx="6059423" cy="2505646"/>
          </a:xfrm>
        </p:spPr>
        <p:txBody>
          <a:bodyPr vert="horz" lIns="91440" tIns="45720" rIns="91440" bIns="45720" rtlCol="0" anchor="t">
            <a:normAutofit fontScale="92500" lnSpcReduction="10000"/>
          </a:bodyPr>
          <a:lstStyle/>
          <a:p>
            <a:pPr marL="0" indent="0">
              <a:buNone/>
            </a:pPr>
            <a:r>
              <a:rPr lang="en-AU" sz="2000" b="1"/>
              <a:t>WEAKNESS</a:t>
            </a:r>
          </a:p>
          <a:p>
            <a:pPr marL="457200" indent="-457200">
              <a:buAutoNum type="arabicPeriod"/>
            </a:pPr>
            <a:r>
              <a:rPr lang="en-US" sz="2000"/>
              <a:t>More iterations mean more training time needed.</a:t>
            </a:r>
            <a:endParaRPr lang="en-US" sz="2000">
              <a:cs typeface="Calibri"/>
            </a:endParaRPr>
          </a:p>
          <a:p>
            <a:pPr marL="457200" indent="-457200">
              <a:buAutoNum type="arabicPeriod"/>
            </a:pPr>
            <a:r>
              <a:rPr lang="en-US" sz="2000">
                <a:ea typeface="+mn-lt"/>
                <a:cs typeface="+mn-lt"/>
              </a:rPr>
              <a:t>Data needs to be inputted in a specific way.</a:t>
            </a:r>
          </a:p>
          <a:p>
            <a:pPr marL="457200" indent="-457200">
              <a:buAutoNum type="arabicPeriod"/>
            </a:pPr>
            <a:r>
              <a:rPr lang="en-US" sz="2000">
                <a:ea typeface="+mn-lt"/>
                <a:cs typeface="+mn-lt"/>
              </a:rPr>
              <a:t>Relies heavily on the training data.</a:t>
            </a:r>
          </a:p>
          <a:p>
            <a:pPr marL="457200" indent="-457200">
              <a:buAutoNum type="arabicPeriod"/>
            </a:pPr>
            <a:r>
              <a:rPr lang="en-US" sz="2000">
                <a:cs typeface="Calibri"/>
              </a:rPr>
              <a:t>A </a:t>
            </a:r>
            <a:r>
              <a:rPr lang="en-US" sz="2000" err="1">
                <a:cs typeface="Calibri"/>
              </a:rPr>
              <a:t>blackbox</a:t>
            </a:r>
            <a:r>
              <a:rPr lang="en-US" sz="2000">
                <a:cs typeface="Calibri"/>
              </a:rPr>
              <a:t> approach</a:t>
            </a:r>
          </a:p>
          <a:p>
            <a:pPr marL="457200" indent="-457200">
              <a:buAutoNum type="arabicPeriod"/>
            </a:pPr>
            <a:endParaRPr lang="en-US" sz="2000">
              <a:cs typeface="Calibri"/>
            </a:endParaRPr>
          </a:p>
        </p:txBody>
      </p:sp>
    </p:spTree>
    <p:extLst>
      <p:ext uri="{BB962C8B-B14F-4D97-AF65-F5344CB8AC3E}">
        <p14:creationId xmlns:p14="http://schemas.microsoft.com/office/powerpoint/2010/main" val="1500031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9021"/>
    </mc:Choice>
    <mc:Fallback xmlns="">
      <p:transition spd="slow" advTm="69021"/>
    </mc:Fallback>
  </mc:AlternateContent>
  <p:extLst>
    <p:ext uri="{E180D4A7-C9FB-4DFB-919C-405C955672EB}">
      <p14:showEvtLst xmlns:p14="http://schemas.microsoft.com/office/powerpoint/2010/main">
        <p14:playEvt time="0" objId="13"/>
        <p14:stopEvt time="68653" objId="13"/>
      </p14:showEvtLst>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00651C-8830-44EC-B3B0-221771E2E4DE}"/>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cs typeface="Calibri Light"/>
              </a:rPr>
              <a:t>Introduction</a:t>
            </a:r>
            <a:endParaRPr lang="en-US" sz="2600"/>
          </a:p>
        </p:txBody>
      </p:sp>
      <p:sp>
        <p:nvSpPr>
          <p:cNvPr id="3" name="Content Placeholder 2">
            <a:extLst>
              <a:ext uri="{FF2B5EF4-FFF2-40B4-BE49-F238E27FC236}">
                <a16:creationId xmlns:a16="http://schemas.microsoft.com/office/drawing/2014/main" id="{DEC602B9-8826-4904-9DBC-DC48C0E847A9}"/>
              </a:ext>
            </a:extLst>
          </p:cNvPr>
          <p:cNvSpPr>
            <a:spLocks noGrp="1"/>
          </p:cNvSpPr>
          <p:nvPr>
            <p:ph idx="1"/>
          </p:nvPr>
        </p:nvSpPr>
        <p:spPr>
          <a:xfrm>
            <a:off x="4256690" y="1088137"/>
            <a:ext cx="6180082" cy="3801067"/>
          </a:xfrm>
        </p:spPr>
        <p:txBody>
          <a:bodyPr vert="horz" lIns="91440" tIns="45720" rIns="91440" bIns="45720" rtlCol="0" anchor="ctr">
            <a:normAutofit/>
          </a:bodyPr>
          <a:lstStyle/>
          <a:p>
            <a:r>
              <a:rPr lang="en-US" sz="2000">
                <a:solidFill>
                  <a:schemeClr val="bg1"/>
                </a:solidFill>
                <a:ea typeface="+mn-lt"/>
                <a:cs typeface="+mn-lt"/>
              </a:rPr>
              <a:t>The dataset consists of data collected from heavy Scania trucks in everyday usage.</a:t>
            </a:r>
            <a:endParaRPr lang="en-US" sz="2000">
              <a:solidFill>
                <a:schemeClr val="bg1"/>
              </a:solidFill>
              <a:cs typeface="Calibri" panose="020F0502020204030204"/>
            </a:endParaRPr>
          </a:p>
          <a:p>
            <a:r>
              <a:rPr lang="en-US" sz="2000">
                <a:solidFill>
                  <a:schemeClr val="bg1"/>
                </a:solidFill>
                <a:ea typeface="+mn-lt"/>
                <a:cs typeface="+mn-lt"/>
              </a:rPr>
              <a:t>The system in focus is the Air Pressure system (APS) which generates pressurized air that is utilized in various functions in a truck, such as braking and gear changes.</a:t>
            </a:r>
          </a:p>
          <a:p>
            <a:r>
              <a:rPr lang="en-US" sz="2000">
                <a:solidFill>
                  <a:schemeClr val="bg1"/>
                </a:solidFill>
                <a:ea typeface="+mn-lt"/>
                <a:cs typeface="+mn-lt"/>
              </a:rPr>
              <a:t>The dataset’s positive class consists of component failures for a specific component of the APS system </a:t>
            </a:r>
          </a:p>
          <a:p>
            <a:r>
              <a:rPr lang="en-US" sz="2000">
                <a:solidFill>
                  <a:schemeClr val="bg1"/>
                </a:solidFill>
                <a:ea typeface="+mn-lt"/>
                <a:cs typeface="+mn-lt"/>
              </a:rPr>
              <a:t>The negative class consists of trucks with failures for components not related to the APS</a:t>
            </a:r>
            <a:endParaRPr lang="en-US" sz="2000">
              <a:solidFill>
                <a:schemeClr val="bg1"/>
              </a:solidFill>
              <a:cs typeface="Calibri"/>
            </a:endParaRPr>
          </a:p>
          <a:p>
            <a:r>
              <a:rPr lang="en-US" sz="2000">
                <a:solidFill>
                  <a:schemeClr val="bg1"/>
                </a:solidFill>
                <a:cs typeface="Calibri"/>
              </a:rPr>
              <a:t>Our goal – design classifiers</a:t>
            </a:r>
          </a:p>
        </p:txBody>
      </p:sp>
    </p:spTree>
    <p:extLst>
      <p:ext uri="{BB962C8B-B14F-4D97-AF65-F5344CB8AC3E}">
        <p14:creationId xmlns:p14="http://schemas.microsoft.com/office/powerpoint/2010/main" val="3459938755"/>
      </p:ext>
    </p:extLst>
  </p:cSld>
  <p:clrMapOvr>
    <a:masterClrMapping/>
  </p:clrMapOvr>
  <mc:AlternateContent xmlns:mc="http://schemas.openxmlformats.org/markup-compatibility/2006" xmlns:p14="http://schemas.microsoft.com/office/powerpoint/2010/main">
    <mc:Choice Requires="p14">
      <p:transition spd="slow" p14:dur="2000" advTm="39106"/>
    </mc:Choice>
    <mc:Fallback xmlns="">
      <p:transition spd="slow" advTm="39106"/>
    </mc:Fallback>
  </mc:AlternateContent>
  <p:extLst>
    <p:ext uri="{E180D4A7-C9FB-4DFB-919C-405C955672EB}">
      <p14:showEvtLst xmlns:p14="http://schemas.microsoft.com/office/powerpoint/2010/main">
        <p14:playEvt time="0" objId="8"/>
        <p14:stopEvt time="38076" objId="8"/>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4E46-9AD2-4C20-A01A-963523037768}"/>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u="sng"/>
              <a:t>Decision Tree</a:t>
            </a:r>
          </a:p>
        </p:txBody>
      </p:sp>
      <p:sp>
        <p:nvSpPr>
          <p:cNvPr id="7" name="Rectangle 1">
            <a:extLst>
              <a:ext uri="{FF2B5EF4-FFF2-40B4-BE49-F238E27FC236}">
                <a16:creationId xmlns:a16="http://schemas.microsoft.com/office/drawing/2014/main" id="{456B3761-FE35-4D70-BF2E-3A8988AC3BC4}"/>
              </a:ext>
            </a:extLst>
          </p:cNvPr>
          <p:cNvSpPr>
            <a:spLocks noChangeArrowheads="1"/>
          </p:cNvSpPr>
          <p:nvPr/>
        </p:nvSpPr>
        <p:spPr bwMode="auto">
          <a:xfrm>
            <a:off x="648931" y="2438401"/>
            <a:ext cx="3667036" cy="37795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b="0" i="0" u="none" strike="noStrike" cap="none" normalizeH="0" baseline="0">
                <a:ln>
                  <a:noFill/>
                </a:ln>
                <a:effectLst/>
              </a:rPr>
              <a:t># Fit decision tree to training dataset</a:t>
            </a:r>
          </a:p>
          <a:p>
            <a:pPr marR="0" lvl="0" fontAlgn="base">
              <a:lnSpc>
                <a:spcPct val="90000"/>
              </a:lnSpc>
              <a:spcBef>
                <a:spcPct val="0"/>
              </a:spcBef>
              <a:spcAft>
                <a:spcPts val="600"/>
              </a:spcAft>
              <a:buClrTx/>
              <a:buSzTx/>
              <a:tabLst/>
            </a:pPr>
            <a:r>
              <a:rPr kumimoji="0" lang="en-US" altLang="en-US" b="0" i="0" u="none" strike="noStrike" cap="none" normalizeH="0" baseline="0">
                <a:ln>
                  <a:noFill/>
                </a:ln>
                <a:effectLst/>
              </a:rPr>
              <a:t> </a:t>
            </a:r>
          </a:p>
          <a:p>
            <a:pPr marR="0" lvl="0" fontAlgn="base">
              <a:lnSpc>
                <a:spcPct val="90000"/>
              </a:lnSpc>
              <a:spcBef>
                <a:spcPct val="0"/>
              </a:spcBef>
              <a:spcAft>
                <a:spcPts val="600"/>
              </a:spcAft>
              <a:buClrTx/>
              <a:buSzTx/>
              <a:tabLst/>
            </a:pPr>
            <a:r>
              <a:rPr kumimoji="0" lang="en-US" altLang="en-US" b="0" i="0" u="none" strike="noStrike" cap="none" normalizeH="0" baseline="0" err="1">
                <a:ln>
                  <a:noFill/>
                </a:ln>
                <a:effectLst/>
              </a:rPr>
              <a:t>dtree_classifier</a:t>
            </a:r>
            <a:r>
              <a:rPr kumimoji="0" lang="en-US" altLang="en-US" b="0" i="0" u="none" strike="noStrike" cap="none" normalizeH="0" baseline="0">
                <a:ln>
                  <a:noFill/>
                </a:ln>
                <a:effectLst/>
              </a:rPr>
              <a:t> &lt;- </a:t>
            </a:r>
            <a:r>
              <a:rPr kumimoji="0" lang="en-US" altLang="en-US" b="0" i="0" u="none" strike="noStrike" cap="none" normalizeH="0" baseline="0" err="1">
                <a:ln>
                  <a:noFill/>
                </a:ln>
                <a:effectLst/>
              </a:rPr>
              <a:t>rpart</a:t>
            </a:r>
            <a:r>
              <a:rPr kumimoji="0" lang="en-US" altLang="en-US" b="0" i="0" u="none" strike="noStrike" cap="none" normalizeH="0" baseline="0">
                <a:ln>
                  <a:noFill/>
                </a:ln>
                <a:effectLst/>
              </a:rPr>
              <a:t>(class ~., </a:t>
            </a:r>
          </a:p>
          <a:p>
            <a:pPr marR="0" lvl="0" fontAlgn="base">
              <a:lnSpc>
                <a:spcPct val="90000"/>
              </a:lnSpc>
              <a:spcBef>
                <a:spcPct val="0"/>
              </a:spcBef>
              <a:spcAft>
                <a:spcPts val="600"/>
              </a:spcAft>
              <a:buClrTx/>
              <a:buSzTx/>
              <a:tabLst/>
            </a:pPr>
            <a:r>
              <a:rPr kumimoji="0" lang="en-US" altLang="en-US" b="0" i="0" u="none" strike="noStrike" cap="none" normalizeH="0" baseline="0">
                <a:ln>
                  <a:noFill/>
                </a:ln>
                <a:effectLst/>
              </a:rPr>
              <a:t>data = train, method = "class")</a:t>
            </a:r>
          </a:p>
          <a:p>
            <a:pPr marR="0" lvl="0" fontAlgn="base">
              <a:lnSpc>
                <a:spcPct val="90000"/>
              </a:lnSpc>
              <a:spcBef>
                <a:spcPct val="0"/>
              </a:spcBef>
              <a:spcAft>
                <a:spcPts val="600"/>
              </a:spcAft>
              <a:buClrTx/>
              <a:buSzTx/>
              <a:tabLst/>
            </a:pPr>
            <a:endParaRPr lang="en-US" altLang="en-US"/>
          </a:p>
          <a:p>
            <a:pPr marR="0" lvl="0" fontAlgn="base">
              <a:lnSpc>
                <a:spcPct val="90000"/>
              </a:lnSpc>
              <a:spcBef>
                <a:spcPct val="0"/>
              </a:spcBef>
              <a:spcAft>
                <a:spcPts val="600"/>
              </a:spcAft>
              <a:buClrTx/>
              <a:buSzTx/>
              <a:tabLst/>
            </a:pPr>
            <a:r>
              <a:rPr lang="en-US" altLang="en-US"/>
              <a:t>print(</a:t>
            </a:r>
            <a:r>
              <a:rPr lang="en-US" altLang="en-US" err="1"/>
              <a:t>dtree_classifier</a:t>
            </a:r>
            <a:r>
              <a:rPr lang="en-US" altLang="en-US"/>
              <a:t>)</a:t>
            </a:r>
            <a:endParaRPr kumimoji="0" lang="en-US" altLang="en-US" b="0" i="0" u="none" strike="noStrike" cap="none" normalizeH="0" baseline="0">
              <a:ln>
                <a:noFill/>
              </a:ln>
              <a:effectLst/>
            </a:endParaRPr>
          </a:p>
        </p:txBody>
      </p:sp>
      <p:sp>
        <p:nvSpPr>
          <p:cNvPr id="53" name="Rectangle 52">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89F254-7E94-41AB-A02D-F2BF4E2DAA20}"/>
              </a:ext>
            </a:extLst>
          </p:cNvPr>
          <p:cNvPicPr>
            <a:picLocks noChangeAspect="1"/>
          </p:cNvPicPr>
          <p:nvPr/>
        </p:nvPicPr>
        <p:blipFill>
          <a:blip r:embed="rId3"/>
          <a:stretch>
            <a:fillRect/>
          </a:stretch>
        </p:blipFill>
        <p:spPr>
          <a:xfrm>
            <a:off x="4636008" y="136798"/>
            <a:ext cx="7555991" cy="6353175"/>
          </a:xfrm>
          <a:prstGeom prst="rect">
            <a:avLst/>
          </a:prstGeom>
        </p:spPr>
      </p:pic>
    </p:spTree>
    <p:extLst>
      <p:ext uri="{BB962C8B-B14F-4D97-AF65-F5344CB8AC3E}">
        <p14:creationId xmlns:p14="http://schemas.microsoft.com/office/powerpoint/2010/main" val="1544874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6052"/>
    </mc:Choice>
    <mc:Fallback xmlns="">
      <p:transition spd="slow" advTm="36052"/>
    </mc:Fallback>
  </mc:AlternateContent>
  <p:extLst>
    <p:ext uri="{E180D4A7-C9FB-4DFB-919C-405C955672EB}">
      <p14:showEvtLst xmlns:p14="http://schemas.microsoft.com/office/powerpoint/2010/main">
        <p14:playEvt time="0" objId="9"/>
        <p14:stopEvt time="36052" objId="9"/>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9FC4CA-4723-4775-8986-6189A95B798C}"/>
              </a:ext>
            </a:extLst>
          </p:cNvPr>
          <p:cNvSpPr>
            <a:spLocks noGrp="1"/>
          </p:cNvSpPr>
          <p:nvPr>
            <p:ph type="title"/>
          </p:nvPr>
        </p:nvSpPr>
        <p:spPr>
          <a:xfrm>
            <a:off x="640080" y="5913120"/>
            <a:ext cx="10911840" cy="802640"/>
          </a:xfrm>
        </p:spPr>
        <p:txBody>
          <a:bodyPr vert="horz" lIns="91440" tIns="45720" rIns="91440" bIns="45720" rtlCol="0" anchor="ctr">
            <a:normAutofit/>
          </a:bodyPr>
          <a:lstStyle/>
          <a:p>
            <a:pPr algn="ctr"/>
            <a:r>
              <a:rPr lang="en-US" sz="3200"/>
              <a:t>Visualizing Decision Tree</a:t>
            </a:r>
          </a:p>
        </p:txBody>
      </p:sp>
      <p:pic>
        <p:nvPicPr>
          <p:cNvPr id="10" name="Content Placeholder 4" descr="A close up of a device&#10;&#10;Description automatically generated">
            <a:extLst>
              <a:ext uri="{FF2B5EF4-FFF2-40B4-BE49-F238E27FC236}">
                <a16:creationId xmlns:a16="http://schemas.microsoft.com/office/drawing/2014/main" id="{47D14867-5A0A-49A2-BA79-DB58012807C3}"/>
              </a:ext>
            </a:extLst>
          </p:cNvPr>
          <p:cNvPicPr>
            <a:picLocks noChangeAspect="1"/>
          </p:cNvPicPr>
          <p:nvPr/>
        </p:nvPicPr>
        <p:blipFill rotWithShape="1">
          <a:blip r:embed="rId3">
            <a:extLst>
              <a:ext uri="{28A0092B-C50C-407E-A947-70E740481C1C}">
                <a14:useLocalDpi xmlns:a14="http://schemas.microsoft.com/office/drawing/2010/main" val="0"/>
              </a:ext>
            </a:extLst>
          </a:blip>
          <a:srcRect t="8904" r="1" b="17221"/>
          <a:stretch/>
        </p:blipFill>
        <p:spPr>
          <a:xfrm>
            <a:off x="640080" y="640080"/>
            <a:ext cx="10911840" cy="4936807"/>
          </a:xfrm>
          <a:prstGeom prst="rect">
            <a:avLst/>
          </a:prstGeom>
          <a:ln w="19050">
            <a:solidFill>
              <a:schemeClr val="tx1"/>
            </a:solidFill>
            <a:miter lim="800000"/>
          </a:ln>
        </p:spPr>
      </p:pic>
    </p:spTree>
    <p:extLst>
      <p:ext uri="{BB962C8B-B14F-4D97-AF65-F5344CB8AC3E}">
        <p14:creationId xmlns:p14="http://schemas.microsoft.com/office/powerpoint/2010/main" val="3130159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9387"/>
    </mc:Choice>
    <mc:Fallback xmlns="">
      <p:transition spd="slow" advTm="59387"/>
    </mc:Fallback>
  </mc:AlternateContent>
  <p:extLst>
    <p:ext uri="{E180D4A7-C9FB-4DFB-919C-405C955672EB}">
      <p14:showEvtLst xmlns:p14="http://schemas.microsoft.com/office/powerpoint/2010/main">
        <p14:playEvt time="0" objId="8"/>
        <p14:stopEvt time="58840" objId="8"/>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23">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F17A7F-AD9A-4EBA-8022-2397D4BA5BBA}"/>
              </a:ext>
            </a:extLst>
          </p:cNvPr>
          <p:cNvSpPr>
            <a:spLocks noGrp="1"/>
          </p:cNvSpPr>
          <p:nvPr>
            <p:ph type="title"/>
          </p:nvPr>
        </p:nvSpPr>
        <p:spPr>
          <a:xfrm>
            <a:off x="838199" y="978408"/>
            <a:ext cx="4056530" cy="1106424"/>
          </a:xfrm>
        </p:spPr>
        <p:txBody>
          <a:bodyPr>
            <a:normAutofit/>
          </a:bodyPr>
          <a:lstStyle/>
          <a:p>
            <a:r>
              <a:rPr lang="en-US" sz="2800">
                <a:ea typeface="+mj-lt"/>
                <a:cs typeface="+mj-lt"/>
              </a:rPr>
              <a:t>Results </a:t>
            </a:r>
            <a:endParaRPr lang="en-US" sz="2800"/>
          </a:p>
        </p:txBody>
      </p:sp>
      <p:sp>
        <p:nvSpPr>
          <p:cNvPr id="21" name="Rectangle 25">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7">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61EA9B-F4C5-47C6-A7A5-0BAE575668D0}"/>
              </a:ext>
            </a:extLst>
          </p:cNvPr>
          <p:cNvSpPr>
            <a:spLocks noGrp="1"/>
          </p:cNvSpPr>
          <p:nvPr>
            <p:ph idx="1"/>
          </p:nvPr>
        </p:nvSpPr>
        <p:spPr>
          <a:xfrm>
            <a:off x="2222809" y="1364834"/>
            <a:ext cx="2727677" cy="511099"/>
          </a:xfrm>
        </p:spPr>
        <p:txBody>
          <a:bodyPr vert="horz" lIns="91440" tIns="45720" rIns="91440" bIns="45720" rtlCol="0" anchor="t">
            <a:normAutofit/>
          </a:bodyPr>
          <a:lstStyle/>
          <a:p>
            <a:pPr marL="0" indent="0">
              <a:buNone/>
            </a:pPr>
            <a:r>
              <a:rPr lang="en-US">
                <a:latin typeface="+mj-lt"/>
                <a:ea typeface="+mj-lt"/>
                <a:cs typeface="+mj-lt"/>
              </a:rPr>
              <a:t>Decision Tree</a:t>
            </a:r>
          </a:p>
          <a:p>
            <a:pPr marL="0" indent="0">
              <a:buNone/>
            </a:pPr>
            <a:endParaRPr lang="en-US" sz="1800">
              <a:cs typeface="Calibri"/>
            </a:endParaRPr>
          </a:p>
        </p:txBody>
      </p:sp>
      <p:sp>
        <p:nvSpPr>
          <p:cNvPr id="8" name="TextBox 7">
            <a:extLst>
              <a:ext uri="{FF2B5EF4-FFF2-40B4-BE49-F238E27FC236}">
                <a16:creationId xmlns:a16="http://schemas.microsoft.com/office/drawing/2014/main" id="{12E1F62E-1627-488D-9042-052763C15258}"/>
              </a:ext>
            </a:extLst>
          </p:cNvPr>
          <p:cNvSpPr txBox="1"/>
          <p:nvPr/>
        </p:nvSpPr>
        <p:spPr>
          <a:xfrm>
            <a:off x="876903" y="2378380"/>
            <a:ext cx="4010952"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a:solidFill>
                  <a:srgbClr val="424242"/>
                </a:solidFill>
                <a:ea typeface="+mn-lt"/>
                <a:cs typeface="+mn-lt"/>
              </a:rPr>
              <a:t>Accuracy rate:  </a:t>
            </a:r>
            <a:r>
              <a:rPr lang="en-US" sz="1600">
                <a:solidFill>
                  <a:srgbClr val="424242"/>
                </a:solidFill>
                <a:latin typeface="Calibri" panose="020F0502020204030204" pitchFamily="34" charset="0"/>
                <a:ea typeface="Calibri" panose="020F0502020204030204" pitchFamily="34" charset="0"/>
                <a:cs typeface="Calibri" panose="020F0502020204030204" pitchFamily="34" charset="0"/>
              </a:rPr>
              <a:t> 98.97</a:t>
            </a:r>
            <a:r>
              <a:rPr lang="en-US" sz="1600">
                <a:solidFill>
                  <a:srgbClr val="424242"/>
                </a:solidFill>
                <a:ea typeface="+mn-lt"/>
                <a:cs typeface="+mn-lt"/>
              </a:rPr>
              <a:t> </a:t>
            </a:r>
            <a:r>
              <a:rPr lang="en-US" sz="1600">
                <a:ea typeface="+mn-lt"/>
                <a:cs typeface="+mn-lt"/>
              </a:rPr>
              <a:t>%</a:t>
            </a:r>
            <a:endParaRPr lang="en-US" sz="1600">
              <a:solidFill>
                <a:srgbClr val="424242"/>
              </a:solidFill>
              <a:ea typeface="+mn-lt"/>
              <a:cs typeface="+mn-lt"/>
            </a:endParaRPr>
          </a:p>
          <a:p>
            <a:pPr>
              <a:spcAft>
                <a:spcPts val="600"/>
              </a:spcAft>
            </a:pPr>
            <a:r>
              <a:rPr lang="en-US" sz="1600">
                <a:solidFill>
                  <a:srgbClr val="424242"/>
                </a:solidFill>
                <a:ea typeface="+mn-lt"/>
                <a:cs typeface="+mn-lt"/>
              </a:rPr>
              <a:t>Recall:                </a:t>
            </a:r>
            <a:r>
              <a:rPr lang="en-US" sz="1600">
                <a:solidFill>
                  <a:srgbClr val="424242"/>
                </a:solidFill>
                <a:latin typeface="Calibri" panose="020F0502020204030204" pitchFamily="34" charset="0"/>
                <a:ea typeface="Calibri" panose="020F0502020204030204" pitchFamily="34" charset="0"/>
                <a:cs typeface="Calibri" panose="020F0502020204030204" pitchFamily="34" charset="0"/>
              </a:rPr>
              <a:t> 58.25 </a:t>
            </a:r>
            <a:r>
              <a:rPr lang="en-US" sz="1600">
                <a:ea typeface="+mn-lt"/>
                <a:cs typeface="+mn-lt"/>
              </a:rPr>
              <a:t>%</a:t>
            </a:r>
          </a:p>
          <a:p>
            <a:pPr>
              <a:spcAft>
                <a:spcPts val="600"/>
              </a:spcAft>
            </a:pPr>
            <a:r>
              <a:rPr lang="en-US" sz="1600">
                <a:solidFill>
                  <a:srgbClr val="424242"/>
                </a:solidFill>
                <a:ea typeface="+mn-lt"/>
                <a:cs typeface="+mn-lt"/>
              </a:rPr>
              <a:t>Precision:           </a:t>
            </a:r>
            <a:r>
              <a:rPr lang="en-US" sz="1600">
                <a:solidFill>
                  <a:srgbClr val="424242"/>
                </a:solidFill>
                <a:latin typeface="Calibri" panose="020F0502020204030204" pitchFamily="34" charset="0"/>
                <a:ea typeface="Calibri" panose="020F0502020204030204" pitchFamily="34" charset="0"/>
                <a:cs typeface="Calibri" panose="020F0502020204030204" pitchFamily="34" charset="0"/>
              </a:rPr>
              <a:t>74.20 </a:t>
            </a:r>
            <a:r>
              <a:rPr lang="en-US" sz="1600">
                <a:ea typeface="+mn-lt"/>
                <a:cs typeface="+mn-lt"/>
              </a:rPr>
              <a:t>%</a:t>
            </a:r>
          </a:p>
          <a:p>
            <a:pPr>
              <a:spcAft>
                <a:spcPts val="600"/>
              </a:spcAft>
            </a:pPr>
            <a:r>
              <a:rPr lang="en-US" sz="1600">
                <a:solidFill>
                  <a:srgbClr val="424242"/>
                </a:solidFill>
                <a:ea typeface="+mn-lt"/>
                <a:cs typeface="+mn-lt"/>
              </a:rPr>
              <a:t>F1_score:            65.26 </a:t>
            </a:r>
            <a:r>
              <a:rPr lang="en-US" sz="1600">
                <a:ea typeface="+mn-lt"/>
                <a:cs typeface="+mn-lt"/>
              </a:rPr>
              <a:t>%</a:t>
            </a:r>
            <a:endParaRPr lang="en-US">
              <a:solidFill>
                <a:srgbClr val="424242"/>
              </a:solidFill>
              <a:ea typeface="+mn-lt"/>
              <a:cs typeface="+mn-lt"/>
            </a:endParaRPr>
          </a:p>
          <a:p>
            <a:pPr>
              <a:spcAft>
                <a:spcPts val="600"/>
              </a:spcAft>
            </a:pPr>
            <a:r>
              <a:rPr lang="en-US" sz="1600">
                <a:solidFill>
                  <a:srgbClr val="424242"/>
                </a:solidFill>
                <a:latin typeface="Calibri"/>
                <a:cs typeface="Calibri"/>
              </a:rPr>
              <a:t>Total cost:           84310</a:t>
            </a:r>
            <a:endParaRPr lang="en-US" sz="1600">
              <a:ea typeface="+mn-lt"/>
              <a:cs typeface="+mn-lt"/>
            </a:endParaRPr>
          </a:p>
          <a:p>
            <a:pPr>
              <a:spcAft>
                <a:spcPts val="600"/>
              </a:spcAft>
            </a:pPr>
            <a:endParaRPr lang="en-US" sz="1600">
              <a:solidFill>
                <a:srgbClr val="424242"/>
              </a:solidFill>
              <a:latin typeface="Nunito"/>
            </a:endParaRPr>
          </a:p>
        </p:txBody>
      </p:sp>
      <p:cxnSp>
        <p:nvCxnSpPr>
          <p:cNvPr id="18" name="Straight Arrow Connector 17">
            <a:extLst>
              <a:ext uri="{FF2B5EF4-FFF2-40B4-BE49-F238E27FC236}">
                <a16:creationId xmlns:a16="http://schemas.microsoft.com/office/drawing/2014/main" id="{0076E36D-D865-44E2-9E58-EE6D478222BF}"/>
              </a:ext>
            </a:extLst>
          </p:cNvPr>
          <p:cNvCxnSpPr/>
          <p:nvPr/>
        </p:nvCxnSpPr>
        <p:spPr>
          <a:xfrm>
            <a:off x="2172629" y="1169019"/>
            <a:ext cx="0" cy="8549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AFAFA75-28DF-481F-9AFD-BAB70957C103}"/>
              </a:ext>
            </a:extLst>
          </p:cNvPr>
          <p:cNvGraphicFramePr>
            <a:graphicFrameLocks noGrp="1"/>
          </p:cNvGraphicFramePr>
          <p:nvPr>
            <p:extLst>
              <p:ext uri="{D42A27DB-BD31-4B8C-83A1-F6EECF244321}">
                <p14:modId xmlns:p14="http://schemas.microsoft.com/office/powerpoint/2010/main" val="803619579"/>
              </p:ext>
            </p:extLst>
          </p:nvPr>
        </p:nvGraphicFramePr>
        <p:xfrm>
          <a:off x="5804316" y="1985948"/>
          <a:ext cx="6086072" cy="2739244"/>
        </p:xfrm>
        <a:graphic>
          <a:graphicData uri="http://schemas.openxmlformats.org/drawingml/2006/table">
            <a:tbl>
              <a:tblPr firstRow="1" bandRow="1">
                <a:tableStyleId>{5C22544A-7EE6-4342-B048-85BDC9FD1C3A}</a:tableStyleId>
              </a:tblPr>
              <a:tblGrid>
                <a:gridCol w="2497015">
                  <a:extLst>
                    <a:ext uri="{9D8B030D-6E8A-4147-A177-3AD203B41FA5}">
                      <a16:colId xmlns:a16="http://schemas.microsoft.com/office/drawing/2014/main" val="1289858919"/>
                    </a:ext>
                  </a:extLst>
                </a:gridCol>
                <a:gridCol w="1770184">
                  <a:extLst>
                    <a:ext uri="{9D8B030D-6E8A-4147-A177-3AD203B41FA5}">
                      <a16:colId xmlns:a16="http://schemas.microsoft.com/office/drawing/2014/main" val="4059717705"/>
                    </a:ext>
                  </a:extLst>
                </a:gridCol>
                <a:gridCol w="1818873">
                  <a:extLst>
                    <a:ext uri="{9D8B030D-6E8A-4147-A177-3AD203B41FA5}">
                      <a16:colId xmlns:a16="http://schemas.microsoft.com/office/drawing/2014/main" val="3840125378"/>
                    </a:ext>
                  </a:extLst>
                </a:gridCol>
              </a:tblGrid>
              <a:tr h="758091">
                <a:tc>
                  <a:txBody>
                    <a:bodyPr/>
                    <a:lstStyle/>
                    <a:p>
                      <a:pPr rtl="0" fontAlgn="t">
                        <a:spcBef>
                          <a:spcPts val="0"/>
                        </a:spcBef>
                        <a:spcAft>
                          <a:spcPts val="0"/>
                        </a:spcAft>
                      </a:pPr>
                      <a:r>
                        <a:rPr lang="en-US" sz="2400">
                          <a:effectLst/>
                        </a:rPr>
                        <a:t>Predict/Actual</a:t>
                      </a:r>
                    </a:p>
                  </a:txBody>
                  <a:tcPr marL="273331" marR="273331" marT="273331" marB="273331"/>
                </a:tc>
                <a:tc>
                  <a:txBody>
                    <a:bodyPr/>
                    <a:lstStyle/>
                    <a:p>
                      <a:pPr rtl="0" fontAlgn="t">
                        <a:spcBef>
                          <a:spcPts val="0"/>
                        </a:spcBef>
                        <a:spcAft>
                          <a:spcPts val="0"/>
                        </a:spcAft>
                      </a:pPr>
                      <a:r>
                        <a:rPr lang="en-US" sz="2400">
                          <a:effectLst/>
                        </a:rPr>
                        <a:t>Negative</a:t>
                      </a:r>
                    </a:p>
                  </a:txBody>
                  <a:tcPr marL="273331" marR="273331" marT="273331" marB="273331"/>
                </a:tc>
                <a:tc>
                  <a:txBody>
                    <a:bodyPr/>
                    <a:lstStyle/>
                    <a:p>
                      <a:pPr rtl="0" fontAlgn="t">
                        <a:spcBef>
                          <a:spcPts val="0"/>
                        </a:spcBef>
                        <a:spcAft>
                          <a:spcPts val="0"/>
                        </a:spcAft>
                      </a:pPr>
                      <a:r>
                        <a:rPr lang="en-US" sz="2400">
                          <a:effectLst/>
                        </a:rPr>
                        <a:t>Positive</a:t>
                      </a:r>
                    </a:p>
                  </a:txBody>
                  <a:tcPr marL="273331" marR="273331" marT="273331" marB="273331"/>
                </a:tc>
                <a:extLst>
                  <a:ext uri="{0D108BD9-81ED-4DB2-BD59-A6C34878D82A}">
                    <a16:rowId xmlns:a16="http://schemas.microsoft.com/office/drawing/2014/main" val="3281272807"/>
                  </a:ext>
                </a:extLst>
              </a:tr>
              <a:tr h="914400">
                <a:tc>
                  <a:txBody>
                    <a:bodyPr/>
                    <a:lstStyle/>
                    <a:p>
                      <a:pPr lvl="0">
                        <a:spcBef>
                          <a:spcPts val="0"/>
                        </a:spcBef>
                        <a:spcAft>
                          <a:spcPts val="0"/>
                        </a:spcAft>
                        <a:buNone/>
                      </a:pPr>
                      <a:r>
                        <a:rPr lang="en-US" sz="2400">
                          <a:effectLst/>
                        </a:rPr>
                        <a:t>Negative</a:t>
                      </a:r>
                    </a:p>
                  </a:txBody>
                  <a:tcPr marL="273331" marR="273331" marT="273331" marB="273331"/>
                </a:tc>
                <a:tc>
                  <a:txBody>
                    <a:bodyPr/>
                    <a:lstStyle/>
                    <a:p>
                      <a:r>
                        <a:rPr lang="en-AU" sz="2400">
                          <a:effectLst/>
                        </a:rPr>
                        <a:t>23519</a:t>
                      </a:r>
                      <a:endParaRPr lang="en-AU" sz="2400"/>
                    </a:p>
                  </a:txBody>
                  <a:tcPr marL="370951" marR="370951" marT="64681" marB="64681"/>
                </a:tc>
                <a:tc>
                  <a:txBody>
                    <a:bodyPr/>
                    <a:lstStyle/>
                    <a:p>
                      <a:r>
                        <a:rPr lang="en-AU" sz="2400"/>
                        <a:t>167</a:t>
                      </a:r>
                    </a:p>
                  </a:txBody>
                  <a:tcPr marL="370951" marR="370951" marT="64681" marB="64681"/>
                </a:tc>
                <a:extLst>
                  <a:ext uri="{0D108BD9-81ED-4DB2-BD59-A6C34878D82A}">
                    <a16:rowId xmlns:a16="http://schemas.microsoft.com/office/drawing/2014/main" val="3723870711"/>
                  </a:ext>
                </a:extLst>
              </a:tr>
              <a:tr h="758091">
                <a:tc>
                  <a:txBody>
                    <a:bodyPr/>
                    <a:lstStyle/>
                    <a:p>
                      <a:pPr rtl="0" fontAlgn="t">
                        <a:spcBef>
                          <a:spcPts val="0"/>
                        </a:spcBef>
                        <a:spcAft>
                          <a:spcPts val="0"/>
                        </a:spcAft>
                      </a:pPr>
                      <a:r>
                        <a:rPr lang="en-US" sz="2400">
                          <a:effectLst/>
                        </a:rPr>
                        <a:t>Positive</a:t>
                      </a:r>
                    </a:p>
                  </a:txBody>
                  <a:tcPr marL="273331" marR="273331" marT="273331" marB="273331"/>
                </a:tc>
                <a:tc>
                  <a:txBody>
                    <a:bodyPr/>
                    <a:lstStyle/>
                    <a:p>
                      <a:r>
                        <a:rPr lang="en-AU" sz="2400"/>
                        <a:t>81</a:t>
                      </a:r>
                    </a:p>
                  </a:txBody>
                  <a:tcPr marL="370951" marR="370951" marT="64681" marB="64681"/>
                </a:tc>
                <a:tc>
                  <a:txBody>
                    <a:bodyPr/>
                    <a:lstStyle/>
                    <a:p>
                      <a:r>
                        <a:rPr lang="en-AU" sz="2400"/>
                        <a:t>233</a:t>
                      </a:r>
                    </a:p>
                  </a:txBody>
                  <a:tcPr marL="370951" marR="370951" marT="64681" marB="64681"/>
                </a:tc>
                <a:extLst>
                  <a:ext uri="{0D108BD9-81ED-4DB2-BD59-A6C34878D82A}">
                    <a16:rowId xmlns:a16="http://schemas.microsoft.com/office/drawing/2014/main" val="1692883715"/>
                  </a:ext>
                </a:extLst>
              </a:tr>
            </a:tbl>
          </a:graphicData>
        </a:graphic>
      </p:graphicFrame>
    </p:spTree>
    <p:extLst>
      <p:ext uri="{BB962C8B-B14F-4D97-AF65-F5344CB8AC3E}">
        <p14:creationId xmlns:p14="http://schemas.microsoft.com/office/powerpoint/2010/main" val="3137694566"/>
      </p:ext>
    </p:extLst>
  </p:cSld>
  <p:clrMapOvr>
    <a:masterClrMapping/>
  </p:clrMapOvr>
  <mc:AlternateContent xmlns:mc="http://schemas.openxmlformats.org/markup-compatibility/2006" xmlns:p14="http://schemas.microsoft.com/office/powerpoint/2010/main">
    <mc:Choice Requires="p14">
      <p:transition spd="slow" p14:dur="2000" advTm="28411"/>
    </mc:Choice>
    <mc:Fallback xmlns="">
      <p:transition spd="slow" advTm="28411"/>
    </mc:Fallback>
  </mc:AlternateContent>
  <p:extLst>
    <p:ext uri="{E180D4A7-C9FB-4DFB-919C-405C955672EB}">
      <p14:showEvtLst xmlns:p14="http://schemas.microsoft.com/office/powerpoint/2010/main">
        <p14:playEvt time="0" objId="12"/>
        <p14:stopEvt time="28147" objId="1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AC6DC448-2157-4BB2-BFDC-2FE590D2DD94}"/>
              </a:ext>
            </a:extLst>
          </p:cNvPr>
          <p:cNvSpPr>
            <a:spLocks noGrp="1"/>
          </p:cNvSpPr>
          <p:nvPr>
            <p:ph type="title"/>
          </p:nvPr>
        </p:nvSpPr>
        <p:spPr>
          <a:xfrm>
            <a:off x="475488" y="2745736"/>
            <a:ext cx="3703320" cy="1366528"/>
          </a:xfrm>
          <a:solidFill>
            <a:schemeClr val="tx1">
              <a:alpha val="50000"/>
            </a:schemeClr>
          </a:solidFill>
          <a:ln w="25400" cap="sq" cmpd="sng">
            <a:solidFill>
              <a:schemeClr val="bg1"/>
            </a:solidFill>
            <a:miter lim="800000"/>
          </a:ln>
        </p:spPr>
        <p:txBody>
          <a:bodyPr>
            <a:normAutofit/>
          </a:bodyPr>
          <a:lstStyle/>
          <a:p>
            <a:pPr algn="ctr"/>
            <a:r>
              <a:rPr lang="en-AU" sz="3200">
                <a:solidFill>
                  <a:schemeClr val="bg1"/>
                </a:solidFill>
              </a:rPr>
              <a:t>Decision Tree Approach </a:t>
            </a:r>
          </a:p>
        </p:txBody>
      </p:sp>
      <p:sp useBgFill="1">
        <p:nvSpPr>
          <p:cNvPr id="11" name="Rectangle 14">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41EF6AFD-EB07-402A-932F-4CB5F2354DF8}"/>
              </a:ext>
            </a:extLst>
          </p:cNvPr>
          <p:cNvSpPr>
            <a:spLocks noGrp="1"/>
          </p:cNvSpPr>
          <p:nvPr>
            <p:ph sz="half" idx="1"/>
          </p:nvPr>
        </p:nvSpPr>
        <p:spPr>
          <a:xfrm>
            <a:off x="5294377" y="640080"/>
            <a:ext cx="6049953" cy="2523854"/>
          </a:xfrm>
        </p:spPr>
        <p:txBody>
          <a:bodyPr anchor="b">
            <a:normAutofit/>
          </a:bodyPr>
          <a:lstStyle/>
          <a:p>
            <a:pPr marL="0" indent="0">
              <a:buNone/>
            </a:pPr>
            <a:r>
              <a:rPr lang="en-AU" sz="2000" b="1"/>
              <a:t>STRENGTHS</a:t>
            </a:r>
          </a:p>
          <a:p>
            <a:pPr marL="457200" indent="-457200">
              <a:buFont typeface="+mj-lt"/>
              <a:buAutoNum type="arabicPeriod"/>
            </a:pPr>
            <a:r>
              <a:rPr lang="en-US" sz="2000"/>
              <a:t>Does not require normalization of data</a:t>
            </a:r>
          </a:p>
          <a:p>
            <a:pPr marL="457200" indent="-457200">
              <a:buFont typeface="+mj-lt"/>
              <a:buAutoNum type="arabicPeriod"/>
            </a:pPr>
            <a:r>
              <a:rPr lang="en-US" sz="2000"/>
              <a:t>Does not require scaling of data </a:t>
            </a:r>
          </a:p>
          <a:p>
            <a:pPr marL="457200" indent="-457200">
              <a:buFont typeface="+mj-lt"/>
              <a:buAutoNum type="arabicPeriod"/>
            </a:pPr>
            <a:r>
              <a:rPr lang="en-US" sz="2000"/>
              <a:t>Missing values in the data also does not affect the process of building decision tree </a:t>
            </a:r>
          </a:p>
          <a:p>
            <a:pPr marL="457200" indent="-457200">
              <a:buFont typeface="+mj-lt"/>
              <a:buAutoNum type="arabicPeriod"/>
            </a:pPr>
            <a:r>
              <a:rPr lang="en-US" sz="2000"/>
              <a:t>Intuitive and easy to explain to stakeholders</a:t>
            </a:r>
            <a:endParaRPr lang="en-AU" sz="2000"/>
          </a:p>
        </p:txBody>
      </p:sp>
      <p:sp>
        <p:nvSpPr>
          <p:cNvPr id="8" name="Text Placeholder 7">
            <a:extLst>
              <a:ext uri="{FF2B5EF4-FFF2-40B4-BE49-F238E27FC236}">
                <a16:creationId xmlns:a16="http://schemas.microsoft.com/office/drawing/2014/main" id="{D712A5FC-932B-4230-961E-21EAFD07AAF9}"/>
              </a:ext>
            </a:extLst>
          </p:cNvPr>
          <p:cNvSpPr>
            <a:spLocks noGrp="1"/>
          </p:cNvSpPr>
          <p:nvPr>
            <p:ph sz="half" idx="2"/>
          </p:nvPr>
        </p:nvSpPr>
        <p:spPr>
          <a:xfrm>
            <a:off x="5294377" y="3671317"/>
            <a:ext cx="6059423" cy="2505646"/>
          </a:xfrm>
        </p:spPr>
        <p:txBody>
          <a:bodyPr>
            <a:normAutofit/>
          </a:bodyPr>
          <a:lstStyle/>
          <a:p>
            <a:pPr marL="0" indent="0">
              <a:buNone/>
            </a:pPr>
            <a:r>
              <a:rPr lang="en-AU" sz="2000" b="1"/>
              <a:t>WEAKNESS</a:t>
            </a:r>
          </a:p>
          <a:p>
            <a:pPr marL="457200" indent="-457200">
              <a:buFont typeface="+mj-lt"/>
              <a:buAutoNum type="arabicPeriod"/>
            </a:pPr>
            <a:r>
              <a:rPr lang="en-US" sz="2000"/>
              <a:t>Higher time to train the model</a:t>
            </a:r>
          </a:p>
          <a:p>
            <a:pPr marL="457200" indent="-457200">
              <a:buFont typeface="+mj-lt"/>
              <a:buAutoNum type="arabicPeriod"/>
            </a:pPr>
            <a:r>
              <a:rPr lang="en-US" sz="2000"/>
              <a:t>More Complex</a:t>
            </a:r>
          </a:p>
          <a:p>
            <a:pPr marL="457200" indent="-457200">
              <a:buFont typeface="+mj-lt"/>
              <a:buAutoNum type="arabicPeriod"/>
            </a:pPr>
            <a:r>
              <a:rPr lang="en-AU" sz="2000"/>
              <a:t>Relatively expensive </a:t>
            </a:r>
          </a:p>
        </p:txBody>
      </p:sp>
    </p:spTree>
    <p:extLst>
      <p:ext uri="{BB962C8B-B14F-4D97-AF65-F5344CB8AC3E}">
        <p14:creationId xmlns:p14="http://schemas.microsoft.com/office/powerpoint/2010/main" val="734278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0859"/>
    </mc:Choice>
    <mc:Fallback xmlns="">
      <p:transition spd="slow" advTm="40859"/>
    </mc:Fallback>
  </mc:AlternateContent>
  <p:extLst>
    <p:ext uri="{E180D4A7-C9FB-4DFB-919C-405C955672EB}">
      <p14:showEvtLst xmlns:p14="http://schemas.microsoft.com/office/powerpoint/2010/main">
        <p14:playEvt time="0" objId="9"/>
        <p14:stopEvt time="40859" objId="9"/>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E7E91C1-7FF5-4B6C-9A2F-2F3422C1BEFF}"/>
              </a:ext>
            </a:extLst>
          </p:cNvPr>
          <p:cNvSpPr>
            <a:spLocks noGrp="1"/>
          </p:cNvSpPr>
          <p:nvPr>
            <p:ph type="title"/>
          </p:nvPr>
        </p:nvSpPr>
        <p:spPr>
          <a:xfrm>
            <a:off x="841248" y="932688"/>
            <a:ext cx="4892040" cy="1773936"/>
          </a:xfrm>
          <a:prstGeom prst="ellipse">
            <a:avLst/>
          </a:prstGeom>
        </p:spPr>
        <p:txBody>
          <a:bodyPr anchor="b">
            <a:normAutofit/>
          </a:bodyPr>
          <a:lstStyle/>
          <a:p>
            <a:r>
              <a:rPr lang="en-US" sz="4000">
                <a:cs typeface="Calibri Light"/>
              </a:rPr>
              <a:t>Discussion </a:t>
            </a:r>
            <a:br>
              <a:rPr lang="en-US" sz="4000">
                <a:cs typeface="Calibri Light"/>
              </a:rPr>
            </a:br>
            <a:r>
              <a:rPr lang="en-US" sz="4000">
                <a:cs typeface="Calibri Light"/>
              </a:rPr>
              <a:t>&amp; Conclusion</a:t>
            </a:r>
            <a:endParaRPr lang="en-US" sz="4000"/>
          </a:p>
        </p:txBody>
      </p:sp>
      <p:sp>
        <p:nvSpPr>
          <p:cNvPr id="3" name="Content Placeholder 2">
            <a:extLst>
              <a:ext uri="{FF2B5EF4-FFF2-40B4-BE49-F238E27FC236}">
                <a16:creationId xmlns:a16="http://schemas.microsoft.com/office/drawing/2014/main" id="{9DB79161-69A5-4A52-86DD-3000F0298B2F}"/>
              </a:ext>
            </a:extLst>
          </p:cNvPr>
          <p:cNvSpPr>
            <a:spLocks noGrp="1"/>
          </p:cNvSpPr>
          <p:nvPr>
            <p:ph idx="1"/>
          </p:nvPr>
        </p:nvSpPr>
        <p:spPr>
          <a:xfrm>
            <a:off x="841248" y="2898648"/>
            <a:ext cx="4892040" cy="3209544"/>
          </a:xfrm>
        </p:spPr>
        <p:txBody>
          <a:bodyPr vert="horz" lIns="91440" tIns="45720" rIns="91440" bIns="45720" rtlCol="0" anchor="t">
            <a:normAutofit/>
          </a:bodyPr>
          <a:lstStyle/>
          <a:p>
            <a:pPr marL="0" indent="0">
              <a:buNone/>
            </a:pPr>
            <a:endParaRPr lang="en-US" sz="2000">
              <a:cs typeface="Calibri"/>
            </a:endParaRPr>
          </a:p>
          <a:p>
            <a:endParaRPr lang="en-US" sz="2000">
              <a:cs typeface="Calibri"/>
            </a:endParaRPr>
          </a:p>
        </p:txBody>
      </p:sp>
      <p:cxnSp>
        <p:nvCxnSpPr>
          <p:cNvPr id="28" name="Straight Connector 27">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54494071-5D93-48E5-A1D9-A5A7BE4C64D0}"/>
              </a:ext>
            </a:extLst>
          </p:cNvPr>
          <p:cNvGraphicFramePr>
            <a:graphicFrameLocks noGrp="1"/>
          </p:cNvGraphicFramePr>
          <p:nvPr>
            <p:extLst>
              <p:ext uri="{D42A27DB-BD31-4B8C-83A1-F6EECF244321}">
                <p14:modId xmlns:p14="http://schemas.microsoft.com/office/powerpoint/2010/main" val="322360311"/>
              </p:ext>
            </p:extLst>
          </p:nvPr>
        </p:nvGraphicFramePr>
        <p:xfrm>
          <a:off x="6748272" y="1292482"/>
          <a:ext cx="5025526" cy="4282182"/>
        </p:xfrm>
        <a:graphic>
          <a:graphicData uri="http://schemas.openxmlformats.org/drawingml/2006/table">
            <a:tbl>
              <a:tblPr firstRow="1" bandRow="1">
                <a:tableStyleId>{69012ECD-51FC-41F1-AA8D-1B2483CD663E}</a:tableStyleId>
              </a:tblPr>
              <a:tblGrid>
                <a:gridCol w="1556972">
                  <a:extLst>
                    <a:ext uri="{9D8B030D-6E8A-4147-A177-3AD203B41FA5}">
                      <a16:colId xmlns:a16="http://schemas.microsoft.com/office/drawing/2014/main" val="3041862028"/>
                    </a:ext>
                  </a:extLst>
                </a:gridCol>
                <a:gridCol w="1323392">
                  <a:extLst>
                    <a:ext uri="{9D8B030D-6E8A-4147-A177-3AD203B41FA5}">
                      <a16:colId xmlns:a16="http://schemas.microsoft.com/office/drawing/2014/main" val="3809760308"/>
                    </a:ext>
                  </a:extLst>
                </a:gridCol>
                <a:gridCol w="1147250">
                  <a:extLst>
                    <a:ext uri="{9D8B030D-6E8A-4147-A177-3AD203B41FA5}">
                      <a16:colId xmlns:a16="http://schemas.microsoft.com/office/drawing/2014/main" val="1848583702"/>
                    </a:ext>
                  </a:extLst>
                </a:gridCol>
                <a:gridCol w="997912">
                  <a:extLst>
                    <a:ext uri="{9D8B030D-6E8A-4147-A177-3AD203B41FA5}">
                      <a16:colId xmlns:a16="http://schemas.microsoft.com/office/drawing/2014/main" val="1587595839"/>
                    </a:ext>
                  </a:extLst>
                </a:gridCol>
              </a:tblGrid>
              <a:tr h="713697">
                <a:tc>
                  <a:txBody>
                    <a:bodyPr/>
                    <a:lstStyle/>
                    <a:p>
                      <a:r>
                        <a:rPr lang="en-US" sz="1900"/>
                        <a:t>Method</a:t>
                      </a:r>
                    </a:p>
                  </a:txBody>
                  <a:tcPr marL="96127" marR="96127" marT="48064" marB="48064"/>
                </a:tc>
                <a:tc>
                  <a:txBody>
                    <a:bodyPr/>
                    <a:lstStyle/>
                    <a:p>
                      <a:r>
                        <a:rPr lang="en-US" sz="1900"/>
                        <a:t>Accuracy rate</a:t>
                      </a:r>
                    </a:p>
                  </a:txBody>
                  <a:tcPr marL="96127" marR="96127" marT="48064" marB="48064"/>
                </a:tc>
                <a:tc>
                  <a:txBody>
                    <a:bodyPr/>
                    <a:lstStyle/>
                    <a:p>
                      <a:r>
                        <a:rPr lang="en-US" sz="1900"/>
                        <a:t>F1-Score</a:t>
                      </a:r>
                    </a:p>
                  </a:txBody>
                  <a:tcPr marL="96127" marR="96127" marT="48064" marB="48064"/>
                </a:tc>
                <a:tc>
                  <a:txBody>
                    <a:bodyPr/>
                    <a:lstStyle/>
                    <a:p>
                      <a:r>
                        <a:rPr lang="en-US" sz="1900"/>
                        <a:t>Cost</a:t>
                      </a:r>
                    </a:p>
                  </a:txBody>
                  <a:tcPr marL="96127" marR="96127" marT="48064" marB="48064"/>
                </a:tc>
                <a:extLst>
                  <a:ext uri="{0D108BD9-81ED-4DB2-BD59-A6C34878D82A}">
                    <a16:rowId xmlns:a16="http://schemas.microsoft.com/office/drawing/2014/main" val="3160613560"/>
                  </a:ext>
                </a:extLst>
              </a:tr>
              <a:tr h="713697">
                <a:tc>
                  <a:txBody>
                    <a:bodyPr/>
                    <a:lstStyle/>
                    <a:p>
                      <a:r>
                        <a:rPr lang="en-US" sz="1900"/>
                        <a:t>Naïve Bayes</a:t>
                      </a:r>
                    </a:p>
                  </a:txBody>
                  <a:tcPr marL="96127" marR="96127" marT="48064" marB="48064"/>
                </a:tc>
                <a:tc>
                  <a:txBody>
                    <a:bodyPr/>
                    <a:lstStyle/>
                    <a:p>
                      <a:r>
                        <a:rPr lang="en-US" sz="1900" u="sng"/>
                        <a:t>96.59%</a:t>
                      </a:r>
                      <a:endParaRPr lang="en-US" sz="1900" i="0" u="sng"/>
                    </a:p>
                  </a:txBody>
                  <a:tcPr marL="96127" marR="96127" marT="48064" marB="48064"/>
                </a:tc>
                <a:tc>
                  <a:txBody>
                    <a:bodyPr/>
                    <a:lstStyle/>
                    <a:p>
                      <a:r>
                        <a:rPr lang="en-US" sz="1900" u="sng"/>
                        <a:t>45.46%</a:t>
                      </a:r>
                      <a:endParaRPr lang="en-US" sz="1900" i="0" u="sng" dirty="0"/>
                    </a:p>
                  </a:txBody>
                  <a:tcPr marL="96127" marR="96127" marT="48064" marB="48064"/>
                </a:tc>
                <a:tc>
                  <a:txBody>
                    <a:bodyPr/>
                    <a:lstStyle/>
                    <a:p>
                      <a:r>
                        <a:rPr lang="en-US" sz="1900"/>
                        <a:t>37090</a:t>
                      </a:r>
                      <a:endParaRPr lang="en-US" sz="1900" dirty="0"/>
                    </a:p>
                  </a:txBody>
                  <a:tcPr marL="96127" marR="96127" marT="48064" marB="48064"/>
                </a:tc>
                <a:extLst>
                  <a:ext uri="{0D108BD9-81ED-4DB2-BD59-A6C34878D82A}">
                    <a16:rowId xmlns:a16="http://schemas.microsoft.com/office/drawing/2014/main" val="2285793017"/>
                  </a:ext>
                </a:extLst>
              </a:tr>
              <a:tr h="713697">
                <a:tc>
                  <a:txBody>
                    <a:bodyPr/>
                    <a:lstStyle/>
                    <a:p>
                      <a:r>
                        <a:rPr lang="en-US" sz="1900"/>
                        <a:t>Random Forest</a:t>
                      </a:r>
                    </a:p>
                  </a:txBody>
                  <a:tcPr marL="96127" marR="96127" marT="48064" marB="48064"/>
                </a:tc>
                <a:tc>
                  <a:txBody>
                    <a:bodyPr/>
                    <a:lstStyle/>
                    <a:p>
                      <a:r>
                        <a:rPr lang="en-US" sz="1900"/>
                        <a:t>99.17%</a:t>
                      </a:r>
                    </a:p>
                  </a:txBody>
                  <a:tcPr marL="96127" marR="96127" marT="48064" marB="48064"/>
                </a:tc>
                <a:tc>
                  <a:txBody>
                    <a:bodyPr/>
                    <a:lstStyle/>
                    <a:p>
                      <a:r>
                        <a:rPr lang="en-US" sz="1900"/>
                        <a:t>70.69%</a:t>
                      </a:r>
                    </a:p>
                  </a:txBody>
                  <a:tcPr marL="96127" marR="96127" marT="48064" marB="48064"/>
                </a:tc>
                <a:tc>
                  <a:txBody>
                    <a:bodyPr/>
                    <a:lstStyle/>
                    <a:p>
                      <a:r>
                        <a:rPr lang="en-US" sz="1900"/>
                        <a:t>80390</a:t>
                      </a:r>
                    </a:p>
                  </a:txBody>
                  <a:tcPr marL="96127" marR="96127" marT="48064" marB="48064"/>
                </a:tc>
                <a:extLst>
                  <a:ext uri="{0D108BD9-81ED-4DB2-BD59-A6C34878D82A}">
                    <a16:rowId xmlns:a16="http://schemas.microsoft.com/office/drawing/2014/main" val="3864937603"/>
                  </a:ext>
                </a:extLst>
              </a:tr>
              <a:tr h="713697">
                <a:tc>
                  <a:txBody>
                    <a:bodyPr/>
                    <a:lstStyle/>
                    <a:p>
                      <a:r>
                        <a:rPr lang="en-US" sz="1900"/>
                        <a:t>Logistic Regression</a:t>
                      </a:r>
                    </a:p>
                  </a:txBody>
                  <a:tcPr marL="96127" marR="96127" marT="48064" marB="48064"/>
                </a:tc>
                <a:tc>
                  <a:txBody>
                    <a:bodyPr/>
                    <a:lstStyle/>
                    <a:p>
                      <a:r>
                        <a:rPr lang="en-US" sz="1900"/>
                        <a:t>99.05%</a:t>
                      </a:r>
                    </a:p>
                  </a:txBody>
                  <a:tcPr marL="96127" marR="96127" marT="48064" marB="48064"/>
                </a:tc>
                <a:tc>
                  <a:txBody>
                    <a:bodyPr/>
                    <a:lstStyle/>
                    <a:p>
                      <a:r>
                        <a:rPr lang="en-US" sz="1900"/>
                        <a:t>68.78%</a:t>
                      </a:r>
                    </a:p>
                  </a:txBody>
                  <a:tcPr marL="96127" marR="96127" marT="48064" marB="48064"/>
                </a:tc>
                <a:tc>
                  <a:txBody>
                    <a:bodyPr/>
                    <a:lstStyle/>
                    <a:p>
                      <a:r>
                        <a:rPr lang="en-US" sz="1900" u="none"/>
                        <a:t>75770</a:t>
                      </a:r>
                    </a:p>
                  </a:txBody>
                  <a:tcPr marL="96127" marR="96127" marT="48064" marB="48064"/>
                </a:tc>
                <a:extLst>
                  <a:ext uri="{0D108BD9-81ED-4DB2-BD59-A6C34878D82A}">
                    <a16:rowId xmlns:a16="http://schemas.microsoft.com/office/drawing/2014/main" val="2853853433"/>
                  </a:ext>
                </a:extLst>
              </a:tr>
              <a:tr h="713697">
                <a:tc>
                  <a:txBody>
                    <a:bodyPr/>
                    <a:lstStyle/>
                    <a:p>
                      <a:r>
                        <a:rPr lang="en-US" sz="1900">
                          <a:solidFill>
                            <a:srgbClr val="FFFF00"/>
                          </a:solidFill>
                        </a:rPr>
                        <a:t>Multilayer Perceptron</a:t>
                      </a:r>
                    </a:p>
                  </a:txBody>
                  <a:tcPr marL="96127" marR="96127" marT="48064" marB="48064"/>
                </a:tc>
                <a:tc>
                  <a:txBody>
                    <a:bodyPr/>
                    <a:lstStyle/>
                    <a:p>
                      <a:pPr lvl="0">
                        <a:buNone/>
                      </a:pPr>
                      <a:r>
                        <a:rPr lang="en-US" sz="1900" b="1" u="none" strike="noStrike" noProof="0">
                          <a:solidFill>
                            <a:srgbClr val="FFFF00"/>
                          </a:solidFill>
                        </a:rPr>
                        <a:t>99.27%</a:t>
                      </a:r>
                      <a:endParaRPr lang="en-US" sz="1600" b="1">
                        <a:solidFill>
                          <a:srgbClr val="FFFF00"/>
                        </a:solidFill>
                      </a:endParaRPr>
                    </a:p>
                  </a:txBody>
                  <a:tcPr marL="96127" marR="96127" marT="48064" marB="48064"/>
                </a:tc>
                <a:tc>
                  <a:txBody>
                    <a:bodyPr/>
                    <a:lstStyle/>
                    <a:p>
                      <a:pPr lvl="0">
                        <a:buNone/>
                      </a:pPr>
                      <a:r>
                        <a:rPr lang="en-US" sz="1900" b="1" u="none" strike="noStrike" noProof="0">
                          <a:solidFill>
                            <a:srgbClr val="FFFF00"/>
                          </a:solidFill>
                        </a:rPr>
                        <a:t>74.38%</a:t>
                      </a:r>
                      <a:endParaRPr lang="en-US" sz="1600" b="1">
                        <a:solidFill>
                          <a:srgbClr val="FFFF00"/>
                        </a:solidFill>
                      </a:endParaRPr>
                    </a:p>
                  </a:txBody>
                  <a:tcPr marL="96127" marR="96127" marT="48064" marB="48064"/>
                </a:tc>
                <a:tc>
                  <a:txBody>
                    <a:bodyPr/>
                    <a:lstStyle/>
                    <a:p>
                      <a:pPr lvl="0">
                        <a:buNone/>
                      </a:pPr>
                      <a:r>
                        <a:rPr lang="en-US" sz="1900" b="1" u="none" strike="noStrike" noProof="0">
                          <a:solidFill>
                            <a:srgbClr val="FFFF00"/>
                          </a:solidFill>
                        </a:rPr>
                        <a:t>34090</a:t>
                      </a:r>
                      <a:endParaRPr lang="en-US" sz="1600" b="1">
                        <a:solidFill>
                          <a:srgbClr val="FFFF00"/>
                        </a:solidFill>
                      </a:endParaRPr>
                    </a:p>
                  </a:txBody>
                  <a:tcPr marL="96127" marR="96127" marT="48064" marB="48064"/>
                </a:tc>
                <a:extLst>
                  <a:ext uri="{0D108BD9-81ED-4DB2-BD59-A6C34878D82A}">
                    <a16:rowId xmlns:a16="http://schemas.microsoft.com/office/drawing/2014/main" val="2302266563"/>
                  </a:ext>
                </a:extLst>
              </a:tr>
              <a:tr h="713697">
                <a:tc>
                  <a:txBody>
                    <a:bodyPr/>
                    <a:lstStyle/>
                    <a:p>
                      <a:r>
                        <a:rPr lang="en-US" sz="1900"/>
                        <a:t>Decision Tree</a:t>
                      </a:r>
                    </a:p>
                  </a:txBody>
                  <a:tcPr marL="96127" marR="96127" marT="48064" marB="48064"/>
                </a:tc>
                <a:tc>
                  <a:txBody>
                    <a:bodyPr/>
                    <a:lstStyle/>
                    <a:p>
                      <a:r>
                        <a:rPr lang="en-US" sz="1900"/>
                        <a:t>98.97%</a:t>
                      </a:r>
                    </a:p>
                  </a:txBody>
                  <a:tcPr marL="96127" marR="96127" marT="48064" marB="48064"/>
                </a:tc>
                <a:tc>
                  <a:txBody>
                    <a:bodyPr/>
                    <a:lstStyle/>
                    <a:p>
                      <a:r>
                        <a:rPr lang="en-US" sz="1900"/>
                        <a:t>65.26%</a:t>
                      </a:r>
                      <a:endParaRPr lang="en-US" sz="1900" dirty="0"/>
                    </a:p>
                  </a:txBody>
                  <a:tcPr marL="96127" marR="96127" marT="48064" marB="48064"/>
                </a:tc>
                <a:tc>
                  <a:txBody>
                    <a:bodyPr/>
                    <a:lstStyle/>
                    <a:p>
                      <a:r>
                        <a:rPr lang="en-US" sz="1900" u="sng"/>
                        <a:t>84310</a:t>
                      </a:r>
                      <a:endParaRPr lang="en-US" sz="1900" i="0" u="sng"/>
                    </a:p>
                  </a:txBody>
                  <a:tcPr marL="96127" marR="96127" marT="48064" marB="48064"/>
                </a:tc>
                <a:extLst>
                  <a:ext uri="{0D108BD9-81ED-4DB2-BD59-A6C34878D82A}">
                    <a16:rowId xmlns:a16="http://schemas.microsoft.com/office/drawing/2014/main" val="106969119"/>
                  </a:ext>
                </a:extLst>
              </a:tr>
            </a:tbl>
          </a:graphicData>
        </a:graphic>
      </p:graphicFrame>
    </p:spTree>
    <p:extLst>
      <p:ext uri="{BB962C8B-B14F-4D97-AF65-F5344CB8AC3E}">
        <p14:creationId xmlns:p14="http://schemas.microsoft.com/office/powerpoint/2010/main" val="16657431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8436"/>
    </mc:Choice>
    <mc:Fallback xmlns="">
      <p:transition spd="slow" advTm="68436"/>
    </mc:Fallback>
  </mc:AlternateContent>
  <p:extLst>
    <p:ext uri="{E180D4A7-C9FB-4DFB-919C-405C955672EB}">
      <p14:showEvtLst xmlns:p14="http://schemas.microsoft.com/office/powerpoint/2010/main">
        <p14:playEvt time="0" objId="8"/>
        <p14:stopEvt time="68436" objId="8"/>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222F-C367-4D13-9126-91B39B11B0F2}"/>
              </a:ext>
            </a:extLst>
          </p:cNvPr>
          <p:cNvSpPr>
            <a:spLocks noGrp="1"/>
          </p:cNvSpPr>
          <p:nvPr>
            <p:ph type="title"/>
          </p:nvPr>
        </p:nvSpPr>
        <p:spPr/>
        <p:txBody>
          <a:bodyPr/>
          <a:lstStyle/>
          <a:p>
            <a:r>
              <a:rPr lang="en-AU"/>
              <a:t>References</a:t>
            </a:r>
          </a:p>
        </p:txBody>
      </p:sp>
      <p:sp>
        <p:nvSpPr>
          <p:cNvPr id="3" name="Content Placeholder 2">
            <a:extLst>
              <a:ext uri="{FF2B5EF4-FFF2-40B4-BE49-F238E27FC236}">
                <a16:creationId xmlns:a16="http://schemas.microsoft.com/office/drawing/2014/main" id="{77930D37-FB8A-4ADE-97C3-CFB92F125E5A}"/>
              </a:ext>
            </a:extLst>
          </p:cNvPr>
          <p:cNvSpPr>
            <a:spLocks noGrp="1"/>
          </p:cNvSpPr>
          <p:nvPr>
            <p:ph idx="1"/>
          </p:nvPr>
        </p:nvSpPr>
        <p:spPr/>
        <p:txBody>
          <a:bodyPr>
            <a:normAutofit/>
          </a:bodyPr>
          <a:lstStyle/>
          <a:p>
            <a:pPr marL="514350" indent="-514350">
              <a:buFont typeface="+mj-lt"/>
              <a:buAutoNum type="arabicPeriod"/>
            </a:pPr>
            <a:r>
              <a:rPr lang="en-US" sz="1600"/>
              <a:t>Medium. 2020. </a:t>
            </a:r>
            <a:r>
              <a:rPr lang="en-US" sz="1600" i="1"/>
              <a:t>Top 5 Advantages And Disadvantages Of Decision Tree Algorithm</a:t>
            </a:r>
            <a:r>
              <a:rPr lang="en-US" sz="1600"/>
              <a:t>. [online] Available at: &lt;https://</a:t>
            </a:r>
            <a:r>
              <a:rPr lang="en-US" sz="1600" err="1"/>
              <a:t>medium.com</a:t>
            </a:r>
            <a:r>
              <a:rPr lang="en-US" sz="1600"/>
              <a:t>/@dhiraj8899/top-5-advantages-and-disadvantages-of-decision-tree-algorithm-428ebd199d9a&gt; [Accessed 10 June 2020].</a:t>
            </a:r>
          </a:p>
          <a:p>
            <a:pPr marL="514350" indent="-514350">
              <a:buFont typeface="+mj-lt"/>
              <a:buAutoNum type="arabicPeriod"/>
            </a:pPr>
            <a:endParaRPr lang="en-GB" sz="1600"/>
          </a:p>
          <a:p>
            <a:pPr marL="514350" indent="-514350">
              <a:buFont typeface="+mj-lt"/>
              <a:buAutoNum type="arabicPeriod"/>
            </a:pPr>
            <a:r>
              <a:rPr lang="en-GB" sz="1600"/>
              <a:t>Kumar, N., 2019. </a:t>
            </a:r>
            <a:r>
              <a:rPr lang="en-GB" sz="1600" i="1"/>
              <a:t>Advantages And Disadvantages Of Logistic Regression In Machine Learning</a:t>
            </a:r>
            <a:r>
              <a:rPr lang="en-GB" sz="1600"/>
              <a:t>. [online] </a:t>
            </a:r>
            <a:r>
              <a:rPr lang="en-GB" sz="1600" err="1"/>
              <a:t>Theprofessionalspoint.blogspot.com</a:t>
            </a:r>
            <a:r>
              <a:rPr lang="en-GB" sz="1600"/>
              <a:t>. Available at: &lt;http://</a:t>
            </a:r>
            <a:r>
              <a:rPr lang="en-GB" sz="1600" err="1"/>
              <a:t>theprofessionalspoint.blogspot.com</a:t>
            </a:r>
            <a:r>
              <a:rPr lang="en-GB" sz="1600"/>
              <a:t>/2019/03/advantages-and-disadvantages-</a:t>
            </a:r>
            <a:r>
              <a:rPr lang="en-GB" sz="1600" err="1"/>
              <a:t>of.html</a:t>
            </a:r>
            <a:r>
              <a:rPr lang="en-GB" sz="1600"/>
              <a:t>&gt; [Accessed 10 June 2020].</a:t>
            </a:r>
            <a:endParaRPr lang="en-AU" sz="1600"/>
          </a:p>
        </p:txBody>
      </p:sp>
    </p:spTree>
    <p:extLst>
      <p:ext uri="{BB962C8B-B14F-4D97-AF65-F5344CB8AC3E}">
        <p14:creationId xmlns:p14="http://schemas.microsoft.com/office/powerpoint/2010/main" val="1266067534"/>
      </p:ext>
    </p:extLst>
  </p:cSld>
  <p:clrMapOvr>
    <a:masterClrMapping/>
  </p:clrMapOvr>
  <mc:AlternateContent xmlns:mc="http://schemas.openxmlformats.org/markup-compatibility/2006" xmlns:p14="http://schemas.microsoft.com/office/powerpoint/2010/main">
    <mc:Choice Requires="p14">
      <p:transition spd="slow" p14:dur="2000" advTm="5154"/>
    </mc:Choice>
    <mc:Fallback xmlns="">
      <p:transition spd="slow" advTm="51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8447-B964-4C60-ACBE-FEAE0AED1CBC}"/>
              </a:ext>
            </a:extLst>
          </p:cNvPr>
          <p:cNvSpPr>
            <a:spLocks noGrp="1"/>
          </p:cNvSpPr>
          <p:nvPr>
            <p:ph type="title"/>
          </p:nvPr>
        </p:nvSpPr>
        <p:spPr>
          <a:xfrm>
            <a:off x="838200" y="365125"/>
            <a:ext cx="10515600" cy="1325563"/>
          </a:xfrm>
        </p:spPr>
        <p:txBody>
          <a:bodyPr>
            <a:normAutofit/>
          </a:bodyPr>
          <a:lstStyle/>
          <a:p>
            <a:r>
              <a:rPr lang="en-US">
                <a:cs typeface="Calibri Light"/>
              </a:rPr>
              <a:t>Preprocessing</a:t>
            </a:r>
            <a:endParaRPr lang="en-US"/>
          </a:p>
        </p:txBody>
      </p:sp>
      <p:graphicFrame>
        <p:nvGraphicFramePr>
          <p:cNvPr id="5" name="Content Placeholder 2">
            <a:extLst>
              <a:ext uri="{FF2B5EF4-FFF2-40B4-BE49-F238E27FC236}">
                <a16:creationId xmlns:a16="http://schemas.microsoft.com/office/drawing/2014/main" id="{DBB4C24F-0E0F-41E6-A08F-8F2E8175D82C}"/>
              </a:ext>
            </a:extLst>
          </p:cNvPr>
          <p:cNvGraphicFramePr>
            <a:graphicFrameLocks noGrp="1"/>
          </p:cNvGraphicFramePr>
          <p:nvPr>
            <p:ph idx="1"/>
            <p:extLst>
              <p:ext uri="{D42A27DB-BD31-4B8C-83A1-F6EECF244321}">
                <p14:modId xmlns:p14="http://schemas.microsoft.com/office/powerpoint/2010/main" val="41802998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573737"/>
      </p:ext>
    </p:extLst>
  </p:cSld>
  <p:clrMapOvr>
    <a:masterClrMapping/>
  </p:clrMapOvr>
  <mc:AlternateContent xmlns:mc="http://schemas.openxmlformats.org/markup-compatibility/2006" xmlns:p14="http://schemas.microsoft.com/office/powerpoint/2010/main">
    <mc:Choice Requires="p14">
      <p:transition spd="slow" p14:dur="2000" advTm="38413"/>
    </mc:Choice>
    <mc:Fallback xmlns="">
      <p:transition spd="slow" advTm="38413"/>
    </mc:Fallback>
  </mc:AlternateContent>
  <p:extLst>
    <p:ext uri="{E180D4A7-C9FB-4DFB-919C-405C955672EB}">
      <p14:showEvtLst xmlns:p14="http://schemas.microsoft.com/office/powerpoint/2010/main">
        <p14:playEvt time="0" objId="6"/>
        <p14:stopEvt time="37991" objId="6"/>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FB0A-BB39-47BC-A622-DD679A7AFCE7}"/>
              </a:ext>
            </a:extLst>
          </p:cNvPr>
          <p:cNvSpPr>
            <a:spLocks noGrp="1"/>
          </p:cNvSpPr>
          <p:nvPr>
            <p:ph type="title"/>
          </p:nvPr>
        </p:nvSpPr>
        <p:spPr/>
        <p:txBody>
          <a:bodyPr/>
          <a:lstStyle/>
          <a:p>
            <a:r>
              <a:rPr lang="en-US">
                <a:cs typeface="Calibri Light"/>
              </a:rPr>
              <a:t>Data Visualization</a:t>
            </a:r>
            <a:endParaRPr lang="en-US" err="1"/>
          </a:p>
        </p:txBody>
      </p:sp>
      <p:pic>
        <p:nvPicPr>
          <p:cNvPr id="4" name="Picture 4" descr="A screenshot of a cell phone&#10;&#10;Description generated with very high confidence">
            <a:extLst>
              <a:ext uri="{FF2B5EF4-FFF2-40B4-BE49-F238E27FC236}">
                <a16:creationId xmlns:a16="http://schemas.microsoft.com/office/drawing/2014/main" id="{85D2A5FC-F6C9-496B-9E9B-B252C8B0FBC9}"/>
              </a:ext>
            </a:extLst>
          </p:cNvPr>
          <p:cNvPicPr>
            <a:picLocks noGrp="1" noChangeAspect="1"/>
          </p:cNvPicPr>
          <p:nvPr>
            <p:ph idx="1"/>
          </p:nvPr>
        </p:nvPicPr>
        <p:blipFill>
          <a:blip r:embed="rId3"/>
          <a:stretch>
            <a:fillRect/>
          </a:stretch>
        </p:blipFill>
        <p:spPr>
          <a:xfrm>
            <a:off x="7011533" y="2038237"/>
            <a:ext cx="4439103" cy="4448628"/>
          </a:xfrm>
        </p:spPr>
      </p:pic>
      <p:pic>
        <p:nvPicPr>
          <p:cNvPr id="3" name="Picture 4" descr="A close up of a logo&#10;&#10;Description generated with very high confidence">
            <a:extLst>
              <a:ext uri="{FF2B5EF4-FFF2-40B4-BE49-F238E27FC236}">
                <a16:creationId xmlns:a16="http://schemas.microsoft.com/office/drawing/2014/main" id="{15894AE5-3A32-42C9-8B4C-B06D3AF33935}"/>
              </a:ext>
            </a:extLst>
          </p:cNvPr>
          <p:cNvPicPr>
            <a:picLocks noChangeAspect="1"/>
          </p:cNvPicPr>
          <p:nvPr/>
        </p:nvPicPr>
        <p:blipFill>
          <a:blip r:embed="rId4"/>
          <a:stretch>
            <a:fillRect/>
          </a:stretch>
        </p:blipFill>
        <p:spPr>
          <a:xfrm>
            <a:off x="840059" y="2040130"/>
            <a:ext cx="6116443" cy="4459714"/>
          </a:xfrm>
          <a:prstGeom prst="rect">
            <a:avLst/>
          </a:prstGeom>
        </p:spPr>
      </p:pic>
    </p:spTree>
    <p:extLst>
      <p:ext uri="{BB962C8B-B14F-4D97-AF65-F5344CB8AC3E}">
        <p14:creationId xmlns:p14="http://schemas.microsoft.com/office/powerpoint/2010/main" val="3416986984"/>
      </p:ext>
    </p:extLst>
  </p:cSld>
  <p:clrMapOvr>
    <a:masterClrMapping/>
  </p:clrMapOvr>
  <mc:AlternateContent xmlns:mc="http://schemas.openxmlformats.org/markup-compatibility/2006" xmlns:p14="http://schemas.microsoft.com/office/powerpoint/2010/main">
    <mc:Choice Requires="p14">
      <p:transition spd="slow" p14:dur="2000" advTm="31498"/>
    </mc:Choice>
    <mc:Fallback xmlns="">
      <p:transition spd="slow" advTm="31498"/>
    </mc:Fallback>
  </mc:AlternateContent>
  <p:extLst>
    <p:ext uri="{E180D4A7-C9FB-4DFB-919C-405C955672EB}">
      <p14:showEvtLst xmlns:p14="http://schemas.microsoft.com/office/powerpoint/2010/main">
        <p14:playEvt time="0" objId="6"/>
        <p14:stopEvt time="31269" objId="6"/>
      </p14:showEvt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4177-0600-4090-ACC0-FB0D890BB18C}"/>
              </a:ext>
            </a:extLst>
          </p:cNvPr>
          <p:cNvSpPr>
            <a:spLocks noGrp="1"/>
          </p:cNvSpPr>
          <p:nvPr>
            <p:ph type="title"/>
          </p:nvPr>
        </p:nvSpPr>
        <p:spPr>
          <a:xfrm>
            <a:off x="838200" y="269967"/>
            <a:ext cx="9144000" cy="844730"/>
          </a:xfrm>
        </p:spPr>
        <p:txBody>
          <a:bodyPr vert="horz" lIns="91440" tIns="45720" rIns="91440" bIns="45720" rtlCol="0" anchor="b">
            <a:normAutofit fontScale="90000"/>
          </a:bodyPr>
          <a:lstStyle/>
          <a:p>
            <a:r>
              <a:rPr lang="en-US" sz="6400" kern="1200">
                <a:solidFill>
                  <a:schemeClr val="tx1"/>
                </a:solidFill>
                <a:latin typeface="+mj-lt"/>
                <a:ea typeface="+mj-ea"/>
                <a:cs typeface="+mj-cs"/>
              </a:rPr>
              <a:t>Train &amp; Test Split</a:t>
            </a:r>
          </a:p>
        </p:txBody>
      </p:sp>
      <p:sp>
        <p:nvSpPr>
          <p:cNvPr id="3" name="Content Placeholder 2">
            <a:extLst>
              <a:ext uri="{FF2B5EF4-FFF2-40B4-BE49-F238E27FC236}">
                <a16:creationId xmlns:a16="http://schemas.microsoft.com/office/drawing/2014/main" id="{6A3C6C9F-009F-46D7-A2D7-C058A4E8FBC5}"/>
              </a:ext>
            </a:extLst>
          </p:cNvPr>
          <p:cNvSpPr>
            <a:spLocks noGrp="1"/>
          </p:cNvSpPr>
          <p:nvPr>
            <p:ph idx="1"/>
          </p:nvPr>
        </p:nvSpPr>
        <p:spPr>
          <a:xfrm>
            <a:off x="859970" y="1201784"/>
            <a:ext cx="9686110" cy="2571430"/>
          </a:xfrm>
        </p:spPr>
        <p:txBody>
          <a:bodyPr vert="horz" lIns="91440" tIns="45720" rIns="91440" bIns="45720" rtlCol="0">
            <a:normAutofit fontScale="92500" lnSpcReduction="20000"/>
          </a:bodyPr>
          <a:lstStyle/>
          <a:p>
            <a:pPr marL="0" indent="0">
              <a:buNone/>
            </a:pPr>
            <a:endParaRPr lang="en-US" sz="2400"/>
          </a:p>
          <a:p>
            <a:pPr marL="0" indent="0">
              <a:buNone/>
            </a:pPr>
            <a:r>
              <a:rPr lang="en-US" sz="2400"/>
              <a:t>S</a:t>
            </a:r>
            <a:r>
              <a:rPr lang="en-US" sz="2400" kern="1200">
                <a:solidFill>
                  <a:schemeClr val="tx1"/>
                </a:solidFill>
                <a:latin typeface="+mn-lt"/>
                <a:ea typeface="+mn-ea"/>
                <a:cs typeface="+mn-cs"/>
              </a:rPr>
              <a:t>plit the dataset into 60% training and 40% test with stratified split</a:t>
            </a:r>
          </a:p>
          <a:p>
            <a:pPr marL="0" indent="0">
              <a:buNone/>
            </a:pPr>
            <a:endParaRPr lang="en-US" sz="2400" kern="1200">
              <a:solidFill>
                <a:schemeClr val="tx1"/>
              </a:solidFill>
              <a:latin typeface="+mn-lt"/>
              <a:ea typeface="+mn-ea"/>
              <a:cs typeface="+mn-cs"/>
            </a:endParaRPr>
          </a:p>
          <a:p>
            <a:pPr marL="0" indent="0">
              <a:buNone/>
            </a:pPr>
            <a:r>
              <a:rPr lang="en-US" sz="1400">
                <a:solidFill>
                  <a:srgbClr val="0070C0"/>
                </a:solidFill>
              </a:rPr>
              <a:t># Split dataset 60% train and 40 % test</a:t>
            </a:r>
          </a:p>
          <a:p>
            <a:pPr marL="0" indent="0">
              <a:buNone/>
            </a:pPr>
            <a:r>
              <a:rPr lang="en-US" sz="1400" err="1">
                <a:solidFill>
                  <a:srgbClr val="0070C0"/>
                </a:solidFill>
              </a:rPr>
              <a:t>set.seed</a:t>
            </a:r>
            <a:r>
              <a:rPr lang="en-US" sz="1400">
                <a:solidFill>
                  <a:srgbClr val="0070C0"/>
                </a:solidFill>
              </a:rPr>
              <a:t>(3456)</a:t>
            </a:r>
          </a:p>
          <a:p>
            <a:pPr marL="0" indent="0">
              <a:buNone/>
            </a:pPr>
            <a:r>
              <a:rPr lang="en-US" sz="1400" err="1">
                <a:solidFill>
                  <a:srgbClr val="0070C0"/>
                </a:solidFill>
              </a:rPr>
              <a:t>trainIndex</a:t>
            </a:r>
            <a:r>
              <a:rPr lang="en-US" sz="1400">
                <a:solidFill>
                  <a:srgbClr val="0070C0"/>
                </a:solidFill>
              </a:rPr>
              <a:t> &lt;- </a:t>
            </a:r>
            <a:r>
              <a:rPr lang="en-US" sz="1400" err="1">
                <a:solidFill>
                  <a:srgbClr val="0070C0"/>
                </a:solidFill>
              </a:rPr>
              <a:t>createDataPartition</a:t>
            </a:r>
            <a:r>
              <a:rPr lang="en-US" sz="1400">
                <a:solidFill>
                  <a:srgbClr val="0070C0"/>
                </a:solidFill>
              </a:rPr>
              <a:t>(</a:t>
            </a:r>
            <a:r>
              <a:rPr lang="en-US" sz="1400" err="1">
                <a:solidFill>
                  <a:srgbClr val="0070C0"/>
                </a:solidFill>
              </a:rPr>
              <a:t>data$class</a:t>
            </a:r>
            <a:r>
              <a:rPr lang="en-US" sz="1400">
                <a:solidFill>
                  <a:srgbClr val="0070C0"/>
                </a:solidFill>
              </a:rPr>
              <a:t>, p = .6, list = FALSE, times = 1)</a:t>
            </a:r>
          </a:p>
          <a:p>
            <a:pPr marL="0" indent="0">
              <a:buNone/>
            </a:pPr>
            <a:r>
              <a:rPr lang="en-US" sz="1400">
                <a:solidFill>
                  <a:srgbClr val="0070C0"/>
                </a:solidFill>
              </a:rPr>
              <a:t>train &lt;- data[ </a:t>
            </a:r>
            <a:r>
              <a:rPr lang="en-US" sz="1400" err="1">
                <a:solidFill>
                  <a:srgbClr val="0070C0"/>
                </a:solidFill>
              </a:rPr>
              <a:t>trainIndex</a:t>
            </a:r>
            <a:r>
              <a:rPr lang="en-US" sz="1400">
                <a:solidFill>
                  <a:srgbClr val="0070C0"/>
                </a:solidFill>
              </a:rPr>
              <a:t>,]</a:t>
            </a:r>
          </a:p>
          <a:p>
            <a:pPr marL="0" indent="0">
              <a:buNone/>
            </a:pPr>
            <a:r>
              <a:rPr lang="en-US" sz="1400">
                <a:solidFill>
                  <a:srgbClr val="0070C0"/>
                </a:solidFill>
              </a:rPr>
              <a:t>test &lt;- data[-</a:t>
            </a:r>
            <a:r>
              <a:rPr lang="en-US" sz="1400" err="1">
                <a:solidFill>
                  <a:srgbClr val="0070C0"/>
                </a:solidFill>
              </a:rPr>
              <a:t>trainIndex</a:t>
            </a:r>
            <a:r>
              <a:rPr lang="en-US" sz="1400">
                <a:solidFill>
                  <a:srgbClr val="0070C0"/>
                </a:solidFill>
              </a:rPr>
              <a:t>,]</a:t>
            </a:r>
            <a:endParaRPr lang="en-US" sz="1400" kern="1200">
              <a:solidFill>
                <a:srgbClr val="0070C0"/>
              </a:solidFill>
            </a:endParaRPr>
          </a:p>
        </p:txBody>
      </p:sp>
    </p:spTree>
    <p:extLst>
      <p:ext uri="{BB962C8B-B14F-4D97-AF65-F5344CB8AC3E}">
        <p14:creationId xmlns:p14="http://schemas.microsoft.com/office/powerpoint/2010/main" val="832814630"/>
      </p:ext>
    </p:extLst>
  </p:cSld>
  <p:clrMapOvr>
    <a:masterClrMapping/>
  </p:clrMapOvr>
  <mc:AlternateContent xmlns:mc="http://schemas.openxmlformats.org/markup-compatibility/2006" xmlns:p14="http://schemas.microsoft.com/office/powerpoint/2010/main">
    <mc:Choice Requires="p14">
      <p:transition spd="slow" p14:dur="2000" advTm="59011"/>
    </mc:Choice>
    <mc:Fallback xmlns="">
      <p:transition spd="slow" advTm="59011"/>
    </mc:Fallback>
  </mc:AlternateContent>
  <p:extLst>
    <p:ext uri="{E180D4A7-C9FB-4DFB-919C-405C955672EB}">
      <p14:showEvtLst xmlns:p14="http://schemas.microsoft.com/office/powerpoint/2010/main">
        <p14:playEvt time="0" objId="5"/>
        <p14:stopEvt time="58460" objId="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4E46-9AD2-4C20-A01A-963523037768}"/>
              </a:ext>
            </a:extLst>
          </p:cNvPr>
          <p:cNvSpPr>
            <a:spLocks noGrp="1"/>
          </p:cNvSpPr>
          <p:nvPr>
            <p:ph type="title"/>
          </p:nvPr>
        </p:nvSpPr>
        <p:spPr>
          <a:xfrm>
            <a:off x="838200" y="365125"/>
            <a:ext cx="10515600" cy="1325563"/>
          </a:xfrm>
        </p:spPr>
        <p:txBody>
          <a:bodyPr>
            <a:normAutofit/>
          </a:bodyPr>
          <a:lstStyle/>
          <a:p>
            <a:pPr algn="ctr"/>
            <a:r>
              <a:rPr lang="en-US">
                <a:ea typeface="+mj-lt"/>
                <a:cs typeface="+mj-lt"/>
              </a:rPr>
              <a:t>Methods </a:t>
            </a:r>
            <a:endParaRPr lang="en-US"/>
          </a:p>
        </p:txBody>
      </p:sp>
      <p:graphicFrame>
        <p:nvGraphicFramePr>
          <p:cNvPr id="8" name="Content Placeholder 2">
            <a:extLst>
              <a:ext uri="{FF2B5EF4-FFF2-40B4-BE49-F238E27FC236}">
                <a16:creationId xmlns:a16="http://schemas.microsoft.com/office/drawing/2014/main" id="{AB5E9A05-08A3-4B5D-A1FB-13624E9302D7}"/>
              </a:ext>
            </a:extLst>
          </p:cNvPr>
          <p:cNvGraphicFramePr>
            <a:graphicFrameLocks noGrp="1"/>
          </p:cNvGraphicFramePr>
          <p:nvPr>
            <p:ph idx="1"/>
            <p:extLst>
              <p:ext uri="{D42A27DB-BD31-4B8C-83A1-F6EECF244321}">
                <p14:modId xmlns:p14="http://schemas.microsoft.com/office/powerpoint/2010/main" val="28309435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071394"/>
      </p:ext>
    </p:extLst>
  </p:cSld>
  <p:clrMapOvr>
    <a:masterClrMapping/>
  </p:clrMapOvr>
  <mc:AlternateContent xmlns:mc="http://schemas.openxmlformats.org/markup-compatibility/2006" xmlns:p14="http://schemas.microsoft.com/office/powerpoint/2010/main">
    <mc:Choice Requires="p14">
      <p:transition spd="slow" p14:dur="2000" advTm="21445"/>
    </mc:Choice>
    <mc:Fallback xmlns="">
      <p:transition spd="slow" advTm="21445"/>
    </mc:Fallback>
  </mc:AlternateContent>
  <p:extLst>
    <p:ext uri="{E180D4A7-C9FB-4DFB-919C-405C955672EB}">
      <p14:showEvtLst xmlns:p14="http://schemas.microsoft.com/office/powerpoint/2010/main">
        <p14:playEvt time="0" objId="5"/>
        <p14:stopEvt time="20915" objId="5"/>
      </p14:showEvt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34E46-9AD2-4C20-A01A-9635230377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Methods </a:t>
            </a:r>
            <a:br>
              <a:rPr lang="en-US" sz="2200" kern="1200">
                <a:solidFill>
                  <a:schemeClr val="bg1"/>
                </a:solidFill>
                <a:latin typeface="+mj-lt"/>
                <a:ea typeface="+mj-ea"/>
                <a:cs typeface="+mj-cs"/>
              </a:rPr>
            </a:br>
            <a:r>
              <a:rPr lang="en-US" sz="2200" kern="1200">
                <a:solidFill>
                  <a:schemeClr val="bg1"/>
                </a:solidFill>
                <a:latin typeface="+mj-lt"/>
                <a:ea typeface="+mj-ea"/>
                <a:cs typeface="+mj-cs"/>
              </a:rPr>
              <a:t>Naïve Bayes </a:t>
            </a:r>
          </a:p>
        </p:txBody>
      </p:sp>
      <p:pic>
        <p:nvPicPr>
          <p:cNvPr id="4" name="Picture 4" descr="A picture containing bird&#10;&#10;Description generated with very high confidence">
            <a:extLst>
              <a:ext uri="{FF2B5EF4-FFF2-40B4-BE49-F238E27FC236}">
                <a16:creationId xmlns:a16="http://schemas.microsoft.com/office/drawing/2014/main" id="{BE6A0BB7-4B9A-400D-A974-E6F681C2D54D}"/>
              </a:ext>
            </a:extLst>
          </p:cNvPr>
          <p:cNvPicPr>
            <a:picLocks noChangeAspect="1"/>
          </p:cNvPicPr>
          <p:nvPr/>
        </p:nvPicPr>
        <p:blipFill rotWithShape="1">
          <a:blip r:embed="rId4"/>
          <a:srcRect l="507" r="304" b="-130"/>
          <a:stretch/>
        </p:blipFill>
        <p:spPr>
          <a:xfrm>
            <a:off x="1651515" y="1827628"/>
            <a:ext cx="5492628" cy="4394199"/>
          </a:xfrm>
          <a:prstGeom prst="rect">
            <a:avLst/>
          </a:prstGeom>
        </p:spPr>
      </p:pic>
      <p:pic>
        <p:nvPicPr>
          <p:cNvPr id="6" name="Audio 2">
            <a:hlinkClick r:id="" action="ppaction://media"/>
            <a:extLst>
              <a:ext uri="{FF2B5EF4-FFF2-40B4-BE49-F238E27FC236}">
                <a16:creationId xmlns:a16="http://schemas.microsoft.com/office/drawing/2014/main" id="{11BDAB3D-3F7A-4664-8BDD-D05D15618AEC}"/>
              </a:ext>
            </a:extLst>
          </p:cNvPr>
          <p:cNvPicPr>
            <a:picLocks noChangeAspect="1"/>
          </p:cNvPicPr>
          <p:nvPr>
            <a:audioFile r:link="rId1"/>
            <p:extLst>
              <p:ext uri="{DAA4B4D4-6D71-4841-9C94-3DE7FCFB9230}">
                <p14:media xmlns:p14="http://schemas.microsoft.com/office/powerpoint/2010/main" r:embed="rId2">
                  <p14:trim st="584" end="1151.4399"/>
                </p14:media>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155397152"/>
      </p:ext>
    </p:extLst>
  </p:cSld>
  <p:clrMapOvr>
    <a:masterClrMapping/>
  </p:clrMapOvr>
  <mc:AlternateContent xmlns:mc="http://schemas.openxmlformats.org/markup-compatibility/2006" xmlns:p14="http://schemas.microsoft.com/office/powerpoint/2010/main">
    <mc:Choice Requires="p14">
      <p:transition spd="slow" p14:dur="2000" advTm="29826"/>
    </mc:Choice>
    <mc:Fallback xmlns="">
      <p:transition spd="slow" advTm="298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903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6"/>
                </p:tgtEl>
              </p:cMediaNode>
            </p:audio>
          </p:childTnLst>
        </p:cTn>
      </p:par>
    </p:tnLst>
  </p:timing>
  <p:extLst>
    <p:ext uri="{E180D4A7-C9FB-4DFB-919C-405C955672EB}">
      <p14:showEvtLst xmlns:p14="http://schemas.microsoft.com/office/powerpoint/2010/main">
        <p14:playEvt time="0" objId="6"/>
        <p14:stopEvt time="29114" objId="6"/>
      </p14:showEvtLst>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23">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F17A7F-AD9A-4EBA-8022-2397D4BA5BBA}"/>
              </a:ext>
            </a:extLst>
          </p:cNvPr>
          <p:cNvSpPr>
            <a:spLocks noGrp="1"/>
          </p:cNvSpPr>
          <p:nvPr>
            <p:ph type="title"/>
          </p:nvPr>
        </p:nvSpPr>
        <p:spPr>
          <a:xfrm>
            <a:off x="838199" y="978408"/>
            <a:ext cx="4056530" cy="1106424"/>
          </a:xfrm>
        </p:spPr>
        <p:txBody>
          <a:bodyPr>
            <a:normAutofit/>
          </a:bodyPr>
          <a:lstStyle/>
          <a:p>
            <a:r>
              <a:rPr lang="en-US" sz="2800">
                <a:ea typeface="+mj-lt"/>
                <a:cs typeface="+mj-lt"/>
              </a:rPr>
              <a:t>Results </a:t>
            </a:r>
            <a:endParaRPr lang="en-US" sz="2800"/>
          </a:p>
        </p:txBody>
      </p:sp>
      <p:sp>
        <p:nvSpPr>
          <p:cNvPr id="21" name="Rectangle 25">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7">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61EA9B-F4C5-47C6-A7A5-0BAE575668D0}"/>
              </a:ext>
            </a:extLst>
          </p:cNvPr>
          <p:cNvSpPr>
            <a:spLocks noGrp="1"/>
          </p:cNvSpPr>
          <p:nvPr>
            <p:ph idx="1"/>
          </p:nvPr>
        </p:nvSpPr>
        <p:spPr>
          <a:xfrm>
            <a:off x="2222809" y="1364834"/>
            <a:ext cx="2727677" cy="511099"/>
          </a:xfrm>
        </p:spPr>
        <p:txBody>
          <a:bodyPr vert="horz" lIns="91440" tIns="45720" rIns="91440" bIns="45720" rtlCol="0" anchor="t">
            <a:normAutofit/>
          </a:bodyPr>
          <a:lstStyle/>
          <a:p>
            <a:pPr marL="0" indent="0">
              <a:buNone/>
            </a:pPr>
            <a:r>
              <a:rPr lang="en-US" sz="1800">
                <a:cs typeface="Calibri"/>
              </a:rPr>
              <a:t>Naïve Bayes</a:t>
            </a:r>
          </a:p>
          <a:p>
            <a:pPr marL="0" indent="0">
              <a:buNone/>
            </a:pPr>
            <a:endParaRPr lang="en-US" sz="1800">
              <a:cs typeface="Calibri"/>
            </a:endParaRPr>
          </a:p>
        </p:txBody>
      </p:sp>
      <p:sp>
        <p:nvSpPr>
          <p:cNvPr id="8" name="TextBox 7">
            <a:extLst>
              <a:ext uri="{FF2B5EF4-FFF2-40B4-BE49-F238E27FC236}">
                <a16:creationId xmlns:a16="http://schemas.microsoft.com/office/drawing/2014/main" id="{12E1F62E-1627-488D-9042-052763C15258}"/>
              </a:ext>
            </a:extLst>
          </p:cNvPr>
          <p:cNvSpPr txBox="1"/>
          <p:nvPr/>
        </p:nvSpPr>
        <p:spPr>
          <a:xfrm>
            <a:off x="876903" y="2378380"/>
            <a:ext cx="4010952"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dirty="0">
                <a:solidFill>
                  <a:srgbClr val="424242"/>
                </a:solidFill>
                <a:ea typeface="+mn-lt"/>
                <a:cs typeface="+mn-lt"/>
              </a:rPr>
              <a:t>Accuracy rate:   96.59%</a:t>
            </a:r>
          </a:p>
          <a:p>
            <a:pPr>
              <a:spcAft>
                <a:spcPts val="600"/>
              </a:spcAft>
            </a:pPr>
            <a:r>
              <a:rPr lang="en-US" sz="1600" dirty="0">
                <a:solidFill>
                  <a:srgbClr val="424242"/>
                </a:solidFill>
                <a:ea typeface="+mn-lt"/>
                <a:cs typeface="+mn-lt"/>
              </a:rPr>
              <a:t>Recall:                 82.25%</a:t>
            </a:r>
          </a:p>
          <a:p>
            <a:pPr>
              <a:spcAft>
                <a:spcPts val="600"/>
              </a:spcAft>
            </a:pPr>
            <a:r>
              <a:rPr lang="en-US" sz="1600" dirty="0">
                <a:solidFill>
                  <a:srgbClr val="424242"/>
                </a:solidFill>
                <a:ea typeface="+mn-lt"/>
                <a:cs typeface="+mn-lt"/>
              </a:rPr>
              <a:t>Precision:           31%</a:t>
            </a:r>
          </a:p>
          <a:p>
            <a:pPr>
              <a:spcAft>
                <a:spcPts val="600"/>
              </a:spcAft>
            </a:pPr>
            <a:r>
              <a:rPr lang="en-US" sz="1600" dirty="0">
                <a:solidFill>
                  <a:srgbClr val="424242"/>
                </a:solidFill>
                <a:ea typeface="+mn-lt"/>
                <a:cs typeface="+mn-lt"/>
              </a:rPr>
              <a:t>F1_score:           45.46%</a:t>
            </a:r>
            <a:endParaRPr lang="en-US" dirty="0">
              <a:solidFill>
                <a:srgbClr val="424242"/>
              </a:solidFill>
              <a:ea typeface="+mn-lt"/>
              <a:cs typeface="+mn-lt"/>
            </a:endParaRPr>
          </a:p>
          <a:p>
            <a:pPr>
              <a:spcAft>
                <a:spcPts val="600"/>
              </a:spcAft>
            </a:pPr>
            <a:r>
              <a:rPr lang="en-US" sz="1600" dirty="0">
                <a:solidFill>
                  <a:srgbClr val="424242"/>
                </a:solidFill>
                <a:latin typeface="Calibri"/>
                <a:cs typeface="Calibri"/>
              </a:rPr>
              <a:t>Total cost:          </a:t>
            </a:r>
            <a:r>
              <a:rPr lang="en-US" sz="1600" dirty="0">
                <a:solidFill>
                  <a:srgbClr val="424242"/>
                </a:solidFill>
                <a:cs typeface="Calibri"/>
              </a:rPr>
              <a:t>37090</a:t>
            </a:r>
            <a:endParaRPr lang="en-US" sz="1600" dirty="0">
              <a:solidFill>
                <a:srgbClr val="424242"/>
              </a:solidFill>
              <a:latin typeface="Calibri"/>
              <a:cs typeface="Calibri"/>
            </a:endParaRPr>
          </a:p>
          <a:p>
            <a:pPr>
              <a:spcAft>
                <a:spcPts val="600"/>
              </a:spcAft>
            </a:pPr>
            <a:endParaRPr lang="en-US" sz="1600" dirty="0">
              <a:solidFill>
                <a:srgbClr val="424242"/>
              </a:solidFill>
              <a:latin typeface="Nunito"/>
            </a:endParaRPr>
          </a:p>
        </p:txBody>
      </p:sp>
      <p:sp>
        <p:nvSpPr>
          <p:cNvPr id="9" name="TextBox 8">
            <a:extLst>
              <a:ext uri="{FF2B5EF4-FFF2-40B4-BE49-F238E27FC236}">
                <a16:creationId xmlns:a16="http://schemas.microsoft.com/office/drawing/2014/main" id="{B4B5913D-92E9-43B6-B524-BF3D245A8E1C}"/>
              </a:ext>
            </a:extLst>
          </p:cNvPr>
          <p:cNvSpPr txBox="1"/>
          <p:nvPr/>
        </p:nvSpPr>
        <p:spPr>
          <a:xfrm>
            <a:off x="5843239" y="40056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latin typeface="Calibri"/>
                <a:cs typeface="Calibri"/>
              </a:rPr>
              <a:t>Confusion</a:t>
            </a:r>
            <a:r>
              <a:rPr lang="en-US">
                <a:cs typeface="Calibri"/>
              </a:rPr>
              <a:t> matrix</a:t>
            </a:r>
          </a:p>
        </p:txBody>
      </p:sp>
      <p:cxnSp>
        <p:nvCxnSpPr>
          <p:cNvPr id="18" name="Straight Arrow Connector 17">
            <a:extLst>
              <a:ext uri="{FF2B5EF4-FFF2-40B4-BE49-F238E27FC236}">
                <a16:creationId xmlns:a16="http://schemas.microsoft.com/office/drawing/2014/main" id="{0076E36D-D865-44E2-9E58-EE6D478222BF}"/>
              </a:ext>
            </a:extLst>
          </p:cNvPr>
          <p:cNvCxnSpPr/>
          <p:nvPr/>
        </p:nvCxnSpPr>
        <p:spPr>
          <a:xfrm>
            <a:off x="2172629" y="1169019"/>
            <a:ext cx="0" cy="8549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B0D28938-B89A-4349-8DCC-E75D9D3F10F8}"/>
              </a:ext>
            </a:extLst>
          </p:cNvPr>
          <p:cNvGraphicFramePr>
            <a:graphicFrameLocks noGrp="1"/>
          </p:cNvGraphicFramePr>
          <p:nvPr>
            <p:extLst>
              <p:ext uri="{D42A27DB-BD31-4B8C-83A1-F6EECF244321}">
                <p14:modId xmlns:p14="http://schemas.microsoft.com/office/powerpoint/2010/main" val="1160234491"/>
              </p:ext>
            </p:extLst>
          </p:nvPr>
        </p:nvGraphicFramePr>
        <p:xfrm>
          <a:off x="5662246" y="3774830"/>
          <a:ext cx="5265446" cy="2739244"/>
        </p:xfrm>
        <a:graphic>
          <a:graphicData uri="http://schemas.openxmlformats.org/drawingml/2006/table">
            <a:tbl>
              <a:tblPr firstRow="1" bandRow="1">
                <a:tableStyleId>{5C22544A-7EE6-4342-B048-85BDC9FD1C3A}</a:tableStyleId>
              </a:tblPr>
              <a:tblGrid>
                <a:gridCol w="2441280">
                  <a:extLst>
                    <a:ext uri="{9D8B030D-6E8A-4147-A177-3AD203B41FA5}">
                      <a16:colId xmlns:a16="http://schemas.microsoft.com/office/drawing/2014/main" val="1289858919"/>
                    </a:ext>
                  </a:extLst>
                </a:gridCol>
                <a:gridCol w="1232265">
                  <a:extLst>
                    <a:ext uri="{9D8B030D-6E8A-4147-A177-3AD203B41FA5}">
                      <a16:colId xmlns:a16="http://schemas.microsoft.com/office/drawing/2014/main" val="4059717705"/>
                    </a:ext>
                  </a:extLst>
                </a:gridCol>
                <a:gridCol w="1591901">
                  <a:extLst>
                    <a:ext uri="{9D8B030D-6E8A-4147-A177-3AD203B41FA5}">
                      <a16:colId xmlns:a16="http://schemas.microsoft.com/office/drawing/2014/main" val="3840125378"/>
                    </a:ext>
                  </a:extLst>
                </a:gridCol>
              </a:tblGrid>
              <a:tr h="758091">
                <a:tc>
                  <a:txBody>
                    <a:bodyPr/>
                    <a:lstStyle/>
                    <a:p>
                      <a:pPr rtl="0" fontAlgn="t">
                        <a:spcBef>
                          <a:spcPts val="0"/>
                        </a:spcBef>
                        <a:spcAft>
                          <a:spcPts val="0"/>
                        </a:spcAft>
                      </a:pPr>
                      <a:r>
                        <a:rPr lang="en-US" sz="2400">
                          <a:effectLst/>
                        </a:rPr>
                        <a:t>Predict\Actual</a:t>
                      </a:r>
                    </a:p>
                  </a:txBody>
                  <a:tcPr marL="273331" marR="273331" marT="273331" marB="273331"/>
                </a:tc>
                <a:tc>
                  <a:txBody>
                    <a:bodyPr/>
                    <a:lstStyle/>
                    <a:p>
                      <a:pPr rtl="0" fontAlgn="t">
                        <a:spcBef>
                          <a:spcPts val="0"/>
                        </a:spcBef>
                        <a:spcAft>
                          <a:spcPts val="0"/>
                        </a:spcAft>
                      </a:pPr>
                      <a:r>
                        <a:rPr lang="en-US" sz="2400">
                          <a:effectLst/>
                        </a:rPr>
                        <a:t>True</a:t>
                      </a:r>
                    </a:p>
                  </a:txBody>
                  <a:tcPr marL="273331" marR="273331" marT="273331" marB="273331"/>
                </a:tc>
                <a:tc>
                  <a:txBody>
                    <a:bodyPr/>
                    <a:lstStyle/>
                    <a:p>
                      <a:pPr rtl="0" fontAlgn="t">
                        <a:spcBef>
                          <a:spcPts val="0"/>
                        </a:spcBef>
                        <a:spcAft>
                          <a:spcPts val="0"/>
                        </a:spcAft>
                      </a:pPr>
                      <a:r>
                        <a:rPr lang="en-US" sz="2400">
                          <a:effectLst/>
                        </a:rPr>
                        <a:t>False</a:t>
                      </a:r>
                    </a:p>
                  </a:txBody>
                  <a:tcPr marL="273331" marR="273331" marT="273331" marB="273331"/>
                </a:tc>
                <a:extLst>
                  <a:ext uri="{0D108BD9-81ED-4DB2-BD59-A6C34878D82A}">
                    <a16:rowId xmlns:a16="http://schemas.microsoft.com/office/drawing/2014/main" val="3281272807"/>
                  </a:ext>
                </a:extLst>
              </a:tr>
              <a:tr h="914400">
                <a:tc>
                  <a:txBody>
                    <a:bodyPr/>
                    <a:lstStyle/>
                    <a:p>
                      <a:pPr rtl="0" fontAlgn="t">
                        <a:spcBef>
                          <a:spcPts val="0"/>
                        </a:spcBef>
                        <a:spcAft>
                          <a:spcPts val="0"/>
                        </a:spcAft>
                      </a:pPr>
                      <a:r>
                        <a:rPr lang="en-US" sz="2400">
                          <a:effectLst/>
                        </a:rPr>
                        <a:t>Positive</a:t>
                      </a:r>
                    </a:p>
                  </a:txBody>
                  <a:tcPr marL="273331" marR="273331" marT="273331" marB="273331"/>
                </a:tc>
                <a:tc>
                  <a:txBody>
                    <a:bodyPr/>
                    <a:lstStyle/>
                    <a:p>
                      <a:pPr rtl="0" fontAlgn="t">
                        <a:spcBef>
                          <a:spcPts val="0"/>
                        </a:spcBef>
                        <a:spcAft>
                          <a:spcPts val="0"/>
                        </a:spcAft>
                      </a:pPr>
                      <a:r>
                        <a:rPr lang="en-US" sz="2400" dirty="0">
                          <a:effectLst/>
                        </a:rPr>
                        <a:t>341</a:t>
                      </a:r>
                    </a:p>
                  </a:txBody>
                  <a:tcPr marL="273331" marR="273331" marT="273331" marB="273331"/>
                </a:tc>
                <a:tc>
                  <a:txBody>
                    <a:bodyPr/>
                    <a:lstStyle/>
                    <a:p>
                      <a:pPr rtl="0" fontAlgn="t">
                        <a:spcBef>
                          <a:spcPts val="0"/>
                        </a:spcBef>
                        <a:spcAft>
                          <a:spcPts val="0"/>
                        </a:spcAft>
                      </a:pPr>
                      <a:r>
                        <a:rPr lang="en-US" sz="2400" dirty="0">
                          <a:effectLst/>
                        </a:rPr>
                        <a:t>759</a:t>
                      </a:r>
                    </a:p>
                  </a:txBody>
                  <a:tcPr marL="273331" marR="273331" marT="273331" marB="273331"/>
                </a:tc>
                <a:extLst>
                  <a:ext uri="{0D108BD9-81ED-4DB2-BD59-A6C34878D82A}">
                    <a16:rowId xmlns:a16="http://schemas.microsoft.com/office/drawing/2014/main" val="3723870711"/>
                  </a:ext>
                </a:extLst>
              </a:tr>
              <a:tr h="758091">
                <a:tc>
                  <a:txBody>
                    <a:bodyPr/>
                    <a:lstStyle/>
                    <a:p>
                      <a:pPr rtl="0" fontAlgn="t">
                        <a:spcBef>
                          <a:spcPts val="0"/>
                        </a:spcBef>
                        <a:spcAft>
                          <a:spcPts val="0"/>
                        </a:spcAft>
                      </a:pPr>
                      <a:r>
                        <a:rPr lang="en-US" sz="2400">
                          <a:effectLst/>
                        </a:rPr>
                        <a:t>Negative</a:t>
                      </a:r>
                    </a:p>
                  </a:txBody>
                  <a:tcPr marL="273331" marR="273331" marT="273331" marB="273331"/>
                </a:tc>
                <a:tc>
                  <a:txBody>
                    <a:bodyPr/>
                    <a:lstStyle/>
                    <a:p>
                      <a:pPr rtl="0" fontAlgn="t">
                        <a:spcBef>
                          <a:spcPts val="0"/>
                        </a:spcBef>
                        <a:spcAft>
                          <a:spcPts val="0"/>
                        </a:spcAft>
                      </a:pPr>
                      <a:r>
                        <a:rPr lang="en-US" sz="2400" dirty="0">
                          <a:effectLst/>
                        </a:rPr>
                        <a:t>59</a:t>
                      </a:r>
                    </a:p>
                  </a:txBody>
                  <a:tcPr marL="273331" marR="273331" marT="273331" marB="273331"/>
                </a:tc>
                <a:tc>
                  <a:txBody>
                    <a:bodyPr/>
                    <a:lstStyle/>
                    <a:p>
                      <a:pPr rtl="0" fontAlgn="t">
                        <a:spcBef>
                          <a:spcPts val="0"/>
                        </a:spcBef>
                        <a:spcAft>
                          <a:spcPts val="0"/>
                        </a:spcAft>
                      </a:pPr>
                      <a:r>
                        <a:rPr lang="en-US" sz="2400" dirty="0">
                          <a:effectLst/>
                        </a:rPr>
                        <a:t>22841</a:t>
                      </a:r>
                    </a:p>
                  </a:txBody>
                  <a:tcPr marL="273331" marR="273331" marT="273331" marB="273331"/>
                </a:tc>
                <a:extLst>
                  <a:ext uri="{0D108BD9-81ED-4DB2-BD59-A6C34878D82A}">
                    <a16:rowId xmlns:a16="http://schemas.microsoft.com/office/drawing/2014/main" val="1692883715"/>
                  </a:ext>
                </a:extLst>
              </a:tr>
            </a:tbl>
          </a:graphicData>
        </a:graphic>
      </p:graphicFrame>
      <p:pic>
        <p:nvPicPr>
          <p:cNvPr id="6" name="Picture 4" descr="A screenshot of a social media post&#10;&#10;Description generated with very high confidence">
            <a:extLst>
              <a:ext uri="{FF2B5EF4-FFF2-40B4-BE49-F238E27FC236}">
                <a16:creationId xmlns:a16="http://schemas.microsoft.com/office/drawing/2014/main" id="{009FC749-6662-4BFA-ACD7-049DC7C3A35E}"/>
              </a:ext>
            </a:extLst>
          </p:cNvPr>
          <p:cNvPicPr>
            <a:picLocks noChangeAspect="1"/>
          </p:cNvPicPr>
          <p:nvPr/>
        </p:nvPicPr>
        <p:blipFill>
          <a:blip r:embed="rId3"/>
          <a:stretch>
            <a:fillRect/>
          </a:stretch>
        </p:blipFill>
        <p:spPr>
          <a:xfrm>
            <a:off x="7149745" y="182714"/>
            <a:ext cx="3706238" cy="3483864"/>
          </a:xfrm>
          <a:prstGeom prst="rect">
            <a:avLst/>
          </a:prstGeom>
        </p:spPr>
      </p:pic>
    </p:spTree>
    <p:extLst>
      <p:ext uri="{BB962C8B-B14F-4D97-AF65-F5344CB8AC3E}">
        <p14:creationId xmlns:p14="http://schemas.microsoft.com/office/powerpoint/2010/main" val="1861811470"/>
      </p:ext>
    </p:extLst>
  </p:cSld>
  <p:clrMapOvr>
    <a:masterClrMapping/>
  </p:clrMapOvr>
  <mc:AlternateContent xmlns:mc="http://schemas.openxmlformats.org/markup-compatibility/2006" xmlns:p14="http://schemas.microsoft.com/office/powerpoint/2010/main">
    <mc:Choice Requires="p14">
      <p:transition spd="slow" p14:dur="2000" advTm="34533"/>
    </mc:Choice>
    <mc:Fallback xmlns="">
      <p:transition spd="slow" advTm="34533"/>
    </mc:Fallback>
  </mc:AlternateContent>
  <p:extLst>
    <p:ext uri="{E180D4A7-C9FB-4DFB-919C-405C955672EB}">
      <p14:showEvtLst xmlns:p14="http://schemas.microsoft.com/office/powerpoint/2010/main">
        <p14:playEvt time="0" objId="14"/>
        <p14:stopEvt time="34533" objId="14"/>
      </p14:showEvtLst>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3E0CD9-AAD6-4C68-B8D8-79CD69FE1186}"/>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a:solidFill>
                  <a:schemeClr val="bg1"/>
                </a:solidFill>
                <a:ea typeface="+mj-lt"/>
                <a:cs typeface="+mj-lt"/>
              </a:rPr>
              <a:t>Naïve Bayes</a:t>
            </a:r>
            <a:endParaRPr lang="en-US">
              <a:solidFill>
                <a:schemeClr val="bg1"/>
              </a:solidFill>
            </a:endParaRPr>
          </a:p>
        </p:txBody>
      </p:sp>
      <p:sp>
        <p:nvSpPr>
          <p:cNvPr id="3" name="Content Placeholder 2">
            <a:extLst>
              <a:ext uri="{FF2B5EF4-FFF2-40B4-BE49-F238E27FC236}">
                <a16:creationId xmlns:a16="http://schemas.microsoft.com/office/drawing/2014/main" id="{48DF7330-252E-4E7C-8C47-26FD7C280885}"/>
              </a:ext>
            </a:extLst>
          </p:cNvPr>
          <p:cNvSpPr>
            <a:spLocks noGrp="1"/>
          </p:cNvSpPr>
          <p:nvPr>
            <p:ph idx="1"/>
          </p:nvPr>
        </p:nvSpPr>
        <p:spPr>
          <a:xfrm>
            <a:off x="4380855" y="1412489"/>
            <a:ext cx="3427283" cy="4363844"/>
          </a:xfrm>
        </p:spPr>
        <p:txBody>
          <a:bodyPr vert="horz" lIns="91440" tIns="45720" rIns="91440" bIns="45720" rtlCol="0" anchor="t">
            <a:normAutofit/>
          </a:bodyPr>
          <a:lstStyle/>
          <a:p>
            <a:pPr marL="0" indent="0">
              <a:buNone/>
            </a:pPr>
            <a:r>
              <a:rPr lang="en-US" sz="2000">
                <a:cs typeface="Calibri"/>
              </a:rPr>
              <a:t>Strength :</a:t>
            </a:r>
          </a:p>
          <a:p>
            <a:pPr marL="457200" indent="-457200">
              <a:buAutoNum type="arabicPeriod"/>
            </a:pPr>
            <a:endParaRPr lang="en-US" sz="2000">
              <a:cs typeface="Calibri"/>
            </a:endParaRPr>
          </a:p>
          <a:p>
            <a:pPr marL="457200" indent="-457200">
              <a:buAutoNum type="arabicPeriod"/>
            </a:pPr>
            <a:r>
              <a:rPr lang="en-US" sz="2000"/>
              <a:t>Assume all </a:t>
            </a:r>
            <a:r>
              <a:rPr lang="en-US" sz="2000">
                <a:ea typeface="+mn-lt"/>
                <a:cs typeface="+mn-lt"/>
              </a:rPr>
              <a:t>predictors </a:t>
            </a:r>
            <a:r>
              <a:rPr lang="en-US" sz="2000"/>
              <a:t>are independent --&gt; Fast </a:t>
            </a:r>
            <a:endParaRPr lang="en-US">
              <a:cs typeface="Calibri" panose="020F0502020204030204"/>
            </a:endParaRPr>
          </a:p>
          <a:p>
            <a:pPr marL="457200" indent="-457200">
              <a:buAutoNum type="arabicPeriod"/>
            </a:pPr>
            <a:r>
              <a:rPr lang="en-US" sz="2000"/>
              <a:t>Able to handle high-dimensional data</a:t>
            </a:r>
            <a:endParaRPr lang="en-US" sz="2000">
              <a:cs typeface="Calibri" panose="020F0502020204030204"/>
            </a:endParaRPr>
          </a:p>
          <a:p>
            <a:endParaRPr lang="en-US" sz="2000"/>
          </a:p>
        </p:txBody>
      </p:sp>
      <p:cxnSp>
        <p:nvCxnSpPr>
          <p:cNvPr id="25" name="Straight Connector 2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C395B657-014D-4FDD-9136-627A6CDDBBF2}"/>
              </a:ext>
            </a:extLst>
          </p:cNvPr>
          <p:cNvSpPr txBox="1">
            <a:spLocks/>
          </p:cNvSpPr>
          <p:nvPr/>
        </p:nvSpPr>
        <p:spPr>
          <a:xfrm>
            <a:off x="8451604" y="1412489"/>
            <a:ext cx="3197701" cy="4363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cs typeface="Calibri" panose="020F0502020204030204"/>
              </a:rPr>
              <a:t>Weakness:</a:t>
            </a:r>
          </a:p>
          <a:p>
            <a:pPr marL="457200" indent="-457200">
              <a:buAutoNum type="arabicPeriod"/>
            </a:pPr>
            <a:endParaRPr lang="en-US" sz="2000">
              <a:cs typeface="Calibri" panose="020F0502020204030204"/>
            </a:endParaRPr>
          </a:p>
          <a:p>
            <a:pPr marL="457200" indent="-457200">
              <a:buAutoNum type="arabicPeriod"/>
            </a:pPr>
            <a:r>
              <a:rPr lang="en-US" sz="2000"/>
              <a:t>NOT all </a:t>
            </a:r>
            <a:r>
              <a:rPr lang="en-US" sz="2000">
                <a:ea typeface="+mn-lt"/>
                <a:cs typeface="+mn-lt"/>
              </a:rPr>
              <a:t>predictors </a:t>
            </a:r>
            <a:r>
              <a:rPr lang="en-US" sz="2000"/>
              <a:t>are independent --&gt; less accurate</a:t>
            </a:r>
            <a:endParaRPr lang="en-US">
              <a:cs typeface="Calibri" panose="020F0502020204030204"/>
            </a:endParaRPr>
          </a:p>
          <a:p>
            <a:pPr marL="457200" indent="-457200">
              <a:buAutoNum type="arabicPeriod"/>
            </a:pPr>
            <a:endParaRPr lang="en-US" sz="2000">
              <a:cs typeface="Calibri" panose="020F0502020204030204"/>
            </a:endParaRPr>
          </a:p>
          <a:p>
            <a:endParaRPr lang="en-US" sz="2000"/>
          </a:p>
        </p:txBody>
      </p:sp>
    </p:spTree>
    <p:extLst>
      <p:ext uri="{BB962C8B-B14F-4D97-AF65-F5344CB8AC3E}">
        <p14:creationId xmlns:p14="http://schemas.microsoft.com/office/powerpoint/2010/main" val="2640986744"/>
      </p:ext>
    </p:extLst>
  </p:cSld>
  <p:clrMapOvr>
    <a:masterClrMapping/>
  </p:clrMapOvr>
  <mc:AlternateContent xmlns:mc="http://schemas.openxmlformats.org/markup-compatibility/2006" xmlns:p14="http://schemas.microsoft.com/office/powerpoint/2010/main">
    <mc:Choice Requires="p14">
      <p:transition spd="slow" p14:dur="2000" advTm="27789"/>
    </mc:Choice>
    <mc:Fallback xmlns="">
      <p:transition spd="slow" advTm="27789"/>
    </mc:Fallback>
  </mc:AlternateContent>
  <p:extLst>
    <p:ext uri="{E180D4A7-C9FB-4DFB-919C-405C955672EB}">
      <p14:showEvtLst xmlns:p14="http://schemas.microsoft.com/office/powerpoint/2010/main">
        <p14:playEvt time="0" objId="8"/>
        <p14:stopEvt time="27562" objId="8"/>
      </p14:showEvtLst>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2186</Words>
  <Application>Microsoft Office PowerPoint</Application>
  <PresentationFormat>Widescreen</PresentationFormat>
  <Paragraphs>287</Paragraphs>
  <Slides>25</Slides>
  <Notes>20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Nunito</vt:lpstr>
      <vt:lpstr>Tw Cen MT</vt:lpstr>
      <vt:lpstr>Office Theme</vt:lpstr>
      <vt:lpstr>APS Failure and Operational Data for Scania Trucks</vt:lpstr>
      <vt:lpstr>Introduction</vt:lpstr>
      <vt:lpstr>Preprocessing</vt:lpstr>
      <vt:lpstr>Data Visualization</vt:lpstr>
      <vt:lpstr>Train &amp; Test Split</vt:lpstr>
      <vt:lpstr>Methods </vt:lpstr>
      <vt:lpstr>Methods  Naïve Bayes </vt:lpstr>
      <vt:lpstr>Results </vt:lpstr>
      <vt:lpstr>Naïve Bayes</vt:lpstr>
      <vt:lpstr>Methods  Random Forest</vt:lpstr>
      <vt:lpstr>Results </vt:lpstr>
      <vt:lpstr>Random Forests</vt:lpstr>
      <vt:lpstr>Methods  Logistic Regression</vt:lpstr>
      <vt:lpstr>Results </vt:lpstr>
      <vt:lpstr>Logistic Regression </vt:lpstr>
      <vt:lpstr>Methods Multi-Layer Perceptron</vt:lpstr>
      <vt:lpstr>Methods Multi-Layer Perceptron Visualization</vt:lpstr>
      <vt:lpstr>Results </vt:lpstr>
      <vt:lpstr>Multi-Layered Perceptron </vt:lpstr>
      <vt:lpstr>Decision Tree</vt:lpstr>
      <vt:lpstr>Visualizing Decision Tree</vt:lpstr>
      <vt:lpstr>Results </vt:lpstr>
      <vt:lpstr>Decision Tree Approach </vt:lpstr>
      <vt:lpstr>Discussion  &amp;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 Failure and Operational Data for Scania Trucks</dc:title>
  <dc:creator>Ashwini Chittawadagi</dc:creator>
  <cp:lastModifiedBy>Christophorus Ivan Darmasaputra</cp:lastModifiedBy>
  <cp:revision>8</cp:revision>
  <dcterms:created xsi:type="dcterms:W3CDTF">2020-06-10T13:47:07Z</dcterms:created>
  <dcterms:modified xsi:type="dcterms:W3CDTF">2021-06-20T07:27:16Z</dcterms:modified>
</cp:coreProperties>
</file>